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90" r:id="rId20"/>
    <p:sldId id="291" r:id="rId21"/>
    <p:sldId id="292" r:id="rId22"/>
    <p:sldId id="299" r:id="rId23"/>
    <p:sldId id="285" r:id="rId24"/>
    <p:sldId id="298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B2B2B"/>
    <a:srgbClr val="F2F2F2"/>
    <a:srgbClr val="4F5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09C1B-D8C1-87E0-3BA4-00DD7532FA3F}" v="479" dt="2025-10-11T10:21:06.521"/>
    <p1510:client id="{E3122BF1-F2B2-19B2-9383-E1A3F48ADEEA}" v="3" dt="2025-10-12T03:55:35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2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0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4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6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5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1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2CC479-9852-D29F-E4CB-359F4581142D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Введение</a:t>
            </a:r>
            <a:endParaRPr lang="ru-RU" sz="240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D5FCFD-F12D-352C-4403-BB4FE39358F7}"/>
              </a:ext>
            </a:extLst>
          </p:cNvPr>
          <p:cNvSpPr/>
          <p:nvPr/>
        </p:nvSpPr>
        <p:spPr>
          <a:xfrm>
            <a:off x="0" y="643029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  <a:ea typeface="+mn-lt"/>
                <a:cs typeface="+mn-lt"/>
              </a:rPr>
              <a:t>Что такое PHP?</a:t>
            </a:r>
            <a:endParaRPr lang="ru-RU" sz="6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52DC6-CEF9-C74F-AA1E-93A0F94839EF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254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A827-8F8B-9E67-2A75-2F4CD342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AE7195-6C7D-EE02-6210-9EE6FA9FE2AB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1C3A02-9865-1E50-1C29-2A7BD341C36B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ea typeface="+mn-lt"/>
                <a:cs typeface="+mn-lt"/>
              </a:rPr>
              <a:t>Интерпретатор</a:t>
            </a: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 - это готовая к исполнению программа, сама по себе ничего полезного нам не дающая, но имеющая набор средств для интерпретации кода на PHP. Именно тут, в интерпретаторе, есть компилятор PHP-кода. В этом случае компилятор — часть интерпретатора.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9C1013A-3FA6-ADA6-741A-57AF3C94BAB4}"/>
              </a:ext>
            </a:extLst>
          </p:cNvPr>
          <p:cNvSpPr/>
          <p:nvPr/>
        </p:nvSpPr>
        <p:spPr>
          <a:xfrm>
            <a:off x="498132" y="5109519"/>
            <a:ext cx="2547550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A5389-A01C-8FB4-5A27-42CB0F7F09D1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665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E83A9-9517-2D99-1885-1475DD87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68D21F-8F02-7F46-15F7-FEFD98BDAA24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8C361E-3FB1-6C3D-661F-43CE8E13974F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6DE7433-F83A-9A3E-5A47-9B152429EB02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572EC6C-7BD5-204F-9C9F-40F2E3662312}"/>
              </a:ext>
            </a:extLst>
          </p:cNvPr>
          <p:cNvSpPr/>
          <p:nvPr/>
        </p:nvSpPr>
        <p:spPr>
          <a:xfrm>
            <a:off x="4812700" y="2494006"/>
            <a:ext cx="2547550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BD15A-7DD4-C3BB-2871-DAA666AB288C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3472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EF672-144D-880E-A836-3212B975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7808C9-83CC-C975-1A4B-55076339CED0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F7DE25-218F-8064-1D47-5F1B0CF4C8A2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1B2612D-0249-586E-5CEE-D728A03BDF02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7AA11E0-C44F-0E99-CD85-0B83CD908B83}"/>
              </a:ext>
            </a:extLst>
          </p:cNvPr>
          <p:cNvSpPr/>
          <p:nvPr/>
        </p:nvSpPr>
        <p:spPr>
          <a:xfrm>
            <a:off x="4812700" y="2494006"/>
            <a:ext cx="2547550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0E0E46-E850-87A8-A955-F43AB39C7B4B}"/>
              </a:ext>
            </a:extLst>
          </p:cNvPr>
          <p:cNvSpPr/>
          <p:nvPr/>
        </p:nvSpPr>
        <p:spPr>
          <a:xfrm>
            <a:off x="498132" y="5109519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5F71F-3EA2-78B1-3161-E5FA9CCA89C0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36851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3851-F27F-8BC6-1DC2-42C2E9ED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9B182E-92E7-12CE-8AA1-4DAB0882FCED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91FF072-D8CF-A903-16B9-0C57134FE7A5}"/>
              </a:ext>
            </a:extLst>
          </p:cNvPr>
          <p:cNvSpPr/>
          <p:nvPr/>
        </p:nvSpPr>
        <p:spPr>
          <a:xfrm>
            <a:off x="0" y="631959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CA6FCDA-D4C0-18F0-70AB-83E2A62586A9}"/>
              </a:ext>
            </a:extLst>
          </p:cNvPr>
          <p:cNvSpPr/>
          <p:nvPr/>
        </p:nvSpPr>
        <p:spPr>
          <a:xfrm>
            <a:off x="4321003" y="1241081"/>
            <a:ext cx="3395532" cy="497874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7AB925B-DD74-6548-811F-985C1C665A22}"/>
              </a:ext>
            </a:extLst>
          </p:cNvPr>
          <p:cNvSpPr/>
          <p:nvPr/>
        </p:nvSpPr>
        <p:spPr>
          <a:xfrm>
            <a:off x="4812700" y="2494006"/>
            <a:ext cx="2547550" cy="2772289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C8868D6-3CA0-D58B-2EE5-910438FAD8AE}"/>
              </a:ext>
            </a:extLst>
          </p:cNvPr>
          <p:cNvSpPr/>
          <p:nvPr/>
        </p:nvSpPr>
        <p:spPr>
          <a:xfrm>
            <a:off x="5214294" y="3884141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85D51-C9C2-948C-173D-30892BD35D3A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530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918E-F618-D9F8-AF0E-C9E83714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D63C8A-57BC-C92A-1D95-091701A4B92C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83F551-97ED-BFAC-77B9-D17272CC9A52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Резюме:</a:t>
            </a:r>
            <a:endParaRPr lang="ru-RU" sz="240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PHP-код сам по себе не превращается в отдельный </a:t>
            </a:r>
            <a:r>
              <a:rPr lang="ru-RU" sz="2400" err="1">
                <a:solidFill>
                  <a:schemeClr val="tx1"/>
                </a:solidFill>
                <a:ea typeface="+mn-lt"/>
                <a:cs typeface="+mn-lt"/>
              </a:rPr>
              <a:t>бинарник</a:t>
            </a: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, он всегда исполняется внутри процесса интерпретатора. 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Интерпретатор — программа, которая сама по себе содержит только внутреннюю техническую логику. Бизнес-логику она получает из PHP-кода.</a:t>
            </a:r>
            <a:endParaRPr lang="ru-RU" sz="240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11A6-9629-BB0F-38D2-007BCF2730C3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291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0F6E-CBDE-FDE4-2A15-02356329F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AD6B7E-7C76-506E-0BFC-399B5D52BF49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Нужно больше </a:t>
            </a:r>
            <a:r>
              <a:rPr lang="ru-RU" sz="2400" strike="sngStrike" dirty="0">
                <a:solidFill>
                  <a:schemeClr val="bg1"/>
                </a:solidFill>
                <a:ea typeface="+mn-lt"/>
                <a:cs typeface="+mn-lt"/>
              </a:rPr>
              <a:t>золота</a:t>
            </a:r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 знаний.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1F4AE3F-7878-60AA-6D45-F5FA01D58D66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 err="1">
                <a:solidFill>
                  <a:schemeClr val="tx1"/>
                </a:solidFill>
                <a:ea typeface="+mn-lt"/>
                <a:cs typeface="+mn-lt"/>
              </a:rPr>
              <a:t>Смысло</a:t>
            </a: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-логический список сущностей для будущей карты.</a:t>
            </a:r>
            <a:endParaRPr lang="ru-RU" sz="240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A38A8-FAD7-3AA9-F7D9-A120D6BAF4A4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24559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64AC-5744-4133-D353-675184CAA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F5C726-987A-7EF9-15CF-874AF069D941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Язык.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4001D3-A9AD-D9BC-81A7-3225256208E1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F083-1B96-9CC4-2B39-C8ADF379A065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43EB612-2F9C-825F-07AE-D966738DDFB9}"/>
              </a:ext>
            </a:extLst>
          </p:cNvPr>
          <p:cNvSpPr/>
          <p:nvPr/>
        </p:nvSpPr>
        <p:spPr>
          <a:xfrm>
            <a:off x="730078" y="1107731"/>
            <a:ext cx="3271707" cy="480729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Набор правил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php.net/manual</a:t>
            </a:r>
            <a:endParaRPr lang="ru-RU" dirty="0">
              <a:solidFill>
                <a:schemeClr val="tx1"/>
              </a:solidFill>
            </a:endParaRPr>
          </a:p>
          <a:p>
            <a:br>
              <a:rPr lang="ru-RU" b="1" dirty="0"/>
            </a:br>
            <a:r>
              <a:rPr lang="ru-RU" dirty="0">
                <a:solidFill>
                  <a:schemeClr val="tx1"/>
                </a:solidFill>
              </a:rPr>
              <a:t>1. Файл должен начинаться с тега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&lt;?</a:t>
            </a:r>
            <a:r>
              <a:rPr lang="ru-RU" dirty="0" err="1">
                <a:solidFill>
                  <a:schemeClr val="tx1"/>
                </a:solidFill>
              </a:rPr>
              <a:t>php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2. Пользовательские функции определяют ключевым словом </a:t>
            </a:r>
            <a:r>
              <a:rPr lang="ru-RU" dirty="0" err="1">
                <a:solidFill>
                  <a:schemeClr val="tx1"/>
                </a:solidFill>
              </a:rPr>
              <a:t>function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3. И т.д.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165E81A-8A86-7B16-8958-6844BA55D585}"/>
              </a:ext>
            </a:extLst>
          </p:cNvPr>
          <p:cNvSpPr/>
          <p:nvPr/>
        </p:nvSpPr>
        <p:spPr>
          <a:xfrm>
            <a:off x="5046962" y="2279306"/>
            <a:ext cx="2326673" cy="246053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Исходный код</a:t>
            </a:r>
            <a:br>
              <a:rPr lang="ru-RU" b="1" dirty="0">
                <a:solidFill>
                  <a:schemeClr val="tx1"/>
                </a:solidFill>
              </a:rPr>
            </a:br>
            <a:br>
              <a:rPr lang="ru-RU" b="1" dirty="0"/>
            </a:br>
            <a:r>
              <a:rPr lang="ru-RU" dirty="0">
                <a:solidFill>
                  <a:schemeClr val="tx1"/>
                </a:solidFill>
              </a:rPr>
              <a:t>&lt;?</a:t>
            </a:r>
            <a:r>
              <a:rPr lang="ru-RU" dirty="0" err="1">
                <a:solidFill>
                  <a:schemeClr val="tx1"/>
                </a:solidFill>
              </a:rPr>
              <a:t>php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/>
            </a:br>
            <a:r>
              <a:rPr lang="ru-RU" dirty="0" err="1">
                <a:solidFill>
                  <a:schemeClr val="tx1"/>
                </a:solidFill>
              </a:rPr>
              <a:t>function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foo</a:t>
            </a:r>
            <a:r>
              <a:rPr lang="ru-RU" dirty="0">
                <a:solidFill>
                  <a:schemeClr val="tx1"/>
                </a:solidFill>
              </a:rPr>
              <a:t>() {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ru-RU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AFBDA58-4375-BAE2-47EB-AEFCE90657F6}"/>
              </a:ext>
            </a:extLst>
          </p:cNvPr>
          <p:cNvSpPr/>
          <p:nvPr/>
        </p:nvSpPr>
        <p:spPr>
          <a:xfrm>
            <a:off x="4112697" y="3251488"/>
            <a:ext cx="831272" cy="3562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E11331F-55E3-F626-D5A7-F7B2D7C4E2DE}"/>
              </a:ext>
            </a:extLst>
          </p:cNvPr>
          <p:cNvSpPr/>
          <p:nvPr/>
        </p:nvSpPr>
        <p:spPr>
          <a:xfrm>
            <a:off x="8083378" y="936281"/>
            <a:ext cx="3395532" cy="497874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55793-2AE7-05E1-1572-3922A97C9058}"/>
              </a:ext>
            </a:extLst>
          </p:cNvPr>
          <p:cNvSpPr txBox="1"/>
          <p:nvPr/>
        </p:nvSpPr>
        <p:spPr>
          <a:xfrm>
            <a:off x="4354285" y="310737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DFEE6-233F-0DD2-E3A3-55D6A752AE53}"/>
              </a:ext>
            </a:extLst>
          </p:cNvPr>
          <p:cNvSpPr txBox="1"/>
          <p:nvPr/>
        </p:nvSpPr>
        <p:spPr>
          <a:xfrm>
            <a:off x="4248768" y="3010271"/>
            <a:ext cx="284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138157A-B649-C78E-6929-4EDF0A742DB8}"/>
              </a:ext>
            </a:extLst>
          </p:cNvPr>
          <p:cNvSpPr/>
          <p:nvPr/>
        </p:nvSpPr>
        <p:spPr>
          <a:xfrm>
            <a:off x="8432200" y="1741531"/>
            <a:ext cx="2680900" cy="3277114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</p:spTree>
    <p:extLst>
      <p:ext uri="{BB962C8B-B14F-4D97-AF65-F5344CB8AC3E}">
        <p14:creationId xmlns:p14="http://schemas.microsoft.com/office/powerpoint/2010/main" val="256811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C0252-D706-83A3-3403-B23FF74D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102FD3-77AF-CA8F-E813-0D91EB87ABBC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Язык.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42AB3C1-156B-6411-C813-BCA65EA0751D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31C-E911-A9F4-8D49-B4BBD0EF6FC6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A24474-72B1-3CFA-7E38-C35E68791EB2}"/>
              </a:ext>
            </a:extLst>
          </p:cNvPr>
          <p:cNvSpPr/>
          <p:nvPr/>
        </p:nvSpPr>
        <p:spPr>
          <a:xfrm>
            <a:off x="730078" y="1107731"/>
            <a:ext cx="3271707" cy="480729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Набор правил</a:t>
            </a:r>
            <a:br>
              <a:rPr lang="ru-RU" b="1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  <a:ea typeface="+mn-lt"/>
                <a:cs typeface="+mn-lt"/>
              </a:rPr>
              <a:t>php.net/manual</a:t>
            </a:r>
            <a:endParaRPr lang="ru-RU" dirty="0">
              <a:solidFill>
                <a:schemeClr val="tx1"/>
              </a:solidFill>
            </a:endParaRPr>
          </a:p>
          <a:p>
            <a:br>
              <a:rPr lang="ru-RU" b="1" dirty="0"/>
            </a:br>
            <a:r>
              <a:rPr lang="ru-RU" dirty="0">
                <a:solidFill>
                  <a:schemeClr val="tx1"/>
                </a:solidFill>
              </a:rPr>
              <a:t>1. Файл должен начинаться с тега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&lt;?</a:t>
            </a:r>
            <a:r>
              <a:rPr lang="ru-RU" dirty="0" err="1">
                <a:solidFill>
                  <a:schemeClr val="tx1"/>
                </a:solidFill>
              </a:rPr>
              <a:t>php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2. Пользовательские функции определяют ключевым словом </a:t>
            </a:r>
            <a:r>
              <a:rPr lang="ru-RU" dirty="0" err="1">
                <a:solidFill>
                  <a:schemeClr val="tx1"/>
                </a:solidFill>
              </a:rPr>
              <a:t>function</a:t>
            </a:r>
            <a:br>
              <a:rPr lang="ru-RU" dirty="0"/>
            </a:b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3. И т.д.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640EDD1A-F68B-F513-6B40-2648E636ECF0}"/>
              </a:ext>
            </a:extLst>
          </p:cNvPr>
          <p:cNvSpPr/>
          <p:nvPr/>
        </p:nvSpPr>
        <p:spPr>
          <a:xfrm>
            <a:off x="4112697" y="3251488"/>
            <a:ext cx="831272" cy="35625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4F34473-F217-F952-7E61-5C03FE175C20}"/>
              </a:ext>
            </a:extLst>
          </p:cNvPr>
          <p:cNvSpPr/>
          <p:nvPr/>
        </p:nvSpPr>
        <p:spPr>
          <a:xfrm>
            <a:off x="8083378" y="936281"/>
            <a:ext cx="3395532" cy="497874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9F429-9175-8390-369A-67F7D3998DA4}"/>
              </a:ext>
            </a:extLst>
          </p:cNvPr>
          <p:cNvSpPr txBox="1"/>
          <p:nvPr/>
        </p:nvSpPr>
        <p:spPr>
          <a:xfrm>
            <a:off x="4354285" y="310737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52B54-AE57-77D8-6A63-AF9BA5AA522E}"/>
              </a:ext>
            </a:extLst>
          </p:cNvPr>
          <p:cNvSpPr txBox="1"/>
          <p:nvPr/>
        </p:nvSpPr>
        <p:spPr>
          <a:xfrm>
            <a:off x="4248768" y="3010271"/>
            <a:ext cx="2847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>
                <a:solidFill>
                  <a:schemeClr val="accent6"/>
                </a:solidFill>
              </a:rPr>
              <a:t>OK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EC084AA-2671-4E1B-6ADD-2B2C695D24B0}"/>
              </a:ext>
            </a:extLst>
          </p:cNvPr>
          <p:cNvSpPr/>
          <p:nvPr/>
        </p:nvSpPr>
        <p:spPr>
          <a:xfrm>
            <a:off x="8432200" y="1741531"/>
            <a:ext cx="2680900" cy="3277114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A6D91AF-1829-A05B-C2F0-9816319E1BB0}"/>
              </a:ext>
            </a:extLst>
          </p:cNvPr>
          <p:cNvSpPr/>
          <p:nvPr/>
        </p:nvSpPr>
        <p:spPr>
          <a:xfrm>
            <a:off x="8618837" y="2279306"/>
            <a:ext cx="2326673" cy="246053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Исходный код</a:t>
            </a:r>
            <a:br>
              <a:rPr lang="ru-RU" b="1" dirty="0">
                <a:solidFill>
                  <a:schemeClr val="tx1"/>
                </a:solidFill>
              </a:rPr>
            </a:br>
            <a:br>
              <a:rPr lang="ru-RU" b="1" dirty="0"/>
            </a:br>
            <a:r>
              <a:rPr lang="ru-RU" dirty="0">
                <a:solidFill>
                  <a:schemeClr val="tx1"/>
                </a:solidFill>
              </a:rPr>
              <a:t>&lt;?</a:t>
            </a:r>
            <a:r>
              <a:rPr lang="ru-RU" dirty="0" err="1">
                <a:solidFill>
                  <a:schemeClr val="tx1"/>
                </a:solidFill>
              </a:rPr>
              <a:t>php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/>
            </a:br>
            <a:r>
              <a:rPr lang="ru-RU" dirty="0" err="1">
                <a:solidFill>
                  <a:schemeClr val="tx1"/>
                </a:solidFill>
              </a:rPr>
              <a:t>function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foo</a:t>
            </a:r>
            <a:r>
              <a:rPr lang="ru-RU" dirty="0">
                <a:solidFill>
                  <a:schemeClr val="tx1"/>
                </a:solidFill>
              </a:rPr>
              <a:t>() {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ru-RU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69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AFEF7-5561-AF5D-D7D3-7D333579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1547EED-3E21-3F42-D094-05673956E061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2F9EB1-EB74-64EB-A339-95176E8EE5FE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В широком смысле — совокупность программных средств, написанных на C, позволяющая:</a:t>
            </a:r>
            <a:endParaRPr lang="ru-RU" sz="2400">
              <a:solidFill>
                <a:schemeClr val="tx1"/>
              </a:solidFill>
            </a:endParaRP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Принять сценарий и данные для него.</a:t>
            </a:r>
            <a:endParaRPr lang="ru-RU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2.   Интерпретировать и выполнить описанное в сценарии.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C8DB-E475-2BD4-4FDD-79E881B1B7CC}"/>
              </a:ext>
            </a:extLst>
          </p:cNvPr>
          <p:cNvSpPr txBox="1"/>
          <p:nvPr/>
        </p:nvSpPr>
        <p:spPr>
          <a:xfrm>
            <a:off x="11471190" y="0"/>
            <a:ext cx="724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5853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E29CF-7975-31FD-E444-9B996059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DF321E-1FFE-14BD-EF12-36FDD2B6FCA2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5F7E3D-C7F4-CD84-02DA-7550CC9ECC5D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3D8DF-5564-36D7-BE26-2E9AA0211716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6DF90D2-DB21-CA20-3810-48A6DF51D62A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3752AD-B5F3-C221-E37D-D852D7765664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8C687-3548-BEF4-6A0E-9BEFD66A18C0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8F8ADF-814F-F504-981C-28990BAB8070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49656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66E0-C0DC-999C-B3E9-8BC3363A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0E2CAF-D69F-CEC1-00FA-708181764AF6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836C18-9BF7-6C8D-A391-A22DB7259DCC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85DEB73-00BE-6522-5BF5-AE825AAA75D3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8535712-0936-DEB2-D3FA-5AE95E7C9A08}"/>
              </a:ext>
            </a:extLst>
          </p:cNvPr>
          <p:cNvSpPr/>
          <p:nvPr/>
        </p:nvSpPr>
        <p:spPr>
          <a:xfrm>
            <a:off x="498132" y="5109519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9ECDC-88AB-041B-C303-0B9F71CBD2A9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39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77B77-FC4B-4EAD-B2B5-FC159D66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E21698-9288-BC98-B922-07116D5CC959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072355-6C70-275D-6412-A65B83B39FF7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94E69-D8F9-178A-105D-19E2FCEF938C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69FB3DE-17A7-2A6F-3F2E-9F24C7B3B162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51F7E69-FEF1-A3A1-01D0-3B6283250849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55345F6-B711-D2F9-404A-BA36D120C505}"/>
              </a:ext>
            </a:extLst>
          </p:cNvPr>
          <p:cNvSpPr/>
          <p:nvPr/>
        </p:nvSpPr>
        <p:spPr>
          <a:xfrm>
            <a:off x="7867135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B6CAF2F-6FDC-8F6E-6106-A3F69395F776}"/>
              </a:ext>
            </a:extLst>
          </p:cNvPr>
          <p:cNvSpPr/>
          <p:nvPr/>
        </p:nvSpPr>
        <p:spPr>
          <a:xfrm>
            <a:off x="8608540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730D5FA-99C4-2F20-FB56-BD8B45E5BAD3}"/>
              </a:ext>
            </a:extLst>
          </p:cNvPr>
          <p:cNvSpPr/>
          <p:nvPr/>
        </p:nvSpPr>
        <p:spPr>
          <a:xfrm>
            <a:off x="7867135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3DF386B-7CCD-EE55-DFD4-01F3EB4DDD76}"/>
              </a:ext>
            </a:extLst>
          </p:cNvPr>
          <p:cNvSpPr/>
          <p:nvPr/>
        </p:nvSpPr>
        <p:spPr>
          <a:xfrm>
            <a:off x="8237838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7195A58-655A-DD0A-1959-D36BE6153596}"/>
              </a:ext>
            </a:extLst>
          </p:cNvPr>
          <p:cNvSpPr/>
          <p:nvPr/>
        </p:nvSpPr>
        <p:spPr>
          <a:xfrm>
            <a:off x="8608540" y="3954162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A0FFF93-9B12-E982-03FD-5147AD6C35A0}"/>
              </a:ext>
            </a:extLst>
          </p:cNvPr>
          <p:cNvSpPr/>
          <p:nvPr/>
        </p:nvSpPr>
        <p:spPr>
          <a:xfrm>
            <a:off x="8237838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B6058B3-9407-BED1-7303-E3E73A4840CC}"/>
              </a:ext>
            </a:extLst>
          </p:cNvPr>
          <p:cNvSpPr/>
          <p:nvPr/>
        </p:nvSpPr>
        <p:spPr>
          <a:xfrm>
            <a:off x="8237837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55DCCC2-6F58-E0E1-1D3A-A9D849A2ED3A}"/>
              </a:ext>
            </a:extLst>
          </p:cNvPr>
          <p:cNvSpPr/>
          <p:nvPr/>
        </p:nvSpPr>
        <p:spPr>
          <a:xfrm>
            <a:off x="7867134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886BFB9-9E51-A593-0144-834D860B47C8}"/>
              </a:ext>
            </a:extLst>
          </p:cNvPr>
          <p:cNvSpPr/>
          <p:nvPr/>
        </p:nvSpPr>
        <p:spPr>
          <a:xfrm>
            <a:off x="8598242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2AD8374-128C-5BDD-3DFC-58C7A1F04891}"/>
              </a:ext>
            </a:extLst>
          </p:cNvPr>
          <p:cNvCxnSpPr>
            <a:cxnSpLocks/>
          </p:cNvCxnSpPr>
          <p:nvPr/>
        </p:nvCxnSpPr>
        <p:spPr>
          <a:xfrm>
            <a:off x="4880918" y="3223053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6D69E6A-F8F1-5304-3475-7679A3B077F5}"/>
              </a:ext>
            </a:extLst>
          </p:cNvPr>
          <p:cNvCxnSpPr>
            <a:cxnSpLocks/>
          </p:cNvCxnSpPr>
          <p:nvPr/>
        </p:nvCxnSpPr>
        <p:spPr>
          <a:xfrm>
            <a:off x="4880917" y="3439296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CB6C688-67EE-8C84-61A8-59749198F8C3}"/>
              </a:ext>
            </a:extLst>
          </p:cNvPr>
          <p:cNvSpPr/>
          <p:nvPr/>
        </p:nvSpPr>
        <p:spPr>
          <a:xfrm>
            <a:off x="7260881" y="2495551"/>
            <a:ext cx="504052" cy="397424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I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n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t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r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f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S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P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27E14-94C0-E0E4-0756-4796CDEA6287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6D9FAF-F11A-4890-28B3-052B3466ED16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  <p:sp>
        <p:nvSpPr>
          <p:cNvPr id="30" name="Блок-схема: память с прямым доступом 29">
            <a:extLst>
              <a:ext uri="{FF2B5EF4-FFF2-40B4-BE49-F238E27FC236}">
                <a16:creationId xmlns:a16="http://schemas.microsoft.com/office/drawing/2014/main" id="{F4283C68-CA92-B97C-890F-0C07A0085F47}"/>
              </a:ext>
            </a:extLst>
          </p:cNvPr>
          <p:cNvSpPr/>
          <p:nvPr/>
        </p:nvSpPr>
        <p:spPr>
          <a:xfrm>
            <a:off x="4644081" y="2934729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08CCE5B-1734-9D9B-0BAD-DDB25DBB898C}"/>
              </a:ext>
            </a:extLst>
          </p:cNvPr>
          <p:cNvCxnSpPr>
            <a:cxnSpLocks/>
          </p:cNvCxnSpPr>
          <p:nvPr/>
        </p:nvCxnSpPr>
        <p:spPr>
          <a:xfrm>
            <a:off x="4880917" y="3027404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7DAFF2DF-A21C-5D62-5D3D-BA3671B275B1}"/>
              </a:ext>
            </a:extLst>
          </p:cNvPr>
          <p:cNvSpPr/>
          <p:nvPr/>
        </p:nvSpPr>
        <p:spPr>
          <a:xfrm>
            <a:off x="4644081" y="3140675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память с прямым доступом 31">
            <a:extLst>
              <a:ext uri="{FF2B5EF4-FFF2-40B4-BE49-F238E27FC236}">
                <a16:creationId xmlns:a16="http://schemas.microsoft.com/office/drawing/2014/main" id="{6072EE89-E56C-15D7-5856-D0D999B087BA}"/>
              </a:ext>
            </a:extLst>
          </p:cNvPr>
          <p:cNvSpPr/>
          <p:nvPr/>
        </p:nvSpPr>
        <p:spPr>
          <a:xfrm>
            <a:off x="4644081" y="3346621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56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3B4B4-9D48-BD0D-A2E1-E57301FC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BB09E1-CD6D-7E7D-F1DD-AD06D888C446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8A6CCF-BB1B-A513-B2F8-DAA6308DFFD2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C0DB3-B0F7-53D6-58DC-CE2EC6B0F1B7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E639062-1FF4-E6A0-A99F-006D3D80EBB0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6971C10-1A58-83C6-61C5-B69F2A1B933C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6882CE1-B8AE-96A4-4A6C-CF661DE69AF8}"/>
              </a:ext>
            </a:extLst>
          </p:cNvPr>
          <p:cNvSpPr/>
          <p:nvPr/>
        </p:nvSpPr>
        <p:spPr>
          <a:xfrm>
            <a:off x="7867135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8B6CCBD-BEC1-CECE-95D2-C1FB8B52826E}"/>
              </a:ext>
            </a:extLst>
          </p:cNvPr>
          <p:cNvSpPr/>
          <p:nvPr/>
        </p:nvSpPr>
        <p:spPr>
          <a:xfrm>
            <a:off x="8608540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5B518B1-F075-D4D8-C7E0-4C36D9468919}"/>
              </a:ext>
            </a:extLst>
          </p:cNvPr>
          <p:cNvSpPr/>
          <p:nvPr/>
        </p:nvSpPr>
        <p:spPr>
          <a:xfrm>
            <a:off x="7867135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8FFF7ED-17C5-ADC0-13D5-C3166BB1B017}"/>
              </a:ext>
            </a:extLst>
          </p:cNvPr>
          <p:cNvSpPr/>
          <p:nvPr/>
        </p:nvSpPr>
        <p:spPr>
          <a:xfrm>
            <a:off x="8237838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B16219D-2DF2-1803-4B73-BFACCDB21375}"/>
              </a:ext>
            </a:extLst>
          </p:cNvPr>
          <p:cNvSpPr/>
          <p:nvPr/>
        </p:nvSpPr>
        <p:spPr>
          <a:xfrm>
            <a:off x="8608540" y="3954162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BF9403A-90CB-4F9C-743B-8555978E40FB}"/>
              </a:ext>
            </a:extLst>
          </p:cNvPr>
          <p:cNvSpPr/>
          <p:nvPr/>
        </p:nvSpPr>
        <p:spPr>
          <a:xfrm>
            <a:off x="8237838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0C30487-4B88-E6FE-1F54-C71E45CFB52C}"/>
              </a:ext>
            </a:extLst>
          </p:cNvPr>
          <p:cNvSpPr/>
          <p:nvPr/>
        </p:nvSpPr>
        <p:spPr>
          <a:xfrm>
            <a:off x="8237837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5C4FFBE-18EF-0438-54DE-AEFABEABE54F}"/>
              </a:ext>
            </a:extLst>
          </p:cNvPr>
          <p:cNvSpPr/>
          <p:nvPr/>
        </p:nvSpPr>
        <p:spPr>
          <a:xfrm>
            <a:off x="7867134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9CB85BF-CCE1-68DB-5ECE-61F5DA3F2B50}"/>
              </a:ext>
            </a:extLst>
          </p:cNvPr>
          <p:cNvSpPr/>
          <p:nvPr/>
        </p:nvSpPr>
        <p:spPr>
          <a:xfrm>
            <a:off x="8598242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A5E10A0-092D-D1E3-BF91-88B33C95622B}"/>
              </a:ext>
            </a:extLst>
          </p:cNvPr>
          <p:cNvCxnSpPr>
            <a:cxnSpLocks/>
          </p:cNvCxnSpPr>
          <p:nvPr/>
        </p:nvCxnSpPr>
        <p:spPr>
          <a:xfrm>
            <a:off x="4880918" y="3223053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7D53886-391B-6897-828E-94851B4F4674}"/>
              </a:ext>
            </a:extLst>
          </p:cNvPr>
          <p:cNvCxnSpPr>
            <a:cxnSpLocks/>
          </p:cNvCxnSpPr>
          <p:nvPr/>
        </p:nvCxnSpPr>
        <p:spPr>
          <a:xfrm>
            <a:off x="4880917" y="3439296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783186F-F645-1CB4-6FCE-10B05D3B0676}"/>
              </a:ext>
            </a:extLst>
          </p:cNvPr>
          <p:cNvSpPr/>
          <p:nvPr/>
        </p:nvSpPr>
        <p:spPr>
          <a:xfrm>
            <a:off x="8929043" y="3144281"/>
            <a:ext cx="2862133" cy="242964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chemeClr val="tx1"/>
                </a:solidFill>
              </a:rPr>
              <a:t>Zend</a:t>
            </a:r>
            <a:r>
              <a:rPr lang="ru-RU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FE52DE8-8CB2-52C3-76A6-A0F754FE71FA}"/>
              </a:ext>
            </a:extLst>
          </p:cNvPr>
          <p:cNvSpPr/>
          <p:nvPr/>
        </p:nvSpPr>
        <p:spPr>
          <a:xfrm>
            <a:off x="7260881" y="2495551"/>
            <a:ext cx="504052" cy="397424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I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n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t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r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f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S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P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86D54-2C8A-8A7A-B8FD-AA0DC380FEA2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6C334-1F00-AE6B-0A73-65452156BCBC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  <p:sp>
        <p:nvSpPr>
          <p:cNvPr id="30" name="Блок-схема: память с прямым доступом 29">
            <a:extLst>
              <a:ext uri="{FF2B5EF4-FFF2-40B4-BE49-F238E27FC236}">
                <a16:creationId xmlns:a16="http://schemas.microsoft.com/office/drawing/2014/main" id="{2C2E5726-C427-57F0-7637-F8B57148C8D0}"/>
              </a:ext>
            </a:extLst>
          </p:cNvPr>
          <p:cNvSpPr/>
          <p:nvPr/>
        </p:nvSpPr>
        <p:spPr>
          <a:xfrm>
            <a:off x="4644081" y="2934729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0E2C7E0-653F-D9D8-FF87-78C063A510D1}"/>
              </a:ext>
            </a:extLst>
          </p:cNvPr>
          <p:cNvCxnSpPr>
            <a:cxnSpLocks/>
          </p:cNvCxnSpPr>
          <p:nvPr/>
        </p:nvCxnSpPr>
        <p:spPr>
          <a:xfrm>
            <a:off x="4880917" y="3027404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825FFDBB-90F5-9C0E-69FE-916EB8E8303A}"/>
              </a:ext>
            </a:extLst>
          </p:cNvPr>
          <p:cNvSpPr/>
          <p:nvPr/>
        </p:nvSpPr>
        <p:spPr>
          <a:xfrm>
            <a:off x="4644081" y="3140675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память с прямым доступом 31">
            <a:extLst>
              <a:ext uri="{FF2B5EF4-FFF2-40B4-BE49-F238E27FC236}">
                <a16:creationId xmlns:a16="http://schemas.microsoft.com/office/drawing/2014/main" id="{D316B5CD-29C7-662B-872B-88694067DC0B}"/>
              </a:ext>
            </a:extLst>
          </p:cNvPr>
          <p:cNvSpPr/>
          <p:nvPr/>
        </p:nvSpPr>
        <p:spPr>
          <a:xfrm>
            <a:off x="4644081" y="3346621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6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B921A-FDF5-27F6-629F-46E25CB7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5C4E87-662E-9FB4-1B67-D66BEF871F16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95DC10-7CCC-24A9-6105-B7417E24C776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D79AB-0CE1-5110-2289-B041AEA9B9D3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EC89208-78EA-54CA-82B9-D45D2078A0C9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EB8E127-2C41-630D-11E8-C6BC377BFE8E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158850E-F19B-9C5D-0D2F-64C213D2B42E}"/>
              </a:ext>
            </a:extLst>
          </p:cNvPr>
          <p:cNvSpPr/>
          <p:nvPr/>
        </p:nvSpPr>
        <p:spPr>
          <a:xfrm>
            <a:off x="7867135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4E0920-8AE0-FB3E-DF09-12702E71B8E7}"/>
              </a:ext>
            </a:extLst>
          </p:cNvPr>
          <p:cNvSpPr/>
          <p:nvPr/>
        </p:nvSpPr>
        <p:spPr>
          <a:xfrm>
            <a:off x="8608540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CEE604A-36E6-A075-E8F3-2D269002A2B4}"/>
              </a:ext>
            </a:extLst>
          </p:cNvPr>
          <p:cNvSpPr/>
          <p:nvPr/>
        </p:nvSpPr>
        <p:spPr>
          <a:xfrm>
            <a:off x="7867135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69204D7-60F6-1371-559D-C5FE84B0C3AB}"/>
              </a:ext>
            </a:extLst>
          </p:cNvPr>
          <p:cNvSpPr/>
          <p:nvPr/>
        </p:nvSpPr>
        <p:spPr>
          <a:xfrm>
            <a:off x="8237838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FEE53FB-0F16-0A4B-0011-9A44FDCF51E5}"/>
              </a:ext>
            </a:extLst>
          </p:cNvPr>
          <p:cNvSpPr/>
          <p:nvPr/>
        </p:nvSpPr>
        <p:spPr>
          <a:xfrm>
            <a:off x="8608540" y="3954162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727AA57-5232-4614-CC88-0CC6F4F8D635}"/>
              </a:ext>
            </a:extLst>
          </p:cNvPr>
          <p:cNvSpPr/>
          <p:nvPr/>
        </p:nvSpPr>
        <p:spPr>
          <a:xfrm>
            <a:off x="8237838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0DAAEC8-7B3F-D0F8-A70F-939D3C3C7EC0}"/>
              </a:ext>
            </a:extLst>
          </p:cNvPr>
          <p:cNvSpPr/>
          <p:nvPr/>
        </p:nvSpPr>
        <p:spPr>
          <a:xfrm>
            <a:off x="8237837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0977FDD-F114-B34D-3584-FFE6BE95BFB0}"/>
              </a:ext>
            </a:extLst>
          </p:cNvPr>
          <p:cNvSpPr/>
          <p:nvPr/>
        </p:nvSpPr>
        <p:spPr>
          <a:xfrm>
            <a:off x="7867134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1DC20B5-986E-8BE2-EECC-F3B36A0BC4E1}"/>
              </a:ext>
            </a:extLst>
          </p:cNvPr>
          <p:cNvSpPr/>
          <p:nvPr/>
        </p:nvSpPr>
        <p:spPr>
          <a:xfrm>
            <a:off x="8598242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B40F531-B5D0-9CD4-8D64-E910C538985B}"/>
              </a:ext>
            </a:extLst>
          </p:cNvPr>
          <p:cNvCxnSpPr>
            <a:cxnSpLocks/>
          </p:cNvCxnSpPr>
          <p:nvPr/>
        </p:nvCxnSpPr>
        <p:spPr>
          <a:xfrm>
            <a:off x="4880918" y="3223053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10DC986-7AA4-F9CF-EDD0-EC0586F45A5B}"/>
              </a:ext>
            </a:extLst>
          </p:cNvPr>
          <p:cNvCxnSpPr>
            <a:cxnSpLocks/>
          </p:cNvCxnSpPr>
          <p:nvPr/>
        </p:nvCxnSpPr>
        <p:spPr>
          <a:xfrm>
            <a:off x="4880917" y="3439296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D998667-46F1-125E-1742-2FADE410EAD7}"/>
              </a:ext>
            </a:extLst>
          </p:cNvPr>
          <p:cNvSpPr/>
          <p:nvPr/>
        </p:nvSpPr>
        <p:spPr>
          <a:xfrm>
            <a:off x="8929043" y="3144281"/>
            <a:ext cx="2862133" cy="242964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chemeClr val="tx1"/>
                </a:solidFill>
              </a:rPr>
              <a:t>Zend</a:t>
            </a:r>
            <a:r>
              <a:rPr lang="ru-RU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CE630CA-6E2B-B5E1-37B2-92D2ECA7EF73}"/>
              </a:ext>
            </a:extLst>
          </p:cNvPr>
          <p:cNvSpPr/>
          <p:nvPr/>
        </p:nvSpPr>
        <p:spPr>
          <a:xfrm>
            <a:off x="9965636" y="2145443"/>
            <a:ext cx="1502890" cy="79237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dirty="0">
                <a:solidFill>
                  <a:schemeClr val="tx1"/>
                </a:solidFill>
                <a:ea typeface="+mn-lt"/>
                <a:cs typeface="+mn-lt"/>
              </a:rPr>
              <a:t>Extensions</a:t>
            </a:r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5D29E442-949F-BDCC-847B-584B29B90CBA}"/>
              </a:ext>
            </a:extLst>
          </p:cNvPr>
          <p:cNvSpPr/>
          <p:nvPr/>
        </p:nvSpPr>
        <p:spPr>
          <a:xfrm>
            <a:off x="7260881" y="2495551"/>
            <a:ext cx="504052" cy="397424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I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n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t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r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f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S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P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6BDF5-1EC2-2989-CE0A-D5C1511B53CE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55783C-8BEA-C89B-F872-1C15371E48F1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  <p:sp>
        <p:nvSpPr>
          <p:cNvPr id="30" name="Блок-схема: память с прямым доступом 29">
            <a:extLst>
              <a:ext uri="{FF2B5EF4-FFF2-40B4-BE49-F238E27FC236}">
                <a16:creationId xmlns:a16="http://schemas.microsoft.com/office/drawing/2014/main" id="{3594A6E8-50E8-71DF-ADAC-FAFE7C8A903A}"/>
              </a:ext>
            </a:extLst>
          </p:cNvPr>
          <p:cNvSpPr/>
          <p:nvPr/>
        </p:nvSpPr>
        <p:spPr>
          <a:xfrm>
            <a:off x="4644081" y="2934729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02E0B32-DD4C-7F7B-16B6-0BA091F2C3EF}"/>
              </a:ext>
            </a:extLst>
          </p:cNvPr>
          <p:cNvCxnSpPr>
            <a:cxnSpLocks/>
          </p:cNvCxnSpPr>
          <p:nvPr/>
        </p:nvCxnSpPr>
        <p:spPr>
          <a:xfrm>
            <a:off x="4880917" y="3027404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997B6C0C-6A47-A844-C9DB-A80DBCC3992E}"/>
              </a:ext>
            </a:extLst>
          </p:cNvPr>
          <p:cNvSpPr/>
          <p:nvPr/>
        </p:nvSpPr>
        <p:spPr>
          <a:xfrm>
            <a:off x="4644081" y="3140675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память с прямым доступом 31">
            <a:extLst>
              <a:ext uri="{FF2B5EF4-FFF2-40B4-BE49-F238E27FC236}">
                <a16:creationId xmlns:a16="http://schemas.microsoft.com/office/drawing/2014/main" id="{FE3AD011-8CF4-5338-9637-D01E14ECCFAD}"/>
              </a:ext>
            </a:extLst>
          </p:cNvPr>
          <p:cNvSpPr/>
          <p:nvPr/>
        </p:nvSpPr>
        <p:spPr>
          <a:xfrm>
            <a:off x="4644081" y="3346621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C99F6FB-8A02-9048-F0A1-F0559AF221A2}"/>
              </a:ext>
            </a:extLst>
          </p:cNvPr>
          <p:cNvCxnSpPr/>
          <p:nvPr/>
        </p:nvCxnSpPr>
        <p:spPr>
          <a:xfrm>
            <a:off x="10111154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4B2410-80A8-8CF6-49B1-9DA4E208674E}"/>
              </a:ext>
            </a:extLst>
          </p:cNvPr>
          <p:cNvCxnSpPr>
            <a:cxnSpLocks/>
          </p:cNvCxnSpPr>
          <p:nvPr/>
        </p:nvCxnSpPr>
        <p:spPr>
          <a:xfrm>
            <a:off x="10306538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D2DD517-59E5-2817-3E61-41C047275E54}"/>
              </a:ext>
            </a:extLst>
          </p:cNvPr>
          <p:cNvCxnSpPr>
            <a:cxnSpLocks/>
          </p:cNvCxnSpPr>
          <p:nvPr/>
        </p:nvCxnSpPr>
        <p:spPr>
          <a:xfrm>
            <a:off x="10482384" y="2940537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69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C1FE-CEA4-064A-54BC-7071DEE0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9770F7-C483-F22E-9DC5-A3A34DACF29F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SAPI (Server API).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3D3B00-79E2-66DE-60CC-A0B77FD4B2F2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D33D3-6FDB-7578-D1C3-C0B5DA71ED9A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961B62F-BAA8-929C-C7B5-55682857061C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9A9B8A5-E034-59DE-8E7A-E8E43E901475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D7075AC-14ED-E231-CDFB-7AB75621BD20}"/>
              </a:ext>
            </a:extLst>
          </p:cNvPr>
          <p:cNvSpPr/>
          <p:nvPr/>
        </p:nvSpPr>
        <p:spPr>
          <a:xfrm>
            <a:off x="7867135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92FD7F3C-F860-1619-D3D4-6FA13FAACBA7}"/>
              </a:ext>
            </a:extLst>
          </p:cNvPr>
          <p:cNvSpPr/>
          <p:nvPr/>
        </p:nvSpPr>
        <p:spPr>
          <a:xfrm>
            <a:off x="8608540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6D281A9-330A-F370-8F0B-4B53557E3E30}"/>
              </a:ext>
            </a:extLst>
          </p:cNvPr>
          <p:cNvSpPr/>
          <p:nvPr/>
        </p:nvSpPr>
        <p:spPr>
          <a:xfrm>
            <a:off x="7867135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A7857EA-8757-46F2-AE88-10D4745A83B2}"/>
              </a:ext>
            </a:extLst>
          </p:cNvPr>
          <p:cNvSpPr/>
          <p:nvPr/>
        </p:nvSpPr>
        <p:spPr>
          <a:xfrm>
            <a:off x="8237838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27A965-B2FD-8CE7-EAEF-E67D64FDC13C}"/>
              </a:ext>
            </a:extLst>
          </p:cNvPr>
          <p:cNvSpPr/>
          <p:nvPr/>
        </p:nvSpPr>
        <p:spPr>
          <a:xfrm>
            <a:off x="8608540" y="3954162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FC7D96B-0928-0A70-5215-458CF1BF0E03}"/>
              </a:ext>
            </a:extLst>
          </p:cNvPr>
          <p:cNvSpPr/>
          <p:nvPr/>
        </p:nvSpPr>
        <p:spPr>
          <a:xfrm>
            <a:off x="8237838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97FDA81-2D68-4B7F-A229-EA1611BDCD62}"/>
              </a:ext>
            </a:extLst>
          </p:cNvPr>
          <p:cNvSpPr/>
          <p:nvPr/>
        </p:nvSpPr>
        <p:spPr>
          <a:xfrm>
            <a:off x="8237837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1C604A2-AB15-5D7B-64E0-FACBA41EDBCA}"/>
              </a:ext>
            </a:extLst>
          </p:cNvPr>
          <p:cNvSpPr/>
          <p:nvPr/>
        </p:nvSpPr>
        <p:spPr>
          <a:xfrm>
            <a:off x="7867134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4B9C746-0817-E18D-86A6-E112E0AA704F}"/>
              </a:ext>
            </a:extLst>
          </p:cNvPr>
          <p:cNvSpPr/>
          <p:nvPr/>
        </p:nvSpPr>
        <p:spPr>
          <a:xfrm>
            <a:off x="8598242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D440431-E432-42F9-DC14-E6F15E071F9C}"/>
              </a:ext>
            </a:extLst>
          </p:cNvPr>
          <p:cNvCxnSpPr>
            <a:cxnSpLocks/>
          </p:cNvCxnSpPr>
          <p:nvPr/>
        </p:nvCxnSpPr>
        <p:spPr>
          <a:xfrm>
            <a:off x="4880918" y="3223053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BED5FB1-94A8-B69A-2CD8-BC81B72B334F}"/>
              </a:ext>
            </a:extLst>
          </p:cNvPr>
          <p:cNvCxnSpPr>
            <a:cxnSpLocks/>
          </p:cNvCxnSpPr>
          <p:nvPr/>
        </p:nvCxnSpPr>
        <p:spPr>
          <a:xfrm>
            <a:off x="4880917" y="3439296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6CB86F2-A570-54E5-AD7F-F3298EFB04A3}"/>
              </a:ext>
            </a:extLst>
          </p:cNvPr>
          <p:cNvSpPr/>
          <p:nvPr/>
        </p:nvSpPr>
        <p:spPr>
          <a:xfrm>
            <a:off x="7260881" y="2495551"/>
            <a:ext cx="504052" cy="397424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I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n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t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e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r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f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c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e</a:t>
            </a:r>
            <a:endParaRPr lang="ru-RU"/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S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P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B26AB-D9AC-757C-B3D4-F81A5344CB32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377F5D-0D38-1766-1F7D-F512504F9C9B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  <p:sp>
        <p:nvSpPr>
          <p:cNvPr id="30" name="Блок-схема: память с прямым доступом 29">
            <a:extLst>
              <a:ext uri="{FF2B5EF4-FFF2-40B4-BE49-F238E27FC236}">
                <a16:creationId xmlns:a16="http://schemas.microsoft.com/office/drawing/2014/main" id="{AAD03D5B-6DB8-B8C6-F8E7-4BDE13F6DB5D}"/>
              </a:ext>
            </a:extLst>
          </p:cNvPr>
          <p:cNvSpPr/>
          <p:nvPr/>
        </p:nvSpPr>
        <p:spPr>
          <a:xfrm>
            <a:off x="4644081" y="2934729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A9D1579-8828-E385-CA38-CA572892D2C4}"/>
              </a:ext>
            </a:extLst>
          </p:cNvPr>
          <p:cNvCxnSpPr>
            <a:cxnSpLocks/>
          </p:cNvCxnSpPr>
          <p:nvPr/>
        </p:nvCxnSpPr>
        <p:spPr>
          <a:xfrm>
            <a:off x="4880917" y="3027404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6BFF92F1-8364-4062-77DE-AE274EE53EC5}"/>
              </a:ext>
            </a:extLst>
          </p:cNvPr>
          <p:cNvSpPr/>
          <p:nvPr/>
        </p:nvSpPr>
        <p:spPr>
          <a:xfrm>
            <a:off x="4644081" y="3140675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память с прямым доступом 31">
            <a:extLst>
              <a:ext uri="{FF2B5EF4-FFF2-40B4-BE49-F238E27FC236}">
                <a16:creationId xmlns:a16="http://schemas.microsoft.com/office/drawing/2014/main" id="{0E237358-E3A9-C0B3-DAFB-37750B657C7A}"/>
              </a:ext>
            </a:extLst>
          </p:cNvPr>
          <p:cNvSpPr/>
          <p:nvPr/>
        </p:nvSpPr>
        <p:spPr>
          <a:xfrm>
            <a:off x="4644081" y="3346621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9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F061-1873-67DF-096F-957753F0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68C6E5-498E-F31B-E335-EF0DAF0E1D39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PHP это: Интерпретатор.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78951C-1592-09A5-FD7E-9C34F9758F80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D5221-69D3-8A31-C79F-EE515303D3BB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3349B5C-7D40-0D5B-FC74-327D99B701C5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945BAF1-01AB-67C9-B703-B6135CE94DE1}"/>
              </a:ext>
            </a:extLst>
          </p:cNvPr>
          <p:cNvSpPr/>
          <p:nvPr/>
        </p:nvSpPr>
        <p:spPr>
          <a:xfrm>
            <a:off x="5222015" y="1815928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EA3AC5F-D87D-4DBB-3B69-33D3EE84ED0A}"/>
              </a:ext>
            </a:extLst>
          </p:cNvPr>
          <p:cNvSpPr/>
          <p:nvPr/>
        </p:nvSpPr>
        <p:spPr>
          <a:xfrm>
            <a:off x="7867135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F2817D26-D3AF-850E-5F4D-329082C9CBA6}"/>
              </a:ext>
            </a:extLst>
          </p:cNvPr>
          <p:cNvSpPr/>
          <p:nvPr/>
        </p:nvSpPr>
        <p:spPr>
          <a:xfrm>
            <a:off x="8608540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95417D7-C4A1-0F6B-D88D-CF0DF54AF5C3}"/>
              </a:ext>
            </a:extLst>
          </p:cNvPr>
          <p:cNvSpPr/>
          <p:nvPr/>
        </p:nvSpPr>
        <p:spPr>
          <a:xfrm>
            <a:off x="7867135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52E4934-6739-E403-ED3B-D6F250C2535A}"/>
              </a:ext>
            </a:extLst>
          </p:cNvPr>
          <p:cNvSpPr/>
          <p:nvPr/>
        </p:nvSpPr>
        <p:spPr>
          <a:xfrm>
            <a:off x="8237838" y="3933567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6C7CF07-8BE6-5ECF-D3E6-349A94A5C3B3}"/>
              </a:ext>
            </a:extLst>
          </p:cNvPr>
          <p:cNvSpPr/>
          <p:nvPr/>
        </p:nvSpPr>
        <p:spPr>
          <a:xfrm>
            <a:off x="8608540" y="3954162"/>
            <a:ext cx="205945" cy="205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04A5C1A-C547-FD41-3822-674D11E6AE65}"/>
              </a:ext>
            </a:extLst>
          </p:cNvPr>
          <p:cNvSpPr/>
          <p:nvPr/>
        </p:nvSpPr>
        <p:spPr>
          <a:xfrm>
            <a:off x="8237838" y="4571999"/>
            <a:ext cx="205945" cy="2059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DF22456-86BB-AE2F-49AF-795AE056E29C}"/>
              </a:ext>
            </a:extLst>
          </p:cNvPr>
          <p:cNvSpPr/>
          <p:nvPr/>
        </p:nvSpPr>
        <p:spPr>
          <a:xfrm>
            <a:off x="8237837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DC0815E-D97E-E8A5-6DEA-FA5E22C4C6EE}"/>
              </a:ext>
            </a:extLst>
          </p:cNvPr>
          <p:cNvSpPr/>
          <p:nvPr/>
        </p:nvSpPr>
        <p:spPr>
          <a:xfrm>
            <a:off x="7867134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CD7356CB-8CF2-2185-09DF-134391F28533}"/>
              </a:ext>
            </a:extLst>
          </p:cNvPr>
          <p:cNvSpPr/>
          <p:nvPr/>
        </p:nvSpPr>
        <p:spPr>
          <a:xfrm>
            <a:off x="8598242" y="4252783"/>
            <a:ext cx="205945" cy="20594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4802690-66A2-C785-30E2-C466F3F18B2C}"/>
              </a:ext>
            </a:extLst>
          </p:cNvPr>
          <p:cNvCxnSpPr>
            <a:cxnSpLocks/>
          </p:cNvCxnSpPr>
          <p:nvPr/>
        </p:nvCxnSpPr>
        <p:spPr>
          <a:xfrm>
            <a:off x="4880918" y="3223053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BA918DD-0E68-680A-7D1D-A8DE4A3D8282}"/>
              </a:ext>
            </a:extLst>
          </p:cNvPr>
          <p:cNvCxnSpPr>
            <a:cxnSpLocks/>
          </p:cNvCxnSpPr>
          <p:nvPr/>
        </p:nvCxnSpPr>
        <p:spPr>
          <a:xfrm>
            <a:off x="4880917" y="3439296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41DBBEC-425A-7A4E-DCB6-7694E14E93DC}"/>
              </a:ext>
            </a:extLst>
          </p:cNvPr>
          <p:cNvSpPr/>
          <p:nvPr/>
        </p:nvSpPr>
        <p:spPr>
          <a:xfrm>
            <a:off x="8929043" y="3144281"/>
            <a:ext cx="2862133" cy="242964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chemeClr val="tx1"/>
                </a:solidFill>
              </a:rPr>
              <a:t>Zend</a:t>
            </a:r>
            <a:r>
              <a:rPr lang="ru-RU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84C04F6-CB3B-ADDC-FD48-09094EA0338F}"/>
              </a:ext>
            </a:extLst>
          </p:cNvPr>
          <p:cNvSpPr/>
          <p:nvPr/>
        </p:nvSpPr>
        <p:spPr>
          <a:xfrm>
            <a:off x="9965636" y="2145443"/>
            <a:ext cx="1502890" cy="79237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dirty="0">
                <a:solidFill>
                  <a:schemeClr val="tx1"/>
                </a:solidFill>
                <a:ea typeface="+mn-lt"/>
                <a:cs typeface="+mn-lt"/>
              </a:rPr>
              <a:t>Extensions</a:t>
            </a:r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EC03F35-D2B8-07B0-1E44-145C15D18001}"/>
              </a:ext>
            </a:extLst>
          </p:cNvPr>
          <p:cNvSpPr/>
          <p:nvPr/>
        </p:nvSpPr>
        <p:spPr>
          <a:xfrm>
            <a:off x="7260881" y="2495551"/>
            <a:ext cx="504052" cy="3974240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I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n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t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r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f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/>
            </a:br>
            <a:r>
              <a:rPr lang="ru-RU" dirty="0">
                <a:solidFill>
                  <a:schemeClr val="tx1"/>
                </a:solidFill>
              </a:rPr>
              <a:t>c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e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S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P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B376C-97A3-650D-9324-D80A56405D74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9842A-BA75-63B0-529E-3B348A160397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  <p:sp>
        <p:nvSpPr>
          <p:cNvPr id="30" name="Блок-схема: память с прямым доступом 29">
            <a:extLst>
              <a:ext uri="{FF2B5EF4-FFF2-40B4-BE49-F238E27FC236}">
                <a16:creationId xmlns:a16="http://schemas.microsoft.com/office/drawing/2014/main" id="{DFF318E4-31D6-8A38-7C4E-89FC8BD734A2}"/>
              </a:ext>
            </a:extLst>
          </p:cNvPr>
          <p:cNvSpPr/>
          <p:nvPr/>
        </p:nvSpPr>
        <p:spPr>
          <a:xfrm>
            <a:off x="4644081" y="2934729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3D1CCA-594D-00A7-A826-033116A5B5E0}"/>
              </a:ext>
            </a:extLst>
          </p:cNvPr>
          <p:cNvCxnSpPr>
            <a:cxnSpLocks/>
          </p:cNvCxnSpPr>
          <p:nvPr/>
        </p:nvCxnSpPr>
        <p:spPr>
          <a:xfrm>
            <a:off x="4880917" y="3027404"/>
            <a:ext cx="2337487" cy="10297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Блок-схема: память с прямым доступом 30">
            <a:extLst>
              <a:ext uri="{FF2B5EF4-FFF2-40B4-BE49-F238E27FC236}">
                <a16:creationId xmlns:a16="http://schemas.microsoft.com/office/drawing/2014/main" id="{690A229C-0751-9AD2-7080-69D9410D09A3}"/>
              </a:ext>
            </a:extLst>
          </p:cNvPr>
          <p:cNvSpPr/>
          <p:nvPr/>
        </p:nvSpPr>
        <p:spPr>
          <a:xfrm>
            <a:off x="4644081" y="3140675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память с прямым доступом 31">
            <a:extLst>
              <a:ext uri="{FF2B5EF4-FFF2-40B4-BE49-F238E27FC236}">
                <a16:creationId xmlns:a16="http://schemas.microsoft.com/office/drawing/2014/main" id="{FE81141C-385B-B2B8-AFE4-253291ECD9CD}"/>
              </a:ext>
            </a:extLst>
          </p:cNvPr>
          <p:cNvSpPr/>
          <p:nvPr/>
        </p:nvSpPr>
        <p:spPr>
          <a:xfrm>
            <a:off x="4644081" y="3346621"/>
            <a:ext cx="236837" cy="185351"/>
          </a:xfrm>
          <a:prstGeom prst="flowChartMagneticDrum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3695607-07E6-EA85-5D70-D49AA052E0CA}"/>
              </a:ext>
            </a:extLst>
          </p:cNvPr>
          <p:cNvCxnSpPr/>
          <p:nvPr/>
        </p:nvCxnSpPr>
        <p:spPr>
          <a:xfrm>
            <a:off x="10111154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89EBBBB-2279-4076-B108-27654FF033A0}"/>
              </a:ext>
            </a:extLst>
          </p:cNvPr>
          <p:cNvCxnSpPr>
            <a:cxnSpLocks/>
          </p:cNvCxnSpPr>
          <p:nvPr/>
        </p:nvCxnSpPr>
        <p:spPr>
          <a:xfrm>
            <a:off x="10306538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55D82DA-D5CE-79CE-A38F-80D7D7CF2B94}"/>
              </a:ext>
            </a:extLst>
          </p:cNvPr>
          <p:cNvCxnSpPr>
            <a:cxnSpLocks/>
          </p:cNvCxnSpPr>
          <p:nvPr/>
        </p:nvCxnSpPr>
        <p:spPr>
          <a:xfrm>
            <a:off x="10482384" y="2940537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DACC459-B968-777C-E81A-DBED6EDBD46A}"/>
              </a:ext>
            </a:extLst>
          </p:cNvPr>
          <p:cNvSpPr/>
          <p:nvPr/>
        </p:nvSpPr>
        <p:spPr>
          <a:xfrm>
            <a:off x="226831" y="1792105"/>
            <a:ext cx="3271707" cy="4904984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Внешний мир:</a:t>
            </a:r>
            <a:br>
              <a:rPr lang="ru-RU" b="1" dirty="0"/>
            </a:br>
            <a:endParaRPr lang="ru-RU" b="1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1. 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Процесс, который вызывает интерпретатор PHP (или в который он встроен)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Например: 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- терминал вызывающий </a:t>
            </a:r>
            <a:r>
              <a:rPr lang="ru-RU" sz="1600" dirty="0" err="1">
                <a:solidFill>
                  <a:schemeClr val="tx1"/>
                </a:solidFill>
                <a:ea typeface="+mn-lt"/>
                <a:cs typeface="+mn-lt"/>
              </a:rPr>
              <a:t>php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br>
              <a:rPr lang="ru-RU" sz="1600" dirty="0">
                <a:ea typeface="+mn-lt"/>
                <a:cs typeface="+mn-lt"/>
              </a:rPr>
            </a:b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- Apache вызывающий </a:t>
            </a:r>
            <a:r>
              <a:rPr lang="ru-RU" sz="1600" dirty="0" err="1">
                <a:solidFill>
                  <a:schemeClr val="tx1"/>
                </a:solidFill>
                <a:ea typeface="+mn-lt"/>
                <a:cs typeface="+mn-lt"/>
              </a:rPr>
              <a:t>php-cgi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ru-RU" sz="1600" dirty="0">
                <a:solidFill>
                  <a:schemeClr val="tx1"/>
                </a:solidFill>
              </a:rPr>
              <a:t>И </a:t>
            </a:r>
            <a:r>
              <a:rPr lang="ru-RU" sz="1600" dirty="0" err="1">
                <a:solidFill>
                  <a:schemeClr val="tx1"/>
                </a:solidFill>
              </a:rPr>
              <a:t>тд</a:t>
            </a:r>
            <a:r>
              <a:rPr lang="ru-RU" sz="1600" dirty="0">
                <a:solidFill>
                  <a:schemeClr val="tx1"/>
                </a:solidFill>
              </a:rPr>
              <a:t>. </a:t>
            </a:r>
            <a:br>
              <a:rPr lang="ru-RU" sz="1600" dirty="0"/>
            </a:b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</a:rPr>
              <a:t>2. </a:t>
            </a:r>
            <a:r>
              <a:rPr lang="ru-RU" sz="1600" dirty="0">
                <a:solidFill>
                  <a:schemeClr val="tx1"/>
                </a:solidFill>
                <a:ea typeface="+mn-lt"/>
                <a:cs typeface="+mn-lt"/>
              </a:rPr>
              <a:t>Протокол/механизм обмена данными, который этот процесс предполагает.</a:t>
            </a:r>
            <a:endParaRPr lang="ru-RU" sz="160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5BC14-5DD3-FF42-2C84-0022F3F0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BFF7B0-F399-4FBB-900E-D3F61B9A5696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Ядро (</a:t>
            </a:r>
            <a:r>
              <a:rPr lang="ru-RU" sz="2400" b="1" dirty="0" err="1">
                <a:solidFill>
                  <a:schemeClr val="bg1"/>
                </a:solidFill>
                <a:ea typeface="+mn-lt"/>
                <a:cs typeface="+mn-lt"/>
              </a:rPr>
              <a:t>Zend</a:t>
            </a:r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 Engine).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26C827-EAED-65D4-09F6-6997B5AB0E74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24764-3825-B3A0-4DAF-0E905F091757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3C7215-3C92-2167-B727-329E667970F9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9AE81B9-85C1-A985-34F3-898098A949B2}"/>
              </a:ext>
            </a:extLst>
          </p:cNvPr>
          <p:cNvSpPr/>
          <p:nvPr/>
        </p:nvSpPr>
        <p:spPr>
          <a:xfrm>
            <a:off x="5153630" y="1737774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9BB8094-F9E3-8034-8220-B2D23B63503A}"/>
              </a:ext>
            </a:extLst>
          </p:cNvPr>
          <p:cNvSpPr/>
          <p:nvPr/>
        </p:nvSpPr>
        <p:spPr>
          <a:xfrm>
            <a:off x="8929043" y="3144281"/>
            <a:ext cx="2862133" cy="242964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chemeClr val="tx1"/>
                </a:solidFill>
              </a:rPr>
              <a:t>Zend</a:t>
            </a:r>
            <a:r>
              <a:rPr lang="ru-RU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232E9-A712-9C3E-14A1-672C9F372534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ADAE4-9DC0-C614-2682-8A7F7134C750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19989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63757-7A44-69E0-C267-92010467B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95597D-AA88-45AF-DD46-A45E5C88A967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Набор расширений.</a:t>
            </a:r>
            <a:endParaRPr lang="ru-RU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220AAF-2B83-3D1B-C8DE-CF3BDDF4C9C0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/>
          </a:p>
          <a:p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978C5-C43F-3402-DC20-0C57C4CAE4FB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A754B1A-9C8C-2A7C-3C43-8947C76E6FCB}"/>
              </a:ext>
            </a:extLst>
          </p:cNvPr>
          <p:cNvSpPr/>
          <p:nvPr/>
        </p:nvSpPr>
        <p:spPr>
          <a:xfrm>
            <a:off x="4479324" y="813486"/>
            <a:ext cx="7599405" cy="591064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11B480F-A3B2-C79C-369A-4928AB218B90}"/>
              </a:ext>
            </a:extLst>
          </p:cNvPr>
          <p:cNvSpPr/>
          <p:nvPr/>
        </p:nvSpPr>
        <p:spPr>
          <a:xfrm>
            <a:off x="5153630" y="1737774"/>
            <a:ext cx="6754513" cy="479802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AB90B11-5180-EE22-7A22-17A90C30E310}"/>
              </a:ext>
            </a:extLst>
          </p:cNvPr>
          <p:cNvSpPr/>
          <p:nvPr/>
        </p:nvSpPr>
        <p:spPr>
          <a:xfrm>
            <a:off x="8929043" y="3144281"/>
            <a:ext cx="2862133" cy="242964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chemeClr val="tx1"/>
                </a:solidFill>
              </a:rPr>
              <a:t>Zend</a:t>
            </a:r>
            <a:r>
              <a:rPr lang="ru-RU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0F48F-DEA6-161D-1845-D24A0093CC97}"/>
              </a:ext>
            </a:extLst>
          </p:cNvPr>
          <p:cNvSpPr txBox="1"/>
          <p:nvPr/>
        </p:nvSpPr>
        <p:spPr>
          <a:xfrm rot="-10800000" flipV="1">
            <a:off x="7517028" y="1810953"/>
            <a:ext cx="31036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/>
              <a:t>Интерпретатор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A87CE-C69A-A597-5C82-70DA21DAC68D}"/>
              </a:ext>
            </a:extLst>
          </p:cNvPr>
          <p:cNvSpPr txBox="1"/>
          <p:nvPr/>
        </p:nvSpPr>
        <p:spPr>
          <a:xfrm>
            <a:off x="7568513" y="813486"/>
            <a:ext cx="2784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>
                <a:solidFill>
                  <a:srgbClr val="2B2B2B"/>
                </a:solidFill>
              </a:rPr>
              <a:t>Процесс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5ACCBDB-7B24-D297-CBA5-D978B3E69D32}"/>
              </a:ext>
            </a:extLst>
          </p:cNvPr>
          <p:cNvSpPr/>
          <p:nvPr/>
        </p:nvSpPr>
        <p:spPr>
          <a:xfrm>
            <a:off x="9965636" y="2145443"/>
            <a:ext cx="1502890" cy="792376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dirty="0">
                <a:solidFill>
                  <a:schemeClr val="tx1"/>
                </a:solidFill>
                <a:ea typeface="+mn-lt"/>
                <a:cs typeface="+mn-lt"/>
              </a:rPr>
              <a:t>Extensions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EB3ACA9-1E13-1F93-0446-2C22BE8E2BBB}"/>
              </a:ext>
            </a:extLst>
          </p:cNvPr>
          <p:cNvCxnSpPr/>
          <p:nvPr/>
        </p:nvCxnSpPr>
        <p:spPr>
          <a:xfrm>
            <a:off x="10111154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ECD5B0F-AE3D-BB42-F2EC-83D31B878806}"/>
              </a:ext>
            </a:extLst>
          </p:cNvPr>
          <p:cNvCxnSpPr>
            <a:cxnSpLocks/>
          </p:cNvCxnSpPr>
          <p:nvPr/>
        </p:nvCxnSpPr>
        <p:spPr>
          <a:xfrm>
            <a:off x="10306538" y="2940538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CAAE78D-1A33-D748-7443-46E51DD7BF0F}"/>
              </a:ext>
            </a:extLst>
          </p:cNvPr>
          <p:cNvCxnSpPr>
            <a:cxnSpLocks/>
          </p:cNvCxnSpPr>
          <p:nvPr/>
        </p:nvCxnSpPr>
        <p:spPr>
          <a:xfrm>
            <a:off x="10482384" y="2940537"/>
            <a:ext cx="9769" cy="234461"/>
          </a:xfrm>
          <a:prstGeom prst="straightConnector1">
            <a:avLst/>
          </a:prstGeom>
          <a:ln w="571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1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DFC3-B3D9-168E-18DD-747FB893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A5F9F01-FA36-03A5-68F7-EE6108F04857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Резюме по интерпретатору.</a:t>
            </a:r>
            <a:endParaRPr lang="ru-RU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35325D-1338-3E11-67BB-AD86761F4399}"/>
              </a:ext>
            </a:extLst>
          </p:cNvPr>
          <p:cNvSpPr/>
          <p:nvPr/>
        </p:nvSpPr>
        <p:spPr>
          <a:xfrm>
            <a:off x="0" y="632732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ru-RU" sz="24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Существует несколько основных видов скомпилированных интерпретаторов:</a:t>
            </a:r>
            <a:br>
              <a:rPr lang="ru-RU" sz="24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lang="ru-RU" sz="2400" b="0" dirty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- </a:t>
            </a:r>
            <a:r>
              <a:rPr lang="af-ZA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php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(CLI-</a:t>
            </a:r>
            <a:r>
              <a:rPr lang="ru-RU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бинарник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),</a:t>
            </a:r>
          </a:p>
          <a:p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- </a:t>
            </a:r>
            <a:r>
              <a:rPr lang="af-ZA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php-cgi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(CGI-</a:t>
            </a:r>
            <a:r>
              <a:rPr lang="ru-RU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бинарник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),</a:t>
            </a:r>
          </a:p>
          <a:p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- </a:t>
            </a:r>
            <a:r>
              <a:rPr lang="af-ZA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mod_php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(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динамический модуль для 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Apache, 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а не отдельный </a:t>
            </a:r>
            <a:r>
              <a:rPr lang="ru-RU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бинарник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),</a:t>
            </a:r>
          </a:p>
          <a:p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- </a:t>
            </a:r>
            <a:r>
              <a:rPr lang="af-ZA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php-fpm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(</a:t>
            </a:r>
            <a:r>
              <a:rPr lang="ru-RU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демон с </a:t>
            </a:r>
            <a:r>
              <a:rPr lang="af-ZA" sz="2000" b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FastCGI</a:t>
            </a:r>
            <a:r>
              <a:rPr lang="af-ZA" sz="2000" b="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33678-9403-55CA-82BE-B8B57F24ACCB}"/>
              </a:ext>
            </a:extLst>
          </p:cNvPr>
          <p:cNvSpPr txBox="1"/>
          <p:nvPr/>
        </p:nvSpPr>
        <p:spPr>
          <a:xfrm>
            <a:off x="11388812" y="0"/>
            <a:ext cx="807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64662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0481-50F2-C833-86B9-3F1BE424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25A3CC-363E-C824-84D8-96A03E26991E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48C7A6-8CAD-6099-730A-51A23A5C15FE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BD3BDC4-7934-A367-ED68-E4C1C541D579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176D5E8-0FFA-154D-D7FC-D127DBC73032}"/>
              </a:ext>
            </a:extLst>
          </p:cNvPr>
          <p:cNvSpPr/>
          <p:nvPr/>
        </p:nvSpPr>
        <p:spPr>
          <a:xfrm>
            <a:off x="5214294" y="2360141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6268C-8DAA-58C4-6797-3F989AC603BB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560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9510-A9CE-67DE-2C95-D15F41B8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8956EB-DBCA-FFE3-39EC-D53FC24450A8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6FBB890-8A21-42A5-7FF4-1938DDFBD40C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D0CB88E-680B-3471-3667-909F518FB327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71C94B5-62F6-73C5-DA6D-E23DFA22B760}"/>
              </a:ext>
            </a:extLst>
          </p:cNvPr>
          <p:cNvSpPr/>
          <p:nvPr/>
        </p:nvSpPr>
        <p:spPr>
          <a:xfrm>
            <a:off x="5214294" y="2360141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Бинарник</a:t>
            </a:r>
            <a:endParaRPr lang="ru-RU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ABE8D-B209-7B6A-7712-611449A35651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485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FB248-DAE4-D8A0-4645-2D5C6229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DE2CB-2634-9893-6FA6-B7EC64EA0126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890928-CD43-A2C8-7CF0-BF45E0D35E97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4C104F1-922C-C19A-34EC-02761AE02521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FA6138F-66D5-FD58-3C97-CC2B8C60E3CA}"/>
              </a:ext>
            </a:extLst>
          </p:cNvPr>
          <p:cNvSpPr/>
          <p:nvPr/>
        </p:nvSpPr>
        <p:spPr>
          <a:xfrm>
            <a:off x="9549456" y="5150709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Бинарник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F49EE-F82B-1226-BE90-81FDE9D2A800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881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822AA-46DB-A6E6-FA50-B14404F5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69E5CB-618F-3E42-25F3-3806053927E4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3B81BB-928D-1F8C-FDDB-07792B26D8E1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08956CD-53A4-776C-BA1F-6C23E86B025A}"/>
              </a:ext>
            </a:extLst>
          </p:cNvPr>
          <p:cNvSpPr/>
          <p:nvPr/>
        </p:nvSpPr>
        <p:spPr>
          <a:xfrm>
            <a:off x="518726" y="5099223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Бинарник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B968E-AAEA-C6E9-0434-0F4CB44912C0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8510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6D169-0CC0-FCBF-63A1-1A328FBA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1E8AEE-DB7A-FA17-1952-3E0109DCFDAE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Классическая ситуация. Компилируемые языки.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5EAEFB-C478-2E49-3A86-23971DF1FD87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54C9F1B-28C6-4E24-B7BD-968AA470C3A9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Процесс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2A74F74-50A0-F7B9-08C1-EAA3C3EE9D9A}"/>
              </a:ext>
            </a:extLst>
          </p:cNvPr>
          <p:cNvSpPr/>
          <p:nvPr/>
        </p:nvSpPr>
        <p:spPr>
          <a:xfrm>
            <a:off x="5214294" y="2494007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Бинарник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FBB03-F343-29A3-98C0-A652C2BF0ABC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7399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F2BE5-BBF9-6D4E-0803-71B982CD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8556A4-1E79-261F-389E-B06D4CFF67F9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ea typeface="+mn-lt"/>
                <a:cs typeface="+mn-lt"/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4CD0CAE-A7FB-DD31-4777-DAC91690CD12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6000" dirty="0">
                <a:solidFill>
                  <a:schemeClr val="tx1"/>
                </a:solidFill>
              </a:rPr>
              <a:t>PHP это язык программирования 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B50A-01D9-808D-BA39-E4E70AD17ADF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7353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FF88-2ED7-BE67-DDAA-4104D1A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B603DC-D292-0A2F-3E04-08D9A68E34A0}"/>
              </a:ext>
            </a:extLst>
          </p:cNvPr>
          <p:cNvSpPr/>
          <p:nvPr/>
        </p:nvSpPr>
        <p:spPr>
          <a:xfrm>
            <a:off x="-6804" y="-1361"/>
            <a:ext cx="12196082" cy="646339"/>
          </a:xfrm>
          <a:prstGeom prst="rect">
            <a:avLst/>
          </a:prstGeom>
          <a:solidFill>
            <a:srgbClr val="4F5B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Альтернативный подход. Интерпретируемые языки.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B960B5-8457-E8B7-1B05-ECB50FBC2081}"/>
              </a:ext>
            </a:extLst>
          </p:cNvPr>
          <p:cNvSpPr/>
          <p:nvPr/>
        </p:nvSpPr>
        <p:spPr>
          <a:xfrm>
            <a:off x="0" y="642257"/>
            <a:ext cx="12192000" cy="622662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7FCC6D0-962E-1481-85F4-D8EA79B38123}"/>
              </a:ext>
            </a:extLst>
          </p:cNvPr>
          <p:cNvSpPr/>
          <p:nvPr/>
        </p:nvSpPr>
        <p:spPr>
          <a:xfrm>
            <a:off x="4475462" y="1241081"/>
            <a:ext cx="3241073" cy="2517688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Компилятор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ABA12A4-809D-C6C0-5358-C85E15564963}"/>
              </a:ext>
            </a:extLst>
          </p:cNvPr>
          <p:cNvSpPr/>
          <p:nvPr/>
        </p:nvSpPr>
        <p:spPr>
          <a:xfrm>
            <a:off x="498132" y="5109519"/>
            <a:ext cx="1754659" cy="107323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Исходный код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C163C24-E0D0-C35D-052A-47827FDD1361}"/>
              </a:ext>
            </a:extLst>
          </p:cNvPr>
          <p:cNvSpPr/>
          <p:nvPr/>
        </p:nvSpPr>
        <p:spPr>
          <a:xfrm rot="-2460000">
            <a:off x="2700993" y="3970389"/>
            <a:ext cx="1966783" cy="8855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826BBA7-1653-C24A-F87E-322078B52717}"/>
              </a:ext>
            </a:extLst>
          </p:cNvPr>
          <p:cNvCxnSpPr/>
          <p:nvPr/>
        </p:nvCxnSpPr>
        <p:spPr>
          <a:xfrm>
            <a:off x="2347783" y="3995351"/>
            <a:ext cx="2677297" cy="844378"/>
          </a:xfrm>
          <a:prstGeom prst="straightConnector1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5CCFEF-25BD-6CC2-6126-F038BB87A48C}"/>
              </a:ext>
            </a:extLst>
          </p:cNvPr>
          <p:cNvCxnSpPr/>
          <p:nvPr/>
        </p:nvCxnSpPr>
        <p:spPr>
          <a:xfrm>
            <a:off x="3459891" y="3212757"/>
            <a:ext cx="453081" cy="2399270"/>
          </a:xfrm>
          <a:prstGeom prst="straightConnector1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F47AC-33B0-1AA3-F741-5220A9491F00}"/>
              </a:ext>
            </a:extLst>
          </p:cNvPr>
          <p:cNvSpPr txBox="1"/>
          <p:nvPr/>
        </p:nvSpPr>
        <p:spPr>
          <a:xfrm>
            <a:off x="5817973" y="1987378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60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F69D8-14F2-3CE4-FE20-DCDB257F310F}"/>
              </a:ext>
            </a:extLst>
          </p:cNvPr>
          <p:cNvSpPr txBox="1"/>
          <p:nvPr/>
        </p:nvSpPr>
        <p:spPr>
          <a:xfrm>
            <a:off x="11697730" y="0"/>
            <a:ext cx="4983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1926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VanillaVTI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894</cp:revision>
  <dcterms:created xsi:type="dcterms:W3CDTF">2025-10-08T04:57:32Z</dcterms:created>
  <dcterms:modified xsi:type="dcterms:W3CDTF">2025-10-16T11:05:04Z</dcterms:modified>
</cp:coreProperties>
</file>