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4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s://github.com/vmbrasseur/Perl_Companies/blob/master/Perl_Companies.yaml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>
              <a:spcBef>
                <a:spcPts val="60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0" name="Shape 3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6" name="Shape 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1" name="Shape 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more: </a:t>
            </a:r>
            <a:r>
              <a:rPr u="sng" lang="en">
                <a:solidFill>
                  <a:schemeClr val="hlink"/>
                </a:solidFill>
                <a:hlinkClick r:id="rId2"/>
              </a:rPr>
              <a:t>https://github.com/vmbrasseur/Perl_Companies/blob/master/Perl_Companies.yaml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VD: I am not happy about diff sizes :(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rt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4406308" x="457200"/>
            <a:ext cy="51952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36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1583341" x="685800"/>
            <a:ext cy="1159856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2840052" x="685800"/>
            <a:ext cy="78473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7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79" cx="39945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79" cx="39945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7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Relationship Target="../media/image00.gif" Type="http://schemas.openxmlformats.org/officeDocument/2006/relationships/image" Id="rId6"/><Relationship Target="../media/image21.png" Type="http://schemas.openxmlformats.org/officeDocument/2006/relationships/image" Id="rId5"/><Relationship Target="../media/image06.png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wikipedia.org/wiki/Perl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atalystframework.org/" Type="http://schemas.openxmlformats.org/officeDocument/2006/relationships/hyperlink" TargetMode="External" Id="rId4"/><Relationship Target="http://mojolicio.us/" Type="http://schemas.openxmlformats.org/officeDocument/2006/relationships/hyperlink" TargetMode="External" Id="rId3"/><Relationship Target="http://www.perldancer.org/" Type="http://schemas.openxmlformats.org/officeDocument/2006/relationships/hyperlink" TargetMode="External" Id="rId5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frezik/UAV-Pilot" Type="http://schemas.openxmlformats.org/officeDocument/2006/relationships/hyperlink" TargetMode="External" Id="rId4"/><Relationship Target="http://pdl.perl.org/" Type="http://schemas.openxmlformats.org/officeDocument/2006/relationships/hyperlink" TargetMode="External" Id="rId3"/><Relationship Target="https://github.com/alexrj/Slic3r" Type="http://schemas.openxmlformats.org/officeDocument/2006/relationships/hyperlink" TargetMode="External" Id="rId5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google-melange.com/gsoc/homepage/google/gsoc2015" Type="http://schemas.openxmlformats.org/officeDocument/2006/relationships/hyperlink" TargetMode="External" Id="rId4"/><Relationship Target="../media/image45.jpg" Type="http://schemas.openxmlformats.org/officeDocument/2006/relationships/image" Id="rId3"/><Relationship Target="http://mudler.pm/articles/google_at_home_tutorial1" Type="http://schemas.openxmlformats.org/officeDocument/2006/relationships/hyperlink" TargetMode="External" Id="rId6"/><Relationship Target="https://github.com/IntelliHome/Google-at-Home" Type="http://schemas.openxmlformats.org/officeDocument/2006/relationships/hyperlink" TargetMode="External" Id="rId5"/><Relationship Target="../media/image38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43.png" Type="http://schemas.openxmlformats.org/officeDocument/2006/relationships/image" Id="rId4"/><Relationship Target="http://goo.gl/aFyHgJ" Type="http://schemas.openxmlformats.org/officeDocument/2006/relationships/hyperlink" TargetMode="External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5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9.jp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http://goo.gl/uIl8VB" Type="http://schemas.openxmlformats.org/officeDocument/2006/relationships/hyperlink" TargetMode="External" Id="rId4"/><Relationship Target="http://goo.gl/uIl8VB" Type="http://schemas.openxmlformats.org/officeDocument/2006/relationships/hyperlink" TargetMode="External" Id="rId3"/><Relationship Target="../media/image46.png" Type="http://schemas.openxmlformats.org/officeDocument/2006/relationships/image" Id="rId5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56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trawberryperl.com/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erldoc.perl.org" Type="http://schemas.openxmlformats.org/officeDocument/2006/relationships/hyperlink" TargetMode="External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4"/><Relationship Target="../media/image10.jpg" Type="http://schemas.openxmlformats.org/officeDocument/2006/relationships/image" Id="rId3"/><Relationship Target="../media/image25.png" Type="http://schemas.openxmlformats.org/officeDocument/2006/relationships/image" Id="rId6"/><Relationship Target="../media/image03.jpg" Type="http://schemas.openxmlformats.org/officeDocument/2006/relationships/image" Id="rId5"/><Relationship Target="http://southampton.pm.org/" Type="http://schemas.openxmlformats.org/officeDocument/2006/relationships/hyperlink" TargetMode="External" Id="rId7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8.png" Type="http://schemas.openxmlformats.org/officeDocument/2006/relationships/image" Id="rId3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3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9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47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0.png" Type="http://schemas.openxmlformats.org/officeDocument/2006/relationships/image" Id="rId3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9.png" Type="http://schemas.openxmlformats.org/officeDocument/2006/relationships/image" Id="rId3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2.png" Type="http://schemas.openxmlformats.org/officeDocument/2006/relationships/image" Id="rId4"/><Relationship Target="../media/image59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8.png" Type="http://schemas.openxmlformats.org/officeDocument/2006/relationships/image" Id="rId3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4.png" Type="http://schemas.openxmlformats.org/officeDocument/2006/relationships/image" Id="rId4"/><Relationship Target="../media/image55.png" Type="http://schemas.openxmlformats.org/officeDocument/2006/relationships/image" Id="rId3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metacpan.org/" Type="http://schemas.openxmlformats.org/officeDocument/2006/relationships/hyperlink" TargetMode="External" Id="rId4"/><Relationship Target="../media/image60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end-a-newbie.enlightenedperl.org/index.html" Type="http://schemas.openxmlformats.org/officeDocument/2006/relationships/hyperlink" TargetMode="External" Id="rId3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57.jpg" Type="http://schemas.openxmlformats.org/officeDocument/2006/relationships/image" Id="rId3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61.pn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media/image41.png" Type="http://schemas.openxmlformats.org/officeDocument/2006/relationships/image" Id="rId19"/><Relationship Target="../media/image23.png" Type="http://schemas.openxmlformats.org/officeDocument/2006/relationships/image" Id="rId18"/><Relationship Target="../media/image20.jpg" Type="http://schemas.openxmlformats.org/officeDocument/2006/relationships/image" Id="rId17"/><Relationship Target="../media/image18.jpg" Type="http://schemas.openxmlformats.org/officeDocument/2006/relationships/image" Id="rId16"/><Relationship Target="../media/image22.jpg" Type="http://schemas.openxmlformats.org/officeDocument/2006/relationships/image" Id="rId15"/><Relationship Target="../media/image17.jpg" Type="http://schemas.openxmlformats.org/officeDocument/2006/relationships/image" Id="rId14"/><Relationship Target="../media/image36.gif" Type="http://schemas.openxmlformats.org/officeDocument/2006/relationships/image" Id="rId30"/><Relationship Target="../media/image13.jpg" Type="http://schemas.openxmlformats.org/officeDocument/2006/relationships/image" Id="rId12"/><Relationship Target="../media/image44.png" Type="http://schemas.openxmlformats.org/officeDocument/2006/relationships/image" Id="rId31"/><Relationship Target="../media/image16.jpg" Type="http://schemas.openxmlformats.org/officeDocument/2006/relationships/image" Id="rId13"/><Relationship Target="../media/image37.png" Type="http://schemas.openxmlformats.org/officeDocument/2006/relationships/image" Id="rId10"/><Relationship Target="../media/image15.jpg" Type="http://schemas.openxmlformats.org/officeDocument/2006/relationships/image" Id="rId11"/><Relationship Target="../media/image35.jpg" Type="http://schemas.openxmlformats.org/officeDocument/2006/relationships/image" Id="rId32"/><Relationship Target="../media/image29.png" Type="http://schemas.openxmlformats.org/officeDocument/2006/relationships/image" Id="rId29"/><Relationship Target="../media/image33.png" Type="http://schemas.openxmlformats.org/officeDocument/2006/relationships/image" Id="rId26"/><Relationship Target="../media/image24.gif" Type="http://schemas.openxmlformats.org/officeDocument/2006/relationships/image" Id="rId25"/><Relationship Target="../media/image31.png" Type="http://schemas.openxmlformats.org/officeDocument/2006/relationships/image" Id="rId28"/><Relationship Target="../media/image28.jpg" Type="http://schemas.openxmlformats.org/officeDocument/2006/relationships/image" Id="rId27"/><Relationship Target="../notesSlides/notesSlide9.xml" Type="http://schemas.openxmlformats.org/officeDocument/2006/relationships/notesSlide" Id="rId2"/><Relationship Target="../media/image32.png" Type="http://schemas.openxmlformats.org/officeDocument/2006/relationships/image" Id="rId21"/><Relationship Target="../slideLayouts/slideLayout2.xml" Type="http://schemas.openxmlformats.org/officeDocument/2006/relationships/slideLayout" Id="rId1"/><Relationship Target="../media/image30.jpg" Type="http://schemas.openxmlformats.org/officeDocument/2006/relationships/image" Id="rId22"/><Relationship Target="../media/image08.jpg" Type="http://schemas.openxmlformats.org/officeDocument/2006/relationships/image" Id="rId4"/><Relationship Target="../media/image34.png" Type="http://schemas.openxmlformats.org/officeDocument/2006/relationships/image" Id="rId23"/><Relationship Target="../media/image04.png" Type="http://schemas.openxmlformats.org/officeDocument/2006/relationships/image" Id="rId3"/><Relationship Target="../media/image27.png" Type="http://schemas.openxmlformats.org/officeDocument/2006/relationships/image" Id="rId24"/><Relationship Target="../media/image26.jpg" Type="http://schemas.openxmlformats.org/officeDocument/2006/relationships/image" Id="rId20"/><Relationship Target="../media/image19.png" Type="http://schemas.openxmlformats.org/officeDocument/2006/relationships/image" Id="rId9"/><Relationship Target="../media/image14.png" Type="http://schemas.openxmlformats.org/officeDocument/2006/relationships/image" Id="rId6"/><Relationship Target="../media/image07.png" Type="http://schemas.openxmlformats.org/officeDocument/2006/relationships/image" Id="rId5"/><Relationship Target="../media/image11.png" Type="http://schemas.openxmlformats.org/officeDocument/2006/relationships/image" Id="rId8"/><Relationship Target="../media/image40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3850" x="50200"/>
            <a:ext cy="2095499" cx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-9127" x="5868144"/>
            <a:ext cy="1428749" cx="2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type="ctrTitle"/>
          </p:nvPr>
        </p:nvSpPr>
        <p:spPr>
          <a:xfrm>
            <a:off y="0" x="431200"/>
            <a:ext cy="1159799" cx="695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*ongoing* </a:t>
            </a:r>
            <a:r>
              <a:rPr b="1" sz="4600" lang="en">
                <a:solidFill>
                  <a:schemeClr val="dk1"/>
                </a:solidFill>
                <a:rtl val="0"/>
              </a:rPr>
              <a:t>f</a:t>
            </a:r>
            <a:r>
              <a:rPr strike="noStrike" u="none" b="1" cap="none" baseline="0" sz="4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uture of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y="1635645" x="6732239"/>
            <a:ext cy="669000" cx="235340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1" cap="none" baseline="0" sz="1400" lang="en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Presented by Southampton Perl Mongers</a:t>
            </a:r>
          </a:p>
        </p:txBody>
      </p:sp>
      <p:sp>
        <p:nvSpPr>
          <p:cNvPr id="50" name="Shape 50"/>
          <p:cNvSpPr/>
          <p:nvPr/>
        </p:nvSpPr>
        <p:spPr>
          <a:xfrm>
            <a:off y="1563637" x="1853800"/>
            <a:ext cy="2650543" cx="4878440"/>
          </a:xfrm>
          <a:prstGeom prst="round2DiagRect">
            <a:avLst>
              <a:gd fmla="val 16667" name="adj1"/>
              <a:gd fmla="val 0" name="adj2"/>
            </a:avLst>
          </a:prstGeom>
          <a:noFill/>
          <a:ln w="19050" cap="flat">
            <a:solidFill>
              <a:srgbClr val="EC541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2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Perl </a:t>
            </a:r>
            <a:r>
              <a:rPr strike="noStrike" u="none" b="0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 a very popular programming language used in web development, software integration, data conversion, system administration, and many other areas. This talk will discuss Perl </a:t>
            </a:r>
            <a:r>
              <a:rPr strike="noStrike" u="none" b="1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capabilities</a:t>
            </a:r>
            <a:r>
              <a:rPr strike="noStrike" u="none" b="0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</a:t>
            </a:r>
            <a:r>
              <a:rPr strike="noStrike" u="none" b="1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applications</a:t>
            </a:r>
            <a:r>
              <a:rPr strike="noStrike" u="none" b="0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use in industry, and </a:t>
            </a:r>
            <a:r>
              <a:rPr strike="noStrike" u="none" b="1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job prospects</a:t>
            </a:r>
            <a:r>
              <a:rPr strike="noStrike" u="none" b="0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</a:t>
            </a:r>
            <a:r>
              <a:rPr strike="noStrike" u="none" b="1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ways to excel</a:t>
            </a:r>
            <a:r>
              <a:rPr strike="noStrike" u="none" b="0" cap="none" baseline="0" sz="2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 </a:t>
            </a:r>
          </a:p>
          <a:p>
            <a:pPr algn="just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y="2571750" x="6588224"/>
            <a:ext cy="1662002" cx="25202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Wednesday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29 October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1-2pm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Room A2.08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Arial"/>
              <a:buNone/>
            </a:pPr>
            <a:r>
              <a:rPr strike="noStrike" u="none" b="1" cap="none" baseline="0" sz="1800" lang="en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Anglesea building </a:t>
            </a:r>
          </a:p>
        </p:txBody>
      </p:sp>
      <p:sp>
        <p:nvSpPr>
          <p:cNvPr id="52" name="Shape 52"/>
          <p:cNvSpPr/>
          <p:nvPr/>
        </p:nvSpPr>
        <p:spPr>
          <a:xfrm>
            <a:off y="4371950" x="2123727"/>
            <a:ext cy="669000" cx="4914674"/>
          </a:xfrm>
          <a:prstGeom prst="horizontalScroll">
            <a:avLst>
              <a:gd fmla="val 12500" name="adj"/>
            </a:avLst>
          </a:prstGeom>
          <a:noFill/>
          <a:ln w="19050" cap="flat">
            <a:solidFill>
              <a:srgbClr val="EC541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400" lang="en" i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  <a:rtl val="0"/>
              </a:rPr>
              <a:t>Where is your language in the food chain?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3567300" x="-114400"/>
            <a:ext cy="1542349" cx="15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4294707" x="8098075"/>
            <a:ext cy="800099" cx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2629350" x="407375"/>
            <a:ext cy="923999" cx="92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675" x="3710225"/>
            <a:ext cy="5143498" cx="548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Perl?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 </a:t>
            </a:r>
            <a:r>
              <a:rPr b="1" lang="en"/>
              <a:t>awesome </a:t>
            </a:r>
            <a:r>
              <a:rPr lang="en"/>
              <a:t>programming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language that allows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to quickly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achieve various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tasks in your way!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Perl influenced...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Perl influenced...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Windows PowerShell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Perl influenced...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Windows PowerShell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Ruby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Perl influenced...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Windows PowerShell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Ruby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JavaScript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Perl influenced...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Windows PowerShell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Ruby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JavaScript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and more...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http://en.wikipedia.org/wiki/Perl</a:t>
            </a:r>
            <a:r>
              <a:rPr lang="en"/>
              <a:t> for more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can you do with Perl?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Amazing web applications that are easy to scale, develop and deploy in different environments with great frameworks like </a:t>
            </a:r>
            <a:r>
              <a:rPr u="sng" lang="en">
                <a:solidFill>
                  <a:schemeClr val="hlink"/>
                </a:solidFill>
                <a:hlinkClick r:id="rId3"/>
              </a:rPr>
              <a:t>Mojolicious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u="sng" lang="en">
                <a:solidFill>
                  <a:schemeClr val="hlink"/>
                </a:solidFill>
                <a:hlinkClick r:id="rId4"/>
              </a:rPr>
              <a:t>Catalyst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u="sng" lang="en">
                <a:solidFill>
                  <a:schemeClr val="hlink"/>
                </a:solidFill>
                <a:hlinkClick r:id="rId5"/>
              </a:rPr>
              <a:t>Dancer</a:t>
            </a:r>
            <a:r>
              <a:rPr lang="en">
                <a:solidFill>
                  <a:srgbClr val="000000"/>
                </a:solidFill>
              </a:rPr>
              <a:t>, etc.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can you do with Perl?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Scientific computing (</a:t>
            </a:r>
            <a:r>
              <a:rPr u="sng" lang="en">
                <a:solidFill>
                  <a:schemeClr val="hlink"/>
                </a:solidFill>
                <a:hlinkClick r:id="rId3"/>
              </a:rPr>
              <a:t>Perl Data Language</a:t>
            </a:r>
            <a:r>
              <a:rPr lang="en">
                <a:solidFill>
                  <a:srgbClr val="000000"/>
                </a:solidFill>
              </a:rPr>
              <a:t>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Controlling your UAV (</a:t>
            </a:r>
            <a:r>
              <a:rPr u="sng" lang="en">
                <a:solidFill>
                  <a:schemeClr val="hlink"/>
                </a:solidFill>
                <a:hlinkClick r:id="rId4"/>
              </a:rPr>
              <a:t>UAV-Pilot</a:t>
            </a:r>
            <a:r>
              <a:rPr lang="en">
                <a:solidFill>
                  <a:srgbClr val="000000"/>
                </a:solidFill>
              </a:rPr>
              <a:t>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Generating G-codes for 3D printing (</a:t>
            </a:r>
            <a:r>
              <a:rPr u="sng" lang="en">
                <a:solidFill>
                  <a:schemeClr val="hlink"/>
                </a:solidFill>
                <a:hlinkClick r:id="rId5"/>
              </a:rPr>
              <a:t>Slic3r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 can’t think of anything that Perl would not be able to do, but another language could.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4137" x="1400175"/>
            <a:ext cy="2962275" cx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Summer of Code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4125" x="5429512"/>
            <a:ext cy="2931548" cx="325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" type="body"/>
          </p:nvPr>
        </p:nvSpPr>
        <p:spPr>
          <a:xfrm>
            <a:off y="1529650" x="103475"/>
            <a:ext cy="3194400" cx="532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GSoC 2015 website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Google@Home source code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6"/>
              </a:rPr>
              <a:t>Google@Home start up guide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401162" x="103475"/>
            <a:ext cy="1571625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y="1300750" x="66075"/>
            <a:ext cy="1684199" cx="8392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6000" lang="en"/>
              <a:t>The *on-going* future of Perl5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Southampton Perl Mongers</a:t>
            </a:r>
          </a:p>
        </p:txBody>
      </p:sp>
      <p:sp>
        <p:nvSpPr>
          <p:cNvPr id="62" name="Shape 62"/>
          <p:cNvSpPr txBox="1"/>
          <p:nvPr>
            <p:ph idx="2" type="subTitle"/>
          </p:nvPr>
        </p:nvSpPr>
        <p:spPr>
          <a:xfrm>
            <a:off y="3744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400" lang="en">
                <a:solidFill>
                  <a:schemeClr val="accent4"/>
                </a:solidFill>
              </a:rPr>
              <a:t>Slides are available at http://goo.gl/5v8nXl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u="sng" lang="en">
                <a:solidFill>
                  <a:schemeClr val="hlink"/>
                </a:solidFill>
                <a:hlinkClick r:id="rId3"/>
              </a:rPr>
              <a:t>goo.gl/aFyHgJ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06877" x="1593064"/>
            <a:ext cy="3489450" cx="59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source: TIOBE Index for October 2014 ( tiobe.com )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6200" x="2326137"/>
            <a:ext cy="4311100" cx="4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Invest Regularly in Your Knowledge Portfolio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Different languages solve the same problems in different ways. By learning several different approaches, you can help broaden your thinking and avoid getting stuck.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Invest Regularly in Your Knowledge Portfolio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Developers who know only Python find it more difficult to start working with other languages.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 language can be mainstream forever. 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Invest Regularly in Your Knowledge Portfolio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rule of thumb..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3675" x="2727750"/>
            <a:ext cy="3688499" cx="36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Before we start..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….In Perl there are also two important things to keep in mind when you code:</a:t>
            </a:r>
          </a:p>
          <a:p>
            <a:pPr rtl="0" lvl="0" indent="-4191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252525"/>
                </a:solidFill>
              </a:rPr>
              <a:t>Easy things should be easy, and hard things should be possible - Larry Wall</a:t>
            </a:r>
          </a:p>
          <a:p>
            <a:pPr rtl="0" lvl="0" indent="-419100" marL="457200">
              <a:spcBef>
                <a:spcPts val="0"/>
              </a:spcBef>
              <a:buClr>
                <a:srgbClr val="252525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252525"/>
                </a:solidFill>
              </a:rPr>
              <a:t>There's more than one way to do it (TMTOWTDI)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y="139755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Perl has some of the best Unicode support today, especially with respect to regular expressions.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3598625" x="533400"/>
            <a:ext cy="1361100" cx="8190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dk1"/>
                </a:solidFill>
              </a:rPr>
              <a:t>Benjamin Peterson</a:t>
            </a:r>
          </a:p>
          <a:p>
            <a:pPr algn="r"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dk1"/>
                </a:solidFill>
              </a:rPr>
              <a:t>The Guts of Unicode in Python</a:t>
            </a:r>
          </a:p>
          <a:p>
            <a:pPr algn="r"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FF"/>
                </a:solidFill>
              </a:rPr>
              <a:t>PyCon 2013 [</a:t>
            </a:r>
            <a:r>
              <a:rPr b="1" sz="2400" lang="en">
                <a:solidFill>
                  <a:srgbClr val="FFFFFF"/>
                </a:solidFill>
                <a:hlinkClick r:id="rId3"/>
              </a:rPr>
              <a:t> </a:t>
            </a:r>
            <a:r>
              <a:rPr u="sng" b="1" sz="2400" lang="en">
                <a:solidFill>
                  <a:srgbClr val="227A78"/>
                </a:solidFill>
                <a:hlinkClick r:id="rId4"/>
              </a:rPr>
              <a:t>http://goo.gl/uIl8VB</a:t>
            </a:r>
            <a:r>
              <a:rPr b="1" sz="2400" lang="en"/>
              <a:t> </a:t>
            </a:r>
            <a:r>
              <a:rPr b="1" sz="2400" lang="en">
                <a:solidFill>
                  <a:srgbClr val="FFFFFF"/>
                </a:solidFill>
              </a:rPr>
              <a:t>]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879112" x="2044375"/>
            <a:ext cy="1038225" cx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Lets start learning Perl!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y="30756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… and finally let’s rock a little bit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99850" x="6891075"/>
            <a:ext cy="2085099" cx="20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Obtaining Perl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"/>
              <a:t>Windows: Strawberry Perl</a:t>
            </a:r>
          </a:p>
          <a:p>
            <a:pPr rtl="0" indent="457200" marL="0">
              <a:spcBef>
                <a:spcPts val="0"/>
              </a:spcBef>
              <a:buNone/>
            </a:pPr>
            <a:r>
              <a:rPr lang="en"/>
              <a:t>(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http://strawberryperl.com/</a:t>
            </a:r>
            <a:r>
              <a:rPr lang="en"/>
              <a:t>)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Linux: Install from distribution repositories, e.g.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	$ sudo apt-get install perl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/>
              <a:t>	# yum install perl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About us</a:t>
            </a:r>
          </a:p>
        </p:txBody>
      </p:sp>
      <p:sp>
        <p:nvSpPr>
          <p:cNvPr id="68" name="Shape 68"/>
          <p:cNvSpPr/>
          <p:nvPr/>
        </p:nvSpPr>
        <p:spPr>
          <a:xfrm>
            <a:off y="1581100" x="2460000"/>
            <a:ext cy="3444600" cx="42239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 me a variable!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use strict;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$name =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$greeting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there, $name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“$greeting\n”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 me a hash!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500">
              <a:solidFill>
                <a:srgbClr val="B1B100"/>
              </a:solidFill>
            </a:endParaRP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%person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age 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29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$greeting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there, %person{'name'}”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“$greeting\n”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%person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Give me an array!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1B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@people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'Sue'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'Mary' 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for my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$person 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@people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there, $person\n”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for my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$person 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@people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rtl="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$person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$person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@_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there, $person\n”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 me a function!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$class, $name, $age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@_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bless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$name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age  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$age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$class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 me an object!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$self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@_</a:t>
            </a: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there, $self-&gt;{'name'}”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B1B1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Give me an method!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use strict;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use Person;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B1B1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$person = 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8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9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$person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800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z="1800" lang="en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Using objects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Obtaining help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http://perldoc.perl.org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Mojolicious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Mojolicious</a:t>
            </a:r>
            <a:r>
              <a:rPr lang="en"/>
              <a:t> is </a:t>
            </a:r>
            <a:r>
              <a:rPr b="1" lang="en">
                <a:solidFill>
                  <a:schemeClr val="accent4"/>
                </a:solidFill>
              </a:rPr>
              <a:t>unique</a:t>
            </a:r>
            <a:r>
              <a:rPr lang="en"/>
              <a:t> and </a:t>
            </a:r>
            <a:r>
              <a:rPr b="1" lang="en">
                <a:solidFill>
                  <a:schemeClr val="accent4"/>
                </a:solidFill>
              </a:rPr>
              <a:t>awesome</a:t>
            </a:r>
            <a:r>
              <a:rPr lang="en"/>
              <a:t> </a:t>
            </a:r>
            <a:r>
              <a:rPr b="1" lang="en"/>
              <a:t>web</a:t>
            </a:r>
            <a:r>
              <a:rPr lang="en"/>
              <a:t> </a:t>
            </a:r>
            <a:r>
              <a:rPr b="1" lang="en"/>
              <a:t>framework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/>
        </p:nvSpPr>
        <p:spPr>
          <a:xfrm>
            <a:off y="1036000" x="3053550"/>
            <a:ext cy="3036900" cx="3036900"/>
          </a:xfrm>
          <a:prstGeom prst="hear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y="0" x="4341450"/>
            <a:ext cy="1166399" cx="46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latin typeface="Syncopate"/>
                <a:ea typeface="Syncopate"/>
                <a:cs typeface="Syncopate"/>
                <a:sym typeface="Syncopate"/>
              </a:rPr>
              <a:t>I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y="4072900" x="1185300"/>
            <a:ext cy="1166399" cx="67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latin typeface="Syncopate"/>
                <a:ea typeface="Syncopate"/>
                <a:cs typeface="Syncopate"/>
                <a:sym typeface="Syncopate"/>
              </a:rPr>
              <a:t>Mojolicious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75500" x="6343355"/>
            <a:ext cy="1867999" cx="28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275500" x="0"/>
            <a:ext cy="1868000" cx="249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275498" x="3466675"/>
            <a:ext cy="1868000" cx="18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About us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204229" x="0"/>
            <a:ext cy="2217940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2626300" x="4505800"/>
            <a:ext cy="797100" cx="4638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3000" lang="en">
                <a:solidFill>
                  <a:schemeClr val="hlink"/>
                </a:solidFill>
                <a:hlinkClick r:id="rId7"/>
              </a:rPr>
              <a:t>http://southampton.pm.org/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/>
        </p:nvSpPr>
        <p:spPr>
          <a:xfrm>
            <a:off y="1036000" x="3053550"/>
            <a:ext cy="3036900" cx="3036900"/>
          </a:xfrm>
          <a:prstGeom prst="hear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y="0" x="4341450"/>
            <a:ext cy="1166399" cx="46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latin typeface="Syncopate"/>
                <a:ea typeface="Syncopate"/>
                <a:cs typeface="Syncopate"/>
                <a:sym typeface="Syncopate"/>
              </a:rPr>
              <a:t>I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4072900" x="1185300"/>
            <a:ext cy="1166399" cx="67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latin typeface="Syncopate"/>
                <a:ea typeface="Syncopate"/>
                <a:cs typeface="Syncopate"/>
                <a:sym typeface="Syncopate"/>
              </a:rPr>
              <a:t>Mojolicious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1828800" x="3164050"/>
            <a:ext cy="1166399" cx="306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solidFill>
                  <a:srgbClr val="FF9900"/>
                </a:solidFill>
                <a:latin typeface="Syncopate"/>
                <a:ea typeface="Syncopate"/>
                <a:cs typeface="Syncopate"/>
                <a:sym typeface="Syncopate"/>
              </a:rPr>
              <a:t>a lot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Mojolicious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Mojolicious</a:t>
            </a:r>
            <a:r>
              <a:rPr lang="en"/>
              <a:t> is </a:t>
            </a:r>
            <a:r>
              <a:rPr b="1" lang="en">
                <a:solidFill>
                  <a:schemeClr val="accent4"/>
                </a:solidFill>
              </a:rPr>
              <a:t>unique</a:t>
            </a:r>
            <a:r>
              <a:rPr lang="en"/>
              <a:t> and </a:t>
            </a:r>
            <a:r>
              <a:rPr b="1" lang="en">
                <a:solidFill>
                  <a:schemeClr val="accent4"/>
                </a:solidFill>
              </a:rPr>
              <a:t>awesome</a:t>
            </a:r>
            <a:r>
              <a:rPr lang="en"/>
              <a:t> </a:t>
            </a:r>
            <a:r>
              <a:rPr b="1" lang="en"/>
              <a:t>web</a:t>
            </a:r>
            <a:r>
              <a:rPr lang="en"/>
              <a:t> </a:t>
            </a:r>
            <a:r>
              <a:rPr b="1" lang="en"/>
              <a:t>framework</a:t>
            </a:r>
            <a:r>
              <a:rPr lang="en"/>
              <a:t>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 1998, Perl was called “</a:t>
            </a:r>
            <a:r>
              <a:rPr b="1" lang="en"/>
              <a:t>The duct tape that holds the internet together</a:t>
            </a:r>
            <a:r>
              <a:rPr lang="en"/>
              <a:t>”.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Mojolicious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Mojolicious</a:t>
            </a:r>
            <a:r>
              <a:rPr lang="en"/>
              <a:t> is </a:t>
            </a:r>
            <a:r>
              <a:rPr b="1" lang="en">
                <a:solidFill>
                  <a:schemeClr val="accent4"/>
                </a:solidFill>
              </a:rPr>
              <a:t>unique</a:t>
            </a:r>
            <a:r>
              <a:rPr lang="en"/>
              <a:t> and </a:t>
            </a:r>
            <a:r>
              <a:rPr b="1" lang="en">
                <a:solidFill>
                  <a:schemeClr val="accent4"/>
                </a:solidFill>
              </a:rPr>
              <a:t>awesome</a:t>
            </a:r>
            <a:r>
              <a:rPr lang="en"/>
              <a:t> </a:t>
            </a:r>
            <a:r>
              <a:rPr b="1" lang="en"/>
              <a:t>web</a:t>
            </a:r>
            <a:r>
              <a:rPr lang="en"/>
              <a:t> </a:t>
            </a:r>
            <a:r>
              <a:rPr b="1" lang="en"/>
              <a:t>framework</a:t>
            </a:r>
            <a:r>
              <a:rPr lang="en"/>
              <a:t>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 1998, Perl was called “The duct tape that holds the internet together”.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 2014, Mojolicious is called “</a:t>
            </a:r>
            <a:r>
              <a:rPr b="1" lang="en"/>
              <a:t>The duct tape for the HTML5 world</a:t>
            </a:r>
            <a:r>
              <a:rPr lang="en"/>
              <a:t>”.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 version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17800" x="2424100"/>
            <a:ext cy="2057400" cx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 generate lite_app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4724" x="1368799"/>
            <a:ext cy="3590574" cx="64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 your app</a:t>
            </a:r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95837" x="323850"/>
            <a:ext cy="1533525" cx="84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 get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30537" x="1990725"/>
            <a:ext cy="1209675" cx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 get -v</a:t>
            </a: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3812" x="1985950"/>
            <a:ext cy="3609975" cx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How to get newest comic from xkcd.com ?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8152" x="1308125"/>
            <a:ext cy="3579524" cx="65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How to get newest comic from xkcd.com ?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8152" x="1308125"/>
            <a:ext cy="3579524" cx="65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28375" x="609600"/>
            <a:ext cy="1200150" cx="7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we are here..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 generate app</a:t>
            </a:r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1875" x="2815950"/>
            <a:ext cy="3771625" cx="3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mojo test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14475" x="161925"/>
            <a:ext cy="1914525" cx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61225" x="3657600"/>
            <a:ext cy="2038350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84300" x="2899687"/>
            <a:ext cy="3344624" cx="33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https://metacpan.org/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Upcoming events ( 2014 )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London Perl Workshop ( 8 November )</a:t>
            </a:r>
          </a:p>
          <a:p>
            <a:pPr rtl="0" lvl="1" indent="-381000" marL="914400">
              <a:spcBef>
                <a:spcPts val="0"/>
              </a:spcBef>
              <a:buClr>
                <a:srgbClr val="3D85C6"/>
              </a:buClr>
              <a:buSzPct val="80000"/>
              <a:buFont typeface="Courier New"/>
              <a:buChar char="o"/>
            </a:pPr>
            <a:r>
              <a:rPr b="1" lang="en">
                <a:solidFill>
                  <a:srgbClr val="3D85C6"/>
                </a:solidFill>
              </a:rPr>
              <a:t>http://act.yapc.eu/lpw2014/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Join Perl Mongers!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Come to Perl social meetings, get a free drink!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Next one Wed 5th Nov, Platform Tavern, Soton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More information on http://southampton.pm.org/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Apply for send-a-newbie 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Annually 1 newbie gets sent to YAPC for free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http://www.send-a-newbie.enlightenedperl.org/index.html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6250" x="2400437"/>
            <a:ext cy="3517950" cx="43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>
            <p:ph type="title"/>
          </p:nvPr>
        </p:nvSpPr>
        <p:spPr>
          <a:xfrm>
            <a:off y="159353" x="977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That’s All Folks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4086225" x="2400599"/>
            <a:ext cy="1038599" cx="434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499" x="1801737"/>
            <a:ext cy="3465299" cx="554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Bonus slides</a:t>
            </a:r>
          </a:p>
        </p:txBody>
      </p:sp>
      <p:sp>
        <p:nvSpPr>
          <p:cNvPr id="440" name="Shape 44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 indent="-2286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</a:pPr>
            <a:r>
              <a:rPr lang="en"/>
              <a:t>Didn’t have time to cover bonus slides, hence removed...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we are here..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8750" x="2667000"/>
            <a:ext cy="3152775" cx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source: http://xkcd.com/519/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09637" x="2024062"/>
            <a:ext cy="3171825" cx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Part 1: Perl jobs &amp; trends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Part 2: Perl awesomeness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947100" x="3124225"/>
            <a:ext cy="724499" cx="151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34225" x="7192650"/>
            <a:ext cy="724499" cx="155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Who is using Perl?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23675" x="0"/>
            <a:ext cy="1085850" cx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01875" x="6333775"/>
            <a:ext cy="398625" cx="2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373275" x="31125"/>
            <a:ext cy="593949" cx="16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4656575" x="3866474"/>
            <a:ext cy="433272" cx="182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y="1442469" x="2680100"/>
            <a:ext cy="739624" cx="22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y="3266375" x="4757200"/>
            <a:ext cy="224231" cx="9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y="1385375" x="4995350"/>
            <a:ext cy="863799" cx="117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1423675" x="6197625"/>
            <a:ext cy="476250" cx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390962" x="6357400"/>
            <a:ext cy="638175" cx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2094356" x="4967650"/>
            <a:ext cy="1085850" cx="13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2421250" x="1651900"/>
            <a:ext cy="476249" cx="99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y="3557798" x="-14051"/>
            <a:ext cy="536702" cx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y="2229422" x="2680100"/>
            <a:ext cy="863813" cx="22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y="4110649" x="7835172"/>
            <a:ext cy="977263" cx="13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y="2994300" x="76200"/>
            <a:ext cy="496110" cx="298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y="3656403" x="2832500"/>
            <a:ext cy="863800" cx="10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y="4034450" x="3944400"/>
            <a:ext cy="638174" cx="182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y="4418997" x="5767750"/>
            <a:ext cy="724500" cx="198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y="3014125" x="5767751"/>
            <a:ext cy="1172715" cx="13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y="4678600" x="2015424"/>
            <a:ext cy="314050" cx="178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y="4038803" x="31124"/>
            <a:ext cy="593950" cx="161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y="4127574" x="1726748"/>
            <a:ext cy="314057" cx="107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y="4674475" x="200025"/>
            <a:ext cy="322293" cx="16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y="3986790" x="7536165"/>
            <a:ext cy="414256" cx="130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y="3492287" x="7189000"/>
            <a:ext cy="447675" cx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y="4810525" x="7466825"/>
            <a:ext cy="313482" cx="16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y="2170550" x="4020608"/>
            <a:ext cy="476250" cx="74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y="3578825" x="3942100"/>
            <a:ext cy="467425" cx="17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