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8" d="100"/>
          <a:sy n="98" d="100"/>
        </p:scale>
        <p:origin x="101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raclub.lt/skaiciuokles/kaloriju-skaiciuokle/" TargetMode="External"/><Relationship Id="rId2" Type="http://schemas.openxmlformats.org/officeDocument/2006/relationships/hyperlink" Target="http://movictus.lt/maisto-kaloriju-skaiciavimas-kaloriju-skaiciuokle/" TargetMode="External"/><Relationship Id="rId1" Type="http://schemas.openxmlformats.org/officeDocument/2006/relationships/slideLayout" Target="../slideLayouts/slideLayout2.xml"/><Relationship Id="rId5" Type="http://schemas.openxmlformats.org/officeDocument/2006/relationships/hyperlink" Target="https://www.megaukismaistu.lt/2016/maistingumo-skaiciuokle" TargetMode="External"/><Relationship Id="rId4" Type="http://schemas.openxmlformats.org/officeDocument/2006/relationships/hyperlink" Target="https://www.kalorijos.l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lt-LT" dirty="0" smtClean="0">
                <a:solidFill>
                  <a:schemeClr val="tx1"/>
                </a:solidFill>
              </a:rPr>
              <a:t>Prancūziškas kepenėlių paštetas</a:t>
            </a:r>
            <a:endParaRPr lang="en-US" dirty="0">
              <a:solidFill>
                <a:schemeClr val="tx1"/>
              </a:solidFill>
            </a:endParaRPr>
          </a:p>
        </p:txBody>
      </p:sp>
      <p:sp>
        <p:nvSpPr>
          <p:cNvPr id="3" name="Subtitle 2"/>
          <p:cNvSpPr>
            <a:spLocks noGrp="1"/>
          </p:cNvSpPr>
          <p:nvPr>
            <p:ph type="subTitle" idx="1"/>
          </p:nvPr>
        </p:nvSpPr>
        <p:spPr>
          <a:xfrm>
            <a:off x="9424088" y="4188942"/>
            <a:ext cx="2660820" cy="2669058"/>
          </a:xfrm>
        </p:spPr>
        <p:txBody>
          <a:bodyPr>
            <a:normAutofit lnSpcReduction="10000"/>
          </a:bodyPr>
          <a:lstStyle/>
          <a:p>
            <a:pPr algn="l"/>
            <a:r>
              <a:rPr lang="lt-LT" dirty="0" smtClean="0">
                <a:solidFill>
                  <a:schemeClr val="tx1"/>
                </a:solidFill>
              </a:rPr>
              <a:t>KTU Inžinerijos licėjaus</a:t>
            </a:r>
          </a:p>
          <a:p>
            <a:pPr algn="l"/>
            <a:r>
              <a:rPr lang="lt-LT" dirty="0" smtClean="0">
                <a:solidFill>
                  <a:schemeClr val="tx1"/>
                </a:solidFill>
              </a:rPr>
              <a:t>III klasės mokiniai</a:t>
            </a:r>
          </a:p>
          <a:p>
            <a:pPr algn="l"/>
            <a:r>
              <a:rPr lang="en-US" dirty="0" err="1">
                <a:solidFill>
                  <a:schemeClr val="tx1"/>
                </a:solidFill>
              </a:rPr>
              <a:t>Juškevičiūtė</a:t>
            </a:r>
            <a:r>
              <a:rPr lang="en-US" dirty="0">
                <a:solidFill>
                  <a:schemeClr val="tx1"/>
                </a:solidFill>
              </a:rPr>
              <a:t> </a:t>
            </a:r>
            <a:r>
              <a:rPr lang="en-US" dirty="0" err="1">
                <a:solidFill>
                  <a:schemeClr val="tx1"/>
                </a:solidFill>
              </a:rPr>
              <a:t>Melita</a:t>
            </a:r>
            <a:r>
              <a:rPr lang="en-US" dirty="0">
                <a:solidFill>
                  <a:schemeClr val="tx1"/>
                </a:solidFill>
              </a:rPr>
              <a:t/>
            </a:r>
            <a:br>
              <a:rPr lang="en-US" dirty="0">
                <a:solidFill>
                  <a:schemeClr val="tx1"/>
                </a:solidFill>
              </a:rPr>
            </a:br>
            <a:r>
              <a:rPr lang="en-US" dirty="0" err="1">
                <a:solidFill>
                  <a:schemeClr val="tx1"/>
                </a:solidFill>
              </a:rPr>
              <a:t>Kabišius</a:t>
            </a:r>
            <a:r>
              <a:rPr lang="en-US" dirty="0">
                <a:solidFill>
                  <a:schemeClr val="tx1"/>
                </a:solidFill>
              </a:rPr>
              <a:t> </a:t>
            </a:r>
            <a:r>
              <a:rPr lang="en-US" dirty="0" err="1">
                <a:solidFill>
                  <a:schemeClr val="tx1"/>
                </a:solidFill>
              </a:rPr>
              <a:t>Rokas</a:t>
            </a:r>
            <a:r>
              <a:rPr lang="en-US" dirty="0">
                <a:solidFill>
                  <a:schemeClr val="tx1"/>
                </a:solidFill>
              </a:rPr>
              <a:t/>
            </a:r>
            <a:br>
              <a:rPr lang="en-US" dirty="0">
                <a:solidFill>
                  <a:schemeClr val="tx1"/>
                </a:solidFill>
              </a:rPr>
            </a:br>
            <a:r>
              <a:rPr lang="en-US" dirty="0" err="1">
                <a:solidFill>
                  <a:schemeClr val="tx1"/>
                </a:solidFill>
              </a:rPr>
              <a:t>Karčiauskas</a:t>
            </a:r>
            <a:r>
              <a:rPr lang="en-US" dirty="0">
                <a:solidFill>
                  <a:schemeClr val="tx1"/>
                </a:solidFill>
              </a:rPr>
              <a:t> Jonas</a:t>
            </a:r>
            <a:br>
              <a:rPr lang="en-US" dirty="0">
                <a:solidFill>
                  <a:schemeClr val="tx1"/>
                </a:solidFill>
              </a:rPr>
            </a:br>
            <a:r>
              <a:rPr lang="en-US" dirty="0" err="1">
                <a:solidFill>
                  <a:schemeClr val="tx1"/>
                </a:solidFill>
              </a:rPr>
              <a:t>Kizaitė</a:t>
            </a:r>
            <a:r>
              <a:rPr lang="en-US" dirty="0">
                <a:solidFill>
                  <a:schemeClr val="tx1"/>
                </a:solidFill>
              </a:rPr>
              <a:t> </a:t>
            </a:r>
            <a:r>
              <a:rPr lang="en-US" dirty="0" err="1">
                <a:solidFill>
                  <a:schemeClr val="tx1"/>
                </a:solidFill>
              </a:rPr>
              <a:t>Silvija</a:t>
            </a:r>
            <a:r>
              <a:rPr lang="en-US" dirty="0">
                <a:solidFill>
                  <a:schemeClr val="tx1"/>
                </a:solidFill>
              </a:rPr>
              <a:t/>
            </a:r>
            <a:br>
              <a:rPr lang="en-US" dirty="0">
                <a:solidFill>
                  <a:schemeClr val="tx1"/>
                </a:solidFill>
              </a:rPr>
            </a:br>
            <a:r>
              <a:rPr lang="en-US" dirty="0" err="1">
                <a:solidFill>
                  <a:schemeClr val="tx1"/>
                </a:solidFill>
              </a:rPr>
              <a:t>Kriščiūnas</a:t>
            </a:r>
            <a:r>
              <a:rPr lang="en-US" dirty="0">
                <a:solidFill>
                  <a:schemeClr val="tx1"/>
                </a:solidFill>
              </a:rPr>
              <a:t> </a:t>
            </a:r>
            <a:r>
              <a:rPr lang="en-US" dirty="0" err="1">
                <a:solidFill>
                  <a:schemeClr val="tx1"/>
                </a:solidFill>
              </a:rPr>
              <a:t>Vytenis</a:t>
            </a:r>
            <a:r>
              <a:rPr lang="en-US" dirty="0">
                <a:solidFill>
                  <a:schemeClr val="tx1"/>
                </a:solidFill>
              </a:rPr>
              <a:t/>
            </a:r>
            <a:br>
              <a:rPr lang="en-US" dirty="0">
                <a:solidFill>
                  <a:schemeClr val="tx1"/>
                </a:solidFill>
              </a:rPr>
            </a:br>
            <a:r>
              <a:rPr lang="en-US" dirty="0" err="1">
                <a:solidFill>
                  <a:schemeClr val="tx1"/>
                </a:solidFill>
              </a:rPr>
              <a:t>Kurtinaitis</a:t>
            </a:r>
            <a:r>
              <a:rPr lang="en-US" dirty="0">
                <a:solidFill>
                  <a:schemeClr val="tx1"/>
                </a:solidFill>
              </a:rPr>
              <a:t> </a:t>
            </a:r>
            <a:r>
              <a:rPr lang="en-US" dirty="0" err="1">
                <a:solidFill>
                  <a:schemeClr val="tx1"/>
                </a:solidFill>
              </a:rPr>
              <a:t>Liutauras</a:t>
            </a:r>
            <a:r>
              <a:rPr lang="en-US" dirty="0">
                <a:solidFill>
                  <a:schemeClr val="tx1"/>
                </a:solidFill>
              </a:rPr>
              <a:t/>
            </a:r>
            <a:br>
              <a:rPr lang="en-US" dirty="0">
                <a:solidFill>
                  <a:schemeClr val="tx1"/>
                </a:solidFill>
              </a:rPr>
            </a:br>
            <a:r>
              <a:rPr lang="en-US" dirty="0" err="1">
                <a:solidFill>
                  <a:schemeClr val="tx1"/>
                </a:solidFill>
              </a:rPr>
              <a:t>Latkauskas</a:t>
            </a:r>
            <a:r>
              <a:rPr lang="en-US" dirty="0">
                <a:solidFill>
                  <a:schemeClr val="tx1"/>
                </a:solidFill>
              </a:rPr>
              <a:t> </a:t>
            </a:r>
            <a:r>
              <a:rPr lang="en-US" dirty="0" err="1">
                <a:solidFill>
                  <a:schemeClr val="tx1"/>
                </a:solidFill>
              </a:rPr>
              <a:t>Žygimantas</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407456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solidFill>
                  <a:schemeClr val="tx1"/>
                </a:solidFill>
              </a:rPr>
              <a:t>Informacijos šaltiniai</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hlinkClick r:id="rId2"/>
              </a:rPr>
              <a:t>http</a:t>
            </a:r>
            <a:r>
              <a:rPr lang="en-US" dirty="0">
                <a:solidFill>
                  <a:schemeClr val="tx1"/>
                </a:solidFill>
                <a:hlinkClick r:id="rId2"/>
              </a:rPr>
              <a:t>://movictus.lt/maisto-kaloriju-skaiciavimas-kaloriju-skaiciuokle/</a:t>
            </a:r>
            <a:r>
              <a:rPr lang="lt-LT" b="1" dirty="0">
                <a:solidFill>
                  <a:schemeClr val="tx1"/>
                </a:solidFill>
                <a:latin typeface="Times New Roman" panose="02020603050405020304" pitchFamily="18" charset="0"/>
                <a:cs typeface="Times New Roman" panose="02020603050405020304" pitchFamily="18" charset="0"/>
              </a:rPr>
              <a:t> </a:t>
            </a:r>
          </a:p>
          <a:p>
            <a:pPr marL="0" lvl="0" indent="0">
              <a:buNone/>
            </a:pPr>
            <a:r>
              <a:rPr lang="en-US" dirty="0">
                <a:solidFill>
                  <a:schemeClr val="tx1"/>
                </a:solidFill>
                <a:hlinkClick r:id="rId3"/>
              </a:rPr>
              <a:t>http://www.raclub.lt/skaiciuokles/kaloriju-skaiciuokle/</a:t>
            </a:r>
            <a:endParaRPr lang="lt-LT" dirty="0">
              <a:solidFill>
                <a:schemeClr val="tx1"/>
              </a:solidFill>
            </a:endParaRPr>
          </a:p>
          <a:p>
            <a:pPr marL="0" indent="0">
              <a:buNone/>
            </a:pPr>
            <a:r>
              <a:rPr lang="en-US" dirty="0">
                <a:solidFill>
                  <a:schemeClr val="tx1"/>
                </a:solidFill>
                <a:hlinkClick r:id="rId4"/>
              </a:rPr>
              <a:t>https://www.kalorijos.lt/</a:t>
            </a:r>
            <a:endParaRPr lang="lt-LT" dirty="0">
              <a:solidFill>
                <a:schemeClr val="tx1"/>
              </a:solidFill>
            </a:endParaRPr>
          </a:p>
          <a:p>
            <a:pPr marL="0" indent="0">
              <a:buNone/>
            </a:pPr>
            <a:r>
              <a:rPr lang="en-US" dirty="0">
                <a:solidFill>
                  <a:schemeClr val="tx1"/>
                </a:solidFill>
                <a:hlinkClick r:id="rId5"/>
              </a:rPr>
              <a:t>https://www.megaukismaistu.lt/2016/maistingumo-skaiciuokle</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3788465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solidFill>
                  <a:schemeClr val="tx1"/>
                </a:solidFill>
              </a:rPr>
              <a:t>Darbo tikslas ir uždaviniai</a:t>
            </a:r>
            <a:endParaRPr lang="en-US" dirty="0">
              <a:solidFill>
                <a:schemeClr val="tx1"/>
              </a:solidFill>
            </a:endParaRPr>
          </a:p>
        </p:txBody>
      </p:sp>
      <p:sp>
        <p:nvSpPr>
          <p:cNvPr id="3" name="Content Placeholder 2"/>
          <p:cNvSpPr>
            <a:spLocks noGrp="1"/>
          </p:cNvSpPr>
          <p:nvPr>
            <p:ph idx="1"/>
          </p:nvPr>
        </p:nvSpPr>
        <p:spPr/>
        <p:txBody>
          <a:bodyPr/>
          <a:lstStyle/>
          <a:p>
            <a:pPr>
              <a:buClrTx/>
              <a:buFont typeface="+mj-lt"/>
              <a:buAutoNum type="arabicPeriod"/>
            </a:pPr>
            <a:r>
              <a:rPr lang="lt-LT" dirty="0"/>
              <a:t>Perskaityti literatūros kūrinio ištrauką ir išnagrinėti jame pateiktą receptą.</a:t>
            </a:r>
          </a:p>
          <a:p>
            <a:pPr>
              <a:buClrTx/>
              <a:buFont typeface="+mj-lt"/>
              <a:buAutoNum type="arabicPeriod"/>
            </a:pPr>
            <a:r>
              <a:rPr lang="lt-LT" dirty="0"/>
              <a:t>Išsiaiškinti, kiek kilokalorijų ir maistinių medžiagų reikia per parą suaugusiam žmogui.</a:t>
            </a:r>
          </a:p>
          <a:p>
            <a:pPr lvl="0">
              <a:buClrTx/>
              <a:buFont typeface="+mj-lt"/>
              <a:buAutoNum type="arabicPeriod"/>
            </a:pPr>
            <a:r>
              <a:rPr lang="lt-LT" dirty="0"/>
              <a:t>Išanalizuoti, kokių vitaminų ir mineralinių medžiagų, cholesterolio galimai turi aprašytas patiekalas.</a:t>
            </a:r>
          </a:p>
          <a:p>
            <a:pPr>
              <a:buClrTx/>
              <a:buFont typeface="+mj-lt"/>
              <a:buAutoNum type="arabicPeriod"/>
            </a:pPr>
            <a:r>
              <a:rPr lang="lt-LT" dirty="0"/>
              <a:t>Parinkti kitus maisto produktus tai dienai, kad žmogus gautų reikiamą maistinių medžiagų kiekį ir sudėtį. </a:t>
            </a:r>
          </a:p>
          <a:p>
            <a:pPr>
              <a:buClrTx/>
              <a:buFont typeface="+mj-lt"/>
              <a:buAutoNum type="arabicPeriod"/>
            </a:pPr>
            <a:endParaRPr lang="lt-LT" dirty="0" smtClean="0">
              <a:solidFill>
                <a:schemeClr val="tx1"/>
              </a:solidFill>
              <a:latin typeface="Times New Roman" panose="02020603050405020304" pitchFamily="18" charset="0"/>
              <a:cs typeface="Times New Roman" panose="02020603050405020304" pitchFamily="18" charset="0"/>
            </a:endParaRPr>
          </a:p>
          <a:p>
            <a:pPr>
              <a:buClrTx/>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lvl="0">
              <a:buClrTx/>
              <a:buFont typeface="+mj-lt"/>
              <a:buAutoNum type="arabicPeriod"/>
            </a:pPr>
            <a:endParaRPr lang="en-US" dirty="0"/>
          </a:p>
          <a:p>
            <a:pPr>
              <a:buClrTx/>
              <a:buFont typeface="+mj-lt"/>
              <a:buAutoNum type="arabicPeriod"/>
            </a:pPr>
            <a:endParaRPr lang="en-US" dirty="0"/>
          </a:p>
          <a:p>
            <a:pPr lvl="0">
              <a:buClrTx/>
              <a:buFont typeface="+mj-lt"/>
              <a:buAutoNum type="arabicPeriod"/>
            </a:pPr>
            <a:endParaRPr lang="en-US" dirty="0"/>
          </a:p>
          <a:p>
            <a:pPr>
              <a:buClrTx/>
              <a:buFont typeface="+mj-lt"/>
              <a:buAutoNum type="arabicPeriod"/>
            </a:pPr>
            <a:endParaRPr lang="en-US" dirty="0"/>
          </a:p>
        </p:txBody>
      </p:sp>
    </p:spTree>
    <p:extLst>
      <p:ext uri="{BB962C8B-B14F-4D97-AF65-F5344CB8AC3E}">
        <p14:creationId xmlns:p14="http://schemas.microsoft.com/office/powerpoint/2010/main" val="3175755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a:solidFill>
                  <a:schemeClr val="tx1"/>
                </a:solidFill>
              </a:rPr>
              <a:t>1 užduotis</a:t>
            </a:r>
            <a:endParaRPr lang="en-US" dirty="0"/>
          </a:p>
        </p:txBody>
      </p:sp>
      <p:sp>
        <p:nvSpPr>
          <p:cNvPr id="3" name="Content Placeholder 2"/>
          <p:cNvSpPr>
            <a:spLocks noGrp="1"/>
          </p:cNvSpPr>
          <p:nvPr>
            <p:ph idx="1"/>
          </p:nvPr>
        </p:nvSpPr>
        <p:spPr/>
        <p:txBody>
          <a:bodyPr/>
          <a:lstStyle/>
          <a:p>
            <a:pPr marL="0" indent="0">
              <a:buNone/>
            </a:pPr>
            <a:r>
              <a:rPr lang="lt-LT" dirty="0"/>
              <a:t>	</a:t>
            </a:r>
            <a:r>
              <a:rPr lang="lt-LT" dirty="0"/>
              <a:t>Perskaitykite literatūros kūrinio </a:t>
            </a:r>
            <a:r>
              <a:rPr lang="en-US" dirty="0" err="1"/>
              <a:t>i</a:t>
            </a:r>
            <a:r>
              <a:rPr lang="lt-LT" dirty="0"/>
              <a:t>štrauką, išnagrinėkite jame pateiktą receptą. Apskaičiuokite recepte aprašyto patiekalo 1 porcijos kaloringumą ir maistinę sudėtį (baltymų, riebalų ir angliavandenių kiekį). Duomenis surašykite lentelėje.</a:t>
            </a:r>
          </a:p>
          <a:p>
            <a:pPr marL="0" indent="0">
              <a:buNone/>
            </a:pPr>
            <a:endParaRPr lang="lt-LT"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53048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lt-LT" dirty="0" smtClean="0"/>
              <a:t>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2470450"/>
              </p:ext>
            </p:extLst>
          </p:nvPr>
        </p:nvGraphicFramePr>
        <p:xfrm>
          <a:off x="336224" y="408076"/>
          <a:ext cx="9167450" cy="5992616"/>
        </p:xfrm>
        <a:graphic>
          <a:graphicData uri="http://schemas.openxmlformats.org/drawingml/2006/table">
            <a:tbl>
              <a:tblPr firstRow="1" bandRow="1">
                <a:tableStyleId>{5C22544A-7EE6-4342-B048-85BDC9FD1C3A}</a:tableStyleId>
              </a:tblPr>
              <a:tblGrid>
                <a:gridCol w="2341169"/>
                <a:gridCol w="917159"/>
                <a:gridCol w="1255058"/>
                <a:gridCol w="1504462"/>
                <a:gridCol w="1504462"/>
                <a:gridCol w="1645140"/>
              </a:tblGrid>
              <a:tr h="330049">
                <a:tc rowSpan="2">
                  <a:txBody>
                    <a:bodyPr/>
                    <a:lstStyle/>
                    <a:p>
                      <a:pPr algn="ctr"/>
                      <a:r>
                        <a:rPr lang="lt-LT" sz="1800" dirty="0">
                          <a:solidFill>
                            <a:schemeClr val="tx1"/>
                          </a:solidFill>
                        </a:rPr>
                        <a:t>Ingredientas</a:t>
                      </a:r>
                      <a:endParaRPr lang="en-US" sz="1800" dirty="0">
                        <a:solidFill>
                          <a:schemeClr val="tx1"/>
                        </a:solidFill>
                      </a:endParaRPr>
                    </a:p>
                  </a:txBody>
                  <a:tcPr marL="54598" marR="54598" marT="27299" marB="27299"/>
                </a:tc>
                <a:tc rowSpan="2">
                  <a:txBody>
                    <a:bodyPr/>
                    <a:lstStyle/>
                    <a:p>
                      <a:pPr algn="ctr"/>
                      <a:r>
                        <a:rPr lang="lt-LT" sz="1800" dirty="0">
                          <a:solidFill>
                            <a:schemeClr val="tx1"/>
                          </a:solidFill>
                        </a:rPr>
                        <a:t>Svoris</a:t>
                      </a:r>
                      <a:endParaRPr lang="en-US" sz="1800" dirty="0">
                        <a:solidFill>
                          <a:schemeClr val="tx1"/>
                        </a:solidFill>
                      </a:endParaRPr>
                    </a:p>
                  </a:txBody>
                  <a:tcPr marL="54598" marR="54598" marT="27299" marB="27299"/>
                </a:tc>
                <a:tc gridSpan="4">
                  <a:txBody>
                    <a:bodyPr/>
                    <a:lstStyle/>
                    <a:p>
                      <a:pPr algn="ctr"/>
                      <a:r>
                        <a:rPr lang="lt-LT" sz="1800" dirty="0">
                          <a:solidFill>
                            <a:schemeClr val="tx1"/>
                          </a:solidFill>
                        </a:rPr>
                        <a:t>SUDĖTIS</a:t>
                      </a:r>
                      <a:endParaRPr lang="en-US" sz="1800" dirty="0">
                        <a:solidFill>
                          <a:schemeClr val="tx1"/>
                        </a:solidFill>
                      </a:endParaRPr>
                    </a:p>
                  </a:txBody>
                  <a:tcPr marL="54598" marR="54598" marT="27299" marB="27299"/>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269321">
                <a:tc vMerge="1">
                  <a:txBody>
                    <a:bodyPr/>
                    <a:lstStyle/>
                    <a:p>
                      <a:endParaRPr lang="en-US" sz="1100" dirty="0"/>
                    </a:p>
                  </a:txBody>
                  <a:tcPr marL="56130" marR="56130" marT="28065" marB="28065"/>
                </a:tc>
                <a:tc vMerge="1">
                  <a:txBody>
                    <a:bodyPr/>
                    <a:lstStyle/>
                    <a:p>
                      <a:endParaRPr lang="en-US" sz="1100" dirty="0"/>
                    </a:p>
                  </a:txBody>
                  <a:tcPr marL="56130" marR="56130" marT="28065" marB="28065"/>
                </a:tc>
                <a:tc>
                  <a:txBody>
                    <a:bodyPr/>
                    <a:lstStyle/>
                    <a:p>
                      <a:pPr algn="ctr"/>
                      <a:r>
                        <a:rPr lang="lt-LT" sz="1800" dirty="0"/>
                        <a:t>Baltymai</a:t>
                      </a:r>
                      <a:endParaRPr lang="en-US" sz="1800" dirty="0"/>
                    </a:p>
                  </a:txBody>
                  <a:tcPr marL="54598" marR="54598" marT="27299" marB="27299"/>
                </a:tc>
                <a:tc>
                  <a:txBody>
                    <a:bodyPr/>
                    <a:lstStyle/>
                    <a:p>
                      <a:pPr algn="ctr"/>
                      <a:r>
                        <a:rPr lang="lt-LT" sz="1800" dirty="0"/>
                        <a:t>Riebalai</a:t>
                      </a:r>
                      <a:endParaRPr lang="en-US" sz="1800" dirty="0"/>
                    </a:p>
                  </a:txBody>
                  <a:tcPr marL="54598" marR="54598" marT="27299" marB="27299"/>
                </a:tc>
                <a:tc>
                  <a:txBody>
                    <a:bodyPr/>
                    <a:lstStyle/>
                    <a:p>
                      <a:pPr algn="ctr"/>
                      <a:r>
                        <a:rPr lang="lt-LT" sz="1800" dirty="0"/>
                        <a:t>Angliavandeniai</a:t>
                      </a:r>
                      <a:endParaRPr lang="en-US" sz="1800" dirty="0"/>
                    </a:p>
                  </a:txBody>
                  <a:tcPr marL="54598" marR="54598" marT="27299" marB="27299"/>
                </a:tc>
                <a:tc>
                  <a:txBody>
                    <a:bodyPr/>
                    <a:lstStyle/>
                    <a:p>
                      <a:pPr algn="ctr"/>
                      <a:r>
                        <a:rPr lang="lt-LT" sz="1800" dirty="0"/>
                        <a:t>Kita (cholesterolis, virtaminai ir pan)</a:t>
                      </a:r>
                      <a:endParaRPr lang="en-US" sz="1800" dirty="0"/>
                    </a:p>
                  </a:txBody>
                  <a:tcPr marL="54598" marR="54598" marT="27299" marB="27299"/>
                </a:tc>
              </a:tr>
              <a:tr h="330049">
                <a:tc>
                  <a:txBody>
                    <a:bodyPr/>
                    <a:lstStyle/>
                    <a:p>
                      <a:r>
                        <a:rPr lang="lt-LT" sz="1800" dirty="0"/>
                        <a:t>1</a:t>
                      </a:r>
                      <a:r>
                        <a:rPr lang="lt-LT" sz="1800" dirty="0" smtClean="0"/>
                        <a:t>. Sviestas</a:t>
                      </a:r>
                      <a:endParaRPr lang="en-US" sz="1800" dirty="0"/>
                    </a:p>
                  </a:txBody>
                  <a:tcPr marL="54598" marR="54598" marT="27299" marB="27299"/>
                </a:tc>
                <a:tc>
                  <a:txBody>
                    <a:bodyPr/>
                    <a:lstStyle/>
                    <a:p>
                      <a:r>
                        <a:rPr lang="lt-LT" sz="1800" dirty="0" smtClean="0"/>
                        <a:t>200 g.</a:t>
                      </a:r>
                      <a:endParaRPr lang="en-US" sz="1800" dirty="0"/>
                    </a:p>
                  </a:txBody>
                  <a:tcPr marL="54598" marR="54598" marT="27299" marB="27299"/>
                </a:tc>
                <a:tc>
                  <a:txBody>
                    <a:bodyPr/>
                    <a:lstStyle/>
                    <a:p>
                      <a:r>
                        <a:rPr lang="lt-LT" sz="1800" dirty="0" smtClean="0"/>
                        <a:t>1,4 g.</a:t>
                      </a:r>
                      <a:endParaRPr lang="en-US" sz="1800" dirty="0"/>
                    </a:p>
                  </a:txBody>
                  <a:tcPr marL="54598" marR="54598" marT="27299" marB="27299"/>
                </a:tc>
                <a:tc>
                  <a:txBody>
                    <a:bodyPr/>
                    <a:lstStyle/>
                    <a:p>
                      <a:r>
                        <a:rPr lang="en-US" sz="1800" dirty="0" smtClean="0"/>
                        <a:t>165</a:t>
                      </a:r>
                      <a:r>
                        <a:rPr lang="lt-LT" sz="1800" dirty="0" smtClean="0"/>
                        <a:t>,</a:t>
                      </a:r>
                      <a:r>
                        <a:rPr lang="en-US" sz="1800" dirty="0" smtClean="0"/>
                        <a:t>2</a:t>
                      </a:r>
                      <a:r>
                        <a:rPr lang="lt-LT" sz="1800" dirty="0" smtClean="0"/>
                        <a:t> g.</a:t>
                      </a:r>
                      <a:endParaRPr lang="en-US" sz="1800" dirty="0"/>
                    </a:p>
                  </a:txBody>
                  <a:tcPr marL="54598" marR="54598" marT="27299" marB="27299"/>
                </a:tc>
                <a:tc>
                  <a:txBody>
                    <a:bodyPr/>
                    <a:lstStyle/>
                    <a:p>
                      <a:r>
                        <a:rPr lang="lt-LT" sz="1800" dirty="0" smtClean="0"/>
                        <a:t>1,6 g.</a:t>
                      </a:r>
                      <a:endParaRPr lang="en-US" sz="1800" dirty="0"/>
                    </a:p>
                  </a:txBody>
                  <a:tcPr marL="54598" marR="54598" marT="27299" marB="27299"/>
                </a:tc>
                <a:tc>
                  <a:txBody>
                    <a:bodyPr/>
                    <a:lstStyle/>
                    <a:p>
                      <a:r>
                        <a:rPr lang="en-US" sz="1800" dirty="0" smtClean="0"/>
                        <a:t>22</a:t>
                      </a:r>
                      <a:r>
                        <a:rPr lang="lt-LT" sz="1800" dirty="0" smtClean="0"/>
                        <a:t>g</a:t>
                      </a:r>
                      <a:endParaRPr lang="en-US" sz="1800" dirty="0"/>
                    </a:p>
                  </a:txBody>
                  <a:tcPr marL="54598" marR="54598" marT="27299" marB="27299"/>
                </a:tc>
              </a:tr>
              <a:tr h="330049">
                <a:tc>
                  <a:txBody>
                    <a:bodyPr/>
                    <a:lstStyle/>
                    <a:p>
                      <a:r>
                        <a:rPr lang="lt-LT" sz="1800" dirty="0"/>
                        <a:t>2</a:t>
                      </a:r>
                      <a:r>
                        <a:rPr lang="lt-LT" sz="1800" dirty="0" smtClean="0"/>
                        <a:t>. 3 Svogūnai</a:t>
                      </a:r>
                      <a:endParaRPr lang="en-US" sz="1800" dirty="0"/>
                    </a:p>
                  </a:txBody>
                  <a:tcPr marL="54598" marR="54598" marT="27299" marB="27299"/>
                </a:tc>
                <a:tc>
                  <a:txBody>
                    <a:bodyPr/>
                    <a:lstStyle/>
                    <a:p>
                      <a:r>
                        <a:rPr lang="lt-LT" sz="1800" dirty="0" smtClean="0"/>
                        <a:t>225 g.</a:t>
                      </a:r>
                      <a:endParaRPr lang="en-US" sz="1800" dirty="0"/>
                    </a:p>
                  </a:txBody>
                  <a:tcPr marL="54598" marR="54598" marT="27299" marB="27299"/>
                </a:tc>
                <a:tc>
                  <a:txBody>
                    <a:bodyPr/>
                    <a:lstStyle/>
                    <a:p>
                      <a:r>
                        <a:rPr lang="en-US" sz="1800" dirty="0" smtClean="0"/>
                        <a:t>4.2g</a:t>
                      </a:r>
                      <a:endParaRPr lang="en-US" sz="1800" dirty="0"/>
                    </a:p>
                  </a:txBody>
                  <a:tcPr marL="54598" marR="54598" marT="27299" marB="27299"/>
                </a:tc>
                <a:tc>
                  <a:txBody>
                    <a:bodyPr/>
                    <a:lstStyle/>
                    <a:p>
                      <a:r>
                        <a:rPr lang="en-US" sz="1800" dirty="0" smtClean="0"/>
                        <a:t>0.9g</a:t>
                      </a:r>
                      <a:endParaRPr lang="en-US" sz="1800" dirty="0"/>
                    </a:p>
                  </a:txBody>
                  <a:tcPr marL="54598" marR="54598" marT="27299" marB="27299"/>
                </a:tc>
                <a:tc>
                  <a:txBody>
                    <a:bodyPr/>
                    <a:lstStyle/>
                    <a:p>
                      <a:r>
                        <a:rPr lang="en-US" sz="1800" dirty="0" smtClean="0"/>
                        <a:t>26.7g</a:t>
                      </a:r>
                      <a:endParaRPr lang="en-US" sz="1800" dirty="0"/>
                    </a:p>
                  </a:txBody>
                  <a:tcPr marL="54598" marR="54598" marT="27299" marB="27299"/>
                </a:tc>
                <a:tc>
                  <a:txBody>
                    <a:bodyPr/>
                    <a:lstStyle/>
                    <a:p>
                      <a:r>
                        <a:rPr lang="lt-LT" sz="1800" dirty="0" smtClean="0"/>
                        <a:t>90 g</a:t>
                      </a:r>
                      <a:endParaRPr lang="en-US" sz="1800" dirty="0"/>
                    </a:p>
                  </a:txBody>
                  <a:tcPr marL="54598" marR="54598" marT="27299" marB="27299"/>
                </a:tc>
              </a:tr>
              <a:tr h="330049">
                <a:tc>
                  <a:txBody>
                    <a:bodyPr/>
                    <a:lstStyle/>
                    <a:p>
                      <a:r>
                        <a:rPr lang="lt-LT" sz="1800" dirty="0"/>
                        <a:t>3</a:t>
                      </a:r>
                      <a:r>
                        <a:rPr lang="lt-LT" sz="1800" dirty="0" smtClean="0"/>
                        <a:t>. 2</a:t>
                      </a:r>
                      <a:r>
                        <a:rPr lang="lt-LT" sz="1800" baseline="0" dirty="0" smtClean="0"/>
                        <a:t> - 3 </a:t>
                      </a:r>
                      <a:r>
                        <a:rPr lang="lt-LT" sz="1800" dirty="0" smtClean="0"/>
                        <a:t>Raudonėlai</a:t>
                      </a:r>
                      <a:endParaRPr lang="en-US" sz="1800" dirty="0"/>
                    </a:p>
                  </a:txBody>
                  <a:tcPr marL="54598" marR="54598" marT="27299" marB="27299"/>
                </a:tc>
                <a:tc>
                  <a:txBody>
                    <a:bodyPr/>
                    <a:lstStyle/>
                    <a:p>
                      <a:pPr algn="l"/>
                      <a:r>
                        <a:rPr lang="lt-LT" sz="1800" dirty="0" smtClean="0"/>
                        <a:t>100</a:t>
                      </a:r>
                      <a:r>
                        <a:rPr lang="lt-LT" sz="1800" baseline="0" dirty="0" smtClean="0"/>
                        <a:t> g.</a:t>
                      </a:r>
                      <a:endParaRPr lang="en-US" sz="1800" dirty="0"/>
                    </a:p>
                  </a:txBody>
                  <a:tcPr marL="54598" marR="54598" marT="27299" marB="27299"/>
                </a:tc>
                <a:tc>
                  <a:txBody>
                    <a:bodyPr/>
                    <a:lstStyle/>
                    <a:p>
                      <a:r>
                        <a:rPr lang="en-US" sz="1800" dirty="0" smtClean="0"/>
                        <a:t>11.00g</a:t>
                      </a:r>
                      <a:endParaRPr lang="en-US" sz="1800" dirty="0"/>
                    </a:p>
                  </a:txBody>
                  <a:tcPr marL="54598" marR="54598" marT="27299" marB="27299"/>
                </a:tc>
                <a:tc>
                  <a:txBody>
                    <a:bodyPr/>
                    <a:lstStyle/>
                    <a:p>
                      <a:r>
                        <a:rPr lang="en-US" sz="1800" dirty="0" smtClean="0"/>
                        <a:t>30.75g</a:t>
                      </a:r>
                      <a:endParaRPr lang="en-US" sz="1800" dirty="0"/>
                    </a:p>
                  </a:txBody>
                  <a:tcPr marL="54598" marR="54598" marT="27299" marB="27299"/>
                </a:tc>
                <a:tc>
                  <a:txBody>
                    <a:bodyPr/>
                    <a:lstStyle/>
                    <a:p>
                      <a:r>
                        <a:rPr lang="en-US" sz="1800" dirty="0" smtClean="0"/>
                        <a:t>193.29g</a:t>
                      </a:r>
                      <a:endParaRPr lang="en-US" sz="1800" dirty="0"/>
                    </a:p>
                  </a:txBody>
                  <a:tcPr marL="54598" marR="54598" marT="27299" marB="27299"/>
                </a:tc>
                <a:tc>
                  <a:txBody>
                    <a:bodyPr/>
                    <a:lstStyle/>
                    <a:p>
                      <a:r>
                        <a:rPr lang="en-US" sz="1800" dirty="0" smtClean="0"/>
                        <a:t>36</a:t>
                      </a:r>
                      <a:r>
                        <a:rPr lang="lt-LT" sz="1800" dirty="0" smtClean="0"/>
                        <a:t>g</a:t>
                      </a:r>
                      <a:endParaRPr lang="en-US" sz="1800" dirty="0"/>
                    </a:p>
                  </a:txBody>
                  <a:tcPr marL="54598" marR="54598" marT="27299" marB="27299"/>
                </a:tc>
              </a:tr>
              <a:tr h="330049">
                <a:tc>
                  <a:txBody>
                    <a:bodyPr/>
                    <a:lstStyle/>
                    <a:p>
                      <a:r>
                        <a:rPr lang="lt-LT" sz="1800" dirty="0" smtClean="0"/>
                        <a:t>4. 1 – 2 Lauro lapai</a:t>
                      </a:r>
                      <a:endParaRPr lang="en-US" sz="1800" dirty="0"/>
                    </a:p>
                  </a:txBody>
                  <a:tcPr marL="54598" marR="54598" marT="27299" marB="27299"/>
                </a:tc>
                <a:tc>
                  <a:txBody>
                    <a:bodyPr/>
                    <a:lstStyle/>
                    <a:p>
                      <a:r>
                        <a:rPr lang="lt-LT" sz="1800" dirty="0" smtClean="0"/>
                        <a:t>0,12 -0,24 g.</a:t>
                      </a:r>
                      <a:endParaRPr lang="en-US" sz="1800" dirty="0"/>
                    </a:p>
                  </a:txBody>
                  <a:tcPr marL="54598" marR="54598" marT="27299" marB="27299"/>
                </a:tc>
                <a:tc>
                  <a:txBody>
                    <a:bodyPr/>
                    <a:lstStyle/>
                    <a:p>
                      <a:r>
                        <a:rPr lang="en-US" sz="1800" dirty="0" smtClean="0"/>
                        <a:t>18.9g</a:t>
                      </a:r>
                      <a:endParaRPr lang="en-US" sz="1800" dirty="0"/>
                    </a:p>
                  </a:txBody>
                  <a:tcPr marL="54598" marR="54598" marT="27299" marB="27299"/>
                </a:tc>
                <a:tc>
                  <a:txBody>
                    <a:bodyPr/>
                    <a:lstStyle/>
                    <a:p>
                      <a:r>
                        <a:rPr lang="en-US" sz="1800" b="0" i="0" kern="1200" dirty="0" smtClean="0">
                          <a:solidFill>
                            <a:schemeClr val="dk1"/>
                          </a:solidFill>
                          <a:effectLst/>
                          <a:latin typeface="+mn-lt"/>
                          <a:ea typeface="+mn-ea"/>
                          <a:cs typeface="+mn-cs"/>
                        </a:rPr>
                        <a:t>10.8g</a:t>
                      </a:r>
                      <a:endParaRPr lang="en-US" sz="1800" dirty="0"/>
                    </a:p>
                  </a:txBody>
                  <a:tcPr marL="54598" marR="54598" marT="27299" marB="27299"/>
                </a:tc>
                <a:tc>
                  <a:txBody>
                    <a:bodyPr/>
                    <a:lstStyle/>
                    <a:p>
                      <a:r>
                        <a:rPr lang="en-US" sz="1800" dirty="0" smtClean="0"/>
                        <a:t>142g</a:t>
                      </a:r>
                      <a:endParaRPr lang="en-US" sz="1800" dirty="0"/>
                    </a:p>
                  </a:txBody>
                  <a:tcPr marL="54598" marR="54598" marT="27299" marB="27299"/>
                </a:tc>
                <a:tc>
                  <a:txBody>
                    <a:bodyPr/>
                    <a:lstStyle/>
                    <a:p>
                      <a:r>
                        <a:rPr lang="en-US" sz="1800" dirty="0" smtClean="0"/>
                        <a:t>-</a:t>
                      </a:r>
                      <a:endParaRPr lang="en-US" sz="1800" dirty="0"/>
                    </a:p>
                  </a:txBody>
                  <a:tcPr marL="54598" marR="54598" marT="27299" marB="27299"/>
                </a:tc>
              </a:tr>
              <a:tr h="330049">
                <a:tc>
                  <a:txBody>
                    <a:bodyPr/>
                    <a:lstStyle/>
                    <a:p>
                      <a:r>
                        <a:rPr lang="lt-LT" sz="1800" dirty="0" smtClean="0"/>
                        <a:t>5.</a:t>
                      </a:r>
                      <a:r>
                        <a:rPr lang="lt-LT" sz="1800" baseline="0" dirty="0" smtClean="0"/>
                        <a:t> Ančiukų kepenėlės</a:t>
                      </a:r>
                      <a:endParaRPr lang="en-US" sz="1800" dirty="0"/>
                    </a:p>
                  </a:txBody>
                  <a:tcPr marL="54598" marR="54598" marT="27299" marB="27299"/>
                </a:tc>
                <a:tc>
                  <a:txBody>
                    <a:bodyPr/>
                    <a:lstStyle/>
                    <a:p>
                      <a:r>
                        <a:rPr lang="lt-LT" sz="1800" dirty="0" smtClean="0"/>
                        <a:t>500</a:t>
                      </a:r>
                      <a:r>
                        <a:rPr lang="lt-LT" sz="1800" baseline="0" dirty="0" smtClean="0"/>
                        <a:t> g.</a:t>
                      </a:r>
                      <a:endParaRPr lang="en-US" sz="1800" dirty="0"/>
                    </a:p>
                  </a:txBody>
                  <a:tcPr marL="54598" marR="54598" marT="27299" marB="27299"/>
                </a:tc>
                <a:tc>
                  <a:txBody>
                    <a:bodyPr/>
                    <a:lstStyle/>
                    <a:p>
                      <a:r>
                        <a:rPr lang="en-US" sz="1800" dirty="0" smtClean="0"/>
                        <a:t>5g</a:t>
                      </a:r>
                      <a:endParaRPr lang="en-US" sz="1800" dirty="0"/>
                    </a:p>
                  </a:txBody>
                  <a:tcPr marL="54598" marR="54598" marT="27299" marB="27299"/>
                </a:tc>
                <a:tc>
                  <a:txBody>
                    <a:bodyPr/>
                    <a:lstStyle/>
                    <a:p>
                      <a:r>
                        <a:rPr lang="en-US" sz="1800" dirty="0" smtClean="0"/>
                        <a:t>90g</a:t>
                      </a:r>
                      <a:endParaRPr lang="en-US" sz="1800" dirty="0"/>
                    </a:p>
                  </a:txBody>
                  <a:tcPr marL="54598" marR="54598" marT="27299" marB="27299"/>
                </a:tc>
                <a:tc>
                  <a:txBody>
                    <a:bodyPr/>
                    <a:lstStyle/>
                    <a:p>
                      <a:r>
                        <a:rPr lang="en-US" sz="1800" dirty="0" smtClean="0"/>
                        <a:t>15g</a:t>
                      </a:r>
                      <a:endParaRPr lang="en-US" sz="1800" dirty="0"/>
                    </a:p>
                  </a:txBody>
                  <a:tcPr marL="54598" marR="54598" marT="27299" marB="27299"/>
                </a:tc>
                <a:tc>
                  <a:txBody>
                    <a:bodyPr/>
                    <a:lstStyle/>
                    <a:p>
                      <a:r>
                        <a:rPr lang="en-US" sz="1800" dirty="0" smtClean="0"/>
                        <a:t>27</a:t>
                      </a:r>
                      <a:r>
                        <a:rPr lang="lt-LT" sz="1800" dirty="0" smtClean="0"/>
                        <a:t>g</a:t>
                      </a:r>
                      <a:r>
                        <a:rPr lang="en-US" sz="1800" dirty="0" smtClean="0"/>
                        <a:t> </a:t>
                      </a:r>
                      <a:r>
                        <a:rPr lang="en-US" sz="1800" dirty="0" smtClean="0"/>
                        <a:t>100-ame gram</a:t>
                      </a:r>
                      <a:r>
                        <a:rPr lang="lt-LT" sz="1800" dirty="0" smtClean="0"/>
                        <a:t>ų.</a:t>
                      </a:r>
                      <a:endParaRPr lang="en-US" sz="1800" dirty="0"/>
                    </a:p>
                  </a:txBody>
                  <a:tcPr marL="54598" marR="54598" marT="27299" marB="27299"/>
                </a:tc>
              </a:tr>
              <a:tr h="330049">
                <a:tc>
                  <a:txBody>
                    <a:bodyPr/>
                    <a:lstStyle/>
                    <a:p>
                      <a:r>
                        <a:rPr lang="lt-LT" sz="1800" dirty="0" smtClean="0"/>
                        <a:t>6. Saldus vynuogių vynas</a:t>
                      </a:r>
                      <a:endParaRPr lang="en-US" sz="1800" dirty="0"/>
                    </a:p>
                  </a:txBody>
                  <a:tcPr marL="54598" marR="54598" marT="27299" marB="27299"/>
                </a:tc>
                <a:tc>
                  <a:txBody>
                    <a:bodyPr/>
                    <a:lstStyle/>
                    <a:p>
                      <a:r>
                        <a:rPr lang="lt-LT" sz="1800" dirty="0" smtClean="0"/>
                        <a:t>100 ml.</a:t>
                      </a:r>
                      <a:endParaRPr lang="en-US" sz="1800" dirty="0"/>
                    </a:p>
                  </a:txBody>
                  <a:tcPr marL="54598" marR="54598" marT="27299" marB="27299"/>
                </a:tc>
                <a:tc>
                  <a:txBody>
                    <a:bodyPr/>
                    <a:lstStyle/>
                    <a:p>
                      <a:r>
                        <a:rPr lang="en-US" sz="1800" dirty="0" smtClean="0"/>
                        <a:t>0.10g</a:t>
                      </a:r>
                      <a:endParaRPr lang="en-US" sz="1800" dirty="0"/>
                    </a:p>
                  </a:txBody>
                  <a:tcPr marL="54598" marR="54598" marT="27299" marB="27299"/>
                </a:tc>
                <a:tc>
                  <a:txBody>
                    <a:bodyPr/>
                    <a:lstStyle/>
                    <a:p>
                      <a:r>
                        <a:rPr lang="en-US" sz="1800" dirty="0" smtClean="0"/>
                        <a:t>0g</a:t>
                      </a:r>
                      <a:endParaRPr lang="en-US" sz="1800" dirty="0"/>
                    </a:p>
                  </a:txBody>
                  <a:tcPr marL="54598" marR="54598" marT="27299" marB="27299"/>
                </a:tc>
                <a:tc>
                  <a:txBody>
                    <a:bodyPr/>
                    <a:lstStyle/>
                    <a:p>
                      <a:r>
                        <a:rPr lang="en-US" sz="1800" dirty="0" smtClean="0"/>
                        <a:t>2.30g</a:t>
                      </a:r>
                      <a:endParaRPr lang="en-US" sz="1800" dirty="0"/>
                    </a:p>
                  </a:txBody>
                  <a:tcPr marL="54598" marR="54598" marT="27299" marB="27299"/>
                </a:tc>
                <a:tc>
                  <a:txBody>
                    <a:bodyPr/>
                    <a:lstStyle/>
                    <a:p>
                      <a:r>
                        <a:rPr lang="lt-LT" sz="1800" dirty="0" smtClean="0"/>
                        <a:t>0g</a:t>
                      </a:r>
                      <a:endParaRPr lang="en-US" sz="1800" dirty="0"/>
                    </a:p>
                  </a:txBody>
                  <a:tcPr marL="54598" marR="54598" marT="27299" marB="27299"/>
                </a:tc>
              </a:tr>
              <a:tr h="330049">
                <a:tc>
                  <a:txBody>
                    <a:bodyPr/>
                    <a:lstStyle/>
                    <a:p>
                      <a:r>
                        <a:rPr lang="lt-LT" sz="1800" dirty="0" smtClean="0"/>
                        <a:t>7. Grietinėlė</a:t>
                      </a:r>
                      <a:endParaRPr lang="en-US" sz="1800" dirty="0"/>
                    </a:p>
                  </a:txBody>
                  <a:tcPr marL="54598" marR="54598" marT="27299" marB="27299"/>
                </a:tc>
                <a:tc>
                  <a:txBody>
                    <a:bodyPr/>
                    <a:lstStyle/>
                    <a:p>
                      <a:r>
                        <a:rPr lang="lt-LT" sz="1800" dirty="0" smtClean="0"/>
                        <a:t>100 ml.</a:t>
                      </a:r>
                      <a:endParaRPr lang="en-US" sz="1800" dirty="0"/>
                    </a:p>
                  </a:txBody>
                  <a:tcPr marL="54598" marR="54598" marT="27299" marB="27299"/>
                </a:tc>
                <a:tc>
                  <a:txBody>
                    <a:bodyPr/>
                    <a:lstStyle/>
                    <a:p>
                      <a:r>
                        <a:rPr lang="en-US" sz="1800" dirty="0" smtClean="0"/>
                        <a:t>2.30g</a:t>
                      </a:r>
                      <a:endParaRPr lang="en-US" sz="1800" dirty="0"/>
                    </a:p>
                  </a:txBody>
                  <a:tcPr marL="54598" marR="54598" marT="27299" marB="27299"/>
                </a:tc>
                <a:tc>
                  <a:txBody>
                    <a:bodyPr/>
                    <a:lstStyle/>
                    <a:p>
                      <a:r>
                        <a:rPr lang="en-US" sz="1800" dirty="0" smtClean="0"/>
                        <a:t>35g</a:t>
                      </a:r>
                      <a:endParaRPr lang="en-US" sz="1800" dirty="0"/>
                    </a:p>
                  </a:txBody>
                  <a:tcPr marL="54598" marR="54598" marT="27299" marB="27299"/>
                </a:tc>
                <a:tc>
                  <a:txBody>
                    <a:bodyPr/>
                    <a:lstStyle/>
                    <a:p>
                      <a:r>
                        <a:rPr lang="en-US" sz="1800" dirty="0" smtClean="0"/>
                        <a:t>3.10g</a:t>
                      </a:r>
                      <a:endParaRPr lang="en-US" sz="1800" dirty="0"/>
                    </a:p>
                  </a:txBody>
                  <a:tcPr marL="54598" marR="54598" marT="27299" marB="27299"/>
                </a:tc>
                <a:tc>
                  <a:txBody>
                    <a:bodyPr/>
                    <a:lstStyle/>
                    <a:p>
                      <a:r>
                        <a:rPr lang="en-US" sz="1800" dirty="0" smtClean="0"/>
                        <a:t>0,6 </a:t>
                      </a:r>
                      <a:r>
                        <a:rPr lang="lt-LT" sz="1800" dirty="0" smtClean="0"/>
                        <a:t>g</a:t>
                      </a:r>
                      <a:endParaRPr lang="en-US" sz="1800" dirty="0"/>
                    </a:p>
                  </a:txBody>
                  <a:tcPr marL="54598" marR="54598" marT="27299" marB="27299"/>
                </a:tc>
              </a:tr>
              <a:tr h="330049">
                <a:tc>
                  <a:txBody>
                    <a:bodyPr/>
                    <a:lstStyle/>
                    <a:p>
                      <a:r>
                        <a:rPr lang="lt-LT" sz="1800" dirty="0" smtClean="0"/>
                        <a:t>8.</a:t>
                      </a:r>
                      <a:r>
                        <a:rPr lang="lt-LT" sz="1800" baseline="0" dirty="0" smtClean="0"/>
                        <a:t> 3 Kiaušiniai</a:t>
                      </a:r>
                      <a:endParaRPr lang="en-US" sz="1800" dirty="0"/>
                    </a:p>
                  </a:txBody>
                  <a:tcPr marL="54598" marR="54598" marT="27299" marB="27299"/>
                </a:tc>
                <a:tc>
                  <a:txBody>
                    <a:bodyPr/>
                    <a:lstStyle/>
                    <a:p>
                      <a:r>
                        <a:rPr lang="lt-LT" sz="1800" dirty="0" smtClean="0"/>
                        <a:t>135 g.</a:t>
                      </a:r>
                      <a:endParaRPr lang="en-US" sz="1800" dirty="0"/>
                    </a:p>
                  </a:txBody>
                  <a:tcPr marL="54598" marR="54598" marT="27299" marB="27299"/>
                </a:tc>
                <a:tc>
                  <a:txBody>
                    <a:bodyPr/>
                    <a:lstStyle/>
                    <a:p>
                      <a:r>
                        <a:rPr lang="en-US" sz="1800" dirty="0" smtClean="0"/>
                        <a:t>36.9</a:t>
                      </a:r>
                      <a:r>
                        <a:rPr lang="lt-LT" sz="1800" dirty="0" smtClean="0"/>
                        <a:t>g</a:t>
                      </a:r>
                      <a:endParaRPr lang="en-US" sz="1800" dirty="0"/>
                    </a:p>
                  </a:txBody>
                  <a:tcPr marL="54598" marR="54598" marT="27299" marB="27299"/>
                </a:tc>
                <a:tc>
                  <a:txBody>
                    <a:bodyPr/>
                    <a:lstStyle/>
                    <a:p>
                      <a:r>
                        <a:rPr lang="lt-LT" sz="1800" dirty="0" smtClean="0"/>
                        <a:t>5,1g</a:t>
                      </a:r>
                      <a:endParaRPr lang="en-US" sz="1800" dirty="0"/>
                    </a:p>
                  </a:txBody>
                  <a:tcPr marL="54598" marR="54598" marT="27299" marB="27299"/>
                </a:tc>
                <a:tc>
                  <a:txBody>
                    <a:bodyPr/>
                    <a:lstStyle/>
                    <a:p>
                      <a:r>
                        <a:rPr lang="en-US" sz="1800" dirty="0" smtClean="0"/>
                        <a:t>2.1</a:t>
                      </a:r>
                      <a:r>
                        <a:rPr lang="lt-LT" sz="1800" dirty="0" smtClean="0"/>
                        <a:t>g</a:t>
                      </a:r>
                      <a:endParaRPr lang="en-US" sz="1800" dirty="0"/>
                    </a:p>
                  </a:txBody>
                  <a:tcPr marL="54598" marR="54598" marT="27299" marB="27299"/>
                </a:tc>
                <a:tc>
                  <a:txBody>
                    <a:bodyPr/>
                    <a:lstStyle/>
                    <a:p>
                      <a:r>
                        <a:rPr lang="en-US" sz="1800" dirty="0" smtClean="0"/>
                        <a:t>639 mg </a:t>
                      </a:r>
                      <a:r>
                        <a:rPr lang="en-US" sz="1800" dirty="0" err="1" smtClean="0"/>
                        <a:t>choleterolio</a:t>
                      </a:r>
                      <a:endParaRPr lang="en-US" sz="1800" dirty="0"/>
                    </a:p>
                  </a:txBody>
                  <a:tcPr marL="54598" marR="54598" marT="27299" marB="27299"/>
                </a:tc>
              </a:tr>
              <a:tr h="330049">
                <a:tc>
                  <a:txBody>
                    <a:bodyPr/>
                    <a:lstStyle/>
                    <a:p>
                      <a:r>
                        <a:rPr lang="lt-LT" sz="1800" dirty="0" smtClean="0"/>
                        <a:t>9. Druska,</a:t>
                      </a:r>
                      <a:r>
                        <a:rPr lang="lt-LT" sz="1800" baseline="0" dirty="0" smtClean="0"/>
                        <a:t> pipirai</a:t>
                      </a:r>
                      <a:endParaRPr lang="en-US" sz="1800" dirty="0"/>
                    </a:p>
                  </a:txBody>
                  <a:tcPr marL="54598" marR="54598" marT="27299" marB="27299"/>
                </a:tc>
                <a:tc>
                  <a:txBody>
                    <a:bodyPr/>
                    <a:lstStyle/>
                    <a:p>
                      <a:pPr algn="ctr"/>
                      <a:r>
                        <a:rPr lang="lt-LT" sz="1800" dirty="0" smtClean="0"/>
                        <a:t>100g</a:t>
                      </a:r>
                      <a:endParaRPr lang="en-US" sz="1800" dirty="0"/>
                    </a:p>
                  </a:txBody>
                  <a:tcPr marL="54598" marR="54598" marT="27299" marB="27299"/>
                </a:tc>
                <a:tc>
                  <a:txBody>
                    <a:bodyPr/>
                    <a:lstStyle/>
                    <a:p>
                      <a:r>
                        <a:rPr lang="en-US" sz="1800" dirty="0" smtClean="0"/>
                        <a:t>11.80</a:t>
                      </a:r>
                      <a:r>
                        <a:rPr lang="lt-LT" sz="1800" dirty="0" smtClean="0"/>
                        <a:t>g</a:t>
                      </a:r>
                      <a:endParaRPr lang="en-US" sz="1800" dirty="0"/>
                    </a:p>
                  </a:txBody>
                  <a:tcPr marL="54598" marR="54598" marT="27299" marB="27299"/>
                </a:tc>
                <a:tc>
                  <a:txBody>
                    <a:bodyPr/>
                    <a:lstStyle/>
                    <a:p>
                      <a:r>
                        <a:rPr lang="en-US" sz="1800" dirty="0" smtClean="0"/>
                        <a:t>8.60</a:t>
                      </a:r>
                      <a:r>
                        <a:rPr lang="lt-LT" sz="1800" dirty="0" smtClean="0"/>
                        <a:t>g</a:t>
                      </a:r>
                      <a:endParaRPr lang="en-US" sz="1800" dirty="0"/>
                    </a:p>
                  </a:txBody>
                  <a:tcPr marL="54598" marR="54598" marT="27299" marB="27299"/>
                </a:tc>
                <a:tc>
                  <a:txBody>
                    <a:bodyPr/>
                    <a:lstStyle/>
                    <a:p>
                      <a:r>
                        <a:rPr lang="en-US" sz="1800" dirty="0" smtClean="0"/>
                        <a:t>63.40</a:t>
                      </a:r>
                      <a:r>
                        <a:rPr lang="lt-LT" sz="1800" dirty="0" smtClean="0"/>
                        <a:t>g</a:t>
                      </a:r>
                      <a:endParaRPr lang="en-US" sz="1800" dirty="0"/>
                    </a:p>
                  </a:txBody>
                  <a:tcPr marL="54598" marR="54598" marT="27299" marB="27299"/>
                </a:tc>
                <a:tc>
                  <a:txBody>
                    <a:bodyPr/>
                    <a:lstStyle/>
                    <a:p>
                      <a:r>
                        <a:rPr lang="lt-LT" sz="1800" dirty="0" smtClean="0"/>
                        <a:t>30</a:t>
                      </a:r>
                      <a:r>
                        <a:rPr lang="lt-LT" sz="1800" baseline="0" dirty="0" smtClean="0"/>
                        <a:t> g</a:t>
                      </a:r>
                      <a:endParaRPr lang="en-US" sz="1800" dirty="0"/>
                    </a:p>
                  </a:txBody>
                  <a:tcPr marL="54598" marR="54598" marT="27299" marB="27299"/>
                </a:tc>
              </a:tr>
              <a:tr h="330049">
                <a:tc>
                  <a:txBody>
                    <a:bodyPr/>
                    <a:lstStyle/>
                    <a:p>
                      <a:r>
                        <a:rPr lang="lt-LT" sz="1800" dirty="0" smtClean="0"/>
                        <a:t>10. Duonos skrebučiai</a:t>
                      </a:r>
                      <a:endParaRPr lang="en-US" sz="1800" dirty="0"/>
                    </a:p>
                  </a:txBody>
                  <a:tcPr marL="54598" marR="54598" marT="27299" marB="27299"/>
                </a:tc>
                <a:tc>
                  <a:txBody>
                    <a:bodyPr/>
                    <a:lstStyle/>
                    <a:p>
                      <a:pPr algn="ctr"/>
                      <a:r>
                        <a:rPr lang="lt-LT" sz="1800" dirty="0" smtClean="0"/>
                        <a:t>100g</a:t>
                      </a:r>
                      <a:endParaRPr lang="en-US" sz="1800" dirty="0"/>
                    </a:p>
                  </a:txBody>
                  <a:tcPr marL="54598" marR="54598" marT="27299" marB="27299"/>
                </a:tc>
                <a:tc>
                  <a:txBody>
                    <a:bodyPr/>
                    <a:lstStyle/>
                    <a:p>
                      <a:r>
                        <a:rPr lang="en-US" sz="1800" dirty="0" smtClean="0"/>
                        <a:t>7,50 g</a:t>
                      </a:r>
                      <a:endParaRPr lang="en-US" sz="1800" dirty="0"/>
                    </a:p>
                  </a:txBody>
                  <a:tcPr marL="54598" marR="54598" marT="27299" marB="27299"/>
                </a:tc>
                <a:tc>
                  <a:txBody>
                    <a:bodyPr/>
                    <a:lstStyle/>
                    <a:p>
                      <a:r>
                        <a:rPr lang="en-US" sz="1800" dirty="0" smtClean="0"/>
                        <a:t>4,10 g</a:t>
                      </a:r>
                      <a:endParaRPr lang="en-US" sz="1800" dirty="0"/>
                    </a:p>
                  </a:txBody>
                  <a:tcPr marL="54598" marR="54598" marT="27299" marB="27299"/>
                </a:tc>
                <a:tc>
                  <a:txBody>
                    <a:bodyPr/>
                    <a:lstStyle/>
                    <a:p>
                      <a:r>
                        <a:rPr lang="en-US" sz="1800" dirty="0" smtClean="0"/>
                        <a:t>50,00 g</a:t>
                      </a:r>
                      <a:endParaRPr lang="en-US" sz="1800" dirty="0"/>
                    </a:p>
                  </a:txBody>
                  <a:tcPr marL="54598" marR="54598" marT="27299" marB="27299"/>
                </a:tc>
                <a:tc>
                  <a:txBody>
                    <a:bodyPr/>
                    <a:lstStyle/>
                    <a:p>
                      <a:r>
                        <a:rPr lang="en-US" sz="1800" dirty="0" smtClean="0"/>
                        <a:t>4 mg</a:t>
                      </a:r>
                      <a:endParaRPr lang="en-US" sz="1800" dirty="0"/>
                    </a:p>
                  </a:txBody>
                  <a:tcPr marL="54598" marR="54598" marT="27299" marB="27299"/>
                </a:tc>
              </a:tr>
            </a:tbl>
          </a:graphicData>
        </a:graphic>
      </p:graphicFrame>
    </p:spTree>
    <p:extLst>
      <p:ext uri="{BB962C8B-B14F-4D97-AF65-F5344CB8AC3E}">
        <p14:creationId xmlns:p14="http://schemas.microsoft.com/office/powerpoint/2010/main" val="1187298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solidFill>
                  <a:schemeClr val="tx1"/>
                </a:solidFill>
              </a:rPr>
              <a:t>2 užduotis</a:t>
            </a:r>
            <a:endParaRPr lang="en-US" dirty="0">
              <a:solidFill>
                <a:schemeClr val="tx1"/>
              </a:solidFill>
            </a:endParaRPr>
          </a:p>
        </p:txBody>
      </p:sp>
      <p:sp>
        <p:nvSpPr>
          <p:cNvPr id="3" name="Content Placeholder 2"/>
          <p:cNvSpPr>
            <a:spLocks noGrp="1"/>
          </p:cNvSpPr>
          <p:nvPr>
            <p:ph idx="1"/>
          </p:nvPr>
        </p:nvSpPr>
        <p:spPr/>
        <p:txBody>
          <a:bodyPr/>
          <a:lstStyle/>
          <a:p>
            <a:pPr>
              <a:buClrTx/>
            </a:pPr>
            <a:r>
              <a:rPr lang="lt-LT" dirty="0" smtClean="0">
                <a:solidFill>
                  <a:schemeClr val="tx1"/>
                </a:solidFill>
              </a:rPr>
              <a:t>Išsiaiškinkite</a:t>
            </a:r>
            <a:r>
              <a:rPr lang="lt-LT" dirty="0">
                <a:solidFill>
                  <a:schemeClr val="tx1"/>
                </a:solidFill>
              </a:rPr>
              <a:t>, kiek kilokalorijų ir maistinių medžiagų (baltymų, riebalų, angliavandenių) reikia per parą suaugusiam žmogui. Palyginkite šio patiekalo  kaloringumą ir maistinę sudėtį su rekomenduojamu maistinių medžiagų kiekiu per parą suaugusiam žmogui. </a:t>
            </a:r>
            <a:endParaRPr lang="lt-LT" dirty="0" smtClean="0">
              <a:solidFill>
                <a:schemeClr val="tx1"/>
              </a:solidFill>
            </a:endParaRPr>
          </a:p>
          <a:p>
            <a:pPr>
              <a:buClrTx/>
            </a:pPr>
            <a:r>
              <a:rPr lang="lt-LT" dirty="0" smtClean="0">
                <a:solidFill>
                  <a:schemeClr val="tx1"/>
                </a:solidFill>
              </a:rPr>
              <a:t>Išanalizuokite, kokių vitaminų ir mineralinių medžiagų, cholesterolio galimai turi aprašytas patiekalas. Palyginkite su rekomenduojamais kiekiais per parą suaugusiam žmogui. </a:t>
            </a:r>
            <a:endParaRPr lang="en-US" dirty="0" smtClean="0">
              <a:solidFill>
                <a:schemeClr val="tx1"/>
              </a:solidFill>
            </a:endParaRPr>
          </a:p>
          <a:p>
            <a:pPr marL="0" lvl="0" indent="0">
              <a:buNone/>
            </a:pP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3069706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Tx/>
            </a:pPr>
            <a:r>
              <a:rPr lang="lt-LT" dirty="0"/>
              <a:t>Suaugusiam žmogui per parą reikia: moteriai maždaug </a:t>
            </a:r>
            <a:r>
              <a:rPr lang="lt-LT" dirty="0" smtClean="0"/>
              <a:t>2251 kcal, </a:t>
            </a:r>
            <a:r>
              <a:rPr lang="en-US" dirty="0"/>
              <a:t>o </a:t>
            </a:r>
            <a:r>
              <a:rPr lang="en-US" dirty="0" err="1"/>
              <a:t>vyrui</a:t>
            </a:r>
            <a:r>
              <a:rPr lang="en-US" dirty="0"/>
              <a:t> - </a:t>
            </a:r>
            <a:r>
              <a:rPr lang="en-US" dirty="0" err="1"/>
              <a:t>apie</a:t>
            </a:r>
            <a:r>
              <a:rPr lang="en-US" dirty="0"/>
              <a:t> </a:t>
            </a:r>
            <a:r>
              <a:rPr lang="lt-LT" dirty="0" smtClean="0"/>
              <a:t>2835 kcal</a:t>
            </a:r>
            <a:r>
              <a:rPr lang="en-US" dirty="0" smtClean="0"/>
              <a:t>.</a:t>
            </a:r>
            <a:r>
              <a:rPr lang="lt-LT" dirty="0" smtClean="0"/>
              <a:t>  </a:t>
            </a:r>
            <a:r>
              <a:rPr lang="lt-LT" dirty="0"/>
              <a:t>Reikalingi baltymai per parą: </a:t>
            </a:r>
            <a:r>
              <a:rPr lang="en-US" dirty="0"/>
              <a:t>53 </a:t>
            </a:r>
            <a:r>
              <a:rPr lang="en-US" dirty="0"/>
              <a:t>g – </a:t>
            </a:r>
            <a:r>
              <a:rPr lang="en-US" dirty="0" err="1"/>
              <a:t>vyrams</a:t>
            </a:r>
            <a:r>
              <a:rPr lang="en-US" dirty="0"/>
              <a:t>;  45 g </a:t>
            </a:r>
            <a:r>
              <a:rPr lang="en-US" dirty="0"/>
              <a:t>–</a:t>
            </a:r>
            <a:r>
              <a:rPr lang="en-US" dirty="0" err="1"/>
              <a:t>moterims</a:t>
            </a:r>
            <a:r>
              <a:rPr lang="en-US" dirty="0"/>
              <a:t>.</a:t>
            </a:r>
            <a:r>
              <a:rPr lang="lt-LT" dirty="0"/>
              <a:t> Reikalingi riebalai per parą: </a:t>
            </a:r>
            <a:r>
              <a:rPr lang="en-US" dirty="0"/>
              <a:t>95 </a:t>
            </a:r>
            <a:r>
              <a:rPr lang="en-US" dirty="0"/>
              <a:t>g per </a:t>
            </a:r>
            <a:r>
              <a:rPr lang="en-US" dirty="0" err="1"/>
              <a:t>dieną</a:t>
            </a:r>
            <a:r>
              <a:rPr lang="en-US" dirty="0"/>
              <a:t> </a:t>
            </a:r>
            <a:r>
              <a:rPr lang="en-US" dirty="0" err="1" smtClean="0"/>
              <a:t>vyrams</a:t>
            </a:r>
            <a:r>
              <a:rPr lang="en-US" dirty="0" smtClean="0"/>
              <a:t> </a:t>
            </a:r>
            <a:r>
              <a:rPr lang="en-US" dirty="0" err="1"/>
              <a:t>ir</a:t>
            </a:r>
            <a:r>
              <a:rPr lang="en-US" dirty="0"/>
              <a:t> 75 g </a:t>
            </a:r>
            <a:r>
              <a:rPr lang="en-US" dirty="0" err="1" smtClean="0"/>
              <a:t>moterims</a:t>
            </a:r>
            <a:r>
              <a:rPr lang="lt-LT" dirty="0" smtClean="0"/>
              <a:t>. Reikalingi angliavandeniai per parą: </a:t>
            </a:r>
            <a:r>
              <a:rPr lang="it-IT" dirty="0" smtClean="0"/>
              <a:t>vyrai </a:t>
            </a:r>
            <a:r>
              <a:rPr lang="it-IT" dirty="0"/>
              <a:t>– 442 g., moterys – 349 g</a:t>
            </a:r>
            <a:r>
              <a:rPr lang="it-IT" dirty="0" smtClean="0"/>
              <a:t>.</a:t>
            </a:r>
            <a:r>
              <a:rPr lang="lt-LT" dirty="0" smtClean="0"/>
              <a:t> Šio patiekalo kaloringumas yra maždaug 5,264 kcal, todėl jis viršija kilokalorijų kiekį reikalingą suaugusiam žmogui per parą.</a:t>
            </a:r>
          </a:p>
          <a:p>
            <a:pPr>
              <a:buClrTx/>
            </a:pPr>
            <a:r>
              <a:rPr lang="lt-LT" dirty="0" smtClean="0"/>
              <a:t>Vitaminų ir mineralinių medžiagų turi: 136,6 g, Cholesterolio turi: 643 mg.</a:t>
            </a:r>
          </a:p>
          <a:p>
            <a:pPr marL="0" indent="0">
              <a:buClrTx/>
              <a:buNone/>
            </a:pPr>
            <a:endParaRPr lang="en-US" dirty="0"/>
          </a:p>
        </p:txBody>
      </p:sp>
    </p:spTree>
    <p:extLst>
      <p:ext uri="{BB962C8B-B14F-4D97-AF65-F5344CB8AC3E}">
        <p14:creationId xmlns:p14="http://schemas.microsoft.com/office/powerpoint/2010/main" val="2517058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a:solidFill>
                  <a:schemeClr val="tx1"/>
                </a:solidFill>
              </a:rPr>
              <a:t>3</a:t>
            </a:r>
            <a:r>
              <a:rPr lang="lt-LT" dirty="0" smtClean="0">
                <a:solidFill>
                  <a:schemeClr val="tx1"/>
                </a:solidFill>
              </a:rPr>
              <a:t> užduotis</a:t>
            </a:r>
            <a:endParaRPr lang="en-US" dirty="0">
              <a:solidFill>
                <a:schemeClr val="tx1"/>
              </a:solidFill>
            </a:endParaRPr>
          </a:p>
        </p:txBody>
      </p:sp>
      <p:sp>
        <p:nvSpPr>
          <p:cNvPr id="3" name="Content Placeholder 2"/>
          <p:cNvSpPr>
            <a:spLocks noGrp="1"/>
          </p:cNvSpPr>
          <p:nvPr>
            <p:ph idx="1"/>
          </p:nvPr>
        </p:nvSpPr>
        <p:spPr/>
        <p:txBody>
          <a:bodyPr/>
          <a:lstStyle/>
          <a:p>
            <a:pPr>
              <a:buClrTx/>
            </a:pPr>
            <a:r>
              <a:rPr lang="lt-LT" dirty="0"/>
              <a:t>Tarkite, kad žmogus kažkurią dieną suvalgė vieną porciją aprašyto patiekalo. Parinkite kitus maisto produktus tai dienai, kad žmogus gautų reikiamą maistinių medžiagų kiekį ir sudėtį. </a:t>
            </a:r>
          </a:p>
          <a:p>
            <a:pPr lvl="0">
              <a:buClrTx/>
            </a:pPr>
            <a:r>
              <a:rPr lang="lt-LT" dirty="0"/>
              <a:t>Įvertinkite aprašytą patiekalą atsižvelgdami į sveikos mitybos principus (gaminimo technologiją). Įvertinkite, ar siūlomas patiekalas yra sveikas? </a:t>
            </a:r>
            <a:endParaRPr lang="en-US" dirty="0"/>
          </a:p>
          <a:p>
            <a:pPr>
              <a:buClrTx/>
            </a:pPr>
            <a:endParaRPr lang="en-US" dirty="0"/>
          </a:p>
          <a:p>
            <a:endParaRPr lang="en-US" dirty="0"/>
          </a:p>
        </p:txBody>
      </p:sp>
    </p:spTree>
    <p:extLst>
      <p:ext uri="{BB962C8B-B14F-4D97-AF65-F5344CB8AC3E}">
        <p14:creationId xmlns:p14="http://schemas.microsoft.com/office/powerpoint/2010/main" val="2573676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Tx/>
            </a:pPr>
            <a:r>
              <a:rPr lang="lt-LT" dirty="0" smtClean="0"/>
              <a:t>Kitų maisto produktų neprireiks žmogui suvalgiusiam vieną porciją prancūziško kepenėlių pašteto, nes jis turi visų reikalingų medžiagų ir labai daug kalorijų.</a:t>
            </a:r>
          </a:p>
          <a:p>
            <a:pPr>
              <a:buClrTx/>
            </a:pPr>
            <a:r>
              <a:rPr lang="lt-LT" dirty="0" smtClean="0"/>
              <a:t>Prancūziškas kepenėlių paštetas turi beveik du kartus daugiau kilokalorijų nei reikia suaugusiam žmogui, todėl šis maistas nėra naudingas žmogui norinčiam numesti svorio, tačiau gali būti naudingas norinčiam jo priaugti. Patiekalą pagaminti gali būti sunkoka, tiem žmonėms, kurie nėra pratę gaminti, tačiau gaminantiems ne pirmą kartą, tai nebus sudėtinga.</a:t>
            </a:r>
            <a:endParaRPr lang="en-US" dirty="0"/>
          </a:p>
        </p:txBody>
      </p:sp>
    </p:spTree>
    <p:extLst>
      <p:ext uri="{BB962C8B-B14F-4D97-AF65-F5344CB8AC3E}">
        <p14:creationId xmlns:p14="http://schemas.microsoft.com/office/powerpoint/2010/main" val="114733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lt-LT" dirty="0" smtClean="0">
                <a:solidFill>
                  <a:schemeClr val="tx1"/>
                </a:solidFill>
              </a:rPr>
              <a:t>Išvados</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lt-LT" dirty="0" smtClean="0"/>
              <a:t>	Šios užduoties metu daug sužinojome apie skirtingų maisto produktų maistines ir energetines vertes, taip pat išsiaiškinome, kaip pagaminti prancūzišką kepenėlių paštetą. Grupėje pasiskirstėme užduotis, kurias turėjome atlikti, kad darbą padarytume laiku. Grupės narių šiame darbe indėlis: Vytenis Kriščiūnas 50 %, Žygimantas Latkauskas 50 %, </a:t>
            </a:r>
            <a:r>
              <a:rPr lang="en-US" dirty="0" err="1"/>
              <a:t>Juškevičiūtė</a:t>
            </a:r>
            <a:r>
              <a:rPr lang="en-US" dirty="0"/>
              <a:t> </a:t>
            </a:r>
            <a:r>
              <a:rPr lang="en-US" dirty="0" err="1" smtClean="0"/>
              <a:t>Melita</a:t>
            </a:r>
            <a:r>
              <a:rPr lang="lt-LT" dirty="0" smtClean="0"/>
              <a:t> 0 %,</a:t>
            </a:r>
            <a:r>
              <a:rPr lang="en-US" dirty="0" err="1" smtClean="0"/>
              <a:t>Kabišius</a:t>
            </a:r>
            <a:r>
              <a:rPr lang="en-US" dirty="0" smtClean="0"/>
              <a:t> </a:t>
            </a:r>
            <a:r>
              <a:rPr lang="en-US" dirty="0" err="1" smtClean="0"/>
              <a:t>Rokas</a:t>
            </a:r>
            <a:r>
              <a:rPr lang="lt-LT" dirty="0" smtClean="0"/>
              <a:t> 0 %, </a:t>
            </a:r>
            <a:r>
              <a:rPr lang="en-US" dirty="0" err="1" smtClean="0"/>
              <a:t>Karčiauskas</a:t>
            </a:r>
            <a:r>
              <a:rPr lang="en-US" dirty="0" smtClean="0"/>
              <a:t> Jonas</a:t>
            </a:r>
            <a:r>
              <a:rPr lang="lt-LT" dirty="0" smtClean="0"/>
              <a:t> 0 %, </a:t>
            </a:r>
            <a:r>
              <a:rPr lang="en-US" dirty="0" err="1" smtClean="0"/>
              <a:t>Kizaitė</a:t>
            </a:r>
            <a:r>
              <a:rPr lang="en-US" dirty="0" smtClean="0"/>
              <a:t> </a:t>
            </a:r>
            <a:r>
              <a:rPr lang="en-US" dirty="0" err="1" smtClean="0"/>
              <a:t>Silvija</a:t>
            </a:r>
            <a:r>
              <a:rPr lang="lt-LT" dirty="0" smtClean="0"/>
              <a:t> 0 %, </a:t>
            </a:r>
            <a:r>
              <a:rPr lang="en-US" dirty="0" err="1">
                <a:solidFill>
                  <a:schemeClr val="tx1"/>
                </a:solidFill>
              </a:rPr>
              <a:t>Kurtinaitis</a:t>
            </a:r>
            <a:r>
              <a:rPr lang="en-US" dirty="0">
                <a:solidFill>
                  <a:schemeClr val="tx1"/>
                </a:solidFill>
              </a:rPr>
              <a:t> </a:t>
            </a:r>
            <a:r>
              <a:rPr lang="en-US" dirty="0" err="1" smtClean="0">
                <a:solidFill>
                  <a:schemeClr val="tx1"/>
                </a:solidFill>
              </a:rPr>
              <a:t>Liutauras</a:t>
            </a:r>
            <a:r>
              <a:rPr lang="lt-LT" dirty="0" smtClean="0">
                <a:solidFill>
                  <a:schemeClr val="tx1"/>
                </a:solidFill>
              </a:rPr>
              <a:t> 0 %.</a:t>
            </a:r>
            <a:r>
              <a:rPr lang="en-US" dirty="0">
                <a:solidFill>
                  <a:schemeClr val="tx1"/>
                </a:solidFill>
              </a:rPr>
              <a:t/>
            </a:r>
            <a:br>
              <a:rPr lang="en-US" dirty="0">
                <a:solidFill>
                  <a:schemeClr val="tx1"/>
                </a:solidFill>
              </a:rPr>
            </a:br>
            <a:endParaRPr lang="en-US" dirty="0"/>
          </a:p>
        </p:txBody>
      </p:sp>
    </p:spTree>
    <p:extLst>
      <p:ext uri="{BB962C8B-B14F-4D97-AF65-F5344CB8AC3E}">
        <p14:creationId xmlns:p14="http://schemas.microsoft.com/office/powerpoint/2010/main" val="1590952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465</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Prancūziškas kepenėlių paštetas</vt:lpstr>
      <vt:lpstr>Darbo tikslas ir uždaviniai</vt:lpstr>
      <vt:lpstr>1 užduotis</vt:lpstr>
      <vt:lpstr>PowerPoint Presentation</vt:lpstr>
      <vt:lpstr>2 užduotis</vt:lpstr>
      <vt:lpstr>PowerPoint Presentation</vt:lpstr>
      <vt:lpstr>3 užduotis</vt:lpstr>
      <vt:lpstr>PowerPoint Presentation</vt:lpstr>
      <vt:lpstr>Išvados</vt:lpstr>
      <vt:lpstr>Informacijos šaltiniai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Maisto produktų nagrinėjimas</dc:title>
  <dc:creator>Windows User</dc:creator>
  <cp:lastModifiedBy>Windows User</cp:lastModifiedBy>
  <cp:revision>17</cp:revision>
  <dcterms:created xsi:type="dcterms:W3CDTF">2020-06-12T06:24:34Z</dcterms:created>
  <dcterms:modified xsi:type="dcterms:W3CDTF">2020-06-12T08:35:36Z</dcterms:modified>
</cp:coreProperties>
</file>