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F15C-3302-45DD-B5CA-6825F4258F38}"/>
              </a:ext>
            </a:extLst>
          </p:cNvPr>
          <p:cNvSpPr>
            <a:spLocks noGrp="1"/>
          </p:cNvSpPr>
          <p:nvPr>
            <p:ph type="ctrTitle"/>
          </p:nvPr>
        </p:nvSpPr>
        <p:spPr>
          <a:xfrm>
            <a:off x="1489198" y="777131"/>
            <a:ext cx="8637073" cy="2920713"/>
          </a:xfrm>
        </p:spPr>
        <p:txBody>
          <a:bodyPr/>
          <a:lstStyle/>
          <a:p>
            <a:r>
              <a:rPr lang="en-US" dirty="0" err="1">
                <a:solidFill>
                  <a:schemeClr val="accent3"/>
                </a:solidFill>
                <a:latin typeface="Arial" panose="020B0604020202020204" pitchFamily="34" charset="0"/>
                <a:cs typeface="Arial" panose="020B0604020202020204" pitchFamily="34" charset="0"/>
              </a:rPr>
              <a:t>Antanas</a:t>
            </a:r>
            <a:r>
              <a:rPr lang="en-US" dirty="0">
                <a:solidFill>
                  <a:schemeClr val="accent3"/>
                </a:solidFill>
                <a:latin typeface="Arial" panose="020B0604020202020204" pitchFamily="34" charset="0"/>
                <a:cs typeface="Arial" panose="020B0604020202020204" pitchFamily="34" charset="0"/>
              </a:rPr>
              <a:t> </a:t>
            </a:r>
            <a:r>
              <a:rPr lang="en-US" dirty="0" err="1">
                <a:solidFill>
                  <a:schemeClr val="accent3"/>
                </a:solidFill>
                <a:latin typeface="Arial" panose="020B0604020202020204" pitchFamily="34" charset="0"/>
                <a:cs typeface="Arial" panose="020B0604020202020204" pitchFamily="34" charset="0"/>
              </a:rPr>
              <a:t>Terleckas</a:t>
            </a:r>
            <a:endParaRPr lang="en-US" dirty="0">
              <a:solidFill>
                <a:schemeClr val="accent3"/>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193F09D-B139-414C-887B-5FEB55AEE04D}"/>
              </a:ext>
            </a:extLst>
          </p:cNvPr>
          <p:cNvSpPr>
            <a:spLocks noGrp="1"/>
          </p:cNvSpPr>
          <p:nvPr>
            <p:ph type="subTitle" idx="1"/>
          </p:nvPr>
        </p:nvSpPr>
        <p:spPr>
          <a:xfrm>
            <a:off x="8751132" y="4899171"/>
            <a:ext cx="3440868" cy="716925"/>
          </a:xfrm>
        </p:spPr>
        <p:txBody>
          <a:bodyPr>
            <a:noAutofit/>
          </a:bodyPr>
          <a:lstStyle/>
          <a:p>
            <a:pPr algn="r"/>
            <a:r>
              <a:rPr lang="lt-LT" sz="1600" dirty="0">
                <a:solidFill>
                  <a:schemeClr val="tx1"/>
                </a:solidFill>
                <a:latin typeface="Arial" panose="020B0604020202020204" pitchFamily="34" charset="0"/>
                <a:cs typeface="Arial" panose="020B0604020202020204" pitchFamily="34" charset="0"/>
              </a:rPr>
              <a:t>KTU Inžinerijos licėjaus </a:t>
            </a:r>
          </a:p>
          <a:p>
            <a:pPr algn="r"/>
            <a:r>
              <a:rPr lang="en-US" sz="1600" dirty="0">
                <a:latin typeface="Arial" panose="020B0604020202020204" pitchFamily="34" charset="0"/>
                <a:cs typeface="Arial" panose="020B0604020202020204" pitchFamily="34" charset="0"/>
              </a:rPr>
              <a:t>IV</a:t>
            </a:r>
            <a:r>
              <a:rPr lang="lt-LT" sz="1600" dirty="0">
                <a:solidFill>
                  <a:schemeClr val="tx1"/>
                </a:solidFill>
                <a:latin typeface="Arial" panose="020B0604020202020204" pitchFamily="34" charset="0"/>
                <a:cs typeface="Arial" panose="020B0604020202020204" pitchFamily="34" charset="0"/>
              </a:rPr>
              <a:t> klasės mokini</a:t>
            </a:r>
            <a:r>
              <a:rPr lang="en-US" sz="1600" dirty="0">
                <a:solidFill>
                  <a:schemeClr val="tx1"/>
                </a:solidFill>
                <a:latin typeface="Arial" panose="020B0604020202020204" pitchFamily="34" charset="0"/>
                <a:cs typeface="Arial" panose="020B0604020202020204" pitchFamily="34" charset="0"/>
              </a:rPr>
              <a:t>o</a:t>
            </a:r>
            <a:endParaRPr lang="lt-LT" sz="1600" dirty="0">
              <a:solidFill>
                <a:schemeClr val="tx1"/>
              </a:solidFill>
              <a:latin typeface="Arial" panose="020B0604020202020204" pitchFamily="34" charset="0"/>
              <a:cs typeface="Arial" panose="020B0604020202020204" pitchFamily="34" charset="0"/>
            </a:endParaRPr>
          </a:p>
          <a:p>
            <a:pPr algn="r"/>
            <a:r>
              <a:rPr lang="lt-LT" sz="1600" dirty="0">
                <a:solidFill>
                  <a:schemeClr val="tx1"/>
                </a:solidFill>
                <a:latin typeface="Arial" panose="020B0604020202020204" pitchFamily="34" charset="0"/>
                <a:cs typeface="Arial" panose="020B0604020202020204" pitchFamily="34" charset="0"/>
              </a:rPr>
              <a:t>Vytenio Kriščiūno</a:t>
            </a:r>
          </a:p>
        </p:txBody>
      </p:sp>
    </p:spTree>
    <p:extLst>
      <p:ext uri="{BB962C8B-B14F-4D97-AF65-F5344CB8AC3E}">
        <p14:creationId xmlns:p14="http://schemas.microsoft.com/office/powerpoint/2010/main" val="246479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6344-83CB-4090-84D5-66EEB1819206}"/>
              </a:ext>
            </a:extLst>
          </p:cNvPr>
          <p:cNvSpPr>
            <a:spLocks noGrp="1"/>
          </p:cNvSpPr>
          <p:nvPr>
            <p:ph type="title"/>
          </p:nvPr>
        </p:nvSpPr>
        <p:spPr/>
        <p:txBody>
          <a:bodyPr/>
          <a:lstStyle/>
          <a:p>
            <a:r>
              <a:rPr lang="lt-LT" b="1" dirty="0">
                <a:solidFill>
                  <a:schemeClr val="accent3"/>
                </a:solidFill>
                <a:latin typeface="Arial" panose="020B0604020202020204" pitchFamily="34" charset="0"/>
                <a:cs typeface="Arial" panose="020B0604020202020204" pitchFamily="34" charset="0"/>
              </a:rPr>
              <a:t>Išvados</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FF4F56-FA61-412E-8704-573ED6C0C319}"/>
              </a:ext>
            </a:extLst>
          </p:cNvPr>
          <p:cNvSpPr>
            <a:spLocks noGrp="1"/>
          </p:cNvSpPr>
          <p:nvPr>
            <p:ph idx="1"/>
          </p:nvPr>
        </p:nvSpPr>
        <p:spPr>
          <a:xfrm>
            <a:off x="1863896" y="2267402"/>
            <a:ext cx="8464207" cy="3450613"/>
          </a:xfrm>
        </p:spPr>
        <p:txBody>
          <a:bodyPr/>
          <a:lstStyle/>
          <a:p>
            <a:pPr marL="0" indent="0" algn="just">
              <a:lnSpc>
                <a:spcPts val="3000"/>
              </a:lnSpc>
              <a:buNone/>
            </a:pPr>
            <a:r>
              <a:rPr lang="lt-LT" dirty="0"/>
              <a:t>	</a:t>
            </a:r>
            <a:r>
              <a:rPr lang="lt-LT" sz="1800" dirty="0">
                <a:latin typeface="Arial" panose="020B0604020202020204" pitchFamily="34" charset="0"/>
                <a:cs typeface="Arial" panose="020B0604020202020204" pitchFamily="34" charset="0"/>
              </a:rPr>
              <a:t>Antanas Terleckvienas yra vienas žymiausių Lietuvos antisovietinio pasipriešinimo veikėjų.  Lietuvos laisvės šauklys, „Lietuvos laisvės lygos“ įkūrėjas, politikos ir visuomenės veikėjas, pogrindinės spaudos leidėjas, disidentas, kuris kovojo dėl Lietuvos žmonių teisių ir nepriklausomos Lietuvos idėjos. </a:t>
            </a:r>
          </a:p>
        </p:txBody>
      </p:sp>
    </p:spTree>
    <p:extLst>
      <p:ext uri="{BB962C8B-B14F-4D97-AF65-F5344CB8AC3E}">
        <p14:creationId xmlns:p14="http://schemas.microsoft.com/office/powerpoint/2010/main" val="306538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4DEF-6BFA-4123-B6C8-9C247AD87AAB}"/>
              </a:ext>
            </a:extLst>
          </p:cNvPr>
          <p:cNvSpPr>
            <a:spLocks noGrp="1"/>
          </p:cNvSpPr>
          <p:nvPr>
            <p:ph type="title"/>
          </p:nvPr>
        </p:nvSpPr>
        <p:spPr/>
        <p:txBody>
          <a:bodyPr/>
          <a:lstStyle/>
          <a:p>
            <a:r>
              <a:rPr lang="lt-LT" b="1" dirty="0">
                <a:solidFill>
                  <a:schemeClr val="accent3"/>
                </a:solidFill>
                <a:latin typeface="Arial" panose="020B0604020202020204" pitchFamily="34" charset="0"/>
                <a:cs typeface="Arial" panose="020B0604020202020204" pitchFamily="34" charset="0"/>
              </a:rPr>
              <a:t>Šaltiniai</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DDCEA2-E7DE-4E65-BBF4-00FEA0183106}"/>
              </a:ext>
            </a:extLst>
          </p:cNvPr>
          <p:cNvSpPr>
            <a:spLocks noGrp="1"/>
          </p:cNvSpPr>
          <p:nvPr>
            <p:ph idx="1"/>
          </p:nvPr>
        </p:nvSpPr>
        <p:spPr>
          <a:xfrm>
            <a:off x="1451579" y="2082844"/>
            <a:ext cx="9291215" cy="3450613"/>
          </a:xfrm>
        </p:spPr>
        <p:txBody>
          <a:bodyPr/>
          <a:lstStyle/>
          <a:p>
            <a:pPr>
              <a:buClr>
                <a:schemeClr val="accent3"/>
              </a:buClr>
            </a:pPr>
            <a:r>
              <a:rPr lang="lt-LT" sz="1700" dirty="0">
                <a:latin typeface="Arial" panose="020B0604020202020204" pitchFamily="34" charset="0"/>
                <a:cs typeface="Arial" panose="020B0604020202020204" pitchFamily="34" charset="0"/>
              </a:rPr>
              <a:t>https://www.vle.lt/straipsnis/antanas-terleckas/</a:t>
            </a:r>
          </a:p>
          <a:p>
            <a:pPr>
              <a:buClr>
                <a:schemeClr val="accent3"/>
              </a:buClr>
            </a:pPr>
            <a:r>
              <a:rPr lang="lt-LT" sz="1700" dirty="0">
                <a:latin typeface="Arial" panose="020B0604020202020204" pitchFamily="34" charset="0"/>
                <a:cs typeface="Arial" panose="020B0604020202020204" pitchFamily="34" charset="0"/>
              </a:rPr>
              <a:t>https://alkas.lt/2021/02/09/lietuvos-laisves-saukliui-antanui-terleckui-93-metai/	</a:t>
            </a:r>
          </a:p>
          <a:p>
            <a:pPr>
              <a:buClr>
                <a:schemeClr val="accent3"/>
              </a:buClr>
            </a:pPr>
            <a:r>
              <a:rPr lang="en-US" sz="1700" dirty="0">
                <a:latin typeface="Arial" panose="020B0604020202020204" pitchFamily="34" charset="0"/>
                <a:cs typeface="Arial" panose="020B0604020202020204" pitchFamily="34" charset="0"/>
              </a:rPr>
              <a:t>https://lt.wikipedia.org/wiki/Antanas_Terleckas</a:t>
            </a:r>
            <a:endParaRPr lang="lt-LT" sz="1700" dirty="0">
              <a:latin typeface="Arial" panose="020B0604020202020204" pitchFamily="34" charset="0"/>
              <a:cs typeface="Arial" panose="020B0604020202020204" pitchFamily="34" charset="0"/>
            </a:endParaRPr>
          </a:p>
          <a:p>
            <a:pPr>
              <a:buClr>
                <a:schemeClr val="accent3"/>
              </a:buClr>
            </a:pPr>
            <a:r>
              <a:rPr lang="en-US" sz="1700" dirty="0">
                <a:latin typeface="Arial" panose="020B0604020202020204" pitchFamily="34" charset="0"/>
                <a:cs typeface="Arial" panose="020B0604020202020204" pitchFamily="34" charset="0"/>
              </a:rPr>
              <a:t>http://genocid.lt/centras/lt/1750/a/</a:t>
            </a:r>
            <a:endParaRPr lang="lt-LT" sz="17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594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E0A0-5291-4837-AEE7-BBB52B4B187A}"/>
              </a:ext>
            </a:extLst>
          </p:cNvPr>
          <p:cNvSpPr>
            <a:spLocks noGrp="1"/>
          </p:cNvSpPr>
          <p:nvPr>
            <p:ph type="title"/>
          </p:nvPr>
        </p:nvSpPr>
        <p:spPr>
          <a:xfrm>
            <a:off x="1334133" y="678684"/>
            <a:ext cx="9291215" cy="1049235"/>
          </a:xfrm>
        </p:spPr>
        <p:txBody>
          <a:bodyPr/>
          <a:lstStyle/>
          <a:p>
            <a:r>
              <a:rPr lang="lt-LT" b="1" dirty="0">
                <a:solidFill>
                  <a:schemeClr val="accent3"/>
                </a:solidFill>
                <a:latin typeface="Arial" panose="020B0604020202020204" pitchFamily="34" charset="0"/>
                <a:cs typeface="Arial" panose="020B0604020202020204" pitchFamily="34" charset="0"/>
              </a:rPr>
              <a:t>Turinys</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1499C45-1DAE-4056-8A1D-F63FBE7C2BBF}"/>
              </a:ext>
            </a:extLst>
          </p:cNvPr>
          <p:cNvSpPr>
            <a:spLocks noGrp="1"/>
          </p:cNvSpPr>
          <p:nvPr>
            <p:ph idx="1"/>
          </p:nvPr>
        </p:nvSpPr>
        <p:spPr/>
        <p:txBody>
          <a:bodyPr/>
          <a:lstStyle/>
          <a:p>
            <a:pPr marL="457200" indent="-457200">
              <a:buClr>
                <a:schemeClr val="accent3"/>
              </a:buClr>
              <a:buFont typeface="+mj-lt"/>
              <a:buAutoNum type="arabicPeriod"/>
            </a:pPr>
            <a:r>
              <a:rPr lang="lt-LT" dirty="0"/>
              <a:t>Biografija;</a:t>
            </a:r>
          </a:p>
          <a:p>
            <a:pPr marL="457200" indent="-457200">
              <a:buClr>
                <a:schemeClr val="accent3"/>
              </a:buClr>
              <a:buFont typeface="+mj-lt"/>
              <a:buAutoNum type="arabicPeriod"/>
            </a:pPr>
            <a:r>
              <a:rPr lang="lt-LT" dirty="0"/>
              <a:t>Veikla;</a:t>
            </a:r>
          </a:p>
          <a:p>
            <a:pPr marL="457200" indent="-457200">
              <a:buClr>
                <a:schemeClr val="accent3"/>
              </a:buClr>
              <a:buFont typeface="+mj-lt"/>
              <a:buAutoNum type="arabicPeriod"/>
            </a:pPr>
            <a:r>
              <a:rPr lang="lt-LT" dirty="0"/>
              <a:t>Knygos;</a:t>
            </a:r>
          </a:p>
          <a:p>
            <a:pPr marL="457200" indent="-457200">
              <a:buClr>
                <a:schemeClr val="accent3"/>
              </a:buClr>
              <a:buFont typeface="+mj-lt"/>
              <a:buAutoNum type="arabicPeriod"/>
            </a:pPr>
            <a:r>
              <a:rPr lang="lt-LT" dirty="0"/>
              <a:t>Apdovanojimai;</a:t>
            </a:r>
          </a:p>
          <a:p>
            <a:pPr marL="457200" indent="-457200">
              <a:buClr>
                <a:schemeClr val="accent3"/>
              </a:buClr>
              <a:buFont typeface="+mj-lt"/>
              <a:buAutoNum type="arabicPeriod"/>
            </a:pPr>
            <a:r>
              <a:rPr lang="lt-LT" dirty="0"/>
              <a:t>Išvados;</a:t>
            </a:r>
          </a:p>
          <a:p>
            <a:pPr marL="457200" indent="-457200">
              <a:buClr>
                <a:schemeClr val="accent3"/>
              </a:buClr>
              <a:buFont typeface="+mj-lt"/>
              <a:buAutoNum type="arabicPeriod"/>
            </a:pPr>
            <a:r>
              <a:rPr lang="lt-LT" dirty="0"/>
              <a:t>Šaltiniai.</a:t>
            </a:r>
            <a:endParaRPr lang="en-US" dirty="0"/>
          </a:p>
        </p:txBody>
      </p:sp>
    </p:spTree>
    <p:extLst>
      <p:ext uri="{BB962C8B-B14F-4D97-AF65-F5344CB8AC3E}">
        <p14:creationId xmlns:p14="http://schemas.microsoft.com/office/powerpoint/2010/main" val="260879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77EA67F9-3FAA-4C52-84B9-D459CFFC8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072" y="1827554"/>
            <a:ext cx="2365928" cy="3275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850BC0-85E1-4E07-9DE9-288EFA2FBA30}"/>
              </a:ext>
            </a:extLst>
          </p:cNvPr>
          <p:cNvSpPr>
            <a:spLocks noGrp="1"/>
          </p:cNvSpPr>
          <p:nvPr>
            <p:ph type="title"/>
          </p:nvPr>
        </p:nvSpPr>
        <p:spPr>
          <a:xfrm>
            <a:off x="1450392" y="345498"/>
            <a:ext cx="9291215" cy="1049235"/>
          </a:xfrm>
        </p:spPr>
        <p:txBody>
          <a:bodyPr/>
          <a:lstStyle/>
          <a:p>
            <a:r>
              <a:rPr lang="en-US" b="1" dirty="0" err="1">
                <a:solidFill>
                  <a:schemeClr val="accent3"/>
                </a:solidFill>
                <a:latin typeface="Arial" panose="020B0604020202020204" pitchFamily="34" charset="0"/>
                <a:cs typeface="Arial" panose="020B0604020202020204" pitchFamily="34" charset="0"/>
              </a:rPr>
              <a:t>Biografija</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D918A1-CF32-4E04-921F-C383DC54B0B3}"/>
              </a:ext>
            </a:extLst>
          </p:cNvPr>
          <p:cNvSpPr>
            <a:spLocks noGrp="1"/>
          </p:cNvSpPr>
          <p:nvPr>
            <p:ph idx="1"/>
          </p:nvPr>
        </p:nvSpPr>
        <p:spPr>
          <a:xfrm>
            <a:off x="78066" y="1476464"/>
            <a:ext cx="9748006" cy="4756558"/>
          </a:xfrm>
        </p:spPr>
        <p:txBody>
          <a:bodyPr>
            <a:normAutofit fontScale="85000" lnSpcReduction="10000"/>
          </a:bodyPr>
          <a:lstStyle/>
          <a:p>
            <a:pPr marL="0" indent="0" algn="just">
              <a:lnSpc>
                <a:spcPts val="3000"/>
              </a:lnSpc>
              <a:buNone/>
            </a:pPr>
            <a:r>
              <a:rPr lang="en-US" dirty="0"/>
              <a:t>	</a:t>
            </a:r>
            <a:r>
              <a:rPr lang="lt-LT" dirty="0">
                <a:latin typeface="Arial" panose="020B0604020202020204" pitchFamily="34" charset="0"/>
                <a:cs typeface="Arial" panose="020B0604020202020204" pitchFamily="34" charset="0"/>
              </a:rPr>
              <a:t>Gimė 1928 m. vasario 9 d. Krivasalyje </a:t>
            </a:r>
            <a:r>
              <a:rPr lang="en-US" dirty="0" err="1">
                <a:latin typeface="Arial" panose="020B0604020202020204" pitchFamily="34" charset="0"/>
                <a:cs typeface="Arial" panose="020B0604020202020204" pitchFamily="34" charset="0"/>
              </a:rPr>
              <a:t>mažažemio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valstiečio</a:t>
            </a:r>
            <a:r>
              <a:rPr lang="lt-LT"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šeimoje</a:t>
            </a:r>
            <a:r>
              <a:rPr lang="en-US" dirty="0">
                <a:latin typeface="Arial" panose="020B0604020202020204" pitchFamily="34" charset="0"/>
                <a:cs typeface="Arial" panose="020B0604020202020204" pitchFamily="34" charset="0"/>
              </a:rPr>
              <a:t>.</a:t>
            </a:r>
            <a:r>
              <a:rPr lang="lt-LT" dirty="0">
                <a:latin typeface="Arial" panose="020B0604020202020204" pitchFamily="34" charset="0"/>
                <a:cs typeface="Arial" panose="020B0604020202020204" pitchFamily="34" charset="0"/>
              </a:rPr>
              <a:t> Jis </a:t>
            </a:r>
            <a:r>
              <a:rPr lang="en-US" dirty="0">
                <a:latin typeface="Arial" panose="020B0604020202020204" pitchFamily="34" charset="0"/>
                <a:cs typeface="Arial" panose="020B0604020202020204" pitchFamily="34" charset="0"/>
              </a:rPr>
              <a:t>- </a:t>
            </a:r>
            <a:r>
              <a:rPr lang="lt-LT" dirty="0">
                <a:latin typeface="Arial" panose="020B0604020202020204" pitchFamily="34" charset="0"/>
                <a:cs typeface="Arial" panose="020B0604020202020204" pitchFamily="34" charset="0"/>
              </a:rPr>
              <a:t>Lietuvos ekonomistas, politikos ir visuomenės veikėjas, pogrindinės spaudos leidėjas, disidentas, </a:t>
            </a:r>
            <a:r>
              <a:rPr lang="fi-FI" dirty="0">
                <a:latin typeface="Arial" panose="020B0604020202020204" pitchFamily="34" charset="0"/>
                <a:cs typeface="Arial" panose="020B0604020202020204" pitchFamily="34" charset="0"/>
              </a:rPr>
              <a:t>1951 m. susituok</a:t>
            </a:r>
            <a:r>
              <a:rPr lang="lt-LT" dirty="0">
                <a:latin typeface="Arial" panose="020B0604020202020204" pitchFamily="34" charset="0"/>
                <a:cs typeface="Arial" panose="020B0604020202020204" pitchFamily="34" charset="0"/>
              </a:rPr>
              <a:t>ęs</a:t>
            </a:r>
            <a:r>
              <a:rPr lang="fi-FI" dirty="0">
                <a:latin typeface="Arial" panose="020B0604020202020204" pitchFamily="34" charset="0"/>
                <a:cs typeface="Arial" panose="020B0604020202020204" pitchFamily="34" charset="0"/>
              </a:rPr>
              <a:t> su Elena Keraityte.</a:t>
            </a:r>
            <a:r>
              <a:rPr lang="lt-LT" dirty="0">
                <a:latin typeface="Arial" panose="020B0604020202020204" pitchFamily="34" charset="0"/>
                <a:cs typeface="Arial" panose="020B0604020202020204" pitchFamily="34" charset="0"/>
              </a:rPr>
              <a:t> Mokėsi Linkmenų progimnazijoje. 1945 m., dar besimokydamas Linkmenų progimnazijoje, buvo suimtas ir apkaltintas priklausymu pogrindinei „Geležinio Vilko“ organizacijai. Du mėnesius buvo suimtas, žiauriai tardomas, tačiau</a:t>
            </a:r>
            <a:r>
              <a:rPr lang="en-US" dirty="0">
                <a:latin typeface="Arial" panose="020B0604020202020204" pitchFamily="34" charset="0"/>
                <a:cs typeface="Arial" panose="020B0604020202020204" pitchFamily="34" charset="0"/>
              </a:rPr>
              <a:t>,</a:t>
            </a:r>
            <a:r>
              <a:rPr lang="lt-LT" dirty="0">
                <a:latin typeface="Arial" panose="020B0604020202020204" pitchFamily="34" charset="0"/>
                <a:cs typeface="Arial" panose="020B0604020202020204" pitchFamily="34" charset="0"/>
              </a:rPr>
              <a:t> pritrūkus įrodymų</a:t>
            </a:r>
            <a:r>
              <a:rPr lang="en-US" dirty="0">
                <a:latin typeface="Arial" panose="020B0604020202020204" pitchFamily="34" charset="0"/>
                <a:cs typeface="Arial" panose="020B0604020202020204" pitchFamily="34" charset="0"/>
              </a:rPr>
              <a:t>,</a:t>
            </a:r>
            <a:r>
              <a:rPr lang="lt-LT" dirty="0">
                <a:latin typeface="Arial" panose="020B0604020202020204" pitchFamily="34" charset="0"/>
                <a:cs typeface="Arial" panose="020B0604020202020204" pitchFamily="34" charset="0"/>
              </a:rPr>
              <a:t> paleistas. 1946 m. persikėlė gyventi į Vilnių, mokėsi Vilniaus prekybos technikume. Jį baigęs 1949 m. įstojo į Vilniaus universiteto Ekonomikos fakultetą. Baigęs universitetą 1954 m. pradėjo dirbti SSRS valstybinio banko Lietuvos skyriuje. Dirbdamas įstojo į aspirantūrą LSSR MA Ekonomikos institute, bet 1957 m. buvo suimtas ir iš aspirantų sąrašų išbrauktas, buvo nuteistas 4 metams lagerio. Po trejų metų grįžęs iš įkalinimo vietos pagal specialybę įsidarbinti negalėjo, dirbo konstruktorių biure „Puntukas“ inžinieriumi, vėliau Valgyklų ir restoranų tresto įstaigose.</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9F03BD1-6735-4A62-B4D1-B65E0CD3641A}"/>
              </a:ext>
            </a:extLst>
          </p:cNvPr>
          <p:cNvSpPr txBox="1"/>
          <p:nvPr/>
        </p:nvSpPr>
        <p:spPr>
          <a:xfrm>
            <a:off x="9826072" y="5103454"/>
            <a:ext cx="2449585" cy="523220"/>
          </a:xfrm>
          <a:prstGeom prst="rect">
            <a:avLst/>
          </a:prstGeom>
          <a:noFill/>
        </p:spPr>
        <p:txBody>
          <a:bodyPr wrap="square" rtlCol="0">
            <a:spAutoFit/>
          </a:bodyPr>
          <a:lstStyle/>
          <a:p>
            <a:pPr algn="ctr"/>
            <a:r>
              <a:rPr lang="en-US" sz="1400" b="1" i="1" dirty="0" err="1">
                <a:solidFill>
                  <a:schemeClr val="accent3"/>
                </a:solidFill>
                <a:latin typeface="Arial" panose="020B0604020202020204" pitchFamily="34" charset="0"/>
                <a:cs typeface="Arial" panose="020B0604020202020204" pitchFamily="34" charset="0"/>
              </a:rPr>
              <a:t>Antanas</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Terleckas</a:t>
            </a:r>
            <a:r>
              <a:rPr lang="en-US" sz="1400" b="1" i="1" dirty="0">
                <a:solidFill>
                  <a:schemeClr val="accent3"/>
                </a:solidFill>
                <a:latin typeface="Arial" panose="020B0604020202020204" pitchFamily="34" charset="0"/>
                <a:cs typeface="Arial" panose="020B0604020202020204" pitchFamily="34" charset="0"/>
              </a:rPr>
              <a:t>. XX a. 6-asis </a:t>
            </a:r>
            <a:r>
              <a:rPr lang="en-US" sz="1400" b="1" i="1" dirty="0" err="1">
                <a:solidFill>
                  <a:schemeClr val="accent3"/>
                </a:solidFill>
                <a:latin typeface="Arial" panose="020B0604020202020204" pitchFamily="34" charset="0"/>
                <a:cs typeface="Arial" panose="020B0604020202020204" pitchFamily="34" charset="0"/>
              </a:rPr>
              <a:t>dešimtmetis</a:t>
            </a:r>
            <a:endParaRPr lang="en-US" sz="1400" b="1" i="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5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D3451-C2DF-47D2-9207-235BF1D91ECF}"/>
              </a:ext>
            </a:extLst>
          </p:cNvPr>
          <p:cNvSpPr>
            <a:spLocks noGrp="1"/>
          </p:cNvSpPr>
          <p:nvPr>
            <p:ph idx="1"/>
          </p:nvPr>
        </p:nvSpPr>
        <p:spPr>
          <a:xfrm>
            <a:off x="200985" y="1744909"/>
            <a:ext cx="8992998" cy="4561237"/>
          </a:xfrm>
        </p:spPr>
        <p:txBody>
          <a:bodyPr>
            <a:normAutofit/>
          </a:bodyPr>
          <a:lstStyle/>
          <a:p>
            <a:pPr marL="0" indent="0" algn="just">
              <a:lnSpc>
                <a:spcPts val="3000"/>
              </a:lnSpc>
              <a:buNone/>
            </a:pPr>
            <a:r>
              <a:rPr lang="lt-LT" dirty="0"/>
              <a:t>	</a:t>
            </a:r>
            <a:r>
              <a:rPr lang="lt-LT" sz="1700" dirty="0">
                <a:latin typeface="Arial" panose="020B0604020202020204" pitchFamily="34" charset="0"/>
                <a:cs typeface="Arial" panose="020B0604020202020204" pitchFamily="34" charset="0"/>
              </a:rPr>
              <a:t>1973 m. A. Terleckas buvo suimtas už „piktnaudžiavimą tarnybine padėtimi“ ir nuteistas vienerius metus kalėti. Nors buvo nuteistas pagal kriminalinį LSSR BK 94 straipsnį, baigiantis jo įkalinimo laikui Lietuvos laikraščiuose pasirodė straipsnis, kaltinantis A. Terlecką sovietinės santvarkos šmeižimu ir antitarybine veikla. Po šio įkalinimo buvo sunku susirasti net nekvalifikuoto darbininko darbą, todėl teko dirbti kroviku. Trečią kartą A. Terleckas suimtas 1979 m. spalio 30 d. Apkaltintas nuolat rengęs įvairius antisovietinius tekstus, juos spausdinęs ir platinęs, siuntęs SSRS ir tarptautinėms organizacijoms, valstybių vadovams. Lietuvos SSR Aukščiausiasis teismas nuteisė A. Terlecką 3 metams lagerio ir 5 metams tremties. Buvo kalinamas Permės lageriuose, vėliau ištremtas į Magadano sritį. </a:t>
            </a:r>
            <a:r>
              <a:rPr lang="en-US" sz="1700" dirty="0">
                <a:latin typeface="Arial" panose="020B0604020202020204" pitchFamily="34" charset="0"/>
                <a:cs typeface="Arial" panose="020B0604020202020204" pitchFamily="34" charset="0"/>
              </a:rPr>
              <a:t>Į </a:t>
            </a:r>
            <a:r>
              <a:rPr lang="en-US" sz="1700" dirty="0" err="1">
                <a:latin typeface="Arial" panose="020B0604020202020204" pitchFamily="34" charset="0"/>
                <a:cs typeface="Arial" panose="020B0604020202020204" pitchFamily="34" charset="0"/>
              </a:rPr>
              <a:t>Lietuvą</a:t>
            </a:r>
            <a:r>
              <a:rPr lang="en-US" sz="1700" dirty="0">
                <a:latin typeface="Arial" panose="020B0604020202020204" pitchFamily="34" charset="0"/>
                <a:cs typeface="Arial" panose="020B0604020202020204" pitchFamily="34" charset="0"/>
              </a:rPr>
              <a:t> A. </a:t>
            </a:r>
            <a:r>
              <a:rPr lang="en-US" sz="1700" dirty="0" err="1">
                <a:latin typeface="Arial" panose="020B0604020202020204" pitchFamily="34" charset="0"/>
                <a:cs typeface="Arial" panose="020B0604020202020204" pitchFamily="34" charset="0"/>
              </a:rPr>
              <a:t>Terleckas</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grįžo</a:t>
            </a:r>
            <a:r>
              <a:rPr lang="en-US" sz="1700" dirty="0">
                <a:latin typeface="Arial" panose="020B0604020202020204" pitchFamily="34" charset="0"/>
                <a:cs typeface="Arial" panose="020B0604020202020204" pitchFamily="34" charset="0"/>
              </a:rPr>
              <a:t> 1987 m. </a:t>
            </a:r>
          </a:p>
        </p:txBody>
      </p:sp>
      <p:pic>
        <p:nvPicPr>
          <p:cNvPr id="2050" name="Picture 2">
            <a:extLst>
              <a:ext uri="{FF2B5EF4-FFF2-40B4-BE49-F238E27FC236}">
                <a16:creationId xmlns:a16="http://schemas.microsoft.com/office/drawing/2014/main" id="{0F1EC618-5CD6-4E14-B12F-EF3C1D293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947" y="1587154"/>
            <a:ext cx="2783233" cy="36836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7E483B-95AE-4278-86E6-5FDC4917F3AF}"/>
              </a:ext>
            </a:extLst>
          </p:cNvPr>
          <p:cNvSpPr txBox="1"/>
          <p:nvPr/>
        </p:nvSpPr>
        <p:spPr>
          <a:xfrm>
            <a:off x="9362114" y="5270845"/>
            <a:ext cx="2628901" cy="738664"/>
          </a:xfrm>
          <a:prstGeom prst="rect">
            <a:avLst/>
          </a:prstGeom>
          <a:noFill/>
        </p:spPr>
        <p:txBody>
          <a:bodyPr wrap="square" rtlCol="0">
            <a:spAutoFit/>
          </a:bodyPr>
          <a:lstStyle/>
          <a:p>
            <a:pPr algn="ctr"/>
            <a:r>
              <a:rPr lang="en-US" sz="1400" b="1" i="1" dirty="0" err="1">
                <a:solidFill>
                  <a:schemeClr val="accent3"/>
                </a:solidFill>
                <a:latin typeface="Arial" panose="020B0604020202020204" pitchFamily="34" charset="0"/>
                <a:cs typeface="Arial" panose="020B0604020202020204" pitchFamily="34" charset="0"/>
              </a:rPr>
              <a:t>Antanas</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Terleckas</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tremtyje</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Omsukčiane</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Magadano</a:t>
            </a:r>
            <a:r>
              <a:rPr lang="en-US" sz="1400" b="1" i="1" dirty="0">
                <a:solidFill>
                  <a:schemeClr val="accent3"/>
                </a:solidFill>
                <a:latin typeface="Arial" panose="020B0604020202020204" pitchFamily="34" charset="0"/>
                <a:cs typeface="Arial" panose="020B0604020202020204" pitchFamily="34" charset="0"/>
              </a:rPr>
              <a:t> sr., 1983 m. </a:t>
            </a:r>
            <a:r>
              <a:rPr lang="en-US" sz="1400" b="1" i="1" dirty="0" err="1">
                <a:solidFill>
                  <a:schemeClr val="accent3"/>
                </a:solidFill>
                <a:latin typeface="Arial" panose="020B0604020202020204" pitchFamily="34" charset="0"/>
                <a:cs typeface="Arial" panose="020B0604020202020204" pitchFamily="34" charset="0"/>
              </a:rPr>
              <a:t>birželis</a:t>
            </a:r>
            <a:endParaRPr lang="en-US" sz="1400" b="1" i="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34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C942-9951-4FBD-B58E-38844F64044C}"/>
              </a:ext>
            </a:extLst>
          </p:cNvPr>
          <p:cNvSpPr>
            <a:spLocks noGrp="1"/>
          </p:cNvSpPr>
          <p:nvPr>
            <p:ph type="title"/>
          </p:nvPr>
        </p:nvSpPr>
        <p:spPr>
          <a:xfrm>
            <a:off x="1234339" y="267624"/>
            <a:ext cx="9291215" cy="1049235"/>
          </a:xfrm>
        </p:spPr>
        <p:txBody>
          <a:bodyPr/>
          <a:lstStyle/>
          <a:p>
            <a:r>
              <a:rPr lang="lt-LT" b="1" dirty="0">
                <a:solidFill>
                  <a:schemeClr val="accent3"/>
                </a:solidFill>
                <a:latin typeface="Arial" panose="020B0604020202020204" pitchFamily="34" charset="0"/>
                <a:cs typeface="Arial" panose="020B0604020202020204" pitchFamily="34" charset="0"/>
              </a:rPr>
              <a:t>Veikla</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B72E6E-77DA-4954-960B-59451B365CA3}"/>
              </a:ext>
            </a:extLst>
          </p:cNvPr>
          <p:cNvSpPr>
            <a:spLocks noGrp="1"/>
          </p:cNvSpPr>
          <p:nvPr>
            <p:ph idx="1"/>
          </p:nvPr>
        </p:nvSpPr>
        <p:spPr>
          <a:xfrm>
            <a:off x="518648" y="1316859"/>
            <a:ext cx="10991047" cy="4578015"/>
          </a:xfrm>
        </p:spPr>
        <p:txBody>
          <a:bodyPr>
            <a:normAutofit fontScale="77500" lnSpcReduction="20000"/>
          </a:bodyPr>
          <a:lstStyle/>
          <a:p>
            <a:pPr marL="0" indent="0" algn="just">
              <a:lnSpc>
                <a:spcPts val="3000"/>
              </a:lnSpc>
              <a:buNone/>
            </a:pPr>
            <a:r>
              <a:rPr lang="lt-LT" dirty="0"/>
              <a:t>	</a:t>
            </a:r>
            <a:r>
              <a:rPr lang="lt-LT" dirty="0">
                <a:latin typeface="Arial" panose="020B0604020202020204" pitchFamily="34" charset="0"/>
                <a:cs typeface="Arial" panose="020B0604020202020204" pitchFamily="34" charset="0"/>
              </a:rPr>
              <a:t>Antanas Terleckas, 1954 m. dibdamas</a:t>
            </a:r>
            <a:r>
              <a:rPr lang="en-US" dirty="0">
                <a:latin typeface="Arial" panose="020B0604020202020204" pitchFamily="34" charset="0"/>
                <a:cs typeface="Arial" panose="020B0604020202020204" pitchFamily="34" charset="0"/>
              </a:rPr>
              <a:t> SSRS </a:t>
            </a:r>
            <a:r>
              <a:rPr lang="en-US" dirty="0" err="1">
                <a:latin typeface="Arial" panose="020B0604020202020204" pitchFamily="34" charset="0"/>
                <a:cs typeface="Arial" panose="020B0604020202020204" pitchFamily="34" charset="0"/>
              </a:rPr>
              <a:t>valstybinio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banko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Lietuvos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skyriuje</a:t>
            </a:r>
            <a:r>
              <a:rPr lang="lt-LT" dirty="0">
                <a:latin typeface="Arial" panose="020B0604020202020204" pitchFamily="34" charset="0"/>
                <a:cs typeface="Arial" panose="020B0604020202020204" pitchFamily="34" charset="0"/>
              </a:rPr>
              <a:t>, stengėsi b</a:t>
            </a:r>
            <a:r>
              <a:rPr lang="en-US" dirty="0" err="1">
                <a:latin typeface="Arial" panose="020B0604020202020204" pitchFamily="34" charset="0"/>
                <a:cs typeface="Arial" panose="020B0604020202020204" pitchFamily="34" charset="0"/>
              </a:rPr>
              <a:t>endradarbius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supažindinti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šalies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istorija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kalba</a:t>
            </a:r>
            <a:r>
              <a:rPr lang="en-US" dirty="0">
                <a:latin typeface="Arial" panose="020B0604020202020204" pitchFamily="34" charset="0"/>
                <a:cs typeface="Arial" panose="020B0604020202020204" pitchFamily="34" charset="0"/>
              </a:rPr>
              <a:t>,</a:t>
            </a:r>
            <a:r>
              <a:rPr lang="lt-LT" dirty="0">
                <a:latin typeface="Arial" panose="020B0604020202020204" pitchFamily="34" charset="0"/>
                <a:cs typeface="Arial" panose="020B0604020202020204" pitchFamily="34" charset="0"/>
              </a:rPr>
              <a:t> nes tuo metu Valstybiniame banke visi dokumentai buvo rengiami rusų kalba, didžioji dalis darbuotojų nemokėjo nė žodžio lietuviškai ir jų žinios apie Lietuvą buvo labai menkos. Už pastangas jis buvo apšauktas nacionalistu ir perkeltas į žemesnes pareigas. Su kalbininkais ir studentais lituanistais jis važinėjo po Pietryčių Lietuvą, lietuvių gyvenamas vietoves Baltarusijoje, vežė ten lietuvių kalbos vadovėlius, knygas, spaudą. </a:t>
            </a:r>
          </a:p>
          <a:p>
            <a:pPr marL="0" indent="0" algn="just">
              <a:lnSpc>
                <a:spcPts val="3000"/>
              </a:lnSpc>
              <a:buNone/>
            </a:pPr>
            <a:r>
              <a:rPr lang="lt-LT" dirty="0">
                <a:latin typeface="Arial" panose="020B0604020202020204" pitchFamily="34" charset="0"/>
                <a:cs typeface="Arial" panose="020B0604020202020204" pitchFamily="34" charset="0"/>
              </a:rPr>
              <a:t>	1964–1969 m. neakivaizdiniu būdu studijavo istoriją Vilniaus universitete, tačiau parengtas diplominis darbas „Lietuva Rusijos valdžioje (1795–1915)“ kratos metu buvo paimtas saugumiečių, o jis pats įspėtas, kad paskelbęs tokio turinio diplominį darbą atsidursiąs už grotų.</a:t>
            </a:r>
          </a:p>
          <a:p>
            <a:pPr marL="0" indent="0" algn="just">
              <a:lnSpc>
                <a:spcPts val="3000"/>
              </a:lnSpc>
              <a:buNone/>
            </a:pPr>
            <a:r>
              <a:rPr lang="lt-LT" b="0" i="0" dirty="0">
                <a:solidFill>
                  <a:srgbClr val="000000"/>
                </a:solidFill>
                <a:effectLst/>
                <a:latin typeface="Arial" panose="020B0604020202020204" pitchFamily="34" charset="0"/>
                <a:cs typeface="Arial" panose="020B0604020202020204" pitchFamily="34" charset="0"/>
              </a:rPr>
              <a:t>	</a:t>
            </a:r>
            <a:r>
              <a:rPr lang="lt-LT" dirty="0">
                <a:latin typeface="Arial" panose="020B0604020202020204" pitchFamily="34" charset="0"/>
                <a:cs typeface="Arial" panose="020B0604020202020204" pitchFamily="34" charset="0"/>
              </a:rPr>
              <a:t>1975 m. A. Terleckas parašė atvirą laišką SSRS KGB vadovui Jurijui Andropovui, kuriame išdėstė savo politines pažiūras, kritikavo rusinimo politiką, istorijos falsifikavimą, žmogaus teisių pažeidinėjimą. Šis laiškas 1976 m. išleistas JAV atskira knygele „Gerbkite mano teises“.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86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A5594F-C4F8-4F91-9849-A183F0DFD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040" y="4440187"/>
            <a:ext cx="3360527" cy="230009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3A34054-BF35-48FB-B286-13D89AB2552B}"/>
              </a:ext>
            </a:extLst>
          </p:cNvPr>
          <p:cNvSpPr>
            <a:spLocks noGrp="1"/>
          </p:cNvSpPr>
          <p:nvPr>
            <p:ph idx="1"/>
          </p:nvPr>
        </p:nvSpPr>
        <p:spPr>
          <a:xfrm>
            <a:off x="122022" y="117719"/>
            <a:ext cx="11645946" cy="4840448"/>
          </a:xfrm>
        </p:spPr>
        <p:txBody>
          <a:bodyPr>
            <a:normAutofit fontScale="70000" lnSpcReduction="20000"/>
          </a:bodyPr>
          <a:lstStyle/>
          <a:p>
            <a:pPr marL="0" indent="0" algn="just">
              <a:lnSpc>
                <a:spcPts val="3000"/>
              </a:lnSpc>
              <a:buNone/>
            </a:pPr>
            <a:r>
              <a:rPr lang="lt-LT" dirty="0"/>
              <a:t>	</a:t>
            </a:r>
            <a:r>
              <a:rPr lang="lt-LT" dirty="0">
                <a:latin typeface="Arial" panose="020B0604020202020204" pitchFamily="34" charset="0"/>
                <a:cs typeface="Arial" panose="020B0604020202020204" pitchFamily="34" charset="0"/>
              </a:rPr>
              <a:t> </a:t>
            </a:r>
            <a:r>
              <a:rPr lang="lt-LT" sz="2400" dirty="0">
                <a:latin typeface="Arial" panose="020B0604020202020204" pitchFamily="34" charset="0"/>
                <a:cs typeface="Arial" panose="020B0604020202020204" pitchFamily="34" charset="0"/>
              </a:rPr>
              <a:t>1976–1977 m. kartu su Juliumi Sasnausku, Kęstučiu Jokubynu ir kt. leido pogrindinį leidinį „Laisvės šauklys“, vėliau vietoj jo – leidinį „Vytis“. Abu leidiniai buvo aiškaus tautinio istorinio turinio, jų straipsnių apžvalgos buvo spausdintos pogrindiniame leidinyje „Einamųjų įvykių kronika“ Maskvoje, Vakaruose leidžiamame „Europos lietuvyje“.</a:t>
            </a:r>
          </a:p>
          <a:p>
            <a:pPr marL="0" indent="0" algn="just">
              <a:lnSpc>
                <a:spcPts val="3000"/>
              </a:lnSpc>
              <a:buNone/>
            </a:pPr>
            <a:r>
              <a:rPr lang="lt-LT" sz="2400" dirty="0">
                <a:latin typeface="Arial" panose="020B0604020202020204" pitchFamily="34" charset="0"/>
                <a:cs typeface="Arial" panose="020B0604020202020204" pitchFamily="34" charset="0"/>
              </a:rPr>
              <a:t>	1978 m. birželį su bendraminčiais įkūrė pogrindinę organizaciją „Lietuvos laisvės lyga“, kurios pagrindinis siekis buvo atkurti Lietuvos nepriklausomybę. Organizacijai kelti uždaviniai palaikyti tautines, religines vertybes, siekti tautos politinio, pilietinio išprusimo, kelti Lietuvos laisvės klausimą tarptautiniuose forumuose.</a:t>
            </a:r>
          </a:p>
          <a:p>
            <a:pPr marL="0" indent="0" algn="just">
              <a:lnSpc>
                <a:spcPts val="3000"/>
              </a:lnSpc>
              <a:buNone/>
            </a:pPr>
            <a:r>
              <a:rPr lang="lt-LT" sz="2400" dirty="0">
                <a:latin typeface="Arial" panose="020B0604020202020204" pitchFamily="34" charset="0"/>
                <a:cs typeface="Arial" panose="020B0604020202020204" pitchFamily="34" charset="0"/>
              </a:rPr>
              <a:t>	1979 m. rugpjūtį A. Terleckas kartu su kitais bendražygiais parengė kreipimąsi į Atlanto chartiją pasirašiusių šalių vyriausybes ir Jungtinių Tautų generalinį sekretorių. Jame buvo smerkiamas Ribentropo–Molotovo paktas ir raginama pripažinti okupuotų Baltijos kraštų teisę į laisvę ir nepriklausomybę. Dokumentą pasirašė 38 lietuviai disidentai, 7 latviai, 4 estai ir keletas žymiausių Maskvos disidentų, vėliau jis imtas vadinti „45-ių pabaltijiečių memorandumu“</a:t>
            </a:r>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FAA6A-EB52-41CD-8C11-1569A198A14B}"/>
              </a:ext>
            </a:extLst>
          </p:cNvPr>
          <p:cNvSpPr txBox="1"/>
          <p:nvPr/>
        </p:nvSpPr>
        <p:spPr>
          <a:xfrm>
            <a:off x="5194459" y="5587614"/>
            <a:ext cx="3254928" cy="523220"/>
          </a:xfrm>
          <a:prstGeom prst="rect">
            <a:avLst/>
          </a:prstGeom>
          <a:noFill/>
        </p:spPr>
        <p:txBody>
          <a:bodyPr wrap="square" rtlCol="0">
            <a:spAutoFit/>
          </a:bodyPr>
          <a:lstStyle/>
          <a:p>
            <a:pPr algn="r"/>
            <a:r>
              <a:rPr lang="lt-LT" sz="1400" b="1" i="1" dirty="0">
                <a:solidFill>
                  <a:schemeClr val="accent3"/>
                </a:solidFill>
                <a:latin typeface="Arial" panose="020B0604020202020204" pitchFamily="34" charset="0"/>
                <a:cs typeface="Arial" panose="020B0604020202020204" pitchFamily="34" charset="0"/>
              </a:rPr>
              <a:t>Savilaidos būdu dauginti pogrindžio leidiniai „Laisvės šauklys“ ir „Vytis“</a:t>
            </a:r>
            <a:endParaRPr lang="en-US" sz="1400" b="1" i="1" dirty="0">
              <a:solidFill>
                <a:schemeClr val="accent3"/>
              </a:solidFill>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4936C2DD-41DD-4131-83EC-A4A2EFF76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69" y="4679463"/>
            <a:ext cx="3143621" cy="206081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D1774F-8D44-4860-A192-A0F09246345A}"/>
              </a:ext>
            </a:extLst>
          </p:cNvPr>
          <p:cNvSpPr txBox="1"/>
          <p:nvPr/>
        </p:nvSpPr>
        <p:spPr>
          <a:xfrm>
            <a:off x="3880643" y="4588835"/>
            <a:ext cx="3254927" cy="738664"/>
          </a:xfrm>
          <a:prstGeom prst="rect">
            <a:avLst/>
          </a:prstGeom>
          <a:noFill/>
        </p:spPr>
        <p:txBody>
          <a:bodyPr wrap="square" rtlCol="0">
            <a:spAutoFit/>
          </a:bodyPr>
          <a:lstStyle/>
          <a:p>
            <a:r>
              <a:rPr lang="lt-LT" sz="1400" b="1" i="1" dirty="0">
                <a:solidFill>
                  <a:schemeClr val="accent3"/>
                </a:solidFill>
                <a:latin typeface="Arial" panose="020B0604020202020204" pitchFamily="34" charset="0"/>
                <a:cs typeface="Arial" panose="020B0604020202020204" pitchFamily="34" charset="0"/>
              </a:rPr>
              <a:t>„45-ių pabaltijiečių memorandumas“, publikuotas 3-iajame „Vyčio“ numeryje. 1979 m.</a:t>
            </a:r>
            <a:endParaRPr lang="en-US" sz="1400" b="1" i="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40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86CD1-8130-41B8-972D-761E16B13E89}"/>
              </a:ext>
            </a:extLst>
          </p:cNvPr>
          <p:cNvSpPr>
            <a:spLocks noGrp="1"/>
          </p:cNvSpPr>
          <p:nvPr>
            <p:ph idx="1"/>
          </p:nvPr>
        </p:nvSpPr>
        <p:spPr>
          <a:xfrm>
            <a:off x="213369" y="1954185"/>
            <a:ext cx="9244385" cy="3450613"/>
          </a:xfrm>
        </p:spPr>
        <p:txBody>
          <a:bodyPr>
            <a:normAutofit/>
          </a:bodyPr>
          <a:lstStyle/>
          <a:p>
            <a:pPr marL="0" indent="0" algn="just">
              <a:lnSpc>
                <a:spcPts val="3000"/>
              </a:lnSpc>
              <a:buNone/>
            </a:pPr>
            <a:r>
              <a:rPr lang="lt-LT" dirty="0"/>
              <a:t>	</a:t>
            </a:r>
            <a:r>
              <a:rPr lang="lt-LT" sz="1700" dirty="0">
                <a:latin typeface="Arial" panose="020B0604020202020204" pitchFamily="34" charset="0"/>
                <a:cs typeface="Arial" panose="020B0604020202020204" pitchFamily="34" charset="0"/>
              </a:rPr>
              <a:t>1987 m. sausio mėn. grįžęs iš tremties netrukus vėl aktyviai įsitraukė į veiklą: reikalavo paleisti politinius kalinius, rengė piketus, mitingus, iš kurių reikšmingiausias įvyko 1987 m. rugpjūčio 23 d. prie poeto Adomo Mickevičiaus paminklo Vilniuje. 1989 m. inicijavo parašų rinkimą, kad iš Lietuvos būtų išvesta SSRS kariuomenė. Įsitraukus į šią akciją Sąjūdžiui buvo surinkta daugiau kaip 1,5 mln. parašų.</a:t>
            </a:r>
          </a:p>
          <a:p>
            <a:pPr marL="0" indent="0" algn="just">
              <a:lnSpc>
                <a:spcPts val="3000"/>
              </a:lnSpc>
              <a:buNone/>
            </a:pPr>
            <a:r>
              <a:rPr lang="lt-LT" sz="1700" b="0" i="0" dirty="0">
                <a:solidFill>
                  <a:srgbClr val="000000"/>
                </a:solidFill>
                <a:effectLst/>
                <a:latin typeface="Tahoma" panose="020B0604030504040204" pitchFamily="34" charset="0"/>
              </a:rPr>
              <a:t>	</a:t>
            </a:r>
            <a:r>
              <a:rPr lang="lt-LT" sz="1700" dirty="0">
                <a:latin typeface="Arial" panose="020B0604020202020204" pitchFamily="34" charset="0"/>
                <a:cs typeface="Arial" panose="020B0604020202020204" pitchFamily="34" charset="0"/>
              </a:rPr>
              <a:t>Lietuvai tapus nepriklausoma valstybe, aktyviai dalyvavo šalies politiniame gyvenime, pasisakydavo aktualiausiais politinio ir visuomenės gyvenimo klausimais.  </a:t>
            </a:r>
            <a:br>
              <a:rPr lang="lt-LT" sz="1700" dirty="0">
                <a:latin typeface="Arial" panose="020B0604020202020204" pitchFamily="34" charset="0"/>
                <a:cs typeface="Arial" panose="020B0604020202020204" pitchFamily="34" charset="0"/>
              </a:rPr>
            </a:br>
            <a:endParaRPr lang="en-US" sz="17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97BE0EB-CE1F-475E-8517-AC10D1EF7874}"/>
              </a:ext>
            </a:extLst>
          </p:cNvPr>
          <p:cNvPicPr>
            <a:picLocks noChangeAspect="1"/>
          </p:cNvPicPr>
          <p:nvPr/>
        </p:nvPicPr>
        <p:blipFill>
          <a:blip r:embed="rId2"/>
          <a:stretch>
            <a:fillRect/>
          </a:stretch>
        </p:blipFill>
        <p:spPr>
          <a:xfrm>
            <a:off x="9457756" y="1954185"/>
            <a:ext cx="2660397" cy="3410765"/>
          </a:xfrm>
          <a:prstGeom prst="rect">
            <a:avLst/>
          </a:prstGeom>
          <a:ln>
            <a:noFill/>
          </a:ln>
          <a:effectLst>
            <a:softEdge rad="112500"/>
          </a:effectLst>
        </p:spPr>
      </p:pic>
      <p:sp>
        <p:nvSpPr>
          <p:cNvPr id="5" name="TextBox 4">
            <a:extLst>
              <a:ext uri="{FF2B5EF4-FFF2-40B4-BE49-F238E27FC236}">
                <a16:creationId xmlns:a16="http://schemas.microsoft.com/office/drawing/2014/main" id="{893B0032-6563-4973-9D38-72957F57E9DC}"/>
              </a:ext>
            </a:extLst>
          </p:cNvPr>
          <p:cNvSpPr txBox="1"/>
          <p:nvPr/>
        </p:nvSpPr>
        <p:spPr>
          <a:xfrm>
            <a:off x="9735135" y="5364950"/>
            <a:ext cx="2105637" cy="738664"/>
          </a:xfrm>
          <a:prstGeom prst="rect">
            <a:avLst/>
          </a:prstGeom>
          <a:noFill/>
        </p:spPr>
        <p:txBody>
          <a:bodyPr wrap="square" rtlCol="0">
            <a:spAutoFit/>
          </a:bodyPr>
          <a:lstStyle/>
          <a:p>
            <a:pPr algn="ctr"/>
            <a:r>
              <a:rPr lang="en-US" sz="1400" b="1" i="1" dirty="0" err="1">
                <a:solidFill>
                  <a:schemeClr val="accent3"/>
                </a:solidFill>
                <a:latin typeface="Arial" panose="020B0604020202020204" pitchFamily="34" charset="0"/>
                <a:cs typeface="Arial" panose="020B0604020202020204" pitchFamily="34" charset="0"/>
              </a:rPr>
              <a:t>Antanas</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Terleckas</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mitingo</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metu</a:t>
            </a:r>
            <a:r>
              <a:rPr lang="en-US" sz="1400" b="1" i="1" dirty="0">
                <a:solidFill>
                  <a:schemeClr val="accent3"/>
                </a:solidFill>
                <a:latin typeface="Arial" panose="020B0604020202020204" pitchFamily="34" charset="0"/>
                <a:cs typeface="Arial" panose="020B0604020202020204" pitchFamily="34" charset="0"/>
              </a:rPr>
              <a:t>. XX a. 9-ojo </a:t>
            </a:r>
            <a:r>
              <a:rPr lang="en-US" sz="1400" b="1" i="1" dirty="0" err="1">
                <a:solidFill>
                  <a:schemeClr val="accent3"/>
                </a:solidFill>
                <a:latin typeface="Arial" panose="020B0604020202020204" pitchFamily="34" charset="0"/>
                <a:cs typeface="Arial" panose="020B0604020202020204" pitchFamily="34" charset="0"/>
              </a:rPr>
              <a:t>dešimtmečio</a:t>
            </a:r>
            <a:r>
              <a:rPr lang="en-US" sz="1400" b="1" i="1" dirty="0">
                <a:solidFill>
                  <a:schemeClr val="accent3"/>
                </a:solidFill>
                <a:latin typeface="Arial" panose="020B0604020202020204" pitchFamily="34" charset="0"/>
                <a:cs typeface="Arial" panose="020B0604020202020204" pitchFamily="34" charset="0"/>
              </a:rPr>
              <a:t> </a:t>
            </a:r>
            <a:r>
              <a:rPr lang="en-US" sz="1400" b="1" i="1" dirty="0" err="1">
                <a:solidFill>
                  <a:schemeClr val="accent3"/>
                </a:solidFill>
                <a:latin typeface="Arial" panose="020B0604020202020204" pitchFamily="34" charset="0"/>
                <a:cs typeface="Arial" panose="020B0604020202020204" pitchFamily="34" charset="0"/>
              </a:rPr>
              <a:t>pab</a:t>
            </a:r>
            <a:r>
              <a:rPr lang="en-US" sz="1400" b="1" i="1" dirty="0">
                <a:solidFill>
                  <a:schemeClr val="accent3"/>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094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6663-AF80-47BF-B2EC-392567680413}"/>
              </a:ext>
            </a:extLst>
          </p:cNvPr>
          <p:cNvSpPr>
            <a:spLocks noGrp="1"/>
          </p:cNvSpPr>
          <p:nvPr>
            <p:ph type="title"/>
          </p:nvPr>
        </p:nvSpPr>
        <p:spPr>
          <a:xfrm>
            <a:off x="1308380" y="65707"/>
            <a:ext cx="9291215" cy="1049235"/>
          </a:xfrm>
        </p:spPr>
        <p:txBody>
          <a:bodyPr/>
          <a:lstStyle/>
          <a:p>
            <a:r>
              <a:rPr lang="lt-LT" b="1" dirty="0">
                <a:solidFill>
                  <a:schemeClr val="accent3"/>
                </a:solidFill>
                <a:latin typeface="Arial" panose="020B0604020202020204" pitchFamily="34" charset="0"/>
                <a:cs typeface="Arial" panose="020B0604020202020204" pitchFamily="34" charset="0"/>
              </a:rPr>
              <a:t>Knygos</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9717E-13EF-45C7-A2AE-37A30B70B410}"/>
              </a:ext>
            </a:extLst>
          </p:cNvPr>
          <p:cNvSpPr>
            <a:spLocks noGrp="1"/>
          </p:cNvSpPr>
          <p:nvPr>
            <p:ph idx="1"/>
          </p:nvPr>
        </p:nvSpPr>
        <p:spPr>
          <a:xfrm>
            <a:off x="556471" y="939536"/>
            <a:ext cx="10561456" cy="4443791"/>
          </a:xfrm>
        </p:spPr>
        <p:txBody>
          <a:bodyPr>
            <a:normAutofit/>
          </a:bodyPr>
          <a:lstStyle/>
          <a:p>
            <a:pPr marL="0" indent="0" algn="just">
              <a:lnSpc>
                <a:spcPts val="3000"/>
              </a:lnSpc>
              <a:buNone/>
            </a:pPr>
            <a:r>
              <a:rPr lang="lt-LT" dirty="0"/>
              <a:t>	</a:t>
            </a:r>
            <a:r>
              <a:rPr lang="lt-LT" sz="1700" dirty="0">
                <a:latin typeface="Arial" panose="020B0604020202020204" pitchFamily="34" charset="0"/>
                <a:cs typeface="Arial" panose="020B0604020202020204" pitchFamily="34" charset="0"/>
              </a:rPr>
              <a:t>Antanas Terleckis Parašė atsiminimų, politinės publicistikos, polemikos kūrinių: „Kodėl laimėjo komunistai“, „Kas jūs, Gediminai Vagnoriau?“, „Grumtynės su klasta ir politiniu neišmanymu“, „A. Brazauskas ir M. Burokevičius Sausio 13‑ąją“, „Antanas Terleckas prieš Algirdą Brazauską“, „Broliai Antanas ir Vladas Terleckai prieš Gedimino Vagnoriaus politiką“, „Didysis sąmokslas prieš Lietuvą“, „Apie „Šatrijos“ veiklą“, „Laiškai iš Magadano“, „Žodžiu bei plunksna už tiesą ir laisvę“ (2 tomai), „Lietuvos Laisvės Lygos kova už laisvę ir nepriklausomybę“, „25‑ieji Lietuvos okupacijos metai: rezistento dienoraštis“, „Rezistento dienoraštis“, „Laisvės priešaušryje: rezistento prisiminimai“, „Lietuvoje iš vėjo ir šalčių žemės sugrįžus“. Parengė knygas: „Laisvės šauklys“, „Laisvųjų testamentai: Lietuvos partizanų ir ryšininkų portretai“.</a:t>
            </a:r>
            <a:endParaRPr lang="en-US" sz="17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B473E55-DAD2-49F6-A5EE-9C5491307555}"/>
              </a:ext>
            </a:extLst>
          </p:cNvPr>
          <p:cNvPicPr>
            <a:picLocks noChangeAspect="1"/>
          </p:cNvPicPr>
          <p:nvPr/>
        </p:nvPicPr>
        <p:blipFill rotWithShape="1">
          <a:blip r:embed="rId2"/>
          <a:srcRect l="9931" t="7584" r="12106" b="10986"/>
          <a:stretch/>
        </p:blipFill>
        <p:spPr>
          <a:xfrm>
            <a:off x="2785146" y="4535166"/>
            <a:ext cx="1610686" cy="22431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3FB62BC-DFA6-4EE2-B1D9-3F3BC6961B44}"/>
              </a:ext>
            </a:extLst>
          </p:cNvPr>
          <p:cNvPicPr>
            <a:picLocks noChangeAspect="1"/>
          </p:cNvPicPr>
          <p:nvPr/>
        </p:nvPicPr>
        <p:blipFill rotWithShape="1">
          <a:blip r:embed="rId3"/>
          <a:srcRect r="6321" b="9472"/>
          <a:stretch/>
        </p:blipFill>
        <p:spPr>
          <a:xfrm>
            <a:off x="5054170" y="4535165"/>
            <a:ext cx="1708517" cy="2198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descr="LLL grumtynės su klasta ir politiniu neišmanymu, Terleckas Antanas,  sigitasz knyga | SENA.LT">
            <a:extLst>
              <a:ext uri="{FF2B5EF4-FFF2-40B4-BE49-F238E27FC236}">
                <a16:creationId xmlns:a16="http://schemas.microsoft.com/office/drawing/2014/main" id="{130B3CE1-897E-4CA3-A9EC-3305335BF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2186" y="4535165"/>
            <a:ext cx="1617906" cy="2177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41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ACB-6FE9-4083-B2B2-AFCC0E9C17F1}"/>
              </a:ext>
            </a:extLst>
          </p:cNvPr>
          <p:cNvSpPr>
            <a:spLocks noGrp="1"/>
          </p:cNvSpPr>
          <p:nvPr>
            <p:ph type="title"/>
          </p:nvPr>
        </p:nvSpPr>
        <p:spPr>
          <a:xfrm>
            <a:off x="1204634" y="112036"/>
            <a:ext cx="9291215" cy="1049235"/>
          </a:xfrm>
        </p:spPr>
        <p:txBody>
          <a:bodyPr/>
          <a:lstStyle/>
          <a:p>
            <a:r>
              <a:rPr lang="lt-LT" b="1" dirty="0">
                <a:solidFill>
                  <a:schemeClr val="accent3"/>
                </a:solidFill>
                <a:latin typeface="Arial" panose="020B0604020202020204" pitchFamily="34" charset="0"/>
                <a:cs typeface="Arial" panose="020B0604020202020204" pitchFamily="34" charset="0"/>
              </a:rPr>
              <a:t>Apdovanojimai</a:t>
            </a:r>
            <a:endParaRPr lang="en-US" b="1" dirty="0">
              <a:solidFill>
                <a:schemeClr val="accent3"/>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D5EEF91-5C02-46B8-AF70-44B2E8AE5106}"/>
              </a:ext>
            </a:extLst>
          </p:cNvPr>
          <p:cNvSpPr>
            <a:spLocks noGrp="1"/>
          </p:cNvSpPr>
          <p:nvPr>
            <p:ph idx="1"/>
          </p:nvPr>
        </p:nvSpPr>
        <p:spPr>
          <a:xfrm>
            <a:off x="1011687" y="1146289"/>
            <a:ext cx="9291215" cy="3450613"/>
          </a:xfrm>
        </p:spPr>
        <p:txBody>
          <a:bodyPr/>
          <a:lstStyle/>
          <a:p>
            <a:pPr marL="0" indent="0" algn="just">
              <a:lnSpc>
                <a:spcPts val="3000"/>
              </a:lnSpc>
              <a:buNone/>
            </a:pPr>
            <a:r>
              <a:rPr lang="lt-LT" dirty="0"/>
              <a:t>	</a:t>
            </a:r>
            <a:r>
              <a:rPr lang="lt-LT" sz="1700" dirty="0">
                <a:latin typeface="Arial" panose="020B0604020202020204" pitchFamily="34" charset="0"/>
                <a:cs typeface="Arial" panose="020B0604020202020204" pitchFamily="34" charset="0"/>
              </a:rPr>
              <a:t>Už narsą, pasiaukojimą ir ištvermę</a:t>
            </a:r>
            <a:r>
              <a:rPr lang="en-US" sz="1700" dirty="0">
                <a:latin typeface="Arial" panose="020B0604020202020204" pitchFamily="34" charset="0"/>
                <a:cs typeface="Arial" panose="020B0604020202020204" pitchFamily="34" charset="0"/>
              </a:rPr>
              <a:t>,</a:t>
            </a:r>
            <a:r>
              <a:rPr lang="lt-LT" sz="1700" dirty="0">
                <a:latin typeface="Arial" panose="020B0604020202020204" pitchFamily="34" charset="0"/>
                <a:cs typeface="Arial" panose="020B0604020202020204" pitchFamily="34" charset="0"/>
              </a:rPr>
              <a:t> kovojant dėl tautos laisvės bei ginant žmogaus teises okupuotoje Lietuvoje</a:t>
            </a:r>
            <a:r>
              <a:rPr lang="en-US" sz="1700" dirty="0">
                <a:latin typeface="Arial" panose="020B0604020202020204" pitchFamily="34" charset="0"/>
                <a:cs typeface="Arial" panose="020B0604020202020204" pitchFamily="34" charset="0"/>
              </a:rPr>
              <a:t>,</a:t>
            </a:r>
            <a:r>
              <a:rPr lang="lt-LT" sz="1700" dirty="0">
                <a:latin typeface="Arial" panose="020B0604020202020204" pitchFamily="34" charset="0"/>
                <a:cs typeface="Arial" panose="020B0604020202020204" pitchFamily="34" charset="0"/>
              </a:rPr>
              <a:t> Lietuvos Respublikos Prezidento dekretu Antanas Terleckas apdovanotas:</a:t>
            </a:r>
          </a:p>
          <a:p>
            <a:pPr lvl="1" algn="just">
              <a:lnSpc>
                <a:spcPts val="3000"/>
              </a:lnSpc>
              <a:buClr>
                <a:schemeClr val="accent3"/>
              </a:buClr>
            </a:pPr>
            <a:r>
              <a:rPr lang="lt-LT" sz="1700" dirty="0">
                <a:latin typeface="Arial" panose="020B0604020202020204" pitchFamily="34" charset="0"/>
                <a:cs typeface="Arial" panose="020B0604020202020204" pitchFamily="34" charset="0"/>
              </a:rPr>
              <a:t>1998 m. rugpjūčio 21 d. 3-iojo laipsnio Vyčio Kryžiaus ordinu (dabar – Vyčio Kryžiaus ordino Komandoro kryžius);</a:t>
            </a:r>
          </a:p>
          <a:p>
            <a:pPr lvl="1" algn="just">
              <a:lnSpc>
                <a:spcPts val="3000"/>
              </a:lnSpc>
              <a:buClr>
                <a:schemeClr val="accent3"/>
              </a:buClr>
            </a:pPr>
            <a:r>
              <a:rPr lang="lt-LT" sz="1700" dirty="0">
                <a:latin typeface="Arial" panose="020B0604020202020204" pitchFamily="34" charset="0"/>
                <a:cs typeface="Arial" panose="020B0604020202020204" pitchFamily="34" charset="0"/>
              </a:rPr>
              <a:t>2000 m. liepos 1 d. – Lietuvos nepriklausomybės medaliu;</a:t>
            </a:r>
          </a:p>
          <a:p>
            <a:pPr lvl="1" algn="just">
              <a:lnSpc>
                <a:spcPts val="3000"/>
              </a:lnSpc>
              <a:buClr>
                <a:schemeClr val="accent3"/>
              </a:buClr>
            </a:pPr>
            <a:r>
              <a:rPr lang="lt-LT" sz="1700" dirty="0">
                <a:latin typeface="Arial" panose="020B0604020202020204" pitchFamily="34" charset="0"/>
                <a:cs typeface="Arial" panose="020B0604020202020204" pitchFamily="34" charset="0"/>
              </a:rPr>
              <a:t>2004 m. vasario 6 d. – Vytauto Didžiojo ordino Karininko kryžiumi;</a:t>
            </a:r>
          </a:p>
          <a:p>
            <a:pPr lvl="1" algn="just">
              <a:lnSpc>
                <a:spcPts val="3000"/>
              </a:lnSpc>
              <a:buClr>
                <a:schemeClr val="accent3"/>
              </a:buClr>
            </a:pPr>
            <a:r>
              <a:rPr lang="lt-LT" sz="1700" dirty="0">
                <a:latin typeface="Arial" panose="020B0604020202020204" pitchFamily="34" charset="0"/>
                <a:cs typeface="Arial" panose="020B0604020202020204" pitchFamily="34" charset="0"/>
              </a:rPr>
              <a:t>Lietuvos Respublikos Seimas 2012 m. A. Terleckui skyrė Laisvės premiją.</a:t>
            </a:r>
            <a:endParaRPr lang="en-US" sz="1700" dirty="0">
              <a:latin typeface="Arial" panose="020B0604020202020204" pitchFamily="34" charset="0"/>
              <a:cs typeface="Arial" panose="020B0604020202020204" pitchFamily="34" charset="0"/>
            </a:endParaRPr>
          </a:p>
        </p:txBody>
      </p:sp>
      <p:pic>
        <p:nvPicPr>
          <p:cNvPr id="4098" name="Picture 2" descr="Vyčio Kryžiaus ordino Komandoro kryžius – Vikipedija">
            <a:extLst>
              <a:ext uri="{FF2B5EF4-FFF2-40B4-BE49-F238E27FC236}">
                <a16:creationId xmlns:a16="http://schemas.microsoft.com/office/drawing/2014/main" id="{33871218-B340-419B-9EED-644CF26E4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193" y="4691028"/>
            <a:ext cx="1517860" cy="2099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descr="Lietuvos nepriklausomybės medalis – Vikipedija">
            <a:extLst>
              <a:ext uri="{FF2B5EF4-FFF2-40B4-BE49-F238E27FC236}">
                <a16:creationId xmlns:a16="http://schemas.microsoft.com/office/drawing/2014/main" id="{32AED208-112D-4D2B-8ADB-E23E95DC5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328" y="4691029"/>
            <a:ext cx="1042825" cy="2099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1989D77-500D-42D7-AAAA-E24CF6664556}"/>
              </a:ext>
            </a:extLst>
          </p:cNvPr>
          <p:cNvPicPr>
            <a:picLocks noChangeAspect="1"/>
          </p:cNvPicPr>
          <p:nvPr/>
        </p:nvPicPr>
        <p:blipFill>
          <a:blip r:embed="rId4"/>
          <a:stretch>
            <a:fillRect/>
          </a:stretch>
        </p:blipFill>
        <p:spPr>
          <a:xfrm>
            <a:off x="5850242" y="4666897"/>
            <a:ext cx="1517860" cy="2099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2" name="Picture 6" descr="2020 m. Laisvės premiją siūloma skirti Baltarusijos demokratinei opozicijai  | Alkas.lt">
            <a:extLst>
              <a:ext uri="{FF2B5EF4-FFF2-40B4-BE49-F238E27FC236}">
                <a16:creationId xmlns:a16="http://schemas.microsoft.com/office/drawing/2014/main" id="{2CCF70AE-4054-4A17-914A-6A7756BF7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6191" y="4735648"/>
            <a:ext cx="2537177" cy="2010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3335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172</TotalTime>
  <Words>1180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Rockwell</vt:lpstr>
      <vt:lpstr>Tahoma</vt:lpstr>
      <vt:lpstr>Gallery</vt:lpstr>
      <vt:lpstr>Antanas Terleckas</vt:lpstr>
      <vt:lpstr>Turinys</vt:lpstr>
      <vt:lpstr>Biografija</vt:lpstr>
      <vt:lpstr>PowerPoint Presentation</vt:lpstr>
      <vt:lpstr>Veikla</vt:lpstr>
      <vt:lpstr>PowerPoint Presentation</vt:lpstr>
      <vt:lpstr>PowerPoint Presentation</vt:lpstr>
      <vt:lpstr>Knygos</vt:lpstr>
      <vt:lpstr>Apdovanojimai</vt:lpstr>
      <vt:lpstr>Išvados</vt:lpstr>
      <vt:lpstr>Šaltiniai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Antanas Terleckas</dc:title>
  <dc:creator>Labas</dc:creator>
  <cp:lastModifiedBy>Labas</cp:lastModifiedBy>
  <cp:revision>18</cp:revision>
  <dcterms:created xsi:type="dcterms:W3CDTF">2021-05-03T14:24:17Z</dcterms:created>
  <dcterms:modified xsi:type="dcterms:W3CDTF">2021-05-05T18:36:57Z</dcterms:modified>
</cp:coreProperties>
</file>