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3/8/2021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3/8/2021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3/8/2021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3/8/2021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3/8/2021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3/8/2021</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vle.lt/straipsnis/vietine-rinktine/" TargetMode="External"/><Relationship Id="rId2" Type="http://schemas.openxmlformats.org/officeDocument/2006/relationships/hyperlink" Target="http://genocid.lt/UserFiles/File/Atmintinos_datos/2014/02/201402_rinktine.pdf" TargetMode="External"/><Relationship Id="rId1" Type="http://schemas.openxmlformats.org/officeDocument/2006/relationships/slideLayout" Target="../slideLayouts/slideLayout2.xml"/><Relationship Id="rId4" Type="http://schemas.openxmlformats.org/officeDocument/2006/relationships/hyperlink" Target="https://lt.wikipedia.org/wiki/Vietin%C4%97_rinktin%C4%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450D-B950-4D02-8D83-0F9B0C79A1D7}"/>
              </a:ext>
            </a:extLst>
          </p:cNvPr>
          <p:cNvSpPr>
            <a:spLocks noGrp="1"/>
          </p:cNvSpPr>
          <p:nvPr>
            <p:ph type="ctrTitle"/>
          </p:nvPr>
        </p:nvSpPr>
        <p:spPr/>
        <p:txBody>
          <a:bodyPr/>
          <a:lstStyle/>
          <a:p>
            <a:r>
              <a:rPr lang="lt-LT" sz="4400" dirty="0">
                <a:latin typeface="Arial" panose="020B0604020202020204" pitchFamily="34" charset="0"/>
                <a:cs typeface="Arial" panose="020B0604020202020204" pitchFamily="34" charset="0"/>
              </a:rPr>
              <a:t>Povilo </a:t>
            </a:r>
            <a:r>
              <a:rPr lang="en-US" sz="4400" dirty="0" err="1">
                <a:latin typeface="Arial" panose="020B0604020202020204" pitchFamily="34" charset="0"/>
                <a:cs typeface="Arial" panose="020B0604020202020204" pitchFamily="34" charset="0"/>
              </a:rPr>
              <a:t>Plechavi</a:t>
            </a:r>
            <a:r>
              <a:rPr lang="lt-LT" sz="4400" dirty="0">
                <a:latin typeface="Arial" panose="020B0604020202020204" pitchFamily="34" charset="0"/>
                <a:cs typeface="Arial" panose="020B0604020202020204" pitchFamily="34" charset="0"/>
              </a:rPr>
              <a:t>čiaus vietinė rinktinė</a:t>
            </a:r>
            <a:endParaRPr lang="en-US" sz="4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D5D02C0-B692-4132-B574-7CF53997304F}"/>
              </a:ext>
            </a:extLst>
          </p:cNvPr>
          <p:cNvSpPr>
            <a:spLocks noGrp="1"/>
          </p:cNvSpPr>
          <p:nvPr>
            <p:ph type="subTitle" idx="1"/>
          </p:nvPr>
        </p:nvSpPr>
        <p:spPr>
          <a:xfrm>
            <a:off x="9185989" y="5712903"/>
            <a:ext cx="2888609" cy="1145097"/>
          </a:xfrm>
        </p:spPr>
        <p:txBody>
          <a:bodyPr>
            <a:normAutofit/>
          </a:bodyPr>
          <a:lstStyle/>
          <a:p>
            <a:pPr algn="l"/>
            <a:r>
              <a:rPr lang="lt-LT" b="1" dirty="0">
                <a:solidFill>
                  <a:schemeClr val="tx1"/>
                </a:solidFill>
                <a:latin typeface="Arial" panose="020B0604020202020204" pitchFamily="34" charset="0"/>
                <a:cs typeface="Arial" panose="020B0604020202020204" pitchFamily="34" charset="0"/>
              </a:rPr>
              <a:t>KTU Inžinerijos licėjaus </a:t>
            </a:r>
          </a:p>
          <a:p>
            <a:pPr algn="l"/>
            <a:r>
              <a:rPr lang="lt-LT" b="1" dirty="0">
                <a:solidFill>
                  <a:schemeClr val="tx1"/>
                </a:solidFill>
                <a:latin typeface="Arial" panose="020B0604020202020204" pitchFamily="34" charset="0"/>
                <a:cs typeface="Arial" panose="020B0604020202020204" pitchFamily="34" charset="0"/>
              </a:rPr>
              <a:t>I</a:t>
            </a:r>
            <a:r>
              <a:rPr lang="en-US" b="1" dirty="0">
                <a:solidFill>
                  <a:schemeClr val="tx1"/>
                </a:solidFill>
                <a:latin typeface="Arial" panose="020B0604020202020204" pitchFamily="34" charset="0"/>
                <a:cs typeface="Arial" panose="020B0604020202020204" pitchFamily="34" charset="0"/>
              </a:rPr>
              <a:t>V</a:t>
            </a:r>
            <a:r>
              <a:rPr lang="lt-LT" b="1" dirty="0">
                <a:solidFill>
                  <a:schemeClr val="tx1"/>
                </a:solidFill>
                <a:latin typeface="Arial" panose="020B0604020202020204" pitchFamily="34" charset="0"/>
                <a:cs typeface="Arial" panose="020B0604020202020204" pitchFamily="34" charset="0"/>
              </a:rPr>
              <a:t> klasės mokini</a:t>
            </a:r>
            <a:r>
              <a:rPr lang="en-US" b="1" dirty="0">
                <a:solidFill>
                  <a:schemeClr val="tx1"/>
                </a:solidFill>
                <a:latin typeface="Arial" panose="020B0604020202020204" pitchFamily="34" charset="0"/>
                <a:cs typeface="Arial" panose="020B0604020202020204" pitchFamily="34" charset="0"/>
              </a:rPr>
              <a:t>o</a:t>
            </a:r>
            <a:endParaRPr lang="lt-LT" b="1" dirty="0">
              <a:solidFill>
                <a:schemeClr val="tx1"/>
              </a:solidFill>
              <a:latin typeface="Arial" panose="020B0604020202020204" pitchFamily="34" charset="0"/>
              <a:cs typeface="Arial" panose="020B0604020202020204" pitchFamily="34" charset="0"/>
            </a:endParaRPr>
          </a:p>
          <a:p>
            <a:pPr algn="l"/>
            <a:r>
              <a:rPr lang="lt-LT" b="1" dirty="0">
                <a:solidFill>
                  <a:schemeClr val="tx1"/>
                </a:solidFill>
                <a:latin typeface="Arial" panose="020B0604020202020204" pitchFamily="34" charset="0"/>
                <a:cs typeface="Arial" panose="020B0604020202020204" pitchFamily="34" charset="0"/>
              </a:rPr>
              <a:t>Vytenio Kriščiūno</a:t>
            </a:r>
          </a:p>
          <a:p>
            <a:endParaRPr lang="en-US" dirty="0"/>
          </a:p>
        </p:txBody>
      </p:sp>
    </p:spTree>
    <p:extLst>
      <p:ext uri="{BB962C8B-B14F-4D97-AF65-F5344CB8AC3E}">
        <p14:creationId xmlns:p14="http://schemas.microsoft.com/office/powerpoint/2010/main" val="3677817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0944-0B16-4322-91C2-045A12DF76D9}"/>
              </a:ext>
            </a:extLst>
          </p:cNvPr>
          <p:cNvSpPr>
            <a:spLocks noGrp="1"/>
          </p:cNvSpPr>
          <p:nvPr>
            <p:ph type="title"/>
          </p:nvPr>
        </p:nvSpPr>
        <p:spPr>
          <a:xfrm>
            <a:off x="940965" y="491592"/>
            <a:ext cx="10058400" cy="1371600"/>
          </a:xfrm>
        </p:spPr>
        <p:txBody>
          <a:bodyPr>
            <a:normAutofit/>
          </a:bodyPr>
          <a:lstStyle/>
          <a:p>
            <a:pPr algn="ctr"/>
            <a:r>
              <a:rPr lang="lt-LT" sz="3600" dirty="0">
                <a:latin typeface="Arial" panose="020B0604020202020204" pitchFamily="34" charset="0"/>
                <a:cs typeface="Arial" panose="020B0604020202020204" pitchFamily="34" charset="0"/>
              </a:rPr>
              <a:t>Vietinės rinktinės sukūrimas</a:t>
            </a:r>
            <a:endParaRPr 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0717EB-BA86-415B-92DC-6DC5E2A2A0E8}"/>
              </a:ext>
            </a:extLst>
          </p:cNvPr>
          <p:cNvSpPr>
            <a:spLocks noGrp="1"/>
          </p:cNvSpPr>
          <p:nvPr>
            <p:ph idx="1"/>
          </p:nvPr>
        </p:nvSpPr>
        <p:spPr>
          <a:xfrm>
            <a:off x="730191" y="1962791"/>
            <a:ext cx="10479947" cy="4306908"/>
          </a:xfrm>
        </p:spPr>
        <p:txBody>
          <a:bodyPr>
            <a:normAutofit/>
          </a:bodyPr>
          <a:lstStyle/>
          <a:p>
            <a:pPr marL="0" indent="0" algn="just">
              <a:buNone/>
            </a:pPr>
            <a:r>
              <a:rPr lang="lt-LT" dirty="0"/>
              <a:t>	</a:t>
            </a:r>
            <a:r>
              <a:rPr lang="lt-LT" dirty="0">
                <a:latin typeface="Arial" panose="020B0604020202020204" pitchFamily="34" charset="0"/>
                <a:cs typeface="Arial" panose="020B0604020202020204" pitchFamily="34" charset="0"/>
              </a:rPr>
              <a:t>1942</a:t>
            </a:r>
            <a:r>
              <a:rPr lang="lt-LT" b="0" i="0" dirty="0">
                <a:solidFill>
                  <a:srgbClr val="202122"/>
                </a:solidFill>
                <a:effectLst/>
                <a:latin typeface="Arial" panose="020B0604020202020204" pitchFamily="34" charset="0"/>
                <a:cs typeface="Arial" panose="020B0604020202020204" pitchFamily="34" charset="0"/>
              </a:rPr>
              <a:t> m. pabaigoje pablogėjus padėčiai Rytų fronte, 1943 m. pradžioje vokiečiai pradėjo organizuoti pastiprinimą - nacionalinius karinius dalinius kovai su sovietais. </a:t>
            </a:r>
            <a:r>
              <a:rPr lang="lt-LT" b="0" i="0" dirty="0">
                <a:solidFill>
                  <a:srgbClr val="202122"/>
                </a:solidFill>
                <a:effectLst/>
                <a:latin typeface="Arial" panose="020B0604020202020204" pitchFamily="34" charset="0"/>
              </a:rPr>
              <a:t>Suomijoje, Estijoje, Latvijoje, Danijoje, Vengrijoje tokie daliniai buvo gana greitai organizuoti, tik Lenkijoje ir Lietuvoje tautinių karinių legionų nepavyko sukurti, taigi griebtasi represijų: uždarytos </a:t>
            </a:r>
            <a:r>
              <a:rPr lang="lt-LT" dirty="0">
                <a:latin typeface="Arial" panose="020B0604020202020204" pitchFamily="34" charset="0"/>
                <a:cs typeface="Arial" panose="020B0604020202020204" pitchFamily="34" charset="0"/>
              </a:rPr>
              <a:t>aukštosios mokyklos</a:t>
            </a:r>
            <a:r>
              <a:rPr lang="lt-LT" b="0" i="0" dirty="0">
                <a:solidFill>
                  <a:srgbClr val="202122"/>
                </a:solidFill>
                <a:effectLst/>
                <a:latin typeface="Arial" panose="020B0604020202020204" pitchFamily="34" charset="0"/>
              </a:rPr>
              <a:t>, žymūs inteligentai ištremti į </a:t>
            </a:r>
            <a:r>
              <a:rPr lang="lt-LT" b="0" i="0" u="none" strike="noStrike" dirty="0">
                <a:solidFill>
                  <a:schemeClr val="tx1">
                    <a:lumMod val="95000"/>
                    <a:lumOff val="5000"/>
                  </a:schemeClr>
                </a:solidFill>
                <a:effectLst/>
                <a:latin typeface="Arial" panose="020B0604020202020204" pitchFamily="34" charset="0"/>
              </a:rPr>
              <a:t>Štuthofo koncentracijos stovyklą</a:t>
            </a:r>
            <a:r>
              <a:rPr lang="lt-LT" b="0" i="0" dirty="0">
                <a:solidFill>
                  <a:srgbClr val="202122"/>
                </a:solidFill>
                <a:effectLst/>
                <a:latin typeface="Arial" panose="020B0604020202020204" pitchFamily="34" charset="0"/>
              </a:rPr>
              <a:t>, suintensyvintas jaunimo gaudymas darbams Vokietijoje. 1943 m. rudenį vokiečiai vėl bandė suformuoti lietuvišką dalinį. Lietuvos kariškiai ir visuomenės veikėjai sutiko organizuoti karinį dalinį, vadovaujamą lietuvių karininkų, kuris gintų Lietuvą nuo SSRS diversinių būrių, kitų priešų ir artėjančios </a:t>
            </a:r>
            <a:r>
              <a:rPr lang="lt-LT" b="0" i="0" u="none" strike="noStrike" dirty="0">
                <a:solidFill>
                  <a:schemeClr val="tx1">
                    <a:lumMod val="95000"/>
                    <a:lumOff val="5000"/>
                  </a:schemeClr>
                </a:solidFill>
                <a:effectLst/>
                <a:latin typeface="Arial" panose="020B0604020202020204" pitchFamily="34" charset="0"/>
              </a:rPr>
              <a:t>Raudonosios armijos</a:t>
            </a:r>
            <a:r>
              <a:rPr lang="lt-LT" b="0" i="0" dirty="0">
                <a:solidFill>
                  <a:srgbClr val="202122"/>
                </a:solidFill>
                <a:effectLst/>
                <a:latin typeface="Arial" panose="020B0604020202020204" pitchFamily="34" charset="0"/>
              </a:rPr>
              <a:t>. Vokiečių karinė valdžia nenoromis sutiko. Taip susikūrė Lietuvos Vietinė rinktinė (LVR), kuriai vadovauti sutiko generolas Povilas Plechavičius. Formaliai Vietinė rinktinė įkurta 1944 m. </a:t>
            </a:r>
            <a:r>
              <a:rPr lang="lt-LT" dirty="0">
                <a:solidFill>
                  <a:schemeClr val="tx1">
                    <a:lumMod val="95000"/>
                    <a:lumOff val="5000"/>
                  </a:schemeClr>
                </a:solidFill>
                <a:latin typeface="Arial" panose="020B0604020202020204" pitchFamily="34" charset="0"/>
              </a:rPr>
              <a:t>v</a:t>
            </a:r>
            <a:r>
              <a:rPr lang="lt-LT" b="0" i="0" u="none" strike="noStrike" dirty="0">
                <a:solidFill>
                  <a:schemeClr val="tx1">
                    <a:lumMod val="95000"/>
                    <a:lumOff val="5000"/>
                  </a:schemeClr>
                </a:solidFill>
                <a:effectLst/>
                <a:latin typeface="Arial" panose="020B0604020202020204" pitchFamily="34" charset="0"/>
              </a:rPr>
              <a:t>asario 13</a:t>
            </a:r>
            <a:r>
              <a:rPr lang="lt-LT" b="0" i="0" dirty="0">
                <a:solidFill>
                  <a:srgbClr val="202122"/>
                </a:solidFill>
                <a:effectLst/>
                <a:latin typeface="Arial" panose="020B0604020202020204" pitchFamily="34" charset="0"/>
              </a:rPr>
              <a:t> d. 1944 m. </a:t>
            </a:r>
            <a:r>
              <a:rPr lang="lt-LT" dirty="0">
                <a:solidFill>
                  <a:schemeClr val="tx1">
                    <a:lumMod val="95000"/>
                    <a:lumOff val="5000"/>
                  </a:schemeClr>
                </a:solidFill>
                <a:latin typeface="Arial" panose="020B0604020202020204" pitchFamily="34" charset="0"/>
              </a:rPr>
              <a:t>v</a:t>
            </a:r>
            <a:r>
              <a:rPr lang="lt-LT" b="0" i="0" u="none" strike="noStrike" dirty="0">
                <a:solidFill>
                  <a:schemeClr val="tx1">
                    <a:lumMod val="95000"/>
                    <a:lumOff val="5000"/>
                  </a:schemeClr>
                </a:solidFill>
                <a:effectLst/>
                <a:latin typeface="Arial" panose="020B0604020202020204" pitchFamily="34" charset="0"/>
              </a:rPr>
              <a:t>asario 16 </a:t>
            </a:r>
            <a:r>
              <a:rPr lang="lt-LT" b="0" i="0" dirty="0">
                <a:solidFill>
                  <a:schemeClr val="tx1">
                    <a:lumMod val="95000"/>
                    <a:lumOff val="5000"/>
                  </a:schemeClr>
                </a:solidFill>
                <a:effectLst/>
                <a:latin typeface="Arial" panose="020B0604020202020204" pitchFamily="34" charset="0"/>
              </a:rPr>
              <a:t>d</a:t>
            </a:r>
            <a:r>
              <a:rPr lang="lt-LT" b="0" i="0" dirty="0">
                <a:solidFill>
                  <a:srgbClr val="202122"/>
                </a:solidFill>
                <a:effectLst/>
                <a:latin typeface="Arial" panose="020B0604020202020204" pitchFamily="34" charset="0"/>
              </a:rPr>
              <a:t>. generolas Plechavičius per radiją kreipėsi į Lietuvos jaunimą ir pakvietė savanorius į jo organizuojamą rinktinę. Į generolo kvietimą greitai buvo atsiliepta: planuotas savanorių skaičius surinktas per savaitę. Po Lietuvos vėliava į Vietinę rinktinę susibūrė maždaug 20 tūkstančių žmonių.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342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B536-BB02-4401-919C-CF917D2190D8}"/>
              </a:ext>
            </a:extLst>
          </p:cNvPr>
          <p:cNvSpPr>
            <a:spLocks noGrp="1"/>
          </p:cNvSpPr>
          <p:nvPr>
            <p:ph type="title"/>
          </p:nvPr>
        </p:nvSpPr>
        <p:spPr/>
        <p:txBody>
          <a:bodyPr/>
          <a:lstStyle/>
          <a:p>
            <a:pPr algn="ctr"/>
            <a:r>
              <a:rPr lang="lt-LT" dirty="0"/>
              <a:t>Uniformos</a:t>
            </a:r>
            <a:endParaRPr lang="en-US" dirty="0"/>
          </a:p>
        </p:txBody>
      </p:sp>
      <p:sp>
        <p:nvSpPr>
          <p:cNvPr id="3" name="Content Placeholder 2">
            <a:extLst>
              <a:ext uri="{FF2B5EF4-FFF2-40B4-BE49-F238E27FC236}">
                <a16:creationId xmlns:a16="http://schemas.microsoft.com/office/drawing/2014/main" id="{321795FF-30F9-4335-9062-846DF700F30B}"/>
              </a:ext>
            </a:extLst>
          </p:cNvPr>
          <p:cNvSpPr>
            <a:spLocks noGrp="1"/>
          </p:cNvSpPr>
          <p:nvPr>
            <p:ph idx="1"/>
          </p:nvPr>
        </p:nvSpPr>
        <p:spPr>
          <a:xfrm>
            <a:off x="1066800" y="1910173"/>
            <a:ext cx="10058400" cy="3931920"/>
          </a:xfrm>
        </p:spPr>
        <p:txBody>
          <a:bodyPr/>
          <a:lstStyle/>
          <a:p>
            <a:pPr marL="0" indent="0">
              <a:buNone/>
            </a:pPr>
            <a:r>
              <a:rPr lang="lt-LT" b="0" i="0" dirty="0">
                <a:solidFill>
                  <a:srgbClr val="202122"/>
                </a:solidFill>
                <a:effectLst/>
                <a:latin typeface="Arial" panose="020B0604020202020204" pitchFamily="34" charset="0"/>
              </a:rPr>
              <a:t>	Vietinės rinktinės kariai vilkėjo vokiškas uniformas, skiriamieji ženklai buvo trispalvis antsiuvas ant rankovės su užrašu „Lietuva“.</a:t>
            </a:r>
            <a:endParaRPr lang="en-US" dirty="0"/>
          </a:p>
        </p:txBody>
      </p:sp>
      <p:pic>
        <p:nvPicPr>
          <p:cNvPr id="5" name="Picture 4">
            <a:extLst>
              <a:ext uri="{FF2B5EF4-FFF2-40B4-BE49-F238E27FC236}">
                <a16:creationId xmlns:a16="http://schemas.microsoft.com/office/drawing/2014/main" id="{40F4A405-F092-4340-9D4A-E3BEF203E58F}"/>
              </a:ext>
            </a:extLst>
          </p:cNvPr>
          <p:cNvPicPr>
            <a:picLocks noChangeAspect="1"/>
          </p:cNvPicPr>
          <p:nvPr/>
        </p:nvPicPr>
        <p:blipFill>
          <a:blip r:embed="rId2"/>
          <a:stretch>
            <a:fillRect/>
          </a:stretch>
        </p:blipFill>
        <p:spPr>
          <a:xfrm>
            <a:off x="3657600" y="2773209"/>
            <a:ext cx="4876800" cy="3152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099891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833-AAB5-4449-BB70-314F7E199556}"/>
              </a:ext>
            </a:extLst>
          </p:cNvPr>
          <p:cNvSpPr>
            <a:spLocks noGrp="1"/>
          </p:cNvSpPr>
          <p:nvPr>
            <p:ph type="title"/>
          </p:nvPr>
        </p:nvSpPr>
        <p:spPr>
          <a:xfrm>
            <a:off x="686501" y="492654"/>
            <a:ext cx="10058400" cy="989932"/>
          </a:xfrm>
        </p:spPr>
        <p:txBody>
          <a:bodyPr>
            <a:normAutofit/>
          </a:bodyPr>
          <a:lstStyle/>
          <a:p>
            <a:pPr algn="ctr"/>
            <a:r>
              <a:rPr lang="lt-LT" sz="3600" dirty="0">
                <a:latin typeface="Arial" panose="020B0604020202020204" pitchFamily="34" charset="0"/>
                <a:cs typeface="Arial" panose="020B0604020202020204" pitchFamily="34" charset="0"/>
              </a:rPr>
              <a:t>Veikla</a:t>
            </a:r>
            <a:endParaRPr 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985D78E-C376-44EB-AC20-967FFFA3601F}"/>
              </a:ext>
            </a:extLst>
          </p:cNvPr>
          <p:cNvSpPr>
            <a:spLocks noGrp="1"/>
          </p:cNvSpPr>
          <p:nvPr>
            <p:ph idx="1"/>
          </p:nvPr>
        </p:nvSpPr>
        <p:spPr>
          <a:xfrm>
            <a:off x="594222" y="1634840"/>
            <a:ext cx="10058400" cy="3931920"/>
          </a:xfrm>
        </p:spPr>
        <p:txBody>
          <a:bodyPr/>
          <a:lstStyle/>
          <a:p>
            <a:pPr marL="0" indent="0" algn="just">
              <a:buNone/>
            </a:pPr>
            <a:r>
              <a:rPr lang="lt-LT" dirty="0"/>
              <a:t>	</a:t>
            </a:r>
            <a:r>
              <a:rPr lang="lt-LT" b="0" i="0" dirty="0">
                <a:solidFill>
                  <a:srgbClr val="202122"/>
                </a:solidFill>
                <a:effectLst/>
                <a:latin typeface="Arial" panose="020B0604020202020204" pitchFamily="34" charset="0"/>
              </a:rPr>
              <a:t> 1944 m.</a:t>
            </a:r>
            <a:r>
              <a:rPr lang="lt-LT" b="0" i="0" dirty="0">
                <a:solidFill>
                  <a:schemeClr val="tx1">
                    <a:lumMod val="95000"/>
                    <a:lumOff val="5000"/>
                  </a:schemeClr>
                </a:solidFill>
                <a:effectLst/>
                <a:latin typeface="Arial" panose="020B0604020202020204" pitchFamily="34" charset="0"/>
              </a:rPr>
              <a:t> </a:t>
            </a:r>
            <a:r>
              <a:rPr lang="lt-LT" dirty="0">
                <a:solidFill>
                  <a:schemeClr val="tx1">
                    <a:lumMod val="95000"/>
                    <a:lumOff val="5000"/>
                  </a:schemeClr>
                </a:solidFill>
                <a:latin typeface="Arial" panose="020B0604020202020204" pitchFamily="34" charset="0"/>
              </a:rPr>
              <a:t>b</a:t>
            </a:r>
            <a:r>
              <a:rPr lang="lt-LT" b="0" i="0" u="none" strike="noStrike" dirty="0">
                <a:solidFill>
                  <a:schemeClr val="tx1">
                    <a:lumMod val="95000"/>
                    <a:lumOff val="5000"/>
                  </a:schemeClr>
                </a:solidFill>
                <a:effectLst/>
                <a:latin typeface="Arial" panose="020B0604020202020204" pitchFamily="34" charset="0"/>
              </a:rPr>
              <a:t>alandžio 1</a:t>
            </a:r>
            <a:r>
              <a:rPr lang="lt-LT" b="0" i="0" dirty="0">
                <a:solidFill>
                  <a:schemeClr val="tx1">
                    <a:lumMod val="95000"/>
                    <a:lumOff val="5000"/>
                  </a:schemeClr>
                </a:solidFill>
                <a:effectLst/>
                <a:latin typeface="Arial" panose="020B0604020202020204" pitchFamily="34" charset="0"/>
              </a:rPr>
              <a:t> </a:t>
            </a:r>
            <a:r>
              <a:rPr lang="lt-LT" b="0" i="0" dirty="0">
                <a:solidFill>
                  <a:srgbClr val="202122"/>
                </a:solidFill>
                <a:effectLst/>
                <a:latin typeface="Arial" panose="020B0604020202020204" pitchFamily="34" charset="0"/>
              </a:rPr>
              <a:t>d. Vietinės rinktinės batalionai įžengė į </a:t>
            </a:r>
            <a:r>
              <a:rPr lang="lt-LT" b="0" i="0" u="none" strike="noStrike" dirty="0">
                <a:solidFill>
                  <a:schemeClr val="tx1">
                    <a:lumMod val="95000"/>
                    <a:lumOff val="5000"/>
                  </a:schemeClr>
                </a:solidFill>
                <a:effectLst/>
                <a:latin typeface="Arial" panose="020B0604020202020204" pitchFamily="34" charset="0"/>
              </a:rPr>
              <a:t>Vilnių</a:t>
            </a:r>
            <a:r>
              <a:rPr lang="lt-LT" b="0" i="0" dirty="0">
                <a:solidFill>
                  <a:srgbClr val="202122"/>
                </a:solidFill>
                <a:effectLst/>
                <a:latin typeface="Arial" panose="020B0604020202020204" pitchFamily="34" charset="0"/>
              </a:rPr>
              <a:t>. Lenkų pogrindis Vilnių laikė sudėtine </a:t>
            </a:r>
            <a:r>
              <a:rPr lang="lt-LT" b="0" i="0" u="none" strike="noStrike" dirty="0">
                <a:solidFill>
                  <a:schemeClr val="tx1">
                    <a:lumMod val="95000"/>
                    <a:lumOff val="5000"/>
                  </a:schemeClr>
                </a:solidFill>
                <a:effectLst/>
                <a:latin typeface="Arial" panose="020B0604020202020204" pitchFamily="34" charset="0"/>
              </a:rPr>
              <a:t>Lenkijos</a:t>
            </a:r>
            <a:r>
              <a:rPr lang="lt-LT" b="0" i="0" dirty="0">
                <a:solidFill>
                  <a:srgbClr val="202122"/>
                </a:solidFill>
                <a:effectLst/>
                <a:latin typeface="Arial" panose="020B0604020202020204" pitchFamily="34" charset="0"/>
              </a:rPr>
              <a:t> dalimi, dėl to greitai prasidėjo konfrontacija su </a:t>
            </a:r>
            <a:r>
              <a:rPr lang="lt-LT" b="0" i="0" u="none" strike="noStrike" dirty="0">
                <a:solidFill>
                  <a:schemeClr val="tx1">
                    <a:lumMod val="95000"/>
                    <a:lumOff val="5000"/>
                  </a:schemeClr>
                </a:solidFill>
                <a:effectLst/>
                <a:latin typeface="Arial" panose="020B0604020202020204" pitchFamily="34" charset="0"/>
              </a:rPr>
              <a:t>Armija Krajova</a:t>
            </a:r>
            <a:r>
              <a:rPr lang="lt-LT" b="0" i="0" dirty="0">
                <a:solidFill>
                  <a:srgbClr val="202122"/>
                </a:solidFill>
                <a:effectLst/>
                <a:latin typeface="Arial" panose="020B0604020202020204" pitchFamily="34" charset="0"/>
              </a:rPr>
              <a:t>. Iš viso į Rytų Lietuvą buvo perdislokuoti 7 batalionai, siekiant pristabdyti ten veikusių </a:t>
            </a:r>
            <a:r>
              <a:rPr lang="lt-LT" b="0" i="0" u="none" strike="noStrike" dirty="0">
                <a:solidFill>
                  <a:schemeClr val="tx1">
                    <a:lumMod val="95000"/>
                    <a:lumOff val="5000"/>
                  </a:schemeClr>
                </a:solidFill>
                <a:effectLst/>
                <a:latin typeface="Arial" panose="020B0604020202020204" pitchFamily="34" charset="0"/>
              </a:rPr>
              <a:t>sovietų ir lenkų partizanų</a:t>
            </a:r>
            <a:r>
              <a:rPr lang="lt-LT" b="0" i="0" dirty="0">
                <a:solidFill>
                  <a:srgbClr val="202122"/>
                </a:solidFill>
                <a:effectLst/>
                <a:latin typeface="Arial" panose="020B0604020202020204" pitchFamily="34" charset="0"/>
              </a:rPr>
              <a:t> veiklą. Rinktinei trūko ginkluotės ir amunicijos. Vietinė rinktinė 1944 m. Pavasarį susikovė su Armija Krajova. Kautynėse dalyvavo 24 </a:t>
            </a:r>
            <a:r>
              <a:rPr lang="lt-LT" b="0" i="0" u="none" strike="noStrike" dirty="0">
                <a:solidFill>
                  <a:schemeClr val="tx1">
                    <a:lumMod val="95000"/>
                    <a:lumOff val="5000"/>
                  </a:schemeClr>
                </a:solidFill>
                <a:effectLst/>
                <a:latin typeface="Arial" panose="020B0604020202020204" pitchFamily="34" charset="0"/>
              </a:rPr>
              <a:t>Utenos</a:t>
            </a:r>
            <a:r>
              <a:rPr lang="lt-LT" b="0" i="0" dirty="0">
                <a:solidFill>
                  <a:srgbClr val="202122"/>
                </a:solidFill>
                <a:effectLst/>
                <a:latin typeface="Arial" panose="020B0604020202020204" pitchFamily="34" charset="0"/>
              </a:rPr>
              <a:t> (iš jų žuvo 21) ir 60 </a:t>
            </a:r>
            <a:r>
              <a:rPr lang="lt-LT" b="0" i="0" u="none" strike="noStrike" dirty="0">
                <a:solidFill>
                  <a:schemeClr val="tx1">
                    <a:lumMod val="95000"/>
                    <a:lumOff val="5000"/>
                  </a:schemeClr>
                </a:solidFill>
                <a:effectLst/>
                <a:latin typeface="Arial" panose="020B0604020202020204" pitchFamily="34" charset="0"/>
              </a:rPr>
              <a:t>Marijampolės</a:t>
            </a:r>
            <a:r>
              <a:rPr lang="lt-LT" b="0" i="0" dirty="0">
                <a:solidFill>
                  <a:srgbClr val="202122"/>
                </a:solidFill>
                <a:effectLst/>
                <a:latin typeface="Arial" panose="020B0604020202020204" pitchFamily="34" charset="0"/>
              </a:rPr>
              <a:t> pulkų kariūnų. Dalis žuvusiųjų palaidoti Utenoje, kiti – </a:t>
            </a:r>
            <a:r>
              <a:rPr lang="lt-LT" dirty="0">
                <a:solidFill>
                  <a:schemeClr val="tx1">
                    <a:lumMod val="95000"/>
                    <a:lumOff val="5000"/>
                  </a:schemeClr>
                </a:solidFill>
                <a:latin typeface="Arial" panose="020B0604020202020204" pitchFamily="34" charset="0"/>
              </a:rPr>
              <a:t>Ašmenos</a:t>
            </a:r>
            <a:r>
              <a:rPr lang="lt-LT" b="0" i="0" dirty="0">
                <a:solidFill>
                  <a:srgbClr val="202122"/>
                </a:solidFill>
                <a:effectLst/>
                <a:latin typeface="Arial" panose="020B0604020202020204" pitchFamily="34" charset="0"/>
              </a:rPr>
              <a:t> kapinėse. Lenkai paėmė nemažai belaisvių, kuriuos, nurengę uniformas, vėliau paleido. Kitus karius, jiems grįžus į kareivines, vokiečiai nuginklavo ir išvežė darbams į Vokietiją. </a:t>
            </a:r>
            <a:endParaRPr lang="en-US" dirty="0"/>
          </a:p>
        </p:txBody>
      </p:sp>
      <p:pic>
        <p:nvPicPr>
          <p:cNvPr id="5" name="Picture 4">
            <a:extLst>
              <a:ext uri="{FF2B5EF4-FFF2-40B4-BE49-F238E27FC236}">
                <a16:creationId xmlns:a16="http://schemas.microsoft.com/office/drawing/2014/main" id="{056AAEE0-3BCF-45EB-B209-818DAC697237}"/>
              </a:ext>
            </a:extLst>
          </p:cNvPr>
          <p:cNvPicPr>
            <a:picLocks noChangeAspect="1"/>
          </p:cNvPicPr>
          <p:nvPr/>
        </p:nvPicPr>
        <p:blipFill>
          <a:blip r:embed="rId2"/>
          <a:stretch>
            <a:fillRect/>
          </a:stretch>
        </p:blipFill>
        <p:spPr>
          <a:xfrm>
            <a:off x="7647253" y="3796217"/>
            <a:ext cx="4047805" cy="2569129"/>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A10CBA08-24C3-459A-93ED-69B093F20CFD}"/>
              </a:ext>
            </a:extLst>
          </p:cNvPr>
          <p:cNvSpPr txBox="1"/>
          <p:nvPr/>
        </p:nvSpPr>
        <p:spPr>
          <a:xfrm>
            <a:off x="2375460" y="5719015"/>
            <a:ext cx="5271793" cy="646331"/>
          </a:xfrm>
          <a:prstGeom prst="rect">
            <a:avLst/>
          </a:prstGeom>
          <a:noFill/>
        </p:spPr>
        <p:txBody>
          <a:bodyPr wrap="square" rtlCol="0">
            <a:spAutoFit/>
          </a:bodyPr>
          <a:lstStyle/>
          <a:p>
            <a:pPr algn="just"/>
            <a:r>
              <a:rPr lang="lt-LT" dirty="0">
                <a:latin typeface="Arial" panose="020B0604020202020204" pitchFamily="34" charset="0"/>
                <a:cs typeface="Arial" panose="020B0604020202020204" pitchFamily="34" charset="0"/>
              </a:rPr>
              <a:t>	</a:t>
            </a:r>
            <a:r>
              <a:rPr lang="lt-LT" i="1" dirty="0">
                <a:latin typeface="Arial" panose="020B0604020202020204" pitchFamily="34" charset="0"/>
                <a:cs typeface="Arial" panose="020B0604020202020204" pitchFamily="34" charset="0"/>
              </a:rPr>
              <a:t>Kautynėse su Armija krajova žuvusių Vietinės rinktinės karių laidotuvės Ašmenoje. 1944 m.</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5970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20DF1-31F3-4F92-AB9D-B81F751336DF}"/>
              </a:ext>
            </a:extLst>
          </p:cNvPr>
          <p:cNvSpPr>
            <a:spLocks noGrp="1"/>
          </p:cNvSpPr>
          <p:nvPr>
            <p:ph idx="1"/>
          </p:nvPr>
        </p:nvSpPr>
        <p:spPr>
          <a:xfrm>
            <a:off x="689295" y="1213887"/>
            <a:ext cx="8546984" cy="3931920"/>
          </a:xfrm>
        </p:spPr>
        <p:txBody>
          <a:bodyPr>
            <a:normAutofit lnSpcReduction="10000"/>
          </a:bodyPr>
          <a:lstStyle/>
          <a:p>
            <a:pPr marL="0" indent="0" algn="just">
              <a:buNone/>
            </a:pPr>
            <a:r>
              <a:rPr lang="lt-LT" b="0" i="0" dirty="0">
                <a:solidFill>
                  <a:srgbClr val="202122"/>
                </a:solidFill>
                <a:effectLst/>
                <a:latin typeface="Arial" panose="020B0604020202020204" pitchFamily="34" charset="0"/>
              </a:rPr>
              <a:t>	Nacistinė karinė vadovybė bandė apgauti generolą ir panaudoti Vietinę rinktinę Rytų fronte prieš Raudonosios armijos </a:t>
            </a:r>
            <a:r>
              <a:rPr lang="lt-LT" b="0" i="0" u="none" strike="noStrike" dirty="0">
                <a:solidFill>
                  <a:schemeClr val="tx1">
                    <a:lumMod val="95000"/>
                    <a:lumOff val="5000"/>
                  </a:schemeClr>
                </a:solidFill>
                <a:effectLst/>
                <a:latin typeface="Arial" panose="020B0604020202020204" pitchFamily="34" charset="0"/>
              </a:rPr>
              <a:t>tankus</a:t>
            </a:r>
            <a:r>
              <a:rPr lang="lt-LT" b="0" i="0" dirty="0">
                <a:solidFill>
                  <a:srgbClr val="202122"/>
                </a:solidFill>
                <a:effectLst/>
                <a:latin typeface="Arial" panose="020B0604020202020204" pitchFamily="34" charset="0"/>
              </a:rPr>
              <a:t>. Perpratęs </a:t>
            </a:r>
            <a:r>
              <a:rPr lang="lt-LT" b="0" i="0" u="none" strike="noStrike" dirty="0">
                <a:solidFill>
                  <a:schemeClr val="tx1">
                    <a:lumMod val="95000"/>
                    <a:lumOff val="5000"/>
                  </a:schemeClr>
                </a:solidFill>
                <a:effectLst/>
                <a:latin typeface="Arial" panose="020B0604020202020204" pitchFamily="34" charset="0"/>
              </a:rPr>
              <a:t>nacių</a:t>
            </a:r>
            <a:r>
              <a:rPr lang="lt-LT" b="0" i="0" dirty="0">
                <a:solidFill>
                  <a:srgbClr val="202122"/>
                </a:solidFill>
                <a:effectLst/>
                <a:latin typeface="Arial" panose="020B0604020202020204" pitchFamily="34" charset="0"/>
              </a:rPr>
              <a:t> planus, generolas Povilas Plechavičius spėjo duoti įsakymą dalinių vadams nepaklusti nacių reikalavimams ir VR karius paleido neribotų atostogų, o tai įsiutino vokiečius. </a:t>
            </a:r>
            <a:r>
              <a:rPr lang="lt-LT" b="0" i="0" u="none" strike="noStrike" dirty="0">
                <a:solidFill>
                  <a:schemeClr val="tx1">
                    <a:lumMod val="95000"/>
                    <a:lumOff val="5000"/>
                  </a:schemeClr>
                </a:solidFill>
                <a:effectLst/>
                <a:latin typeface="Arial" panose="020B0604020202020204" pitchFamily="34" charset="0"/>
              </a:rPr>
              <a:t>Gegužės 15 </a:t>
            </a:r>
            <a:r>
              <a:rPr lang="lt-LT" b="0" i="0" dirty="0">
                <a:solidFill>
                  <a:schemeClr val="tx1">
                    <a:lumMod val="95000"/>
                    <a:lumOff val="5000"/>
                  </a:schemeClr>
                </a:solidFill>
                <a:effectLst/>
                <a:latin typeface="Arial" panose="020B0604020202020204" pitchFamily="34" charset="0"/>
              </a:rPr>
              <a:t>d</a:t>
            </a:r>
            <a:r>
              <a:rPr lang="lt-LT" b="0" i="0" dirty="0">
                <a:solidFill>
                  <a:srgbClr val="202122"/>
                </a:solidFill>
                <a:effectLst/>
                <a:latin typeface="Arial" panose="020B0604020202020204" pitchFamily="34" charset="0"/>
              </a:rPr>
              <a:t>. buvo areštuota VR vadovybė, pradėtas iš anksto suplanuotas VR likvidavimas. Okupacinė nacių valdžia Lietuvos vietinę rinktinę panaikino, SS pajėgomis išformavo Vietinės rinktinės padalinius, o štabą su generolu P. Plechavičiumi suėmė. Gen. P. Plechavičius vokiečiams nepasidavė, todėl buvo suimtas ir išvežtas į </a:t>
            </a:r>
            <a:r>
              <a:rPr lang="lt-LT" b="0" i="0" u="none" strike="noStrike" dirty="0">
                <a:solidFill>
                  <a:schemeClr val="tx1">
                    <a:lumMod val="95000"/>
                    <a:lumOff val="5000"/>
                  </a:schemeClr>
                </a:solidFill>
                <a:effectLst/>
                <a:latin typeface="Arial" panose="020B0604020202020204" pitchFamily="34" charset="0"/>
              </a:rPr>
              <a:t>Salaspilio koncentracijos stovyklą</a:t>
            </a:r>
            <a:r>
              <a:rPr lang="lt-LT" b="0" i="0" dirty="0">
                <a:solidFill>
                  <a:srgbClr val="202122"/>
                </a:solidFill>
                <a:effectLst/>
                <a:latin typeface="Arial" panose="020B0604020202020204" pitchFamily="34" charset="0"/>
              </a:rPr>
              <a:t>, po to – į </a:t>
            </a:r>
            <a:r>
              <a:rPr lang="lt-LT" b="0" i="0" u="none" strike="noStrike" dirty="0">
                <a:solidFill>
                  <a:schemeClr val="tx1">
                    <a:lumMod val="95000"/>
                    <a:lumOff val="5000"/>
                  </a:schemeClr>
                </a:solidFill>
                <a:effectLst/>
                <a:latin typeface="Arial" panose="020B0604020202020204" pitchFamily="34" charset="0"/>
              </a:rPr>
              <a:t>Dancingą</a:t>
            </a:r>
            <a:r>
              <a:rPr lang="lt-LT" b="0" i="0" dirty="0">
                <a:solidFill>
                  <a:srgbClr val="202122"/>
                </a:solidFill>
                <a:effectLst/>
                <a:latin typeface="Arial" panose="020B0604020202020204" pitchFamily="34" charset="0"/>
              </a:rPr>
              <a:t>, </a:t>
            </a:r>
            <a:r>
              <a:rPr lang="lt-LT" b="0" i="0" u="none" strike="noStrike" dirty="0">
                <a:solidFill>
                  <a:schemeClr val="tx1">
                    <a:lumMod val="95000"/>
                    <a:lumOff val="5000"/>
                  </a:schemeClr>
                </a:solidFill>
                <a:effectLst/>
                <a:latin typeface="Arial" panose="020B0604020202020204" pitchFamily="34" charset="0"/>
              </a:rPr>
              <a:t>Klaipėdą</a:t>
            </a:r>
            <a:r>
              <a:rPr lang="lt-LT" b="0" i="0" dirty="0">
                <a:solidFill>
                  <a:srgbClr val="202122"/>
                </a:solidFill>
                <a:effectLst/>
                <a:latin typeface="Arial" panose="020B0604020202020204" pitchFamily="34" charset="0"/>
              </a:rPr>
              <a:t>, o iš ten paleistas. Netrukus po to P. Plechavičius vėl pasitraukė į Vokietiją. </a:t>
            </a:r>
            <a:r>
              <a:rPr lang="lt-LT" dirty="0">
                <a:latin typeface="Arial" panose="020B0604020202020204" pitchFamily="34" charset="0"/>
                <a:cs typeface="Arial" panose="020B0604020202020204" pitchFamily="34" charset="0"/>
              </a:rPr>
              <a:t>Labai žiauriai buvo pasielgta su Rytų Lietuvoje buvusiais Lietuvos vietinės rinktinės batalionais. 1944 m. gegužės 17, 18 ir 21 d. naciai Paneriuose sušaudė apie 80 karių, o kitus nuginklavo ir suėmė. </a:t>
            </a:r>
            <a:r>
              <a:rPr lang="lt-LT" b="0" i="0" dirty="0">
                <a:solidFill>
                  <a:srgbClr val="202122"/>
                </a:solidFill>
                <a:effectLst/>
                <a:latin typeface="Arial" panose="020B0604020202020204" pitchFamily="34" charset="0"/>
                <a:cs typeface="Arial" panose="020B0604020202020204" pitchFamily="34" charset="0"/>
              </a:rPr>
              <a:t>Dalis Vietinės rinktinės narių tais pačiais ir sekančiais metais papildė kovotojų už nepriklausomybės atkūrimą – </a:t>
            </a:r>
            <a:r>
              <a:rPr lang="lt-LT" b="0" i="0" u="none" strike="noStrike" dirty="0">
                <a:solidFill>
                  <a:srgbClr val="0645AD"/>
                </a:solidFill>
                <a:effectLst/>
                <a:latin typeface="Arial" panose="020B0604020202020204" pitchFamily="34" charset="0"/>
                <a:cs typeface="Arial" panose="020B0604020202020204" pitchFamily="34" charset="0"/>
              </a:rPr>
              <a:t> </a:t>
            </a:r>
            <a:r>
              <a:rPr lang="lt-LT" b="0" i="0" u="none" strike="noStrike" dirty="0">
                <a:solidFill>
                  <a:schemeClr val="tx1">
                    <a:lumMod val="95000"/>
                    <a:lumOff val="5000"/>
                  </a:schemeClr>
                </a:solidFill>
                <a:effectLst/>
                <a:latin typeface="Arial" panose="020B0604020202020204" pitchFamily="34" charset="0"/>
                <a:cs typeface="Arial" panose="020B0604020202020204" pitchFamily="34" charset="0"/>
              </a:rPr>
              <a:t>Lietuvos partizanų </a:t>
            </a:r>
            <a:r>
              <a:rPr lang="lt-LT" b="0" i="0" dirty="0">
                <a:solidFill>
                  <a:srgbClr val="202122"/>
                </a:solidFill>
                <a:effectLst/>
                <a:latin typeface="Arial" panose="020B0604020202020204" pitchFamily="34" charset="0"/>
                <a:cs typeface="Arial" panose="020B0604020202020204" pitchFamily="34" charset="0"/>
              </a:rPr>
              <a:t>gretas. </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E37AF58-6BE0-4337-9051-8CB484FC31EE}"/>
              </a:ext>
            </a:extLst>
          </p:cNvPr>
          <p:cNvPicPr>
            <a:picLocks noChangeAspect="1"/>
          </p:cNvPicPr>
          <p:nvPr/>
        </p:nvPicPr>
        <p:blipFill>
          <a:blip r:embed="rId2"/>
          <a:stretch>
            <a:fillRect/>
          </a:stretch>
        </p:blipFill>
        <p:spPr>
          <a:xfrm>
            <a:off x="9375396" y="1330850"/>
            <a:ext cx="2239860" cy="3546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504B187F-E8AE-4D2B-AB43-7AED5F3E3FFF}"/>
              </a:ext>
            </a:extLst>
          </p:cNvPr>
          <p:cNvSpPr txBox="1"/>
          <p:nvPr/>
        </p:nvSpPr>
        <p:spPr>
          <a:xfrm>
            <a:off x="9375396" y="5070306"/>
            <a:ext cx="2880920" cy="369332"/>
          </a:xfrm>
          <a:prstGeom prst="rect">
            <a:avLst/>
          </a:prstGeom>
          <a:noFill/>
        </p:spPr>
        <p:txBody>
          <a:bodyPr wrap="square" rtlCol="0">
            <a:spAutoFit/>
          </a:bodyPr>
          <a:lstStyle/>
          <a:p>
            <a:r>
              <a:rPr lang="lt-LT" i="1" dirty="0">
                <a:latin typeface="Arial" panose="020B0604020202020204" pitchFamily="34" charset="0"/>
                <a:cs typeface="Arial" panose="020B0604020202020204" pitchFamily="34" charset="0"/>
              </a:rPr>
              <a:t>Povilas Plechavičius</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6656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730-FCF0-478E-B519-3E616E005C25}"/>
              </a:ext>
            </a:extLst>
          </p:cNvPr>
          <p:cNvSpPr>
            <a:spLocks noGrp="1"/>
          </p:cNvSpPr>
          <p:nvPr>
            <p:ph type="title"/>
          </p:nvPr>
        </p:nvSpPr>
        <p:spPr>
          <a:xfrm>
            <a:off x="957743" y="348980"/>
            <a:ext cx="10058400" cy="1371600"/>
          </a:xfrm>
        </p:spPr>
        <p:txBody>
          <a:bodyPr>
            <a:normAutofit/>
          </a:bodyPr>
          <a:lstStyle/>
          <a:p>
            <a:pPr algn="ctr"/>
            <a:r>
              <a:rPr lang="lt-LT" sz="3600" dirty="0">
                <a:solidFill>
                  <a:schemeClr val="tx1">
                    <a:lumMod val="95000"/>
                    <a:lumOff val="5000"/>
                  </a:schemeClr>
                </a:solidFill>
                <a:latin typeface="Arial" panose="020B0604020202020204" pitchFamily="34" charset="0"/>
                <a:cs typeface="Arial" panose="020B0604020202020204" pitchFamily="34" charset="0"/>
              </a:rPr>
              <a:t>Apdovanojimai</a:t>
            </a:r>
            <a:endParaRPr lang="en-US" sz="36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81ED190-D456-41F7-AE96-5DDB9224CE20}"/>
              </a:ext>
            </a:extLst>
          </p:cNvPr>
          <p:cNvSpPr>
            <a:spLocks noGrp="1"/>
          </p:cNvSpPr>
          <p:nvPr>
            <p:ph idx="1"/>
          </p:nvPr>
        </p:nvSpPr>
        <p:spPr>
          <a:xfrm>
            <a:off x="957743" y="1574613"/>
            <a:ext cx="9545273" cy="3931920"/>
          </a:xfrm>
        </p:spPr>
        <p:txBody>
          <a:bodyPr/>
          <a:lstStyle/>
          <a:p>
            <a:pPr marL="0" indent="0" algn="just">
              <a:buNone/>
            </a:pPr>
            <a:r>
              <a:rPr lang="lt-LT" b="0" i="0" dirty="0">
                <a:solidFill>
                  <a:srgbClr val="202122"/>
                </a:solidFill>
                <a:effectLst/>
                <a:latin typeface="Arial" panose="020B0604020202020204" pitchFamily="34" charset="0"/>
              </a:rPr>
              <a:t>	Paminint Lietuvos rinktinės šešiasdešimtmetį, Lietuvos respublikos prezidentas </a:t>
            </a:r>
            <a:r>
              <a:rPr lang="lt-LT" b="0" i="0" u="none" strike="noStrike" dirty="0">
                <a:solidFill>
                  <a:schemeClr val="tx1">
                    <a:lumMod val="95000"/>
                    <a:lumOff val="5000"/>
                  </a:schemeClr>
                </a:solidFill>
                <a:effectLst/>
                <a:latin typeface="Arial" panose="020B0604020202020204" pitchFamily="34" charset="0"/>
              </a:rPr>
              <a:t>Rolandas paksas</a:t>
            </a:r>
            <a:r>
              <a:rPr lang="lt-LT" b="0" i="0" dirty="0">
                <a:solidFill>
                  <a:srgbClr val="202122"/>
                </a:solidFill>
                <a:effectLst/>
                <a:latin typeface="Arial" panose="020B0604020202020204" pitchFamily="34" charset="0"/>
              </a:rPr>
              <a:t> </a:t>
            </a:r>
            <a:r>
              <a:rPr lang="lt-LT" b="0" i="0" u="none" strike="noStrike" dirty="0">
                <a:solidFill>
                  <a:schemeClr val="tx1">
                    <a:lumMod val="95000"/>
                    <a:lumOff val="5000"/>
                  </a:schemeClr>
                </a:solidFill>
                <a:effectLst/>
                <a:latin typeface="Arial" panose="020B0604020202020204" pitchFamily="34" charset="0"/>
              </a:rPr>
              <a:t>Vyčio kryžiaus ordino Didžiuoju kryžiumi </a:t>
            </a:r>
            <a:r>
              <a:rPr lang="lt-LT" b="0" i="0" dirty="0">
                <a:solidFill>
                  <a:srgbClr val="202122"/>
                </a:solidFill>
                <a:effectLst/>
                <a:latin typeface="Arial" panose="020B0604020202020204" pitchFamily="34" charset="0"/>
              </a:rPr>
              <a:t>po mirties apdovanojo rinktinės įkūrėją ir vadą generolą Povilą Plechavičių, o </a:t>
            </a:r>
            <a:r>
              <a:rPr lang="lt-LT" b="0" i="0" u="none" strike="noStrike" dirty="0">
                <a:solidFill>
                  <a:schemeClr val="tx1">
                    <a:lumMod val="95000"/>
                    <a:lumOff val="5000"/>
                  </a:schemeClr>
                </a:solidFill>
                <a:effectLst/>
                <a:latin typeface="Arial" panose="020B0604020202020204" pitchFamily="34" charset="0"/>
              </a:rPr>
              <a:t> Vyčio kryžiaus ordino Komandoro didžiuoju kryžiumi </a:t>
            </a:r>
            <a:r>
              <a:rPr lang="lt-LT" b="0" i="0" dirty="0">
                <a:solidFill>
                  <a:srgbClr val="202122"/>
                </a:solidFill>
                <a:effectLst/>
                <a:latin typeface="Arial" panose="020B0604020202020204" pitchFamily="34" charset="0"/>
              </a:rPr>
              <a:t>– rinktinės viršininką </a:t>
            </a:r>
            <a:r>
              <a:rPr lang="lt-LT" b="0" i="0" u="none" strike="noStrike" dirty="0">
                <a:solidFill>
                  <a:schemeClr val="tx1">
                    <a:lumMod val="95000"/>
                    <a:lumOff val="5000"/>
                  </a:schemeClr>
                </a:solidFill>
                <a:effectLst/>
                <a:latin typeface="Arial" panose="020B0604020202020204" pitchFamily="34" charset="0"/>
              </a:rPr>
              <a:t>Oskarą Urboną</a:t>
            </a:r>
            <a:r>
              <a:rPr lang="lt-LT" b="0" i="0" dirty="0">
                <a:solidFill>
                  <a:srgbClr val="202122"/>
                </a:solidFill>
                <a:effectLst/>
                <a:latin typeface="Arial" panose="020B0604020202020204" pitchFamily="34" charset="0"/>
              </a:rPr>
              <a:t>. </a:t>
            </a:r>
            <a:r>
              <a:rPr lang="lt-LT" b="0" i="0" u="none" strike="noStrike" dirty="0">
                <a:solidFill>
                  <a:schemeClr val="tx1">
                    <a:lumMod val="95000"/>
                    <a:lumOff val="5000"/>
                  </a:schemeClr>
                </a:solidFill>
                <a:effectLst/>
                <a:latin typeface="Arial" panose="020B0604020202020204" pitchFamily="34" charset="0"/>
              </a:rPr>
              <a:t>2004</a:t>
            </a:r>
            <a:r>
              <a:rPr lang="lt-LT" b="0" i="0" dirty="0">
                <a:solidFill>
                  <a:srgbClr val="202122"/>
                </a:solidFill>
                <a:effectLst/>
                <a:latin typeface="Arial" panose="020B0604020202020204" pitchFamily="34" charset="0"/>
              </a:rPr>
              <a:t> m. </a:t>
            </a:r>
            <a:r>
              <a:rPr lang="lt-LT" b="0" i="0" dirty="0">
                <a:solidFill>
                  <a:schemeClr val="tx1">
                    <a:lumMod val="95000"/>
                    <a:lumOff val="5000"/>
                  </a:schemeClr>
                </a:solidFill>
                <a:effectLst/>
                <a:latin typeface="Arial" panose="020B0604020202020204" pitchFamily="34" charset="0"/>
              </a:rPr>
              <a:t>b</a:t>
            </a:r>
            <a:r>
              <a:rPr lang="lt-LT" b="0" i="0" u="none" strike="noStrike" dirty="0">
                <a:solidFill>
                  <a:schemeClr val="tx1">
                    <a:lumMod val="95000"/>
                    <a:lumOff val="5000"/>
                  </a:schemeClr>
                </a:solidFill>
                <a:effectLst/>
                <a:latin typeface="Arial" panose="020B0604020202020204" pitchFamily="34" charset="0"/>
              </a:rPr>
              <a:t>irželio 18 </a:t>
            </a:r>
            <a:r>
              <a:rPr lang="lt-LT" b="0" i="0" dirty="0">
                <a:solidFill>
                  <a:srgbClr val="202122"/>
                </a:solidFill>
                <a:effectLst/>
                <a:latin typeface="Arial" panose="020B0604020202020204" pitchFamily="34" charset="0"/>
              </a:rPr>
              <a:t>d. </a:t>
            </a:r>
            <a:r>
              <a:rPr lang="lt-LT" b="0" i="0" u="none" strike="noStrike" dirty="0">
                <a:solidFill>
                  <a:schemeClr val="tx1">
                    <a:lumMod val="95000"/>
                    <a:lumOff val="5000"/>
                  </a:schemeClr>
                </a:solidFill>
                <a:effectLst/>
                <a:latin typeface="Arial" panose="020B0604020202020204" pitchFamily="34" charset="0"/>
              </a:rPr>
              <a:t>Aukštųjų Panerių </a:t>
            </a:r>
            <a:r>
              <a:rPr lang="lt-LT" b="0" i="0" dirty="0">
                <a:solidFill>
                  <a:srgbClr val="202122"/>
                </a:solidFill>
                <a:effectLst/>
                <a:latin typeface="Arial" panose="020B0604020202020204" pitchFamily="34" charset="0"/>
              </a:rPr>
              <a:t>memoriale atidengtas paminklas nacių nužudytiems Vietinės rinktinės kariams</a:t>
            </a:r>
            <a:endParaRPr lang="en-US" dirty="0"/>
          </a:p>
        </p:txBody>
      </p:sp>
      <p:pic>
        <p:nvPicPr>
          <p:cNvPr id="5" name="Picture 4">
            <a:extLst>
              <a:ext uri="{FF2B5EF4-FFF2-40B4-BE49-F238E27FC236}">
                <a16:creationId xmlns:a16="http://schemas.microsoft.com/office/drawing/2014/main" id="{AE4EB3C5-D9DC-4901-BA61-94F7541A96AD}"/>
              </a:ext>
            </a:extLst>
          </p:cNvPr>
          <p:cNvPicPr>
            <a:picLocks noChangeAspect="1"/>
          </p:cNvPicPr>
          <p:nvPr/>
        </p:nvPicPr>
        <p:blipFill>
          <a:blip r:embed="rId2"/>
          <a:stretch>
            <a:fillRect/>
          </a:stretch>
        </p:blipFill>
        <p:spPr>
          <a:xfrm>
            <a:off x="6988440" y="3140485"/>
            <a:ext cx="3825030" cy="2550020"/>
          </a:xfrm>
          <a:prstGeom prst="rect">
            <a:avLst/>
          </a:prstGeom>
          <a:ln>
            <a:noFill/>
          </a:ln>
          <a:effectLst>
            <a:softEdge rad="112500"/>
          </a:effectLst>
        </p:spPr>
      </p:pic>
      <p:sp>
        <p:nvSpPr>
          <p:cNvPr id="6" name="TextBox 5">
            <a:extLst>
              <a:ext uri="{FF2B5EF4-FFF2-40B4-BE49-F238E27FC236}">
                <a16:creationId xmlns:a16="http://schemas.microsoft.com/office/drawing/2014/main" id="{7053FDE5-C7F8-453C-BDA2-6F771C8AB0CB}"/>
              </a:ext>
            </a:extLst>
          </p:cNvPr>
          <p:cNvSpPr txBox="1"/>
          <p:nvPr/>
        </p:nvSpPr>
        <p:spPr>
          <a:xfrm>
            <a:off x="6655152" y="5690505"/>
            <a:ext cx="4491606" cy="646331"/>
          </a:xfrm>
          <a:prstGeom prst="rect">
            <a:avLst/>
          </a:prstGeom>
          <a:noFill/>
        </p:spPr>
        <p:txBody>
          <a:bodyPr wrap="square" rtlCol="0">
            <a:spAutoFit/>
          </a:bodyPr>
          <a:lstStyle/>
          <a:p>
            <a:r>
              <a:rPr lang="lt-LT" dirty="0">
                <a:latin typeface="Arial" panose="020B0604020202020204" pitchFamily="34" charset="0"/>
                <a:cs typeface="Arial" panose="020B0604020202020204" pitchFamily="34" charset="0"/>
              </a:rPr>
              <a:t>	</a:t>
            </a:r>
            <a:r>
              <a:rPr lang="lt-LT" i="1" dirty="0">
                <a:latin typeface="Arial" panose="020B0604020202020204" pitchFamily="34" charset="0"/>
                <a:cs typeface="Arial" panose="020B0604020202020204" pitchFamily="34" charset="0"/>
              </a:rPr>
              <a:t>Paminklas Paneriuose sušaudytiems Lietuvos vietinės rinktinės kariams atminti</a:t>
            </a:r>
            <a:endParaRPr lang="en-US" i="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9A4DFCD-D776-4F07-8886-CABA90F2EBA0}"/>
              </a:ext>
            </a:extLst>
          </p:cNvPr>
          <p:cNvPicPr>
            <a:picLocks noChangeAspect="1"/>
          </p:cNvPicPr>
          <p:nvPr/>
        </p:nvPicPr>
        <p:blipFill>
          <a:blip r:embed="rId3"/>
          <a:stretch>
            <a:fillRect/>
          </a:stretch>
        </p:blipFill>
        <p:spPr>
          <a:xfrm>
            <a:off x="2611308" y="3178825"/>
            <a:ext cx="2104471" cy="2834846"/>
          </a:xfrm>
          <a:prstGeom prst="rect">
            <a:avLst/>
          </a:prstGeom>
          <a:ln>
            <a:noFill/>
          </a:ln>
          <a:effectLst>
            <a:softEdge rad="112500"/>
          </a:effectLst>
        </p:spPr>
      </p:pic>
      <p:sp>
        <p:nvSpPr>
          <p:cNvPr id="9" name="TextBox 8">
            <a:extLst>
              <a:ext uri="{FF2B5EF4-FFF2-40B4-BE49-F238E27FC236}">
                <a16:creationId xmlns:a16="http://schemas.microsoft.com/office/drawing/2014/main" id="{814631B2-E751-40AE-A271-3B44A5990976}"/>
              </a:ext>
            </a:extLst>
          </p:cNvPr>
          <p:cNvSpPr txBox="1"/>
          <p:nvPr/>
        </p:nvSpPr>
        <p:spPr>
          <a:xfrm>
            <a:off x="1686535" y="6013671"/>
            <a:ext cx="4043844" cy="369332"/>
          </a:xfrm>
          <a:prstGeom prst="rect">
            <a:avLst/>
          </a:prstGeom>
          <a:noFill/>
        </p:spPr>
        <p:txBody>
          <a:bodyPr wrap="square" rtlCol="0">
            <a:spAutoFit/>
          </a:bodyPr>
          <a:lstStyle/>
          <a:p>
            <a:r>
              <a:rPr lang="lt-LT" i="1" dirty="0">
                <a:latin typeface="Arial" panose="020B0604020202020204" pitchFamily="34" charset="0"/>
                <a:cs typeface="Arial" panose="020B0604020202020204" pitchFamily="34" charset="0"/>
              </a:rPr>
              <a:t>Vyčio kryžiaus ordino Didysis kryžius</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05530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67C9-F1D1-4D7F-98A2-8E5ED772BA4D}"/>
              </a:ext>
            </a:extLst>
          </p:cNvPr>
          <p:cNvSpPr>
            <a:spLocks noGrp="1"/>
          </p:cNvSpPr>
          <p:nvPr>
            <p:ph type="title"/>
          </p:nvPr>
        </p:nvSpPr>
        <p:spPr/>
        <p:txBody>
          <a:bodyPr>
            <a:normAutofit/>
          </a:bodyPr>
          <a:lstStyle/>
          <a:p>
            <a:pPr algn="ctr"/>
            <a:r>
              <a:rPr lang="lt-LT" sz="3600" dirty="0">
                <a:latin typeface="Arial" panose="020B0604020202020204" pitchFamily="34" charset="0"/>
                <a:cs typeface="Arial" panose="020B0604020202020204" pitchFamily="34" charset="0"/>
              </a:rPr>
              <a:t>Išvados</a:t>
            </a:r>
            <a:endParaRPr 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756D0AC-4022-4183-B11D-4B85D87F3FA8}"/>
              </a:ext>
            </a:extLst>
          </p:cNvPr>
          <p:cNvSpPr>
            <a:spLocks noGrp="1"/>
          </p:cNvSpPr>
          <p:nvPr>
            <p:ph idx="1"/>
          </p:nvPr>
        </p:nvSpPr>
        <p:spPr/>
        <p:txBody>
          <a:bodyPr/>
          <a:lstStyle/>
          <a:p>
            <a:pPr marL="0" indent="0" algn="just">
              <a:buNone/>
            </a:pPr>
            <a:r>
              <a:rPr lang="lt-LT" dirty="0"/>
              <a:t>	</a:t>
            </a:r>
            <a:r>
              <a:rPr lang="lt-LT" dirty="0">
                <a:latin typeface="Arial" panose="020B0604020202020204" pitchFamily="34" charset="0"/>
                <a:cs typeface="Arial" panose="020B0604020202020204" pitchFamily="34" charset="0"/>
              </a:rPr>
              <a:t> Lietuvos vietinės rinktinės karių kova ir auka išreiškė lietuvių tautos patriotinių jėgų pasiryžimą ginti savo valstybę ir jos teritorijos vientisumą, tautos politinę valią gyventi laisvą ir savarankišką gyvenimą. Tai buvo istoriškai prasmingas patriotinis veiksmas, įkvėpęs tautą priešintis naujam okupantui ir neatsisakyti nepriklausomos Lietuvos idėjos.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2009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61BD-495D-4E25-9981-44515C74EB23}"/>
              </a:ext>
            </a:extLst>
          </p:cNvPr>
          <p:cNvSpPr>
            <a:spLocks noGrp="1"/>
          </p:cNvSpPr>
          <p:nvPr>
            <p:ph type="title"/>
          </p:nvPr>
        </p:nvSpPr>
        <p:spPr/>
        <p:txBody>
          <a:bodyPr>
            <a:normAutofit/>
          </a:bodyPr>
          <a:lstStyle/>
          <a:p>
            <a:pPr algn="ctr"/>
            <a:r>
              <a:rPr lang="lt-LT" sz="3600" dirty="0">
                <a:latin typeface="Arial" panose="020B0604020202020204" pitchFamily="34" charset="0"/>
                <a:cs typeface="Arial" panose="020B0604020202020204" pitchFamily="34" charset="0"/>
              </a:rPr>
              <a:t>Šaltiniai</a:t>
            </a:r>
            <a:endParaRPr 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6CFDE3E-8D5F-41EE-A3EC-B4E2AD3DB21B}"/>
              </a:ext>
            </a:extLst>
          </p:cNvPr>
          <p:cNvSpPr>
            <a:spLocks noGrp="1"/>
          </p:cNvSpPr>
          <p:nvPr>
            <p:ph idx="1"/>
          </p:nvPr>
        </p:nvSpPr>
        <p:spPr>
          <a:xfrm>
            <a:off x="865464" y="2161843"/>
            <a:ext cx="10058400" cy="3931920"/>
          </a:xfrm>
        </p:spPr>
        <p:txBody>
          <a:bodyPr/>
          <a:lstStyle/>
          <a:p>
            <a:pPr>
              <a:buFont typeface="Arial" panose="020B0604020202020204" pitchFamily="34" charset="0"/>
              <a:buChar char="•"/>
            </a:pPr>
            <a:r>
              <a:rPr lang="lt-LT" dirty="0"/>
              <a:t>	 </a:t>
            </a:r>
            <a:r>
              <a:rPr lang="lt-LT"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http://genocid.lt/UserFiles/File/Atmintinos_datos/2014/02/201402_rinktine.pdf</a:t>
            </a:r>
            <a:endParaRPr lang="lt-LT" dirty="0">
              <a:solidFill>
                <a:schemeClr val="tx1">
                  <a:lumMod val="95000"/>
                  <a:lumOff val="5000"/>
                </a:schemeClr>
              </a:solidFill>
            </a:endParaRPr>
          </a:p>
          <a:p>
            <a:pPr>
              <a:buFont typeface="Arial" panose="020B0604020202020204" pitchFamily="34" charset="0"/>
              <a:buChar char="•"/>
            </a:pPr>
            <a:r>
              <a:rPr lang="lt-LT" dirty="0">
                <a:solidFill>
                  <a:schemeClr val="tx1">
                    <a:lumMod val="95000"/>
                    <a:lumOff val="5000"/>
                  </a:schemeClr>
                </a:solidFill>
              </a:rPr>
              <a:t>	 </a:t>
            </a:r>
            <a:r>
              <a:rPr lang="lt-LT"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https://www.vle.lt/straipsnis/vietine-rinktine/</a:t>
            </a:r>
            <a:endParaRPr lang="lt-LT" dirty="0">
              <a:solidFill>
                <a:schemeClr val="tx1">
                  <a:lumMod val="95000"/>
                  <a:lumOff val="5000"/>
                </a:schemeClr>
              </a:solidFill>
            </a:endParaRPr>
          </a:p>
          <a:p>
            <a:pPr>
              <a:buFont typeface="Arial" panose="020B0604020202020204" pitchFamily="34" charset="0"/>
              <a:buChar char="•"/>
            </a:pPr>
            <a:r>
              <a:rPr lang="lt-LT" dirty="0">
                <a:solidFill>
                  <a:schemeClr val="tx1">
                    <a:lumMod val="95000"/>
                    <a:lumOff val="5000"/>
                  </a:schemeClr>
                </a:solidFill>
              </a:rPr>
              <a:t>	 </a:t>
            </a:r>
            <a:r>
              <a:rPr lang="lt-LT"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https://lt.wikipedia.org/wiki/Vietin%C4%97_rinktin%C4%97</a:t>
            </a:r>
            <a:endParaRPr lang="lt-LT" dirty="0">
              <a:solidFill>
                <a:schemeClr val="tx1">
                  <a:lumMod val="95000"/>
                  <a:lumOff val="5000"/>
                </a:schemeClr>
              </a:solidFill>
            </a:endParaRPr>
          </a:p>
          <a:p>
            <a:pPr>
              <a:buFont typeface="Arial" panose="020B0604020202020204" pitchFamily="34" charset="0"/>
              <a:buChar char="•"/>
            </a:pPr>
            <a:r>
              <a:rPr lang="lt-LT" dirty="0"/>
              <a:t>	 http://www.voruta.lt/lietuvos-vietine-rinktine/</a:t>
            </a:r>
            <a:endParaRPr lang="en-US" dirty="0"/>
          </a:p>
        </p:txBody>
      </p:sp>
    </p:spTree>
    <p:extLst>
      <p:ext uri="{BB962C8B-B14F-4D97-AF65-F5344CB8AC3E}">
        <p14:creationId xmlns:p14="http://schemas.microsoft.com/office/powerpoint/2010/main" val="264076624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176</TotalTime>
  <Words>750</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Savon</vt:lpstr>
      <vt:lpstr>Povilo Plechavičiaus vietinė rinktinė</vt:lpstr>
      <vt:lpstr>Vietinės rinktinės sukūrimas</vt:lpstr>
      <vt:lpstr>Uniformos</vt:lpstr>
      <vt:lpstr>Veikla</vt:lpstr>
      <vt:lpstr>PowerPoint Presentation</vt:lpstr>
      <vt:lpstr>Apdovanojimai</vt:lpstr>
      <vt:lpstr>Išvados</vt:lpstr>
      <vt:lpstr>Šaltiniai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Povilo Plechavičiaus vietinė rinktinė</dc:title>
  <dc:creator>Labas</dc:creator>
  <cp:lastModifiedBy>Labas</cp:lastModifiedBy>
  <cp:revision>12</cp:revision>
  <dcterms:created xsi:type="dcterms:W3CDTF">2021-03-07T13:26:16Z</dcterms:created>
  <dcterms:modified xsi:type="dcterms:W3CDTF">2021-03-07T22:43:10Z</dcterms:modified>
</cp:coreProperties>
</file>