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vert="horz" lIns="91440" tIns="45720" rIns="91440" bIns="45720" rtlCol="0"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1/15/2021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1/15/2021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1/15/2021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1/15/2021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1/15/2021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1/15/2021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1/15/2021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16069" y="2308366"/>
            <a:ext cx="5601730" cy="1026674"/>
          </a:xfrm>
        </p:spPr>
        <p:txBody>
          <a:bodyPr>
            <a:normAutofit fontScale="90000"/>
          </a:bodyPr>
          <a:lstStyle/>
          <a:p>
            <a:pPr algn="ctr"/>
            <a:r>
              <a:rPr lang="en-US" sz="4800" dirty="0" err="1" smtClean="0">
                <a:latin typeface="Arial" panose="020B0604020202020204" pitchFamily="34" charset="0"/>
                <a:cs typeface="Arial" panose="020B0604020202020204" pitchFamily="34" charset="0"/>
              </a:rPr>
              <a:t>Temos</a:t>
            </a:r>
            <a:r>
              <a:rPr lang="lt-LT" sz="4800" dirty="0" smtClean="0">
                <a:latin typeface="Arial" panose="020B0604020202020204" pitchFamily="34" charset="0"/>
                <a:cs typeface="Arial" panose="020B0604020202020204" pitchFamily="34" charset="0"/>
              </a:rPr>
              <a:t>,</a:t>
            </a:r>
            <a:r>
              <a:rPr lang="en-US" sz="4800" dirty="0" smtClean="0">
                <a:latin typeface="Arial" panose="020B0604020202020204" pitchFamily="34" charset="0"/>
                <a:cs typeface="Arial" panose="020B0604020202020204" pitchFamily="34" charset="0"/>
              </a:rPr>
              <a:t> </a:t>
            </a:r>
            <a:r>
              <a:rPr lang="en-US" sz="4800" dirty="0" err="1" smtClean="0">
                <a:latin typeface="Arial" panose="020B0604020202020204" pitchFamily="34" charset="0"/>
                <a:cs typeface="Arial" panose="020B0604020202020204" pitchFamily="34" charset="0"/>
              </a:rPr>
              <a:t>problemos</a:t>
            </a:r>
            <a:r>
              <a:rPr lang="lt-LT" sz="4800" dirty="0" smtClean="0">
                <a:latin typeface="Arial" panose="020B0604020202020204" pitchFamily="34" charset="0"/>
                <a:cs typeface="Arial" panose="020B0604020202020204" pitchFamily="34" charset="0"/>
              </a:rPr>
              <a:t>, idėjos A. Škėmos romane </a:t>
            </a:r>
            <a:br>
              <a:rPr lang="lt-LT" sz="4800" dirty="0" smtClean="0">
                <a:latin typeface="Arial" panose="020B0604020202020204" pitchFamily="34" charset="0"/>
                <a:cs typeface="Arial" panose="020B0604020202020204" pitchFamily="34" charset="0"/>
              </a:rPr>
            </a:br>
            <a:r>
              <a:rPr lang="lt-LT" sz="4800" dirty="0" smtClean="0">
                <a:latin typeface="Arial" panose="020B0604020202020204" pitchFamily="34" charset="0"/>
                <a:cs typeface="Arial" panose="020B0604020202020204" pitchFamily="34" charset="0"/>
              </a:rPr>
              <a:t>„Balta drobulė“</a:t>
            </a:r>
            <a:endParaRPr lang="lt-LT" sz="48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0" y="3682313"/>
            <a:ext cx="3583459" cy="3583459"/>
          </a:xfrm>
          <a:prstGeom prst="rect">
            <a:avLst/>
          </a:prstGeom>
        </p:spPr>
      </p:pic>
      <p:sp>
        <p:nvSpPr>
          <p:cNvPr id="7" name="TextBox 6"/>
          <p:cNvSpPr txBox="1"/>
          <p:nvPr/>
        </p:nvSpPr>
        <p:spPr>
          <a:xfrm>
            <a:off x="9325233" y="5605848"/>
            <a:ext cx="2627870" cy="1200329"/>
          </a:xfrm>
          <a:prstGeom prst="rect">
            <a:avLst/>
          </a:prstGeom>
          <a:noFill/>
        </p:spPr>
        <p:txBody>
          <a:bodyPr wrap="square" rtlCol="0">
            <a:spAutoFit/>
          </a:bodyPr>
          <a:lstStyle/>
          <a:p>
            <a:r>
              <a:rPr lang="lt-LT" dirty="0">
                <a:latin typeface="Arial" panose="020B0604020202020204" pitchFamily="34" charset="0"/>
                <a:cs typeface="Arial" panose="020B0604020202020204" pitchFamily="34" charset="0"/>
              </a:rPr>
              <a:t>KTU Inžinerijos licėjaus</a:t>
            </a:r>
          </a:p>
          <a:p>
            <a:r>
              <a:rPr lang="lt-LT" dirty="0">
                <a:latin typeface="Arial" panose="020B0604020202020204" pitchFamily="34" charset="0"/>
                <a:cs typeface="Arial" panose="020B0604020202020204" pitchFamily="34" charset="0"/>
              </a:rPr>
              <a:t>IV klasės mokinio</a:t>
            </a:r>
          </a:p>
          <a:p>
            <a:r>
              <a:rPr lang="lt-LT" dirty="0">
                <a:latin typeface="Arial" panose="020B0604020202020204" pitchFamily="34" charset="0"/>
                <a:cs typeface="Arial" panose="020B0604020202020204" pitchFamily="34" charset="0"/>
              </a:rPr>
              <a:t>Vytenio Kriščiūno</a:t>
            </a:r>
          </a:p>
          <a:p>
            <a:endParaRPr lang="lt-LT" dirty="0"/>
          </a:p>
        </p:txBody>
      </p:sp>
    </p:spTree>
    <p:extLst>
      <p:ext uri="{BB962C8B-B14F-4D97-AF65-F5344CB8AC3E}">
        <p14:creationId xmlns:p14="http://schemas.microsoft.com/office/powerpoint/2010/main" val="221615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42900" indent="-342900" algn="just">
              <a:buClr>
                <a:schemeClr val="tx1"/>
              </a:buClr>
              <a:buFont typeface="+mj-lt"/>
              <a:buAutoNum type="arabicPeriod" startAt="3"/>
            </a:pPr>
            <a:r>
              <a:rPr lang="lt-LT" altLang="lt-LT" sz="1800" dirty="0">
                <a:latin typeface="Arial" panose="020B0604020202020204" pitchFamily="34" charset="0"/>
                <a:cs typeface="Arial" panose="020B0604020202020204" pitchFamily="34" charset="0"/>
              </a:rPr>
              <a:t>Laimingas gali būti tas, kuris nieko </a:t>
            </a:r>
            <a:r>
              <a:rPr lang="lt-LT" altLang="lt-LT" sz="1800" dirty="0" smtClean="0">
                <a:latin typeface="Arial" panose="020B0604020202020204" pitchFamily="34" charset="0"/>
                <a:cs typeface="Arial" panose="020B0604020202020204" pitchFamily="34" charset="0"/>
              </a:rPr>
              <a:t>netrokšta. „</a:t>
            </a:r>
            <a:r>
              <a:rPr lang="lt-LT" sz="1800" dirty="0" smtClean="0">
                <a:latin typeface="Arial" panose="020B0604020202020204" pitchFamily="34" charset="0"/>
                <a:cs typeface="Arial" panose="020B0604020202020204" pitchFamily="34" charset="0"/>
              </a:rPr>
              <a:t>Noriu </a:t>
            </a:r>
            <a:r>
              <a:rPr lang="lt-LT" sz="1800" dirty="0">
                <a:latin typeface="Arial" panose="020B0604020202020204" pitchFamily="34" charset="0"/>
                <a:cs typeface="Arial" panose="020B0604020202020204" pitchFamily="34" charset="0"/>
              </a:rPr>
              <a:t>eilėraščių. Noriu pinigų. Noriu </a:t>
            </a:r>
            <a:r>
              <a:rPr lang="lt-LT" sz="1800" dirty="0" smtClean="0">
                <a:latin typeface="Arial" panose="020B0604020202020204" pitchFamily="34" charset="0"/>
                <a:cs typeface="Arial" panose="020B0604020202020204" pitchFamily="34" charset="0"/>
              </a:rPr>
              <a:t>garbės. </a:t>
            </a:r>
            <a:r>
              <a:rPr lang="lt-LT" sz="1800" dirty="0">
                <a:latin typeface="Arial" panose="020B0604020202020204" pitchFamily="34" charset="0"/>
                <a:cs typeface="Arial" panose="020B0604020202020204" pitchFamily="34" charset="0"/>
              </a:rPr>
              <a:t>Gyventi </a:t>
            </a:r>
            <a:r>
              <a:rPr lang="lt-LT" sz="1800" dirty="0" smtClean="0">
                <a:latin typeface="Arial" panose="020B0604020202020204" pitchFamily="34" charset="0"/>
                <a:cs typeface="Arial" panose="020B0604020202020204" pitchFamily="34" charset="0"/>
              </a:rPr>
              <a:t>noriu. Noriu </a:t>
            </a:r>
            <a:r>
              <a:rPr lang="lt-LT" sz="1800" dirty="0">
                <a:latin typeface="Arial" panose="020B0604020202020204" pitchFamily="34" charset="0"/>
                <a:cs typeface="Arial" panose="020B0604020202020204" pitchFamily="34" charset="0"/>
              </a:rPr>
              <a:t>būti </a:t>
            </a:r>
            <a:r>
              <a:rPr lang="lt-LT" sz="1800" dirty="0" smtClean="0">
                <a:latin typeface="Arial" panose="020B0604020202020204" pitchFamily="34" charset="0"/>
                <a:cs typeface="Arial" panose="020B0604020202020204" pitchFamily="34" charset="0"/>
              </a:rPr>
              <a:t>laimingas.“</a:t>
            </a:r>
            <a:r>
              <a:rPr lang="lt-LT" altLang="lt-LT" sz="1800" dirty="0" smtClean="0">
                <a:latin typeface="Arial" panose="020B0604020202020204" pitchFamily="34" charset="0"/>
                <a:cs typeface="Arial" panose="020B0604020202020204" pitchFamily="34" charset="0"/>
              </a:rPr>
              <a:t> Troškimas būti garsiu poetu, būti su mylimu žmogumi: „</a:t>
            </a:r>
            <a:r>
              <a:rPr lang="lt-LT" sz="1800" dirty="0">
                <a:latin typeface="Arial" panose="020B0604020202020204" pitchFamily="34" charset="0"/>
                <a:cs typeface="Arial" panose="020B0604020202020204" pitchFamily="34" charset="0"/>
              </a:rPr>
              <a:t> Elena ir aš – kartu. </a:t>
            </a:r>
            <a:r>
              <a:rPr lang="lt-LT" sz="1800" dirty="0" smtClean="0">
                <a:latin typeface="Arial" panose="020B0604020202020204" pitchFamily="34" charset="0"/>
                <a:cs typeface="Arial" panose="020B0604020202020204" pitchFamily="34" charset="0"/>
              </a:rPr>
              <a:t>Šeimyniškoje ramybėje. </a:t>
            </a:r>
            <a:r>
              <a:rPr lang="lt-LT" sz="1800" dirty="0">
                <a:latin typeface="Arial" panose="020B0604020202020204" pitchFamily="34" charset="0"/>
                <a:cs typeface="Arial" panose="020B0604020202020204" pitchFamily="34" charset="0"/>
              </a:rPr>
              <a:t>Nameliūkštis kur nors </a:t>
            </a:r>
            <a:r>
              <a:rPr lang="lt-LT" sz="1800" dirty="0" err="1">
                <a:latin typeface="Arial" panose="020B0604020202020204" pitchFamily="34" charset="0"/>
                <a:cs typeface="Arial" panose="020B0604020202020204" pitchFamily="34" charset="0"/>
              </a:rPr>
              <a:t>Jamaicoje</a:t>
            </a:r>
            <a:r>
              <a:rPr lang="lt-LT" sz="1800" dirty="0" smtClean="0">
                <a:latin typeface="Arial" panose="020B0604020202020204" pitchFamily="34" charset="0"/>
                <a:cs typeface="Arial" panose="020B0604020202020204" pitchFamily="34" charset="0"/>
              </a:rPr>
              <a:t>.“, nesijausti vienišam, tokie yra Antano Garšvos norai, kuriems nelemta išsipildyti, todėl jam sunku jaustis laimingu. </a:t>
            </a:r>
            <a:r>
              <a:rPr lang="lt-LT" sz="1800" dirty="0">
                <a:latin typeface="Arial" panose="020B0604020202020204" pitchFamily="34" charset="0"/>
                <a:cs typeface="Arial" panose="020B0604020202020204" pitchFamily="34" charset="0"/>
              </a:rPr>
              <a:t>Romano pabaigoje Garšva išgyvena vidinį virsmą: ilgai ieškotas eilėraštis susidėlioja jo </a:t>
            </a:r>
            <a:r>
              <a:rPr lang="lt-LT" sz="1800" dirty="0" smtClean="0">
                <a:latin typeface="Arial" panose="020B0604020202020204" pitchFamily="34" charset="0"/>
                <a:cs typeface="Arial" panose="020B0604020202020204" pitchFamily="34" charset="0"/>
              </a:rPr>
              <a:t>mintyse, </a:t>
            </a:r>
            <a:r>
              <a:rPr lang="lt-LT" sz="1800" dirty="0">
                <a:latin typeface="Arial" panose="020B0604020202020204" pitchFamily="34" charset="0"/>
                <a:cs typeface="Arial" panose="020B0604020202020204" pitchFamily="34" charset="0"/>
              </a:rPr>
              <a:t>scenoje prieš išprotėjimą poetą matome sėdintį prie stalo ir rašantį. Dabar jis mąs­to: „Esu objektyvus, esu mediumas, nenoriu būti absoliučiai origina­lus. Mano dvasia rado santykį su pasauliu. Aš būsiu nežinomas lyg senovinis japonų tapytojas</a:t>
            </a:r>
            <a:r>
              <a:rPr lang="lt-LT" sz="1800" dirty="0" smtClean="0">
                <a:latin typeface="Arial" panose="020B0604020202020204" pitchFamily="34" charset="0"/>
                <a:cs typeface="Arial" panose="020B0604020202020204" pitchFamily="34" charset="0"/>
              </a:rPr>
              <a:t>.“ „Jis </a:t>
            </a:r>
            <a:r>
              <a:rPr lang="lt-LT" sz="1800" dirty="0">
                <a:latin typeface="Arial" panose="020B0604020202020204" pitchFamily="34" charset="0"/>
                <a:cs typeface="Arial" panose="020B0604020202020204" pitchFamily="34" charset="0"/>
              </a:rPr>
              <a:t>sėdi </a:t>
            </a:r>
            <a:r>
              <a:rPr lang="lt-LT" sz="1800" dirty="0" smtClean="0">
                <a:latin typeface="Arial" panose="020B0604020202020204" pitchFamily="34" charset="0"/>
                <a:cs typeface="Arial" panose="020B0604020202020204" pitchFamily="34" charset="0"/>
              </a:rPr>
              <a:t>rojuje“, </a:t>
            </a:r>
            <a:r>
              <a:rPr lang="lt-LT" sz="1800" dirty="0">
                <a:latin typeface="Arial" panose="020B0604020202020204" pitchFamily="34" charset="0"/>
                <a:cs typeface="Arial" panose="020B0604020202020204" pitchFamily="34" charset="0"/>
              </a:rPr>
              <a:t>jau virtęs idiotu </a:t>
            </a:r>
            <a:r>
              <a:rPr lang="lt-LT" sz="1800" dirty="0" smtClean="0">
                <a:latin typeface="Arial" panose="020B0604020202020204" pitchFamily="34" charset="0"/>
                <a:cs typeface="Arial" panose="020B0604020202020204" pitchFamily="34" charset="0"/>
              </a:rPr>
              <a:t>šinšilos </a:t>
            </a:r>
            <a:r>
              <a:rPr lang="lt-LT" sz="1800" dirty="0">
                <a:latin typeface="Arial" panose="020B0604020202020204" pitchFamily="34" charset="0"/>
                <a:cs typeface="Arial" panose="020B0604020202020204" pitchFamily="34" charset="0"/>
              </a:rPr>
              <a:t>veidu</a:t>
            </a:r>
            <a:r>
              <a:rPr lang="lt-LT" sz="1800">
                <a:latin typeface="Arial" panose="020B0604020202020204" pitchFamily="34" charset="0"/>
                <a:cs typeface="Arial" panose="020B0604020202020204" pitchFamily="34" charset="0"/>
              </a:rPr>
              <a:t>, </a:t>
            </a:r>
            <a:r>
              <a:rPr lang="lt-LT" sz="1800" smtClean="0">
                <a:latin typeface="Arial" panose="020B0604020202020204" pitchFamily="34" charset="0"/>
                <a:cs typeface="Arial" panose="020B0604020202020204" pitchFamily="34" charset="0"/>
              </a:rPr>
              <a:t>laimingas </a:t>
            </a:r>
            <a:r>
              <a:rPr lang="lt-LT" sz="1800" dirty="0">
                <a:latin typeface="Arial" panose="020B0604020202020204" pitchFamily="34" charset="0"/>
                <a:cs typeface="Arial" panose="020B0604020202020204" pitchFamily="34" charset="0"/>
              </a:rPr>
              <a:t>plėšo popieriaus </a:t>
            </a:r>
            <a:r>
              <a:rPr lang="lt-LT" sz="1800" dirty="0" smtClean="0">
                <a:latin typeface="Arial" panose="020B0604020202020204" pitchFamily="34" charset="0"/>
                <a:cs typeface="Arial" panose="020B0604020202020204" pitchFamily="34" charset="0"/>
              </a:rPr>
              <a:t>lakštą. Jis atsisako troškimų, tampa laimingu.</a:t>
            </a:r>
          </a:p>
          <a:p>
            <a:pPr marL="342900" indent="-342900" algn="just">
              <a:buClr>
                <a:schemeClr val="tx1"/>
              </a:buClr>
              <a:buFont typeface="+mj-lt"/>
              <a:buAutoNum type="arabicPeriod" startAt="4"/>
            </a:pPr>
            <a:r>
              <a:rPr lang="lt-LT" sz="1800" dirty="0">
                <a:latin typeface="Arial" panose="020B0604020202020204" pitchFamily="34" charset="0"/>
                <a:cs typeface="Arial" panose="020B0604020202020204" pitchFamily="34" charset="0"/>
              </a:rPr>
              <a:t>M</a:t>
            </a:r>
            <a:r>
              <a:rPr lang="lt-LT" sz="1800" dirty="0" smtClean="0">
                <a:latin typeface="Arial" panose="020B0604020202020204" pitchFamily="34" charset="0"/>
                <a:cs typeface="Arial" panose="020B0604020202020204" pitchFamily="34" charset="0"/>
              </a:rPr>
              <a:t>enas realizuoja didžiausias žmonių galias. Realybė „Baltoje drobulėje“ yra nuvilianti, užgožianti žmogaus asmenybę, todėl vienintelis būdas save išreikšti yra kūryba.  Antanas Garšva – menininkas, ieškantis įkvėpimo, apmąstantis savo būtį, jo apmąstymai gilūs ir neįprasti, </a:t>
            </a:r>
            <a:r>
              <a:rPr lang="lt-LT" sz="1800" dirty="0">
                <a:latin typeface="Arial" panose="020B0604020202020204" pitchFamily="34" charset="0"/>
                <a:cs typeface="Arial" panose="020B0604020202020204" pitchFamily="34" charset="0"/>
              </a:rPr>
              <a:t> pasaulis vaizduojamas taip, kaip jį suvokia pagrindinis </a:t>
            </a:r>
            <a:r>
              <a:rPr lang="lt-LT" sz="1800" dirty="0" smtClean="0">
                <a:latin typeface="Arial" panose="020B0604020202020204" pitchFamily="34" charset="0"/>
                <a:cs typeface="Arial" panose="020B0604020202020204" pitchFamily="34" charset="0"/>
              </a:rPr>
              <a:t>veikėjas. Tik meno pagalba jis geba išreikšti tikrąją žmogaus tobulybę - išskirtinumą, tikrąjį save.</a:t>
            </a:r>
            <a:endParaRPr lang="lt-LT"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1004824"/>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540" y="439266"/>
            <a:ext cx="10515600" cy="1325563"/>
          </a:xfrm>
        </p:spPr>
        <p:txBody>
          <a:bodyPr>
            <a:normAutofit/>
          </a:bodyPr>
          <a:lstStyle/>
          <a:p>
            <a:pPr algn="ctr"/>
            <a:r>
              <a:rPr lang="lt-LT" sz="4800" dirty="0" smtClean="0">
                <a:latin typeface="Arial" panose="020B0604020202020204" pitchFamily="34" charset="0"/>
                <a:cs typeface="Arial" panose="020B0604020202020204" pitchFamily="34" charset="0"/>
              </a:rPr>
              <a:t>Išvados</a:t>
            </a:r>
            <a:endParaRPr lang="lt-LT" sz="48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62335" y="1982144"/>
            <a:ext cx="10233800" cy="4351338"/>
          </a:xfrm>
        </p:spPr>
        <p:txBody>
          <a:bodyPr>
            <a:normAutofit/>
          </a:bodyPr>
          <a:lstStyle/>
          <a:p>
            <a:pPr marL="0" indent="0" algn="just">
              <a:buNone/>
            </a:pPr>
            <a:r>
              <a:rPr lang="lt-LT" sz="1800" dirty="0" smtClean="0">
                <a:latin typeface="Arial" panose="020B0604020202020204" pitchFamily="34" charset="0"/>
                <a:cs typeface="Arial" panose="020B0604020202020204" pitchFamily="34" charset="0"/>
              </a:rPr>
              <a:t>	Romane „Balta drobulė“ yra perteikiamas Antano Garšvos gyvenimas absurdiškame, žmogaus viltis gniuždančiame pasaulyje, kurio temos, idėjos ir problemos yra glaudžiai susijusios su XX a. žmogaus egzistencija. Pagrindinis veikėjas sprendžia egzistencinius klausimus, gilinasi į vertybes: meilę, kūrybą, intelektą, šeimą, moralę, ieško atramos absurdui ir tikrosios laimės. Galiausiai tiesa išaiškėja - </a:t>
            </a:r>
            <a:r>
              <a:rPr lang="lt-LT" sz="1800" dirty="0">
                <a:latin typeface="Arial" panose="020B0604020202020204" pitchFamily="34" charset="0"/>
                <a:cs typeface="Arial" panose="020B0604020202020204" pitchFamily="34" charset="0"/>
              </a:rPr>
              <a:t>gyventi reikia čia ir dabar, neužmirštant, kad gyvenimas duotas tik vieną kartą, o žmogus nėra savo likimo šeimininkas.</a:t>
            </a:r>
          </a:p>
        </p:txBody>
      </p:sp>
    </p:spTree>
    <p:extLst>
      <p:ext uri="{BB962C8B-B14F-4D97-AF65-F5344CB8AC3E}">
        <p14:creationId xmlns:p14="http://schemas.microsoft.com/office/powerpoint/2010/main" val="904681952"/>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lt-LT" sz="4800" dirty="0">
                <a:latin typeface="Arial" panose="020B0604020202020204" pitchFamily="34" charset="0"/>
                <a:cs typeface="Arial" panose="020B0604020202020204" pitchFamily="34" charset="0"/>
              </a:rPr>
              <a:t>Š</a:t>
            </a:r>
            <a:r>
              <a:rPr lang="lt-LT" sz="4800" dirty="0" smtClean="0">
                <a:latin typeface="Arial" panose="020B0604020202020204" pitchFamily="34" charset="0"/>
                <a:cs typeface="Arial" panose="020B0604020202020204" pitchFamily="34" charset="0"/>
              </a:rPr>
              <a:t>altiniai</a:t>
            </a:r>
            <a:endParaRPr lang="lt-LT" sz="48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lgn="just"/>
            <a:r>
              <a:rPr lang="lt-LT" sz="1800" dirty="0">
                <a:solidFill>
                  <a:schemeClr val="tx1"/>
                </a:solidFill>
                <a:latin typeface="Arial" panose="020B0604020202020204" pitchFamily="34" charset="0"/>
                <a:cs typeface="Arial" panose="020B0604020202020204" pitchFamily="34" charset="0"/>
              </a:rPr>
              <a:t>http://www.xn--altiniai-4wb.info/files/literatura/LH00/Antanas_%C5%A0k%C4%97ma._</a:t>
            </a:r>
            <a:r>
              <a:rPr lang="lt-LT" sz="1800" dirty="0" smtClean="0">
                <a:solidFill>
                  <a:schemeClr val="tx1"/>
                </a:solidFill>
                <a:latin typeface="Arial" panose="020B0604020202020204" pitchFamily="34" charset="0"/>
                <a:cs typeface="Arial" panose="020B0604020202020204" pitchFamily="34" charset="0"/>
              </a:rPr>
              <a:t>Balta_drobul%C4%97.LHP200.pdf</a:t>
            </a:r>
          </a:p>
          <a:p>
            <a:pPr algn="just"/>
            <a:r>
              <a:rPr lang="lt-LT" sz="1800" dirty="0">
                <a:solidFill>
                  <a:schemeClr val="tx1"/>
                </a:solidFill>
                <a:latin typeface="Arial" panose="020B0604020202020204" pitchFamily="34" charset="0"/>
                <a:cs typeface="Arial" panose="020B0604020202020204" pitchFamily="34" charset="0"/>
              </a:rPr>
              <a:t>http://</a:t>
            </a:r>
            <a:r>
              <a:rPr lang="lt-LT" sz="1800" dirty="0" smtClean="0">
                <a:solidFill>
                  <a:schemeClr val="tx1"/>
                </a:solidFill>
                <a:latin typeface="Arial" panose="020B0604020202020204" pitchFamily="34" charset="0"/>
                <a:cs typeface="Arial" panose="020B0604020202020204" pitchFamily="34" charset="0"/>
              </a:rPr>
              <a:t>www.tekstai.lt/tekstai-apie-tekstus/6443-rimvydas-silbajoris-zmogus-antano-skemos-kuryboje-1960</a:t>
            </a:r>
          </a:p>
          <a:p>
            <a:pPr algn="just"/>
            <a:r>
              <a:rPr lang="lt-LT" sz="1800" dirty="0">
                <a:solidFill>
                  <a:schemeClr val="tx1"/>
                </a:solidFill>
                <a:latin typeface="Arial" panose="020B0604020202020204" pitchFamily="34" charset="0"/>
                <a:cs typeface="Arial" panose="020B0604020202020204" pitchFamily="34" charset="0"/>
              </a:rPr>
              <a:t>https://mokovas.wordpress.com/2010/12/06/antanas-skema-1911-1961-gyvenimas-ir-kuryba</a:t>
            </a:r>
            <a:r>
              <a:rPr lang="lt-LT" sz="1800" dirty="0" smtClean="0">
                <a:solidFill>
                  <a:schemeClr val="tx1"/>
                </a:solidFill>
                <a:latin typeface="Arial" panose="020B0604020202020204" pitchFamily="34" charset="0"/>
                <a:cs typeface="Arial" panose="020B0604020202020204" pitchFamily="34" charset="0"/>
              </a:rPr>
              <a:t>/</a:t>
            </a:r>
          </a:p>
          <a:p>
            <a:pPr algn="just"/>
            <a:r>
              <a:rPr lang="lt-LT" sz="1800" dirty="0">
                <a:solidFill>
                  <a:schemeClr val="tx1"/>
                </a:solidFill>
                <a:latin typeface="Arial" panose="020B0604020202020204" pitchFamily="34" charset="0"/>
                <a:cs typeface="Arial" panose="020B0604020202020204" pitchFamily="34" charset="0"/>
              </a:rPr>
              <a:t>https://</a:t>
            </a:r>
            <a:r>
              <a:rPr lang="lt-LT" sz="1800" dirty="0" smtClean="0">
                <a:solidFill>
                  <a:schemeClr val="tx1"/>
                </a:solidFill>
                <a:latin typeface="Arial" panose="020B0604020202020204" pitchFamily="34" charset="0"/>
                <a:cs typeface="Arial" panose="020B0604020202020204" pitchFamily="34" charset="0"/>
              </a:rPr>
              <a:t>mokslai.lietuviuzodynas.lt/lietuviu-kalba/ar-meniniam-talentui-padeda-reikstis-emigracija-susidurimai-su-svetimomis-kulturomis</a:t>
            </a:r>
          </a:p>
          <a:p>
            <a:pPr algn="just"/>
            <a:endParaRPr lang="lt-LT"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2361066"/>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lt-LT" sz="4800" dirty="0" smtClean="0">
                <a:latin typeface="Arial" panose="020B0604020202020204" pitchFamily="34" charset="0"/>
                <a:cs typeface="Arial" panose="020B0604020202020204" pitchFamily="34" charset="0"/>
              </a:rPr>
              <a:t>Turinys</a:t>
            </a:r>
            <a:endParaRPr lang="lt-LT" sz="48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342900" indent="-342900">
              <a:buFont typeface="+mj-lt"/>
              <a:buAutoNum type="arabicPeriod"/>
            </a:pPr>
            <a:r>
              <a:rPr lang="lt-LT" sz="2000" dirty="0" smtClean="0">
                <a:latin typeface="Arial" panose="020B0604020202020204" pitchFamily="34" charset="0"/>
                <a:cs typeface="Arial" panose="020B0604020202020204" pitchFamily="34" charset="0"/>
              </a:rPr>
              <a:t>Temos</a:t>
            </a:r>
          </a:p>
          <a:p>
            <a:pPr marL="342900" indent="-342900">
              <a:buFont typeface="+mj-lt"/>
              <a:buAutoNum type="arabicPeriod"/>
            </a:pPr>
            <a:r>
              <a:rPr lang="lt-LT" sz="2000" dirty="0" smtClean="0">
                <a:latin typeface="Arial" panose="020B0604020202020204" pitchFamily="34" charset="0"/>
                <a:cs typeface="Arial" panose="020B0604020202020204" pitchFamily="34" charset="0"/>
              </a:rPr>
              <a:t>Problemos</a:t>
            </a:r>
          </a:p>
          <a:p>
            <a:pPr marL="342900" indent="-342900">
              <a:buFont typeface="+mj-lt"/>
              <a:buAutoNum type="arabicPeriod"/>
            </a:pPr>
            <a:r>
              <a:rPr lang="lt-LT" sz="2000" dirty="0" smtClean="0">
                <a:latin typeface="Arial" panose="020B0604020202020204" pitchFamily="34" charset="0"/>
                <a:cs typeface="Arial" panose="020B0604020202020204" pitchFamily="34" charset="0"/>
              </a:rPr>
              <a:t>Idėjos</a:t>
            </a:r>
          </a:p>
          <a:p>
            <a:pPr marL="342900" indent="-342900">
              <a:buFont typeface="+mj-lt"/>
              <a:buAutoNum type="arabicPeriod"/>
            </a:pPr>
            <a:r>
              <a:rPr lang="lt-LT" sz="2000" dirty="0" smtClean="0">
                <a:latin typeface="Arial" panose="020B0604020202020204" pitchFamily="34" charset="0"/>
                <a:cs typeface="Arial" panose="020B0604020202020204" pitchFamily="34" charset="0"/>
              </a:rPr>
              <a:t>Išvados </a:t>
            </a:r>
          </a:p>
          <a:p>
            <a:pPr marL="342900" indent="-342900">
              <a:buFont typeface="+mj-lt"/>
              <a:buAutoNum type="arabicPeriod"/>
            </a:pPr>
            <a:r>
              <a:rPr lang="lt-LT" sz="2000" dirty="0" smtClean="0">
                <a:latin typeface="Arial" panose="020B0604020202020204" pitchFamily="34" charset="0"/>
                <a:cs typeface="Arial" panose="020B0604020202020204" pitchFamily="34" charset="0"/>
              </a:rPr>
              <a:t>Šaltiniai</a:t>
            </a:r>
          </a:p>
          <a:p>
            <a:pPr marL="342900" indent="-342900">
              <a:buFont typeface="+mj-lt"/>
              <a:buAutoNum type="arabicPeriod"/>
            </a:pPr>
            <a:endParaRPr lang="lt-LT"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0800532"/>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lt-LT" sz="4800" dirty="0" smtClean="0">
                <a:latin typeface="Arial" panose="020B0604020202020204" pitchFamily="34" charset="0"/>
                <a:cs typeface="Arial" panose="020B0604020202020204" pitchFamily="34" charset="0"/>
              </a:rPr>
              <a:t>Temos</a:t>
            </a:r>
            <a:endParaRPr lang="lt-LT" sz="4800" dirty="0">
              <a:latin typeface="Arial" panose="020B0604020202020204" pitchFamily="34" charset="0"/>
              <a:cs typeface="Arial" panose="020B0604020202020204" pitchFamily="34" charset="0"/>
            </a:endParaRPr>
          </a:p>
        </p:txBody>
      </p:sp>
      <p:sp>
        <p:nvSpPr>
          <p:cNvPr id="5" name="TextBox 4"/>
          <p:cNvSpPr txBox="1"/>
          <p:nvPr/>
        </p:nvSpPr>
        <p:spPr>
          <a:xfrm>
            <a:off x="1433385" y="1985319"/>
            <a:ext cx="8913340" cy="3416320"/>
          </a:xfrm>
          <a:prstGeom prst="rect">
            <a:avLst/>
          </a:prstGeom>
          <a:noFill/>
        </p:spPr>
        <p:txBody>
          <a:bodyPr wrap="square" rtlCol="0">
            <a:spAutoFit/>
          </a:bodyPr>
          <a:lstStyle/>
          <a:p>
            <a:pPr marL="342900" indent="-342900" algn="just">
              <a:buClr>
                <a:schemeClr val="tx1"/>
              </a:buClr>
              <a:buFont typeface="+mj-lt"/>
              <a:buAutoNum type="arabicPeriod"/>
            </a:pPr>
            <a:r>
              <a:rPr lang="lt-LT" dirty="0" smtClean="0">
                <a:latin typeface="Arial" panose="020B0604020202020204" pitchFamily="34" charset="0"/>
                <a:cs typeface="Arial" panose="020B0604020202020204" pitchFamily="34" charset="0"/>
              </a:rPr>
              <a:t>Kova dėl žmogaus orumo. Romane pagrindinis veikėjas Antanas Garšva suvokia gyvenimo absurdiškumą ir yra priverstas kovoti dėl savo orumo. Jis turi dirbti liftininko darbą, kuris primena Sizifo darbą, kad užsidirbtų pragyvenimui – tai žeidžia jo orumą. Pagrindiniam veikėjui svarbu rašyti jam </a:t>
            </a:r>
            <a:r>
              <a:rPr lang="en-US" dirty="0" smtClean="0">
                <a:latin typeface="Arial" panose="020B0604020202020204" pitchFamily="34" charset="0"/>
                <a:cs typeface="Arial" panose="020B0604020202020204" pitchFamily="34" charset="0"/>
              </a:rPr>
              <a:t>r</a:t>
            </a:r>
            <a:r>
              <a:rPr lang="lt-LT" dirty="0">
                <a:latin typeface="Arial" panose="020B0604020202020204" pitchFamily="34" charset="0"/>
                <a:cs typeface="Arial" panose="020B0604020202020204" pitchFamily="34" charset="0"/>
              </a:rPr>
              <a:t>ū</a:t>
            </a:r>
            <a:r>
              <a:rPr lang="en-US" dirty="0" err="1" smtClean="0">
                <a:latin typeface="Arial" panose="020B0604020202020204" pitchFamily="34" charset="0"/>
                <a:cs typeface="Arial" panose="020B0604020202020204" pitchFamily="34" charset="0"/>
              </a:rPr>
              <a:t>pimomis</a:t>
            </a:r>
            <a:r>
              <a:rPr lang="lt-LT" dirty="0" smtClean="0">
                <a:latin typeface="Arial" panose="020B0604020202020204" pitchFamily="34" charset="0"/>
                <a:cs typeface="Arial" panose="020B0604020202020204" pitchFamily="34" charset="0"/>
              </a:rPr>
              <a:t> temomis, tačiau gyvendamas Lietuvoje susiduria su bolševikų prievarta. Poetas neišsižada savo idealų, atsisako rašyti eilėraščius apie „socialistinį realizmą“, todėl skaudžiai nukenčia, jį primuša: „</a:t>
            </a:r>
            <a:r>
              <a:rPr lang="lt-LT" dirty="0">
                <a:latin typeface="Arial" panose="020B0604020202020204" pitchFamily="34" charset="0"/>
                <a:cs typeface="Arial" panose="020B0604020202020204" pitchFamily="34" charset="0"/>
              </a:rPr>
              <a:t>gavo smūgį į pilvo tuštumą ir smuko į </a:t>
            </a:r>
            <a:r>
              <a:rPr lang="lt-LT" dirty="0" smtClean="0">
                <a:latin typeface="Arial" panose="020B0604020202020204" pitchFamily="34" charset="0"/>
                <a:cs typeface="Arial" panose="020B0604020202020204" pitchFamily="34" charset="0"/>
              </a:rPr>
              <a:t>grindis“. </a:t>
            </a:r>
          </a:p>
          <a:p>
            <a:pPr marL="342900" indent="-342900" algn="just">
              <a:buClr>
                <a:schemeClr val="tx1"/>
              </a:buClr>
              <a:buFont typeface="+mj-lt"/>
              <a:buAutoNum type="arabicPeriod"/>
            </a:pPr>
            <a:endParaRPr lang="lt-LT" dirty="0" smtClean="0">
              <a:latin typeface="Arial" panose="020B0604020202020204" pitchFamily="34" charset="0"/>
              <a:cs typeface="Arial" panose="020B0604020202020204" pitchFamily="34" charset="0"/>
            </a:endParaRPr>
          </a:p>
          <a:p>
            <a:pPr marL="342900" indent="-342900" algn="just">
              <a:buClr>
                <a:schemeClr val="tx1"/>
              </a:buClr>
              <a:buFont typeface="+mj-lt"/>
              <a:buAutoNum type="arabicPeriod"/>
            </a:pPr>
            <a:r>
              <a:rPr lang="lt-LT" dirty="0" smtClean="0">
                <a:latin typeface="Arial" panose="020B0604020202020204" pitchFamily="34" charset="0"/>
                <a:cs typeface="Arial" panose="020B0604020202020204" pitchFamily="34" charset="0"/>
              </a:rPr>
              <a:t>Asmens ir jo vertybių išbandymas katastrofų metu. Žiauraus pasaulio įtaka keičia žmonių požiūrį į gyvybę. „</a:t>
            </a:r>
            <a:r>
              <a:rPr lang="pt-BR" dirty="0" smtClean="0">
                <a:latin typeface="Arial" panose="020B0604020202020204" pitchFamily="34" charset="0"/>
                <a:cs typeface="Arial" panose="020B0604020202020204" pitchFamily="34" charset="0"/>
              </a:rPr>
              <a:t>1941-aisiais metais Antanas Garšva buvo partizanas.</a:t>
            </a:r>
            <a:r>
              <a:rPr lang="lt-LT" dirty="0" smtClean="0">
                <a:latin typeface="Arial" panose="020B0604020202020204" pitchFamily="34" charset="0"/>
                <a:cs typeface="Arial" panose="020B0604020202020204" pitchFamily="34" charset="0"/>
              </a:rPr>
              <a:t>“ Jam teko akmeniu užmušti septyniolikos metų jaunuolį: „Aš užmušiau žmogų“, pagalvojo Garšva. Bet šitie žodžiai nieko nereiškė“.</a:t>
            </a:r>
            <a:endParaRPr lang="lt-L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8982789"/>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2291" y="1463160"/>
            <a:ext cx="10233800" cy="4351338"/>
          </a:xfrm>
        </p:spPr>
        <p:txBody>
          <a:bodyPr>
            <a:normAutofit lnSpcReduction="10000"/>
          </a:bodyPr>
          <a:lstStyle/>
          <a:p>
            <a:pPr marL="514350" indent="-514350" algn="just">
              <a:buClr>
                <a:schemeClr val="tx1"/>
              </a:buClr>
              <a:buFont typeface="+mj-lt"/>
              <a:buAutoNum type="arabicPeriod" startAt="3"/>
            </a:pPr>
            <a:r>
              <a:rPr lang="lt-LT" sz="1800" dirty="0" smtClean="0">
                <a:latin typeface="Arial" panose="020B0604020202020204" pitchFamily="34" charset="0"/>
                <a:cs typeface="Arial" panose="020B0604020202020204" pitchFamily="34" charset="0"/>
              </a:rPr>
              <a:t>Juokas, kaip vertybių praradimo priešprieša. Pasaulyje, kuris patyrė Antrojo pasaulinio karo siaubus, nebeįmanoma paslėpti skausmo. Tokio pasaulio niūrumas kenkia žmogaus būčiai. Antanas Garšva XX a. žmogus, kuris tiesiogiai susidūrė su karo žiaurumu, artėjo beprotybės link. Gyvenimo kasdienybė yra užburtas ratas, o meilė – didžiausias troškimas, tačiau nepasiekiama pagrindiniam veikėjui, todėl vienintelė išeitis yra savižudybė arba ironija: „</a:t>
            </a:r>
            <a:r>
              <a:rPr lang="sv-SE" sz="1800" dirty="0">
                <a:latin typeface="Arial" panose="020B0604020202020204" pitchFamily="34" charset="0"/>
                <a:cs typeface="Arial" panose="020B0604020202020204" pitchFamily="34" charset="0"/>
              </a:rPr>
              <a:t>Man belieka juoktis. Garsiai. Realybė egzistuoja</a:t>
            </a:r>
            <a:r>
              <a:rPr lang="sv-SE" sz="1800" dirty="0" smtClean="0">
                <a:latin typeface="Arial" panose="020B0604020202020204" pitchFamily="34" charset="0"/>
                <a:cs typeface="Arial" panose="020B0604020202020204" pitchFamily="34" charset="0"/>
              </a:rPr>
              <a:t>.</a:t>
            </a:r>
            <a:r>
              <a:rPr lang="lt-LT" sz="1800" dirty="0" smtClean="0">
                <a:latin typeface="Arial" panose="020B0604020202020204" pitchFamily="34" charset="0"/>
                <a:cs typeface="Arial" panose="020B0604020202020204" pitchFamily="34" charset="0"/>
              </a:rPr>
              <a:t>“ Ironiškas požiūris į pasaulio absurdiškumą tarsi gydo žmogų, leidžia pasijusti geriau ir nebūti sugniuždytam gyvenimo beprasmybės, taip kasdienybė tampa įdomesnė, įgauna savotiško įvairumo.</a:t>
            </a:r>
          </a:p>
          <a:p>
            <a:pPr marL="514350" indent="-514350" algn="just">
              <a:buClr>
                <a:schemeClr val="tx1"/>
              </a:buClr>
              <a:buFont typeface="+mj-lt"/>
              <a:buAutoNum type="arabicPeriod" startAt="3"/>
            </a:pPr>
            <a:endParaRPr lang="lt-LT" sz="1800" dirty="0" smtClean="0">
              <a:latin typeface="Arial" panose="020B0604020202020204" pitchFamily="34" charset="0"/>
              <a:cs typeface="Arial" panose="020B0604020202020204" pitchFamily="34" charset="0"/>
            </a:endParaRPr>
          </a:p>
          <a:p>
            <a:pPr marL="514350" indent="-514350" algn="just">
              <a:buClr>
                <a:schemeClr val="tx1"/>
              </a:buClr>
              <a:buFont typeface="+mj-lt"/>
              <a:buAutoNum type="arabicPeriod" startAt="3"/>
            </a:pPr>
            <a:r>
              <a:rPr lang="lt-LT" sz="1800" dirty="0" smtClean="0">
                <a:latin typeface="Arial" panose="020B0604020202020204" pitchFamily="34" charset="0"/>
                <a:cs typeface="Arial" panose="020B0604020202020204" pitchFamily="34" charset="0"/>
              </a:rPr>
              <a:t>Egzistencinė vienatvė, absurdas, maištas. Svarbiausios A. Škėmos nuostatos: žmogus yra pasmerktas gyventi pasaulyje, kurį valdo Dievą nugalėjęs Šėtonas, žmonijos istorija sietina su beprotybe ir absurdiškumu. Antanas Garšva yra kūrėjas, jam tenka kurti savo likimą svetur, </a:t>
            </a:r>
            <a:r>
              <a:rPr lang="lt-LT" sz="1800" dirty="0">
                <a:latin typeface="Arial" panose="020B0604020202020204" pitchFamily="34" charset="0"/>
                <a:cs typeface="Arial" panose="020B0604020202020204" pitchFamily="34" charset="0"/>
              </a:rPr>
              <a:t>be artimųjų, bei patiriant sudėtingus santykius su </a:t>
            </a:r>
            <a:r>
              <a:rPr lang="lt-LT" sz="1800" dirty="0" smtClean="0">
                <a:latin typeface="Arial" panose="020B0604020202020204" pitchFamily="34" charset="0"/>
                <a:cs typeface="Arial" panose="020B0604020202020204" pitchFamily="34" charset="0"/>
              </a:rPr>
              <a:t>moterimis, todėl jis dažnai jaučiasi vienišas ir tai veda jį iš proto. Absurdiškas liftininko darbas, žmogaus tapimas sraigtu, reikalingu vien visuomenės vystymuisi, menkina pagrindinį veikėją. Atrodo gyvenimas nebeturi prasmės, tačiau troškimas tapti garsiu poetu, tikėjimas geresniu rytojumi tampa maišto su absurdu forma Antanui Garšvai.</a:t>
            </a:r>
            <a:endParaRPr lang="lt-LT"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9058654"/>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0535" y="302354"/>
            <a:ext cx="10515600" cy="1325563"/>
          </a:xfrm>
        </p:spPr>
        <p:txBody>
          <a:bodyPr>
            <a:normAutofit/>
          </a:bodyPr>
          <a:lstStyle/>
          <a:p>
            <a:pPr algn="ctr"/>
            <a:r>
              <a:rPr lang="lt-LT" sz="4800" dirty="0" smtClean="0">
                <a:latin typeface="Arial" panose="020B0604020202020204" pitchFamily="34" charset="0"/>
                <a:cs typeface="Arial" panose="020B0604020202020204" pitchFamily="34" charset="0"/>
              </a:rPr>
              <a:t>Problemos</a:t>
            </a:r>
            <a:endParaRPr lang="lt-LT" sz="48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62335" y="1776198"/>
            <a:ext cx="10233800" cy="4351338"/>
          </a:xfrm>
        </p:spPr>
        <p:txBody>
          <a:bodyPr>
            <a:normAutofit/>
          </a:bodyPr>
          <a:lstStyle/>
          <a:p>
            <a:pPr marL="342900" indent="-342900" algn="just">
              <a:buFont typeface="+mj-lt"/>
              <a:buAutoNum type="arabicPeriod"/>
            </a:pPr>
            <a:r>
              <a:rPr lang="lt-LT" sz="1800" dirty="0" smtClean="0">
                <a:latin typeface="Arial" panose="020B0604020202020204" pitchFamily="34" charset="0"/>
                <a:cs typeface="Arial" panose="020B0604020202020204" pitchFamily="34" charset="0"/>
              </a:rPr>
              <a:t>Kokia gyvenimo prasmė? Antanas Garšva dažnai mąstydavo apie gyvenimo prasmę ir net bandė žudytis: „Tada </a:t>
            </a:r>
            <a:r>
              <a:rPr lang="lt-LT" sz="1800" dirty="0">
                <a:latin typeface="Arial" panose="020B0604020202020204" pitchFamily="34" charset="0"/>
                <a:cs typeface="Arial" panose="020B0604020202020204" pitchFamily="34" charset="0"/>
              </a:rPr>
              <a:t>atsistojo ant neuždegto laužo ir įkišo galvą į kilpą. Beliko šoktelti į šalį</a:t>
            </a:r>
            <a:r>
              <a:rPr lang="lt-LT" sz="1800" dirty="0" smtClean="0">
                <a:latin typeface="Arial" panose="020B0604020202020204" pitchFamily="34" charset="0"/>
                <a:cs typeface="Arial" panose="020B0604020202020204" pitchFamily="34" charset="0"/>
              </a:rPr>
              <a:t>.“, tačiau troškimas gyventi buvo stipresnis. Jis nenorėjo palikti pasaulio, nes troško rašyti: „Bijau mirti, todėl geriu. Bijau mirti, todėl rašau“ ir mylėti: „Aš </a:t>
            </a:r>
            <a:r>
              <a:rPr lang="lt-LT" sz="1800" dirty="0">
                <a:latin typeface="Arial" panose="020B0604020202020204" pitchFamily="34" charset="0"/>
                <a:cs typeface="Arial" panose="020B0604020202020204" pitchFamily="34" charset="0"/>
              </a:rPr>
              <a:t>ją, Eleną, myliu</a:t>
            </a:r>
            <a:r>
              <a:rPr lang="lt-LT" sz="1800" dirty="0" smtClean="0">
                <a:latin typeface="Arial" panose="020B0604020202020204" pitchFamily="34" charset="0"/>
                <a:cs typeface="Arial" panose="020B0604020202020204" pitchFamily="34" charset="0"/>
              </a:rPr>
              <a:t>.“ Kūryboje ir meilėje Antanas Garšva atrado gyvenimo prasmę.</a:t>
            </a:r>
          </a:p>
          <a:p>
            <a:pPr marL="342900" indent="-342900" algn="just">
              <a:buFont typeface="+mj-lt"/>
              <a:buAutoNum type="arabicPeriod"/>
            </a:pPr>
            <a:endParaRPr lang="lt-LT" sz="1800" dirty="0">
              <a:latin typeface="Arial" panose="020B0604020202020204" pitchFamily="34" charset="0"/>
              <a:cs typeface="Arial" panose="020B0604020202020204" pitchFamily="34" charset="0"/>
            </a:endParaRPr>
          </a:p>
          <a:p>
            <a:pPr marL="342900" indent="-342900" algn="just">
              <a:buFont typeface="+mj-lt"/>
              <a:buAutoNum type="arabicPeriod"/>
            </a:pPr>
            <a:r>
              <a:rPr lang="lt-LT" sz="1800" dirty="0" smtClean="0">
                <a:latin typeface="Arial" panose="020B0604020202020204" pitchFamily="34" charset="0"/>
                <a:cs typeface="Arial" panose="020B0604020202020204" pitchFamily="34" charset="0"/>
              </a:rPr>
              <a:t>Kam gyventi beprasmį gyvenimą? Liftininko darbas „Up ir </a:t>
            </a:r>
            <a:r>
              <a:rPr lang="lt-LT" sz="1800" dirty="0" err="1" smtClean="0">
                <a:latin typeface="Arial" panose="020B0604020202020204" pitchFamily="34" charset="0"/>
                <a:cs typeface="Arial" panose="020B0604020202020204" pitchFamily="34" charset="0"/>
              </a:rPr>
              <a:t>down</a:t>
            </a:r>
            <a:r>
              <a:rPr lang="lt-LT" sz="1800" dirty="0" smtClean="0">
                <a:latin typeface="Arial" panose="020B0604020202020204" pitchFamily="34" charset="0"/>
                <a:cs typeface="Arial" panose="020B0604020202020204" pitchFamily="34" charset="0"/>
              </a:rPr>
              <a:t>“ atspindi beprasmišką žmogaus likimą, kuris kamuoja Antaną Garšvą. Vis dėlto „Senos legendos </a:t>
            </a:r>
            <a:r>
              <a:rPr lang="lt-LT" sz="1800" dirty="0">
                <a:latin typeface="Arial" panose="020B0604020202020204" pitchFamily="34" charset="0"/>
                <a:cs typeface="Arial" panose="020B0604020202020204" pitchFamily="34" charset="0"/>
              </a:rPr>
              <a:t>nežūsta. Sizifo beprasmiškume glūdi tiesa. Kai </a:t>
            </a:r>
            <a:r>
              <a:rPr lang="lt-LT" sz="1800" dirty="0" smtClean="0">
                <a:latin typeface="Arial" panose="020B0604020202020204" pitchFamily="34" charset="0"/>
                <a:cs typeface="Arial" panose="020B0604020202020204" pitchFamily="34" charset="0"/>
              </a:rPr>
              <a:t>Sizifas </a:t>
            </a:r>
            <a:r>
              <a:rPr lang="lt-LT" sz="1800" dirty="0">
                <a:latin typeface="Arial" panose="020B0604020202020204" pitchFamily="34" charset="0"/>
                <a:cs typeface="Arial" panose="020B0604020202020204" pitchFamily="34" charset="0"/>
              </a:rPr>
              <a:t>pargrius, kitas atsirems į </a:t>
            </a:r>
            <a:r>
              <a:rPr lang="lt-LT" sz="1800" dirty="0" smtClean="0">
                <a:latin typeface="Arial" panose="020B0604020202020204" pitchFamily="34" charset="0"/>
                <a:cs typeface="Arial" panose="020B0604020202020204" pitchFamily="34" charset="0"/>
              </a:rPr>
              <a:t>akmenį.“ Iš pažiūros beprasmiškas darbas leidžia apmąstyti savo būtį ir tai teikia malonumą pagrindiniam veikėjui, taigi net beprasmybėje yra prasmės.</a:t>
            </a:r>
          </a:p>
          <a:p>
            <a:pPr marL="342900" indent="-342900">
              <a:buFont typeface="+mj-lt"/>
              <a:buAutoNum type="arabicPeriod"/>
            </a:pPr>
            <a:endParaRPr lang="lt-LT" sz="1800" dirty="0">
              <a:latin typeface="Arial" panose="020B0604020202020204" pitchFamily="34" charset="0"/>
              <a:cs typeface="Arial" panose="020B0604020202020204" pitchFamily="34" charset="0"/>
            </a:endParaRPr>
          </a:p>
          <a:p>
            <a:pPr marL="342900" indent="-342900">
              <a:buFont typeface="+mj-lt"/>
              <a:buAutoNum type="arabicPeriod"/>
            </a:pPr>
            <a:endParaRPr lang="lt-LT"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4133829"/>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8194" y="1710295"/>
            <a:ext cx="10233800" cy="4351338"/>
          </a:xfrm>
        </p:spPr>
        <p:txBody>
          <a:bodyPr>
            <a:normAutofit/>
          </a:bodyPr>
          <a:lstStyle/>
          <a:p>
            <a:pPr marL="342900" indent="-342900">
              <a:buClr>
                <a:schemeClr val="tx1"/>
              </a:buClr>
              <a:buFont typeface="+mj-lt"/>
              <a:buAutoNum type="arabicPeriod" startAt="3"/>
            </a:pPr>
            <a:r>
              <a:rPr lang="lt-LT" sz="1800" dirty="0" smtClean="0">
                <a:latin typeface="Arial" panose="020B0604020202020204" pitchFamily="34" charset="0"/>
                <a:cs typeface="Arial" panose="020B0604020202020204" pitchFamily="34" charset="0"/>
              </a:rPr>
              <a:t>Ar gali tame pačiame žmoguje sugyventi poetas ir vyras, mylintis moterį? Pagrindinio kūrinio veikėjo gyvenimą lemia troškimas būti poetu ir meilė trims moterims: Jonei, </a:t>
            </a:r>
            <a:r>
              <a:rPr lang="lt-LT" sz="1800" dirty="0" err="1" smtClean="0">
                <a:latin typeface="Arial" panose="020B0604020202020204" pitchFamily="34" charset="0"/>
                <a:cs typeface="Arial" panose="020B0604020202020204" pitchFamily="34" charset="0"/>
              </a:rPr>
              <a:t>Ženiai</a:t>
            </a:r>
            <a:r>
              <a:rPr lang="lt-LT" sz="1800" dirty="0" smtClean="0">
                <a:latin typeface="Arial" panose="020B0604020202020204" pitchFamily="34" charset="0"/>
                <a:cs typeface="Arial" panose="020B0604020202020204" pitchFamily="34" charset="0"/>
              </a:rPr>
              <a:t> ir Elenai. Šios moterys poetui lyg uždanga </a:t>
            </a:r>
            <a:r>
              <a:rPr lang="lt-LT" sz="1800" dirty="0">
                <a:latin typeface="Arial" panose="020B0604020202020204" pitchFamily="34" charset="0"/>
                <a:cs typeface="Arial" panose="020B0604020202020204" pitchFamily="34" charset="0"/>
              </a:rPr>
              <a:t>– už jos </a:t>
            </a:r>
            <a:r>
              <a:rPr lang="lt-LT" sz="1800" dirty="0" smtClean="0">
                <a:latin typeface="Arial" panose="020B0604020202020204" pitchFamily="34" charset="0"/>
                <a:cs typeface="Arial" panose="020B0604020202020204" pitchFamily="34" charset="0"/>
              </a:rPr>
              <a:t>paslaptis ir </a:t>
            </a:r>
            <a:r>
              <a:rPr lang="lt-LT" sz="1800" dirty="0">
                <a:latin typeface="Arial" panose="020B0604020202020204" pitchFamily="34" charset="0"/>
                <a:cs typeface="Arial" panose="020B0604020202020204" pitchFamily="34" charset="0"/>
              </a:rPr>
              <a:t>jos </a:t>
            </a:r>
            <a:r>
              <a:rPr lang="lt-LT" sz="1800" dirty="0" smtClean="0">
                <a:latin typeface="Arial" panose="020B0604020202020204" pitchFamily="34" charset="0"/>
                <a:cs typeface="Arial" panose="020B0604020202020204" pitchFamily="34" charset="0"/>
              </a:rPr>
              <a:t>pažinimas. </a:t>
            </a:r>
            <a:r>
              <a:rPr lang="lt-LT" sz="1800" dirty="0">
                <a:latin typeface="Arial" panose="020B0604020202020204" pitchFamily="34" charset="0"/>
                <a:cs typeface="Arial" panose="020B0604020202020204" pitchFamily="34" charset="0"/>
              </a:rPr>
              <a:t>Kūryba reikalauja </a:t>
            </a:r>
            <a:r>
              <a:rPr lang="lt-LT" sz="1800" dirty="0" smtClean="0">
                <a:latin typeface="Arial" panose="020B0604020202020204" pitchFamily="34" charset="0"/>
                <a:cs typeface="Arial" panose="020B0604020202020204" pitchFamily="34" charset="0"/>
              </a:rPr>
              <a:t>kančios, asketizmo</a:t>
            </a:r>
            <a:r>
              <a:rPr lang="lt-LT" sz="1800" dirty="0">
                <a:latin typeface="Arial" panose="020B0604020202020204" pitchFamily="34" charset="0"/>
                <a:cs typeface="Arial" panose="020B0604020202020204" pitchFamily="34" charset="0"/>
              </a:rPr>
              <a:t>. Atsisakęs </a:t>
            </a:r>
            <a:r>
              <a:rPr lang="lt-LT" sz="1800" dirty="0" smtClean="0">
                <a:latin typeface="Arial" panose="020B0604020202020204" pitchFamily="34" charset="0"/>
                <a:cs typeface="Arial" panose="020B0604020202020204" pitchFamily="34" charset="0"/>
              </a:rPr>
              <a:t>moters</a:t>
            </a:r>
            <a:r>
              <a:rPr lang="lt-LT" sz="1800" dirty="0">
                <a:latin typeface="Arial" panose="020B0604020202020204" pitchFamily="34" charset="0"/>
                <a:cs typeface="Arial" panose="020B0604020202020204" pitchFamily="34" charset="0"/>
              </a:rPr>
              <a:t>, Garšva save pasmerkia kūrybos </a:t>
            </a:r>
            <a:r>
              <a:rPr lang="lt-LT" sz="1800" dirty="0" smtClean="0">
                <a:latin typeface="Arial" panose="020B0604020202020204" pitchFamily="34" charset="0"/>
                <a:cs typeface="Arial" panose="020B0604020202020204" pitchFamily="34" charset="0"/>
              </a:rPr>
              <a:t>kančioms. Vis dėlto Antanui Garšvai rašymas neatsiejamas nuo meilės moterims: „Mano </a:t>
            </a:r>
            <a:r>
              <a:rPr lang="lt-LT" sz="1800" dirty="0">
                <a:latin typeface="Arial" panose="020B0604020202020204" pitchFamily="34" charset="0"/>
                <a:cs typeface="Arial" panose="020B0604020202020204" pitchFamily="34" charset="0"/>
              </a:rPr>
              <a:t>jaunystė – išsiveržianti pakaruoklišku eilėraščiu ir pirmąja meile</a:t>
            </a:r>
            <a:r>
              <a:rPr lang="lt-LT" sz="1800" dirty="0" smtClean="0">
                <a:latin typeface="Arial" panose="020B0604020202020204" pitchFamily="34" charset="0"/>
                <a:cs typeface="Arial" panose="020B0604020202020204" pitchFamily="34" charset="0"/>
              </a:rPr>
              <a:t>.“, „</a:t>
            </a:r>
            <a:r>
              <a:rPr lang="lt-LT" sz="1800" dirty="0">
                <a:latin typeface="Arial" panose="020B0604020202020204" pitchFamily="34" charset="0"/>
                <a:cs typeface="Arial" panose="020B0604020202020204" pitchFamily="34" charset="0"/>
              </a:rPr>
              <a:t>Ir man sunku, nes tebenoriu rašyti. Elena padės man parašyti</a:t>
            </a:r>
            <a:r>
              <a:rPr lang="lt-LT" sz="1800" dirty="0" smtClean="0">
                <a:latin typeface="Arial" panose="020B0604020202020204" pitchFamily="34" charset="0"/>
                <a:cs typeface="Arial" panose="020B0604020202020204" pitchFamily="34" charset="0"/>
              </a:rPr>
              <a:t>?“ </a:t>
            </a:r>
          </a:p>
          <a:p>
            <a:pPr marL="342900" indent="-342900">
              <a:buClr>
                <a:schemeClr val="tx1"/>
              </a:buClr>
              <a:buFont typeface="+mj-lt"/>
              <a:buAutoNum type="arabicPeriod" startAt="3"/>
            </a:pPr>
            <a:endParaRPr lang="lt-LT" sz="1800" dirty="0">
              <a:latin typeface="Arial" panose="020B0604020202020204" pitchFamily="34" charset="0"/>
              <a:cs typeface="Arial" panose="020B0604020202020204" pitchFamily="34" charset="0"/>
            </a:endParaRPr>
          </a:p>
          <a:p>
            <a:pPr marL="342900" indent="-342900">
              <a:buClr>
                <a:schemeClr val="tx1"/>
              </a:buClr>
              <a:buFont typeface="+mj-lt"/>
              <a:buAutoNum type="arabicPeriod" startAt="3"/>
            </a:pPr>
            <a:r>
              <a:rPr lang="lt-LT" sz="1800" dirty="0" smtClean="0">
                <a:latin typeface="Arial" panose="020B0604020202020204" pitchFamily="34" charset="0"/>
                <a:cs typeface="Arial" panose="020B0604020202020204" pitchFamily="34" charset="0"/>
              </a:rPr>
              <a:t>Kaip darbo būtinybė varžo Garšvos laisvę? </a:t>
            </a:r>
            <a:r>
              <a:rPr lang="lt-LT" sz="1800" dirty="0">
                <a:latin typeface="Arial" panose="020B0604020202020204" pitchFamily="34" charset="0"/>
                <a:cs typeface="Arial" panose="020B0604020202020204" pitchFamily="34" charset="0"/>
              </a:rPr>
              <a:t>Garšva nori kurti, tačiau jo laisvę negailestingai suvaržo būtinybė užsidirbti pragyvenimui</a:t>
            </a:r>
            <a:r>
              <a:rPr lang="lt-LT" sz="1800" dirty="0" smtClean="0">
                <a:latin typeface="Arial" panose="020B0604020202020204" pitchFamily="34" charset="0"/>
                <a:cs typeface="Arial" panose="020B0604020202020204" pitchFamily="34" charset="0"/>
              </a:rPr>
              <a:t>. </a:t>
            </a:r>
            <a:r>
              <a:rPr lang="lt-LT" sz="1800" dirty="0">
                <a:latin typeface="Arial" panose="020B0604020202020204" pitchFamily="34" charset="0"/>
                <a:cs typeface="Arial" panose="020B0604020202020204" pitchFamily="34" charset="0"/>
              </a:rPr>
              <a:t>Liftas – lyg XX a. Sizifo bausmės kalnas, lyg narvas, į kurį yra uždarytas vis dar laisvės jausmo nepamiršęs laukinis žvėris. </a:t>
            </a:r>
            <a:r>
              <a:rPr lang="lt-LT" sz="1800" dirty="0" smtClean="0">
                <a:latin typeface="Arial" panose="020B0604020202020204" pitchFamily="34" charset="0"/>
                <a:cs typeface="Arial" panose="020B0604020202020204" pitchFamily="34" charset="0"/>
              </a:rPr>
              <a:t>Absurdiškas darbas gniuždo liftininką ir veda jį beprotybės link.</a:t>
            </a:r>
            <a:endParaRPr lang="lt-LT"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3655563"/>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0442" y="1207786"/>
            <a:ext cx="10520065" cy="4682267"/>
          </a:xfrm>
        </p:spPr>
        <p:txBody>
          <a:bodyPr>
            <a:normAutofit lnSpcReduction="10000"/>
          </a:bodyPr>
          <a:lstStyle/>
          <a:p>
            <a:pPr marL="342900" indent="-342900" algn="just">
              <a:buClr>
                <a:schemeClr val="tx1"/>
              </a:buClr>
              <a:buFont typeface="+mj-lt"/>
              <a:buAutoNum type="arabicPeriod" startAt="5"/>
            </a:pPr>
            <a:r>
              <a:rPr lang="lt-LT" sz="1800" dirty="0" smtClean="0">
                <a:latin typeface="Arial" panose="020B0604020202020204" pitchFamily="34" charset="0"/>
                <a:cs typeface="Arial" panose="020B0604020202020204" pitchFamily="34" charset="0"/>
              </a:rPr>
              <a:t>Kas Antaną Garšvą verčia taip kentėti? Pagrindinis veikėjas nuolatos kenčia, nes yra vienišas, jo kasdienybė yra absurdiškas ir neįdomus liftininko darbas: „Up ir </a:t>
            </a:r>
            <a:r>
              <a:rPr lang="lt-LT" sz="1800" dirty="0" err="1" smtClean="0">
                <a:latin typeface="Arial" panose="020B0604020202020204" pitchFamily="34" charset="0"/>
                <a:cs typeface="Arial" panose="020B0604020202020204" pitchFamily="34" charset="0"/>
              </a:rPr>
              <a:t>down</a:t>
            </a:r>
            <a:r>
              <a:rPr lang="lt-LT" sz="1800" dirty="0" smtClean="0">
                <a:latin typeface="Arial" panose="020B0604020202020204" pitchFamily="34" charset="0"/>
                <a:cs typeface="Arial" panose="020B0604020202020204" pitchFamily="34" charset="0"/>
              </a:rPr>
              <a:t>“, dėl ligos jis yra priverstas atsisakyti Elenos meilės: „</a:t>
            </a:r>
            <a:r>
              <a:rPr lang="lt-LT" sz="1800" dirty="0">
                <a:latin typeface="Arial" panose="020B0604020202020204" pitchFamily="34" charset="0"/>
                <a:cs typeface="Arial" panose="020B0604020202020204" pitchFamily="34" charset="0"/>
              </a:rPr>
              <a:t>tebeprisimenu Elenos kumščių dūžius į mano kambario duris. Aš neįleidau jos</a:t>
            </a:r>
            <a:r>
              <a:rPr lang="lt-LT" sz="1800" dirty="0" smtClean="0">
                <a:latin typeface="Arial" panose="020B0604020202020204" pitchFamily="34" charset="0"/>
                <a:cs typeface="Arial" panose="020B0604020202020204" pitchFamily="34" charset="0"/>
              </a:rPr>
              <a:t>.“, jo prisiminimai apie prastus tėvų santykius yra labai skaudūs, likimas Garšvai yra negailestingas, jo manymu žmogus negali kontroliuoti savo likimo: „</a:t>
            </a:r>
            <a:r>
              <a:rPr lang="lt-LT" sz="1800" dirty="0">
                <a:latin typeface="Arial" panose="020B0604020202020204" pitchFamily="34" charset="0"/>
                <a:cs typeface="Arial" panose="020B0604020202020204" pitchFamily="34" charset="0"/>
              </a:rPr>
              <a:t>Tavo likimas </a:t>
            </a:r>
            <a:r>
              <a:rPr lang="lt-LT" sz="1800" dirty="0" smtClean="0">
                <a:latin typeface="Arial" panose="020B0604020202020204" pitchFamily="34" charset="0"/>
                <a:cs typeface="Arial" panose="020B0604020202020204" pitchFamily="34" charset="0"/>
              </a:rPr>
              <a:t>nuverptas“.</a:t>
            </a:r>
          </a:p>
          <a:p>
            <a:pPr marL="342900" indent="-342900" algn="just">
              <a:buClr>
                <a:schemeClr val="tx1"/>
              </a:buClr>
              <a:buFont typeface="+mj-lt"/>
              <a:buAutoNum type="arabicPeriod" startAt="5"/>
            </a:pPr>
            <a:endParaRPr lang="lt-LT" sz="1800" dirty="0">
              <a:latin typeface="Arial" panose="020B0604020202020204" pitchFamily="34" charset="0"/>
              <a:cs typeface="Arial" panose="020B0604020202020204" pitchFamily="34" charset="0"/>
            </a:endParaRPr>
          </a:p>
          <a:p>
            <a:pPr marL="342900" indent="-342900" algn="just">
              <a:buClr>
                <a:schemeClr val="tx1"/>
              </a:buClr>
              <a:buFont typeface="+mj-lt"/>
              <a:buAutoNum type="arabicPeriod" startAt="5"/>
            </a:pPr>
            <a:r>
              <a:rPr lang="lt-LT" sz="1800" dirty="0" smtClean="0">
                <a:latin typeface="Arial" panose="020B0604020202020204" pitchFamily="34" charset="0"/>
                <a:cs typeface="Arial" panose="020B0604020202020204" pitchFamily="34" charset="0"/>
              </a:rPr>
              <a:t>Kas pagrindiniam veikėjui yra vienintelė atrama? Negailestingoje realybėje, poetui, atsisakiusiam meilės, vienintele atrama tampa kūryba, tačiau be įkvėpimo šaltinio Antanas Garšva yra pasmerktas kūrybos kančioms.</a:t>
            </a:r>
          </a:p>
          <a:p>
            <a:pPr marL="342900" indent="-342900" algn="just">
              <a:buClr>
                <a:schemeClr val="tx1"/>
              </a:buClr>
              <a:buFont typeface="+mj-lt"/>
              <a:buAutoNum type="arabicPeriod" startAt="5"/>
            </a:pPr>
            <a:endParaRPr lang="lt-LT" sz="1800" dirty="0" smtClean="0">
              <a:latin typeface="Arial" panose="020B0604020202020204" pitchFamily="34" charset="0"/>
              <a:cs typeface="Arial" panose="020B0604020202020204" pitchFamily="34" charset="0"/>
            </a:endParaRPr>
          </a:p>
          <a:p>
            <a:pPr marL="342900" indent="-342900" algn="just">
              <a:buClr>
                <a:schemeClr val="tx1"/>
              </a:buClr>
              <a:buFont typeface="+mj-lt"/>
              <a:buAutoNum type="arabicPeriod" startAt="5"/>
            </a:pPr>
            <a:r>
              <a:rPr lang="lt-LT" sz="1800" dirty="0" smtClean="0">
                <a:latin typeface="Arial" panose="020B0604020202020204" pitchFamily="34" charset="0"/>
                <a:cs typeface="Arial" panose="020B0604020202020204" pitchFamily="34" charset="0"/>
              </a:rPr>
              <a:t>Kokios vertybės Antanui Garšvai yra pačios svarbiausios? Antanas Garšva – Dievo ir tikėjimo ieškantis žmogus, jis dažnai atsigręžia į maldą ir tikėjimą, kai senka kūrybinės ir žmogiškosios jėgos: „</a:t>
            </a:r>
            <a:r>
              <a:rPr lang="lt-LT" sz="1800" dirty="0">
                <a:latin typeface="Arial" panose="020B0604020202020204" pitchFamily="34" charset="0"/>
                <a:cs typeface="Arial" panose="020B0604020202020204" pitchFamily="34" charset="0"/>
              </a:rPr>
              <a:t>Dieve, Tu matai, koks aš nelaimingas. Aš žinau, aš per vėlai, bet gelbėk mane</a:t>
            </a:r>
            <a:r>
              <a:rPr lang="lt-LT" sz="1800" dirty="0" smtClean="0">
                <a:latin typeface="Arial" panose="020B0604020202020204" pitchFamily="34" charset="0"/>
                <a:cs typeface="Arial" panose="020B0604020202020204" pitchFamily="34" charset="0"/>
              </a:rPr>
              <a:t>.“</a:t>
            </a:r>
            <a:r>
              <a:rPr lang="en-US" sz="1800" dirty="0" smtClean="0">
                <a:latin typeface="Arial" panose="020B0604020202020204" pitchFamily="34" charset="0"/>
                <a:cs typeface="Arial" panose="020B0604020202020204" pitchFamily="34" charset="0"/>
              </a:rPr>
              <a:t> </a:t>
            </a:r>
            <a:r>
              <a:rPr lang="lt-LT" sz="1800" dirty="0" smtClean="0">
                <a:latin typeface="Arial" panose="020B0604020202020204" pitchFamily="34" charset="0"/>
                <a:cs typeface="Arial" panose="020B0604020202020204" pitchFamily="34" charset="0"/>
              </a:rPr>
              <a:t>Kūryba </a:t>
            </a:r>
            <a:r>
              <a:rPr lang="lt-LT" sz="1800" dirty="0">
                <a:latin typeface="Arial" panose="020B0604020202020204" pitchFamily="34" charset="0"/>
                <a:cs typeface="Arial" panose="020B0604020202020204" pitchFamily="34" charset="0"/>
              </a:rPr>
              <a:t>A</a:t>
            </a:r>
            <a:r>
              <a:rPr lang="lt-LT" sz="1800" dirty="0" smtClean="0">
                <a:latin typeface="Arial" panose="020B0604020202020204" pitchFamily="34" charset="0"/>
                <a:cs typeface="Arial" panose="020B0604020202020204" pitchFamily="34" charset="0"/>
              </a:rPr>
              <a:t>. Garšvai </a:t>
            </a:r>
            <a:r>
              <a:rPr lang="lt-LT" sz="1800" dirty="0">
                <a:latin typeface="Arial" panose="020B0604020202020204" pitchFamily="34" charset="0"/>
                <a:cs typeface="Arial" panose="020B0604020202020204" pitchFamily="34" charset="0"/>
              </a:rPr>
              <a:t>siejasi su amžinu, nuolatiniu savęs, tiesos, gyvenimo prasmės ieškojimu, nuoširdumu, tikruoju egzistavimu. Tai yra tarsi atsvara, pasipriešinimas pasaulio dirbtinumui, beprasmiškumui, sielos </a:t>
            </a:r>
            <a:r>
              <a:rPr lang="lt-LT" sz="1800" dirty="0" smtClean="0">
                <a:latin typeface="Arial" panose="020B0604020202020204" pitchFamily="34" charset="0"/>
                <a:cs typeface="Arial" panose="020B0604020202020204" pitchFamily="34" charset="0"/>
              </a:rPr>
              <a:t>tuštybei. Meilė labai svarbi Garšvai, tačiau ji </a:t>
            </a:r>
            <a:r>
              <a:rPr lang="lt-LT" sz="1800" dirty="0">
                <a:latin typeface="Arial" panose="020B0604020202020204" pitchFamily="34" charset="0"/>
                <a:cs typeface="Arial" panose="020B0604020202020204" pitchFamily="34" charset="0"/>
              </a:rPr>
              <a:t>pralaimi, nes žmogus paprasčiausiai nepajėgia atlaikyti realybės smūgių.</a:t>
            </a:r>
            <a:r>
              <a:rPr lang="lt-LT" sz="1800" dirty="0" smtClean="0">
                <a:latin typeface="Arial" panose="020B0604020202020204" pitchFamily="34" charset="0"/>
                <a:cs typeface="Arial" panose="020B0604020202020204" pitchFamily="34" charset="0"/>
              </a:rPr>
              <a:t> Taip pat labai svarbios vertybės: intelektas, moralė, idealizmas, šeima.</a:t>
            </a:r>
          </a:p>
        </p:txBody>
      </p:sp>
    </p:spTree>
    <p:extLst>
      <p:ext uri="{BB962C8B-B14F-4D97-AF65-F5344CB8AC3E}">
        <p14:creationId xmlns:p14="http://schemas.microsoft.com/office/powerpoint/2010/main" val="1316032336"/>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42900" indent="-342900">
              <a:buClr>
                <a:schemeClr val="tx1"/>
              </a:buClr>
              <a:buFont typeface="+mj-lt"/>
              <a:buAutoNum type="arabicPeriod" startAt="8"/>
            </a:pPr>
            <a:r>
              <a:rPr lang="lt-LT" sz="1800" dirty="0" smtClean="0">
                <a:latin typeface="Arial" panose="020B0604020202020204" pitchFamily="34" charset="0"/>
                <a:cs typeface="Arial" panose="020B0604020202020204" pitchFamily="34" charset="0"/>
              </a:rPr>
              <a:t>Kas Garšvą veda beprotybės link? Antanas Garšva mąsto apie </a:t>
            </a:r>
            <a:r>
              <a:rPr lang="lt-LT" sz="1800" dirty="0">
                <a:latin typeface="Arial" panose="020B0604020202020204" pitchFamily="34" charset="0"/>
                <a:cs typeface="Arial" panose="020B0604020202020204" pitchFamily="34" charset="0"/>
              </a:rPr>
              <a:t>dabartį, </a:t>
            </a:r>
            <a:r>
              <a:rPr lang="lt-LT" sz="1800" dirty="0" smtClean="0">
                <a:latin typeface="Arial" panose="020B0604020202020204" pitchFamily="34" charset="0"/>
                <a:cs typeface="Arial" panose="020B0604020202020204" pitchFamily="34" charset="0"/>
              </a:rPr>
              <a:t>jį supantį pasaulį </a:t>
            </a:r>
            <a:r>
              <a:rPr lang="lt-LT" sz="1800" dirty="0">
                <a:latin typeface="Arial" panose="020B0604020202020204" pitchFamily="34" charset="0"/>
                <a:cs typeface="Arial" panose="020B0604020202020204" pitchFamily="34" charset="0"/>
              </a:rPr>
              <a:t>ir </a:t>
            </a:r>
            <a:r>
              <a:rPr lang="lt-LT" sz="1800" dirty="0" smtClean="0">
                <a:latin typeface="Arial" panose="020B0604020202020204" pitchFamily="34" charset="0"/>
                <a:cs typeface="Arial" panose="020B0604020202020204" pitchFamily="34" charset="0"/>
              </a:rPr>
              <a:t>patį </a:t>
            </a:r>
            <a:r>
              <a:rPr lang="lt-LT" sz="1800" dirty="0">
                <a:latin typeface="Arial" panose="020B0604020202020204" pitchFamily="34" charset="0"/>
                <a:cs typeface="Arial" panose="020B0604020202020204" pitchFamily="34" charset="0"/>
              </a:rPr>
              <a:t>save</a:t>
            </a:r>
            <a:r>
              <a:rPr lang="lt-LT" sz="1800" dirty="0" smtClean="0">
                <a:latin typeface="Arial" panose="020B0604020202020204" pitchFamily="34" charset="0"/>
                <a:cs typeface="Arial" panose="020B0604020202020204" pitchFamily="34" charset="0"/>
              </a:rPr>
              <a:t>. Dabartis – nemėgstamas </a:t>
            </a:r>
            <a:r>
              <a:rPr lang="lt-LT" sz="1800" dirty="0">
                <a:latin typeface="Arial" panose="020B0604020202020204" pitchFamily="34" charset="0"/>
                <a:cs typeface="Arial" panose="020B0604020202020204" pitchFamily="34" charset="0"/>
              </a:rPr>
              <a:t>liftininko darbas Niujorko viešbutyje, Elenos meilės </a:t>
            </a:r>
            <a:r>
              <a:rPr lang="lt-LT" sz="1800" dirty="0" smtClean="0">
                <a:latin typeface="Arial" panose="020B0604020202020204" pitchFamily="34" charset="0"/>
                <a:cs typeface="Arial" panose="020B0604020202020204" pitchFamily="34" charset="0"/>
              </a:rPr>
              <a:t>netektis, </a:t>
            </a:r>
            <a:r>
              <a:rPr lang="lt-LT" sz="1800" dirty="0">
                <a:latin typeface="Arial" panose="020B0604020202020204" pitchFamily="34" charset="0"/>
                <a:cs typeface="Arial" panose="020B0604020202020204" pitchFamily="34" charset="0"/>
              </a:rPr>
              <a:t>pasaulis- visa jį supanti ir jam nesuvokiama </a:t>
            </a:r>
            <a:r>
              <a:rPr lang="lt-LT" sz="1800" dirty="0" smtClean="0">
                <a:latin typeface="Arial" panose="020B0604020202020204" pitchFamily="34" charset="0"/>
                <a:cs typeface="Arial" panose="020B0604020202020204" pitchFamily="34" charset="0"/>
              </a:rPr>
              <a:t>aplinka: </a:t>
            </a:r>
            <a:r>
              <a:rPr lang="lt-LT" sz="1800" dirty="0">
                <a:latin typeface="Arial" panose="020B0604020202020204" pitchFamily="34" charset="0"/>
                <a:cs typeface="Arial" panose="020B0604020202020204" pitchFamily="34" charset="0"/>
              </a:rPr>
              <a:t>„Kodėl neįrengia </a:t>
            </a:r>
            <a:r>
              <a:rPr lang="lt-LT" sz="1800" dirty="0" err="1">
                <a:latin typeface="Arial" panose="020B0604020202020204" pitchFamily="34" charset="0"/>
                <a:cs typeface="Arial" panose="020B0604020202020204" pitchFamily="34" charset="0"/>
              </a:rPr>
              <a:t>panoptikumų</a:t>
            </a:r>
            <a:r>
              <a:rPr lang="lt-LT" sz="1800" dirty="0">
                <a:latin typeface="Arial" panose="020B0604020202020204" pitchFamily="34" charset="0"/>
                <a:cs typeface="Arial" panose="020B0604020202020204" pitchFamily="34" charset="0"/>
              </a:rPr>
              <a:t> šitokiose vitrinose</a:t>
            </a:r>
            <a:r>
              <a:rPr lang="lt-LT" sz="1800" dirty="0" smtClean="0">
                <a:latin typeface="Arial" panose="020B0604020202020204" pitchFamily="34" charset="0"/>
                <a:cs typeface="Arial" panose="020B0604020202020204" pitchFamily="34" charset="0"/>
              </a:rPr>
              <a:t>?“, </a:t>
            </a:r>
            <a:r>
              <a:rPr lang="lt-LT" sz="1800" dirty="0">
                <a:latin typeface="Arial" panose="020B0604020202020204" pitchFamily="34" charset="0"/>
                <a:cs typeface="Arial" panose="020B0604020202020204" pitchFamily="34" charset="0"/>
              </a:rPr>
              <a:t>„Vėl laiptai. Per daug laiptų, jie </a:t>
            </a:r>
            <a:r>
              <a:rPr lang="lt-LT" sz="1800" dirty="0" smtClean="0">
                <a:latin typeface="Arial" panose="020B0604020202020204" pitchFamily="34" charset="0"/>
                <a:cs typeface="Arial" panose="020B0604020202020204" pitchFamily="34" charset="0"/>
              </a:rPr>
              <a:t>kartojasi“. Jis - gabus poetas, sergantis </a:t>
            </a:r>
            <a:r>
              <a:rPr lang="lt-LT" sz="1800" dirty="0">
                <a:latin typeface="Arial" panose="020B0604020202020204" pitchFamily="34" charset="0"/>
                <a:cs typeface="Arial" panose="020B0604020202020204" pitchFamily="34" charset="0"/>
              </a:rPr>
              <a:t>neurastenija: „Mano kišenėje tabletės. Tvarkoj</a:t>
            </a:r>
            <a:r>
              <a:rPr lang="lt-LT" sz="1800" dirty="0" smtClean="0">
                <a:latin typeface="Arial" panose="020B0604020202020204" pitchFamily="34" charset="0"/>
                <a:cs typeface="Arial" panose="020B0604020202020204" pitchFamily="34" charset="0"/>
              </a:rPr>
              <a:t>.“ Blanki kasdienybė ir visos kasdien kylančios mintys veda jį beprotybės link.</a:t>
            </a:r>
          </a:p>
          <a:p>
            <a:pPr marL="342900" indent="-342900">
              <a:buClr>
                <a:schemeClr val="tx1"/>
              </a:buClr>
              <a:buFont typeface="+mj-lt"/>
              <a:buAutoNum type="arabicPeriod" startAt="8"/>
            </a:pPr>
            <a:endParaRPr lang="lt-LT" sz="1800" dirty="0" smtClean="0">
              <a:latin typeface="Arial" panose="020B0604020202020204" pitchFamily="34" charset="0"/>
              <a:cs typeface="Arial" panose="020B0604020202020204" pitchFamily="34" charset="0"/>
            </a:endParaRPr>
          </a:p>
          <a:p>
            <a:pPr marL="342900" indent="-342900">
              <a:buClr>
                <a:schemeClr val="tx1"/>
              </a:buClr>
              <a:buFont typeface="+mj-lt"/>
              <a:buAutoNum type="arabicPeriod" startAt="8"/>
            </a:pPr>
            <a:r>
              <a:rPr lang="lt-LT" sz="1800" dirty="0" smtClean="0">
                <a:latin typeface="Arial" panose="020B0604020202020204" pitchFamily="34" charset="0"/>
                <a:cs typeface="Arial" panose="020B0604020202020204" pitchFamily="34" charset="0"/>
              </a:rPr>
              <a:t>Kaip išsaugoti savo vardą tautos atminty? </a:t>
            </a:r>
            <a:r>
              <a:rPr lang="lt-LT" sz="1800" dirty="0">
                <a:latin typeface="Arial" panose="020B0604020202020204" pitchFamily="34" charset="0"/>
                <a:cs typeface="Arial" panose="020B0604020202020204" pitchFamily="34" charset="0"/>
              </a:rPr>
              <a:t>Garšva </a:t>
            </a:r>
            <a:r>
              <a:rPr lang="lt-LT" sz="1800" dirty="0" smtClean="0">
                <a:latin typeface="Arial" panose="020B0604020202020204" pitchFamily="34" charset="0"/>
                <a:cs typeface="Arial" panose="020B0604020202020204" pitchFamily="34" charset="0"/>
              </a:rPr>
              <a:t>suvokia </a:t>
            </a:r>
            <a:r>
              <a:rPr lang="lt-LT" sz="1800" dirty="0">
                <a:latin typeface="Arial" panose="020B0604020202020204" pitchFamily="34" charset="0"/>
                <a:cs typeface="Arial" panose="020B0604020202020204" pitchFamily="34" charset="0"/>
              </a:rPr>
              <a:t>save kaip kūrybingą individą, bet </a:t>
            </a:r>
            <a:r>
              <a:rPr lang="lt-LT" sz="1800" dirty="0" smtClean="0">
                <a:latin typeface="Arial" panose="020B0604020202020204" pitchFamily="34" charset="0"/>
                <a:cs typeface="Arial" panose="020B0604020202020204" pitchFamily="34" charset="0"/>
              </a:rPr>
              <a:t>ne absurdiškos visuomeninės mašinos sraigtelį</a:t>
            </a:r>
            <a:r>
              <a:rPr lang="lt-LT" sz="1800" dirty="0">
                <a:latin typeface="Arial" panose="020B0604020202020204" pitchFamily="34" charset="0"/>
                <a:cs typeface="Arial" panose="020B0604020202020204" pitchFamily="34" charset="0"/>
              </a:rPr>
              <a:t>.</a:t>
            </a:r>
            <a:r>
              <a:rPr lang="lt-LT" sz="1800" dirty="0"/>
              <a:t> </a:t>
            </a:r>
            <a:r>
              <a:rPr lang="lt-LT" sz="1800" dirty="0" smtClean="0">
                <a:latin typeface="Arial" panose="020B0604020202020204" pitchFamily="34" charset="0"/>
                <a:cs typeface="Arial" panose="020B0604020202020204" pitchFamily="34" charset="0"/>
              </a:rPr>
              <a:t>Vos ne manija </a:t>
            </a:r>
            <a:r>
              <a:rPr lang="lt-LT" sz="1800" dirty="0">
                <a:latin typeface="Arial" panose="020B0604020202020204" pitchFamily="34" charset="0"/>
                <a:cs typeface="Arial" panose="020B0604020202020204" pitchFamily="34" charset="0"/>
              </a:rPr>
              <a:t>virtęs no­ras išreikšti </a:t>
            </a:r>
            <a:r>
              <a:rPr lang="lt-LT" sz="1800" dirty="0" smtClean="0">
                <a:latin typeface="Arial" panose="020B0604020202020204" pitchFamily="34" charset="0"/>
                <a:cs typeface="Arial" panose="020B0604020202020204" pitchFamily="34" charset="0"/>
              </a:rPr>
              <a:t>save yra ne mažiau stiprus nei troškimas </a:t>
            </a:r>
            <a:r>
              <a:rPr lang="lt-LT" sz="1800" dirty="0">
                <a:latin typeface="Arial" panose="020B0604020202020204" pitchFamily="34" charset="0"/>
                <a:cs typeface="Arial" panose="020B0604020202020204" pitchFamily="34" charset="0"/>
              </a:rPr>
              <a:t>įveikti </a:t>
            </a:r>
            <a:r>
              <a:rPr lang="lt-LT" sz="1800" dirty="0" smtClean="0">
                <a:latin typeface="Arial" panose="020B0604020202020204" pitchFamily="34" charset="0"/>
                <a:cs typeface="Arial" panose="020B0604020202020204" pitchFamily="34" charset="0"/>
              </a:rPr>
              <a:t>mirtį, palikti </a:t>
            </a:r>
            <a:r>
              <a:rPr lang="lt-LT" sz="1800" dirty="0">
                <a:latin typeface="Arial" panose="020B0604020202020204" pitchFamily="34" charset="0"/>
                <a:cs typeface="Arial" panose="020B0604020202020204" pitchFamily="34" charset="0"/>
              </a:rPr>
              <a:t>savo pėdsaką literatūros istorijoje</a:t>
            </a:r>
            <a:r>
              <a:rPr lang="lt-LT" sz="1800" dirty="0" smtClean="0">
                <a:latin typeface="Arial" panose="020B0604020202020204" pitchFamily="34" charset="0"/>
                <a:cs typeface="Arial" panose="020B0604020202020204" pitchFamily="34" charset="0"/>
              </a:rPr>
              <a:t>: „Bijau </a:t>
            </a:r>
            <a:r>
              <a:rPr lang="lt-LT" sz="1800" dirty="0">
                <a:latin typeface="Arial" panose="020B0604020202020204" pitchFamily="34" charset="0"/>
                <a:cs typeface="Arial" panose="020B0604020202020204" pitchFamily="34" charset="0"/>
              </a:rPr>
              <a:t>mirti, todėl rašau</a:t>
            </a:r>
            <a:r>
              <a:rPr lang="lt-LT" sz="1800" dirty="0" smtClean="0">
                <a:latin typeface="Arial" panose="020B0604020202020204" pitchFamily="34" charset="0"/>
                <a:cs typeface="Arial" panose="020B0604020202020204" pitchFamily="34" charset="0"/>
              </a:rPr>
              <a:t>.“ Kūrybos pagalba Antanas Garšva tikisi palikti ateities kartoms savo poeziją, įrodyti, kad jis iš tiesų egzistavo: „palikti </a:t>
            </a:r>
            <a:r>
              <a:rPr lang="lt-LT" sz="1800" dirty="0">
                <a:latin typeface="Arial" panose="020B0604020202020204" pitchFamily="34" charset="0"/>
                <a:cs typeface="Arial" panose="020B0604020202020204" pitchFamily="34" charset="0"/>
              </a:rPr>
              <a:t>savo egzistencijos ženklus </a:t>
            </a:r>
            <a:r>
              <a:rPr lang="lt-LT" sz="1800" dirty="0" smtClean="0">
                <a:latin typeface="Arial" panose="020B0604020202020204" pitchFamily="34" charset="0"/>
                <a:cs typeface="Arial" panose="020B0604020202020204" pitchFamily="34" charset="0"/>
              </a:rPr>
              <a:t>popieriuje.“</a:t>
            </a:r>
          </a:p>
          <a:p>
            <a:pPr marL="342900" indent="-342900">
              <a:buClr>
                <a:schemeClr val="tx1"/>
              </a:buClr>
              <a:buFont typeface="+mj-lt"/>
              <a:buAutoNum type="arabicPeriod" startAt="8"/>
            </a:pPr>
            <a:endParaRPr lang="lt-LT" sz="1800" dirty="0" smtClean="0">
              <a:latin typeface="Arial" panose="020B0604020202020204" pitchFamily="34" charset="0"/>
              <a:cs typeface="Arial" panose="020B0604020202020204" pitchFamily="34" charset="0"/>
            </a:endParaRPr>
          </a:p>
          <a:p>
            <a:pPr marL="342900" indent="-342900">
              <a:buClr>
                <a:schemeClr val="tx1"/>
              </a:buClr>
              <a:buFont typeface="+mj-lt"/>
              <a:buAutoNum type="arabicPeriod" startAt="8"/>
            </a:pPr>
            <a:endParaRPr lang="lt-LT" sz="1800" dirty="0">
              <a:latin typeface="Arial" panose="020B0604020202020204" pitchFamily="34" charset="0"/>
              <a:cs typeface="Arial" panose="020B0604020202020204" pitchFamily="34" charset="0"/>
            </a:endParaRPr>
          </a:p>
          <a:p>
            <a:pPr marL="342900" indent="-342900">
              <a:buClr>
                <a:schemeClr val="tx1"/>
              </a:buClr>
              <a:buFont typeface="+mj-lt"/>
              <a:buAutoNum type="arabicPeriod" startAt="8"/>
            </a:pPr>
            <a:endParaRPr lang="lt-LT" sz="1800" dirty="0">
              <a:latin typeface="Arial" panose="020B0604020202020204" pitchFamily="34" charset="0"/>
              <a:cs typeface="Arial" panose="020B0604020202020204" pitchFamily="34" charset="0"/>
            </a:endParaRPr>
          </a:p>
          <a:p>
            <a:pPr marL="342900" indent="-342900">
              <a:buClr>
                <a:schemeClr val="tx1"/>
              </a:buClr>
              <a:buFont typeface="+mj-lt"/>
              <a:buAutoNum type="arabicPeriod" startAt="8"/>
            </a:pPr>
            <a:endParaRPr lang="lt-LT" sz="1800" dirty="0" smtClean="0">
              <a:latin typeface="Arial" panose="020B0604020202020204" pitchFamily="34" charset="0"/>
              <a:cs typeface="Arial" panose="020B0604020202020204" pitchFamily="34" charset="0"/>
            </a:endParaRPr>
          </a:p>
          <a:p>
            <a:pPr marL="342900" indent="-342900">
              <a:buClr>
                <a:schemeClr val="tx1"/>
              </a:buClr>
              <a:buFont typeface="+mj-lt"/>
              <a:buAutoNum type="arabicPeriod" startAt="8"/>
            </a:pPr>
            <a:endParaRPr lang="lt-LT" sz="1800" dirty="0">
              <a:latin typeface="Arial" panose="020B0604020202020204" pitchFamily="34" charset="0"/>
              <a:cs typeface="Arial" panose="020B0604020202020204" pitchFamily="34" charset="0"/>
            </a:endParaRPr>
          </a:p>
          <a:p>
            <a:pPr marL="342900" indent="-342900">
              <a:buClr>
                <a:schemeClr val="tx1"/>
              </a:buClr>
              <a:buFont typeface="+mj-lt"/>
              <a:buAutoNum type="arabicPeriod" startAt="8"/>
            </a:pPr>
            <a:endParaRPr lang="lt-LT"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3793973"/>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lt-LT" sz="4800" dirty="0" smtClean="0">
                <a:latin typeface="Arial" panose="020B0604020202020204" pitchFamily="34" charset="0"/>
                <a:cs typeface="Arial" panose="020B0604020202020204" pitchFamily="34" charset="0"/>
              </a:rPr>
              <a:t>Idėjos</a:t>
            </a:r>
            <a:endParaRPr lang="lt-LT" sz="48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342900" indent="-342900" algn="just">
              <a:buClr>
                <a:schemeClr val="tx1"/>
              </a:buClr>
              <a:buFont typeface="+mj-lt"/>
              <a:buAutoNum type="arabicPeriod"/>
            </a:pPr>
            <a:r>
              <a:rPr lang="lt-LT" altLang="lt-LT" sz="1800" dirty="0" smtClean="0">
                <a:latin typeface="Arial" panose="020B0604020202020204" pitchFamily="34" charset="0"/>
                <a:cs typeface="Arial" panose="020B0604020202020204" pitchFamily="34" charset="0"/>
              </a:rPr>
              <a:t>Menininkui </a:t>
            </a:r>
            <a:r>
              <a:rPr lang="lt-LT" altLang="lt-LT" sz="1800" dirty="0">
                <a:latin typeface="Arial" panose="020B0604020202020204" pitchFamily="34" charset="0"/>
                <a:cs typeface="Arial" panose="020B0604020202020204" pitchFamily="34" charset="0"/>
              </a:rPr>
              <a:t>jaustis ramiam tolygu būti mirusiam</a:t>
            </a:r>
            <a:r>
              <a:rPr lang="lt-LT" altLang="lt-LT" sz="1800" dirty="0" smtClean="0">
                <a:latin typeface="Arial" panose="020B0604020202020204" pitchFamily="34" charset="0"/>
                <a:cs typeface="Arial" panose="020B0604020202020204" pitchFamily="34" charset="0"/>
              </a:rPr>
              <a:t>. Antanas garšva yra menininkas, rašytojas, patiriantis dažną emocijų proveržį, ypač prisimindamas Eleną: „</a:t>
            </a:r>
            <a:r>
              <a:rPr lang="lt-LT" sz="1800" dirty="0">
                <a:latin typeface="Arial" panose="020B0604020202020204" pitchFamily="34" charset="0"/>
                <a:cs typeface="Arial" panose="020B0604020202020204" pitchFamily="34" charset="0"/>
              </a:rPr>
              <a:t>Dieve, mano Dieve, kuris esi manyje, aš ją myliu</a:t>
            </a:r>
            <a:r>
              <a:rPr lang="lt-LT" sz="1800" dirty="0" smtClean="0">
                <a:latin typeface="Arial" panose="020B0604020202020204" pitchFamily="34" charset="0"/>
                <a:cs typeface="Arial" panose="020B0604020202020204" pitchFamily="34" charset="0"/>
              </a:rPr>
              <a:t>“</a:t>
            </a:r>
            <a:r>
              <a:rPr lang="lt-LT" sz="1800" dirty="0">
                <a:latin typeface="Arial" panose="020B0604020202020204" pitchFamily="34" charset="0"/>
                <a:cs typeface="Arial" panose="020B0604020202020204" pitchFamily="34" charset="0"/>
              </a:rPr>
              <a:t>.</a:t>
            </a:r>
            <a:r>
              <a:rPr lang="lt-LT" altLang="lt-LT" sz="1800" dirty="0" smtClean="0">
                <a:latin typeface="Arial" panose="020B0604020202020204" pitchFamily="34" charset="0"/>
                <a:cs typeface="Arial" panose="020B0604020202020204" pitchFamily="34" charset="0"/>
              </a:rPr>
              <a:t> </a:t>
            </a:r>
            <a:r>
              <a:rPr lang="lt-LT" altLang="lt-LT" sz="1800" dirty="0">
                <a:latin typeface="Arial" panose="020B0604020202020204" pitchFamily="34" charset="0"/>
                <a:cs typeface="Arial" panose="020B0604020202020204" pitchFamily="34" charset="0"/>
              </a:rPr>
              <a:t>K</a:t>
            </a:r>
            <a:r>
              <a:rPr lang="lt-LT" altLang="lt-LT" sz="1800" dirty="0" smtClean="0">
                <a:latin typeface="Arial" panose="020B0604020202020204" pitchFamily="34" charset="0"/>
                <a:cs typeface="Arial" panose="020B0604020202020204" pitchFamily="34" charset="0"/>
              </a:rPr>
              <a:t>asdienybė nuobodi ir neįdomi, joje meniškos sielos žmogus nesugeba jaustis laimingu, todėl rašo eilėraščius, fantazuoja</a:t>
            </a:r>
            <a:r>
              <a:rPr lang="lt-LT" altLang="lt-LT" sz="1800" dirty="0" smtClean="0">
                <a:latin typeface="Arial" panose="020B0604020202020204" pitchFamily="34" charset="0"/>
                <a:cs typeface="Arial" panose="020B0604020202020204" pitchFamily="34" charset="0"/>
              </a:rPr>
              <a:t>, </a:t>
            </a:r>
            <a:r>
              <a:rPr lang="lt-LT" altLang="lt-LT" sz="1800" smtClean="0">
                <a:latin typeface="Arial" panose="020B0604020202020204" pitchFamily="34" charset="0"/>
                <a:cs typeface="Arial" panose="020B0604020202020204" pitchFamily="34" charset="0"/>
              </a:rPr>
              <a:t>ironizuoja pasaulį, </a:t>
            </a:r>
            <a:r>
              <a:rPr lang="lt-LT" altLang="lt-LT" sz="1800" dirty="0" smtClean="0">
                <a:latin typeface="Arial" panose="020B0604020202020204" pitchFamily="34" charset="0"/>
                <a:cs typeface="Arial" panose="020B0604020202020204" pitchFamily="34" charset="0"/>
              </a:rPr>
              <a:t>ieško įkvėpimo šaltinių, nesėdi rankų sudėjęs.</a:t>
            </a:r>
            <a:endParaRPr lang="lt-LT" sz="1800" dirty="0">
              <a:latin typeface="Arial" panose="020B0604020202020204" pitchFamily="34" charset="0"/>
              <a:cs typeface="Arial" panose="020B0604020202020204" pitchFamily="34" charset="0"/>
            </a:endParaRPr>
          </a:p>
          <a:p>
            <a:pPr marL="342900" indent="-342900" algn="just">
              <a:buClr>
                <a:schemeClr val="tx1"/>
              </a:buClr>
              <a:buFont typeface="+mj-lt"/>
              <a:buAutoNum type="arabicPeriod"/>
            </a:pPr>
            <a:endParaRPr lang="lt-LT" sz="1800" dirty="0" smtClean="0">
              <a:latin typeface="Arial" panose="020B0604020202020204" pitchFamily="34" charset="0"/>
              <a:cs typeface="Arial" panose="020B0604020202020204" pitchFamily="34" charset="0"/>
            </a:endParaRPr>
          </a:p>
          <a:p>
            <a:pPr marL="342900" indent="-342900" algn="just">
              <a:buClr>
                <a:schemeClr val="tx1"/>
              </a:buClr>
              <a:buFont typeface="+mj-lt"/>
              <a:buAutoNum type="arabicPeriod"/>
            </a:pPr>
            <a:r>
              <a:rPr lang="lt-LT" altLang="lt-LT" sz="1800" dirty="0" smtClean="0">
                <a:latin typeface="Arial" panose="020B0604020202020204" pitchFamily="34" charset="0"/>
                <a:cs typeface="Arial" panose="020B0604020202020204" pitchFamily="34" charset="0"/>
              </a:rPr>
              <a:t>Žmonės susvetimėję, neįmanoma sujungti pasaulio. Antrasis pasaulinis karas parodo žmonijos nesantaikos, žmogaus gyvybės nepaisymo realybę</a:t>
            </a:r>
            <a:r>
              <a:rPr lang="lt-LT" altLang="lt-LT" sz="1800" dirty="0">
                <a:latin typeface="Arial" panose="020B0604020202020204" pitchFamily="34" charset="0"/>
                <a:cs typeface="Arial" panose="020B0604020202020204" pitchFamily="34" charset="0"/>
              </a:rPr>
              <a:t>. </a:t>
            </a:r>
            <a:r>
              <a:rPr lang="lt-LT" altLang="lt-LT" sz="1800" dirty="0" smtClean="0">
                <a:latin typeface="Arial" panose="020B0604020202020204" pitchFamily="34" charset="0"/>
                <a:cs typeface="Arial" panose="020B0604020202020204" pitchFamily="34" charset="0"/>
              </a:rPr>
              <a:t>Žmonės priversti pasitraukti į svetimas valstybes. Emigrantui, didelio miesto </a:t>
            </a:r>
            <a:r>
              <a:rPr lang="lt-LT" altLang="lt-LT" sz="1800" dirty="0" err="1" smtClean="0">
                <a:latin typeface="Arial" panose="020B0604020202020204" pitchFamily="34" charset="0"/>
                <a:cs typeface="Arial" panose="020B0604020202020204" pitchFamily="34" charset="0"/>
              </a:rPr>
              <a:t>New</a:t>
            </a:r>
            <a:r>
              <a:rPr lang="lt-LT" altLang="lt-LT" sz="1800" dirty="0" smtClean="0">
                <a:latin typeface="Arial" panose="020B0604020202020204" pitchFamily="34" charset="0"/>
                <a:cs typeface="Arial" panose="020B0604020202020204" pitchFamily="34" charset="0"/>
              </a:rPr>
              <a:t> York gyventojui, vienišumas yra pažįstamas jausmas. Nors kiekvieną dieną galimą sutikti naujų žmonių, jie yra svetimi, neparodantys tikrų jausmų. Antanas Garšva dažnai mato žmones dirdamas lifte, tačiau jo darbas yra tik „</a:t>
            </a:r>
            <a:r>
              <a:rPr lang="lt-LT" sz="1800" dirty="0" smtClean="0">
                <a:latin typeface="Arial" panose="020B0604020202020204" pitchFamily="34" charset="0"/>
                <a:cs typeface="Arial" panose="020B0604020202020204" pitchFamily="34" charset="0"/>
              </a:rPr>
              <a:t>Up </a:t>
            </a:r>
            <a:r>
              <a:rPr lang="lt-LT" sz="1800" dirty="0">
                <a:latin typeface="Arial" panose="020B0604020202020204" pitchFamily="34" charset="0"/>
                <a:cs typeface="Arial" panose="020B0604020202020204" pitchFamily="34" charset="0"/>
              </a:rPr>
              <a:t>ir </a:t>
            </a:r>
            <a:r>
              <a:rPr lang="lt-LT" sz="1800" dirty="0" err="1">
                <a:latin typeface="Arial" panose="020B0604020202020204" pitchFamily="34" charset="0"/>
                <a:cs typeface="Arial" panose="020B0604020202020204" pitchFamily="34" charset="0"/>
              </a:rPr>
              <a:t>down</a:t>
            </a:r>
            <a:r>
              <a:rPr lang="lt-LT" sz="1800" dirty="0">
                <a:latin typeface="Arial" panose="020B0604020202020204" pitchFamily="34" charset="0"/>
                <a:cs typeface="Arial" panose="020B0604020202020204" pitchFamily="34" charset="0"/>
              </a:rPr>
              <a:t>, </a:t>
            </a:r>
            <a:r>
              <a:rPr lang="lt-LT" sz="1800" dirty="0" err="1">
                <a:latin typeface="Arial" panose="020B0604020202020204" pitchFamily="34" charset="0"/>
                <a:cs typeface="Arial" panose="020B0604020202020204" pitchFamily="34" charset="0"/>
              </a:rPr>
              <a:t>up</a:t>
            </a:r>
            <a:r>
              <a:rPr lang="lt-LT" sz="1800" dirty="0">
                <a:latin typeface="Arial" panose="020B0604020202020204" pitchFamily="34" charset="0"/>
                <a:cs typeface="Arial" panose="020B0604020202020204" pitchFamily="34" charset="0"/>
              </a:rPr>
              <a:t> ir </a:t>
            </a:r>
            <a:r>
              <a:rPr lang="lt-LT" sz="1800" dirty="0" err="1" smtClean="0">
                <a:latin typeface="Arial" panose="020B0604020202020204" pitchFamily="34" charset="0"/>
                <a:cs typeface="Arial" panose="020B0604020202020204" pitchFamily="34" charset="0"/>
              </a:rPr>
              <a:t>down</a:t>
            </a:r>
            <a:r>
              <a:rPr lang="lt-LT" sz="1800" dirty="0" smtClean="0">
                <a:latin typeface="Arial" panose="020B0604020202020204" pitchFamily="34" charset="0"/>
                <a:cs typeface="Arial" panose="020B0604020202020204" pitchFamily="34" charset="0"/>
              </a:rPr>
              <a:t> </a:t>
            </a:r>
            <a:r>
              <a:rPr lang="lt-LT" sz="1800" dirty="0">
                <a:latin typeface="Arial" panose="020B0604020202020204" pitchFamily="34" charset="0"/>
                <a:cs typeface="Arial" panose="020B0604020202020204" pitchFamily="34" charset="0"/>
              </a:rPr>
              <a:t>griežtai įrėmintoje </a:t>
            </a:r>
            <a:r>
              <a:rPr lang="lt-LT" sz="1800" dirty="0" smtClean="0">
                <a:latin typeface="Arial" panose="020B0604020202020204" pitchFamily="34" charset="0"/>
                <a:cs typeface="Arial" panose="020B0604020202020204" pitchFamily="34" charset="0"/>
              </a:rPr>
              <a:t>erdvėje.“, svarbu šypsotis, gerai atrodyti, mandagiai elgtis, dvasiškas artumas neegzistuoja.</a:t>
            </a:r>
            <a:endParaRPr lang="lt-LT" sz="1800" dirty="0">
              <a:latin typeface="Arial" panose="020B0604020202020204" pitchFamily="34" charset="0"/>
              <a:cs typeface="Arial" panose="020B0604020202020204" pitchFamily="34" charset="0"/>
            </a:endParaRPr>
          </a:p>
          <a:p>
            <a:pPr marL="0" indent="0">
              <a:buClr>
                <a:schemeClr val="tx1"/>
              </a:buClr>
              <a:buNone/>
            </a:pPr>
            <a:endParaRPr lang="lt-LT" altLang="lt-LT" sz="1800" dirty="0" smtClean="0">
              <a:latin typeface="Arial" panose="020B0604020202020204" pitchFamily="34" charset="0"/>
              <a:cs typeface="Arial" panose="020B0604020202020204" pitchFamily="34" charset="0"/>
            </a:endParaRPr>
          </a:p>
          <a:p>
            <a:pPr marL="342900" indent="-342900">
              <a:buClr>
                <a:schemeClr val="tx1"/>
              </a:buClr>
              <a:buFont typeface="+mj-lt"/>
              <a:buAutoNum type="arabicPeriod"/>
            </a:pPr>
            <a:endParaRPr lang="lt-LT" altLang="lt-LT" sz="1800" dirty="0">
              <a:latin typeface="Arial" panose="020B0604020202020204" pitchFamily="34" charset="0"/>
              <a:cs typeface="Arial" panose="020B0604020202020204" pitchFamily="34" charset="0"/>
            </a:endParaRPr>
          </a:p>
          <a:p>
            <a:pPr marL="342900" indent="-342900">
              <a:buClr>
                <a:schemeClr val="tx1"/>
              </a:buClr>
              <a:buFont typeface="+mj-lt"/>
              <a:buAutoNum type="arabicPeriod"/>
            </a:pPr>
            <a:endParaRPr lang="lt-LT"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1157222"/>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B4B4B"/>
      </a:dk2>
      <a:lt2>
        <a:srgbClr val="8ED5C1"/>
      </a:lt2>
      <a:accent1>
        <a:srgbClr val="73CBB2"/>
      </a:accent1>
      <a:accent2>
        <a:srgbClr val="AACD5B"/>
      </a:accent2>
      <a:accent3>
        <a:srgbClr val="65A9E1"/>
      </a:accent3>
      <a:accent4>
        <a:srgbClr val="6274D8"/>
      </a:accent4>
      <a:accent5>
        <a:srgbClr val="AB54D7"/>
      </a:accent5>
      <a:accent6>
        <a:srgbClr val="D15B37"/>
      </a:accent6>
      <a:hlink>
        <a:srgbClr val="BFE962"/>
      </a:hlink>
      <a:folHlink>
        <a:srgbClr val="C0D591"/>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47428100-C732-4B2E-A30A-5273F581A0FA}"/>
    </a:ext>
  </a:extLst>
</a:theme>
</file>

<file path=docProps/app.xml><?xml version="1.0" encoding="utf-8"?>
<Properties xmlns="http://schemas.openxmlformats.org/officeDocument/2006/extended-properties" xmlns:vt="http://schemas.openxmlformats.org/officeDocument/2006/docPropsVTypes">
  <Template>TM04033923[[fn=Depth]]</Template>
  <TotalTime>761</TotalTime>
  <Words>1375</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Corbel</vt:lpstr>
      <vt:lpstr>Depth</vt:lpstr>
      <vt:lpstr>Temos, problemos, idėjos A. Škėmos romane  „Balta drobulė“</vt:lpstr>
      <vt:lpstr>Turinys</vt:lpstr>
      <vt:lpstr>Temos</vt:lpstr>
      <vt:lpstr>PowerPoint Presentation</vt:lpstr>
      <vt:lpstr>Problemos</vt:lpstr>
      <vt:lpstr>PowerPoint Presentation</vt:lpstr>
      <vt:lpstr>PowerPoint Presentation</vt:lpstr>
      <vt:lpstr>PowerPoint Presentation</vt:lpstr>
      <vt:lpstr>Idėjos</vt:lpstr>
      <vt:lpstr>PowerPoint Presentation</vt:lpstr>
      <vt:lpstr>Išvados</vt:lpstr>
      <vt:lpstr>Šaltiniai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Temos, problemos, idėjos A. Škėmos romane  „Balta drobulė“</dc:title>
  <dc:creator>Windows User</dc:creator>
  <cp:lastModifiedBy>Windows User</cp:lastModifiedBy>
  <cp:revision>69</cp:revision>
  <dcterms:created xsi:type="dcterms:W3CDTF">2021-01-13T17:29:12Z</dcterms:created>
  <dcterms:modified xsi:type="dcterms:W3CDTF">2021-01-14T23:36:02Z</dcterms:modified>
</cp:coreProperties>
</file>