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019f224e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019f224e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79fd47cef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79fd47cef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9fd47cef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9fd47cef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9fd47cefd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9fd47cefd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19f224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019f224e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019f224e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f019f224e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9fd47cef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9fd47cef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f019f224e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f019f224e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9fd47cefd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9fd47cefd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9fd47cef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9fd47cef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f019f224e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f019f224e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19f224e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19f224e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f019f224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f019f224e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019f224e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019f224e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79fd47cef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79fd47cef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79fd47cef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79fd47cef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9fd47cef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9fd47cef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887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Predicting Loan Repayment </a:t>
            </a:r>
            <a:endParaRPr/>
          </a:p>
        </p:txBody>
      </p:sp>
      <p:sp>
        <p:nvSpPr>
          <p:cNvPr id="55" name="Google Shape;55;p13"/>
          <p:cNvSpPr txBox="1"/>
          <p:nvPr>
            <p:ph idx="1" type="subTitle"/>
          </p:nvPr>
        </p:nvSpPr>
        <p:spPr>
          <a:xfrm>
            <a:off x="311700" y="3977125"/>
            <a:ext cx="85206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Clr>
                <a:schemeClr val="dk1"/>
              </a:buClr>
              <a:buSzPts val="688"/>
              <a:buFont typeface="Arial"/>
              <a:buNone/>
            </a:pPr>
            <a:r>
              <a:rPr lang="en" sz="5200">
                <a:solidFill>
                  <a:schemeClr val="dk1"/>
                </a:solidFill>
              </a:rPr>
              <a:t>An Analysis of LendingClub.com Data</a:t>
            </a:r>
            <a:endParaRPr sz="5200">
              <a:solidFill>
                <a:schemeClr val="dk1"/>
              </a:solidFill>
            </a:endParaRPr>
          </a:p>
          <a:p>
            <a:pPr indent="0" lvl="0" marL="0" rtl="0" algn="ctr">
              <a:spcBef>
                <a:spcPts val="0"/>
              </a:spcBef>
              <a:spcAft>
                <a:spcPts val="0"/>
              </a:spcAft>
              <a:buNone/>
            </a:pPr>
            <a:r>
              <a:t/>
            </a:r>
            <a:endParaRPr/>
          </a:p>
        </p:txBody>
      </p:sp>
      <p:pic>
        <p:nvPicPr>
          <p:cNvPr id="56" name="Google Shape;56;p13"/>
          <p:cNvPicPr preferRelativeResize="0"/>
          <p:nvPr/>
        </p:nvPicPr>
        <p:blipFill rotWithShape="1">
          <a:blip r:embed="rId3">
            <a:alphaModFix/>
          </a:blip>
          <a:srcRect b="15389" l="24659" r="0" t="15382"/>
          <a:stretch/>
        </p:blipFill>
        <p:spPr>
          <a:xfrm>
            <a:off x="2528825" y="402000"/>
            <a:ext cx="4086351" cy="25032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Models Developed For Prediction (Original Data)</a:t>
            </a:r>
            <a:endParaRPr/>
          </a:p>
        </p:txBody>
      </p:sp>
      <p:sp>
        <p:nvSpPr>
          <p:cNvPr id="121" name="Google Shape;121;p22"/>
          <p:cNvSpPr txBox="1"/>
          <p:nvPr>
            <p:ph idx="1" type="body"/>
          </p:nvPr>
        </p:nvSpPr>
        <p:spPr>
          <a:xfrm>
            <a:off x="311700" y="1152475"/>
            <a:ext cx="8520600" cy="3990900"/>
          </a:xfrm>
          <a:prstGeom prst="rect">
            <a:avLst/>
          </a:prstGeom>
        </p:spPr>
        <p:txBody>
          <a:bodyPr anchorCtr="0" anchor="t" bIns="91425" lIns="91425" spcFirstLastPara="1" rIns="91425" wrap="square" tIns="91425">
            <a:noAutofit/>
          </a:bodyPr>
          <a:lstStyle/>
          <a:p>
            <a:pPr indent="-298450" lvl="1" marL="914400" marR="0" rtl="0" algn="l">
              <a:lnSpc>
                <a:spcPct val="105000"/>
              </a:lnSpc>
              <a:spcBef>
                <a:spcPts val="1200"/>
              </a:spcBef>
              <a:spcAft>
                <a:spcPts val="0"/>
              </a:spcAft>
              <a:buClr>
                <a:schemeClr val="dk1"/>
              </a:buClr>
              <a:buSzPts val="1100"/>
              <a:buAutoNum type="alphaLcPeriod"/>
            </a:pPr>
            <a:r>
              <a:rPr b="1" lang="en" sz="1100">
                <a:solidFill>
                  <a:schemeClr val="dk1"/>
                </a:solidFill>
              </a:rPr>
              <a:t>Decision Tree</a:t>
            </a:r>
            <a:endParaRPr b="1" sz="1100">
              <a:solidFill>
                <a:schemeClr val="dk1"/>
              </a:solidFill>
            </a:endParaRPr>
          </a:p>
          <a:p>
            <a:pPr indent="0" lvl="0" marL="914400" marR="0" rtl="0" algn="l">
              <a:lnSpc>
                <a:spcPct val="105000"/>
              </a:lnSpc>
              <a:spcBef>
                <a:spcPts val="1200"/>
              </a:spcBef>
              <a:spcAft>
                <a:spcPts val="0"/>
              </a:spcAft>
              <a:buNone/>
            </a:pPr>
            <a:r>
              <a:rPr lang="en" sz="1000">
                <a:solidFill>
                  <a:schemeClr val="dk1"/>
                </a:solidFill>
              </a:rPr>
              <a:t> precision    recall  f1-score   accuracy</a:t>
            </a:r>
            <a:endParaRPr sz="1000">
              <a:solidFill>
                <a:schemeClr val="dk1"/>
              </a:solidFill>
            </a:endParaRPr>
          </a:p>
          <a:p>
            <a:pPr indent="0" lvl="0" marL="914400" marR="0" rtl="0" algn="l">
              <a:lnSpc>
                <a:spcPct val="105000"/>
              </a:lnSpc>
              <a:spcBef>
                <a:spcPts val="1200"/>
              </a:spcBef>
              <a:spcAft>
                <a:spcPts val="0"/>
              </a:spcAft>
              <a:buNone/>
            </a:pPr>
            <a:r>
              <a:rPr lang="en" sz="1000">
                <a:solidFill>
                  <a:schemeClr val="dk1"/>
                </a:solidFill>
              </a:rPr>
              <a:t> </a:t>
            </a:r>
            <a:r>
              <a:rPr lang="en" sz="1000">
                <a:solidFill>
                  <a:schemeClr val="dk1"/>
                </a:solidFill>
              </a:rPr>
              <a:t>0.74      0.73      0.74      0.73</a:t>
            </a:r>
            <a:endParaRPr sz="1000">
              <a:solidFill>
                <a:schemeClr val="dk1"/>
              </a:solidFill>
            </a:endParaRPr>
          </a:p>
          <a:p>
            <a:pPr indent="-298450" lvl="1" marL="914400" marR="0" rtl="0" algn="l">
              <a:lnSpc>
                <a:spcPct val="105000"/>
              </a:lnSpc>
              <a:spcBef>
                <a:spcPts val="1200"/>
              </a:spcBef>
              <a:spcAft>
                <a:spcPts val="0"/>
              </a:spcAft>
              <a:buClr>
                <a:schemeClr val="dk1"/>
              </a:buClr>
              <a:buSzPts val="1100"/>
              <a:buAutoNum type="alphaLcPeriod"/>
            </a:pPr>
            <a:r>
              <a:rPr b="1" lang="en" sz="1100">
                <a:solidFill>
                  <a:schemeClr val="dk1"/>
                </a:solidFill>
              </a:rPr>
              <a:t>Decision Tree with Scaled X</a:t>
            </a:r>
            <a:endParaRPr b="1" sz="1100">
              <a:solidFill>
                <a:schemeClr val="dk1"/>
              </a:solidFill>
            </a:endParaRPr>
          </a:p>
          <a:p>
            <a:pPr indent="0" lvl="0" marL="914400" marR="0" rtl="0" algn="l">
              <a:lnSpc>
                <a:spcPct val="105000"/>
              </a:lnSpc>
              <a:spcBef>
                <a:spcPts val="1200"/>
              </a:spcBef>
              <a:spcAft>
                <a:spcPts val="0"/>
              </a:spcAft>
              <a:buNone/>
            </a:pPr>
            <a:r>
              <a:rPr lang="en" sz="1000">
                <a:solidFill>
                  <a:schemeClr val="dk1"/>
                </a:solidFill>
              </a:rPr>
              <a:t>precision    recall  f1-score   accuracy</a:t>
            </a:r>
            <a:endParaRPr sz="1000">
              <a:solidFill>
                <a:schemeClr val="dk1"/>
              </a:solidFill>
            </a:endParaRPr>
          </a:p>
          <a:p>
            <a:pPr indent="0" lvl="0" marL="914400" marR="0" rtl="0" algn="l">
              <a:lnSpc>
                <a:spcPct val="105000"/>
              </a:lnSpc>
              <a:spcBef>
                <a:spcPts val="1200"/>
              </a:spcBef>
              <a:spcAft>
                <a:spcPts val="0"/>
              </a:spcAft>
              <a:buNone/>
            </a:pPr>
            <a:r>
              <a:rPr lang="en" sz="1000">
                <a:solidFill>
                  <a:schemeClr val="dk1"/>
                </a:solidFill>
              </a:rPr>
              <a:t> 0.74      0.73      0.74      0.73</a:t>
            </a:r>
            <a:endParaRPr sz="1000">
              <a:solidFill>
                <a:schemeClr val="dk1"/>
              </a:solidFill>
            </a:endParaRPr>
          </a:p>
          <a:p>
            <a:pPr indent="-298450" lvl="1" marL="914400" marR="0" rtl="0" algn="l">
              <a:lnSpc>
                <a:spcPct val="105000"/>
              </a:lnSpc>
              <a:spcBef>
                <a:spcPts val="1200"/>
              </a:spcBef>
              <a:spcAft>
                <a:spcPts val="0"/>
              </a:spcAft>
              <a:buClr>
                <a:schemeClr val="dk1"/>
              </a:buClr>
              <a:buSzPts val="1100"/>
              <a:buAutoNum type="alphaLcPeriod"/>
            </a:pPr>
            <a:r>
              <a:rPr b="1" lang="en" sz="1100">
                <a:solidFill>
                  <a:schemeClr val="dk1"/>
                </a:solidFill>
              </a:rPr>
              <a:t>Random Forest </a:t>
            </a:r>
            <a:endParaRPr b="1" sz="1100">
              <a:solidFill>
                <a:schemeClr val="dk1"/>
              </a:solidFill>
            </a:endParaRPr>
          </a:p>
          <a:p>
            <a:pPr indent="0" lvl="0" marL="914400" rtl="0" algn="l">
              <a:lnSpc>
                <a:spcPct val="105000"/>
              </a:lnSpc>
              <a:spcBef>
                <a:spcPts val="1200"/>
              </a:spcBef>
              <a:spcAft>
                <a:spcPts val="0"/>
              </a:spcAft>
              <a:buNone/>
            </a:pPr>
            <a:r>
              <a:rPr lang="en" sz="1000">
                <a:solidFill>
                  <a:schemeClr val="dk1"/>
                </a:solidFill>
              </a:rPr>
              <a:t>precision    recall  f1-score   accuracy</a:t>
            </a:r>
            <a:endParaRPr sz="1000">
              <a:solidFill>
                <a:schemeClr val="dk1"/>
              </a:solidFill>
            </a:endParaRPr>
          </a:p>
          <a:p>
            <a:pPr indent="0" lvl="0" marL="914400" rtl="0" algn="l">
              <a:lnSpc>
                <a:spcPct val="105000"/>
              </a:lnSpc>
              <a:spcBef>
                <a:spcPts val="1200"/>
              </a:spcBef>
              <a:spcAft>
                <a:spcPts val="0"/>
              </a:spcAft>
              <a:buNone/>
            </a:pPr>
            <a:r>
              <a:rPr lang="en" sz="1000">
                <a:solidFill>
                  <a:schemeClr val="dk1"/>
                </a:solidFill>
              </a:rPr>
              <a:t>0.75      0.83      0.76      0.83</a:t>
            </a:r>
            <a:endParaRPr sz="1000">
              <a:solidFill>
                <a:schemeClr val="dk1"/>
              </a:solidFill>
            </a:endParaRPr>
          </a:p>
          <a:p>
            <a:pPr indent="-298450" lvl="1" marL="914400" marR="0" rtl="0" algn="l">
              <a:lnSpc>
                <a:spcPct val="105000"/>
              </a:lnSpc>
              <a:spcBef>
                <a:spcPts val="1200"/>
              </a:spcBef>
              <a:spcAft>
                <a:spcPts val="0"/>
              </a:spcAft>
              <a:buClr>
                <a:schemeClr val="dk1"/>
              </a:buClr>
              <a:buSzPts val="1100"/>
              <a:buAutoNum type="alphaLcPeriod"/>
            </a:pPr>
            <a:r>
              <a:rPr b="1" lang="en" sz="1100">
                <a:solidFill>
                  <a:schemeClr val="dk1"/>
                </a:solidFill>
              </a:rPr>
              <a:t>Gradient Boosting</a:t>
            </a:r>
            <a:endParaRPr b="1" sz="1100">
              <a:solidFill>
                <a:schemeClr val="dk1"/>
              </a:solidFill>
            </a:endParaRPr>
          </a:p>
          <a:p>
            <a:pPr indent="0" lvl="0" marL="914400" rtl="0" algn="l">
              <a:lnSpc>
                <a:spcPct val="105000"/>
              </a:lnSpc>
              <a:spcBef>
                <a:spcPts val="1200"/>
              </a:spcBef>
              <a:spcAft>
                <a:spcPts val="0"/>
              </a:spcAft>
              <a:buNone/>
            </a:pPr>
            <a:r>
              <a:rPr lang="en" sz="1000">
                <a:solidFill>
                  <a:schemeClr val="dk1"/>
                </a:solidFill>
              </a:rPr>
              <a:t>precision    recall  f1-score   accuracy</a:t>
            </a:r>
            <a:endParaRPr sz="1000">
              <a:solidFill>
                <a:schemeClr val="dk1"/>
              </a:solidFill>
            </a:endParaRPr>
          </a:p>
          <a:p>
            <a:pPr indent="0" lvl="0" marL="914400" rtl="0" algn="l">
              <a:lnSpc>
                <a:spcPct val="105000"/>
              </a:lnSpc>
              <a:spcBef>
                <a:spcPts val="1200"/>
              </a:spcBef>
              <a:spcAft>
                <a:spcPts val="1200"/>
              </a:spcAft>
              <a:buNone/>
            </a:pPr>
            <a:r>
              <a:rPr lang="en" sz="1000">
                <a:solidFill>
                  <a:schemeClr val="dk1"/>
                </a:solidFill>
              </a:rPr>
              <a:t>0.76      0.83      0.76      0.83</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Models Developed For Prediction (Cleaned Data)</a:t>
            </a:r>
            <a:endParaRPr/>
          </a:p>
        </p:txBody>
      </p:sp>
      <p:sp>
        <p:nvSpPr>
          <p:cNvPr id="127" name="Google Shape;127;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Decision Tree</a:t>
            </a:r>
            <a:endParaRPr b="1" sz="12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0.88      0.87      0.87      0.87</a:t>
            </a:r>
            <a:endParaRPr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Random Forest </a:t>
            </a:r>
            <a:endParaRPr b="1" sz="1200">
              <a:solidFill>
                <a:schemeClr val="dk1"/>
              </a:solidFill>
            </a:endParaRPr>
          </a:p>
          <a:p>
            <a:pPr indent="457200" lvl="0" marL="914400" rtl="0" algn="l">
              <a:spcBef>
                <a:spcPts val="1200"/>
              </a:spcBef>
              <a:spcAft>
                <a:spcPts val="0"/>
              </a:spcAft>
              <a:buNone/>
            </a:pPr>
            <a:r>
              <a:rPr b="1" lang="en" sz="1100">
                <a:solidFill>
                  <a:schemeClr val="dk1"/>
                </a:solidFill>
              </a:rPr>
              <a:t>precision    recall  f1-score   accuracy</a:t>
            </a:r>
            <a:endParaRPr b="1" sz="1100">
              <a:solidFill>
                <a:schemeClr val="dk1"/>
              </a:solidFill>
            </a:endParaRPr>
          </a:p>
          <a:p>
            <a:pPr indent="0" lvl="0" marL="914400" rtl="0" algn="l">
              <a:spcBef>
                <a:spcPts val="1200"/>
              </a:spcBef>
              <a:spcAft>
                <a:spcPts val="0"/>
              </a:spcAft>
              <a:buNone/>
            </a:pPr>
            <a:r>
              <a:rPr b="1" lang="en" sz="1100">
                <a:solidFill>
                  <a:schemeClr val="dk1"/>
                </a:solidFill>
              </a:rPr>
              <a:t>For 0 -   </a:t>
            </a:r>
            <a:r>
              <a:rPr b="1" lang="en" sz="1100">
                <a:solidFill>
                  <a:schemeClr val="dk1"/>
                </a:solidFill>
              </a:rPr>
              <a:t>0.92      0.97      0.95</a:t>
            </a:r>
            <a:endParaRPr b="1" sz="1100">
              <a:solidFill>
                <a:schemeClr val="dk1"/>
              </a:solidFill>
            </a:endParaRPr>
          </a:p>
          <a:p>
            <a:pPr indent="0" lvl="0" marL="914400" rtl="0" algn="l">
              <a:spcBef>
                <a:spcPts val="1200"/>
              </a:spcBef>
              <a:spcAft>
                <a:spcPts val="0"/>
              </a:spcAft>
              <a:buClr>
                <a:schemeClr val="dk1"/>
              </a:buClr>
              <a:buSzPts val="1100"/>
              <a:buFont typeface="Arial"/>
              <a:buNone/>
            </a:pPr>
            <a:r>
              <a:rPr b="1" lang="en" sz="1100">
                <a:solidFill>
                  <a:schemeClr val="dk1"/>
                </a:solidFill>
              </a:rPr>
              <a:t>For 1 -   0.90      0.59      0.71</a:t>
            </a:r>
            <a:endParaRPr b="1" sz="1100">
              <a:solidFill>
                <a:schemeClr val="dk1"/>
              </a:solidFill>
            </a:endParaRPr>
          </a:p>
          <a:p>
            <a:pPr indent="457200" lvl="0" marL="914400" rtl="0" algn="l">
              <a:spcBef>
                <a:spcPts val="1200"/>
              </a:spcBef>
              <a:spcAft>
                <a:spcPts val="0"/>
              </a:spcAft>
              <a:buNone/>
            </a:pPr>
            <a:r>
              <a:rPr b="1" lang="en" sz="1100">
                <a:solidFill>
                  <a:schemeClr val="dk1"/>
                </a:solidFill>
              </a:rPr>
              <a:t> 0.92      0.92      0.91      0.92</a:t>
            </a:r>
            <a:endParaRPr b="1"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Gradient Boosting</a:t>
            </a:r>
            <a:endParaRPr b="1" sz="1200">
              <a:solidFill>
                <a:schemeClr val="dk1"/>
              </a:solidFill>
            </a:endParaRPr>
          </a:p>
          <a:p>
            <a:pPr indent="0" lvl="0" marL="914400" rtl="0" algn="l">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rtl="0" algn="l">
              <a:spcBef>
                <a:spcPts val="1200"/>
              </a:spcBef>
              <a:spcAft>
                <a:spcPts val="1200"/>
              </a:spcAft>
              <a:buNone/>
            </a:pPr>
            <a:r>
              <a:rPr lang="en" sz="1100">
                <a:solidFill>
                  <a:schemeClr val="dk1"/>
                </a:solidFill>
              </a:rPr>
              <a:t>0.78      0.82      0.79      0.82</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020"/>
              <a:t>Models Developed For Prediction (Cleaned Data With SMOTE Algorithm)</a:t>
            </a:r>
            <a:endParaRPr sz="2020"/>
          </a:p>
        </p:txBody>
      </p:sp>
      <p:sp>
        <p:nvSpPr>
          <p:cNvPr id="133" name="Google Shape;133;p2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Decision Tree</a:t>
            </a:r>
            <a:endParaRPr b="1" sz="12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0.87      0.85      0.86      0.85</a:t>
            </a:r>
            <a:endParaRPr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Random Forest </a:t>
            </a:r>
            <a:endParaRPr b="1" sz="1200">
              <a:solidFill>
                <a:schemeClr val="dk1"/>
              </a:solidFill>
            </a:endParaRPr>
          </a:p>
          <a:p>
            <a:pPr indent="0" lvl="0" marL="914400" rtl="0" algn="l">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rtl="0" algn="l">
              <a:spcBef>
                <a:spcPts val="1200"/>
              </a:spcBef>
              <a:spcAft>
                <a:spcPts val="0"/>
              </a:spcAft>
              <a:buNone/>
            </a:pPr>
            <a:r>
              <a:rPr lang="en" sz="1100">
                <a:solidFill>
                  <a:schemeClr val="dk1"/>
                </a:solidFill>
              </a:rPr>
              <a:t>0.89      0.89      0.89      0.89</a:t>
            </a:r>
            <a:endParaRPr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Gradient Boosting</a:t>
            </a:r>
            <a:endParaRPr b="1" sz="1200">
              <a:solidFill>
                <a:schemeClr val="dk1"/>
              </a:solidFill>
            </a:endParaRPr>
          </a:p>
          <a:p>
            <a:pPr indent="0" lvl="0" marL="914400" rtl="0" algn="l">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rtl="0" algn="l">
              <a:spcBef>
                <a:spcPts val="1200"/>
              </a:spcBef>
              <a:spcAft>
                <a:spcPts val="1200"/>
              </a:spcAft>
              <a:buNone/>
            </a:pPr>
            <a:r>
              <a:rPr lang="en" sz="1100">
                <a:solidFill>
                  <a:schemeClr val="dk1"/>
                </a:solidFill>
              </a:rPr>
              <a:t>0.77      0.76      0.78      0.76</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120"/>
              <a:t>Models Developed For Prediction (Applying Best Hyper Parameters)</a:t>
            </a:r>
            <a:endParaRPr sz="2120"/>
          </a:p>
        </p:txBody>
      </p:sp>
      <p:sp>
        <p:nvSpPr>
          <p:cNvPr id="139" name="Google Shape;139;p2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Decision Tree</a:t>
            </a:r>
            <a:endParaRPr b="1" sz="12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marR="0" rtl="0" algn="l">
              <a:lnSpc>
                <a:spcPct val="115000"/>
              </a:lnSpc>
              <a:spcBef>
                <a:spcPts val="1200"/>
              </a:spcBef>
              <a:spcAft>
                <a:spcPts val="0"/>
              </a:spcAft>
              <a:buNone/>
            </a:pPr>
            <a:r>
              <a:rPr lang="en" sz="1100">
                <a:solidFill>
                  <a:schemeClr val="dk1"/>
                </a:solidFill>
              </a:rPr>
              <a:t>0.79      0.79      0.79      0.79</a:t>
            </a:r>
            <a:endParaRPr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Random Forest </a:t>
            </a:r>
            <a:endParaRPr b="1" sz="1200">
              <a:solidFill>
                <a:schemeClr val="dk1"/>
              </a:solidFill>
            </a:endParaRPr>
          </a:p>
          <a:p>
            <a:pPr indent="0" lvl="0" marL="914400" rtl="0" algn="l">
              <a:spcBef>
                <a:spcPts val="1200"/>
              </a:spcBef>
              <a:spcAft>
                <a:spcPts val="0"/>
              </a:spcAft>
              <a:buNone/>
            </a:pPr>
            <a:r>
              <a:rPr lang="en" sz="1100">
                <a:solidFill>
                  <a:schemeClr val="dk1"/>
                </a:solidFill>
              </a:rPr>
              <a:t>precision    recall  f1-score   accuracy</a:t>
            </a:r>
            <a:endParaRPr sz="1100">
              <a:solidFill>
                <a:schemeClr val="dk1"/>
              </a:solidFill>
            </a:endParaRPr>
          </a:p>
          <a:p>
            <a:pPr indent="0" lvl="0" marL="914400" rtl="0" algn="l">
              <a:spcBef>
                <a:spcPts val="1200"/>
              </a:spcBef>
              <a:spcAft>
                <a:spcPts val="0"/>
              </a:spcAft>
              <a:buNone/>
            </a:pPr>
            <a:r>
              <a:rPr lang="en" sz="1100">
                <a:solidFill>
                  <a:schemeClr val="dk1"/>
                </a:solidFill>
              </a:rPr>
              <a:t>0.89      0.89      0.89      0.89</a:t>
            </a:r>
            <a:endParaRPr sz="1100">
              <a:solidFill>
                <a:schemeClr val="dk1"/>
              </a:solidFill>
            </a:endParaRPr>
          </a:p>
          <a:p>
            <a:pPr indent="-304800" lvl="1" marL="914400" marR="0" rtl="0" algn="l">
              <a:lnSpc>
                <a:spcPct val="115000"/>
              </a:lnSpc>
              <a:spcBef>
                <a:spcPts val="1200"/>
              </a:spcBef>
              <a:spcAft>
                <a:spcPts val="0"/>
              </a:spcAft>
              <a:buClr>
                <a:schemeClr val="dk1"/>
              </a:buClr>
              <a:buSzPts val="1200"/>
              <a:buAutoNum type="alphaLcPeriod"/>
            </a:pPr>
            <a:r>
              <a:rPr b="1" lang="en" sz="1200">
                <a:solidFill>
                  <a:schemeClr val="dk1"/>
                </a:solidFill>
              </a:rPr>
              <a:t>Gradient Boosting</a:t>
            </a:r>
            <a:endParaRPr b="1" sz="1200">
              <a:solidFill>
                <a:schemeClr val="dk1"/>
              </a:solidFill>
            </a:endParaRPr>
          </a:p>
          <a:p>
            <a:pPr indent="457200" lvl="0" marL="914400" rtl="0" algn="l">
              <a:spcBef>
                <a:spcPts val="1200"/>
              </a:spcBef>
              <a:spcAft>
                <a:spcPts val="0"/>
              </a:spcAft>
              <a:buNone/>
            </a:pPr>
            <a:r>
              <a:rPr b="1" lang="en" sz="1100">
                <a:solidFill>
                  <a:schemeClr val="dk1"/>
                </a:solidFill>
              </a:rPr>
              <a:t>precision    recall  f1-score   accuracy</a:t>
            </a:r>
            <a:endParaRPr b="1" sz="1100">
              <a:solidFill>
                <a:schemeClr val="dk1"/>
              </a:solidFill>
            </a:endParaRPr>
          </a:p>
          <a:p>
            <a:pPr indent="0" lvl="0" marL="914400" rtl="0" algn="l">
              <a:spcBef>
                <a:spcPts val="1200"/>
              </a:spcBef>
              <a:spcAft>
                <a:spcPts val="0"/>
              </a:spcAft>
              <a:buClr>
                <a:schemeClr val="dk1"/>
              </a:buClr>
              <a:buSzPts val="1100"/>
              <a:buFont typeface="Arial"/>
              <a:buNone/>
            </a:pPr>
            <a:r>
              <a:rPr b="1" lang="en" sz="1100">
                <a:solidFill>
                  <a:schemeClr val="dk1"/>
                </a:solidFill>
              </a:rPr>
              <a:t>For 0 -    0.93      0.95      0.94</a:t>
            </a:r>
            <a:endParaRPr b="1" sz="1100">
              <a:solidFill>
                <a:schemeClr val="dk1"/>
              </a:solidFill>
            </a:endParaRPr>
          </a:p>
          <a:p>
            <a:pPr indent="0" lvl="0" marL="914400" rtl="0" algn="l">
              <a:spcBef>
                <a:spcPts val="1200"/>
              </a:spcBef>
              <a:spcAft>
                <a:spcPts val="0"/>
              </a:spcAft>
              <a:buNone/>
            </a:pPr>
            <a:r>
              <a:rPr b="1" lang="en" sz="1100">
                <a:solidFill>
                  <a:schemeClr val="dk1"/>
                </a:solidFill>
              </a:rPr>
              <a:t>For 1 -    0.74      0.65      0.69</a:t>
            </a:r>
            <a:endParaRPr b="1" sz="1100">
              <a:solidFill>
                <a:schemeClr val="dk1"/>
              </a:solidFill>
            </a:endParaRPr>
          </a:p>
          <a:p>
            <a:pPr indent="457200" lvl="0" marL="914400" rtl="0" algn="l">
              <a:spcBef>
                <a:spcPts val="1200"/>
              </a:spcBef>
              <a:spcAft>
                <a:spcPts val="1200"/>
              </a:spcAft>
              <a:buNone/>
            </a:pPr>
            <a:r>
              <a:rPr b="1" lang="en" sz="1100">
                <a:solidFill>
                  <a:schemeClr val="dk1"/>
                </a:solidFill>
              </a:rPr>
              <a:t>  0.90      0.90      0.90      0.90</a:t>
            </a:r>
            <a:endParaRPr b="1"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Success Measures</a:t>
            </a:r>
            <a:endParaRPr/>
          </a:p>
        </p:txBody>
      </p:sp>
      <p:sp>
        <p:nvSpPr>
          <p:cNvPr id="145" name="Google Shape;145;p26"/>
          <p:cNvSpPr txBox="1"/>
          <p:nvPr>
            <p:ph idx="1" type="body"/>
          </p:nvPr>
        </p:nvSpPr>
        <p:spPr>
          <a:xfrm>
            <a:off x="311700" y="1397800"/>
            <a:ext cx="4384200" cy="3092700"/>
          </a:xfrm>
          <a:prstGeom prst="rect">
            <a:avLst/>
          </a:prstGeom>
        </p:spPr>
        <p:txBody>
          <a:bodyPr anchorCtr="0" anchor="ctr" bIns="91425" lIns="91425" spcFirstLastPara="1" rIns="91425" wrap="square" tIns="91425">
            <a:normAutofit lnSpcReduction="20000"/>
          </a:bodyPr>
          <a:lstStyle/>
          <a:p>
            <a:pPr indent="-323850" lvl="0" marL="457200" marR="0" rtl="0" algn="l">
              <a:lnSpc>
                <a:spcPct val="115000"/>
              </a:lnSpc>
              <a:spcBef>
                <a:spcPts val="1200"/>
              </a:spcBef>
              <a:spcAft>
                <a:spcPts val="0"/>
              </a:spcAft>
              <a:buClr>
                <a:schemeClr val="dk1"/>
              </a:buClr>
              <a:buSzPts val="1500"/>
              <a:buChar char="●"/>
            </a:pPr>
            <a:r>
              <a:rPr lang="en" sz="1500">
                <a:solidFill>
                  <a:schemeClr val="dk1"/>
                </a:solidFill>
              </a:rPr>
              <a:t>Good Accuracy</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Best Combination of Recall for Fully Paid and Not Fully Paid along with good accuracy</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0" lvl="0" marL="0" rtl="0" algn="l">
              <a:spcBef>
                <a:spcPts val="1200"/>
              </a:spcBef>
              <a:spcAft>
                <a:spcPts val="0"/>
              </a:spcAft>
              <a:buNone/>
            </a:pPr>
            <a:r>
              <a:rPr b="1" lang="en" sz="1500">
                <a:solidFill>
                  <a:schemeClr val="dk1"/>
                </a:solidFill>
              </a:rPr>
              <a:t>Note:</a:t>
            </a:r>
            <a:r>
              <a:rPr lang="en" sz="1500">
                <a:solidFill>
                  <a:schemeClr val="dk1"/>
                </a:solidFill>
              </a:rPr>
              <a:t> The importance given to resistance towards False Negatives and False Positives varies with the project to project, further should be discussed with stakeholders and needs indepth research </a:t>
            </a:r>
            <a:endParaRPr sz="1500">
              <a:solidFill>
                <a:schemeClr val="dk1"/>
              </a:solidFill>
            </a:endParaRPr>
          </a:p>
          <a:p>
            <a:pPr indent="0" lvl="0" marL="0" rtl="0" algn="l">
              <a:spcBef>
                <a:spcPts val="1200"/>
              </a:spcBef>
              <a:spcAft>
                <a:spcPts val="1200"/>
              </a:spcAft>
              <a:buNone/>
            </a:pPr>
            <a:r>
              <a:t/>
            </a:r>
            <a:endParaRPr sz="1500"/>
          </a:p>
        </p:txBody>
      </p:sp>
      <p:pic>
        <p:nvPicPr>
          <p:cNvPr id="146" name="Google Shape;146;p26" title="Business success vector - Business - FREE-VECTORS.NET"/>
          <p:cNvPicPr preferRelativeResize="0"/>
          <p:nvPr/>
        </p:nvPicPr>
        <p:blipFill rotWithShape="1">
          <a:blip r:embed="rId3">
            <a:alphaModFix/>
          </a:blip>
          <a:srcRect b="8269" l="0" r="0" t="-3317"/>
          <a:stretch/>
        </p:blipFill>
        <p:spPr>
          <a:xfrm>
            <a:off x="4572000" y="1074050"/>
            <a:ext cx="4143300" cy="341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t>Model Comparison(</a:t>
            </a:r>
            <a:r>
              <a:rPr lang="en" sz="2300"/>
              <a:t>Random Forest Classifier (Cleaned Data)</a:t>
            </a:r>
            <a:r>
              <a:rPr lang="en" sz="2300"/>
              <a:t>)</a:t>
            </a:r>
            <a:endParaRPr sz="2300"/>
          </a:p>
        </p:txBody>
      </p:sp>
      <p:sp>
        <p:nvSpPr>
          <p:cNvPr id="152" name="Google Shape;152;p27"/>
          <p:cNvSpPr txBox="1"/>
          <p:nvPr>
            <p:ph idx="1" type="body"/>
          </p:nvPr>
        </p:nvSpPr>
        <p:spPr>
          <a:xfrm>
            <a:off x="311700" y="1152475"/>
            <a:ext cx="8520600" cy="3762600"/>
          </a:xfrm>
          <a:prstGeom prst="rect">
            <a:avLst/>
          </a:prstGeom>
        </p:spPr>
        <p:txBody>
          <a:bodyPr anchorCtr="0" anchor="t" bIns="91425" lIns="91425" spcFirstLastPara="1" rIns="91425" wrap="square" tIns="91425">
            <a:noAutofit/>
          </a:bodyPr>
          <a:lstStyle/>
          <a:p>
            <a:pPr indent="-285750" lvl="0" marL="457200" rtl="0" algn="l">
              <a:lnSpc>
                <a:spcPct val="95000"/>
              </a:lnSpc>
              <a:spcBef>
                <a:spcPts val="1200"/>
              </a:spcBef>
              <a:spcAft>
                <a:spcPts val="0"/>
              </a:spcAft>
              <a:buClr>
                <a:schemeClr val="dk1"/>
              </a:buClr>
              <a:buSzPts val="900"/>
              <a:buChar char="●"/>
            </a:pPr>
            <a:r>
              <a:rPr b="1" lang="en" sz="900">
                <a:solidFill>
                  <a:schemeClr val="dk1"/>
                </a:solidFill>
              </a:rPr>
              <a:t>For class 0</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0.92</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0.97</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0.95</a:t>
            </a:r>
            <a:endParaRPr sz="900">
              <a:solidFill>
                <a:schemeClr val="dk1"/>
              </a:solidFill>
            </a:endParaRPr>
          </a:p>
          <a:p>
            <a:pPr indent="0" lvl="0" marL="0" rtl="0" algn="l">
              <a:lnSpc>
                <a:spcPct val="95000"/>
              </a:lnSpc>
              <a:spcBef>
                <a:spcPts val="1200"/>
              </a:spcBef>
              <a:spcAft>
                <a:spcPts val="0"/>
              </a:spcAft>
              <a:buSzPts val="852"/>
              <a:buNone/>
            </a:pPr>
            <a:r>
              <a:t/>
            </a:r>
            <a:endParaRPr sz="900">
              <a:solidFill>
                <a:schemeClr val="dk1"/>
              </a:solidFill>
            </a:endParaRPr>
          </a:p>
          <a:p>
            <a:pPr indent="-285750" lvl="0" marL="457200" rtl="0" algn="l">
              <a:lnSpc>
                <a:spcPct val="95000"/>
              </a:lnSpc>
              <a:spcBef>
                <a:spcPts val="1200"/>
              </a:spcBef>
              <a:spcAft>
                <a:spcPts val="0"/>
              </a:spcAft>
              <a:buClr>
                <a:schemeClr val="dk1"/>
              </a:buClr>
              <a:buSzPts val="900"/>
              <a:buChar char="●"/>
            </a:pPr>
            <a:r>
              <a:rPr b="1" lang="en" sz="900">
                <a:solidFill>
                  <a:schemeClr val="dk1"/>
                </a:solidFill>
              </a:rPr>
              <a:t>For class 1</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0.90</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0.59</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0.71</a:t>
            </a:r>
            <a:endParaRPr sz="900">
              <a:solidFill>
                <a:schemeClr val="dk1"/>
              </a:solidFill>
            </a:endParaRPr>
          </a:p>
          <a:p>
            <a:pPr indent="0" lvl="0" marL="0" rtl="0" algn="l">
              <a:lnSpc>
                <a:spcPct val="95000"/>
              </a:lnSpc>
              <a:spcBef>
                <a:spcPts val="1200"/>
              </a:spcBef>
              <a:spcAft>
                <a:spcPts val="0"/>
              </a:spcAft>
              <a:buSzPts val="852"/>
              <a:buNone/>
            </a:pPr>
            <a:r>
              <a:t/>
            </a:r>
            <a:endParaRPr sz="900">
              <a:solidFill>
                <a:schemeClr val="dk1"/>
              </a:solidFill>
            </a:endParaRPr>
          </a:p>
          <a:p>
            <a:pPr indent="-285750" lvl="0" marL="457200" rtl="0" algn="l">
              <a:lnSpc>
                <a:spcPct val="95000"/>
              </a:lnSpc>
              <a:spcBef>
                <a:spcPts val="1200"/>
              </a:spcBef>
              <a:spcAft>
                <a:spcPts val="0"/>
              </a:spcAft>
              <a:buClr>
                <a:schemeClr val="dk1"/>
              </a:buClr>
              <a:buSzPts val="900"/>
              <a:buChar char="●"/>
            </a:pPr>
            <a:r>
              <a:rPr b="1" lang="en" sz="900">
                <a:solidFill>
                  <a:schemeClr val="dk1"/>
                </a:solidFill>
              </a:rPr>
              <a:t>Overall</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0.92</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0.92</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0.91</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Accuracy</a:t>
            </a:r>
            <a:r>
              <a:rPr lang="en" sz="900">
                <a:solidFill>
                  <a:schemeClr val="dk1"/>
                </a:solidFill>
              </a:rPr>
              <a:t>: 0.92</a:t>
            </a:r>
            <a:endParaRPr sz="900">
              <a:solidFill>
                <a:schemeClr val="dk1"/>
              </a:solidFill>
            </a:endParaRPr>
          </a:p>
          <a:p>
            <a:pPr indent="0" lvl="0" marL="0" rtl="0" algn="l">
              <a:lnSpc>
                <a:spcPct val="95000"/>
              </a:lnSpc>
              <a:spcBef>
                <a:spcPts val="1200"/>
              </a:spcBef>
              <a:spcAft>
                <a:spcPts val="0"/>
              </a:spcAft>
              <a:buClr>
                <a:schemeClr val="dk1"/>
              </a:buClr>
              <a:buSzPts val="852"/>
              <a:buFont typeface="Arial"/>
              <a:buNone/>
            </a:pPr>
            <a:r>
              <a:rPr b="1" lang="en" sz="900">
                <a:solidFill>
                  <a:schemeClr val="dk1"/>
                </a:solidFill>
              </a:rPr>
              <a:t>Analysis:</a:t>
            </a:r>
            <a:endParaRPr b="1" sz="900">
              <a:solidFill>
                <a:schemeClr val="dk1"/>
              </a:solidFill>
            </a:endParaRPr>
          </a:p>
          <a:p>
            <a:pPr indent="-285750" lvl="0" marL="457200" rtl="0" algn="l">
              <a:lnSpc>
                <a:spcPct val="95000"/>
              </a:lnSpc>
              <a:spcBef>
                <a:spcPts val="1200"/>
              </a:spcBef>
              <a:spcAft>
                <a:spcPts val="0"/>
              </a:spcAft>
              <a:buClr>
                <a:schemeClr val="dk1"/>
              </a:buClr>
              <a:buSzPts val="900"/>
              <a:buChar char="●"/>
            </a:pPr>
            <a:r>
              <a:rPr lang="en" sz="900">
                <a:solidFill>
                  <a:schemeClr val="dk1"/>
                </a:solidFill>
              </a:rPr>
              <a:t>For class 0: </a:t>
            </a:r>
            <a:r>
              <a:rPr b="1" lang="en" sz="900">
                <a:solidFill>
                  <a:schemeClr val="dk1"/>
                </a:solidFill>
              </a:rPr>
              <a:t>Precision</a:t>
            </a:r>
            <a:r>
              <a:rPr lang="en" sz="900">
                <a:solidFill>
                  <a:schemeClr val="dk1"/>
                </a:solidFill>
              </a:rPr>
              <a:t> and </a:t>
            </a:r>
            <a:r>
              <a:rPr b="1" lang="en" sz="900">
                <a:solidFill>
                  <a:schemeClr val="dk1"/>
                </a:solidFill>
              </a:rPr>
              <a:t>recall</a:t>
            </a:r>
            <a:r>
              <a:rPr lang="en" sz="900">
                <a:solidFill>
                  <a:schemeClr val="dk1"/>
                </a:solidFill>
              </a:rPr>
              <a:t> are both high, leading to a high </a:t>
            </a:r>
            <a:r>
              <a:rPr b="1" lang="en" sz="900">
                <a:solidFill>
                  <a:schemeClr val="dk1"/>
                </a:solidFill>
              </a:rPr>
              <a:t>F1-score</a:t>
            </a:r>
            <a:r>
              <a:rPr lang="en" sz="900">
                <a:solidFill>
                  <a:schemeClr val="dk1"/>
                </a:solidFill>
              </a:rPr>
              <a:t> of 0.95.</a:t>
            </a:r>
            <a:endParaRPr sz="900">
              <a:solidFill>
                <a:schemeClr val="dk1"/>
              </a:solidFill>
            </a:endParaRPr>
          </a:p>
          <a:p>
            <a:pPr indent="-285750" lvl="0" marL="457200" rtl="0" algn="l">
              <a:lnSpc>
                <a:spcPct val="95000"/>
              </a:lnSpc>
              <a:spcBef>
                <a:spcPts val="0"/>
              </a:spcBef>
              <a:spcAft>
                <a:spcPts val="0"/>
              </a:spcAft>
              <a:buClr>
                <a:schemeClr val="dk1"/>
              </a:buClr>
              <a:buSzPts val="900"/>
              <a:buChar char="●"/>
            </a:pPr>
            <a:r>
              <a:rPr lang="en" sz="900">
                <a:solidFill>
                  <a:schemeClr val="dk1"/>
                </a:solidFill>
              </a:rPr>
              <a:t>For class 1: </a:t>
            </a:r>
            <a:r>
              <a:rPr b="1" lang="en" sz="900">
                <a:solidFill>
                  <a:schemeClr val="dk1"/>
                </a:solidFill>
              </a:rPr>
              <a:t>Precision</a:t>
            </a:r>
            <a:r>
              <a:rPr lang="en" sz="900">
                <a:solidFill>
                  <a:schemeClr val="dk1"/>
                </a:solidFill>
              </a:rPr>
              <a:t> is high at 0.90, but </a:t>
            </a:r>
            <a:r>
              <a:rPr b="1" lang="en" sz="900">
                <a:solidFill>
                  <a:schemeClr val="dk1"/>
                </a:solidFill>
              </a:rPr>
              <a:t>recall</a:t>
            </a:r>
            <a:r>
              <a:rPr lang="en" sz="900">
                <a:solidFill>
                  <a:schemeClr val="dk1"/>
                </a:solidFill>
              </a:rPr>
              <a:t> is significantly lower at 0.59, leading to a lower </a:t>
            </a:r>
            <a:r>
              <a:rPr b="1" lang="en" sz="900">
                <a:solidFill>
                  <a:schemeClr val="dk1"/>
                </a:solidFill>
              </a:rPr>
              <a:t>F1-score</a:t>
            </a:r>
            <a:r>
              <a:rPr lang="en" sz="900">
                <a:solidFill>
                  <a:schemeClr val="dk1"/>
                </a:solidFill>
              </a:rPr>
              <a:t> of 0.71.</a:t>
            </a:r>
            <a:endParaRPr sz="900">
              <a:solidFill>
                <a:schemeClr val="dk1"/>
              </a:solidFill>
            </a:endParaRPr>
          </a:p>
          <a:p>
            <a:pPr indent="-285750" lvl="0" marL="457200" rtl="0" algn="l">
              <a:lnSpc>
                <a:spcPct val="95000"/>
              </a:lnSpc>
              <a:spcBef>
                <a:spcPts val="0"/>
              </a:spcBef>
              <a:spcAft>
                <a:spcPts val="0"/>
              </a:spcAft>
              <a:buClr>
                <a:schemeClr val="dk1"/>
              </a:buClr>
              <a:buSzPts val="900"/>
              <a:buChar char="●"/>
            </a:pPr>
            <a:r>
              <a:rPr lang="en" sz="900">
                <a:solidFill>
                  <a:schemeClr val="dk1"/>
                </a:solidFill>
              </a:rPr>
              <a:t>Overall performance metrics (accuracy, precision, recall, F1-score) are high at 0.92, indicating the Random Forest classifier is performing well overall.</a:t>
            </a:r>
            <a:endParaRPr sz="900">
              <a:solidFill>
                <a:schemeClr val="dk1"/>
              </a:solidFill>
            </a:endParaRPr>
          </a:p>
          <a:p>
            <a:pPr indent="-285750" lvl="0" marL="457200" rtl="0" algn="l">
              <a:lnSpc>
                <a:spcPct val="95000"/>
              </a:lnSpc>
              <a:spcBef>
                <a:spcPts val="0"/>
              </a:spcBef>
              <a:spcAft>
                <a:spcPts val="0"/>
              </a:spcAft>
              <a:buClr>
                <a:schemeClr val="dk1"/>
              </a:buClr>
              <a:buSzPts val="900"/>
              <a:buChar char="●"/>
            </a:pPr>
            <a:r>
              <a:rPr lang="en" sz="900">
                <a:solidFill>
                  <a:schemeClr val="dk1"/>
                </a:solidFill>
              </a:rPr>
              <a:t>However, the disparity in recall between classes indicates that the model is much better at predicting class 0 than class 1.</a:t>
            </a:r>
            <a:endParaRPr sz="900"/>
          </a:p>
        </p:txBody>
      </p:sp>
      <p:pic>
        <p:nvPicPr>
          <p:cNvPr id="153" name="Google Shape;153;p27" title="File:Cartoon Black Woman Presenting A Comparison Bar Chart.svg ..."/>
          <p:cNvPicPr preferRelativeResize="0"/>
          <p:nvPr/>
        </p:nvPicPr>
        <p:blipFill>
          <a:blip r:embed="rId3">
            <a:alphaModFix/>
          </a:blip>
          <a:stretch>
            <a:fillRect/>
          </a:stretch>
        </p:blipFill>
        <p:spPr>
          <a:xfrm>
            <a:off x="4952525" y="1173963"/>
            <a:ext cx="3250900" cy="279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445025"/>
            <a:ext cx="8520600" cy="4464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1700"/>
              <a:t>Model Comparison (Gradient Boosting Classifier (</a:t>
            </a:r>
            <a:r>
              <a:rPr lang="en" sz="1700"/>
              <a:t>Applying Best Hyper Parameters)</a:t>
            </a:r>
            <a:r>
              <a:rPr lang="en" sz="1700"/>
              <a:t>)</a:t>
            </a:r>
            <a:endParaRPr sz="1700"/>
          </a:p>
        </p:txBody>
      </p:sp>
      <p:sp>
        <p:nvSpPr>
          <p:cNvPr id="159" name="Google Shape;159;p28"/>
          <p:cNvSpPr txBox="1"/>
          <p:nvPr>
            <p:ph idx="1" type="body"/>
          </p:nvPr>
        </p:nvSpPr>
        <p:spPr>
          <a:xfrm>
            <a:off x="311700" y="1152475"/>
            <a:ext cx="8520600" cy="3762600"/>
          </a:xfrm>
          <a:prstGeom prst="rect">
            <a:avLst/>
          </a:prstGeom>
        </p:spPr>
        <p:txBody>
          <a:bodyPr anchorCtr="0" anchor="t" bIns="91425" lIns="91425" spcFirstLastPara="1" rIns="91425" wrap="square" tIns="91425">
            <a:noAutofit/>
          </a:bodyPr>
          <a:lstStyle/>
          <a:p>
            <a:pPr indent="-285750" lvl="0" marL="457200" rtl="0" algn="l">
              <a:lnSpc>
                <a:spcPct val="95000"/>
              </a:lnSpc>
              <a:spcBef>
                <a:spcPts val="1200"/>
              </a:spcBef>
              <a:spcAft>
                <a:spcPts val="0"/>
              </a:spcAft>
              <a:buClr>
                <a:schemeClr val="dk1"/>
              </a:buClr>
              <a:buSzPts val="900"/>
              <a:buChar char="●"/>
            </a:pPr>
            <a:r>
              <a:rPr b="1" lang="en" sz="900">
                <a:solidFill>
                  <a:schemeClr val="dk1"/>
                </a:solidFill>
              </a:rPr>
              <a:t>For class 0</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0.93</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0.95</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0.94</a:t>
            </a:r>
            <a:endParaRPr sz="900">
              <a:solidFill>
                <a:schemeClr val="dk1"/>
              </a:solidFill>
            </a:endParaRPr>
          </a:p>
          <a:p>
            <a:pPr indent="0" lvl="0" marL="0" rtl="0" algn="l">
              <a:lnSpc>
                <a:spcPct val="95000"/>
              </a:lnSpc>
              <a:spcBef>
                <a:spcPts val="1200"/>
              </a:spcBef>
              <a:spcAft>
                <a:spcPts val="0"/>
              </a:spcAft>
              <a:buSzPts val="852"/>
              <a:buNone/>
            </a:pPr>
            <a:r>
              <a:t/>
            </a:r>
            <a:endParaRPr sz="900">
              <a:solidFill>
                <a:schemeClr val="dk1"/>
              </a:solidFill>
            </a:endParaRPr>
          </a:p>
          <a:p>
            <a:pPr indent="-285750" lvl="0" marL="457200" rtl="0" algn="l">
              <a:lnSpc>
                <a:spcPct val="95000"/>
              </a:lnSpc>
              <a:spcBef>
                <a:spcPts val="1200"/>
              </a:spcBef>
              <a:spcAft>
                <a:spcPts val="0"/>
              </a:spcAft>
              <a:buClr>
                <a:schemeClr val="dk1"/>
              </a:buClr>
              <a:buSzPts val="900"/>
              <a:buChar char="●"/>
            </a:pPr>
            <a:r>
              <a:rPr b="1" lang="en" sz="900">
                <a:solidFill>
                  <a:schemeClr val="dk1"/>
                </a:solidFill>
              </a:rPr>
              <a:t>For class 1</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0.74</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0.65</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0.69</a:t>
            </a:r>
            <a:endParaRPr sz="900">
              <a:solidFill>
                <a:schemeClr val="dk1"/>
              </a:solidFill>
            </a:endParaRPr>
          </a:p>
          <a:p>
            <a:pPr indent="0" lvl="0" marL="0" rtl="0" algn="l">
              <a:lnSpc>
                <a:spcPct val="95000"/>
              </a:lnSpc>
              <a:spcBef>
                <a:spcPts val="1200"/>
              </a:spcBef>
              <a:spcAft>
                <a:spcPts val="0"/>
              </a:spcAft>
              <a:buSzPts val="852"/>
              <a:buNone/>
            </a:pPr>
            <a:r>
              <a:t/>
            </a:r>
            <a:endParaRPr sz="900">
              <a:solidFill>
                <a:schemeClr val="dk1"/>
              </a:solidFill>
            </a:endParaRPr>
          </a:p>
          <a:p>
            <a:pPr indent="-285750" lvl="0" marL="457200" rtl="0" algn="l">
              <a:lnSpc>
                <a:spcPct val="95000"/>
              </a:lnSpc>
              <a:spcBef>
                <a:spcPts val="1200"/>
              </a:spcBef>
              <a:spcAft>
                <a:spcPts val="0"/>
              </a:spcAft>
              <a:buClr>
                <a:schemeClr val="dk1"/>
              </a:buClr>
              <a:buSzPts val="900"/>
              <a:buChar char="●"/>
            </a:pPr>
            <a:r>
              <a:rPr b="1" lang="en" sz="900">
                <a:solidFill>
                  <a:schemeClr val="dk1"/>
                </a:solidFill>
              </a:rPr>
              <a:t>Overall</a:t>
            </a:r>
            <a:r>
              <a:rPr lang="en" sz="900">
                <a:solidFill>
                  <a:schemeClr val="dk1"/>
                </a:solidFill>
              </a:rPr>
              <a:t>:</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Precision</a:t>
            </a:r>
            <a:r>
              <a:rPr lang="en" sz="900">
                <a:solidFill>
                  <a:schemeClr val="dk1"/>
                </a:solidFill>
              </a:rPr>
              <a:t>: 0.90</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Recall</a:t>
            </a:r>
            <a:r>
              <a:rPr lang="en" sz="900">
                <a:solidFill>
                  <a:schemeClr val="dk1"/>
                </a:solidFill>
              </a:rPr>
              <a:t>: 0.90</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F1-score</a:t>
            </a:r>
            <a:r>
              <a:rPr lang="en" sz="900">
                <a:solidFill>
                  <a:schemeClr val="dk1"/>
                </a:solidFill>
              </a:rPr>
              <a:t>: 0.90</a:t>
            </a:r>
            <a:endParaRPr sz="900">
              <a:solidFill>
                <a:schemeClr val="dk1"/>
              </a:solidFill>
            </a:endParaRPr>
          </a:p>
          <a:p>
            <a:pPr indent="-285750" lvl="1" marL="914400" rtl="0" algn="l">
              <a:lnSpc>
                <a:spcPct val="95000"/>
              </a:lnSpc>
              <a:spcBef>
                <a:spcPts val="0"/>
              </a:spcBef>
              <a:spcAft>
                <a:spcPts val="0"/>
              </a:spcAft>
              <a:buClr>
                <a:schemeClr val="dk1"/>
              </a:buClr>
              <a:buSzPts val="900"/>
              <a:buAutoNum type="alphaLcPeriod"/>
            </a:pPr>
            <a:r>
              <a:rPr b="1" lang="en" sz="900">
                <a:solidFill>
                  <a:schemeClr val="dk1"/>
                </a:solidFill>
              </a:rPr>
              <a:t>Accuracy</a:t>
            </a:r>
            <a:r>
              <a:rPr lang="en" sz="900">
                <a:solidFill>
                  <a:schemeClr val="dk1"/>
                </a:solidFill>
              </a:rPr>
              <a:t>: 0.90</a:t>
            </a:r>
            <a:endParaRPr sz="900">
              <a:solidFill>
                <a:schemeClr val="dk1"/>
              </a:solidFill>
            </a:endParaRPr>
          </a:p>
          <a:p>
            <a:pPr indent="0" lvl="0" marL="0" rtl="0" algn="l">
              <a:lnSpc>
                <a:spcPct val="95000"/>
              </a:lnSpc>
              <a:spcBef>
                <a:spcPts val="1200"/>
              </a:spcBef>
              <a:spcAft>
                <a:spcPts val="0"/>
              </a:spcAft>
              <a:buSzPts val="852"/>
              <a:buNone/>
            </a:pPr>
            <a:r>
              <a:rPr b="1" lang="en" sz="900">
                <a:solidFill>
                  <a:schemeClr val="dk1"/>
                </a:solidFill>
              </a:rPr>
              <a:t>Analysis:</a:t>
            </a:r>
            <a:endParaRPr b="1" sz="900">
              <a:solidFill>
                <a:schemeClr val="dk1"/>
              </a:solidFill>
            </a:endParaRPr>
          </a:p>
          <a:p>
            <a:pPr indent="-285750" lvl="0" marL="457200" rtl="0" algn="l">
              <a:spcBef>
                <a:spcPts val="200"/>
              </a:spcBef>
              <a:spcAft>
                <a:spcPts val="0"/>
              </a:spcAft>
              <a:buClr>
                <a:schemeClr val="dk1"/>
              </a:buClr>
              <a:buSzPts val="900"/>
              <a:buChar char="●"/>
            </a:pPr>
            <a:r>
              <a:rPr lang="en" sz="900">
                <a:solidFill>
                  <a:schemeClr val="dk1"/>
                </a:solidFill>
              </a:rPr>
              <a:t>For class 0:</a:t>
            </a:r>
            <a:r>
              <a:rPr b="1" lang="en" sz="900">
                <a:solidFill>
                  <a:schemeClr val="dk1"/>
                </a:solidFill>
              </a:rPr>
              <a:t>Precision</a:t>
            </a:r>
            <a:r>
              <a:rPr lang="en" sz="900">
                <a:solidFill>
                  <a:schemeClr val="dk1"/>
                </a:solidFill>
              </a:rPr>
              <a:t> and </a:t>
            </a:r>
            <a:r>
              <a:rPr b="1" lang="en" sz="900">
                <a:solidFill>
                  <a:schemeClr val="dk1"/>
                </a:solidFill>
              </a:rPr>
              <a:t>recall</a:t>
            </a:r>
            <a:r>
              <a:rPr lang="en" sz="900">
                <a:solidFill>
                  <a:schemeClr val="dk1"/>
                </a:solidFill>
              </a:rPr>
              <a:t> are both high, leading to a high </a:t>
            </a:r>
            <a:r>
              <a:rPr b="1" lang="en" sz="900">
                <a:solidFill>
                  <a:schemeClr val="dk1"/>
                </a:solidFill>
              </a:rPr>
              <a:t>F1-score</a:t>
            </a:r>
            <a:r>
              <a:rPr lang="en" sz="900">
                <a:solidFill>
                  <a:schemeClr val="dk1"/>
                </a:solidFill>
              </a:rPr>
              <a:t> of 0.94. This indicates that the model performs very well in predicting class 0.</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For class 1: </a:t>
            </a:r>
            <a:r>
              <a:rPr b="1" lang="en" sz="900">
                <a:solidFill>
                  <a:schemeClr val="dk1"/>
                </a:solidFill>
              </a:rPr>
              <a:t>Precision</a:t>
            </a:r>
            <a:r>
              <a:rPr lang="en" sz="900">
                <a:solidFill>
                  <a:schemeClr val="dk1"/>
                </a:solidFill>
              </a:rPr>
              <a:t> is relatively high at 0.74, but </a:t>
            </a:r>
            <a:r>
              <a:rPr b="1" lang="en" sz="900">
                <a:solidFill>
                  <a:schemeClr val="dk1"/>
                </a:solidFill>
              </a:rPr>
              <a:t>recall</a:t>
            </a:r>
            <a:r>
              <a:rPr lang="en" sz="900">
                <a:solidFill>
                  <a:schemeClr val="dk1"/>
                </a:solidFill>
              </a:rPr>
              <a:t> is lower at 0.65, leading to a lower </a:t>
            </a:r>
            <a:r>
              <a:rPr b="1" lang="en" sz="900">
                <a:solidFill>
                  <a:schemeClr val="dk1"/>
                </a:solidFill>
              </a:rPr>
              <a:t>F1-score</a:t>
            </a:r>
            <a:r>
              <a:rPr lang="en" sz="900">
                <a:solidFill>
                  <a:schemeClr val="dk1"/>
                </a:solidFill>
              </a:rPr>
              <a:t> of 0.69. This indicates that while the model is good at identifying true positives for class 1 when it does predict class 1, it misses a significant number of true class 1 instances.</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Overall performance metrics (accuracy, precision, recall, F1-score) are all high at 0.90, indicating that the Gradient Boosting classifier performs well overall.</a:t>
            </a:r>
            <a:endParaRPr sz="900">
              <a:solidFill>
                <a:schemeClr val="dk1"/>
              </a:solidFill>
            </a:endParaRPr>
          </a:p>
        </p:txBody>
      </p:sp>
      <p:pic>
        <p:nvPicPr>
          <p:cNvPr id="160" name="Google Shape;160;p28" title="File:Cartoon Black Woman Presenting A Comparison Bar Chart.svg ..."/>
          <p:cNvPicPr preferRelativeResize="0"/>
          <p:nvPr/>
        </p:nvPicPr>
        <p:blipFill>
          <a:blip r:embed="rId3">
            <a:alphaModFix/>
          </a:blip>
          <a:stretch>
            <a:fillRect/>
          </a:stretch>
        </p:blipFill>
        <p:spPr>
          <a:xfrm>
            <a:off x="5104925" y="1326363"/>
            <a:ext cx="3250900" cy="279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393537" y="435875"/>
            <a:ext cx="4909200" cy="68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66" name="Google Shape;166;p29"/>
          <p:cNvSpPr txBox="1"/>
          <p:nvPr>
            <p:ph idx="1" type="body"/>
          </p:nvPr>
        </p:nvSpPr>
        <p:spPr>
          <a:xfrm>
            <a:off x="311700" y="1076275"/>
            <a:ext cx="5088000" cy="1326900"/>
          </a:xfrm>
          <a:prstGeom prst="rect">
            <a:avLst/>
          </a:prstGeom>
        </p:spPr>
        <p:txBody>
          <a:bodyPr anchorCtr="0" anchor="ctr" bIns="91425" lIns="91425" spcFirstLastPara="1" rIns="91425" wrap="square" tIns="91425">
            <a:normAutofit lnSpcReduction="20000"/>
          </a:bodyPr>
          <a:lstStyle/>
          <a:p>
            <a:pPr indent="0" lvl="0" marL="0" rtl="0" algn="ctr">
              <a:spcBef>
                <a:spcPts val="1200"/>
              </a:spcBef>
              <a:spcAft>
                <a:spcPts val="1200"/>
              </a:spcAft>
              <a:buNone/>
            </a:pPr>
            <a:r>
              <a:rPr lang="en" sz="1500">
                <a:solidFill>
                  <a:schemeClr val="dk1"/>
                </a:solidFill>
              </a:rPr>
              <a:t>Considering the success factors considered, the above discussed model are good in predicting loan repayment with highest accuracy. Whereas, we can choose the model depending on success factors we choose as per our business needs.</a:t>
            </a:r>
            <a:endParaRPr sz="1500">
              <a:solidFill>
                <a:schemeClr val="dk1"/>
              </a:solidFill>
            </a:endParaRPr>
          </a:p>
        </p:txBody>
      </p:sp>
      <p:sp>
        <p:nvSpPr>
          <p:cNvPr id="167" name="Google Shape;167;p29"/>
          <p:cNvSpPr txBox="1"/>
          <p:nvPr>
            <p:ph type="title"/>
          </p:nvPr>
        </p:nvSpPr>
        <p:spPr>
          <a:xfrm>
            <a:off x="311700" y="2571750"/>
            <a:ext cx="5088000" cy="63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Recommendations</a:t>
            </a:r>
            <a:endParaRPr/>
          </a:p>
        </p:txBody>
      </p:sp>
      <p:sp>
        <p:nvSpPr>
          <p:cNvPr id="168" name="Google Shape;168;p29"/>
          <p:cNvSpPr txBox="1"/>
          <p:nvPr>
            <p:ph idx="1" type="body"/>
          </p:nvPr>
        </p:nvSpPr>
        <p:spPr>
          <a:xfrm>
            <a:off x="402703" y="3209875"/>
            <a:ext cx="5088000" cy="1326900"/>
          </a:xfrm>
          <a:prstGeom prst="rect">
            <a:avLst/>
          </a:prstGeom>
        </p:spPr>
        <p:txBody>
          <a:bodyPr anchorCtr="0" anchor="ctr" bIns="91425" lIns="91425" spcFirstLastPara="1" rIns="91425" wrap="square" tIns="91425">
            <a:normAutofit fontScale="92500" lnSpcReduction="10000"/>
          </a:bodyPr>
          <a:lstStyle/>
          <a:p>
            <a:pPr indent="0" lvl="0" marL="0" rtl="0" algn="ctr">
              <a:spcBef>
                <a:spcPts val="1200"/>
              </a:spcBef>
              <a:spcAft>
                <a:spcPts val="1200"/>
              </a:spcAft>
              <a:buNone/>
            </a:pPr>
            <a:r>
              <a:rPr lang="en" sz="1500">
                <a:solidFill>
                  <a:schemeClr val="dk1"/>
                </a:solidFill>
              </a:rPr>
              <a:t>Data collected has more information about borrowers who fully paid the loan, it would be helpful to improve data if more data related to delinquent borrowers would be available. There can be more models developed too if the information about resistance towards false outputs can be given.</a:t>
            </a:r>
            <a:endParaRPr sz="1500">
              <a:solidFill>
                <a:schemeClr val="dk1"/>
              </a:solidFill>
            </a:endParaRPr>
          </a:p>
        </p:txBody>
      </p:sp>
      <p:pic>
        <p:nvPicPr>
          <p:cNvPr id="169" name="Google Shape;169;p29" title="Conclusion Images | Free Photos, PNG Stickers, Wallpapers ..."/>
          <p:cNvPicPr preferRelativeResize="0"/>
          <p:nvPr/>
        </p:nvPicPr>
        <p:blipFill>
          <a:blip r:embed="rId3">
            <a:alphaModFix/>
          </a:blip>
          <a:stretch>
            <a:fillRect/>
          </a:stretch>
        </p:blipFill>
        <p:spPr>
          <a:xfrm>
            <a:off x="5566900" y="657775"/>
            <a:ext cx="3214826" cy="3690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30" title="6 Royalty-Free Open questions Photos | PickPik"/>
          <p:cNvPicPr preferRelativeResize="0"/>
          <p:nvPr/>
        </p:nvPicPr>
        <p:blipFill>
          <a:blip r:embed="rId3">
            <a:alphaModFix/>
          </a:blip>
          <a:stretch>
            <a:fillRect/>
          </a:stretch>
        </p:blipFill>
        <p:spPr>
          <a:xfrm>
            <a:off x="986650" y="1141987"/>
            <a:ext cx="2859525" cy="2859525"/>
          </a:xfrm>
          <a:prstGeom prst="rect">
            <a:avLst/>
          </a:prstGeom>
          <a:noFill/>
          <a:ln>
            <a:noFill/>
          </a:ln>
        </p:spPr>
      </p:pic>
      <p:sp>
        <p:nvSpPr>
          <p:cNvPr id="175" name="Google Shape;175;p30"/>
          <p:cNvSpPr txBox="1"/>
          <p:nvPr/>
        </p:nvSpPr>
        <p:spPr>
          <a:xfrm>
            <a:off x="4129425" y="1420638"/>
            <a:ext cx="4668300" cy="2302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000">
                <a:solidFill>
                  <a:schemeClr val="dk1"/>
                </a:solidFill>
              </a:rPr>
              <a:t>QUESTIONS</a:t>
            </a:r>
            <a:endParaRPr b="1" sz="50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Presentation Overview</a:t>
            </a:r>
            <a:endParaRPr/>
          </a:p>
        </p:txBody>
      </p:sp>
      <p:sp>
        <p:nvSpPr>
          <p:cNvPr id="62" name="Google Shape;62;p14"/>
          <p:cNvSpPr txBox="1"/>
          <p:nvPr>
            <p:ph idx="1" type="body"/>
          </p:nvPr>
        </p:nvSpPr>
        <p:spPr>
          <a:xfrm>
            <a:off x="4572000" y="1170125"/>
            <a:ext cx="4260300" cy="3416400"/>
          </a:xfrm>
          <a:prstGeom prst="rect">
            <a:avLst/>
          </a:prstGeom>
        </p:spPr>
        <p:txBody>
          <a:bodyPr anchorCtr="0" anchor="ctr"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Objective</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Dataset Overview</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Data Preprocessing and Handling</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Exploratory Data Analysis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Model Development and Evaluation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Success Measures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Model Comparison</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Conclusion and Recommendations</a:t>
            </a:r>
            <a:endParaRPr/>
          </a:p>
        </p:txBody>
      </p:sp>
      <p:pic>
        <p:nvPicPr>
          <p:cNvPr id="63" name="Google Shape;63;p14" title="Business Presentation | Free SVG"/>
          <p:cNvPicPr preferRelativeResize="0"/>
          <p:nvPr/>
        </p:nvPicPr>
        <p:blipFill>
          <a:blip r:embed="rId3">
            <a:alphaModFix/>
          </a:blip>
          <a:stretch>
            <a:fillRect/>
          </a:stretch>
        </p:blipFill>
        <p:spPr>
          <a:xfrm>
            <a:off x="211275" y="1170125"/>
            <a:ext cx="3820976" cy="38209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Objective</a:t>
            </a:r>
            <a:endParaRPr b="1"/>
          </a:p>
        </p:txBody>
      </p:sp>
      <p:sp>
        <p:nvSpPr>
          <p:cNvPr id="69" name="Google Shape;69;p15"/>
          <p:cNvSpPr txBox="1"/>
          <p:nvPr>
            <p:ph idx="1" type="body"/>
          </p:nvPr>
        </p:nvSpPr>
        <p:spPr>
          <a:xfrm>
            <a:off x="311700" y="1017725"/>
            <a:ext cx="4073400" cy="3416400"/>
          </a:xfrm>
          <a:prstGeom prst="rect">
            <a:avLst/>
          </a:prstGeom>
        </p:spPr>
        <p:txBody>
          <a:bodyPr anchorCtr="0" anchor="ctr"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 sz="1500">
                <a:solidFill>
                  <a:schemeClr val="dk1"/>
                </a:solidFill>
              </a:rPr>
              <a:t>Analyze LendingClub.com data to predict whether borrowers will repay their loans.</a:t>
            </a:r>
            <a:endParaRPr sz="1500">
              <a:solidFill>
                <a:schemeClr val="dk1"/>
              </a:solidFill>
            </a:endParaRPr>
          </a:p>
          <a:p>
            <a:pPr indent="0" lvl="0" marL="0" rtl="0" algn="l">
              <a:spcBef>
                <a:spcPts val="1200"/>
              </a:spcBef>
              <a:spcAft>
                <a:spcPts val="0"/>
              </a:spcAft>
              <a:buNone/>
            </a:pPr>
            <a:r>
              <a:t/>
            </a:r>
            <a:endParaRPr sz="1500">
              <a:solidFill>
                <a:schemeClr val="dk1"/>
              </a:solidFill>
            </a:endParaRPr>
          </a:p>
          <a:p>
            <a:pPr indent="-323850" lvl="0" marL="457200" rtl="0" algn="l">
              <a:spcBef>
                <a:spcPts val="1200"/>
              </a:spcBef>
              <a:spcAft>
                <a:spcPts val="0"/>
              </a:spcAft>
              <a:buClr>
                <a:schemeClr val="dk1"/>
              </a:buClr>
              <a:buSzPts val="1500"/>
              <a:buChar char="●"/>
            </a:pPr>
            <a:r>
              <a:rPr lang="en" sz="1500">
                <a:solidFill>
                  <a:schemeClr val="dk1"/>
                </a:solidFill>
              </a:rPr>
              <a:t>Developing</a:t>
            </a:r>
            <a:r>
              <a:rPr lang="en" sz="1500">
                <a:solidFill>
                  <a:schemeClr val="dk1"/>
                </a:solidFill>
              </a:rPr>
              <a:t> various models and evaluating them to land on a model that can give best accuracy and </a:t>
            </a:r>
            <a:r>
              <a:rPr lang="en" sz="1500">
                <a:solidFill>
                  <a:schemeClr val="dk1"/>
                </a:solidFill>
              </a:rPr>
              <a:t>best combination of </a:t>
            </a:r>
            <a:r>
              <a:rPr lang="en" sz="1500">
                <a:solidFill>
                  <a:schemeClr val="dk1"/>
                </a:solidFill>
              </a:rPr>
              <a:t>recall of bad borrowers and good borrowers. </a:t>
            </a:r>
            <a:endParaRPr sz="1500">
              <a:solidFill>
                <a:schemeClr val="dk1"/>
              </a:solidFill>
            </a:endParaRPr>
          </a:p>
        </p:txBody>
      </p:sp>
      <p:pic>
        <p:nvPicPr>
          <p:cNvPr id="70" name="Google Shape;70;p15" title="Free Images : wheel, red, vehicle, sports equipment, target ..."/>
          <p:cNvPicPr preferRelativeResize="0"/>
          <p:nvPr/>
        </p:nvPicPr>
        <p:blipFill>
          <a:blip r:embed="rId3">
            <a:alphaModFix/>
          </a:blip>
          <a:stretch>
            <a:fillRect/>
          </a:stretch>
        </p:blipFill>
        <p:spPr>
          <a:xfrm>
            <a:off x="4572000" y="1142000"/>
            <a:ext cx="4103450" cy="2987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Overview</a:t>
            </a:r>
            <a:endParaRPr/>
          </a:p>
        </p:txBody>
      </p:sp>
      <p:sp>
        <p:nvSpPr>
          <p:cNvPr id="76" name="Google Shape;76;p16"/>
          <p:cNvSpPr txBox="1"/>
          <p:nvPr>
            <p:ph idx="1" type="body"/>
          </p:nvPr>
        </p:nvSpPr>
        <p:spPr>
          <a:xfrm>
            <a:off x="311700" y="1152475"/>
            <a:ext cx="56541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935"/>
              <a:buFont typeface="Arial"/>
              <a:buNone/>
            </a:pPr>
            <a:r>
              <a:rPr b="1" lang="en" sz="1500">
                <a:solidFill>
                  <a:schemeClr val="dk1"/>
                </a:solidFill>
              </a:rPr>
              <a:t>Description:</a:t>
            </a:r>
            <a:endParaRPr b="1" sz="1500">
              <a:solidFill>
                <a:schemeClr val="dk1"/>
              </a:solidFill>
            </a:endParaRPr>
          </a:p>
          <a:p>
            <a:pPr indent="-323850" lvl="0" marL="457200" marR="0" rtl="0" algn="l">
              <a:lnSpc>
                <a:spcPct val="95000"/>
              </a:lnSpc>
              <a:spcBef>
                <a:spcPts val="1200"/>
              </a:spcBef>
              <a:spcAft>
                <a:spcPts val="0"/>
              </a:spcAft>
              <a:buClr>
                <a:schemeClr val="dk1"/>
              </a:buClr>
              <a:buSzPts val="1500"/>
              <a:buChar char="●"/>
            </a:pPr>
            <a:r>
              <a:rPr lang="en" sz="1500">
                <a:solidFill>
                  <a:schemeClr val="dk1"/>
                </a:solidFill>
              </a:rPr>
              <a:t>LendingClub.com dataset with features related to loan and borrower information.</a:t>
            </a:r>
            <a:endParaRPr sz="15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500">
                <a:solidFill>
                  <a:schemeClr val="dk1"/>
                </a:solidFill>
              </a:rPr>
              <a:t>Key Features</a:t>
            </a:r>
            <a:r>
              <a:rPr b="1" lang="en" sz="1500">
                <a:solidFill>
                  <a:schemeClr val="dk1"/>
                </a:solidFill>
              </a:rPr>
              <a:t>:</a:t>
            </a:r>
            <a:endParaRPr b="1" sz="15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Features include credit policy, loan purpose, interest rate, installment, annual income, debt-to-income ratio, FICO score, credit line days, revolving balance, revolving line utilization, inquiries, delinquencies, and public records.</a:t>
            </a:r>
            <a:endParaRPr sz="1500">
              <a:solidFill>
                <a:schemeClr val="dk1"/>
              </a:solidFill>
            </a:endParaRPr>
          </a:p>
          <a:p>
            <a:pPr indent="0" lvl="0" marL="0" rtl="0" algn="l">
              <a:lnSpc>
                <a:spcPct val="95000"/>
              </a:lnSpc>
              <a:spcBef>
                <a:spcPts val="1200"/>
              </a:spcBef>
              <a:spcAft>
                <a:spcPts val="0"/>
              </a:spcAft>
              <a:buClr>
                <a:schemeClr val="dk1"/>
              </a:buClr>
              <a:buSzPts val="935"/>
              <a:buFont typeface="Arial"/>
              <a:buNone/>
            </a:pPr>
            <a:r>
              <a:rPr b="1" lang="en" sz="1500">
                <a:solidFill>
                  <a:schemeClr val="dk1"/>
                </a:solidFill>
              </a:rPr>
              <a:t>Target Variable:</a:t>
            </a:r>
            <a:endParaRPr b="1" sz="1500">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not.fully.paid: Indicates whether the borrower paid back the loan in full (0) or not (1).</a:t>
            </a:r>
            <a:endParaRPr sz="1500">
              <a:solidFill>
                <a:schemeClr val="dk1"/>
              </a:solidFill>
            </a:endParaRPr>
          </a:p>
          <a:p>
            <a:pPr indent="0" lvl="0" marL="0" rtl="0" algn="l">
              <a:lnSpc>
                <a:spcPct val="95000"/>
              </a:lnSpc>
              <a:spcBef>
                <a:spcPts val="1200"/>
              </a:spcBef>
              <a:spcAft>
                <a:spcPts val="1200"/>
              </a:spcAft>
              <a:buSzPts val="935"/>
              <a:buNone/>
            </a:pPr>
            <a:r>
              <a:t/>
            </a:r>
            <a:endParaRPr sz="1500"/>
          </a:p>
        </p:txBody>
      </p:sp>
      <p:pic>
        <p:nvPicPr>
          <p:cNvPr id="77" name="Google Shape;77;p16" title="File:Magnifying glass icon.svg - Wikimedia Commons"/>
          <p:cNvPicPr preferRelativeResize="0"/>
          <p:nvPr/>
        </p:nvPicPr>
        <p:blipFill>
          <a:blip r:embed="rId3">
            <a:alphaModFix/>
          </a:blip>
          <a:stretch>
            <a:fillRect/>
          </a:stretch>
        </p:blipFill>
        <p:spPr>
          <a:xfrm>
            <a:off x="6376850" y="1581650"/>
            <a:ext cx="2558051" cy="25580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Preprocessing And Handling</a:t>
            </a:r>
            <a:endParaRPr/>
          </a:p>
        </p:txBody>
      </p:sp>
      <p:sp>
        <p:nvSpPr>
          <p:cNvPr id="83" name="Google Shape;83;p17"/>
          <p:cNvSpPr txBox="1"/>
          <p:nvPr>
            <p:ph idx="1" type="body"/>
          </p:nvPr>
        </p:nvSpPr>
        <p:spPr>
          <a:xfrm>
            <a:off x="3983400" y="1143325"/>
            <a:ext cx="5160600" cy="3416400"/>
          </a:xfrm>
          <a:prstGeom prst="rect">
            <a:avLst/>
          </a:prstGeom>
        </p:spPr>
        <p:txBody>
          <a:bodyPr anchorCtr="0" anchor="ctr" bIns="91425" lIns="91425" spcFirstLastPara="1" rIns="91425" wrap="square" tIns="91425">
            <a:normAutofit/>
          </a:bodyPr>
          <a:lstStyle/>
          <a:p>
            <a:pPr indent="-323850" lvl="0" marL="457200" marR="0" rtl="0" algn="l">
              <a:lnSpc>
                <a:spcPct val="115000"/>
              </a:lnSpc>
              <a:spcBef>
                <a:spcPts val="1200"/>
              </a:spcBef>
              <a:spcAft>
                <a:spcPts val="0"/>
              </a:spcAft>
              <a:buClr>
                <a:schemeClr val="dk1"/>
              </a:buClr>
              <a:buSzPts val="1500"/>
              <a:buChar char="●"/>
            </a:pPr>
            <a:r>
              <a:rPr lang="en" sz="1500">
                <a:solidFill>
                  <a:schemeClr val="dk1"/>
                </a:solidFill>
              </a:rPr>
              <a:t>Studying the data</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Checking for missing/ duplicate values.</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Encoding categorical variables.</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Scaling numerical features.</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Removing outliers using the IQR method.</a:t>
            </a:r>
            <a:endParaRPr sz="1500">
              <a:solidFill>
                <a:schemeClr val="dk1"/>
              </a:solidFill>
            </a:endParaRPr>
          </a:p>
          <a:p>
            <a:pPr indent="-323850" lvl="0" marL="457200" marR="0" rtl="0" algn="l">
              <a:lnSpc>
                <a:spcPct val="115000"/>
              </a:lnSpc>
              <a:spcBef>
                <a:spcPts val="0"/>
              </a:spcBef>
              <a:spcAft>
                <a:spcPts val="0"/>
              </a:spcAft>
              <a:buClr>
                <a:schemeClr val="dk1"/>
              </a:buClr>
              <a:buSzPts val="1500"/>
              <a:buChar char="●"/>
            </a:pPr>
            <a:r>
              <a:rPr lang="en" sz="1500">
                <a:solidFill>
                  <a:schemeClr val="dk1"/>
                </a:solidFill>
              </a:rPr>
              <a:t>Applying SMOTE algorithm to reduce data biasness</a:t>
            </a:r>
            <a:endParaRPr sz="1500">
              <a:solidFill>
                <a:schemeClr val="dk1"/>
              </a:solidFill>
            </a:endParaRPr>
          </a:p>
          <a:p>
            <a:pPr indent="0" lvl="0" marL="0" rtl="0" algn="l">
              <a:spcBef>
                <a:spcPts val="1200"/>
              </a:spcBef>
              <a:spcAft>
                <a:spcPts val="1200"/>
              </a:spcAft>
              <a:buNone/>
            </a:pPr>
            <a:r>
              <a:t/>
            </a:r>
            <a:endParaRPr sz="1500"/>
          </a:p>
        </p:txBody>
      </p:sp>
      <p:pic>
        <p:nvPicPr>
          <p:cNvPr id="84" name="Google Shape;84;p17" title="Public Domain Clip Art Image | Cleaning tools | ID: 13953574811288 ..."/>
          <p:cNvPicPr preferRelativeResize="0"/>
          <p:nvPr/>
        </p:nvPicPr>
        <p:blipFill>
          <a:blip r:embed="rId3">
            <a:alphaModFix/>
          </a:blip>
          <a:stretch>
            <a:fillRect/>
          </a:stretch>
        </p:blipFill>
        <p:spPr>
          <a:xfrm>
            <a:off x="311700" y="1396463"/>
            <a:ext cx="3070376" cy="2910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 (EDA)</a:t>
            </a:r>
            <a:endParaRPr/>
          </a:p>
        </p:txBody>
      </p:sp>
      <p:sp>
        <p:nvSpPr>
          <p:cNvPr id="90" name="Google Shape;90;p18"/>
          <p:cNvSpPr txBox="1"/>
          <p:nvPr>
            <p:ph idx="1" type="body"/>
          </p:nvPr>
        </p:nvSpPr>
        <p:spPr>
          <a:xfrm>
            <a:off x="311700" y="1151125"/>
            <a:ext cx="3808500" cy="3417900"/>
          </a:xfrm>
          <a:prstGeom prst="rect">
            <a:avLst/>
          </a:prstGeom>
        </p:spPr>
        <p:txBody>
          <a:bodyPr anchorCtr="0" anchor="ctr" bIns="91425" lIns="91425" spcFirstLastPara="1" rIns="91425" wrap="square" tIns="91425">
            <a:normAutofit/>
          </a:bodyPr>
          <a:lstStyle/>
          <a:p>
            <a:pPr indent="0" lvl="0" marL="0" marR="0" rtl="0" algn="ctr">
              <a:lnSpc>
                <a:spcPct val="115000"/>
              </a:lnSpc>
              <a:spcBef>
                <a:spcPts val="1200"/>
              </a:spcBef>
              <a:spcAft>
                <a:spcPts val="0"/>
              </a:spcAft>
              <a:buNone/>
            </a:pPr>
            <a:r>
              <a:rPr lang="en" sz="1500">
                <a:solidFill>
                  <a:schemeClr val="dk1"/>
                </a:solidFill>
              </a:rPr>
              <a:t>Histograms to check on trend of fico score with </a:t>
            </a:r>
            <a:r>
              <a:rPr lang="en" sz="1500">
                <a:solidFill>
                  <a:schemeClr val="dk1"/>
                </a:solidFill>
              </a:rPr>
              <a:t>loan pay back and</a:t>
            </a:r>
            <a:r>
              <a:rPr lang="en" sz="1500">
                <a:solidFill>
                  <a:schemeClr val="dk1"/>
                </a:solidFill>
              </a:rPr>
              <a:t> credit policy</a:t>
            </a:r>
            <a:endParaRPr sz="1500">
              <a:solidFill>
                <a:schemeClr val="dk1"/>
              </a:solidFill>
            </a:endParaRPr>
          </a:p>
          <a:p>
            <a:pPr indent="0" lvl="0" marL="0" marR="0" rtl="0" algn="ctr">
              <a:lnSpc>
                <a:spcPct val="115000"/>
              </a:lnSpc>
              <a:spcBef>
                <a:spcPts val="1200"/>
              </a:spcBef>
              <a:spcAft>
                <a:spcPts val="0"/>
              </a:spcAft>
              <a:buNone/>
            </a:pPr>
            <a:r>
              <a:t/>
            </a:r>
            <a:endParaRPr sz="1500">
              <a:solidFill>
                <a:schemeClr val="dk1"/>
              </a:solidFill>
            </a:endParaRPr>
          </a:p>
          <a:p>
            <a:pPr indent="-323850" lvl="0" marL="457200" marR="0" rtl="0" algn="ctr">
              <a:lnSpc>
                <a:spcPct val="115000"/>
              </a:lnSpc>
              <a:spcBef>
                <a:spcPts val="1200"/>
              </a:spcBef>
              <a:spcAft>
                <a:spcPts val="0"/>
              </a:spcAft>
              <a:buClr>
                <a:schemeClr val="dk1"/>
              </a:buClr>
              <a:buSzPts val="1500"/>
              <a:buAutoNum type="arabicPeriod"/>
            </a:pPr>
            <a:r>
              <a:rPr lang="en" sz="1500">
                <a:solidFill>
                  <a:schemeClr val="dk1"/>
                </a:solidFill>
              </a:rPr>
              <a:t>We can see borrowers with high FICO score are among the people who paid back the loan</a:t>
            </a:r>
            <a:endParaRPr sz="1500">
              <a:solidFill>
                <a:schemeClr val="dk1"/>
              </a:solidFill>
            </a:endParaRPr>
          </a:p>
          <a:p>
            <a:pPr indent="0" lvl="0" marL="0" marR="0" rtl="0" algn="ctr">
              <a:lnSpc>
                <a:spcPct val="115000"/>
              </a:lnSpc>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We can see borrowers with high FICO score are the ones who have Credit Policy 1</a:t>
            </a:r>
            <a:endParaRPr sz="1500">
              <a:solidFill>
                <a:schemeClr val="dk1"/>
              </a:solidFill>
            </a:endParaRPr>
          </a:p>
        </p:txBody>
      </p:sp>
      <p:pic>
        <p:nvPicPr>
          <p:cNvPr id="91" name="Google Shape;91;p18"/>
          <p:cNvPicPr preferRelativeResize="0"/>
          <p:nvPr/>
        </p:nvPicPr>
        <p:blipFill>
          <a:blip r:embed="rId3">
            <a:alphaModFix/>
          </a:blip>
          <a:stretch>
            <a:fillRect/>
          </a:stretch>
        </p:blipFill>
        <p:spPr>
          <a:xfrm>
            <a:off x="4229900" y="3049625"/>
            <a:ext cx="4854675" cy="1710175"/>
          </a:xfrm>
          <a:prstGeom prst="rect">
            <a:avLst/>
          </a:prstGeom>
          <a:noFill/>
          <a:ln>
            <a:noFill/>
          </a:ln>
        </p:spPr>
      </p:pic>
      <p:pic>
        <p:nvPicPr>
          <p:cNvPr id="92" name="Google Shape;92;p18"/>
          <p:cNvPicPr preferRelativeResize="0"/>
          <p:nvPr/>
        </p:nvPicPr>
        <p:blipFill>
          <a:blip r:embed="rId4">
            <a:alphaModFix/>
          </a:blip>
          <a:stretch>
            <a:fillRect/>
          </a:stretch>
        </p:blipFill>
        <p:spPr>
          <a:xfrm>
            <a:off x="4229900" y="1063425"/>
            <a:ext cx="4787224" cy="1778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 type="body"/>
          </p:nvPr>
        </p:nvSpPr>
        <p:spPr>
          <a:xfrm>
            <a:off x="311700" y="1160250"/>
            <a:ext cx="3808500" cy="3636000"/>
          </a:xfrm>
          <a:prstGeom prst="rect">
            <a:avLst/>
          </a:prstGeom>
        </p:spPr>
        <p:txBody>
          <a:bodyPr anchorCtr="0" anchor="ctr" bIns="91425" lIns="91425" spcFirstLastPara="1" rIns="91425" wrap="square" tIns="91425">
            <a:normAutofit lnSpcReduction="20000"/>
          </a:bodyPr>
          <a:lstStyle/>
          <a:p>
            <a:pPr indent="0" lvl="0" marL="0" rtl="0" algn="ctr">
              <a:spcBef>
                <a:spcPts val="1200"/>
              </a:spcBef>
              <a:spcAft>
                <a:spcPts val="0"/>
              </a:spcAft>
              <a:buNone/>
            </a:pPr>
            <a:r>
              <a:t/>
            </a:r>
            <a:endParaRPr sz="1500">
              <a:solidFill>
                <a:schemeClr val="dk1"/>
              </a:solidFill>
            </a:endParaRPr>
          </a:p>
          <a:p>
            <a:pPr indent="0" lvl="0" marL="0" rtl="0" algn="ctr">
              <a:spcBef>
                <a:spcPts val="1200"/>
              </a:spcBef>
              <a:spcAft>
                <a:spcPts val="0"/>
              </a:spcAft>
              <a:buNone/>
            </a:pPr>
            <a:r>
              <a:rPr lang="en" sz="1500">
                <a:solidFill>
                  <a:schemeClr val="dk1"/>
                </a:solidFill>
              </a:rPr>
              <a:t>Regression Plot and Joint Plots to view fico score and interest rates dependency</a:t>
            </a:r>
            <a:endParaRPr sz="1500">
              <a:solidFill>
                <a:schemeClr val="dk1"/>
              </a:solidFill>
            </a:endParaRPr>
          </a:p>
          <a:p>
            <a:pPr indent="0" lvl="0" marL="0" rtl="0" algn="ctr">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We can observe that it is very rare that for any high fico score there is high interest rate</a:t>
            </a:r>
            <a:endParaRPr sz="1500">
              <a:solidFill>
                <a:schemeClr val="dk1"/>
              </a:solidFill>
            </a:endParaRPr>
          </a:p>
          <a:p>
            <a:pPr indent="0" lvl="0" marL="0" rtl="0" algn="ctr">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They both are strongly negatively correlated with correlation of -0.714</a:t>
            </a:r>
            <a:endParaRPr sz="1500">
              <a:solidFill>
                <a:schemeClr val="dk1"/>
              </a:solidFill>
            </a:endParaRPr>
          </a:p>
          <a:p>
            <a:pPr indent="0" lvl="0" marL="0" rtl="0" algn="ctr">
              <a:spcBef>
                <a:spcPts val="1200"/>
              </a:spcBef>
              <a:spcAft>
                <a:spcPts val="1200"/>
              </a:spcAft>
              <a:buNone/>
            </a:pPr>
            <a:r>
              <a:t/>
            </a:r>
            <a:endParaRPr sz="1500"/>
          </a:p>
        </p:txBody>
      </p:sp>
      <p:pic>
        <p:nvPicPr>
          <p:cNvPr id="98" name="Google Shape;98;p19"/>
          <p:cNvPicPr preferRelativeResize="0"/>
          <p:nvPr/>
        </p:nvPicPr>
        <p:blipFill>
          <a:blip r:embed="rId3">
            <a:alphaModFix/>
          </a:blip>
          <a:stretch>
            <a:fillRect/>
          </a:stretch>
        </p:blipFill>
        <p:spPr>
          <a:xfrm>
            <a:off x="4750650" y="2941750"/>
            <a:ext cx="3617825" cy="1955975"/>
          </a:xfrm>
          <a:prstGeom prst="rect">
            <a:avLst/>
          </a:prstGeom>
          <a:noFill/>
          <a:ln>
            <a:noFill/>
          </a:ln>
        </p:spPr>
      </p:pic>
      <p:sp>
        <p:nvSpPr>
          <p:cNvPr id="99" name="Google Shape;99;p19"/>
          <p:cNvSpPr txBox="1"/>
          <p:nvPr>
            <p:ph type="title"/>
          </p:nvPr>
        </p:nvSpPr>
        <p:spPr>
          <a:xfrm>
            <a:off x="311700" y="51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 (EDA)</a:t>
            </a:r>
            <a:endParaRPr/>
          </a:p>
        </p:txBody>
      </p:sp>
      <p:pic>
        <p:nvPicPr>
          <p:cNvPr id="100" name="Google Shape;100;p19"/>
          <p:cNvPicPr preferRelativeResize="0"/>
          <p:nvPr/>
        </p:nvPicPr>
        <p:blipFill>
          <a:blip r:embed="rId4">
            <a:alphaModFix/>
          </a:blip>
          <a:stretch>
            <a:fillRect/>
          </a:stretch>
        </p:blipFill>
        <p:spPr>
          <a:xfrm>
            <a:off x="4750650" y="1090800"/>
            <a:ext cx="3617826" cy="16145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idx="1" type="body"/>
          </p:nvPr>
        </p:nvSpPr>
        <p:spPr>
          <a:xfrm>
            <a:off x="465925" y="1090800"/>
            <a:ext cx="4558800" cy="3705600"/>
          </a:xfrm>
          <a:prstGeom prst="rect">
            <a:avLst/>
          </a:prstGeom>
        </p:spPr>
        <p:txBody>
          <a:bodyPr anchorCtr="0" anchor="ctr" bIns="91425" lIns="91425" spcFirstLastPara="1" rIns="91425" wrap="square" tIns="91425">
            <a:noAutofit/>
          </a:bodyPr>
          <a:lstStyle/>
          <a:p>
            <a:pPr indent="0" lvl="0" marL="0" rtl="0" algn="ctr">
              <a:spcBef>
                <a:spcPts val="1200"/>
              </a:spcBef>
              <a:spcAft>
                <a:spcPts val="0"/>
              </a:spcAft>
              <a:buNone/>
            </a:pPr>
            <a:r>
              <a:rPr lang="en" sz="1500">
                <a:solidFill>
                  <a:schemeClr val="dk1"/>
                </a:solidFill>
              </a:rPr>
              <a:t>Lm Plots to view the trend dependency as per fico score, interest rate, credit policy, not fully paid</a:t>
            </a:r>
            <a:endParaRPr sz="1500">
              <a:solidFill>
                <a:schemeClr val="dk1"/>
              </a:solidFill>
            </a:endParaRPr>
          </a:p>
          <a:p>
            <a:pPr indent="0" lvl="0" marL="0" rtl="0" algn="ctr">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In the given data set, density of borrowers who has fully paid is high</a:t>
            </a:r>
            <a:endParaRPr sz="1500">
              <a:solidFill>
                <a:schemeClr val="dk1"/>
              </a:solidFill>
            </a:endParaRPr>
          </a:p>
          <a:p>
            <a:pPr indent="0" lvl="0" marL="0" rtl="0" algn="ctr">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 From below graphs we can see there is no much difference in pattern of full paid or not, fico score, interest rate considering credit policy being 1 or 0</a:t>
            </a:r>
            <a:endParaRPr sz="1500">
              <a:solidFill>
                <a:schemeClr val="dk1"/>
              </a:solidFill>
            </a:endParaRPr>
          </a:p>
        </p:txBody>
      </p:sp>
      <p:sp>
        <p:nvSpPr>
          <p:cNvPr id="106" name="Google Shape;106;p20"/>
          <p:cNvSpPr txBox="1"/>
          <p:nvPr>
            <p:ph type="title"/>
          </p:nvPr>
        </p:nvSpPr>
        <p:spPr>
          <a:xfrm>
            <a:off x="311700" y="51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 (EDA)</a:t>
            </a:r>
            <a:endParaRPr/>
          </a:p>
        </p:txBody>
      </p:sp>
      <p:pic>
        <p:nvPicPr>
          <p:cNvPr id="107" name="Google Shape;107;p20"/>
          <p:cNvPicPr preferRelativeResize="0"/>
          <p:nvPr/>
        </p:nvPicPr>
        <p:blipFill>
          <a:blip r:embed="rId3">
            <a:alphaModFix/>
          </a:blip>
          <a:stretch>
            <a:fillRect/>
          </a:stretch>
        </p:blipFill>
        <p:spPr>
          <a:xfrm>
            <a:off x="5286000" y="1090800"/>
            <a:ext cx="3339249" cy="1933175"/>
          </a:xfrm>
          <a:prstGeom prst="rect">
            <a:avLst/>
          </a:prstGeom>
          <a:noFill/>
          <a:ln>
            <a:noFill/>
          </a:ln>
        </p:spPr>
      </p:pic>
      <p:pic>
        <p:nvPicPr>
          <p:cNvPr id="108" name="Google Shape;108;p20"/>
          <p:cNvPicPr preferRelativeResize="0"/>
          <p:nvPr/>
        </p:nvPicPr>
        <p:blipFill>
          <a:blip r:embed="rId4">
            <a:alphaModFix/>
          </a:blip>
          <a:stretch>
            <a:fillRect/>
          </a:stretch>
        </p:blipFill>
        <p:spPr>
          <a:xfrm>
            <a:off x="5286000" y="3124475"/>
            <a:ext cx="3546300" cy="184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1"/>
          <p:cNvPicPr preferRelativeResize="0"/>
          <p:nvPr/>
        </p:nvPicPr>
        <p:blipFill>
          <a:blip r:embed="rId3">
            <a:alphaModFix/>
          </a:blip>
          <a:stretch>
            <a:fillRect/>
          </a:stretch>
        </p:blipFill>
        <p:spPr>
          <a:xfrm>
            <a:off x="311700" y="2571750"/>
            <a:ext cx="8520601" cy="2398175"/>
          </a:xfrm>
          <a:prstGeom prst="rect">
            <a:avLst/>
          </a:prstGeom>
          <a:noFill/>
          <a:ln>
            <a:noFill/>
          </a:ln>
        </p:spPr>
      </p:pic>
      <p:sp>
        <p:nvSpPr>
          <p:cNvPr id="114" name="Google Shape;114;p21"/>
          <p:cNvSpPr txBox="1"/>
          <p:nvPr>
            <p:ph idx="1" type="body"/>
          </p:nvPr>
        </p:nvSpPr>
        <p:spPr>
          <a:xfrm>
            <a:off x="311600" y="1186275"/>
            <a:ext cx="8520600" cy="1385400"/>
          </a:xfrm>
          <a:prstGeom prst="rect">
            <a:avLst/>
          </a:prstGeom>
        </p:spPr>
        <p:txBody>
          <a:bodyPr anchorCtr="0" anchor="ctr" bIns="91425" lIns="91425" spcFirstLastPara="1" rIns="91425" wrap="square" tIns="91425">
            <a:normAutofit lnSpcReduction="20000"/>
          </a:bodyPr>
          <a:lstStyle/>
          <a:p>
            <a:pPr indent="0" lvl="0" marL="0" rtl="0" algn="ctr">
              <a:spcBef>
                <a:spcPts val="1200"/>
              </a:spcBef>
              <a:spcAft>
                <a:spcPts val="0"/>
              </a:spcAft>
              <a:buNone/>
            </a:pPr>
            <a:r>
              <a:rPr lang="en" sz="1500">
                <a:solidFill>
                  <a:schemeClr val="dk1"/>
                </a:solidFill>
              </a:rPr>
              <a:t>Count Plots to have a look on Loan payback as per the purpose of loan taken</a:t>
            </a:r>
            <a:endParaRPr sz="1500">
              <a:solidFill>
                <a:schemeClr val="dk1"/>
              </a:solidFill>
            </a:endParaRPr>
          </a:p>
          <a:p>
            <a:pPr indent="0" lvl="0" marL="0" rtl="0" algn="ctr">
              <a:spcBef>
                <a:spcPts val="1200"/>
              </a:spcBef>
              <a:spcAft>
                <a:spcPts val="0"/>
              </a:spcAft>
              <a:buNone/>
            </a:pPr>
            <a:r>
              <a:t/>
            </a:r>
            <a:endParaRPr sz="1500">
              <a:solidFill>
                <a:schemeClr val="dk1"/>
              </a:solidFill>
            </a:endParaRPr>
          </a:p>
          <a:p>
            <a:pPr indent="-323850" lvl="0" marL="457200" rtl="0" algn="ctr">
              <a:spcBef>
                <a:spcPts val="1200"/>
              </a:spcBef>
              <a:spcAft>
                <a:spcPts val="0"/>
              </a:spcAft>
              <a:buClr>
                <a:schemeClr val="dk1"/>
              </a:buClr>
              <a:buSzPts val="1500"/>
              <a:buAutoNum type="arabicPeriod"/>
            </a:pPr>
            <a:r>
              <a:rPr lang="en" sz="1500">
                <a:solidFill>
                  <a:schemeClr val="dk1"/>
                </a:solidFill>
              </a:rPr>
              <a:t>As we can see mostly the loan are taken on purpose of debt consolidation as purpose followed by all other purposes, credit card</a:t>
            </a:r>
            <a:endParaRPr sz="1500">
              <a:solidFill>
                <a:schemeClr val="dk1"/>
              </a:solidFill>
            </a:endParaRPr>
          </a:p>
        </p:txBody>
      </p:sp>
      <p:sp>
        <p:nvSpPr>
          <p:cNvPr id="115" name="Google Shape;115;p21"/>
          <p:cNvSpPr txBox="1"/>
          <p:nvPr>
            <p:ph type="title"/>
          </p:nvPr>
        </p:nvSpPr>
        <p:spPr>
          <a:xfrm>
            <a:off x="311700" y="5181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Exploratory Data Analysis (EDA)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