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Emma Ga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RobotoMon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17T23:07:27.083">
    <p:pos x="6000" y="0"/>
    <p:text>@elisasd11@gmail.com @victor.yu.821@gmail.com 
sorry, commented under wrong slides. Please add tools here and also feel free to add questions hoping to get answer on slide 7.</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2-17T23:08:59.389">
    <p:pos x="6000" y="0"/>
    <p:text>@elisasd11@gmail.com could you add on this slide? According to rubrik:
✓ Description of preliminary data preprocessing
✓ Description of preliminary feature engineering and preliminary feature selection, including their decision-making process
✓ Description of how data was split into training and testing sets
✓ Explanation of model choice, including limitations and benefits
_Assigned to Elisa Sanchez_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1a9192ff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1a9192ff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1a9192ff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1a9192ff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1a9192ff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1a9192ff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1a9192ff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1a9192ff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1a9192ff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1a9192ff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1a9192ff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1a9192ff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1a9192ff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1a9192ff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1a9192ff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1a9192ff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1a9192ff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1a9192ff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18b9119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18b9119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1a9192ff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1a9192ff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1a9192ff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1a9192ff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1a9192ff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1a9192ff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1a9192ff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1a9192ff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1a9192ff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1a9192ff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1a9192ff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1a9192ff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25.png"/><Relationship Id="rId7"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8.png"/><Relationship Id="rId7"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32.png"/><Relationship Id="rId6" Type="http://schemas.openxmlformats.org/officeDocument/2006/relationships/image" Target="../media/image26.png"/><Relationship Id="rId7"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33.png"/><Relationship Id="rId6" Type="http://schemas.openxmlformats.org/officeDocument/2006/relationships/image" Target="../media/image22.png"/><Relationship Id="rId7"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4175" y="548275"/>
            <a:ext cx="8520600" cy="72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solidFill>
                  <a:srgbClr val="FFFFFF"/>
                </a:solidFill>
                <a:latin typeface="Nunito"/>
                <a:ea typeface="Nunito"/>
                <a:cs typeface="Nunito"/>
                <a:sym typeface="Nunito"/>
              </a:rPr>
              <a:t>World Happiness Report Analysis</a:t>
            </a:r>
            <a:endParaRPr sz="4200">
              <a:solidFill>
                <a:srgbClr val="FFFFFF"/>
              </a:solidFill>
              <a:latin typeface="Nunito"/>
              <a:ea typeface="Nunito"/>
              <a:cs typeface="Nunito"/>
              <a:sym typeface="Nunito"/>
            </a:endParaRPr>
          </a:p>
        </p:txBody>
      </p:sp>
      <p:sp>
        <p:nvSpPr>
          <p:cNvPr id="55" name="Google Shape;55;p13"/>
          <p:cNvSpPr txBox="1"/>
          <p:nvPr>
            <p:ph idx="1" type="subTitle"/>
          </p:nvPr>
        </p:nvSpPr>
        <p:spPr>
          <a:xfrm>
            <a:off x="311700" y="1613525"/>
            <a:ext cx="8520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Mono"/>
                <a:ea typeface="Roboto Mono"/>
                <a:cs typeface="Roboto Mono"/>
                <a:sym typeface="Roboto Mono"/>
              </a:rPr>
              <a:t>              </a:t>
            </a:r>
            <a:r>
              <a:rPr lang="en">
                <a:solidFill>
                  <a:srgbClr val="FFFFFF"/>
                </a:solidFill>
                <a:latin typeface="Roboto Mono"/>
                <a:ea typeface="Roboto Mono"/>
                <a:cs typeface="Roboto Mono"/>
                <a:sym typeface="Roboto Mono"/>
              </a:rPr>
              <a:t>2015-2019</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a:t>
            </a:r>
            <a:r>
              <a:rPr lang="en" sz="2000">
                <a:solidFill>
                  <a:srgbClr val="FFFFFF"/>
                </a:solidFill>
                <a:latin typeface="Roboto Mono"/>
                <a:ea typeface="Roboto Mono"/>
                <a:cs typeface="Roboto Mono"/>
                <a:sym typeface="Roboto Mono"/>
              </a:rPr>
              <a:t>By - Chen,Jiayi</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Gao,Emma</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Patubo,Mildred</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Sanchez,Elisa</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Yu,Victor </a:t>
            </a:r>
            <a:r>
              <a:rPr lang="en">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217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nalysis phase - Economy and Happiness</a:t>
            </a:r>
            <a:endParaRPr/>
          </a:p>
        </p:txBody>
      </p:sp>
      <p:sp>
        <p:nvSpPr>
          <p:cNvPr id="108" name="Google Shape;108;p22"/>
          <p:cNvSpPr txBox="1"/>
          <p:nvPr>
            <p:ph idx="1" type="body"/>
          </p:nvPr>
        </p:nvSpPr>
        <p:spPr>
          <a:xfrm>
            <a:off x="311700" y="855250"/>
            <a:ext cx="8520600" cy="390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3F3F3"/>
                </a:solidFill>
              </a:rPr>
              <a:t>Regression test is showing clear linear relationship between economy and happiness scor</a:t>
            </a:r>
            <a:r>
              <a:rPr lang="en">
                <a:solidFill>
                  <a:srgbClr val="F3F3F3"/>
                </a:solidFill>
              </a:rPr>
              <a:t>e</a:t>
            </a:r>
            <a:endParaRPr>
              <a:solidFill>
                <a:srgbClr val="F3F3F3"/>
              </a:solidFill>
            </a:endParaRPr>
          </a:p>
        </p:txBody>
      </p:sp>
      <p:pic>
        <p:nvPicPr>
          <p:cNvPr id="109" name="Google Shape;109;p22"/>
          <p:cNvPicPr preferRelativeResize="0"/>
          <p:nvPr/>
        </p:nvPicPr>
        <p:blipFill>
          <a:blip r:embed="rId3">
            <a:alphaModFix/>
          </a:blip>
          <a:stretch>
            <a:fillRect/>
          </a:stretch>
        </p:blipFill>
        <p:spPr>
          <a:xfrm>
            <a:off x="601396" y="1339100"/>
            <a:ext cx="2309450" cy="1659350"/>
          </a:xfrm>
          <a:prstGeom prst="rect">
            <a:avLst/>
          </a:prstGeom>
          <a:noFill/>
          <a:ln>
            <a:noFill/>
          </a:ln>
        </p:spPr>
      </p:pic>
      <p:pic>
        <p:nvPicPr>
          <p:cNvPr id="110" name="Google Shape;110;p22"/>
          <p:cNvPicPr preferRelativeResize="0"/>
          <p:nvPr/>
        </p:nvPicPr>
        <p:blipFill>
          <a:blip r:embed="rId4">
            <a:alphaModFix/>
          </a:blip>
          <a:stretch>
            <a:fillRect/>
          </a:stretch>
        </p:blipFill>
        <p:spPr>
          <a:xfrm>
            <a:off x="5861200" y="1329000"/>
            <a:ext cx="2259422" cy="1659350"/>
          </a:xfrm>
          <a:prstGeom prst="rect">
            <a:avLst/>
          </a:prstGeom>
          <a:noFill/>
          <a:ln>
            <a:noFill/>
          </a:ln>
        </p:spPr>
      </p:pic>
      <p:pic>
        <p:nvPicPr>
          <p:cNvPr id="111" name="Google Shape;111;p22"/>
          <p:cNvPicPr preferRelativeResize="0"/>
          <p:nvPr/>
        </p:nvPicPr>
        <p:blipFill>
          <a:blip r:embed="rId5">
            <a:alphaModFix/>
          </a:blip>
          <a:stretch>
            <a:fillRect/>
          </a:stretch>
        </p:blipFill>
        <p:spPr>
          <a:xfrm>
            <a:off x="3231300" y="1328996"/>
            <a:ext cx="2309450" cy="1679567"/>
          </a:xfrm>
          <a:prstGeom prst="rect">
            <a:avLst/>
          </a:prstGeom>
          <a:noFill/>
          <a:ln>
            <a:noFill/>
          </a:ln>
        </p:spPr>
      </p:pic>
      <p:pic>
        <p:nvPicPr>
          <p:cNvPr id="112" name="Google Shape;112;p22"/>
          <p:cNvPicPr preferRelativeResize="0"/>
          <p:nvPr/>
        </p:nvPicPr>
        <p:blipFill>
          <a:blip r:embed="rId6">
            <a:alphaModFix/>
          </a:blip>
          <a:stretch>
            <a:fillRect/>
          </a:stretch>
        </p:blipFill>
        <p:spPr>
          <a:xfrm>
            <a:off x="1793621" y="3155796"/>
            <a:ext cx="2417875" cy="1762600"/>
          </a:xfrm>
          <a:prstGeom prst="rect">
            <a:avLst/>
          </a:prstGeom>
          <a:noFill/>
          <a:ln>
            <a:noFill/>
          </a:ln>
        </p:spPr>
      </p:pic>
      <p:pic>
        <p:nvPicPr>
          <p:cNvPr id="113" name="Google Shape;113;p22"/>
          <p:cNvPicPr preferRelativeResize="0"/>
          <p:nvPr/>
        </p:nvPicPr>
        <p:blipFill>
          <a:blip r:embed="rId7">
            <a:alphaModFix/>
          </a:blip>
          <a:stretch>
            <a:fillRect/>
          </a:stretch>
        </p:blipFill>
        <p:spPr>
          <a:xfrm>
            <a:off x="4851775" y="3155800"/>
            <a:ext cx="2429182" cy="176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6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nalysis phase - Social Support and Happiness</a:t>
            </a:r>
            <a:endParaRPr/>
          </a:p>
        </p:txBody>
      </p:sp>
      <p:sp>
        <p:nvSpPr>
          <p:cNvPr id="119" name="Google Shape;119;p23"/>
          <p:cNvSpPr txBox="1"/>
          <p:nvPr>
            <p:ph idx="1" type="body"/>
          </p:nvPr>
        </p:nvSpPr>
        <p:spPr>
          <a:xfrm>
            <a:off x="311700" y="737975"/>
            <a:ext cx="8520600" cy="428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F3F3F3"/>
                </a:solidFill>
              </a:rPr>
              <a:t>Regression test is showing clear linear relationship between social support and happiness scor</a:t>
            </a:r>
            <a:r>
              <a:rPr lang="en" sz="1700">
                <a:solidFill>
                  <a:srgbClr val="F3F3F3"/>
                </a:solidFill>
              </a:rPr>
              <a:t>e</a:t>
            </a:r>
            <a:endParaRPr sz="1700"/>
          </a:p>
        </p:txBody>
      </p:sp>
      <p:pic>
        <p:nvPicPr>
          <p:cNvPr id="120" name="Google Shape;120;p23"/>
          <p:cNvPicPr preferRelativeResize="0"/>
          <p:nvPr/>
        </p:nvPicPr>
        <p:blipFill>
          <a:blip r:embed="rId3">
            <a:alphaModFix/>
          </a:blip>
          <a:stretch>
            <a:fillRect/>
          </a:stretch>
        </p:blipFill>
        <p:spPr>
          <a:xfrm>
            <a:off x="466442" y="1240825"/>
            <a:ext cx="2346284" cy="1717250"/>
          </a:xfrm>
          <a:prstGeom prst="rect">
            <a:avLst/>
          </a:prstGeom>
          <a:noFill/>
          <a:ln>
            <a:noFill/>
          </a:ln>
        </p:spPr>
      </p:pic>
      <p:pic>
        <p:nvPicPr>
          <p:cNvPr id="121" name="Google Shape;121;p23"/>
          <p:cNvPicPr preferRelativeResize="0"/>
          <p:nvPr/>
        </p:nvPicPr>
        <p:blipFill>
          <a:blip r:embed="rId4">
            <a:alphaModFix/>
          </a:blip>
          <a:stretch>
            <a:fillRect/>
          </a:stretch>
        </p:blipFill>
        <p:spPr>
          <a:xfrm>
            <a:off x="3206275" y="1210575"/>
            <a:ext cx="2458475" cy="1777775"/>
          </a:xfrm>
          <a:prstGeom prst="rect">
            <a:avLst/>
          </a:prstGeom>
          <a:noFill/>
          <a:ln>
            <a:noFill/>
          </a:ln>
        </p:spPr>
      </p:pic>
      <p:pic>
        <p:nvPicPr>
          <p:cNvPr id="122" name="Google Shape;122;p23"/>
          <p:cNvPicPr preferRelativeResize="0"/>
          <p:nvPr/>
        </p:nvPicPr>
        <p:blipFill rotWithShape="1">
          <a:blip r:embed="rId5">
            <a:alphaModFix/>
          </a:blip>
          <a:srcRect b="0" l="1460" r="-1459" t="0"/>
          <a:stretch/>
        </p:blipFill>
        <p:spPr>
          <a:xfrm>
            <a:off x="6128201" y="1210575"/>
            <a:ext cx="2403270" cy="1777775"/>
          </a:xfrm>
          <a:prstGeom prst="rect">
            <a:avLst/>
          </a:prstGeom>
          <a:noFill/>
          <a:ln>
            <a:noFill/>
          </a:ln>
        </p:spPr>
      </p:pic>
      <p:pic>
        <p:nvPicPr>
          <p:cNvPr id="123" name="Google Shape;123;p23"/>
          <p:cNvPicPr preferRelativeResize="0"/>
          <p:nvPr/>
        </p:nvPicPr>
        <p:blipFill>
          <a:blip r:embed="rId6">
            <a:alphaModFix/>
          </a:blip>
          <a:stretch>
            <a:fillRect/>
          </a:stretch>
        </p:blipFill>
        <p:spPr>
          <a:xfrm>
            <a:off x="1337250" y="3051476"/>
            <a:ext cx="2622475" cy="1896373"/>
          </a:xfrm>
          <a:prstGeom prst="rect">
            <a:avLst/>
          </a:prstGeom>
          <a:noFill/>
          <a:ln>
            <a:noFill/>
          </a:ln>
        </p:spPr>
      </p:pic>
      <p:pic>
        <p:nvPicPr>
          <p:cNvPr id="124" name="Google Shape;124;p23"/>
          <p:cNvPicPr preferRelativeResize="0"/>
          <p:nvPr/>
        </p:nvPicPr>
        <p:blipFill>
          <a:blip r:embed="rId7">
            <a:alphaModFix/>
          </a:blip>
          <a:stretch>
            <a:fillRect/>
          </a:stretch>
        </p:blipFill>
        <p:spPr>
          <a:xfrm>
            <a:off x="4768665" y="3047609"/>
            <a:ext cx="2622485" cy="190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5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nalysis phase - Life Expectancy and Happiness</a:t>
            </a:r>
            <a:endParaRPr/>
          </a:p>
        </p:txBody>
      </p:sp>
      <p:sp>
        <p:nvSpPr>
          <p:cNvPr id="130" name="Google Shape;130;p24"/>
          <p:cNvSpPr txBox="1"/>
          <p:nvPr>
            <p:ph idx="1" type="body"/>
          </p:nvPr>
        </p:nvSpPr>
        <p:spPr>
          <a:xfrm>
            <a:off x="311700" y="729250"/>
            <a:ext cx="8520600" cy="42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3F3F3"/>
                </a:solidFill>
              </a:rPr>
              <a:t>Regression test is showing clear linear relationship between life expectancy and happiness scor</a:t>
            </a:r>
            <a:r>
              <a:rPr lang="en" sz="1700">
                <a:solidFill>
                  <a:srgbClr val="F3F3F3"/>
                </a:solidFill>
              </a:rPr>
              <a:t>e</a:t>
            </a:r>
            <a:endParaRPr sz="1700"/>
          </a:p>
          <a:p>
            <a:pPr indent="0" lvl="0" marL="0" rtl="0" algn="l">
              <a:spcBef>
                <a:spcPts val="160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445800" y="1163426"/>
            <a:ext cx="2535175" cy="1860500"/>
          </a:xfrm>
          <a:prstGeom prst="rect">
            <a:avLst/>
          </a:prstGeom>
          <a:noFill/>
          <a:ln>
            <a:noFill/>
          </a:ln>
        </p:spPr>
      </p:pic>
      <p:pic>
        <p:nvPicPr>
          <p:cNvPr id="132" name="Google Shape;132;p24"/>
          <p:cNvPicPr preferRelativeResize="0"/>
          <p:nvPr/>
        </p:nvPicPr>
        <p:blipFill>
          <a:blip r:embed="rId4">
            <a:alphaModFix/>
          </a:blip>
          <a:stretch>
            <a:fillRect/>
          </a:stretch>
        </p:blipFill>
        <p:spPr>
          <a:xfrm>
            <a:off x="3273525" y="1144925"/>
            <a:ext cx="2596950" cy="1897502"/>
          </a:xfrm>
          <a:prstGeom prst="rect">
            <a:avLst/>
          </a:prstGeom>
          <a:noFill/>
          <a:ln>
            <a:noFill/>
          </a:ln>
        </p:spPr>
      </p:pic>
      <p:pic>
        <p:nvPicPr>
          <p:cNvPr id="133" name="Google Shape;133;p24"/>
          <p:cNvPicPr preferRelativeResize="0"/>
          <p:nvPr/>
        </p:nvPicPr>
        <p:blipFill>
          <a:blip r:embed="rId5">
            <a:alphaModFix/>
          </a:blip>
          <a:stretch>
            <a:fillRect/>
          </a:stretch>
        </p:blipFill>
        <p:spPr>
          <a:xfrm>
            <a:off x="6119297" y="1134847"/>
            <a:ext cx="2596950" cy="1917650"/>
          </a:xfrm>
          <a:prstGeom prst="rect">
            <a:avLst/>
          </a:prstGeom>
          <a:noFill/>
          <a:ln>
            <a:noFill/>
          </a:ln>
        </p:spPr>
      </p:pic>
      <p:pic>
        <p:nvPicPr>
          <p:cNvPr id="134" name="Google Shape;134;p24"/>
          <p:cNvPicPr preferRelativeResize="0"/>
          <p:nvPr/>
        </p:nvPicPr>
        <p:blipFill>
          <a:blip r:embed="rId6">
            <a:alphaModFix/>
          </a:blip>
          <a:stretch>
            <a:fillRect/>
          </a:stretch>
        </p:blipFill>
        <p:spPr>
          <a:xfrm>
            <a:off x="1590975" y="3175950"/>
            <a:ext cx="2535175" cy="1873825"/>
          </a:xfrm>
          <a:prstGeom prst="rect">
            <a:avLst/>
          </a:prstGeom>
          <a:noFill/>
          <a:ln>
            <a:noFill/>
          </a:ln>
        </p:spPr>
      </p:pic>
      <p:pic>
        <p:nvPicPr>
          <p:cNvPr id="135" name="Google Shape;135;p24"/>
          <p:cNvPicPr preferRelativeResize="0"/>
          <p:nvPr/>
        </p:nvPicPr>
        <p:blipFill>
          <a:blip r:embed="rId7">
            <a:alphaModFix/>
          </a:blip>
          <a:stretch>
            <a:fillRect/>
          </a:stretch>
        </p:blipFill>
        <p:spPr>
          <a:xfrm>
            <a:off x="4794950" y="3180444"/>
            <a:ext cx="2596950" cy="18648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nalysis phase - Freedom</a:t>
            </a:r>
            <a:r>
              <a:rPr lang="en"/>
              <a:t> and Happiness</a:t>
            </a:r>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1070950"/>
            <a:ext cx="8520600" cy="38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3F3F3"/>
                </a:solidFill>
              </a:rPr>
              <a:t>Regression test is showing a linear relationship between freedom and happiness scor</a:t>
            </a:r>
            <a:r>
              <a:rPr lang="en" sz="1700">
                <a:solidFill>
                  <a:srgbClr val="F3F3F3"/>
                </a:solidFill>
              </a:rPr>
              <a:t>e</a:t>
            </a:r>
            <a:endParaRPr sz="1700"/>
          </a:p>
          <a:p>
            <a:pPr indent="0" lvl="0" marL="0" rtl="0" algn="l">
              <a:spcBef>
                <a:spcPts val="160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372825" y="1572438"/>
            <a:ext cx="2265225" cy="1635325"/>
          </a:xfrm>
          <a:prstGeom prst="rect">
            <a:avLst/>
          </a:prstGeom>
          <a:noFill/>
          <a:ln>
            <a:noFill/>
          </a:ln>
        </p:spPr>
      </p:pic>
      <p:pic>
        <p:nvPicPr>
          <p:cNvPr id="143" name="Google Shape;143;p25"/>
          <p:cNvPicPr preferRelativeResize="0"/>
          <p:nvPr/>
        </p:nvPicPr>
        <p:blipFill>
          <a:blip r:embed="rId4">
            <a:alphaModFix/>
          </a:blip>
          <a:stretch>
            <a:fillRect/>
          </a:stretch>
        </p:blipFill>
        <p:spPr>
          <a:xfrm>
            <a:off x="3111700" y="1531963"/>
            <a:ext cx="2265225" cy="1639706"/>
          </a:xfrm>
          <a:prstGeom prst="rect">
            <a:avLst/>
          </a:prstGeom>
          <a:noFill/>
          <a:ln>
            <a:noFill/>
          </a:ln>
        </p:spPr>
      </p:pic>
      <p:pic>
        <p:nvPicPr>
          <p:cNvPr id="144" name="Google Shape;144;p25"/>
          <p:cNvPicPr preferRelativeResize="0"/>
          <p:nvPr/>
        </p:nvPicPr>
        <p:blipFill>
          <a:blip r:embed="rId5">
            <a:alphaModFix/>
          </a:blip>
          <a:stretch>
            <a:fillRect/>
          </a:stretch>
        </p:blipFill>
        <p:spPr>
          <a:xfrm>
            <a:off x="5818740" y="1531975"/>
            <a:ext cx="2295585" cy="1639700"/>
          </a:xfrm>
          <a:prstGeom prst="rect">
            <a:avLst/>
          </a:prstGeom>
          <a:noFill/>
          <a:ln>
            <a:noFill/>
          </a:ln>
        </p:spPr>
      </p:pic>
      <p:pic>
        <p:nvPicPr>
          <p:cNvPr id="145" name="Google Shape;145;p25"/>
          <p:cNvPicPr preferRelativeResize="0"/>
          <p:nvPr/>
        </p:nvPicPr>
        <p:blipFill>
          <a:blip r:embed="rId6">
            <a:alphaModFix/>
          </a:blip>
          <a:stretch>
            <a:fillRect/>
          </a:stretch>
        </p:blipFill>
        <p:spPr>
          <a:xfrm>
            <a:off x="1748800" y="3268925"/>
            <a:ext cx="2421225" cy="1784750"/>
          </a:xfrm>
          <a:prstGeom prst="rect">
            <a:avLst/>
          </a:prstGeom>
          <a:noFill/>
          <a:ln>
            <a:noFill/>
          </a:ln>
        </p:spPr>
      </p:pic>
      <p:pic>
        <p:nvPicPr>
          <p:cNvPr id="146" name="Google Shape;146;p25"/>
          <p:cNvPicPr preferRelativeResize="0"/>
          <p:nvPr/>
        </p:nvPicPr>
        <p:blipFill>
          <a:blip r:embed="rId7">
            <a:alphaModFix/>
          </a:blip>
          <a:stretch>
            <a:fillRect/>
          </a:stretch>
        </p:blipFill>
        <p:spPr>
          <a:xfrm>
            <a:off x="4467974" y="3268925"/>
            <a:ext cx="2488025" cy="178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22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phase - Corruption</a:t>
            </a:r>
            <a:r>
              <a:rPr lang="en"/>
              <a:t> and Happiness</a:t>
            </a:r>
            <a:endParaRPr/>
          </a:p>
          <a:p>
            <a:pPr indent="0" lvl="0" marL="0" rtl="0" algn="l">
              <a:spcBef>
                <a:spcPts val="0"/>
              </a:spcBef>
              <a:spcAft>
                <a:spcPts val="0"/>
              </a:spcAft>
              <a:buNone/>
            </a:pPr>
            <a:r>
              <a:t/>
            </a:r>
            <a:endParaRPr/>
          </a:p>
        </p:txBody>
      </p:sp>
      <p:sp>
        <p:nvSpPr>
          <p:cNvPr id="152" name="Google Shape;152;p26"/>
          <p:cNvSpPr txBox="1"/>
          <p:nvPr>
            <p:ph idx="1" type="body"/>
          </p:nvPr>
        </p:nvSpPr>
        <p:spPr>
          <a:xfrm>
            <a:off x="311700" y="843175"/>
            <a:ext cx="8520600" cy="407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3F3F3"/>
                </a:solidFill>
              </a:rPr>
              <a:t>Regression test is showing there is not a linear relationship between corruption and happiness scor</a:t>
            </a:r>
            <a:r>
              <a:rPr lang="en" sz="1600">
                <a:solidFill>
                  <a:srgbClr val="F3F3F3"/>
                </a:solidFill>
              </a:rPr>
              <a:t>e</a:t>
            </a:r>
            <a:endParaRPr sz="1700"/>
          </a:p>
        </p:txBody>
      </p:sp>
      <p:pic>
        <p:nvPicPr>
          <p:cNvPr id="153" name="Google Shape;153;p26"/>
          <p:cNvPicPr preferRelativeResize="0"/>
          <p:nvPr/>
        </p:nvPicPr>
        <p:blipFill>
          <a:blip r:embed="rId3">
            <a:alphaModFix/>
          </a:blip>
          <a:stretch>
            <a:fillRect/>
          </a:stretch>
        </p:blipFill>
        <p:spPr>
          <a:xfrm>
            <a:off x="455150" y="1308475"/>
            <a:ext cx="2275825" cy="1638575"/>
          </a:xfrm>
          <a:prstGeom prst="rect">
            <a:avLst/>
          </a:prstGeom>
          <a:noFill/>
          <a:ln>
            <a:noFill/>
          </a:ln>
        </p:spPr>
      </p:pic>
      <p:pic>
        <p:nvPicPr>
          <p:cNvPr id="154" name="Google Shape;154;p26"/>
          <p:cNvPicPr preferRelativeResize="0"/>
          <p:nvPr/>
        </p:nvPicPr>
        <p:blipFill>
          <a:blip r:embed="rId4">
            <a:alphaModFix/>
          </a:blip>
          <a:stretch>
            <a:fillRect/>
          </a:stretch>
        </p:blipFill>
        <p:spPr>
          <a:xfrm>
            <a:off x="3301458" y="1313363"/>
            <a:ext cx="2221625" cy="1628792"/>
          </a:xfrm>
          <a:prstGeom prst="rect">
            <a:avLst/>
          </a:prstGeom>
          <a:noFill/>
          <a:ln>
            <a:noFill/>
          </a:ln>
        </p:spPr>
      </p:pic>
      <p:pic>
        <p:nvPicPr>
          <p:cNvPr id="155" name="Google Shape;155;p26"/>
          <p:cNvPicPr preferRelativeResize="0"/>
          <p:nvPr/>
        </p:nvPicPr>
        <p:blipFill>
          <a:blip r:embed="rId5">
            <a:alphaModFix/>
          </a:blip>
          <a:stretch>
            <a:fillRect/>
          </a:stretch>
        </p:blipFill>
        <p:spPr>
          <a:xfrm>
            <a:off x="6093570" y="1330925"/>
            <a:ext cx="2221625" cy="1593650"/>
          </a:xfrm>
          <a:prstGeom prst="rect">
            <a:avLst/>
          </a:prstGeom>
          <a:noFill/>
          <a:ln>
            <a:noFill/>
          </a:ln>
        </p:spPr>
      </p:pic>
      <p:pic>
        <p:nvPicPr>
          <p:cNvPr id="156" name="Google Shape;156;p26"/>
          <p:cNvPicPr preferRelativeResize="0"/>
          <p:nvPr/>
        </p:nvPicPr>
        <p:blipFill>
          <a:blip r:embed="rId6">
            <a:alphaModFix/>
          </a:blip>
          <a:stretch>
            <a:fillRect/>
          </a:stretch>
        </p:blipFill>
        <p:spPr>
          <a:xfrm>
            <a:off x="1730843" y="3169020"/>
            <a:ext cx="2286802" cy="1638575"/>
          </a:xfrm>
          <a:prstGeom prst="rect">
            <a:avLst/>
          </a:prstGeom>
          <a:noFill/>
          <a:ln>
            <a:noFill/>
          </a:ln>
        </p:spPr>
      </p:pic>
      <p:pic>
        <p:nvPicPr>
          <p:cNvPr id="157" name="Google Shape;157;p26"/>
          <p:cNvPicPr preferRelativeResize="0"/>
          <p:nvPr/>
        </p:nvPicPr>
        <p:blipFill>
          <a:blip r:embed="rId7">
            <a:alphaModFix/>
          </a:blip>
          <a:stretch>
            <a:fillRect/>
          </a:stretch>
        </p:blipFill>
        <p:spPr>
          <a:xfrm>
            <a:off x="4826350" y="3169025"/>
            <a:ext cx="2192707" cy="159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22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phase - Generosity and Happiness</a:t>
            </a:r>
            <a:endParaRPr/>
          </a:p>
        </p:txBody>
      </p:sp>
      <p:sp>
        <p:nvSpPr>
          <p:cNvPr id="163" name="Google Shape;163;p27"/>
          <p:cNvSpPr txBox="1"/>
          <p:nvPr>
            <p:ph idx="1" type="body"/>
          </p:nvPr>
        </p:nvSpPr>
        <p:spPr>
          <a:xfrm>
            <a:off x="311700" y="793550"/>
            <a:ext cx="8520600" cy="413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3F3F3"/>
                </a:solidFill>
              </a:rPr>
              <a:t>Regression test is showing there is not a linear relationship between generosity and happiness scor</a:t>
            </a:r>
            <a:r>
              <a:rPr lang="en" sz="1600">
                <a:solidFill>
                  <a:srgbClr val="F3F3F3"/>
                </a:solidFill>
              </a:rPr>
              <a:t>e</a:t>
            </a:r>
            <a:endParaRPr/>
          </a:p>
        </p:txBody>
      </p:sp>
      <p:pic>
        <p:nvPicPr>
          <p:cNvPr id="164" name="Google Shape;164;p27"/>
          <p:cNvPicPr preferRelativeResize="0"/>
          <p:nvPr/>
        </p:nvPicPr>
        <p:blipFill>
          <a:blip r:embed="rId3">
            <a:alphaModFix/>
          </a:blip>
          <a:stretch>
            <a:fillRect/>
          </a:stretch>
        </p:blipFill>
        <p:spPr>
          <a:xfrm>
            <a:off x="425375" y="1218375"/>
            <a:ext cx="2190100" cy="1604100"/>
          </a:xfrm>
          <a:prstGeom prst="rect">
            <a:avLst/>
          </a:prstGeom>
          <a:noFill/>
          <a:ln>
            <a:noFill/>
          </a:ln>
        </p:spPr>
      </p:pic>
      <p:pic>
        <p:nvPicPr>
          <p:cNvPr id="165" name="Google Shape;165;p27"/>
          <p:cNvPicPr preferRelativeResize="0"/>
          <p:nvPr/>
        </p:nvPicPr>
        <p:blipFill>
          <a:blip r:embed="rId4">
            <a:alphaModFix/>
          </a:blip>
          <a:stretch>
            <a:fillRect/>
          </a:stretch>
        </p:blipFill>
        <p:spPr>
          <a:xfrm>
            <a:off x="3265645" y="1213295"/>
            <a:ext cx="2201250" cy="1614250"/>
          </a:xfrm>
          <a:prstGeom prst="rect">
            <a:avLst/>
          </a:prstGeom>
          <a:noFill/>
          <a:ln>
            <a:noFill/>
          </a:ln>
        </p:spPr>
      </p:pic>
      <p:pic>
        <p:nvPicPr>
          <p:cNvPr id="166" name="Google Shape;166;p27"/>
          <p:cNvPicPr preferRelativeResize="0"/>
          <p:nvPr/>
        </p:nvPicPr>
        <p:blipFill>
          <a:blip r:embed="rId5">
            <a:alphaModFix/>
          </a:blip>
          <a:stretch>
            <a:fillRect/>
          </a:stretch>
        </p:blipFill>
        <p:spPr>
          <a:xfrm>
            <a:off x="6117078" y="1218375"/>
            <a:ext cx="2201247" cy="1604100"/>
          </a:xfrm>
          <a:prstGeom prst="rect">
            <a:avLst/>
          </a:prstGeom>
          <a:noFill/>
          <a:ln>
            <a:noFill/>
          </a:ln>
        </p:spPr>
      </p:pic>
      <p:pic>
        <p:nvPicPr>
          <p:cNvPr id="167" name="Google Shape;167;p27"/>
          <p:cNvPicPr preferRelativeResize="0"/>
          <p:nvPr/>
        </p:nvPicPr>
        <p:blipFill>
          <a:blip r:embed="rId6">
            <a:alphaModFix/>
          </a:blip>
          <a:stretch>
            <a:fillRect/>
          </a:stretch>
        </p:blipFill>
        <p:spPr>
          <a:xfrm>
            <a:off x="1748146" y="3037900"/>
            <a:ext cx="2402650" cy="1724325"/>
          </a:xfrm>
          <a:prstGeom prst="rect">
            <a:avLst/>
          </a:prstGeom>
          <a:noFill/>
          <a:ln>
            <a:noFill/>
          </a:ln>
        </p:spPr>
      </p:pic>
      <p:pic>
        <p:nvPicPr>
          <p:cNvPr id="168" name="Google Shape;168;p27"/>
          <p:cNvPicPr preferRelativeResize="0"/>
          <p:nvPr/>
        </p:nvPicPr>
        <p:blipFill>
          <a:blip r:embed="rId7">
            <a:alphaModFix/>
          </a:blip>
          <a:stretch>
            <a:fillRect/>
          </a:stretch>
        </p:blipFill>
        <p:spPr>
          <a:xfrm>
            <a:off x="4846250" y="3037900"/>
            <a:ext cx="2402650" cy="16937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130325"/>
            <a:ext cx="8520600" cy="4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a:t>
            </a:r>
            <a:r>
              <a:rPr lang="en" sz="2600"/>
              <a:t>nalysis phase - visualization of world happiness map</a:t>
            </a:r>
            <a:endParaRPr sz="26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Created interactive map with plotly - the happiest country is in yellow color and the least happy country is in dark purple.</a:t>
            </a:r>
            <a:endParaRPr sz="1400"/>
          </a:p>
        </p:txBody>
      </p:sp>
      <p:pic>
        <p:nvPicPr>
          <p:cNvPr id="174" name="Google Shape;174;p28"/>
          <p:cNvPicPr preferRelativeResize="0"/>
          <p:nvPr/>
        </p:nvPicPr>
        <p:blipFill>
          <a:blip r:embed="rId3">
            <a:alphaModFix/>
          </a:blip>
          <a:stretch>
            <a:fillRect/>
          </a:stretch>
        </p:blipFill>
        <p:spPr>
          <a:xfrm>
            <a:off x="927313" y="1312100"/>
            <a:ext cx="7289376" cy="383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nteractive elements</a:t>
            </a:r>
            <a:endParaRPr/>
          </a:p>
        </p:txBody>
      </p:sp>
      <p:sp>
        <p:nvSpPr>
          <p:cNvPr id="180" name="Google Shape;18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We will be working on plotly with html to design a dashboard that allows us to filter by country and by happiness factor. There will also be interactive graphs on the html website.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are also planning to use </a:t>
            </a:r>
            <a:r>
              <a:rPr lang="en">
                <a:solidFill>
                  <a:srgbClr val="FFFFFF"/>
                </a:solidFill>
              </a:rPr>
              <a:t>Tableau to design our interactive dashboard.</a:t>
            </a:r>
            <a:r>
              <a:rPr lang="en">
                <a:solidFill>
                  <a:srgbClr val="FFFFFF"/>
                </a:solidFill>
              </a:rPr>
              <a:t>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200563" y="190500"/>
            <a:ext cx="6619875" cy="476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6" name="Google Shape;66;p15"/>
          <p:cNvPicPr preferRelativeResize="0"/>
          <p:nvPr/>
        </p:nvPicPr>
        <p:blipFill>
          <a:blip r:embed="rId3">
            <a:alphaModFix/>
          </a:blip>
          <a:stretch>
            <a:fillRect/>
          </a:stretch>
        </p:blipFill>
        <p:spPr>
          <a:xfrm>
            <a:off x="0" y="421468"/>
            <a:ext cx="9144000" cy="43005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Why world happiness report?</a:t>
            </a:r>
            <a:endParaRPr>
              <a:latin typeface="Nunito"/>
              <a:ea typeface="Nunito"/>
              <a:cs typeface="Nunito"/>
              <a:sym typeface="Nunito"/>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EFEFEF"/>
                </a:solidFill>
                <a:latin typeface="Nunito"/>
                <a:ea typeface="Nunito"/>
                <a:cs typeface="Nunito"/>
                <a:sym typeface="Nunito"/>
              </a:rPr>
              <a:t>We want to understand what makes a great life and share the information with people around us and inform the leaders as to the activities that they need to do in order to improve people’s lives. Measuring happiness matters – Happiness is important and if something is really important it needs to be measured if it’s going to be taken really seriously by people. It’s a lesson for leaders to look around and see in which countries people do regard themselves as very happy and then ask why and apply it in our country. Gallup World Poll does provide the report on a uniform comparable basis right across the world to measure how people value their own lives and that’s the single most important statistic in the world.  </a:t>
            </a:r>
            <a:endParaRPr>
              <a:solidFill>
                <a:srgbClr val="EFEFEF"/>
              </a:solidFill>
              <a:latin typeface="Nunito"/>
              <a:ea typeface="Nunito"/>
              <a:cs typeface="Nunito"/>
              <a:sym typeface="Nunito"/>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Data source</a:t>
            </a:r>
            <a:endParaRPr>
              <a:latin typeface="Nunito"/>
              <a:ea typeface="Nunito"/>
              <a:cs typeface="Nunito"/>
              <a:sym typeface="Nunito"/>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EFEFEF"/>
                </a:solidFill>
              </a:rPr>
              <a:t>Gallup World Poll. Since 2012, Gallup’s World Poll has been a primary source of global data behind the life satisfaction rankings released in SDSN's highly publicized </a:t>
            </a:r>
            <a:r>
              <a:rPr i="1" lang="en">
                <a:solidFill>
                  <a:srgbClr val="EFEFEF"/>
                </a:solidFill>
              </a:rPr>
              <a:t>World Happiness Report</a:t>
            </a:r>
            <a:r>
              <a:rPr lang="en">
                <a:solidFill>
                  <a:srgbClr val="EFEFEF"/>
                </a:solidFill>
              </a:rPr>
              <a:t>. So far, SDSN has published eight reports. Our analysis contains report data from 2015 to 2019.</a:t>
            </a:r>
            <a:endParaRPr>
              <a:solidFill>
                <a:srgbClr val="EFEFEF"/>
              </a:solidFil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Analysis focused on 6 main factors based on the poll results from 155 countries</a:t>
            </a:r>
            <a:endParaRPr>
              <a:latin typeface="Nunito"/>
              <a:ea typeface="Nunito"/>
              <a:cs typeface="Nunito"/>
              <a:sym typeface="Nunito"/>
            </a:endParaRPr>
          </a:p>
          <a:p>
            <a:pPr indent="0" lvl="0" marL="0" rtl="0" algn="l">
              <a:spcBef>
                <a:spcPts val="0"/>
              </a:spcBef>
              <a:spcAft>
                <a:spcPts val="0"/>
              </a:spcAft>
              <a:buNone/>
            </a:pPr>
            <a:r>
              <a:t/>
            </a:r>
            <a:endParaRPr/>
          </a:p>
        </p:txBody>
      </p:sp>
      <p:sp>
        <p:nvSpPr>
          <p:cNvPr id="84" name="Google Shape;84;p18"/>
          <p:cNvSpPr txBox="1"/>
          <p:nvPr>
            <p:ph idx="1" type="body"/>
          </p:nvPr>
        </p:nvSpPr>
        <p:spPr>
          <a:xfrm>
            <a:off x="311700" y="1503600"/>
            <a:ext cx="8520600" cy="2881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F3F3F3"/>
                </a:solidFill>
              </a:rPr>
              <a:t>1.       GDP per capita: based on Purchasing power parity (PPP)</a:t>
            </a:r>
            <a:endParaRPr>
              <a:solidFill>
                <a:srgbClr val="F3F3F3"/>
              </a:solidFill>
            </a:endParaRPr>
          </a:p>
          <a:p>
            <a:pPr indent="0" lvl="0" marL="0" rtl="0" algn="l">
              <a:spcBef>
                <a:spcPts val="1200"/>
              </a:spcBef>
              <a:spcAft>
                <a:spcPts val="0"/>
              </a:spcAft>
              <a:buNone/>
            </a:pPr>
            <a:r>
              <a:rPr lang="en">
                <a:solidFill>
                  <a:srgbClr val="F3F3F3"/>
                </a:solidFill>
              </a:rPr>
              <a:t>2.       Social Support: having someone to count on in times of trouble</a:t>
            </a:r>
            <a:endParaRPr>
              <a:solidFill>
                <a:srgbClr val="F3F3F3"/>
              </a:solidFill>
            </a:endParaRPr>
          </a:p>
          <a:p>
            <a:pPr indent="0" lvl="0" marL="0" rtl="0" algn="l">
              <a:spcBef>
                <a:spcPts val="1200"/>
              </a:spcBef>
              <a:spcAft>
                <a:spcPts val="0"/>
              </a:spcAft>
              <a:buNone/>
            </a:pPr>
            <a:r>
              <a:rPr lang="en">
                <a:solidFill>
                  <a:srgbClr val="F3F3F3"/>
                </a:solidFill>
              </a:rPr>
              <a:t>3.       Healthy life expectancy: from WHO data repository</a:t>
            </a:r>
            <a:endParaRPr>
              <a:solidFill>
                <a:srgbClr val="F3F3F3"/>
              </a:solidFill>
            </a:endParaRPr>
          </a:p>
          <a:p>
            <a:pPr indent="0" lvl="0" marL="0" rtl="0" algn="l">
              <a:spcBef>
                <a:spcPts val="1200"/>
              </a:spcBef>
              <a:spcAft>
                <a:spcPts val="0"/>
              </a:spcAft>
              <a:buNone/>
            </a:pPr>
            <a:r>
              <a:rPr lang="en">
                <a:solidFill>
                  <a:srgbClr val="F3F3F3"/>
                </a:solidFill>
              </a:rPr>
              <a:t>4.       Freedom to make life choices: satisfaction level</a:t>
            </a:r>
            <a:endParaRPr>
              <a:solidFill>
                <a:srgbClr val="F3F3F3"/>
              </a:solidFill>
            </a:endParaRPr>
          </a:p>
          <a:p>
            <a:pPr indent="0" lvl="0" marL="0" rtl="0" algn="l">
              <a:spcBef>
                <a:spcPts val="1200"/>
              </a:spcBef>
              <a:spcAft>
                <a:spcPts val="0"/>
              </a:spcAft>
              <a:buNone/>
            </a:pPr>
            <a:r>
              <a:rPr lang="en">
                <a:solidFill>
                  <a:srgbClr val="F3F3F3"/>
                </a:solidFill>
              </a:rPr>
              <a:t>5.       Generosity: donation etc.</a:t>
            </a:r>
            <a:endParaRPr>
              <a:solidFill>
                <a:srgbClr val="F3F3F3"/>
              </a:solidFill>
            </a:endParaRPr>
          </a:p>
          <a:p>
            <a:pPr indent="0" lvl="0" marL="0" rtl="0" algn="l">
              <a:spcBef>
                <a:spcPts val="1200"/>
              </a:spcBef>
              <a:spcAft>
                <a:spcPts val="0"/>
              </a:spcAft>
              <a:buNone/>
            </a:pPr>
            <a:r>
              <a:rPr lang="en">
                <a:solidFill>
                  <a:srgbClr val="F3F3F3"/>
                </a:solidFill>
              </a:rPr>
              <a:t>6.       Perceptions of corruption: government corruption and business corruption</a:t>
            </a:r>
            <a:endParaRPr>
              <a:solidFill>
                <a:srgbClr val="F3F3F3"/>
              </a:solidFill>
            </a:endParaRPr>
          </a:p>
          <a:p>
            <a:pPr indent="0" lvl="0" marL="0" rtl="0" algn="l">
              <a:spcBef>
                <a:spcPts val="1200"/>
              </a:spcBef>
              <a:spcAft>
                <a:spcPts val="1600"/>
              </a:spcAft>
              <a:buNone/>
            </a:pPr>
            <a:r>
              <a:t/>
            </a:r>
            <a:endParaRPr>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we hope to get answer with the data	</a:t>
            </a:r>
            <a:endParaRPr/>
          </a:p>
        </p:txBody>
      </p:sp>
      <p:sp>
        <p:nvSpPr>
          <p:cNvPr id="90" name="Google Shape;90;p19"/>
          <p:cNvSpPr txBox="1"/>
          <p:nvPr>
            <p:ph idx="1" type="body"/>
          </p:nvPr>
        </p:nvSpPr>
        <p:spPr>
          <a:xfrm>
            <a:off x="311700" y="1152475"/>
            <a:ext cx="8520600" cy="34164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How 6 main factors impacting</a:t>
            </a:r>
            <a:r>
              <a:rPr lang="en">
                <a:solidFill>
                  <a:srgbClr val="FFFFFF"/>
                </a:solidFill>
              </a:rPr>
              <a:t> happiness scores (linear regression)</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Machine learning to see if countries are on the right track to achieve happiness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is impacting the ranking and  why nordic countries appears to be the happiest</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ools will be used to create final dashboard</a:t>
            </a:r>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pgAdmin4</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Jupyter notebook</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Tableau</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Html</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Javascript</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D3</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P</a:t>
            </a:r>
            <a:r>
              <a:rPr lang="en">
                <a:solidFill>
                  <a:srgbClr val="F3F3F3"/>
                </a:solidFill>
              </a:rPr>
              <a:t>lotly</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Matplotlib</a:t>
            </a:r>
            <a:endParaRPr>
              <a:solidFill>
                <a:srgbClr val="F3F3F3"/>
              </a:solidFill>
            </a:endParaRPr>
          </a:p>
          <a:p>
            <a:pPr indent="0" lvl="0" marL="457200" rtl="0" algn="l">
              <a:spcBef>
                <a:spcPts val="1600"/>
              </a:spcBef>
              <a:spcAft>
                <a:spcPts val="1600"/>
              </a:spcAft>
              <a:buNone/>
            </a:pPr>
            <a:r>
              <a:t/>
            </a:r>
            <a:endParaRPr>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phase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We cleaned the data up by using ETL process</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Joint tables with pgAdmin</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We have tried to use countries happiness score over 5 years to do machine learning but it was not </a:t>
            </a:r>
            <a:r>
              <a:rPr lang="en">
                <a:solidFill>
                  <a:srgbClr val="F3F3F3"/>
                </a:solidFill>
              </a:rPr>
              <a:t>successful</a:t>
            </a:r>
            <a:r>
              <a:rPr lang="en">
                <a:solidFill>
                  <a:srgbClr val="F3F3F3"/>
                </a:solidFill>
              </a:rPr>
              <a:t> with only score as a factor. </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We moved on to use 6 happiness factors to happiness score relationship with machine learning model and it was a success</a:t>
            </a:r>
            <a:endParaRPr>
              <a:solidFill>
                <a:srgbClr val="F3F3F3"/>
              </a:solidFill>
            </a:endParaRPr>
          </a:p>
          <a:p>
            <a:pPr indent="0" lvl="0" marL="457200" rtl="0" algn="l">
              <a:spcBef>
                <a:spcPts val="1600"/>
              </a:spcBef>
              <a:spcAft>
                <a:spcPts val="1600"/>
              </a:spcAft>
              <a:buNone/>
            </a:pPr>
            <a:r>
              <a:t/>
            </a:r>
            <a:endParaRPr>
              <a:solidFill>
                <a:srgbClr val="F3F3F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