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81"/>
  </p:normalViewPr>
  <p:slideViewPr>
    <p:cSldViewPr snapToGrid="0">
      <p:cViewPr varScale="1">
        <p:scale>
          <a:sx n="110" d="100"/>
          <a:sy n="110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B0478-17CE-0C46-A494-EAFE1B935567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53A21-4012-AA49-9815-E8D5C4FE7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5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1873-274D-58BC-7748-AE3F2F41F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F81D5-0E45-6019-017D-D7D6B21FE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E8CC4-4A9B-14F3-C093-B5877667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8F1B-22C4-DA4F-8CD3-28F281EF46A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4D4A2-3EC6-86C3-1D92-0604CF6E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4D5DB-3F85-20D3-ABAB-4F5AEA42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A041-10AD-2645-9F76-5523C244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3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CC47-FC2E-B3A7-CDEE-71CFC0F5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FFBA0-9BD8-11DC-A02A-584A7312F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FEDF2-697E-55AD-E0A4-72BE8452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8F1B-22C4-DA4F-8CD3-28F281EF46A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90B2-2ADB-068A-241E-15EA51AF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16581-4E0C-1635-A7A4-C2D02BF2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A041-10AD-2645-9F76-5523C244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8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609CE-E24E-A0A0-6369-6ACE54729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34AC7-0007-6A68-8B9E-711EC1A17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051E6-7FB6-C2B8-8D5C-7925FB28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8F1B-22C4-DA4F-8CD3-28F281EF46A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8176-8F80-E075-9779-ACA5879E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C1D6B-AFED-D430-4771-82090D1C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A041-10AD-2645-9F76-5523C244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1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248B-F03A-8DC4-1048-08DFA07E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3748-B2D1-9ECB-0E7D-95DADAB03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7FC0B-AC60-6F7F-ABB5-A6482441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8F1B-22C4-DA4F-8CD3-28F281EF46A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38098-FFE1-BFEA-A1E4-880C77BD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D4936-16D6-7F5F-932E-6B642CAE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A041-10AD-2645-9F76-5523C244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4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54A3-9319-C183-4873-81811032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35BDD-CF5A-ADE9-D18A-D25201221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80468-4767-8CA2-D7FC-0F632827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8F1B-22C4-DA4F-8CD3-28F281EF46A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39287-4185-FAA8-4FD0-EB3E6FAF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0FF8B-7FF1-1D9C-A707-B1DF795C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A041-10AD-2645-9F76-5523C244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E0F7-D07B-4092-6C92-7C40FCB6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7A877-C636-6BF9-CED1-D2CE3B339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9F7DB-F722-D32C-6D16-15EAB3DC1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42DD5-789E-8B09-0CF8-80216AA8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8F1B-22C4-DA4F-8CD3-28F281EF46A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54CB4-5981-7C77-313B-903B5EF0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0B1D0-F3D1-5858-77CB-9FB5CEC1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A041-10AD-2645-9F76-5523C244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BF2A-B833-B4FE-138A-A32EEECA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0C474-BD4E-0BA2-DF83-D3E06CB6E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1A167-2937-514F-9FC8-6AFC664AF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1D786-6939-FF2F-BB34-083CFD0A3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27B61-260E-BEA7-07AE-84B7DD242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FEBF9-BC40-98DC-A48A-2EC47B4E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8F1B-22C4-DA4F-8CD3-28F281EF46A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DAEB6-C730-0BFB-3CA2-1F2D8989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74EE7-4B4D-9942-7258-7AF04D90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A041-10AD-2645-9F76-5523C244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5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79DC-2FC3-D256-8439-F4F019EB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C11B8-7F62-52B8-11FD-B7BCC825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8F1B-22C4-DA4F-8CD3-28F281EF46A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2B462-39F1-569D-9B68-02613CA7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38146-2CAC-DBC7-5950-8CB3E5AA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A041-10AD-2645-9F76-5523C244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B349C-5401-D480-E0C6-13B9426F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8F1B-22C4-DA4F-8CD3-28F281EF46A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98AC-0746-0104-1016-7119A1C8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9DD06-2CEE-695D-A0FD-71D66128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A041-10AD-2645-9F76-5523C244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4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64E4-3338-3EFE-F6F5-F95BAEC8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91630-23D8-1EA9-C2FB-19D823328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A88C2-E000-1847-1B1D-A696B594D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B4165-CBC7-9276-428F-EFDCA349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8F1B-22C4-DA4F-8CD3-28F281EF46A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0F1FD-2681-48F8-353A-00185916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C2C72-5566-1A2D-CB2A-41A05A62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A041-10AD-2645-9F76-5523C244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2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C8D2-E761-2A04-3985-F0A67738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E53D5-04B6-55BC-28EE-16A7FA852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7E80A-2D11-F1D3-E675-A22B9DF68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05287-268C-C150-A704-6A51DDB6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8F1B-22C4-DA4F-8CD3-28F281EF46A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E825A-399A-B77F-5C38-07C2C2F3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B6C2D-09D4-ED0A-A252-B98BB152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A041-10AD-2645-9F76-5523C244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7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62168-44E5-1AA1-747E-8207293D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67860-A6DC-FB24-72BE-71949245E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10A0C-62DD-CA07-55EB-68E14FD7C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F8F1B-22C4-DA4F-8CD3-28F281EF46A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046D1-757D-05DA-218E-C7B54B373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1CC0F-A0D7-FFCC-3B55-869C4D201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7A041-10AD-2645-9F76-5523C244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9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66DD-F618-BB3A-6855-FD5BC72FC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351" y="1122363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STAT5003 Assignment II</a:t>
            </a:r>
            <a:br>
              <a:rPr lang="en-US" dirty="0"/>
            </a:br>
            <a:r>
              <a:rPr lang="en-US" dirty="0"/>
              <a:t>Credit Card Fraud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3E2E5-72F1-8D3A-0918-53B94E931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351" y="3602038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Group Project 14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A9FBD3-A58B-A744-B6B9-160F1EDFB29A}"/>
              </a:ext>
            </a:extLst>
          </p:cNvPr>
          <p:cNvCxnSpPr/>
          <p:nvPr/>
        </p:nvCxnSpPr>
        <p:spPr>
          <a:xfrm>
            <a:off x="445770" y="3509963"/>
            <a:ext cx="10892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85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D818-CC7C-5CF1-C86E-906FCA90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/>
          <a:p>
            <a:r>
              <a:rPr lang="en-US" sz="3200" b="1" dirty="0"/>
              <a:t>8. Model I: Random Forest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581F-B25B-B880-6B10-775AA6AB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5022533"/>
          </a:xfrm>
        </p:spPr>
        <p:txBody>
          <a:bodyPr>
            <a:normAutofit/>
          </a:bodyPr>
          <a:lstStyle/>
          <a:p>
            <a:r>
              <a:rPr lang="en-US" sz="1600" b="1" dirty="0"/>
              <a:t>[.]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6C2441-FB90-CDD9-EC80-6049221EA381}"/>
              </a:ext>
            </a:extLst>
          </p:cNvPr>
          <p:cNvSpPr/>
          <p:nvPr/>
        </p:nvSpPr>
        <p:spPr>
          <a:xfrm>
            <a:off x="-22860" y="6755130"/>
            <a:ext cx="12214860" cy="144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A83A4E63-0EAB-0AC3-8B67-28192F780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60416"/>
            <a:ext cx="5257800" cy="2648968"/>
          </a:xfrm>
          <a:prstGeom prst="rect">
            <a:avLst/>
          </a:prstGeom>
        </p:spPr>
      </p:pic>
      <p:pic>
        <p:nvPicPr>
          <p:cNvPr id="9" name="Picture 8" descr="A white paper with black text&#10;&#10;Description automatically generated">
            <a:extLst>
              <a:ext uri="{FF2B5EF4-FFF2-40B4-BE49-F238E27FC236}">
                <a16:creationId xmlns:a16="http://schemas.microsoft.com/office/drawing/2014/main" id="{0816117F-7E46-94B3-AD0A-9E74274A8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9453"/>
            <a:ext cx="6437758" cy="17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4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D818-CC7C-5CF1-C86E-906FCA90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/>
          <a:p>
            <a:r>
              <a:rPr lang="en-US" sz="3200" b="1" dirty="0"/>
              <a:t>9. Model I: Random Forest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581F-B25B-B880-6B10-775AA6AB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5022533"/>
          </a:xfrm>
        </p:spPr>
        <p:txBody>
          <a:bodyPr>
            <a:normAutofit/>
          </a:bodyPr>
          <a:lstStyle/>
          <a:p>
            <a:r>
              <a:rPr lang="en-US" sz="1600" b="1" dirty="0"/>
              <a:t>[.]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CC0F7B-DCC3-2DD8-C827-ED29D3D707DD}"/>
              </a:ext>
            </a:extLst>
          </p:cNvPr>
          <p:cNvSpPr/>
          <p:nvPr/>
        </p:nvSpPr>
        <p:spPr>
          <a:xfrm>
            <a:off x="-22860" y="6755130"/>
            <a:ext cx="12214860" cy="144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B04CF427-6683-B4E6-E920-3F48BA774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5016"/>
            <a:ext cx="7441236" cy="378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D818-CC7C-5CF1-C86E-906FCA90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/>
          <a:p>
            <a:r>
              <a:rPr lang="en-US" sz="3200" b="1" dirty="0"/>
              <a:t>10. Model II: Log Regression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581F-B25B-B880-6B10-775AA6AB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5022533"/>
          </a:xfrm>
        </p:spPr>
        <p:txBody>
          <a:bodyPr>
            <a:normAutofit/>
          </a:bodyPr>
          <a:lstStyle/>
          <a:p>
            <a:r>
              <a:rPr lang="en-US" sz="1600" b="1" dirty="0"/>
              <a:t>[.]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67E54E-63CE-DCEC-EF8B-E8147DB21C3F}"/>
              </a:ext>
            </a:extLst>
          </p:cNvPr>
          <p:cNvSpPr/>
          <p:nvPr/>
        </p:nvSpPr>
        <p:spPr>
          <a:xfrm>
            <a:off x="-22860" y="6755130"/>
            <a:ext cx="12214860" cy="144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3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D818-CC7C-5CF1-C86E-906FCA90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/>
          <a:p>
            <a:r>
              <a:rPr lang="en-US" sz="3200" b="1" dirty="0"/>
              <a:t>11. Model II: Log Regression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581F-B25B-B880-6B10-775AA6AB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5022533"/>
          </a:xfrm>
        </p:spPr>
        <p:txBody>
          <a:bodyPr>
            <a:normAutofit/>
          </a:bodyPr>
          <a:lstStyle/>
          <a:p>
            <a:r>
              <a:rPr lang="en-US" sz="1600" b="1" dirty="0"/>
              <a:t>[.]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1E5E2B-6064-64C0-FAC4-8FA984E25C87}"/>
              </a:ext>
            </a:extLst>
          </p:cNvPr>
          <p:cNvSpPr/>
          <p:nvPr/>
        </p:nvSpPr>
        <p:spPr>
          <a:xfrm>
            <a:off x="-22860" y="6755130"/>
            <a:ext cx="12214860" cy="144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5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D818-CC7C-5CF1-C86E-906FCA90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/>
          <a:p>
            <a:r>
              <a:rPr lang="en-US" sz="3200" b="1" dirty="0"/>
              <a:t>12. Model III: Support Vector Machine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581F-B25B-B880-6B10-775AA6AB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5022533"/>
          </a:xfrm>
        </p:spPr>
        <p:txBody>
          <a:bodyPr>
            <a:normAutofit/>
          </a:bodyPr>
          <a:lstStyle/>
          <a:p>
            <a:r>
              <a:rPr lang="en-US" sz="1600" b="1" dirty="0"/>
              <a:t>[.]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70B5CD-5697-969B-F236-A0A6E5A42227}"/>
              </a:ext>
            </a:extLst>
          </p:cNvPr>
          <p:cNvSpPr/>
          <p:nvPr/>
        </p:nvSpPr>
        <p:spPr>
          <a:xfrm>
            <a:off x="-22860" y="6755130"/>
            <a:ext cx="12214860" cy="144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D818-CC7C-5CF1-C86E-906FCA90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/>
          <a:p>
            <a:r>
              <a:rPr lang="en-US" sz="3200" b="1" dirty="0"/>
              <a:t>13. Model III: Support Vector Machine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581F-B25B-B880-6B10-775AA6AB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5022533"/>
          </a:xfrm>
        </p:spPr>
        <p:txBody>
          <a:bodyPr>
            <a:normAutofit/>
          </a:bodyPr>
          <a:lstStyle/>
          <a:p>
            <a:r>
              <a:rPr lang="en-US" sz="1600" b="1" dirty="0"/>
              <a:t>[.]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63487B-5FD0-6D98-44DF-31A89DFADE1B}"/>
              </a:ext>
            </a:extLst>
          </p:cNvPr>
          <p:cNvSpPr/>
          <p:nvPr/>
        </p:nvSpPr>
        <p:spPr>
          <a:xfrm>
            <a:off x="-22860" y="6755130"/>
            <a:ext cx="12214860" cy="144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5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D818-CC7C-5CF1-C86E-906FCA90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/>
          <a:p>
            <a:r>
              <a:rPr lang="en-US" sz="3200" b="1" dirty="0"/>
              <a:t>14. Model IV: Linear Discriminant Analysis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581F-B25B-B880-6B10-775AA6AB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5022533"/>
          </a:xfrm>
        </p:spPr>
        <p:txBody>
          <a:bodyPr>
            <a:normAutofit/>
          </a:bodyPr>
          <a:lstStyle/>
          <a:p>
            <a:r>
              <a:rPr lang="en-US" sz="1600" b="1" dirty="0"/>
              <a:t>[.]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A75D0-ACBA-5CC7-0331-4B9783712903}"/>
              </a:ext>
            </a:extLst>
          </p:cNvPr>
          <p:cNvSpPr/>
          <p:nvPr/>
        </p:nvSpPr>
        <p:spPr>
          <a:xfrm>
            <a:off x="-22860" y="6755130"/>
            <a:ext cx="12214860" cy="144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0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D818-CC7C-5CF1-C86E-906FCA90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/>
          <a:p>
            <a:r>
              <a:rPr lang="en-US" sz="3200" b="1" dirty="0"/>
              <a:t>15. Model IV: Linear Discriminant Analysis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581F-B25B-B880-6B10-775AA6AB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5022533"/>
          </a:xfrm>
        </p:spPr>
        <p:txBody>
          <a:bodyPr>
            <a:normAutofit/>
          </a:bodyPr>
          <a:lstStyle/>
          <a:p>
            <a:r>
              <a:rPr lang="en-US" sz="1600" b="1" dirty="0"/>
              <a:t>[.]</a:t>
            </a:r>
            <a:endParaRPr lang="en-US" sz="1600" dirty="0"/>
          </a:p>
        </p:txBody>
      </p:sp>
      <p:pic>
        <p:nvPicPr>
          <p:cNvPr id="5" name="Picture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FA101404-788C-F561-A5AC-65DE21B0B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50" y="1051560"/>
            <a:ext cx="7772400" cy="55319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1B3835-2D0F-6749-B29A-4DDA103AFE2D}"/>
              </a:ext>
            </a:extLst>
          </p:cNvPr>
          <p:cNvSpPr/>
          <p:nvPr/>
        </p:nvSpPr>
        <p:spPr>
          <a:xfrm>
            <a:off x="-22860" y="6755130"/>
            <a:ext cx="12214860" cy="144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D818-CC7C-5CF1-C86E-906FCA90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/>
          <a:p>
            <a:r>
              <a:rPr lang="en-US" sz="3200" b="1" dirty="0"/>
              <a:t>16. Testing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581F-B25B-B880-6B10-775AA6AB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5022533"/>
          </a:xfrm>
        </p:spPr>
        <p:txBody>
          <a:bodyPr>
            <a:normAutofit/>
          </a:bodyPr>
          <a:lstStyle/>
          <a:p>
            <a:r>
              <a:rPr lang="en-US" sz="1600" b="1" dirty="0"/>
              <a:t>[.]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058817-4DAA-01ED-90B2-23B9F68FFDBE}"/>
              </a:ext>
            </a:extLst>
          </p:cNvPr>
          <p:cNvSpPr/>
          <p:nvPr/>
        </p:nvSpPr>
        <p:spPr>
          <a:xfrm>
            <a:off x="-22860" y="6755130"/>
            <a:ext cx="12214860" cy="144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4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D818-CC7C-5CF1-C86E-906FCA90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/>
          <a:p>
            <a:r>
              <a:rPr lang="en-US" sz="3200" b="1" dirty="0"/>
              <a:t>17. Proposed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581F-B25B-B880-6B10-775AA6AB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5022533"/>
          </a:xfrm>
        </p:spPr>
        <p:txBody>
          <a:bodyPr>
            <a:normAutofit/>
          </a:bodyPr>
          <a:lstStyle/>
          <a:p>
            <a:r>
              <a:rPr lang="en-US" sz="1600" b="1" dirty="0"/>
              <a:t>[.]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656CA-5A19-6DCA-142F-9045EB669DAE}"/>
              </a:ext>
            </a:extLst>
          </p:cNvPr>
          <p:cNvSpPr/>
          <p:nvPr/>
        </p:nvSpPr>
        <p:spPr>
          <a:xfrm>
            <a:off x="-22860" y="6755130"/>
            <a:ext cx="12214860" cy="144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9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D818-CC7C-5CF1-C86E-906FCA90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/>
          <a:p>
            <a:r>
              <a:rPr lang="en-US" sz="3200" b="1" dirty="0"/>
              <a:t>1. Data and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581F-B25B-B880-6B10-775AA6AB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5022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Goal</a:t>
            </a:r>
            <a:r>
              <a:rPr lang="en-US" sz="1600" dirty="0"/>
              <a:t>: Define 'bad debtors' based on their credit history. Management of bad debt is a key value driver in banking / the credit industry. 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Two datasets were provided:</a:t>
            </a:r>
          </a:p>
          <a:p>
            <a:r>
              <a:rPr lang="en-US" sz="1600" b="1" dirty="0" err="1"/>
              <a:t>application_record</a:t>
            </a:r>
            <a:r>
              <a:rPr lang="en-US" sz="1600" b="1" dirty="0"/>
              <a:t> (18 features x 438k observations)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Features: credit card application, such as ID, gender, occupation, number of children, marital status, etc.</a:t>
            </a:r>
          </a:p>
          <a:p>
            <a:r>
              <a:rPr lang="en-US" sz="1600" b="1" dirty="0" err="1"/>
              <a:t>credit_record</a:t>
            </a:r>
            <a:r>
              <a:rPr lang="en-US" sz="1600" b="1" dirty="0"/>
              <a:t> (3 features x 1+ million observations)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Customers are classified into different loan status groups (e.g. 'paid off that month', '1-29 days past due', etc.).</a:t>
            </a:r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3A9CBF2-D9F3-EB9E-4B34-874360A9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3665696"/>
            <a:ext cx="67691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39BED7-1FB2-B500-87F1-8852F8223E9F}"/>
              </a:ext>
            </a:extLst>
          </p:cNvPr>
          <p:cNvSpPr/>
          <p:nvPr/>
        </p:nvSpPr>
        <p:spPr>
          <a:xfrm>
            <a:off x="-22860" y="6755130"/>
            <a:ext cx="12214860" cy="144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7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D818-CC7C-5CF1-C86E-906FCA90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/>
          <a:p>
            <a:r>
              <a:rPr lang="en-US" sz="3200" b="1" dirty="0"/>
              <a:t>18. Limitation and Recommendation for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581F-B25B-B880-6B10-775AA6AB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5022533"/>
          </a:xfrm>
        </p:spPr>
        <p:txBody>
          <a:bodyPr>
            <a:normAutofit/>
          </a:bodyPr>
          <a:lstStyle/>
          <a:p>
            <a:r>
              <a:rPr lang="en-US" sz="1600" b="1" dirty="0"/>
              <a:t>[.]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69C18-31D6-600F-2D13-7BA5444C5114}"/>
              </a:ext>
            </a:extLst>
          </p:cNvPr>
          <p:cNvSpPr/>
          <p:nvPr/>
        </p:nvSpPr>
        <p:spPr>
          <a:xfrm>
            <a:off x="-22860" y="6755130"/>
            <a:ext cx="12214860" cy="144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2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D818-CC7C-5CF1-C86E-906FCA90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/>
          <a:p>
            <a:r>
              <a:rPr lang="en-US" sz="3200" b="1" dirty="0"/>
              <a:t>2. Credit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581F-B25B-B880-6B10-775AA6AB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5022533"/>
          </a:xfrm>
        </p:spPr>
        <p:txBody>
          <a:bodyPr>
            <a:normAutofit/>
          </a:bodyPr>
          <a:lstStyle/>
          <a:p>
            <a:r>
              <a:rPr lang="en-US" sz="1600" b="1" dirty="0"/>
              <a:t>Information on how credit application performs through time.</a:t>
            </a:r>
          </a:p>
          <a:p>
            <a:r>
              <a:rPr lang="en-US" sz="1600" b="1" dirty="0"/>
              <a:t>We decided to define class 1 as debt with 30+ days past due.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54A46F-ED14-B800-5DFD-D58CFBD47F0F}"/>
              </a:ext>
            </a:extLst>
          </p:cNvPr>
          <p:cNvSpPr/>
          <p:nvPr/>
        </p:nvSpPr>
        <p:spPr>
          <a:xfrm>
            <a:off x="-22860" y="6755130"/>
            <a:ext cx="12214860" cy="144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value and value&#10;&#10;Description automatically generated">
            <a:extLst>
              <a:ext uri="{FF2B5EF4-FFF2-40B4-BE49-F238E27FC236}">
                <a16:creationId xmlns:a16="http://schemas.microsoft.com/office/drawing/2014/main" id="{B8A5B5B3-7069-9B8D-EE32-617FAE1C7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95959"/>
            <a:ext cx="8091283" cy="398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2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D818-CC7C-5CF1-C86E-906FCA90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/>
          <a:p>
            <a:r>
              <a:rPr lang="en-US" sz="3200" b="1" dirty="0"/>
              <a:t>3. Application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581F-B25B-B880-6B10-775AA6AB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431"/>
            <a:ext cx="10308220" cy="836416"/>
          </a:xfrm>
        </p:spPr>
        <p:txBody>
          <a:bodyPr>
            <a:normAutofit/>
          </a:bodyPr>
          <a:lstStyle/>
          <a:p>
            <a:r>
              <a:rPr lang="en-US" sz="1600" b="1" dirty="0"/>
              <a:t>[.]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13303D-2ED2-3B16-3F6B-1F9A26E62E54}"/>
              </a:ext>
            </a:extLst>
          </p:cNvPr>
          <p:cNvSpPr/>
          <p:nvPr/>
        </p:nvSpPr>
        <p:spPr>
          <a:xfrm>
            <a:off x="-22860" y="6755130"/>
            <a:ext cx="12214860" cy="144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80509473-12FE-728E-127C-30A96DCB4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31" y="2245489"/>
            <a:ext cx="7903901" cy="393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0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D818-CC7C-5CF1-C86E-906FCA90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/>
          <a:p>
            <a:r>
              <a:rPr lang="en-US" sz="3200" b="1" dirty="0"/>
              <a:t>X.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581F-B25B-B880-6B10-775AA6AB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430"/>
            <a:ext cx="4324109" cy="5022533"/>
          </a:xfrm>
        </p:spPr>
        <p:txBody>
          <a:bodyPr>
            <a:normAutofit/>
          </a:bodyPr>
          <a:lstStyle/>
          <a:p>
            <a:r>
              <a:rPr lang="en-US" sz="1600" dirty="0"/>
              <a:t>Focusing on the highest bad debt rate:</a:t>
            </a:r>
          </a:p>
          <a:p>
            <a:pPr lvl="1"/>
            <a:r>
              <a:rPr lang="en-US" sz="1600" dirty="0"/>
              <a:t>Lower income suggests higher bad debt rate, but not in all:</a:t>
            </a:r>
          </a:p>
          <a:p>
            <a:pPr lvl="2"/>
            <a:r>
              <a:rPr lang="en-US" sz="1600" dirty="0"/>
              <a:t>Fraud?</a:t>
            </a:r>
          </a:p>
          <a:p>
            <a:pPr lvl="2"/>
            <a:r>
              <a:rPr lang="en-US" sz="1600" dirty="0"/>
              <a:t>Unstable income sources?</a:t>
            </a:r>
          </a:p>
          <a:p>
            <a:pPr lvl="2"/>
            <a:endParaRPr lang="en-US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2A3637-8B34-F03F-5454-478525F2CCE9}"/>
              </a:ext>
            </a:extLst>
          </p:cNvPr>
          <p:cNvSpPr/>
          <p:nvPr/>
        </p:nvSpPr>
        <p:spPr>
          <a:xfrm>
            <a:off x="-22860" y="6755130"/>
            <a:ext cx="12214860" cy="144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AFDBBA74-C44C-AA68-41AB-2382BC486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570" y="665594"/>
            <a:ext cx="6109583" cy="600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8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D818-CC7C-5CF1-C86E-906FCA90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/>
          <a:p>
            <a:r>
              <a:rPr lang="en-US" sz="3200" b="1" dirty="0"/>
              <a:t>4. Challenges with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581F-B25B-B880-6B10-775AA6AB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5022533"/>
          </a:xfrm>
        </p:spPr>
        <p:txBody>
          <a:bodyPr>
            <a:normAutofit/>
          </a:bodyPr>
          <a:lstStyle/>
          <a:p>
            <a:r>
              <a:rPr lang="en-US" sz="1600" b="1" dirty="0"/>
              <a:t>Large and complex dataset: </a:t>
            </a:r>
            <a:r>
              <a:rPr lang="en-US" sz="1600" dirty="0"/>
              <a:t>10,000 samples, a mix of numerical and categorical values, and split data files. </a:t>
            </a:r>
          </a:p>
          <a:p>
            <a:r>
              <a:rPr lang="en-US" sz="1600" b="1" dirty="0"/>
              <a:t>Class imbalance: </a:t>
            </a:r>
            <a:r>
              <a:rPr lang="en-US" sz="1600" dirty="0"/>
              <a:t>number of '</a:t>
            </a:r>
            <a:r>
              <a:rPr lang="en-US" sz="1600" dirty="0" err="1"/>
              <a:t>bad_debtors</a:t>
            </a:r>
            <a:r>
              <a:rPr lang="en-US" sz="1600" dirty="0"/>
              <a:t>' is small compared to the overall sample size.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521D7A-AD73-6DAA-CE1B-8A61A905F0A0}"/>
              </a:ext>
            </a:extLst>
          </p:cNvPr>
          <p:cNvSpPr/>
          <p:nvPr/>
        </p:nvSpPr>
        <p:spPr>
          <a:xfrm>
            <a:off x="-22860" y="6755130"/>
            <a:ext cx="12214860" cy="144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3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D818-CC7C-5CF1-C86E-906FCA90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/>
          <a:p>
            <a:r>
              <a:rPr lang="en-US" sz="3200" b="1" dirty="0"/>
              <a:t>5. Data combination and cleaning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581F-B25B-B880-6B10-775AA6AB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430"/>
            <a:ext cx="4785360" cy="5022533"/>
          </a:xfrm>
        </p:spPr>
        <p:txBody>
          <a:bodyPr>
            <a:normAutofit/>
          </a:bodyPr>
          <a:lstStyle/>
          <a:p>
            <a:r>
              <a:rPr lang="en-US" sz="1600" dirty="0"/>
              <a:t>Resulting correlation below.</a:t>
            </a:r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B8455B-7FC0-B684-9867-7EE409FAF214}"/>
              </a:ext>
            </a:extLst>
          </p:cNvPr>
          <p:cNvSpPr/>
          <p:nvPr/>
        </p:nvSpPr>
        <p:spPr>
          <a:xfrm>
            <a:off x="-22860" y="6755130"/>
            <a:ext cx="12214860" cy="144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mparison of a comparison of a comparison of a comparison of a comparison of a comparison of a comparison of a comparison of a comparison of a comparison of a comparison of a comparison of a comparison of&#10;&#10;Description automatically generated">
            <a:extLst>
              <a:ext uri="{FF2B5EF4-FFF2-40B4-BE49-F238E27FC236}">
                <a16:creationId xmlns:a16="http://schemas.microsoft.com/office/drawing/2014/main" id="{618CCD54-26E8-FF08-026A-DC1FCD6DD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7053"/>
            <a:ext cx="10053577" cy="447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9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D818-CC7C-5CF1-C86E-906FCA90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/>
          <a:p>
            <a:r>
              <a:rPr lang="en-US" sz="3200" b="1" dirty="0"/>
              <a:t>6. Data combination and cleaning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581F-B25B-B880-6B10-775AA6AB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5022533"/>
          </a:xfrm>
        </p:spPr>
        <p:txBody>
          <a:bodyPr>
            <a:normAutofit/>
          </a:bodyPr>
          <a:lstStyle/>
          <a:p>
            <a:r>
              <a:rPr lang="en-US" sz="1600" b="1" dirty="0"/>
              <a:t>[.]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3B4794-2828-FC7B-248A-3C6A9993D343}"/>
              </a:ext>
            </a:extLst>
          </p:cNvPr>
          <p:cNvSpPr/>
          <p:nvPr/>
        </p:nvSpPr>
        <p:spPr>
          <a:xfrm>
            <a:off x="-22860" y="6755130"/>
            <a:ext cx="12214860" cy="144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4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D818-CC7C-5CF1-C86E-906FCA90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/>
          <a:p>
            <a:r>
              <a:rPr lang="en-US" sz="3200" b="1" dirty="0"/>
              <a:t>7.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581F-B25B-B880-6B10-775AA6AB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5022533"/>
          </a:xfrm>
        </p:spPr>
        <p:txBody>
          <a:bodyPr>
            <a:normAutofit/>
          </a:bodyPr>
          <a:lstStyle/>
          <a:p>
            <a:r>
              <a:rPr lang="en-US" sz="1600" b="1" dirty="0"/>
              <a:t>[.]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7895F-F600-E941-7D32-2B8E748086B2}"/>
              </a:ext>
            </a:extLst>
          </p:cNvPr>
          <p:cNvSpPr/>
          <p:nvPr/>
        </p:nvSpPr>
        <p:spPr>
          <a:xfrm>
            <a:off x="-22860" y="6755130"/>
            <a:ext cx="12214860" cy="144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2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367</Words>
  <Application>Microsoft Macintosh PowerPoint</Application>
  <PresentationFormat>Widescreen</PresentationFormat>
  <Paragraphs>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STAT5003 Assignment II Credit Card Fraud Analysis</vt:lpstr>
      <vt:lpstr>1. Data and goal</vt:lpstr>
      <vt:lpstr>2. Credit record</vt:lpstr>
      <vt:lpstr>3. Application record</vt:lpstr>
      <vt:lpstr>X. Data Visualization</vt:lpstr>
      <vt:lpstr>4. Challenges with dataset</vt:lpstr>
      <vt:lpstr>5. Data combination and cleaning (1/2)</vt:lpstr>
      <vt:lpstr>6. Data combination and cleaning (2/2)</vt:lpstr>
      <vt:lpstr>7. Pre-processing</vt:lpstr>
      <vt:lpstr>8. Model I: Random Forest (1/2)</vt:lpstr>
      <vt:lpstr>9. Model I: Random Forest (2/2)</vt:lpstr>
      <vt:lpstr>10. Model II: Log Regression (1/2)</vt:lpstr>
      <vt:lpstr>11. Model II: Log Regression (2/2)</vt:lpstr>
      <vt:lpstr>12. Model III: Support Vector Machine (1/2)</vt:lpstr>
      <vt:lpstr>13. Model III: Support Vector Machine (2/2)</vt:lpstr>
      <vt:lpstr>14. Model IV: Linear Discriminant Analysis (1/2)</vt:lpstr>
      <vt:lpstr>15. Model IV: Linear Discriminant Analysis (2/2)</vt:lpstr>
      <vt:lpstr>16. Testing results</vt:lpstr>
      <vt:lpstr>17. Proposed Model</vt:lpstr>
      <vt:lpstr>18. Limitation and Recommendation for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Yunansan</dc:creator>
  <cp:lastModifiedBy>Vincent Yunansan</cp:lastModifiedBy>
  <cp:revision>4</cp:revision>
  <dcterms:created xsi:type="dcterms:W3CDTF">2023-10-19T10:33:41Z</dcterms:created>
  <dcterms:modified xsi:type="dcterms:W3CDTF">2023-10-22T04:30:58Z</dcterms:modified>
</cp:coreProperties>
</file>