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258" r:id="rId5"/>
    <p:sldId id="266" r:id="rId6"/>
    <p:sldId id="271" r:id="rId7"/>
    <p:sldId id="275" r:id="rId8"/>
    <p:sldId id="307" r:id="rId9"/>
    <p:sldId id="272" r:id="rId10"/>
    <p:sldId id="278" r:id="rId11"/>
    <p:sldId id="282" r:id="rId12"/>
    <p:sldId id="277" r:id="rId13"/>
    <p:sldId id="280" r:id="rId14"/>
    <p:sldId id="281" r:id="rId15"/>
    <p:sldId id="279" r:id="rId16"/>
    <p:sldId id="283" r:id="rId17"/>
    <p:sldId id="284" r:id="rId18"/>
    <p:sldId id="285" r:id="rId19"/>
    <p:sldId id="288" r:id="rId20"/>
    <p:sldId id="286" r:id="rId21"/>
    <p:sldId id="306" r:id="rId22"/>
    <p:sldId id="287" r:id="rId23"/>
    <p:sldId id="289" r:id="rId24"/>
    <p:sldId id="291" r:id="rId25"/>
    <p:sldId id="290"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292" r:id="rId40"/>
    <p:sldId id="273" r:id="rId41"/>
    <p:sldId id="274"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5F4EF95-9395-4EA8-8E93-D7D6A9B3A82E}">
          <p14:sldIdLst>
            <p14:sldId id="258"/>
            <p14:sldId id="266"/>
            <p14:sldId id="271"/>
            <p14:sldId id="275"/>
            <p14:sldId id="307"/>
          </p14:sldIdLst>
        </p14:section>
        <p14:section name="One Windows" id="{1725EE17-749D-492C-B438-B7BB7817D9ED}">
          <p14:sldIdLst>
            <p14:sldId id="272"/>
            <p14:sldId id="278"/>
            <p14:sldId id="282"/>
            <p14:sldId id="277"/>
            <p14:sldId id="280"/>
            <p14:sldId id="281"/>
          </p14:sldIdLst>
        </p14:section>
        <p14:section name="Dev Expirience" id="{6E299184-F9A4-4A79-B514-E28F504C50BE}">
          <p14:sldIdLst>
            <p14:sldId id="279"/>
            <p14:sldId id="283"/>
            <p14:sldId id="284"/>
            <p14:sldId id="285"/>
          </p14:sldIdLst>
        </p14:section>
        <p14:section name="C#/XAML" id="{5C4759F5-6183-425A-9153-17C75139D59B}">
          <p14:sldIdLst>
            <p14:sldId id="288"/>
          </p14:sldIdLst>
        </p14:section>
        <p14:section name="C#/Xamarin" id="{B7318502-4493-42D7-ADE0-7E0AC5539558}">
          <p14:sldIdLst>
            <p14:sldId id="286"/>
            <p14:sldId id="306"/>
            <p14:sldId id="287"/>
          </p14:sldIdLst>
        </p14:section>
        <p14:section name="HTML/JS" id="{73049434-C84F-47E0-B668-FDE6FDEC403B}">
          <p14:sldIdLst>
            <p14:sldId id="289"/>
          </p14:sldIdLst>
        </p14:section>
        <p14:section name="Cordoba" id="{A626786D-032B-4C33-B918-7BACB3013B32}">
          <p14:sldIdLst>
            <p14:sldId id="291"/>
          </p14:sldIdLst>
        </p14:section>
        <p14:section name="C++" id="{2FF93323-3B6D-409D-B759-BFF093DFC16E}">
          <p14:sldIdLst>
            <p14:sldId id="290"/>
          </p14:sldIdLst>
        </p14:section>
        <p14:section name="Astoria" id="{21A8925C-7CC8-4556-BCFC-6426B71BF106}">
          <p14:sldIdLst>
            <p14:sldId id="293"/>
            <p14:sldId id="294"/>
            <p14:sldId id="295"/>
          </p14:sldIdLst>
        </p14:section>
        <p14:section name="Islandwood" id="{5F7D1A91-3BF6-42EF-BAB1-E456AF40F4B2}">
          <p14:sldIdLst>
            <p14:sldId id="296"/>
            <p14:sldId id="297"/>
            <p14:sldId id="298"/>
          </p14:sldIdLst>
        </p14:section>
        <p14:section name="Westminster" id="{4AE28C55-B885-4959-A980-CFC2889A3CDE}">
          <p14:sldIdLst>
            <p14:sldId id="299"/>
            <p14:sldId id="300"/>
            <p14:sldId id="301"/>
            <p14:sldId id="302"/>
          </p14:sldIdLst>
        </p14:section>
        <p14:section name="Centennial" id="{24D73E14-826F-4606-8A61-47FA650C089F}">
          <p14:sldIdLst>
            <p14:sldId id="303"/>
            <p14:sldId id="304"/>
            <p14:sldId id="305"/>
          </p14:sldIdLst>
        </p14:section>
        <p14:section name="Bridges" id="{34A74067-B238-44F6-A6E2-DD6F2CF00055}">
          <p14:sldIdLst>
            <p14:sldId id="292"/>
          </p14:sldIdLst>
        </p14:section>
        <p14:section name="End" id="{44FD5577-1AE9-44E5-B4A3-7A920289CA08}">
          <p14:sldIdLst>
            <p14:sldId id="27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60B0"/>
    <a:srgbClr val="504D40"/>
    <a:srgbClr val="5C574D"/>
    <a:srgbClr val="009245"/>
    <a:srgbClr val="43B0DA"/>
    <a:srgbClr val="1894C6"/>
    <a:srgbClr val="1584AF"/>
    <a:srgbClr val="106F9F"/>
    <a:srgbClr val="074E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463" autoAdjust="0"/>
  </p:normalViewPr>
  <p:slideViewPr>
    <p:cSldViewPr snapToGrid="0">
      <p:cViewPr varScale="1">
        <p:scale>
          <a:sx n="68" d="100"/>
          <a:sy n="68" d="100"/>
        </p:scale>
        <p:origin x="1219" y="58"/>
      </p:cViewPr>
      <p:guideLst/>
    </p:cSldViewPr>
  </p:slideViewPr>
  <p:notesTextViewPr>
    <p:cViewPr>
      <p:scale>
        <a:sx n="3" d="2"/>
        <a:sy n="3" d="2"/>
      </p:scale>
      <p:origin x="0" y="0"/>
    </p:cViewPr>
  </p:notesTextViewPr>
  <p:notesViewPr>
    <p:cSldViewPr snapToGrid="0">
      <p:cViewPr varScale="1">
        <p:scale>
          <a:sx n="89" d="100"/>
          <a:sy n="89" d="100"/>
        </p:scale>
        <p:origin x="19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FA9BD-9800-4B16-8D03-AD80A0D6BB9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98155A52-8B09-4780-A38F-F88B215C453C}">
      <dgm:prSet phldrT="[Text]"/>
      <dgm:spPr/>
      <dgm:t>
        <a:bodyPr/>
        <a:lstStyle/>
        <a:p>
          <a:r>
            <a:rPr lang="en-US" dirty="0" smtClean="0">
              <a:solidFill>
                <a:schemeClr val="tx2"/>
              </a:solidFill>
            </a:rPr>
            <a:t>Test</a:t>
          </a:r>
          <a:endParaRPr lang="en-US" dirty="0">
            <a:solidFill>
              <a:schemeClr val="tx2"/>
            </a:solidFill>
          </a:endParaRPr>
        </a:p>
      </dgm:t>
    </dgm:pt>
    <dgm:pt modelId="{8A3CBCD4-347B-4B73-AFF5-0FF94ED3D2C3}" type="parTrans" cxnId="{51C017BE-B929-4E9A-8089-532D02DF6D2E}">
      <dgm:prSet/>
      <dgm:spPr/>
      <dgm:t>
        <a:bodyPr/>
        <a:lstStyle/>
        <a:p>
          <a:endParaRPr lang="en-US"/>
        </a:p>
      </dgm:t>
    </dgm:pt>
    <dgm:pt modelId="{A24EEC66-2A75-4AD1-ADD4-14180F602BED}" type="sibTrans" cxnId="{51C017BE-B929-4E9A-8089-532D02DF6D2E}">
      <dgm:prSet/>
      <dgm:spPr/>
      <dgm:t>
        <a:bodyPr/>
        <a:lstStyle/>
        <a:p>
          <a:endParaRPr lang="en-US"/>
        </a:p>
      </dgm:t>
    </dgm:pt>
    <dgm:pt modelId="{F4AE8AA5-F705-4166-848A-9E4BA400ABDD}">
      <dgm:prSet phldrT="[Text]"/>
      <dgm:spPr/>
      <dgm:t>
        <a:bodyPr/>
        <a:lstStyle/>
        <a:p>
          <a:r>
            <a:rPr lang="en-US" dirty="0" smtClean="0">
              <a:solidFill>
                <a:schemeClr val="tx2"/>
              </a:solidFill>
            </a:rPr>
            <a:t>Update</a:t>
          </a:r>
          <a:endParaRPr lang="en-US" dirty="0">
            <a:solidFill>
              <a:schemeClr val="tx2"/>
            </a:solidFill>
          </a:endParaRPr>
        </a:p>
      </dgm:t>
    </dgm:pt>
    <dgm:pt modelId="{C322A957-5381-4316-9FC8-FD3F4B4AA9B0}" type="parTrans" cxnId="{D39E9E58-920D-44F0-9F4B-06FB26CEA2F7}">
      <dgm:prSet/>
      <dgm:spPr/>
      <dgm:t>
        <a:bodyPr/>
        <a:lstStyle/>
        <a:p>
          <a:endParaRPr lang="en-US"/>
        </a:p>
      </dgm:t>
    </dgm:pt>
    <dgm:pt modelId="{672A253D-4A29-4E7A-8273-1F6E14EF3A0F}" type="sibTrans" cxnId="{D39E9E58-920D-44F0-9F4B-06FB26CEA2F7}">
      <dgm:prSet/>
      <dgm:spPr/>
      <dgm:t>
        <a:bodyPr/>
        <a:lstStyle/>
        <a:p>
          <a:endParaRPr lang="en-US"/>
        </a:p>
      </dgm:t>
    </dgm:pt>
    <dgm:pt modelId="{419B42D9-5B74-41E5-9EC6-E004890EF6BC}" type="pres">
      <dgm:prSet presAssocID="{9BFFA9BD-9800-4B16-8D03-AD80A0D6BB98}" presName="Name0" presStyleCnt="0">
        <dgm:presLayoutVars>
          <dgm:chMax val="7"/>
          <dgm:chPref val="7"/>
          <dgm:dir/>
          <dgm:animLvl val="lvl"/>
        </dgm:presLayoutVars>
      </dgm:prSet>
      <dgm:spPr/>
      <dgm:t>
        <a:bodyPr/>
        <a:lstStyle/>
        <a:p>
          <a:endParaRPr lang="en-US"/>
        </a:p>
      </dgm:t>
    </dgm:pt>
    <dgm:pt modelId="{F38BD221-5D15-41C6-8864-BAD96852D147}" type="pres">
      <dgm:prSet presAssocID="{98155A52-8B09-4780-A38F-F88B215C453C}" presName="Accent1" presStyleCnt="0"/>
      <dgm:spPr/>
    </dgm:pt>
    <dgm:pt modelId="{F4942FF8-7D59-4382-9BDC-07971FEC4EBC}" type="pres">
      <dgm:prSet presAssocID="{98155A52-8B09-4780-A38F-F88B215C453C}" presName="Accent" presStyleLbl="node1" presStyleIdx="0" presStyleCnt="2"/>
      <dgm:spPr/>
    </dgm:pt>
    <dgm:pt modelId="{2B357415-6020-4CF1-A76E-5AF63D0C4EF1}" type="pres">
      <dgm:prSet presAssocID="{98155A52-8B09-4780-A38F-F88B215C453C}" presName="Parent1" presStyleLbl="revTx" presStyleIdx="0" presStyleCnt="2">
        <dgm:presLayoutVars>
          <dgm:chMax val="1"/>
          <dgm:chPref val="1"/>
          <dgm:bulletEnabled val="1"/>
        </dgm:presLayoutVars>
      </dgm:prSet>
      <dgm:spPr/>
      <dgm:t>
        <a:bodyPr/>
        <a:lstStyle/>
        <a:p>
          <a:endParaRPr lang="en-US"/>
        </a:p>
      </dgm:t>
    </dgm:pt>
    <dgm:pt modelId="{D0272C52-0E2B-420B-8280-8020D2E6AEBD}" type="pres">
      <dgm:prSet presAssocID="{F4AE8AA5-F705-4166-848A-9E4BA400ABDD}" presName="Accent2" presStyleCnt="0"/>
      <dgm:spPr/>
    </dgm:pt>
    <dgm:pt modelId="{BEC2A9A0-112E-4D60-AE73-24D7E6EA8FB7}" type="pres">
      <dgm:prSet presAssocID="{F4AE8AA5-F705-4166-848A-9E4BA400ABDD}" presName="Accent" presStyleLbl="node1" presStyleIdx="1" presStyleCnt="2"/>
      <dgm:spPr/>
    </dgm:pt>
    <dgm:pt modelId="{4F785A82-E725-4FD1-A689-04E710988D3C}" type="pres">
      <dgm:prSet presAssocID="{F4AE8AA5-F705-4166-848A-9E4BA400ABDD}" presName="Parent2" presStyleLbl="revTx" presStyleIdx="1" presStyleCnt="2">
        <dgm:presLayoutVars>
          <dgm:chMax val="1"/>
          <dgm:chPref val="1"/>
          <dgm:bulletEnabled val="1"/>
        </dgm:presLayoutVars>
      </dgm:prSet>
      <dgm:spPr/>
      <dgm:t>
        <a:bodyPr/>
        <a:lstStyle/>
        <a:p>
          <a:endParaRPr lang="en-US"/>
        </a:p>
      </dgm:t>
    </dgm:pt>
  </dgm:ptLst>
  <dgm:cxnLst>
    <dgm:cxn modelId="{D39E9E58-920D-44F0-9F4B-06FB26CEA2F7}" srcId="{9BFFA9BD-9800-4B16-8D03-AD80A0D6BB98}" destId="{F4AE8AA5-F705-4166-848A-9E4BA400ABDD}" srcOrd="1" destOrd="0" parTransId="{C322A957-5381-4316-9FC8-FD3F4B4AA9B0}" sibTransId="{672A253D-4A29-4E7A-8273-1F6E14EF3A0F}"/>
    <dgm:cxn modelId="{88EAAB12-E56C-47FB-B618-A3CF31416A35}" type="presOf" srcId="{9BFFA9BD-9800-4B16-8D03-AD80A0D6BB98}" destId="{419B42D9-5B74-41E5-9EC6-E004890EF6BC}" srcOrd="0" destOrd="0" presId="urn:microsoft.com/office/officeart/2009/layout/CircleArrowProcess"/>
    <dgm:cxn modelId="{836975E0-C7A1-489F-8BBF-CE5CA499C7CB}" type="presOf" srcId="{F4AE8AA5-F705-4166-848A-9E4BA400ABDD}" destId="{4F785A82-E725-4FD1-A689-04E710988D3C}" srcOrd="0" destOrd="0" presId="urn:microsoft.com/office/officeart/2009/layout/CircleArrowProcess"/>
    <dgm:cxn modelId="{51C017BE-B929-4E9A-8089-532D02DF6D2E}" srcId="{9BFFA9BD-9800-4B16-8D03-AD80A0D6BB98}" destId="{98155A52-8B09-4780-A38F-F88B215C453C}" srcOrd="0" destOrd="0" parTransId="{8A3CBCD4-347B-4B73-AFF5-0FF94ED3D2C3}" sibTransId="{A24EEC66-2A75-4AD1-ADD4-14180F602BED}"/>
    <dgm:cxn modelId="{152DE803-6950-4119-8ED4-8DFA865C5A7B}" type="presOf" srcId="{98155A52-8B09-4780-A38F-F88B215C453C}" destId="{2B357415-6020-4CF1-A76E-5AF63D0C4EF1}" srcOrd="0" destOrd="0" presId="urn:microsoft.com/office/officeart/2009/layout/CircleArrowProcess"/>
    <dgm:cxn modelId="{66090449-B261-4B6B-B1C3-3706C2BF9F61}" type="presParOf" srcId="{419B42D9-5B74-41E5-9EC6-E004890EF6BC}" destId="{F38BD221-5D15-41C6-8864-BAD96852D147}" srcOrd="0" destOrd="0" presId="urn:microsoft.com/office/officeart/2009/layout/CircleArrowProcess"/>
    <dgm:cxn modelId="{2773C0C6-2477-4087-B070-3927DA6B0DD7}" type="presParOf" srcId="{F38BD221-5D15-41C6-8864-BAD96852D147}" destId="{F4942FF8-7D59-4382-9BDC-07971FEC4EBC}" srcOrd="0" destOrd="0" presId="urn:microsoft.com/office/officeart/2009/layout/CircleArrowProcess"/>
    <dgm:cxn modelId="{36F7FB03-D198-4B0C-A1B7-C47A9BF60254}" type="presParOf" srcId="{419B42D9-5B74-41E5-9EC6-E004890EF6BC}" destId="{2B357415-6020-4CF1-A76E-5AF63D0C4EF1}" srcOrd="1" destOrd="0" presId="urn:microsoft.com/office/officeart/2009/layout/CircleArrowProcess"/>
    <dgm:cxn modelId="{133A7E54-CA82-4FB9-A56D-D2B32F4EE6BA}" type="presParOf" srcId="{419B42D9-5B74-41E5-9EC6-E004890EF6BC}" destId="{D0272C52-0E2B-420B-8280-8020D2E6AEBD}" srcOrd="2" destOrd="0" presId="urn:microsoft.com/office/officeart/2009/layout/CircleArrowProcess"/>
    <dgm:cxn modelId="{8343A24E-BF82-4573-922A-F870ACB359C6}" type="presParOf" srcId="{D0272C52-0E2B-420B-8280-8020D2E6AEBD}" destId="{BEC2A9A0-112E-4D60-AE73-24D7E6EA8FB7}" srcOrd="0" destOrd="0" presId="urn:microsoft.com/office/officeart/2009/layout/CircleArrowProcess"/>
    <dgm:cxn modelId="{568000C7-B591-485C-854E-EFF9EF4CDEA0}" type="presParOf" srcId="{419B42D9-5B74-41E5-9EC6-E004890EF6BC}" destId="{4F785A82-E725-4FD1-A689-04E710988D3C}"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AEA74D-B468-4019-934C-9201D5E293AF}" type="doc">
      <dgm:prSet loTypeId="urn:microsoft.com/office/officeart/2005/8/layout/gear1" loCatId="cycle" qsTypeId="urn:microsoft.com/office/officeart/2005/8/quickstyle/simple1" qsCatId="simple" csTypeId="urn:microsoft.com/office/officeart/2005/8/colors/accent1_2" csCatId="accent1" phldr="1"/>
      <dgm:spPr/>
    </dgm:pt>
    <dgm:pt modelId="{303B4398-DFAF-4427-83A7-A46ABF360898}">
      <dgm:prSet phldrT="[Text]"/>
      <dgm:spPr/>
      <dgm:t>
        <a:bodyPr/>
        <a:lstStyle/>
        <a:p>
          <a:r>
            <a:rPr lang="en-US" dirty="0" smtClean="0"/>
            <a:t>Convert</a:t>
          </a:r>
          <a:endParaRPr lang="en-US" dirty="0"/>
        </a:p>
      </dgm:t>
    </dgm:pt>
    <dgm:pt modelId="{2EF910D1-1DDD-4076-A439-DC03F9159B61}" type="parTrans" cxnId="{DD5FC20A-3A54-42F8-BC69-34C1933C228E}">
      <dgm:prSet/>
      <dgm:spPr/>
      <dgm:t>
        <a:bodyPr/>
        <a:lstStyle/>
        <a:p>
          <a:endParaRPr lang="en-US"/>
        </a:p>
      </dgm:t>
    </dgm:pt>
    <dgm:pt modelId="{F3A2E641-584A-4C67-8625-ED4BFFADACA5}" type="sibTrans" cxnId="{DD5FC20A-3A54-42F8-BC69-34C1933C228E}">
      <dgm:prSet/>
      <dgm:spPr/>
      <dgm:t>
        <a:bodyPr/>
        <a:lstStyle/>
        <a:p>
          <a:endParaRPr lang="en-US"/>
        </a:p>
      </dgm:t>
    </dgm:pt>
    <dgm:pt modelId="{2AB8979F-FA49-4C45-8965-4A1A30F6799A}">
      <dgm:prSet phldrT="[Text]"/>
      <dgm:spPr/>
      <dgm:t>
        <a:bodyPr/>
        <a:lstStyle/>
        <a:p>
          <a:endParaRPr lang="en-US" dirty="0"/>
        </a:p>
      </dgm:t>
    </dgm:pt>
    <dgm:pt modelId="{86CEEF79-ED3E-4002-8809-464711CCA069}" type="parTrans" cxnId="{B225DD4C-1CFB-4DD4-9078-676FDD2D366F}">
      <dgm:prSet/>
      <dgm:spPr/>
      <dgm:t>
        <a:bodyPr/>
        <a:lstStyle/>
        <a:p>
          <a:endParaRPr lang="en-US"/>
        </a:p>
      </dgm:t>
    </dgm:pt>
    <dgm:pt modelId="{75250755-E791-4E81-9C96-853CA21C3917}" type="sibTrans" cxnId="{B225DD4C-1CFB-4DD4-9078-676FDD2D366F}">
      <dgm:prSet/>
      <dgm:spPr/>
      <dgm:t>
        <a:bodyPr/>
        <a:lstStyle/>
        <a:p>
          <a:endParaRPr lang="en-US"/>
        </a:p>
      </dgm:t>
    </dgm:pt>
    <dgm:pt modelId="{A194213B-8B54-46BA-8BA5-C19204243DB3}" type="pres">
      <dgm:prSet presAssocID="{BCAEA74D-B468-4019-934C-9201D5E293AF}" presName="composite" presStyleCnt="0">
        <dgm:presLayoutVars>
          <dgm:chMax val="3"/>
          <dgm:animLvl val="lvl"/>
          <dgm:resizeHandles val="exact"/>
        </dgm:presLayoutVars>
      </dgm:prSet>
      <dgm:spPr/>
    </dgm:pt>
    <dgm:pt modelId="{8EB66967-A165-4FB5-8557-2F175FD80DD5}" type="pres">
      <dgm:prSet presAssocID="{303B4398-DFAF-4427-83A7-A46ABF360898}" presName="gear1" presStyleLbl="node1" presStyleIdx="0" presStyleCnt="2">
        <dgm:presLayoutVars>
          <dgm:chMax val="1"/>
          <dgm:bulletEnabled val="1"/>
        </dgm:presLayoutVars>
      </dgm:prSet>
      <dgm:spPr/>
      <dgm:t>
        <a:bodyPr/>
        <a:lstStyle/>
        <a:p>
          <a:endParaRPr lang="en-US"/>
        </a:p>
      </dgm:t>
    </dgm:pt>
    <dgm:pt modelId="{D1F3AF29-2ADD-4429-AB24-9243B8847498}" type="pres">
      <dgm:prSet presAssocID="{303B4398-DFAF-4427-83A7-A46ABF360898}" presName="gear1srcNode" presStyleLbl="node1" presStyleIdx="0" presStyleCnt="2"/>
      <dgm:spPr/>
      <dgm:t>
        <a:bodyPr/>
        <a:lstStyle/>
        <a:p>
          <a:endParaRPr lang="en-US"/>
        </a:p>
      </dgm:t>
    </dgm:pt>
    <dgm:pt modelId="{49BBBDA3-1793-42A6-AC18-DB7D0F958D13}" type="pres">
      <dgm:prSet presAssocID="{303B4398-DFAF-4427-83A7-A46ABF360898}" presName="gear1dstNode" presStyleLbl="node1" presStyleIdx="0" presStyleCnt="2"/>
      <dgm:spPr/>
      <dgm:t>
        <a:bodyPr/>
        <a:lstStyle/>
        <a:p>
          <a:endParaRPr lang="en-US"/>
        </a:p>
      </dgm:t>
    </dgm:pt>
    <dgm:pt modelId="{EDDD7914-F1D9-43C8-816B-DB17B10DC450}" type="pres">
      <dgm:prSet presAssocID="{2AB8979F-FA49-4C45-8965-4A1A30F6799A}" presName="gear2" presStyleLbl="node1" presStyleIdx="1" presStyleCnt="2">
        <dgm:presLayoutVars>
          <dgm:chMax val="1"/>
          <dgm:bulletEnabled val="1"/>
        </dgm:presLayoutVars>
      </dgm:prSet>
      <dgm:spPr/>
      <dgm:t>
        <a:bodyPr/>
        <a:lstStyle/>
        <a:p>
          <a:endParaRPr lang="en-US"/>
        </a:p>
      </dgm:t>
    </dgm:pt>
    <dgm:pt modelId="{003B6BD0-B594-4FE8-8A2D-51DF42212C58}" type="pres">
      <dgm:prSet presAssocID="{2AB8979F-FA49-4C45-8965-4A1A30F6799A}" presName="gear2srcNode" presStyleLbl="node1" presStyleIdx="1" presStyleCnt="2"/>
      <dgm:spPr/>
      <dgm:t>
        <a:bodyPr/>
        <a:lstStyle/>
        <a:p>
          <a:endParaRPr lang="en-US"/>
        </a:p>
      </dgm:t>
    </dgm:pt>
    <dgm:pt modelId="{A35BD0DB-9B0B-4E0D-9C85-2DE7E717AE55}" type="pres">
      <dgm:prSet presAssocID="{2AB8979F-FA49-4C45-8965-4A1A30F6799A}" presName="gear2dstNode" presStyleLbl="node1" presStyleIdx="1" presStyleCnt="2"/>
      <dgm:spPr/>
      <dgm:t>
        <a:bodyPr/>
        <a:lstStyle/>
        <a:p>
          <a:endParaRPr lang="en-US"/>
        </a:p>
      </dgm:t>
    </dgm:pt>
    <dgm:pt modelId="{4F1A2D59-DDAF-41EC-BE4B-55165BD89CAE}" type="pres">
      <dgm:prSet presAssocID="{F3A2E641-584A-4C67-8625-ED4BFFADACA5}" presName="connector1" presStyleLbl="sibTrans2D1" presStyleIdx="0" presStyleCnt="2"/>
      <dgm:spPr/>
      <dgm:t>
        <a:bodyPr/>
        <a:lstStyle/>
        <a:p>
          <a:endParaRPr lang="en-US"/>
        </a:p>
      </dgm:t>
    </dgm:pt>
    <dgm:pt modelId="{F79452CC-BB83-4602-BBFE-737666CBAB42}" type="pres">
      <dgm:prSet presAssocID="{75250755-E791-4E81-9C96-853CA21C3917}" presName="connector2" presStyleLbl="sibTrans2D1" presStyleIdx="1" presStyleCnt="2"/>
      <dgm:spPr/>
      <dgm:t>
        <a:bodyPr/>
        <a:lstStyle/>
        <a:p>
          <a:endParaRPr lang="en-US"/>
        </a:p>
      </dgm:t>
    </dgm:pt>
  </dgm:ptLst>
  <dgm:cxnLst>
    <dgm:cxn modelId="{1FCA3B78-DDE7-4C65-961E-4CD30E5FAFEA}" type="presOf" srcId="{2AB8979F-FA49-4C45-8965-4A1A30F6799A}" destId="{A35BD0DB-9B0B-4E0D-9C85-2DE7E717AE55}" srcOrd="2" destOrd="0" presId="urn:microsoft.com/office/officeart/2005/8/layout/gear1"/>
    <dgm:cxn modelId="{0D8D4DAC-9CF8-4957-838E-0D1E3D1C47E7}" type="presOf" srcId="{303B4398-DFAF-4427-83A7-A46ABF360898}" destId="{49BBBDA3-1793-42A6-AC18-DB7D0F958D13}" srcOrd="2" destOrd="0" presId="urn:microsoft.com/office/officeart/2005/8/layout/gear1"/>
    <dgm:cxn modelId="{D5F793F2-1D56-4802-836C-67BEE3A7E675}" type="presOf" srcId="{75250755-E791-4E81-9C96-853CA21C3917}" destId="{F79452CC-BB83-4602-BBFE-737666CBAB42}" srcOrd="0" destOrd="0" presId="urn:microsoft.com/office/officeart/2005/8/layout/gear1"/>
    <dgm:cxn modelId="{88C59230-6455-488B-B257-76F9429304DB}" type="presOf" srcId="{F3A2E641-584A-4C67-8625-ED4BFFADACA5}" destId="{4F1A2D59-DDAF-41EC-BE4B-55165BD89CAE}" srcOrd="0" destOrd="0" presId="urn:microsoft.com/office/officeart/2005/8/layout/gear1"/>
    <dgm:cxn modelId="{A380EAA2-D4F5-45CA-93C1-F1B651B658E2}" type="presOf" srcId="{2AB8979F-FA49-4C45-8965-4A1A30F6799A}" destId="{EDDD7914-F1D9-43C8-816B-DB17B10DC450}" srcOrd="0" destOrd="0" presId="urn:microsoft.com/office/officeart/2005/8/layout/gear1"/>
    <dgm:cxn modelId="{39A86180-D0CC-43B5-873E-9B6E30E4385C}" type="presOf" srcId="{BCAEA74D-B468-4019-934C-9201D5E293AF}" destId="{A194213B-8B54-46BA-8BA5-C19204243DB3}" srcOrd="0" destOrd="0" presId="urn:microsoft.com/office/officeart/2005/8/layout/gear1"/>
    <dgm:cxn modelId="{6CF8E259-F5F5-4D79-906C-F1822A8D76B3}" type="presOf" srcId="{303B4398-DFAF-4427-83A7-A46ABF360898}" destId="{D1F3AF29-2ADD-4429-AB24-9243B8847498}" srcOrd="1" destOrd="0" presId="urn:microsoft.com/office/officeart/2005/8/layout/gear1"/>
    <dgm:cxn modelId="{7DA97192-FA7D-45FD-BB52-06DC0674A9BA}" type="presOf" srcId="{303B4398-DFAF-4427-83A7-A46ABF360898}" destId="{8EB66967-A165-4FB5-8557-2F175FD80DD5}" srcOrd="0" destOrd="0" presId="urn:microsoft.com/office/officeart/2005/8/layout/gear1"/>
    <dgm:cxn modelId="{669EAF88-C91E-48B0-8560-0E0E0EA2B8D3}" type="presOf" srcId="{2AB8979F-FA49-4C45-8965-4A1A30F6799A}" destId="{003B6BD0-B594-4FE8-8A2D-51DF42212C58}" srcOrd="1" destOrd="0" presId="urn:microsoft.com/office/officeart/2005/8/layout/gear1"/>
    <dgm:cxn modelId="{B225DD4C-1CFB-4DD4-9078-676FDD2D366F}" srcId="{BCAEA74D-B468-4019-934C-9201D5E293AF}" destId="{2AB8979F-FA49-4C45-8965-4A1A30F6799A}" srcOrd="1" destOrd="0" parTransId="{86CEEF79-ED3E-4002-8809-464711CCA069}" sibTransId="{75250755-E791-4E81-9C96-853CA21C3917}"/>
    <dgm:cxn modelId="{DD5FC20A-3A54-42F8-BC69-34C1933C228E}" srcId="{BCAEA74D-B468-4019-934C-9201D5E293AF}" destId="{303B4398-DFAF-4427-83A7-A46ABF360898}" srcOrd="0" destOrd="0" parTransId="{2EF910D1-1DDD-4076-A439-DC03F9159B61}" sibTransId="{F3A2E641-584A-4C67-8625-ED4BFFADACA5}"/>
    <dgm:cxn modelId="{C2C69576-AFFC-4DD8-A41F-A1FE0F8E779F}" type="presParOf" srcId="{A194213B-8B54-46BA-8BA5-C19204243DB3}" destId="{8EB66967-A165-4FB5-8557-2F175FD80DD5}" srcOrd="0" destOrd="0" presId="urn:microsoft.com/office/officeart/2005/8/layout/gear1"/>
    <dgm:cxn modelId="{C5789D91-5A22-44F7-97DD-02519E696621}" type="presParOf" srcId="{A194213B-8B54-46BA-8BA5-C19204243DB3}" destId="{D1F3AF29-2ADD-4429-AB24-9243B8847498}" srcOrd="1" destOrd="0" presId="urn:microsoft.com/office/officeart/2005/8/layout/gear1"/>
    <dgm:cxn modelId="{43ED790F-8764-4763-B2A0-599802009FA0}" type="presParOf" srcId="{A194213B-8B54-46BA-8BA5-C19204243DB3}" destId="{49BBBDA3-1793-42A6-AC18-DB7D0F958D13}" srcOrd="2" destOrd="0" presId="urn:microsoft.com/office/officeart/2005/8/layout/gear1"/>
    <dgm:cxn modelId="{F7CFC07B-8ABE-4DB1-8725-732FDCB7CB82}" type="presParOf" srcId="{A194213B-8B54-46BA-8BA5-C19204243DB3}" destId="{EDDD7914-F1D9-43C8-816B-DB17B10DC450}" srcOrd="3" destOrd="0" presId="urn:microsoft.com/office/officeart/2005/8/layout/gear1"/>
    <dgm:cxn modelId="{EA5D4307-4C19-44DA-B0B0-B78EFF7F1EEC}" type="presParOf" srcId="{A194213B-8B54-46BA-8BA5-C19204243DB3}" destId="{003B6BD0-B594-4FE8-8A2D-51DF42212C58}" srcOrd="4" destOrd="0" presId="urn:microsoft.com/office/officeart/2005/8/layout/gear1"/>
    <dgm:cxn modelId="{4493B532-EC03-4B8D-9272-71C4127199A3}" type="presParOf" srcId="{A194213B-8B54-46BA-8BA5-C19204243DB3}" destId="{A35BD0DB-9B0B-4E0D-9C85-2DE7E717AE55}" srcOrd="5" destOrd="0" presId="urn:microsoft.com/office/officeart/2005/8/layout/gear1"/>
    <dgm:cxn modelId="{BD729287-316C-461F-A325-9A05353FEC0A}" type="presParOf" srcId="{A194213B-8B54-46BA-8BA5-C19204243DB3}" destId="{4F1A2D59-DDAF-41EC-BE4B-55165BD89CAE}" srcOrd="6" destOrd="0" presId="urn:microsoft.com/office/officeart/2005/8/layout/gear1"/>
    <dgm:cxn modelId="{4A3111B2-AE69-4F3D-A92E-08D1DDBD61B6}" type="presParOf" srcId="{A194213B-8B54-46BA-8BA5-C19204243DB3}" destId="{F79452CC-BB83-4602-BBFE-737666CBAB42}" srcOrd="7"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42FF8-7D59-4382-9BDC-07971FEC4EBC}">
      <dsp:nvSpPr>
        <dsp:cNvPr id="0" name=""/>
        <dsp:cNvSpPr/>
      </dsp:nvSpPr>
      <dsp:spPr>
        <a:xfrm>
          <a:off x="949965" y="0"/>
          <a:ext cx="1303956" cy="130399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57415-6020-4CF1-A76E-5AF63D0C4EF1}">
      <dsp:nvSpPr>
        <dsp:cNvPr id="0" name=""/>
        <dsp:cNvSpPr/>
      </dsp:nvSpPr>
      <dsp:spPr>
        <a:xfrm>
          <a:off x="1237955" y="472098"/>
          <a:ext cx="727505" cy="36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2"/>
              </a:solidFill>
            </a:rPr>
            <a:t>Test</a:t>
          </a:r>
          <a:endParaRPr lang="en-US" sz="1700" kern="1200" dirty="0">
            <a:solidFill>
              <a:schemeClr val="tx2"/>
            </a:solidFill>
          </a:endParaRPr>
        </a:p>
      </dsp:txBody>
      <dsp:txXfrm>
        <a:off x="1237955" y="472098"/>
        <a:ext cx="727505" cy="363709"/>
      </dsp:txXfrm>
    </dsp:sp>
    <dsp:sp modelId="{BEC2A9A0-112E-4D60-AE73-24D7E6EA8FB7}">
      <dsp:nvSpPr>
        <dsp:cNvPr id="0" name=""/>
        <dsp:cNvSpPr/>
      </dsp:nvSpPr>
      <dsp:spPr>
        <a:xfrm>
          <a:off x="680797" y="835808"/>
          <a:ext cx="1120198" cy="1120671"/>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85A82-E725-4FD1-A689-04E710988D3C}">
      <dsp:nvSpPr>
        <dsp:cNvPr id="0" name=""/>
        <dsp:cNvSpPr/>
      </dsp:nvSpPr>
      <dsp:spPr>
        <a:xfrm>
          <a:off x="874203" y="1222800"/>
          <a:ext cx="727505" cy="36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2"/>
              </a:solidFill>
            </a:rPr>
            <a:t>Update</a:t>
          </a:r>
          <a:endParaRPr lang="en-US" sz="1700" kern="1200" dirty="0">
            <a:solidFill>
              <a:schemeClr val="tx2"/>
            </a:solidFill>
          </a:endParaRPr>
        </a:p>
      </dsp:txBody>
      <dsp:txXfrm>
        <a:off x="874203" y="1222800"/>
        <a:ext cx="727505" cy="363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66967-A165-4FB5-8557-2F175FD80DD5}">
      <dsp:nvSpPr>
        <dsp:cNvPr id="0" name=""/>
        <dsp:cNvSpPr/>
      </dsp:nvSpPr>
      <dsp:spPr>
        <a:xfrm>
          <a:off x="1220266" y="608879"/>
          <a:ext cx="956810" cy="956810"/>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Convert</a:t>
          </a:r>
          <a:endParaRPr lang="en-US" sz="1200" kern="1200" dirty="0"/>
        </a:p>
      </dsp:txBody>
      <dsp:txXfrm>
        <a:off x="1412627" y="833007"/>
        <a:ext cx="572088" cy="491820"/>
      </dsp:txXfrm>
    </dsp:sp>
    <dsp:sp modelId="{EDDD7914-F1D9-43C8-816B-DB17B10DC450}">
      <dsp:nvSpPr>
        <dsp:cNvPr id="0" name=""/>
        <dsp:cNvSpPr/>
      </dsp:nvSpPr>
      <dsp:spPr>
        <a:xfrm>
          <a:off x="663576" y="382724"/>
          <a:ext cx="695862" cy="695862"/>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kern="1200" dirty="0"/>
        </a:p>
      </dsp:txBody>
      <dsp:txXfrm>
        <a:off x="838761" y="558968"/>
        <a:ext cx="345492" cy="343374"/>
      </dsp:txXfrm>
    </dsp:sp>
    <dsp:sp modelId="{4F1A2D59-DDAF-41EC-BE4B-55165BD89CAE}">
      <dsp:nvSpPr>
        <dsp:cNvPr id="0" name=""/>
        <dsp:cNvSpPr/>
      </dsp:nvSpPr>
      <dsp:spPr>
        <a:xfrm>
          <a:off x="1216907" y="471683"/>
          <a:ext cx="1176876" cy="1176876"/>
        </a:xfrm>
        <a:prstGeom prst="circularArrow">
          <a:avLst>
            <a:gd name="adj1" fmla="val 4878"/>
            <a:gd name="adj2" fmla="val 312630"/>
            <a:gd name="adj3" fmla="val 2849051"/>
            <a:gd name="adj4" fmla="val 15679504"/>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9452CC-BB83-4602-BBFE-737666CBAB42}">
      <dsp:nvSpPr>
        <dsp:cNvPr id="0" name=""/>
        <dsp:cNvSpPr/>
      </dsp:nvSpPr>
      <dsp:spPr>
        <a:xfrm>
          <a:off x="540340" y="239290"/>
          <a:ext cx="889833" cy="88983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D657D-9A86-4ADA-AC9D-7A11CF36D20B}" type="datetimeFigureOut">
              <a:rPr lang="ru-RU" smtClean="0"/>
              <a:t>10.09.2015</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536D45-F5D9-4EAB-B375-9C5024948C44}" type="slidenum">
              <a:rPr lang="ru-RU" smtClean="0"/>
              <a:t>‹#›</a:t>
            </a:fld>
            <a:endParaRPr lang="ru-RU"/>
          </a:p>
        </p:txBody>
      </p:sp>
    </p:spTree>
    <p:extLst>
      <p:ext uri="{BB962C8B-B14F-4D97-AF65-F5344CB8AC3E}">
        <p14:creationId xmlns:p14="http://schemas.microsoft.com/office/powerpoint/2010/main" val="2446585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D34E4-998E-42CE-B062-BC8B5973F56E}" type="datetimeFigureOut">
              <a:rPr lang="ru-RU" smtClean="0"/>
              <a:t>10.09.2015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C950F-5AD8-4354-AE3A-C7B3A1479461}" type="slidenum">
              <a:rPr lang="ru-RU" smtClean="0"/>
              <a:t>‹#›</a:t>
            </a:fld>
            <a:endParaRPr lang="ru-RU"/>
          </a:p>
        </p:txBody>
      </p:sp>
    </p:spTree>
    <p:extLst>
      <p:ext uri="{BB962C8B-B14F-4D97-AF65-F5344CB8AC3E}">
        <p14:creationId xmlns:p14="http://schemas.microsoft.com/office/powerpoint/2010/main" val="53119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sdn.microsoft.com/en-us/library/dn706139.aspx" TargetMode="External"/><Relationship Id="rId7" Type="http://schemas.openxmlformats.org/officeDocument/2006/relationships/hyperlink" Target="https://msdn.microsoft.com/en-us/library/mt282213.aspx"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msdn.microsoft.com/en-us/library/mt282212.aspx" TargetMode="External"/><Relationship Id="rId5" Type="http://schemas.openxmlformats.org/officeDocument/2006/relationships/hyperlink" Target="https://msdn.microsoft.com/en-us/library/dn706138.aspx" TargetMode="External"/><Relationship Id="rId4" Type="http://schemas.openxmlformats.org/officeDocument/2006/relationships/hyperlink" Target="https://msdn.microsoft.com/en-us/library/dn706136.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sources.xamarin.com/xamarin-forms-private-preview.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2013</a:t>
            </a:r>
          </a:p>
          <a:p>
            <a:r>
              <a:rPr lang="en-US" dirty="0" smtClean="0"/>
              <a:t>Silverlight</a:t>
            </a:r>
            <a:r>
              <a:rPr lang="en-US" baseline="0" dirty="0" smtClean="0"/>
              <a:t> for Phone</a:t>
            </a:r>
          </a:p>
          <a:p>
            <a:r>
              <a:rPr lang="en-US" baseline="0" dirty="0" err="1" smtClean="0"/>
              <a:t>WinRT</a:t>
            </a:r>
            <a:r>
              <a:rPr lang="en-US" baseline="0" dirty="0" smtClean="0"/>
              <a:t> for Windows</a:t>
            </a:r>
          </a:p>
          <a:p>
            <a:endParaRPr lang="en-US" baseline="0" dirty="0" smtClean="0"/>
          </a:p>
          <a:p>
            <a:r>
              <a:rPr lang="en-US" baseline="0" dirty="0" smtClean="0"/>
              <a:t>2014</a:t>
            </a:r>
          </a:p>
          <a:p>
            <a:r>
              <a:rPr lang="en-US" baseline="0" dirty="0" smtClean="0"/>
              <a:t>Universal project from 2 heads(start project for phone and for windows) and “pseudo project” with shared code. Pseudo- code copy and pasted to 1 of 2 heads.</a:t>
            </a:r>
          </a:p>
          <a:p>
            <a:endParaRPr lang="en-US" baseline="0" dirty="0" smtClean="0"/>
          </a:p>
          <a:p>
            <a:r>
              <a:rPr lang="en-US" baseline="0" dirty="0" smtClean="0"/>
              <a:t>2015</a:t>
            </a:r>
          </a:p>
          <a:p>
            <a:r>
              <a:rPr lang="en-US" baseline="0" dirty="0" smtClean="0"/>
              <a:t>One project for all platform</a:t>
            </a:r>
            <a:endParaRPr lang="en-US" dirty="0" smtClean="0"/>
          </a:p>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7</a:t>
            </a:fld>
            <a:endParaRPr lang="ru-RU"/>
          </a:p>
        </p:txBody>
      </p:sp>
    </p:spTree>
    <p:extLst>
      <p:ext uri="{BB962C8B-B14F-4D97-AF65-F5344CB8AC3E}">
        <p14:creationId xmlns:p14="http://schemas.microsoft.com/office/powerpoint/2010/main" val="1130995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21</a:t>
            </a:fld>
            <a:endParaRPr lang="ru-RU"/>
          </a:p>
        </p:txBody>
      </p:sp>
    </p:spTree>
    <p:extLst>
      <p:ext uri="{BB962C8B-B14F-4D97-AF65-F5344CB8AC3E}">
        <p14:creationId xmlns:p14="http://schemas.microsoft.com/office/powerpoint/2010/main" val="39984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22</a:t>
            </a:fld>
            <a:endParaRPr lang="ru-RU"/>
          </a:p>
        </p:txBody>
      </p:sp>
    </p:spTree>
    <p:extLst>
      <p:ext uri="{BB962C8B-B14F-4D97-AF65-F5344CB8AC3E}">
        <p14:creationId xmlns:p14="http://schemas.microsoft.com/office/powerpoint/2010/main" val="191273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https://msdn.microsoft.com/en-us/library/windows/apps/xaml/jj945421.aspx?f=255&amp;MSPPError=-2147217396</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23</a:t>
            </a:fld>
            <a:endParaRPr lang="ru-RU"/>
          </a:p>
        </p:txBody>
      </p:sp>
    </p:spTree>
    <p:extLst>
      <p:ext uri="{BB962C8B-B14F-4D97-AF65-F5344CB8AC3E}">
        <p14:creationId xmlns:p14="http://schemas.microsoft.com/office/powerpoint/2010/main" val="1426144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https://msdn.microsoft.com/en-us/library/windows/apps/xaml/mt238320.aspx</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26</a:t>
            </a:fld>
            <a:endParaRPr lang="ru-RU"/>
          </a:p>
        </p:txBody>
      </p:sp>
    </p:spTree>
    <p:extLst>
      <p:ext uri="{BB962C8B-B14F-4D97-AF65-F5344CB8AC3E}">
        <p14:creationId xmlns:p14="http://schemas.microsoft.com/office/powerpoint/2010/main" val="87874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37</a:t>
            </a:fld>
            <a:endParaRPr lang="ru-RU"/>
          </a:p>
        </p:txBody>
      </p:sp>
    </p:spTree>
    <p:extLst>
      <p:ext uri="{BB962C8B-B14F-4D97-AF65-F5344CB8AC3E}">
        <p14:creationId xmlns:p14="http://schemas.microsoft.com/office/powerpoint/2010/main" val="371459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11</a:t>
            </a:fld>
            <a:endParaRPr lang="ru-RU"/>
          </a:p>
        </p:txBody>
      </p:sp>
    </p:spTree>
    <p:extLst>
      <p:ext uri="{BB962C8B-B14F-4D97-AF65-F5344CB8AC3E}">
        <p14:creationId xmlns:p14="http://schemas.microsoft.com/office/powerpoint/2010/main" val="3619111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 Today</a:t>
            </a:r>
            <a:r>
              <a:rPr lang="en-US" baseline="0" dirty="0" smtClean="0"/>
              <a:t> app</a:t>
            </a:r>
          </a:p>
          <a:p>
            <a:r>
              <a:rPr lang="en-US" baseline="0" dirty="0" smtClean="0"/>
              <a:t>One implementation of store functionality</a:t>
            </a:r>
          </a:p>
          <a:p>
            <a:r>
              <a:rPr lang="en-US" baseline="0" dirty="0" smtClean="0"/>
              <a:t>One entry point</a:t>
            </a:r>
          </a:p>
          <a:p>
            <a:r>
              <a:rPr lang="en-US" baseline="0" dirty="0" smtClean="0"/>
              <a:t>One </a:t>
            </a:r>
            <a:r>
              <a:rPr lang="en-US" baseline="0" dirty="0" err="1" smtClean="0"/>
              <a:t>licence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12</a:t>
            </a:fld>
            <a:endParaRPr lang="ru-RU"/>
          </a:p>
        </p:txBody>
      </p:sp>
    </p:spTree>
    <p:extLst>
      <p:ext uri="{BB962C8B-B14F-4D97-AF65-F5344CB8AC3E}">
        <p14:creationId xmlns:p14="http://schemas.microsoft.com/office/powerpoint/2010/main" val="1805755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upload different binaries</a:t>
            </a:r>
            <a:r>
              <a:rPr lang="en-US" baseline="0" dirty="0" smtClean="0"/>
              <a:t> for different device families</a:t>
            </a:r>
          </a:p>
          <a:p>
            <a:r>
              <a:rPr lang="en-US" sz="1200" kern="1200" dirty="0" smtClean="0">
                <a:solidFill>
                  <a:schemeClr val="tx1"/>
                </a:solidFill>
                <a:latin typeface="+mn-lt"/>
                <a:ea typeface="+mn-ea"/>
                <a:cs typeface="+mn-cs"/>
              </a:rPr>
              <a:t>https://msdn.microsoft.com/en-us/library/dn974113.aspx </a:t>
            </a:r>
          </a:p>
          <a:p>
            <a:endParaRPr lang="en-US" sz="1200" kern="1200" dirty="0" smtClean="0">
              <a:solidFill>
                <a:schemeClr val="tx1"/>
              </a:solidFill>
              <a:latin typeface="+mn-lt"/>
              <a:ea typeface="+mn-ea"/>
              <a:cs typeface="+mn-cs"/>
            </a:endParaRPr>
          </a:p>
          <a:p>
            <a:r>
              <a:rPr lang="en-US" dirty="0" smtClean="0">
                <a:hlinkClick r:id="rId3"/>
              </a:rPr>
              <a:t>Universal device family</a:t>
            </a:r>
            <a:r>
              <a:rPr lang="en-US" dirty="0" smtClean="0"/>
              <a:t> </a:t>
            </a:r>
          </a:p>
          <a:p>
            <a:r>
              <a:rPr lang="en-US" dirty="0" smtClean="0"/>
              <a:t>This reference topic enumerates all of the API contracts within this device family, with links to topics with more info on each particular API contract.</a:t>
            </a:r>
          </a:p>
          <a:p>
            <a:r>
              <a:rPr lang="en-US" dirty="0" smtClean="0">
                <a:hlinkClick r:id="rId4"/>
              </a:rPr>
              <a:t>Desktop device family</a:t>
            </a:r>
            <a:r>
              <a:rPr lang="en-US" dirty="0" smtClean="0"/>
              <a:t> </a:t>
            </a:r>
          </a:p>
          <a:p>
            <a:r>
              <a:rPr lang="en-US" dirty="0" smtClean="0"/>
              <a:t>This reference topic enumerates all of the API contracts within this device family, with links to topics with more info on each particular API contract.</a:t>
            </a:r>
          </a:p>
          <a:p>
            <a:r>
              <a:rPr lang="en-US" dirty="0" smtClean="0">
                <a:hlinkClick r:id="rId5"/>
              </a:rPr>
              <a:t>Mobile device family</a:t>
            </a:r>
            <a:r>
              <a:rPr lang="en-US" dirty="0" smtClean="0"/>
              <a:t> </a:t>
            </a:r>
          </a:p>
          <a:p>
            <a:r>
              <a:rPr lang="en-US" dirty="0" smtClean="0"/>
              <a:t>This reference topic enumerates all of the API contracts within this device family, with links to topics with more info on each particular API contract.</a:t>
            </a:r>
          </a:p>
          <a:p>
            <a:r>
              <a:rPr lang="en-US" dirty="0" err="1" smtClean="0">
                <a:hlinkClick r:id="rId6"/>
              </a:rPr>
              <a:t>IoT</a:t>
            </a:r>
            <a:r>
              <a:rPr lang="en-US" dirty="0" smtClean="0">
                <a:hlinkClick r:id="rId6"/>
              </a:rPr>
              <a:t> device family</a:t>
            </a:r>
            <a:r>
              <a:rPr lang="en-US" dirty="0" smtClean="0"/>
              <a:t> </a:t>
            </a:r>
          </a:p>
          <a:p>
            <a:r>
              <a:rPr lang="en-US" dirty="0" smtClean="0"/>
              <a:t>This reference topic enumerates all of the API contracts within this device family, with links to topics with more info on each particular API contract.</a:t>
            </a:r>
          </a:p>
          <a:p>
            <a:r>
              <a:rPr lang="en-US" dirty="0" smtClean="0">
                <a:hlinkClick r:id="rId7"/>
              </a:rPr>
              <a:t>Surface Hub device family</a:t>
            </a:r>
            <a:r>
              <a:rPr lang="en-US" dirty="0" smtClean="0"/>
              <a:t> </a:t>
            </a:r>
          </a:p>
          <a:p>
            <a:r>
              <a:rPr lang="en-US" dirty="0" smtClean="0"/>
              <a:t>This reference topic enumerates all of the API contracts within this device family, with links to topics with more info on each particular API contract.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14</a:t>
            </a:fld>
            <a:endParaRPr lang="ru-RU"/>
          </a:p>
        </p:txBody>
      </p:sp>
    </p:spTree>
    <p:extLst>
      <p:ext uri="{BB962C8B-B14F-4D97-AF65-F5344CB8AC3E}">
        <p14:creationId xmlns:p14="http://schemas.microsoft.com/office/powerpoint/2010/main" val="424087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811EA5-EDF5-46AE-91C8-E11AB8AE6CA4}" type="slidenum">
              <a:rPr lang="en-US" smtClean="0"/>
              <a:t>15</a:t>
            </a:fld>
            <a:endParaRPr lang="en-US"/>
          </a:p>
        </p:txBody>
      </p:sp>
    </p:spTree>
    <p:extLst>
      <p:ext uri="{BB962C8B-B14F-4D97-AF65-F5344CB8AC3E}">
        <p14:creationId xmlns:p14="http://schemas.microsoft.com/office/powerpoint/2010/main" val="436956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UWP</a:t>
            </a:r>
            <a:r>
              <a:rPr lang="ru-RU" baseline="0" dirty="0" smtClean="0"/>
              <a:t> </a:t>
            </a:r>
            <a:r>
              <a:rPr lang="ru-RU" baseline="0" dirty="0" err="1" smtClean="0"/>
              <a:t>блаблабла</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16</a:t>
            </a:fld>
            <a:endParaRPr lang="ru-RU"/>
          </a:p>
        </p:txBody>
      </p:sp>
    </p:spTree>
    <p:extLst>
      <p:ext uri="{BB962C8B-B14F-4D97-AF65-F5344CB8AC3E}">
        <p14:creationId xmlns:p14="http://schemas.microsoft.com/office/powerpoint/2010/main" val="279513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https://forums.xamarin.com/discussion/46047/any-update-on-xamarin-forms-with-windows-10-universal-windows-platform</a:t>
            </a:r>
            <a:r>
              <a:rPr lang="ru-RU"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https://blog.xamarin.com/xamarin-passes-1-million-developer-milestone/</a:t>
            </a:r>
            <a:r>
              <a:rPr lang="ru-RU"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Segoe UI" panose="020B0502040204020203" pitchFamily="34" charset="0"/>
                <a:hlinkClick r:id="rId3"/>
              </a:rPr>
              <a:t>https://resources.xamarin.com/xamarin-forms-private-preview.html</a:t>
            </a:r>
            <a:r>
              <a:rPr lang="en-US" sz="1200" dirty="0" smtClean="0">
                <a:solidFill>
                  <a:srgbClr val="000000"/>
                </a:solidFill>
                <a:latin typeface="Segoe UI" panose="020B0502040204020203" pitchFamily="34" charset="0"/>
              </a:rPr>
              <a:t> </a:t>
            </a:r>
            <a:endParaRPr lang="en-US" sz="1200" dirty="0" smtClean="0"/>
          </a:p>
          <a:p>
            <a:r>
              <a:rPr lang="en-US" sz="1200" kern="1200" dirty="0" smtClean="0">
                <a:solidFill>
                  <a:schemeClr val="tx1"/>
                </a:solidFill>
                <a:latin typeface="+mn-lt"/>
                <a:ea typeface="+mn-ea"/>
                <a:cs typeface="+mn-cs"/>
              </a:rPr>
              <a:t>https://github.com/jamesmontemagno/Hanselman.Forms</a:t>
            </a:r>
            <a:r>
              <a:rPr lang="ru-RU"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18</a:t>
            </a:fld>
            <a:endParaRPr lang="ru-RU"/>
          </a:p>
        </p:txBody>
      </p:sp>
    </p:spTree>
    <p:extLst>
      <p:ext uri="{BB962C8B-B14F-4D97-AF65-F5344CB8AC3E}">
        <p14:creationId xmlns:p14="http://schemas.microsoft.com/office/powerpoint/2010/main" val="94449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19</a:t>
            </a:fld>
            <a:endParaRPr lang="ru-RU"/>
          </a:p>
        </p:txBody>
      </p:sp>
    </p:spTree>
    <p:extLst>
      <p:ext uri="{BB962C8B-B14F-4D97-AF65-F5344CB8AC3E}">
        <p14:creationId xmlns:p14="http://schemas.microsoft.com/office/powerpoint/2010/main" val="3980575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20</a:t>
            </a:fld>
            <a:endParaRPr lang="ru-RU"/>
          </a:p>
        </p:txBody>
      </p:sp>
    </p:spTree>
    <p:extLst>
      <p:ext uri="{BB962C8B-B14F-4D97-AF65-F5344CB8AC3E}">
        <p14:creationId xmlns:p14="http://schemas.microsoft.com/office/powerpoint/2010/main" val="312190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0201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62538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82481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73363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32438102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75000"/>
                  </a:schemeClr>
                </a:solidFill>
              </a:rPr>
              <a:t>©</a:t>
            </a:r>
            <a:r>
              <a:rPr lang="en-US" sz="1050" dirty="0" smtClean="0">
                <a:solidFill>
                  <a:schemeClr val="bg1">
                    <a:lumMod val="75000"/>
                  </a:schemeClr>
                </a:solidFill>
              </a:rPr>
              <a:t>2015 </a:t>
            </a:r>
            <a:r>
              <a:rPr lang="en-US" sz="1050" dirty="0">
                <a:solidFill>
                  <a:schemeClr val="bg1">
                    <a:lumMod val="7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2679257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F03E601-4F1C-4C6E-869D-02D7FBF9A8F0}" type="datetimeFigureOut">
              <a:rPr lang="en-US" smtClean="0"/>
              <a:t>10-Sep-15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AB10A02-ADB6-4CAE-BCEE-A6623767789B}" type="slidenum">
              <a:rPr lang="en-US" smtClean="0"/>
              <a:t>‹#›</a:t>
            </a:fld>
            <a:endParaRPr lang="en-US"/>
          </a:p>
        </p:txBody>
      </p:sp>
    </p:spTree>
    <p:extLst>
      <p:ext uri="{BB962C8B-B14F-4D97-AF65-F5344CB8AC3E}">
        <p14:creationId xmlns:p14="http://schemas.microsoft.com/office/powerpoint/2010/main" val="4029857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F03E601-4F1C-4C6E-869D-02D7FBF9A8F0}" type="datetimeFigureOut">
              <a:rPr lang="en-US" smtClean="0"/>
              <a:t>10-Sep-15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AB10A02-ADB6-4CAE-BCEE-A6623767789B}" type="slidenum">
              <a:rPr lang="en-US" smtClean="0"/>
              <a:t>‹#›</a:t>
            </a:fld>
            <a:endParaRPr lang="en-US"/>
          </a:p>
        </p:txBody>
      </p:sp>
    </p:spTree>
    <p:extLst>
      <p:ext uri="{BB962C8B-B14F-4D97-AF65-F5344CB8AC3E}">
        <p14:creationId xmlns:p14="http://schemas.microsoft.com/office/powerpoint/2010/main" val="2369078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F03E601-4F1C-4C6E-869D-02D7FBF9A8F0}" type="datetimeFigureOut">
              <a:rPr lang="en-US" smtClean="0"/>
              <a:t>10-Sep-15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AB10A02-ADB6-4CAE-BCEE-A6623767789B}" type="slidenum">
              <a:rPr lang="en-US" smtClean="0"/>
              <a:t>‹#›</a:t>
            </a:fld>
            <a:endParaRPr lang="en-US"/>
          </a:p>
        </p:txBody>
      </p:sp>
    </p:spTree>
    <p:extLst>
      <p:ext uri="{BB962C8B-B14F-4D97-AF65-F5344CB8AC3E}">
        <p14:creationId xmlns:p14="http://schemas.microsoft.com/office/powerpoint/2010/main" val="378842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424732"/>
          </a:xfrm>
          <a:prstGeom prst="rect">
            <a:avLst/>
          </a:prstGeom>
          <a:noFill/>
        </p:spPr>
        <p:txBody>
          <a:bodyPr wrap="square" rtlCol="0">
            <a:spAutoFit/>
          </a:bodyPr>
          <a:lstStyle/>
          <a:p>
            <a:pPr algn="ctr">
              <a:lnSpc>
                <a:spcPct val="90000"/>
              </a:lnSpc>
            </a:pPr>
            <a:r>
              <a:rPr lang="en-US" sz="2400" dirty="0" smtClean="0">
                <a:solidFill>
                  <a:schemeClr val="tx1"/>
                </a:solidFill>
                <a:latin typeface="Segoe UI Light" panose="020B0502040204020203" pitchFamily="34" charset="0"/>
                <a:cs typeface="Segoe UI Light" panose="020B0502040204020203" pitchFamily="34" charset="0"/>
              </a:rPr>
              <a:t>Windows </a:t>
            </a:r>
            <a:r>
              <a:rPr lang="en-US" sz="2400" baseline="0" dirty="0" smtClean="0">
                <a:solidFill>
                  <a:schemeClr val="tx1"/>
                </a:solidFill>
                <a:latin typeface="Segoe UI Light" panose="020B0502040204020203" pitchFamily="34" charset="0"/>
                <a:cs typeface="Segoe UI Light" panose="020B0502040204020203" pitchFamily="34" charset="0"/>
              </a:rPr>
              <a:t>Camp</a:t>
            </a:r>
            <a:endParaRPr lang="en-US" sz="2400" dirty="0" smtClean="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915687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7154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r>
              <a:rPr lang="en-US" smtClean="0">
                <a:solidFill>
                  <a:schemeClr val="bg2"/>
                </a:solidFill>
              </a:rPr>
              <a:t>Windows Camp 2015 #wincamp</a:t>
            </a:r>
            <a:endParaRPr lang="ru-RU" dirty="0">
              <a:solidFill>
                <a:schemeClr val="bg2"/>
              </a:solidFill>
            </a:endParaRPr>
          </a:p>
        </p:txBody>
      </p:sp>
    </p:spTree>
    <p:extLst>
      <p:ext uri="{BB962C8B-B14F-4D97-AF65-F5344CB8AC3E}">
        <p14:creationId xmlns:p14="http://schemas.microsoft.com/office/powerpoint/2010/main" val="12117692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r>
              <a:rPr lang="en-US" smtClean="0">
                <a:solidFill>
                  <a:schemeClr val="bg2"/>
                </a:solidFill>
              </a:rPr>
              <a:t>Windows Camp 2015 #wincamp</a:t>
            </a:r>
            <a:endParaRPr lang="ru-RU" dirty="0">
              <a:solidFill>
                <a:schemeClr val="bg2"/>
              </a:solidFill>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r>
              <a:rPr lang="en-US" sz="4800" dirty="0" smtClean="0">
                <a:solidFill>
                  <a:schemeClr val="bg2"/>
                </a:solidFill>
              </a:rPr>
              <a:t>DEMO</a:t>
            </a:r>
            <a:endParaRPr lang="ru-RU" sz="4800" dirty="0">
              <a:solidFill>
                <a:schemeClr val="bg2"/>
              </a:solidFill>
            </a:endParaRPr>
          </a:p>
        </p:txBody>
      </p:sp>
    </p:spTree>
    <p:extLst>
      <p:ext uri="{BB962C8B-B14F-4D97-AF65-F5344CB8AC3E}">
        <p14:creationId xmlns:p14="http://schemas.microsoft.com/office/powerpoint/2010/main" val="1118078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2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2596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49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2760699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838279"/>
      </p:ext>
    </p:extLst>
  </p:cSld>
  <p:clrMap bg1="lt1" tx1="dk1" bg2="lt2" tx2="dk2" accent1="accent1" accent2="accent2" accent3="accent3" accent4="accent4" accent5="accent5" accent6="accent6" hlink="hlink" folHlink="folHlink"/>
  <p:sldLayoutIdLst>
    <p:sldLayoutId id="2147483668" r:id="rId1"/>
    <p:sldLayoutId id="2147483651" r:id="rId2"/>
    <p:sldLayoutId id="2147483681" r:id="rId3"/>
    <p:sldLayoutId id="2147483665" r:id="rId4"/>
    <p:sldLayoutId id="2147483669" r:id="rId5"/>
    <p:sldLayoutId id="2147483686" r:id="rId6"/>
    <p:sldLayoutId id="2147483653" r:id="rId7"/>
    <p:sldLayoutId id="2147483672" r:id="rId8"/>
    <p:sldLayoutId id="2147483650" r:id="rId9"/>
    <p:sldLayoutId id="2147483666" r:id="rId10"/>
    <p:sldLayoutId id="2147483652" r:id="rId11"/>
    <p:sldLayoutId id="2147483667" r:id="rId12"/>
    <p:sldLayoutId id="2147483671" r:id="rId13"/>
    <p:sldLayoutId id="2147483670"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msdn.microsoft.com/en-us/library/dn974113.asp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resources.xamarin.com/xamarin-forms-private-preview.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bridgeforandroid.windows.com/" TargetMode="External"/><Relationship Id="rId2" Type="http://schemas.openxmlformats.org/officeDocument/2006/relationships/hyperlink" Target="https://dev.windows.com/en-us/ProjectAPreviewSignup"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hyperlink" Target="https://dev.windows.com/en-US/uwp-bridges/project-islandwood" TargetMode="Externa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hyperlink" Target="https://*.website.net/" TargetMode="Externa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hyperlink" Target="https://dev.windows.com/en-us/uwp-bridges/web-apps" TargetMode="Externa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20.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9.jpeg"/><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2" Type="http://schemas.openxmlformats.org/officeDocument/2006/relationships/hyperlink" Target="https://projectipreviewsignup.windows.com/" TargetMode="Externa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support.microsoft.com/en-us/lifecycle/search?sort=PN&amp;qid=&amp;alpha=Windows%20Phone%208&amp;Filter=FilterNO"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2241964" y="2372555"/>
            <a:ext cx="6216976" cy="2128275"/>
          </a:xfrm>
          <a:prstGeom prst="rect">
            <a:avLst/>
          </a:prstGeom>
          <a:noFill/>
        </p:spPr>
        <p:txBody>
          <a:bodyPr wrap="square" rtlCol="0">
            <a:spAutoFit/>
          </a:bodyPr>
          <a:lstStyle/>
          <a:p>
            <a:pPr algn="l">
              <a:lnSpc>
                <a:spcPct val="90000"/>
              </a:lnSpc>
            </a:pPr>
            <a:r>
              <a:rPr lang="en-US" sz="4900" dirty="0" smtClean="0">
                <a:solidFill>
                  <a:schemeClr val="tx1"/>
                </a:solidFill>
                <a:latin typeface="Segoe UI" panose="020B0502040204020203" pitchFamily="34" charset="0"/>
                <a:cs typeface="Segoe UI" panose="020B0502040204020203" pitchFamily="34" charset="0"/>
              </a:rPr>
              <a:t>Windows</a:t>
            </a:r>
            <a:r>
              <a:rPr lang="en-US" sz="4900" baseline="0" dirty="0" smtClean="0">
                <a:solidFill>
                  <a:schemeClr val="tx1"/>
                </a:solidFill>
                <a:latin typeface="Segoe UI" panose="020B0502040204020203" pitchFamily="34" charset="0"/>
                <a:cs typeface="Segoe UI" panose="020B0502040204020203" pitchFamily="34" charset="0"/>
              </a:rPr>
              <a:t> </a:t>
            </a:r>
          </a:p>
          <a:p>
            <a:pPr algn="l">
              <a:lnSpc>
                <a:spcPct val="90000"/>
              </a:lnSpc>
            </a:pPr>
            <a:r>
              <a:rPr lang="en-US" sz="4900" baseline="0" dirty="0" smtClean="0">
                <a:solidFill>
                  <a:schemeClr val="tx1"/>
                </a:solidFill>
                <a:latin typeface="Segoe UI" panose="020B0502040204020203" pitchFamily="34" charset="0"/>
                <a:cs typeface="Segoe UI" panose="020B0502040204020203" pitchFamily="34" charset="0"/>
              </a:rPr>
              <a:t>Camp</a:t>
            </a:r>
            <a:r>
              <a:rPr lang="ru-RU" sz="4900" baseline="0" dirty="0" smtClean="0">
                <a:solidFill>
                  <a:schemeClr val="tx1"/>
                </a:solidFill>
                <a:latin typeface="Segoe UI" panose="020B0502040204020203" pitchFamily="34" charset="0"/>
                <a:cs typeface="Segoe UI" panose="020B0502040204020203" pitchFamily="34" charset="0"/>
              </a:rPr>
              <a:t> </a:t>
            </a:r>
            <a:endParaRPr lang="en-US" sz="4900" baseline="0" dirty="0" smtClean="0">
              <a:solidFill>
                <a:schemeClr val="tx1"/>
              </a:solidFill>
              <a:latin typeface="Segoe UI" panose="020B0502040204020203" pitchFamily="34" charset="0"/>
              <a:cs typeface="Segoe UI" panose="020B0502040204020203" pitchFamily="34" charset="0"/>
            </a:endParaRPr>
          </a:p>
          <a:p>
            <a:pPr algn="l">
              <a:lnSpc>
                <a:spcPct val="90000"/>
              </a:lnSpc>
            </a:pPr>
            <a:r>
              <a:rPr lang="en-US" sz="4900" dirty="0" smtClean="0">
                <a:solidFill>
                  <a:schemeClr val="tx1"/>
                </a:solidFill>
                <a:latin typeface="Segoe UI" panose="020B0502040204020203" pitchFamily="34" charset="0"/>
                <a:cs typeface="Segoe UI" panose="020B0502040204020203" pitchFamily="34" charset="0"/>
              </a:rPr>
              <a:t>2015</a:t>
            </a:r>
          </a:p>
        </p:txBody>
      </p:sp>
    </p:spTree>
    <p:extLst>
      <p:ext uri="{BB962C8B-B14F-4D97-AF65-F5344CB8AC3E}">
        <p14:creationId xmlns:p14="http://schemas.microsoft.com/office/powerpoint/2010/main" val="1173764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71562" y="1857375"/>
            <a:ext cx="10048875" cy="3143250"/>
          </a:xfrm>
          <a:prstGeom prst="rect">
            <a:avLst/>
          </a:prstGeom>
        </p:spPr>
      </p:pic>
    </p:spTree>
    <p:extLst>
      <p:ext uri="{BB962C8B-B14F-4D97-AF65-F5344CB8AC3E}">
        <p14:creationId xmlns:p14="http://schemas.microsoft.com/office/powerpoint/2010/main" val="380171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stretch>
            <a:fillRect/>
          </a:stretch>
        </p:blipFill>
        <p:spPr>
          <a:xfrm>
            <a:off x="1" y="1665514"/>
            <a:ext cx="12192000" cy="3332879"/>
          </a:xfrm>
          <a:prstGeom prst="rect">
            <a:avLst/>
          </a:prstGeom>
        </p:spPr>
      </p:pic>
    </p:spTree>
    <p:extLst>
      <p:ext uri="{BB962C8B-B14F-4D97-AF65-F5344CB8AC3E}">
        <p14:creationId xmlns:p14="http://schemas.microsoft.com/office/powerpoint/2010/main" val="67172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Universal Store</a:t>
            </a:r>
            <a:endParaRPr lang="ru-RU" dirty="0"/>
          </a:p>
        </p:txBody>
      </p:sp>
    </p:spTree>
    <p:extLst>
      <p:ext uri="{BB962C8B-B14F-4D97-AF65-F5344CB8AC3E}">
        <p14:creationId xmlns:p14="http://schemas.microsoft.com/office/powerpoint/2010/main" val="20836615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Single Developer Experience </a:t>
            </a:r>
            <a:r>
              <a:rPr lang="en-US" sz="4000" dirty="0" smtClean="0"/>
              <a:t>#</a:t>
            </a:r>
            <a:r>
              <a:rPr lang="ru-RU" sz="4000" dirty="0" smtClean="0"/>
              <a:t>2</a:t>
            </a:r>
            <a:endParaRPr lang="ru-RU" sz="4000" dirty="0"/>
          </a:p>
        </p:txBody>
      </p:sp>
      <p:pic>
        <p:nvPicPr>
          <p:cNvPr id="5" name="Picture 4"/>
          <p:cNvPicPr>
            <a:picLocks noChangeAspect="1"/>
          </p:cNvPicPr>
          <p:nvPr/>
        </p:nvPicPr>
        <p:blipFill>
          <a:blip r:embed="rId2"/>
          <a:stretch>
            <a:fillRect/>
          </a:stretch>
        </p:blipFill>
        <p:spPr>
          <a:xfrm>
            <a:off x="545204" y="3097759"/>
            <a:ext cx="4909112" cy="2516978"/>
          </a:xfrm>
          <a:prstGeom prst="rect">
            <a:avLst/>
          </a:prstGeom>
        </p:spPr>
      </p:pic>
      <p:pic>
        <p:nvPicPr>
          <p:cNvPr id="7" name="Picture 6"/>
          <p:cNvPicPr>
            <a:picLocks noChangeAspect="1"/>
          </p:cNvPicPr>
          <p:nvPr/>
        </p:nvPicPr>
        <p:blipFill>
          <a:blip r:embed="rId3"/>
          <a:stretch>
            <a:fillRect/>
          </a:stretch>
        </p:blipFill>
        <p:spPr>
          <a:xfrm>
            <a:off x="6459198" y="3097759"/>
            <a:ext cx="4607603" cy="2516978"/>
          </a:xfrm>
          <a:prstGeom prst="rect">
            <a:avLst/>
          </a:prstGeom>
          <a:ln>
            <a:solidFill>
              <a:schemeClr val="tx1"/>
            </a:solidFill>
          </a:ln>
        </p:spPr>
      </p:pic>
      <p:sp>
        <p:nvSpPr>
          <p:cNvPr id="2" name="Rectangle 1"/>
          <p:cNvSpPr/>
          <p:nvPr/>
        </p:nvSpPr>
        <p:spPr>
          <a:xfrm>
            <a:off x="788449" y="1509389"/>
            <a:ext cx="4422621" cy="707886"/>
          </a:xfrm>
          <a:prstGeom prst="rect">
            <a:avLst/>
          </a:prstGeom>
        </p:spPr>
        <p:txBody>
          <a:bodyPr wrap="none">
            <a:spAutoFit/>
          </a:bodyPr>
          <a:lstStyle/>
          <a:p>
            <a:r>
              <a:rPr lang="en-US" sz="4000" b="1" dirty="0"/>
              <a:t>Universal 8.1 App</a:t>
            </a:r>
            <a:endParaRPr lang="en-US" sz="4000" dirty="0"/>
          </a:p>
        </p:txBody>
      </p:sp>
      <p:sp>
        <p:nvSpPr>
          <p:cNvPr id="8" name="Rectangle 7"/>
          <p:cNvSpPr/>
          <p:nvPr/>
        </p:nvSpPr>
        <p:spPr>
          <a:xfrm>
            <a:off x="6459198" y="1509389"/>
            <a:ext cx="4257704" cy="707886"/>
          </a:xfrm>
          <a:prstGeom prst="rect">
            <a:avLst/>
          </a:prstGeom>
        </p:spPr>
        <p:txBody>
          <a:bodyPr wrap="none">
            <a:spAutoFit/>
          </a:bodyPr>
          <a:lstStyle/>
          <a:p>
            <a:r>
              <a:rPr lang="en-US" sz="4000" b="1" dirty="0"/>
              <a:t>Universal </a:t>
            </a:r>
            <a:r>
              <a:rPr lang="en-US" sz="4000" b="1" dirty="0" smtClean="0"/>
              <a:t>Project</a:t>
            </a:r>
            <a:endParaRPr lang="en-US" sz="4000" dirty="0"/>
          </a:p>
        </p:txBody>
      </p:sp>
    </p:spTree>
    <p:extLst>
      <p:ext uri="{BB962C8B-B14F-4D97-AF65-F5344CB8AC3E}">
        <p14:creationId xmlns:p14="http://schemas.microsoft.com/office/powerpoint/2010/main" val="2087961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Universal Binaries *</a:t>
            </a:r>
            <a:endParaRPr lang="ru-RU" dirty="0"/>
          </a:p>
        </p:txBody>
      </p:sp>
      <p:pic>
        <p:nvPicPr>
          <p:cNvPr id="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164" y="2992477"/>
            <a:ext cx="5181600" cy="1513365"/>
          </a:xfrm>
          <a:prstGeom prst="rect">
            <a:avLst/>
          </a:prstGeom>
        </p:spPr>
      </p:pic>
      <p:sp>
        <p:nvSpPr>
          <p:cNvPr id="7" name="Content Placeholder 3"/>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dirty="0" smtClean="0"/>
          </a:p>
          <a:p>
            <a:pPr marL="0" indent="0">
              <a:buNone/>
            </a:pPr>
            <a:r>
              <a:rPr lang="en-US" dirty="0" smtClean="0"/>
              <a:t>Device families</a:t>
            </a:r>
            <a:r>
              <a:rPr lang="en-US" dirty="0"/>
              <a:t>:</a:t>
            </a:r>
            <a:endParaRPr lang="en-US" dirty="0" smtClean="0"/>
          </a:p>
          <a:p>
            <a:pPr marL="742950" lvl="1" indent="-285750"/>
            <a:r>
              <a:rPr lang="en-US" dirty="0" smtClean="0"/>
              <a:t>Universal device family</a:t>
            </a:r>
          </a:p>
          <a:p>
            <a:pPr marL="742950" lvl="1" indent="-285750"/>
            <a:r>
              <a:rPr lang="en-US" dirty="0" smtClean="0"/>
              <a:t>Desktop device family</a:t>
            </a:r>
          </a:p>
          <a:p>
            <a:pPr marL="742950" lvl="1" indent="-285750"/>
            <a:r>
              <a:rPr lang="en-US" dirty="0" smtClean="0"/>
              <a:t>Mobile device family</a:t>
            </a:r>
          </a:p>
          <a:p>
            <a:pPr marL="742950" lvl="1" indent="-285750"/>
            <a:r>
              <a:rPr lang="en-US" dirty="0" err="1" smtClean="0"/>
              <a:t>IoT</a:t>
            </a:r>
            <a:r>
              <a:rPr lang="en-US" dirty="0" smtClean="0"/>
              <a:t> device family</a:t>
            </a:r>
          </a:p>
          <a:p>
            <a:pPr marL="742950" lvl="1" indent="-285750"/>
            <a:r>
              <a:rPr lang="en-US" dirty="0" smtClean="0"/>
              <a:t>Surface Hub device family</a:t>
            </a:r>
          </a:p>
          <a:p>
            <a:endParaRPr lang="en-US" dirty="0" smtClean="0">
              <a:hlinkClick r:id="rId4"/>
            </a:endParaRP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8" name="TextBox 7"/>
          <p:cNvSpPr txBox="1"/>
          <p:nvPr/>
        </p:nvSpPr>
        <p:spPr>
          <a:xfrm>
            <a:off x="3249964" y="5807631"/>
            <a:ext cx="5692071" cy="369332"/>
          </a:xfrm>
          <a:prstGeom prst="rect">
            <a:avLst/>
          </a:prstGeom>
          <a:noFill/>
        </p:spPr>
        <p:txBody>
          <a:bodyPr wrap="none" rtlCol="0">
            <a:spAutoFit/>
          </a:bodyPr>
          <a:lstStyle/>
          <a:p>
            <a:r>
              <a:rPr lang="en-US" dirty="0">
                <a:hlinkClick r:id="rId4"/>
              </a:rPr>
              <a:t>https://msdn.microsoft.com/en-us/library/dn974113.aspx</a:t>
            </a:r>
            <a:r>
              <a:rPr lang="en-US" dirty="0"/>
              <a:t> </a:t>
            </a:r>
          </a:p>
        </p:txBody>
      </p:sp>
    </p:spTree>
    <p:extLst>
      <p:ext uri="{BB962C8B-B14F-4D97-AF65-F5344CB8AC3E}">
        <p14:creationId xmlns:p14="http://schemas.microsoft.com/office/powerpoint/2010/main" val="400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UI(Adaptive)</a:t>
            </a:r>
            <a:endParaRPr lang="en-US" dirty="0"/>
          </a:p>
        </p:txBody>
      </p:sp>
      <p:sp>
        <p:nvSpPr>
          <p:cNvPr id="3" name="Content Placeholder 2"/>
          <p:cNvSpPr>
            <a:spLocks noGrp="1"/>
          </p:cNvSpPr>
          <p:nvPr>
            <p:ph sz="half" idx="1"/>
          </p:nvPr>
        </p:nvSpPr>
        <p:spPr/>
        <p:txBody>
          <a:bodyPr/>
          <a:lstStyle/>
          <a:p>
            <a:r>
              <a:rPr lang="en-US" dirty="0" smtClean="0"/>
              <a:t>Relative Panel container</a:t>
            </a:r>
            <a:endParaRPr lang="en-US" dirty="0"/>
          </a:p>
        </p:txBody>
      </p:sp>
      <p:sp>
        <p:nvSpPr>
          <p:cNvPr id="4" name="Content Placeholder 3"/>
          <p:cNvSpPr>
            <a:spLocks noGrp="1"/>
          </p:cNvSpPr>
          <p:nvPr>
            <p:ph sz="half" idx="2"/>
          </p:nvPr>
        </p:nvSpPr>
        <p:spPr/>
        <p:txBody>
          <a:bodyPr/>
          <a:lstStyle/>
          <a:p>
            <a:r>
              <a:rPr lang="en-US" dirty="0" smtClean="0"/>
              <a:t>Adaptive Trigger</a:t>
            </a:r>
            <a:endParaRPr lang="en-US" dirty="0"/>
          </a:p>
        </p:txBody>
      </p:sp>
      <p:pic>
        <p:nvPicPr>
          <p:cNvPr id="8" name="Picture 7"/>
          <p:cNvPicPr>
            <a:picLocks noChangeAspect="1"/>
          </p:cNvPicPr>
          <p:nvPr/>
        </p:nvPicPr>
        <p:blipFill>
          <a:blip r:embed="rId3"/>
          <a:stretch>
            <a:fillRect/>
          </a:stretch>
        </p:blipFill>
        <p:spPr>
          <a:xfrm>
            <a:off x="0" y="1690688"/>
            <a:ext cx="6391275" cy="4962525"/>
          </a:xfrm>
          <a:prstGeom prst="rect">
            <a:avLst/>
          </a:prstGeom>
        </p:spPr>
      </p:pic>
    </p:spTree>
    <p:extLst>
      <p:ext uri="{BB962C8B-B14F-4D97-AF65-F5344CB8AC3E}">
        <p14:creationId xmlns:p14="http://schemas.microsoft.com/office/powerpoint/2010/main" val="859082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C#/XAML</a:t>
            </a:r>
            <a:endParaRPr lang="ru-RU" dirty="0"/>
          </a:p>
        </p:txBody>
      </p:sp>
    </p:spTree>
    <p:extLst>
      <p:ext uri="{BB962C8B-B14F-4D97-AF65-F5344CB8AC3E}">
        <p14:creationId xmlns:p14="http://schemas.microsoft.com/office/powerpoint/2010/main" val="2151989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Xamarin</a:t>
            </a:r>
            <a:r>
              <a:rPr lang="en-US" dirty="0"/>
              <a:t> + </a:t>
            </a:r>
            <a:r>
              <a:rPr lang="en-US" dirty="0" err="1" smtClean="0"/>
              <a:t>Xamarin.Forms</a:t>
            </a:r>
            <a:r>
              <a:rPr lang="ru-RU" dirty="0" smtClean="0"/>
              <a:t> </a:t>
            </a:r>
            <a:r>
              <a:rPr lang="ru-RU" sz="2000" dirty="0" smtClean="0"/>
              <a:t>(*1)</a:t>
            </a:r>
            <a:endParaRPr lang="ru-RU" sz="2000" dirty="0"/>
          </a:p>
        </p:txBody>
      </p:sp>
      <p:pic>
        <p:nvPicPr>
          <p:cNvPr id="5" name="Picture 4" descr="uniqu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6415" y="2220320"/>
            <a:ext cx="5528916" cy="3683162"/>
          </a:xfrm>
          <a:prstGeom prst="rect">
            <a:avLst/>
          </a:prstGeom>
        </p:spPr>
      </p:pic>
      <p:pic>
        <p:nvPicPr>
          <p:cNvPr id="7" name="Picture 6" descr="uniqu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44591" y="2220320"/>
            <a:ext cx="5528916" cy="3683162"/>
          </a:xfrm>
          <a:prstGeom prst="rect">
            <a:avLst/>
          </a:prstGeom>
        </p:spPr>
      </p:pic>
      <p:sp>
        <p:nvSpPr>
          <p:cNvPr id="8" name="Rectangle 7"/>
          <p:cNvSpPr/>
          <p:nvPr/>
        </p:nvSpPr>
        <p:spPr>
          <a:xfrm>
            <a:off x="6244591" y="2970092"/>
            <a:ext cx="5528916" cy="90537"/>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sp>
        <p:nvSpPr>
          <p:cNvPr id="9" name="Rectangle 8"/>
          <p:cNvSpPr/>
          <p:nvPr/>
        </p:nvSpPr>
        <p:spPr>
          <a:xfrm>
            <a:off x="6244591" y="3060629"/>
            <a:ext cx="5528916" cy="660918"/>
          </a:xfrm>
          <a:prstGeom prst="rect">
            <a:avLst/>
          </a:prstGeom>
          <a:solidFill>
            <a:srgbClr val="216B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66" dirty="0">
                <a:solidFill>
                  <a:srgbClr val="FFFFFF"/>
                </a:solidFill>
                <a:latin typeface="Helvetica Light"/>
                <a:cs typeface="Helvetica Light"/>
              </a:rPr>
              <a:t>Shared UI Code</a:t>
            </a:r>
          </a:p>
        </p:txBody>
      </p:sp>
    </p:spTree>
    <p:extLst>
      <p:ext uri="{BB962C8B-B14F-4D97-AF65-F5344CB8AC3E}">
        <p14:creationId xmlns:p14="http://schemas.microsoft.com/office/powerpoint/2010/main" val="591136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gap between MS and </a:t>
            </a:r>
            <a:r>
              <a:rPr lang="en-US" dirty="0" err="1" smtClean="0"/>
              <a:t>Xamarin</a:t>
            </a:r>
            <a:r>
              <a:rPr lang="en-US" dirty="0" smtClean="0"/>
              <a:t> Forms</a:t>
            </a:r>
            <a:endParaRPr lang="en-US" dirty="0"/>
          </a:p>
        </p:txBody>
      </p:sp>
      <p:sp>
        <p:nvSpPr>
          <p:cNvPr id="3" name="Text Placeholder 2"/>
          <p:cNvSpPr>
            <a:spLocks noGrp="1"/>
          </p:cNvSpPr>
          <p:nvPr>
            <p:ph type="body" sz="quarter" idx="10"/>
          </p:nvPr>
        </p:nvSpPr>
        <p:spPr/>
        <p:txBody>
          <a:bodyPr/>
          <a:lstStyle/>
          <a:p>
            <a:r>
              <a:rPr lang="en-US" dirty="0" err="1" smtClean="0"/>
              <a:t>Xamarin</a:t>
            </a:r>
            <a:r>
              <a:rPr lang="en-US" dirty="0" smtClean="0"/>
              <a:t> Forms for Windows 10 UWP is still in private beta since April 2015…</a:t>
            </a:r>
          </a:p>
          <a:p>
            <a:r>
              <a:rPr lang="en-US" dirty="0" smtClean="0"/>
              <a:t>And no updates since April 2015</a:t>
            </a:r>
            <a:endParaRPr lang="en-US" dirty="0"/>
          </a:p>
        </p:txBody>
      </p:sp>
      <p:sp>
        <p:nvSpPr>
          <p:cNvPr id="4" name="Rectangle 3"/>
          <p:cNvSpPr/>
          <p:nvPr/>
        </p:nvSpPr>
        <p:spPr>
          <a:xfrm>
            <a:off x="1446102" y="4449213"/>
            <a:ext cx="9381066" cy="461665"/>
          </a:xfrm>
          <a:prstGeom prst="rect">
            <a:avLst/>
          </a:prstGeom>
        </p:spPr>
        <p:txBody>
          <a:bodyPr wrap="square">
            <a:spAutoFit/>
          </a:bodyPr>
          <a:lstStyle/>
          <a:p>
            <a:r>
              <a:rPr lang="en-US" sz="2400" dirty="0">
                <a:solidFill>
                  <a:srgbClr val="000000"/>
                </a:solidFill>
                <a:latin typeface="Segoe UI" panose="020B0502040204020203" pitchFamily="34" charset="0"/>
                <a:hlinkClick r:id="rId3"/>
              </a:rPr>
              <a:t>https://</a:t>
            </a:r>
            <a:r>
              <a:rPr lang="en-US" sz="2400" dirty="0" smtClean="0">
                <a:solidFill>
                  <a:srgbClr val="000000"/>
                </a:solidFill>
                <a:latin typeface="Segoe UI" panose="020B0502040204020203" pitchFamily="34" charset="0"/>
                <a:hlinkClick r:id="rId3"/>
              </a:rPr>
              <a:t>resources.xamarin.com/xamarin-forms-private-preview.html</a:t>
            </a:r>
            <a:r>
              <a:rPr lang="en-US" sz="2400" dirty="0" smtClean="0">
                <a:solidFill>
                  <a:srgbClr val="000000"/>
                </a:solidFill>
                <a:latin typeface="Segoe UI" panose="020B0502040204020203" pitchFamily="34" charset="0"/>
              </a:rPr>
              <a:t> </a:t>
            </a:r>
            <a:endParaRPr lang="en-US" sz="2400" dirty="0"/>
          </a:p>
        </p:txBody>
      </p:sp>
    </p:spTree>
    <p:extLst>
      <p:ext uri="{BB962C8B-B14F-4D97-AF65-F5344CB8AC3E}">
        <p14:creationId xmlns:p14="http://schemas.microsoft.com/office/powerpoint/2010/main" val="1910423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a:t>Cross platform: </a:t>
            </a:r>
            <a:r>
              <a:rPr lang="en-US" dirty="0" err="1"/>
              <a:t>Xamarin</a:t>
            </a:r>
            <a:endParaRPr lang="ru-RU" dirty="0"/>
          </a:p>
        </p:txBody>
      </p:sp>
    </p:spTree>
    <p:extLst>
      <p:ext uri="{BB962C8B-B14F-4D97-AF65-F5344CB8AC3E}">
        <p14:creationId xmlns:p14="http://schemas.microsoft.com/office/powerpoint/2010/main" val="16916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959642" y="4795289"/>
            <a:ext cx="2048959" cy="584775"/>
          </a:xfrm>
          <a:prstGeom prst="rect">
            <a:avLst/>
          </a:prstGeom>
        </p:spPr>
        <p:txBody>
          <a:bodyPr wrap="none">
            <a:spAutoFit/>
          </a:bodyPr>
          <a:lstStyle/>
          <a:p>
            <a:pPr algn="ctr"/>
            <a:r>
              <a:rPr lang="en-US" sz="3200" smtClean="0">
                <a:solidFill>
                  <a:schemeClr val="bg1"/>
                </a:solidFill>
                <a:cs typeface="Segoe UI" panose="020B0502040204020203" pitchFamily="34" charset="0"/>
              </a:rPr>
              <a:t>#wincamp</a:t>
            </a:r>
            <a:endParaRPr lang="ru-RU" sz="3200" dirty="0">
              <a:solidFill>
                <a:schemeClr val="bg1"/>
              </a:solidFill>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951030"/>
          </a:xfrm>
          <a:prstGeom prst="rect">
            <a:avLst/>
          </a:prstGeom>
          <a:noFill/>
        </p:spPr>
        <p:txBody>
          <a:bodyPr wrap="square" rtlCol="0">
            <a:spAutoFit/>
          </a:bodyPr>
          <a:lstStyle/>
          <a:p>
            <a:pPr algn="ctr">
              <a:lnSpc>
                <a:spcPct val="90000"/>
              </a:lnSpc>
            </a:pPr>
            <a:r>
              <a:rPr lang="en-US" sz="6200" smtClean="0">
                <a:solidFill>
                  <a:schemeClr val="bg1"/>
                </a:solidFill>
                <a:latin typeface="Segoe UI" panose="020B0502040204020203" pitchFamily="34" charset="0"/>
                <a:cs typeface="Segoe UI" panose="020B0502040204020203" pitchFamily="34" charset="0"/>
              </a:rPr>
              <a:t>Windows Camp</a:t>
            </a:r>
            <a:endParaRPr lang="ru-RU" sz="24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8441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JS/HTML</a:t>
            </a:r>
            <a:endParaRPr lang="ru-RU" dirty="0"/>
          </a:p>
        </p:txBody>
      </p:sp>
    </p:spTree>
    <p:extLst>
      <p:ext uri="{BB962C8B-B14F-4D97-AF65-F5344CB8AC3E}">
        <p14:creationId xmlns:p14="http://schemas.microsoft.com/office/powerpoint/2010/main" val="3564764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Cross platform: Cordoba (JS/HTML)</a:t>
            </a:r>
            <a:endParaRPr lang="ru-RU" dirty="0"/>
          </a:p>
        </p:txBody>
      </p:sp>
    </p:spTree>
    <p:extLst>
      <p:ext uri="{BB962C8B-B14F-4D97-AF65-F5344CB8AC3E}">
        <p14:creationId xmlns:p14="http://schemas.microsoft.com/office/powerpoint/2010/main" val="1616382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C++</a:t>
            </a:r>
            <a:endParaRPr lang="ru-RU" dirty="0"/>
          </a:p>
        </p:txBody>
      </p:sp>
    </p:spTree>
    <p:extLst>
      <p:ext uri="{BB962C8B-B14F-4D97-AF65-F5344CB8AC3E}">
        <p14:creationId xmlns:p14="http://schemas.microsoft.com/office/powerpoint/2010/main" val="1917049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Astoria (Bridge from Android)</a:t>
            </a:r>
            <a:endParaRPr lang="en-US" dirty="0"/>
          </a:p>
        </p:txBody>
      </p:sp>
      <p:sp>
        <p:nvSpPr>
          <p:cNvPr id="8" name="Content Placeholder 7"/>
          <p:cNvSpPr>
            <a:spLocks noGrp="1"/>
          </p:cNvSpPr>
          <p:nvPr>
            <p:ph idx="1"/>
          </p:nvPr>
        </p:nvSpPr>
        <p:spPr/>
        <p:txBody>
          <a:bodyPr>
            <a:normAutofit lnSpcReduction="10000"/>
          </a:bodyPr>
          <a:lstStyle/>
          <a:p>
            <a:r>
              <a:rPr lang="en-US" dirty="0"/>
              <a:t>What is Project Astoria?</a:t>
            </a:r>
          </a:p>
          <a:p>
            <a:pPr lvl="1"/>
            <a:r>
              <a:rPr lang="en-US" dirty="0"/>
              <a:t>Use your existing Android code and tools to build a Windows App</a:t>
            </a:r>
          </a:p>
          <a:p>
            <a:r>
              <a:rPr lang="en-US" dirty="0" smtClean="0"/>
              <a:t>Objective</a:t>
            </a:r>
            <a:endParaRPr lang="en-US" dirty="0"/>
          </a:p>
          <a:p>
            <a:pPr lvl="1"/>
            <a:r>
              <a:rPr lang="en-US" dirty="0"/>
              <a:t>Lower the barrier to entry to publish apps for Windows Mobile SKU</a:t>
            </a:r>
          </a:p>
          <a:p>
            <a:r>
              <a:rPr lang="en-US" dirty="0"/>
              <a:t>Principles</a:t>
            </a:r>
          </a:p>
          <a:p>
            <a:pPr lvl="1"/>
            <a:r>
              <a:rPr lang="en-US" dirty="0"/>
              <a:t>Meet developers where they are</a:t>
            </a:r>
          </a:p>
          <a:p>
            <a:pPr lvl="1"/>
            <a:r>
              <a:rPr lang="en-US" dirty="0"/>
              <a:t>Leverage one codebase without forking</a:t>
            </a:r>
          </a:p>
          <a:p>
            <a:r>
              <a:rPr lang="en-US" dirty="0" smtClean="0"/>
              <a:t>Limitations</a:t>
            </a:r>
            <a:endParaRPr lang="en-US" dirty="0"/>
          </a:p>
          <a:p>
            <a:pPr lvl="1"/>
            <a:r>
              <a:rPr lang="en-US" dirty="0"/>
              <a:t>Only for the Mobile SKU (not Desktop SKU)</a:t>
            </a:r>
          </a:p>
          <a:p>
            <a:pPr lvl="1"/>
            <a:r>
              <a:rPr lang="en-US" dirty="0"/>
              <a:t>1GB memory requirement (all Lumia phones shipping with 1GB+ now)</a:t>
            </a:r>
          </a:p>
          <a:p>
            <a:endParaRPr lang="en-US" dirty="0"/>
          </a:p>
        </p:txBody>
      </p:sp>
      <p:sp>
        <p:nvSpPr>
          <p:cNvPr id="9" name="TextBox 8"/>
          <p:cNvSpPr txBox="1"/>
          <p:nvPr/>
        </p:nvSpPr>
        <p:spPr>
          <a:xfrm>
            <a:off x="1233055" y="1825625"/>
            <a:ext cx="9725890" cy="3108543"/>
          </a:xfrm>
          <a:prstGeom prst="rect">
            <a:avLst/>
          </a:prstGeom>
          <a:noFill/>
        </p:spPr>
        <p:txBody>
          <a:bodyPr wrap="square" rtlCol="0">
            <a:spAutoFit/>
          </a:bodyPr>
          <a:lstStyle/>
          <a:p>
            <a:pPr algn="ctr"/>
            <a:r>
              <a:rPr lang="en-US" sz="19600" dirty="0" smtClean="0">
                <a:solidFill>
                  <a:srgbClr val="FF0000"/>
                </a:solidFill>
              </a:rPr>
              <a:t>BETA</a:t>
            </a:r>
            <a:endParaRPr lang="en-US" sz="19600" dirty="0">
              <a:solidFill>
                <a:srgbClr val="FF0000"/>
              </a:solidFill>
            </a:endParaRPr>
          </a:p>
        </p:txBody>
      </p:sp>
    </p:spTree>
    <p:extLst>
      <p:ext uri="{BB962C8B-B14F-4D97-AF65-F5344CB8AC3E}">
        <p14:creationId xmlns:p14="http://schemas.microsoft.com/office/powerpoint/2010/main" val="41697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Astoria Platform </a:t>
            </a:r>
            <a:r>
              <a:rPr lang="en-US" dirty="0"/>
              <a:t>Compatibility</a:t>
            </a:r>
          </a:p>
        </p:txBody>
      </p:sp>
      <p:sp>
        <p:nvSpPr>
          <p:cNvPr id="5" name="Content Placeholder 4"/>
          <p:cNvSpPr>
            <a:spLocks noGrp="1"/>
          </p:cNvSpPr>
          <p:nvPr>
            <p:ph sz="half" idx="1"/>
          </p:nvPr>
        </p:nvSpPr>
        <p:spPr/>
        <p:txBody>
          <a:bodyPr>
            <a:normAutofit lnSpcReduction="10000"/>
          </a:bodyPr>
          <a:lstStyle/>
          <a:p>
            <a:r>
              <a:rPr lang="en-US" dirty="0"/>
              <a:t>Ready</a:t>
            </a:r>
          </a:p>
          <a:p>
            <a:pPr lvl="1"/>
            <a:r>
              <a:rPr lang="en-US" dirty="0"/>
              <a:t>Touch</a:t>
            </a:r>
          </a:p>
          <a:p>
            <a:pPr lvl="1"/>
            <a:r>
              <a:rPr lang="en-US" dirty="0"/>
              <a:t>Keyboard (software input panel)</a:t>
            </a:r>
          </a:p>
          <a:p>
            <a:pPr lvl="1"/>
            <a:r>
              <a:rPr lang="en-US" dirty="0"/>
              <a:t>Accelerometer / Orientation</a:t>
            </a:r>
          </a:p>
          <a:p>
            <a:pPr lvl="1"/>
            <a:r>
              <a:rPr lang="en-US" dirty="0"/>
              <a:t>Sound</a:t>
            </a:r>
          </a:p>
          <a:p>
            <a:pPr lvl="1"/>
            <a:r>
              <a:rPr lang="en-US" dirty="0"/>
              <a:t>Microphone</a:t>
            </a:r>
          </a:p>
          <a:p>
            <a:pPr lvl="1"/>
            <a:r>
              <a:rPr lang="en-US" dirty="0"/>
              <a:t>Open GL 1.1 / 2.0</a:t>
            </a:r>
          </a:p>
          <a:p>
            <a:pPr lvl="1"/>
            <a:r>
              <a:rPr lang="en-US" dirty="0"/>
              <a:t>Camera Intent</a:t>
            </a:r>
          </a:p>
          <a:p>
            <a:pPr lvl="1"/>
            <a:r>
              <a:rPr lang="en-US" dirty="0"/>
              <a:t>Sharing Intent</a:t>
            </a:r>
          </a:p>
          <a:p>
            <a:pPr lvl="1"/>
            <a:r>
              <a:rPr lang="en-US" dirty="0" err="1"/>
              <a:t>Webview</a:t>
            </a:r>
            <a:endParaRPr lang="en-US" dirty="0"/>
          </a:p>
          <a:p>
            <a:pPr lvl="1"/>
            <a:r>
              <a:rPr lang="en-US" dirty="0" err="1"/>
              <a:t>WiFi</a:t>
            </a:r>
            <a:r>
              <a:rPr lang="en-US" dirty="0"/>
              <a:t> / Network</a:t>
            </a:r>
          </a:p>
          <a:p>
            <a:endParaRPr lang="en-US" dirty="0"/>
          </a:p>
        </p:txBody>
      </p:sp>
      <p:sp>
        <p:nvSpPr>
          <p:cNvPr id="6" name="Content Placeholder 5"/>
          <p:cNvSpPr>
            <a:spLocks noGrp="1"/>
          </p:cNvSpPr>
          <p:nvPr>
            <p:ph sz="half" idx="2"/>
          </p:nvPr>
        </p:nvSpPr>
        <p:spPr/>
        <p:txBody>
          <a:bodyPr>
            <a:normAutofit lnSpcReduction="10000"/>
          </a:bodyPr>
          <a:lstStyle/>
          <a:p>
            <a:r>
              <a:rPr lang="en-US" dirty="0"/>
              <a:t>In Scope for end of year</a:t>
            </a:r>
          </a:p>
          <a:p>
            <a:pPr lvl="1"/>
            <a:r>
              <a:rPr lang="en-US" dirty="0"/>
              <a:t>Camera v1</a:t>
            </a:r>
          </a:p>
          <a:p>
            <a:pPr lvl="1"/>
            <a:r>
              <a:rPr lang="en-US" dirty="0"/>
              <a:t>Video Playback</a:t>
            </a:r>
          </a:p>
          <a:p>
            <a:pPr lvl="1"/>
            <a:r>
              <a:rPr lang="en-US" dirty="0"/>
              <a:t>Graphics Performance</a:t>
            </a:r>
          </a:p>
          <a:p>
            <a:pPr lvl="1"/>
            <a:r>
              <a:rPr lang="en-US" dirty="0"/>
              <a:t>Background Services</a:t>
            </a:r>
          </a:p>
          <a:p>
            <a:pPr lvl="1"/>
            <a:r>
              <a:rPr lang="en-US" dirty="0"/>
              <a:t>Sensors (Rotation / Proximity)</a:t>
            </a:r>
          </a:p>
          <a:p>
            <a:pPr lvl="1"/>
            <a:r>
              <a:rPr lang="en-US" dirty="0"/>
              <a:t>Bluetooth</a:t>
            </a:r>
          </a:p>
          <a:p>
            <a:endParaRPr lang="en-US" dirty="0"/>
          </a:p>
        </p:txBody>
      </p:sp>
      <p:sp>
        <p:nvSpPr>
          <p:cNvPr id="7" name="TextBox 6"/>
          <p:cNvSpPr txBox="1"/>
          <p:nvPr/>
        </p:nvSpPr>
        <p:spPr>
          <a:xfrm>
            <a:off x="1233055" y="1825625"/>
            <a:ext cx="9725890" cy="3108543"/>
          </a:xfrm>
          <a:prstGeom prst="rect">
            <a:avLst/>
          </a:prstGeom>
          <a:noFill/>
        </p:spPr>
        <p:txBody>
          <a:bodyPr wrap="square" rtlCol="0">
            <a:spAutoFit/>
          </a:bodyPr>
          <a:lstStyle/>
          <a:p>
            <a:pPr algn="ctr"/>
            <a:r>
              <a:rPr lang="en-US" sz="19600" dirty="0" smtClean="0">
                <a:solidFill>
                  <a:srgbClr val="FF0000"/>
                </a:solidFill>
              </a:rPr>
              <a:t>BETA</a:t>
            </a:r>
            <a:endParaRPr lang="en-US" sz="19600" dirty="0">
              <a:solidFill>
                <a:srgbClr val="FF0000"/>
              </a:solidFill>
            </a:endParaRPr>
          </a:p>
        </p:txBody>
      </p:sp>
    </p:spTree>
    <p:extLst>
      <p:ext uri="{BB962C8B-B14F-4D97-AF65-F5344CB8AC3E}">
        <p14:creationId xmlns:p14="http://schemas.microsoft.com/office/powerpoint/2010/main" val="424797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945" y="0"/>
            <a:ext cx="9144000" cy="2387600"/>
          </a:xfrm>
        </p:spPr>
        <p:txBody>
          <a:bodyPr/>
          <a:lstStyle/>
          <a:p>
            <a:r>
              <a:rPr lang="en-US" dirty="0" smtClean="0"/>
              <a:t>Astoria- Call To Action</a:t>
            </a:r>
            <a:endParaRPr lang="en-US" dirty="0"/>
          </a:p>
        </p:txBody>
      </p:sp>
      <p:sp>
        <p:nvSpPr>
          <p:cNvPr id="5" name="Subtitle 4"/>
          <p:cNvSpPr>
            <a:spLocks noGrp="1"/>
          </p:cNvSpPr>
          <p:nvPr>
            <p:ph type="subTitle" idx="1"/>
          </p:nvPr>
        </p:nvSpPr>
        <p:spPr>
          <a:xfrm>
            <a:off x="1524000" y="3602038"/>
            <a:ext cx="9144000" cy="1655762"/>
          </a:xfrm>
        </p:spPr>
        <p:txBody>
          <a:bodyPr>
            <a:normAutofit/>
          </a:bodyPr>
          <a:lstStyle/>
          <a:p>
            <a:r>
              <a:rPr lang="en-US" dirty="0" smtClean="0">
                <a:hlinkClick r:id="rId2"/>
              </a:rPr>
              <a:t>https</a:t>
            </a:r>
            <a:r>
              <a:rPr lang="en-US" dirty="0">
                <a:hlinkClick r:id="rId2"/>
              </a:rPr>
              <a:t>://</a:t>
            </a:r>
            <a:r>
              <a:rPr lang="en-US" dirty="0" smtClean="0">
                <a:hlinkClick r:id="rId2"/>
              </a:rPr>
              <a:t>dev.windows.com/en-us/ProjectAPreviewSignup</a:t>
            </a:r>
            <a:endParaRPr lang="en-US" dirty="0" smtClean="0"/>
          </a:p>
          <a:p>
            <a:r>
              <a:rPr lang="en-US" dirty="0" smtClean="0">
                <a:hlinkClick r:id="rId3"/>
              </a:rPr>
              <a:t>http</a:t>
            </a:r>
            <a:r>
              <a:rPr lang="en-US" dirty="0">
                <a:hlinkClick r:id="rId3"/>
              </a:rPr>
              <a:t>://bridgeforandroid.windows.com</a:t>
            </a:r>
            <a:r>
              <a:rPr lang="en-US" dirty="0" smtClean="0">
                <a:hlinkClick r:id="rId3"/>
              </a:rPr>
              <a:t>/</a:t>
            </a:r>
            <a:r>
              <a:rPr lang="en-US" dirty="0" smtClean="0"/>
              <a:t> </a:t>
            </a:r>
          </a:p>
          <a:p>
            <a:endParaRPr lang="en-US" dirty="0"/>
          </a:p>
        </p:txBody>
      </p:sp>
      <p:sp>
        <p:nvSpPr>
          <p:cNvPr id="6" name="TextBox 5"/>
          <p:cNvSpPr txBox="1"/>
          <p:nvPr/>
        </p:nvSpPr>
        <p:spPr>
          <a:xfrm>
            <a:off x="1270000" y="2295237"/>
            <a:ext cx="9725890" cy="3108543"/>
          </a:xfrm>
          <a:prstGeom prst="rect">
            <a:avLst/>
          </a:prstGeom>
          <a:noFill/>
        </p:spPr>
        <p:txBody>
          <a:bodyPr wrap="square" rtlCol="0">
            <a:spAutoFit/>
          </a:bodyPr>
          <a:lstStyle/>
          <a:p>
            <a:pPr algn="ctr"/>
            <a:r>
              <a:rPr lang="en-US" sz="19600" dirty="0" smtClean="0">
                <a:solidFill>
                  <a:srgbClr val="FF0000"/>
                </a:solidFill>
              </a:rPr>
              <a:t>BETA</a:t>
            </a:r>
            <a:endParaRPr lang="en-US" sz="19600" dirty="0">
              <a:solidFill>
                <a:srgbClr val="FF0000"/>
              </a:solidFill>
            </a:endParaRPr>
          </a:p>
        </p:txBody>
      </p:sp>
    </p:spTree>
    <p:extLst>
      <p:ext uri="{BB962C8B-B14F-4D97-AF65-F5344CB8AC3E}">
        <p14:creationId xmlns:p14="http://schemas.microsoft.com/office/powerpoint/2010/main" val="246383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Islandwood</a:t>
            </a:r>
            <a:r>
              <a:rPr lang="en-US" dirty="0" smtClean="0"/>
              <a:t> (Bridge for IOS)</a:t>
            </a:r>
            <a:endParaRPr lang="en-US" dirty="0"/>
          </a:p>
        </p:txBody>
      </p:sp>
      <p:sp>
        <p:nvSpPr>
          <p:cNvPr id="3" name="Content Placeholder 2"/>
          <p:cNvSpPr>
            <a:spLocks noGrp="1"/>
          </p:cNvSpPr>
          <p:nvPr>
            <p:ph idx="1"/>
          </p:nvPr>
        </p:nvSpPr>
        <p:spPr/>
        <p:txBody>
          <a:bodyPr>
            <a:normAutofit lnSpcReduction="10000"/>
          </a:bodyPr>
          <a:lstStyle/>
          <a:p>
            <a:r>
              <a:rPr lang="en-US" dirty="0"/>
              <a:t>What is Project </a:t>
            </a:r>
            <a:r>
              <a:rPr lang="en-US" dirty="0" err="1" smtClean="0"/>
              <a:t>Islandwood</a:t>
            </a:r>
            <a:r>
              <a:rPr lang="en-US" dirty="0" smtClean="0"/>
              <a:t>?</a:t>
            </a:r>
            <a:endParaRPr lang="en-US" dirty="0"/>
          </a:p>
          <a:p>
            <a:pPr lvl="1"/>
            <a:r>
              <a:rPr lang="en-US" dirty="0" smtClean="0"/>
              <a:t>Compiler and Runtime for Objective-C</a:t>
            </a:r>
          </a:p>
          <a:p>
            <a:r>
              <a:rPr lang="en-US" dirty="0" smtClean="0"/>
              <a:t>Objective</a:t>
            </a:r>
          </a:p>
          <a:p>
            <a:pPr lvl="1"/>
            <a:r>
              <a:rPr lang="en-US" dirty="0" smtClean="0"/>
              <a:t>Lower </a:t>
            </a:r>
            <a:r>
              <a:rPr lang="en-US" dirty="0"/>
              <a:t>the barrier </a:t>
            </a:r>
            <a:r>
              <a:rPr lang="en-US" dirty="0" smtClean="0"/>
              <a:t>for IOS dev start developing for Windows</a:t>
            </a:r>
          </a:p>
          <a:p>
            <a:pPr lvl="1"/>
            <a:r>
              <a:rPr lang="en-US" dirty="0"/>
              <a:t>Make minimal changes to your iOS®/Objective-C code to build a Windows app</a:t>
            </a:r>
          </a:p>
          <a:p>
            <a:pPr lvl="1"/>
            <a:r>
              <a:rPr lang="en-US" dirty="0" smtClean="0"/>
              <a:t>Build </a:t>
            </a:r>
            <a:r>
              <a:rPr lang="en-US" dirty="0"/>
              <a:t>and debug your Objective-C code from Visual </a:t>
            </a:r>
            <a:r>
              <a:rPr lang="en-US" dirty="0" smtClean="0"/>
              <a:t>Studio</a:t>
            </a:r>
            <a:endParaRPr lang="en-US" dirty="0"/>
          </a:p>
          <a:p>
            <a:r>
              <a:rPr lang="en-US" dirty="0"/>
              <a:t>Principles</a:t>
            </a:r>
          </a:p>
          <a:p>
            <a:pPr lvl="1"/>
            <a:r>
              <a:rPr lang="en-US" dirty="0" smtClean="0"/>
              <a:t>Make </a:t>
            </a:r>
            <a:r>
              <a:rPr lang="en-US" dirty="0"/>
              <a:t>minimal changes to your iOS®/Objective-C </a:t>
            </a:r>
            <a:r>
              <a:rPr lang="en-US" dirty="0" smtClean="0"/>
              <a:t>code</a:t>
            </a:r>
          </a:p>
          <a:p>
            <a:r>
              <a:rPr lang="en-US" dirty="0" smtClean="0"/>
              <a:t>Limitations</a:t>
            </a:r>
          </a:p>
          <a:p>
            <a:pPr lvl="1"/>
            <a:r>
              <a:rPr lang="en-US" dirty="0" smtClean="0"/>
              <a:t>Popular/ most using IOS API</a:t>
            </a:r>
          </a:p>
          <a:p>
            <a:endParaRPr lang="en-US" dirty="0"/>
          </a:p>
        </p:txBody>
      </p:sp>
      <p:sp>
        <p:nvSpPr>
          <p:cNvPr id="4" name="TextBox 3"/>
          <p:cNvSpPr txBox="1"/>
          <p:nvPr/>
        </p:nvSpPr>
        <p:spPr>
          <a:xfrm>
            <a:off x="1233055" y="1825625"/>
            <a:ext cx="9725890" cy="3108543"/>
          </a:xfrm>
          <a:prstGeom prst="rect">
            <a:avLst/>
          </a:prstGeom>
          <a:noFill/>
        </p:spPr>
        <p:txBody>
          <a:bodyPr wrap="square" rtlCol="0">
            <a:spAutoFit/>
          </a:bodyPr>
          <a:lstStyle/>
          <a:p>
            <a:pPr algn="ctr"/>
            <a:r>
              <a:rPr lang="en-US" sz="19600" dirty="0" smtClean="0">
                <a:solidFill>
                  <a:srgbClr val="FF0000"/>
                </a:solidFill>
              </a:rPr>
              <a:t>BETA</a:t>
            </a:r>
            <a:endParaRPr lang="en-US" sz="19600" dirty="0">
              <a:solidFill>
                <a:srgbClr val="FF0000"/>
              </a:solidFill>
            </a:endParaRPr>
          </a:p>
        </p:txBody>
      </p:sp>
    </p:spTree>
    <p:extLst>
      <p:ext uri="{BB962C8B-B14F-4D97-AF65-F5344CB8AC3E}">
        <p14:creationId xmlns:p14="http://schemas.microsoft.com/office/powerpoint/2010/main" val="169132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err="1"/>
              <a:t>Islandwood</a:t>
            </a:r>
            <a:r>
              <a:rPr lang="en-US" dirty="0"/>
              <a:t> Platform Compatibility</a:t>
            </a:r>
          </a:p>
        </p:txBody>
      </p:sp>
      <p:sp>
        <p:nvSpPr>
          <p:cNvPr id="5" name="Content Placeholder 4"/>
          <p:cNvSpPr>
            <a:spLocks noGrp="1"/>
          </p:cNvSpPr>
          <p:nvPr>
            <p:ph sz="half" idx="1"/>
          </p:nvPr>
        </p:nvSpPr>
        <p:spPr/>
        <p:txBody>
          <a:bodyPr>
            <a:normAutofit lnSpcReduction="10000"/>
          </a:bodyPr>
          <a:lstStyle/>
          <a:p>
            <a:endParaRPr lang="en-US" dirty="0"/>
          </a:p>
        </p:txBody>
      </p:sp>
      <p:sp>
        <p:nvSpPr>
          <p:cNvPr id="6" name="Content Placeholder 5"/>
          <p:cNvSpPr>
            <a:spLocks noGrp="1"/>
          </p:cNvSpPr>
          <p:nvPr>
            <p:ph sz="half" idx="2"/>
          </p:nvPr>
        </p:nvSpPr>
        <p:spPr/>
        <p:txBody>
          <a:bodyPr>
            <a:normAutofit lnSpcReduction="10000"/>
          </a:bodyPr>
          <a:lstStyle/>
          <a:p>
            <a:pPr marL="342900" indent="-342900" defTabSz="932406"/>
            <a:r>
              <a:rPr lang="en-US" dirty="0">
                <a:solidFill>
                  <a:schemeClr val="tx1">
                    <a:lumMod val="50000"/>
                  </a:schemeClr>
                </a:solidFill>
              </a:rPr>
              <a:t>Games: OpenGL (ANGLE, </a:t>
            </a:r>
            <a:r>
              <a:rPr lang="en-US" kern="0" dirty="0" err="1">
                <a:solidFill>
                  <a:schemeClr val="tx1">
                    <a:lumMod val="50000"/>
                  </a:schemeClr>
                </a:solidFill>
              </a:rPr>
              <a:t>CAEAGLLayer</a:t>
            </a:r>
            <a:r>
              <a:rPr lang="en-US" kern="0" dirty="0">
                <a:solidFill>
                  <a:schemeClr val="tx1">
                    <a:lumMod val="50000"/>
                  </a:schemeClr>
                </a:solidFill>
              </a:rPr>
              <a:t>, </a:t>
            </a:r>
            <a:r>
              <a:rPr lang="en-US" kern="0" dirty="0" err="1">
                <a:solidFill>
                  <a:schemeClr val="tx1">
                    <a:lumMod val="50000"/>
                  </a:schemeClr>
                </a:solidFill>
              </a:rPr>
              <a:t>EAGLContext</a:t>
            </a:r>
            <a:r>
              <a:rPr lang="en-US" kern="0" dirty="0">
                <a:solidFill>
                  <a:schemeClr val="tx1">
                    <a:lumMod val="50000"/>
                  </a:schemeClr>
                </a:solidFill>
              </a:rPr>
              <a:t>), </a:t>
            </a:r>
            <a:r>
              <a:rPr lang="en-US" kern="0" dirty="0" err="1">
                <a:solidFill>
                  <a:schemeClr val="tx1">
                    <a:lumMod val="50000"/>
                  </a:schemeClr>
                </a:solidFill>
              </a:rPr>
              <a:t>OpenAL</a:t>
            </a:r>
            <a:r>
              <a:rPr lang="en-US" kern="0" dirty="0">
                <a:solidFill>
                  <a:schemeClr val="tx1">
                    <a:lumMod val="50000"/>
                  </a:schemeClr>
                </a:solidFill>
              </a:rPr>
              <a:t>, Sensors</a:t>
            </a:r>
          </a:p>
          <a:p>
            <a:pPr marL="342900" indent="-342900" defTabSz="932406"/>
            <a:r>
              <a:rPr lang="en-US" kern="0" dirty="0">
                <a:solidFill>
                  <a:schemeClr val="tx1">
                    <a:lumMod val="50000"/>
                  </a:schemeClr>
                </a:solidFill>
              </a:rPr>
              <a:t>UI: </a:t>
            </a:r>
            <a:r>
              <a:rPr lang="en-US" kern="0" dirty="0" err="1">
                <a:solidFill>
                  <a:schemeClr val="tx1">
                    <a:lumMod val="50000"/>
                  </a:schemeClr>
                </a:solidFill>
              </a:rPr>
              <a:t>UIKit</a:t>
            </a:r>
            <a:r>
              <a:rPr lang="en-US" kern="0" dirty="0">
                <a:solidFill>
                  <a:schemeClr val="tx1">
                    <a:lumMod val="50000"/>
                  </a:schemeClr>
                </a:solidFill>
              </a:rPr>
              <a:t>, </a:t>
            </a:r>
            <a:r>
              <a:rPr lang="en-US" kern="0" dirty="0" err="1">
                <a:solidFill>
                  <a:schemeClr val="tx1">
                    <a:lumMod val="50000"/>
                  </a:schemeClr>
                </a:solidFill>
              </a:rPr>
              <a:t>CoreAnimation</a:t>
            </a:r>
            <a:r>
              <a:rPr lang="en-US" kern="0" dirty="0">
                <a:solidFill>
                  <a:schemeClr val="tx1">
                    <a:lumMod val="50000"/>
                  </a:schemeClr>
                </a:solidFill>
              </a:rPr>
              <a:t>, </a:t>
            </a:r>
            <a:r>
              <a:rPr lang="en-US" kern="0" dirty="0" err="1">
                <a:solidFill>
                  <a:schemeClr val="tx1">
                    <a:lumMod val="50000"/>
                  </a:schemeClr>
                </a:solidFill>
              </a:rPr>
              <a:t>CoreGraphics</a:t>
            </a:r>
            <a:r>
              <a:rPr lang="en-US" kern="0" dirty="0">
                <a:solidFill>
                  <a:schemeClr val="tx1">
                    <a:lumMod val="50000"/>
                  </a:schemeClr>
                </a:solidFill>
              </a:rPr>
              <a:t>, </a:t>
            </a:r>
            <a:r>
              <a:rPr lang="en-US" kern="0" dirty="0" err="1">
                <a:solidFill>
                  <a:schemeClr val="tx1">
                    <a:lumMod val="50000"/>
                  </a:schemeClr>
                </a:solidFill>
              </a:rPr>
              <a:t>CoreText</a:t>
            </a:r>
            <a:r>
              <a:rPr lang="en-US" kern="0" dirty="0">
                <a:solidFill>
                  <a:schemeClr val="tx1">
                    <a:lumMod val="50000"/>
                  </a:schemeClr>
                </a:solidFill>
              </a:rPr>
              <a:t>, Touch</a:t>
            </a:r>
          </a:p>
          <a:p>
            <a:pPr marL="342900" indent="-342900" defTabSz="932406"/>
            <a:r>
              <a:rPr lang="en-US" kern="0" dirty="0">
                <a:solidFill>
                  <a:schemeClr val="tx1">
                    <a:lumMod val="50000"/>
                  </a:schemeClr>
                </a:solidFill>
              </a:rPr>
              <a:t>Objective-C: ARC, blocks</a:t>
            </a:r>
          </a:p>
          <a:p>
            <a:pPr marL="342900" indent="-342900" defTabSz="932406"/>
            <a:r>
              <a:rPr lang="en-US" kern="0" dirty="0">
                <a:solidFill>
                  <a:schemeClr val="tx1">
                    <a:lumMod val="50000"/>
                  </a:schemeClr>
                </a:solidFill>
              </a:rPr>
              <a:t>Foundation / </a:t>
            </a:r>
            <a:r>
              <a:rPr lang="en-US" kern="0" dirty="0" err="1">
                <a:solidFill>
                  <a:schemeClr val="tx1">
                    <a:lumMod val="50000"/>
                  </a:schemeClr>
                </a:solidFill>
              </a:rPr>
              <a:t>CoreFoundation</a:t>
            </a:r>
            <a:endParaRPr lang="en-US" kern="0" dirty="0">
              <a:solidFill>
                <a:schemeClr val="tx1">
                  <a:lumMod val="50000"/>
                </a:schemeClr>
              </a:solidFill>
            </a:endParaRPr>
          </a:p>
          <a:p>
            <a:pPr marL="342900" indent="-342900" defTabSz="932406"/>
            <a:r>
              <a:rPr lang="en-US" dirty="0">
                <a:solidFill>
                  <a:schemeClr val="tx1">
                    <a:lumMod val="50000"/>
                  </a:schemeClr>
                </a:solidFill>
                <a:ea typeface="Segoe UI" pitchFamily="34" charset="0"/>
                <a:cs typeface="Segoe UI" pitchFamily="34" charset="0"/>
              </a:rPr>
              <a:t>Services: </a:t>
            </a:r>
            <a:r>
              <a:rPr lang="en-US" dirty="0" err="1">
                <a:solidFill>
                  <a:schemeClr val="tx1">
                    <a:lumMod val="50000"/>
                  </a:schemeClr>
                </a:solidFill>
                <a:ea typeface="Segoe UI" pitchFamily="34" charset="0"/>
                <a:cs typeface="Segoe UI" pitchFamily="34" charset="0"/>
              </a:rPr>
              <a:t>StoreKit</a:t>
            </a:r>
            <a:r>
              <a:rPr lang="en-US" dirty="0">
                <a:solidFill>
                  <a:schemeClr val="tx1">
                    <a:lumMod val="50000"/>
                  </a:schemeClr>
                </a:solidFill>
                <a:ea typeface="Segoe UI" pitchFamily="34" charset="0"/>
                <a:cs typeface="Segoe UI" pitchFamily="34" charset="0"/>
              </a:rPr>
              <a:t>, Social, Notifications, …</a:t>
            </a:r>
          </a:p>
          <a:p>
            <a:endParaRPr lang="en-US" dirty="0"/>
          </a:p>
        </p:txBody>
      </p:sp>
      <p:sp>
        <p:nvSpPr>
          <p:cNvPr id="8" name="Rectangle 7"/>
          <p:cNvSpPr/>
          <p:nvPr/>
        </p:nvSpPr>
        <p:spPr>
          <a:xfrm>
            <a:off x="1187116" y="2004772"/>
            <a:ext cx="4389437" cy="1165323"/>
          </a:xfrm>
          <a:prstGeom prst="rect">
            <a:avLst/>
          </a:prstGeom>
          <a:solidFill>
            <a:srgbClr val="404040">
              <a:lumMod val="75000"/>
            </a:srgbClr>
          </a:solidFill>
          <a:ln w="12700" cap="flat" cmpd="sng" algn="ctr">
            <a:noFill/>
            <a:prstDash val="sysDash"/>
            <a:miter lim="800000"/>
          </a:ln>
          <a:effectLst/>
        </p:spPr>
        <p:txBody>
          <a:bodyPr rot="0" spcFirstLastPara="0" vertOverflow="overflow" horzOverflow="overflow" vert="horz" wrap="square" lIns="279781" tIns="111912" rIns="139891" bIns="111912" numCol="1" spcCol="0" rtlCol="0" fromWordArt="0" anchor="ctr" anchorCtr="0" forceAA="0" compatLnSpc="1">
            <a:prstTxWarp prst="textNoShape">
              <a:avLst/>
            </a:prstTxWarp>
            <a:noAutofit/>
          </a:bodyPr>
          <a:lstStyle/>
          <a:p>
            <a:pPr defTabSz="932597">
              <a:lnSpc>
                <a:spcPct val="90000"/>
              </a:lnSpc>
              <a:spcBef>
                <a:spcPts val="612"/>
              </a:spcBef>
              <a:defRPr/>
            </a:pPr>
            <a:r>
              <a:rPr lang="en-US" sz="2856" kern="0" dirty="0" smtClean="0">
                <a:solidFill>
                  <a:prstClr val="white"/>
                </a:solidFill>
                <a:latin typeface="Segoe UI Light"/>
              </a:rPr>
              <a:t>Supports a subset of iOS APIs</a:t>
            </a:r>
          </a:p>
        </p:txBody>
      </p:sp>
      <p:sp>
        <p:nvSpPr>
          <p:cNvPr id="9" name="Rectangle 8"/>
          <p:cNvSpPr/>
          <p:nvPr/>
        </p:nvSpPr>
        <p:spPr>
          <a:xfrm>
            <a:off x="1187116" y="3460117"/>
            <a:ext cx="4389438" cy="1261501"/>
          </a:xfrm>
          <a:prstGeom prst="rect">
            <a:avLst/>
          </a:prstGeom>
          <a:solidFill>
            <a:srgbClr val="404040">
              <a:lumMod val="75000"/>
            </a:srgbClr>
          </a:solidFill>
          <a:ln w="12700" cap="flat" cmpd="sng" algn="ctr">
            <a:noFill/>
            <a:prstDash val="sysDash"/>
            <a:miter lim="800000"/>
          </a:ln>
          <a:effectLst/>
        </p:spPr>
        <p:txBody>
          <a:bodyPr rot="0" spcFirstLastPara="0" vertOverflow="overflow" horzOverflow="overflow" vert="horz" wrap="square" lIns="279781" tIns="111912" rIns="139891" bIns="111912" numCol="1" spcCol="0" rtlCol="0" fromWordArt="0" anchor="ctr" anchorCtr="0" forceAA="0" compatLnSpc="1">
            <a:prstTxWarp prst="textNoShape">
              <a:avLst/>
            </a:prstTxWarp>
            <a:noAutofit/>
          </a:bodyPr>
          <a:lstStyle/>
          <a:p>
            <a:pPr defTabSz="932597">
              <a:lnSpc>
                <a:spcPct val="90000"/>
              </a:lnSpc>
              <a:spcBef>
                <a:spcPts val="612"/>
              </a:spcBef>
              <a:defRPr/>
            </a:pPr>
            <a:r>
              <a:rPr lang="en-US" sz="2856" kern="0" dirty="0" smtClean="0">
                <a:solidFill>
                  <a:prstClr val="white"/>
                </a:solidFill>
                <a:latin typeface="Segoe UI Light"/>
              </a:rPr>
              <a:t>Does </a:t>
            </a:r>
            <a:r>
              <a:rPr lang="en-US" sz="2856" i="1" kern="0" dirty="0" smtClean="0">
                <a:solidFill>
                  <a:prstClr val="white"/>
                </a:solidFill>
                <a:latin typeface="Segoe UI Light"/>
              </a:rPr>
              <a:t>not</a:t>
            </a:r>
            <a:r>
              <a:rPr lang="en-US" sz="2856" kern="0" dirty="0" smtClean="0">
                <a:solidFill>
                  <a:prstClr val="white"/>
                </a:solidFill>
                <a:latin typeface="Segoe UI Light"/>
              </a:rPr>
              <a:t> track a particular version of iOS</a:t>
            </a:r>
          </a:p>
        </p:txBody>
      </p:sp>
      <p:sp>
        <p:nvSpPr>
          <p:cNvPr id="10" name="Rectangle 9"/>
          <p:cNvSpPr/>
          <p:nvPr/>
        </p:nvSpPr>
        <p:spPr>
          <a:xfrm>
            <a:off x="1187116" y="5011640"/>
            <a:ext cx="4389437" cy="1165323"/>
          </a:xfrm>
          <a:prstGeom prst="rect">
            <a:avLst/>
          </a:prstGeom>
          <a:solidFill>
            <a:srgbClr val="404040">
              <a:lumMod val="75000"/>
            </a:srgbClr>
          </a:solidFill>
          <a:ln w="12700" cap="flat" cmpd="sng" algn="ctr">
            <a:noFill/>
            <a:prstDash val="sysDash"/>
            <a:miter lim="800000"/>
          </a:ln>
          <a:effectLst/>
        </p:spPr>
        <p:txBody>
          <a:bodyPr rot="0" spcFirstLastPara="0" vertOverflow="overflow" horzOverflow="overflow" vert="horz" wrap="square" lIns="279781" tIns="111912" rIns="139891" bIns="111912" numCol="1" spcCol="0" rtlCol="0" fromWordArt="0" anchor="ctr" anchorCtr="0" forceAA="0" compatLnSpc="1">
            <a:prstTxWarp prst="textNoShape">
              <a:avLst/>
            </a:prstTxWarp>
            <a:noAutofit/>
          </a:bodyPr>
          <a:lstStyle/>
          <a:p>
            <a:pPr defTabSz="932597">
              <a:lnSpc>
                <a:spcPct val="90000"/>
              </a:lnSpc>
              <a:spcBef>
                <a:spcPts val="612"/>
              </a:spcBef>
              <a:defRPr/>
            </a:pPr>
            <a:r>
              <a:rPr lang="en-US" sz="2856" kern="0" dirty="0" smtClean="0">
                <a:solidFill>
                  <a:prstClr val="white"/>
                </a:solidFill>
                <a:latin typeface="Segoe UI Light"/>
              </a:rPr>
              <a:t>Most used APIs are implemented first</a:t>
            </a:r>
          </a:p>
        </p:txBody>
      </p:sp>
      <p:sp>
        <p:nvSpPr>
          <p:cNvPr id="11" name="TextBox 10"/>
          <p:cNvSpPr txBox="1"/>
          <p:nvPr/>
        </p:nvSpPr>
        <p:spPr>
          <a:xfrm>
            <a:off x="979055" y="1700463"/>
            <a:ext cx="9725890" cy="3108543"/>
          </a:xfrm>
          <a:prstGeom prst="rect">
            <a:avLst/>
          </a:prstGeom>
          <a:noFill/>
        </p:spPr>
        <p:txBody>
          <a:bodyPr wrap="square" rtlCol="0">
            <a:spAutoFit/>
          </a:bodyPr>
          <a:lstStyle/>
          <a:p>
            <a:pPr algn="ctr"/>
            <a:r>
              <a:rPr lang="en-US" sz="19600" dirty="0" smtClean="0">
                <a:solidFill>
                  <a:srgbClr val="FF0000"/>
                </a:solidFill>
              </a:rPr>
              <a:t>BETA</a:t>
            </a:r>
            <a:endParaRPr lang="en-US" sz="19600" dirty="0">
              <a:solidFill>
                <a:srgbClr val="FF0000"/>
              </a:solidFill>
            </a:endParaRPr>
          </a:p>
        </p:txBody>
      </p:sp>
    </p:spTree>
    <p:extLst>
      <p:ext uri="{BB962C8B-B14F-4D97-AF65-F5344CB8AC3E}">
        <p14:creationId xmlns:p14="http://schemas.microsoft.com/office/powerpoint/2010/main" val="416764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945" y="0"/>
            <a:ext cx="9144000" cy="2387600"/>
          </a:xfrm>
        </p:spPr>
        <p:txBody>
          <a:bodyPr/>
          <a:lstStyle/>
          <a:p>
            <a:r>
              <a:rPr lang="en-US" dirty="0" err="1"/>
              <a:t>Islandwood</a:t>
            </a:r>
            <a:r>
              <a:rPr lang="en-US" dirty="0"/>
              <a:t> Call </a:t>
            </a:r>
            <a:r>
              <a:rPr lang="en-US" dirty="0" smtClean="0"/>
              <a:t>To Action</a:t>
            </a:r>
            <a:endParaRPr lang="en-US" dirty="0"/>
          </a:p>
        </p:txBody>
      </p:sp>
      <p:sp>
        <p:nvSpPr>
          <p:cNvPr id="5" name="Subtitle 4"/>
          <p:cNvSpPr>
            <a:spLocks noGrp="1"/>
          </p:cNvSpPr>
          <p:nvPr>
            <p:ph type="subTitle" idx="1"/>
          </p:nvPr>
        </p:nvSpPr>
        <p:spPr>
          <a:xfrm>
            <a:off x="1524000" y="3602038"/>
            <a:ext cx="9144000" cy="1655762"/>
          </a:xfrm>
        </p:spPr>
        <p:txBody>
          <a:bodyPr>
            <a:normAutofit/>
          </a:bodyPr>
          <a:lstStyle/>
          <a:p>
            <a:r>
              <a:rPr lang="en-US" dirty="0">
                <a:hlinkClick r:id="rId2"/>
              </a:rPr>
              <a:t>https://</a:t>
            </a:r>
            <a:r>
              <a:rPr lang="en-US" dirty="0" smtClean="0">
                <a:hlinkClick r:id="rId2"/>
              </a:rPr>
              <a:t>dev.windows.com/en-US/uwp-bridges/project-islandwood</a:t>
            </a:r>
            <a:r>
              <a:rPr lang="en-US" dirty="0" smtClean="0"/>
              <a:t> </a:t>
            </a:r>
            <a:endParaRPr lang="en-US" dirty="0"/>
          </a:p>
        </p:txBody>
      </p:sp>
      <p:sp>
        <p:nvSpPr>
          <p:cNvPr id="6" name="TextBox 5"/>
          <p:cNvSpPr txBox="1"/>
          <p:nvPr/>
        </p:nvSpPr>
        <p:spPr>
          <a:xfrm>
            <a:off x="979055" y="1700463"/>
            <a:ext cx="9725890" cy="3108543"/>
          </a:xfrm>
          <a:prstGeom prst="rect">
            <a:avLst/>
          </a:prstGeom>
          <a:noFill/>
        </p:spPr>
        <p:txBody>
          <a:bodyPr wrap="square" rtlCol="0">
            <a:spAutoFit/>
          </a:bodyPr>
          <a:lstStyle/>
          <a:p>
            <a:pPr algn="ctr"/>
            <a:r>
              <a:rPr lang="en-US" sz="19600" dirty="0" smtClean="0">
                <a:solidFill>
                  <a:srgbClr val="FF0000"/>
                </a:solidFill>
              </a:rPr>
              <a:t>BETA</a:t>
            </a:r>
            <a:endParaRPr lang="en-US" sz="19600" dirty="0">
              <a:solidFill>
                <a:srgbClr val="FF0000"/>
              </a:solidFill>
            </a:endParaRPr>
          </a:p>
        </p:txBody>
      </p:sp>
    </p:spTree>
    <p:extLst>
      <p:ext uri="{BB962C8B-B14F-4D97-AF65-F5344CB8AC3E}">
        <p14:creationId xmlns:p14="http://schemas.microsoft.com/office/powerpoint/2010/main" val="170126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Hosted Web Apps</a:t>
            </a:r>
            <a:br>
              <a:rPr lang="en-US" dirty="0" smtClean="0"/>
            </a:br>
            <a:r>
              <a:rPr lang="en-US" dirty="0" smtClean="0"/>
              <a:t> </a:t>
            </a:r>
            <a:r>
              <a:rPr lang="en-US" dirty="0"/>
              <a:t>(Westminster </a:t>
            </a:r>
            <a:r>
              <a:rPr lang="en-US" dirty="0" smtClean="0"/>
              <a:t>- Bridge from Web Apps)</a:t>
            </a:r>
            <a:endParaRPr lang="en-US" dirty="0"/>
          </a:p>
        </p:txBody>
      </p:sp>
      <p:sp>
        <p:nvSpPr>
          <p:cNvPr id="8" name="Content Placeholder 7"/>
          <p:cNvSpPr>
            <a:spLocks noGrp="1"/>
          </p:cNvSpPr>
          <p:nvPr>
            <p:ph idx="1"/>
          </p:nvPr>
        </p:nvSpPr>
        <p:spPr/>
        <p:txBody>
          <a:bodyPr>
            <a:normAutofit/>
          </a:bodyPr>
          <a:lstStyle/>
          <a:p>
            <a:r>
              <a:rPr lang="en-US" dirty="0"/>
              <a:t>What is Project </a:t>
            </a:r>
            <a:r>
              <a:rPr lang="en-US" dirty="0" smtClean="0"/>
              <a:t>Westminster?</a:t>
            </a:r>
          </a:p>
          <a:p>
            <a:pPr lvl="1"/>
            <a:r>
              <a:rPr lang="en-US" dirty="0" smtClean="0"/>
              <a:t>App in a market place, but all content fully on a server.</a:t>
            </a:r>
            <a:endParaRPr lang="en-US" dirty="0"/>
          </a:p>
          <a:p>
            <a:r>
              <a:rPr lang="en-US" dirty="0" smtClean="0"/>
              <a:t>Objective</a:t>
            </a:r>
          </a:p>
          <a:p>
            <a:pPr lvl="1"/>
            <a:r>
              <a:rPr lang="en-US" dirty="0" smtClean="0"/>
              <a:t>Zero time to marketplace for web apps.</a:t>
            </a:r>
            <a:endParaRPr lang="en-US" dirty="0"/>
          </a:p>
          <a:p>
            <a:r>
              <a:rPr lang="en-US" dirty="0" smtClean="0"/>
              <a:t>Principles</a:t>
            </a:r>
          </a:p>
          <a:p>
            <a:pPr lvl="1"/>
            <a:r>
              <a:rPr lang="en-US" dirty="0" smtClean="0"/>
              <a:t>Web content on a server- App is only entry point in Store.</a:t>
            </a:r>
          </a:p>
          <a:p>
            <a:pPr lvl="1"/>
            <a:r>
              <a:rPr lang="en-US" dirty="0" smtClean="0"/>
              <a:t>URI control list in the app manifest</a:t>
            </a:r>
          </a:p>
          <a:p>
            <a:pPr lvl="1"/>
            <a:r>
              <a:rPr lang="en-US" dirty="0" smtClean="0"/>
              <a:t>Interact </a:t>
            </a:r>
            <a:r>
              <a:rPr lang="en-US" dirty="0"/>
              <a:t>with native Windows APIs from JavaScript running on your website.</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2201257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Игорь Сычев</a:t>
            </a:r>
          </a:p>
          <a:p>
            <a:r>
              <a:rPr lang="en-US" sz="2000" dirty="0" smtClean="0"/>
              <a:t>Premier Field Engineer</a:t>
            </a:r>
            <a:r>
              <a:rPr lang="ru-RU" sz="2000" dirty="0" smtClean="0"/>
              <a:t>, </a:t>
            </a:r>
            <a:r>
              <a:rPr lang="en-US" sz="2000" dirty="0"/>
              <a:t>Microsoft</a:t>
            </a:r>
            <a:endParaRPr lang="ru-RU" sz="2000" dirty="0"/>
          </a:p>
        </p:txBody>
      </p:sp>
      <p:sp>
        <p:nvSpPr>
          <p:cNvPr id="2" name="Title 1"/>
          <p:cNvSpPr>
            <a:spLocks noGrp="1"/>
          </p:cNvSpPr>
          <p:nvPr>
            <p:ph type="title"/>
          </p:nvPr>
        </p:nvSpPr>
        <p:spPr>
          <a:prstGeom prst="rect">
            <a:avLst/>
          </a:prstGeom>
        </p:spPr>
        <p:txBody>
          <a:bodyPr/>
          <a:lstStyle/>
          <a:p>
            <a:r>
              <a:rPr lang="ru-RU" sz="4400" b="1" dirty="0"/>
              <a:t>Обзор платформы разработки </a:t>
            </a:r>
            <a:r>
              <a:rPr lang="en-US" sz="4400" b="1" dirty="0"/>
              <a:t/>
            </a:r>
            <a:br>
              <a:rPr lang="en-US" sz="4400" b="1" dirty="0"/>
            </a:br>
            <a:r>
              <a:rPr lang="ru-RU" sz="4400" b="1" dirty="0"/>
              <a:t>современных клиентских приложений </a:t>
            </a:r>
            <a:r>
              <a:rPr lang="ru-RU" sz="4400" b="1" dirty="0" smtClean="0"/>
              <a:t>для </a:t>
            </a:r>
            <a:r>
              <a:rPr lang="en-US" sz="4400" b="1" dirty="0"/>
              <a:t>Windows </a:t>
            </a:r>
            <a:r>
              <a:rPr lang="ru-RU" sz="4400" b="1" dirty="0"/>
              <a:t>10.</a:t>
            </a:r>
            <a:endParaRPr lang="en-US" sz="4400" b="1" dirty="0"/>
          </a:p>
        </p:txBody>
      </p:sp>
    </p:spTree>
    <p:extLst>
      <p:ext uri="{BB962C8B-B14F-4D97-AF65-F5344CB8AC3E}">
        <p14:creationId xmlns:p14="http://schemas.microsoft.com/office/powerpoint/2010/main" val="3891256187"/>
      </p:ext>
    </p:extLst>
  </p:cSld>
  <p:clrMapOvr>
    <a:masterClrMapping/>
  </p:clrMapOvr>
  <mc:AlternateContent xmlns:mc="http://schemas.openxmlformats.org/markup-compatibility/2006" xmlns:p14="http://schemas.microsoft.com/office/powerpoint/2010/main">
    <mc:Choice Requires="p14">
      <p:transition spd="slow" p14:dur="2000" advClick="0" advTm="9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495"/>
            <a:ext cx="11653523" cy="2051739"/>
          </a:xfrm>
        </p:spPr>
        <p:txBody>
          <a:bodyPr/>
          <a:lstStyle/>
          <a:p>
            <a:r>
              <a:rPr lang="en-US" dirty="0" smtClean="0"/>
              <a:t>Add a Voice Command Definition file on your server</a:t>
            </a:r>
          </a:p>
          <a:p>
            <a:r>
              <a:rPr lang="en-US" dirty="0" smtClean="0"/>
              <a:t>Add a meta element tag in your HTML</a:t>
            </a:r>
          </a:p>
          <a:p>
            <a:r>
              <a:rPr lang="en-US" dirty="0" smtClean="0"/>
              <a:t>Handle the Cortana activation in your JavaScript</a:t>
            </a:r>
            <a:endParaRPr lang="en-US" dirty="0"/>
          </a:p>
        </p:txBody>
      </p:sp>
      <p:sp>
        <p:nvSpPr>
          <p:cNvPr id="4" name="Title 3"/>
          <p:cNvSpPr>
            <a:spLocks noGrp="1"/>
          </p:cNvSpPr>
          <p:nvPr>
            <p:ph type="title"/>
          </p:nvPr>
        </p:nvSpPr>
        <p:spPr/>
        <p:txBody>
          <a:bodyPr/>
          <a:lstStyle/>
          <a:p>
            <a:r>
              <a:rPr lang="en-US" dirty="0" smtClean="0"/>
              <a:t>Cortana Integration</a:t>
            </a:r>
            <a:endParaRPr lang="en-US" dirty="0"/>
          </a:p>
        </p:txBody>
      </p:sp>
      <p:sp>
        <p:nvSpPr>
          <p:cNvPr id="6" name="Rectangle 5"/>
          <p:cNvSpPr/>
          <p:nvPr/>
        </p:nvSpPr>
        <p:spPr>
          <a:xfrm>
            <a:off x="1950135" y="3315937"/>
            <a:ext cx="8267744" cy="48657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76" dirty="0">
                <a:solidFill>
                  <a:srgbClr val="232832"/>
                </a:solidFill>
              </a:rPr>
              <a:t>&lt;meta name="msapplication-cortanavcd" content="http://mysite.com/vcd.xml"/&gt;</a:t>
            </a:r>
            <a:r>
              <a:rPr lang="it-IT" sz="1176" dirty="0">
                <a:solidFill>
                  <a:srgbClr val="FFFFFF"/>
                </a:solidFill>
              </a:rPr>
              <a:t>" content="http://flightarcade.azurewebsites.net/vcd/vcd.xml"/&gt;</a:t>
            </a:r>
            <a:endParaRPr lang="en-US" sz="1176" dirty="0">
              <a:solidFill>
                <a:srgbClr val="FFFFFF"/>
              </a:solidFill>
            </a:endParaRPr>
          </a:p>
        </p:txBody>
      </p:sp>
      <p:sp>
        <p:nvSpPr>
          <p:cNvPr id="7" name="Rectangle 6"/>
          <p:cNvSpPr/>
          <p:nvPr/>
        </p:nvSpPr>
        <p:spPr>
          <a:xfrm>
            <a:off x="1950135" y="4026617"/>
            <a:ext cx="8267744" cy="261457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76" dirty="0">
                <a:solidFill>
                  <a:srgbClr val="008000"/>
                </a:solidFill>
                <a:highlight>
                  <a:srgbClr val="FFFFFF"/>
                </a:highlight>
                <a:latin typeface="Consolas" panose="020B0609020204030204" pitchFamily="49" charset="0"/>
              </a:rPr>
              <a:t>// Add an event listener for the activation event</a:t>
            </a:r>
            <a:endParaRPr lang="en-US" sz="1765" dirty="0">
              <a:solidFill>
                <a:srgbClr val="000000"/>
              </a:solidFill>
              <a:highlight>
                <a:srgbClr val="FFFFFF"/>
              </a:highlight>
              <a:latin typeface="Consolas" panose="020B0609020204030204" pitchFamily="49" charset="0"/>
            </a:endParaRPr>
          </a:p>
          <a:p>
            <a:r>
              <a:rPr lang="en-US" sz="1176" dirty="0">
                <a:solidFill>
                  <a:srgbClr val="0000FF"/>
                </a:solidFill>
                <a:highlight>
                  <a:srgbClr val="FFFFFF"/>
                </a:highlight>
                <a:latin typeface="Consolas" panose="020B0609020204030204" pitchFamily="49" charset="0"/>
              </a:rPr>
              <a:t>if (</a:t>
            </a:r>
            <a:r>
              <a:rPr lang="en-US" sz="1176" dirty="0" err="1">
                <a:solidFill>
                  <a:srgbClr val="000000"/>
                </a:solidFill>
                <a:highlight>
                  <a:srgbClr val="FFFFFF"/>
                </a:highlight>
                <a:latin typeface="Consolas" panose="020B0609020204030204" pitchFamily="49" charset="0"/>
              </a:rPr>
              <a:t>Windows.UI.WebUI.WebUIApplication.addEventListener</a:t>
            </a:r>
            <a:r>
              <a:rPr lang="en-US" sz="1176" dirty="0">
                <a:solidFill>
                  <a:srgbClr val="000000"/>
                </a:solidFill>
                <a:highlight>
                  <a:srgbClr val="FFFFFF"/>
                </a:highlight>
                <a:latin typeface="Consolas" panose="020B0609020204030204" pitchFamily="49" charset="0"/>
              </a:rPr>
              <a:t>(“activated”, function (</a:t>
            </a:r>
            <a:r>
              <a:rPr lang="en-US" sz="1176" dirty="0" err="1">
                <a:solidFill>
                  <a:srgbClr val="000000"/>
                </a:solidFill>
                <a:highlight>
                  <a:srgbClr val="FFFFFF"/>
                </a:highlight>
                <a:latin typeface="Consolas" panose="020B0609020204030204" pitchFamily="49" charset="0"/>
              </a:rPr>
              <a:t>args</a:t>
            </a:r>
            <a:r>
              <a:rPr lang="en-US" sz="1176" dirty="0">
                <a:solidFill>
                  <a:srgbClr val="000000"/>
                </a:solidFill>
                <a:highlight>
                  <a:srgbClr val="FFFFFF"/>
                </a:highlight>
                <a:latin typeface="Consolas" panose="020B0609020204030204" pitchFamily="49" charset="0"/>
              </a:rPr>
              <a:t>)) {</a:t>
            </a:r>
          </a:p>
          <a:p>
            <a:r>
              <a:rPr lang="en-US" sz="1176" dirty="0">
                <a:solidFill>
                  <a:srgbClr val="000000"/>
                </a:solidFill>
                <a:highlight>
                  <a:srgbClr val="FFFFFF"/>
                </a:highlight>
                <a:latin typeface="Consolas" panose="020B0609020204030204" pitchFamily="49" charset="0"/>
              </a:rPr>
              <a:t>    </a:t>
            </a:r>
            <a:r>
              <a:rPr lang="en-US" sz="1176" dirty="0">
                <a:solidFill>
                  <a:srgbClr val="008000"/>
                </a:solidFill>
                <a:highlight>
                  <a:srgbClr val="FFFFFF"/>
                </a:highlight>
                <a:latin typeface="Consolas" panose="020B0609020204030204" pitchFamily="49" charset="0"/>
              </a:rPr>
              <a:t>// Handle the Voice Command activation event</a:t>
            </a:r>
          </a:p>
          <a:p>
            <a:r>
              <a:rPr lang="en-US" sz="1176" dirty="0">
                <a:solidFill>
                  <a:srgbClr val="000000"/>
                </a:solidFill>
                <a:highlight>
                  <a:srgbClr val="FFFFFF"/>
                </a:highlight>
                <a:latin typeface="Consolas" panose="020B0609020204030204" pitchFamily="49" charset="0"/>
              </a:rPr>
              <a:t>    var activation = </a:t>
            </a:r>
            <a:r>
              <a:rPr lang="en-US" sz="1176" dirty="0" err="1">
                <a:solidFill>
                  <a:srgbClr val="000000"/>
                </a:solidFill>
                <a:highlight>
                  <a:srgbClr val="FFFFFF"/>
                </a:highlight>
                <a:latin typeface="Consolas" panose="020B0609020204030204" pitchFamily="49" charset="0"/>
              </a:rPr>
              <a:t>Windows.ApplicationModel.Activation</a:t>
            </a:r>
            <a:r>
              <a:rPr lang="en-US" sz="1176" dirty="0">
                <a:solidFill>
                  <a:srgbClr val="000000"/>
                </a:solidFill>
                <a:highlight>
                  <a:srgbClr val="FFFFFF"/>
                </a:highlight>
                <a:latin typeface="Consolas" panose="020B0609020204030204" pitchFamily="49" charset="0"/>
              </a:rPr>
              <a:t>;</a:t>
            </a:r>
          </a:p>
          <a:p>
            <a:r>
              <a:rPr lang="en-US" sz="1176" dirty="0">
                <a:solidFill>
                  <a:srgbClr val="000000"/>
                </a:solidFill>
                <a:highlight>
                  <a:srgbClr val="FFFFFF"/>
                </a:highlight>
                <a:latin typeface="Consolas" panose="020B0609020204030204" pitchFamily="49" charset="0"/>
              </a:rPr>
              <a:t>    if (</a:t>
            </a:r>
            <a:r>
              <a:rPr lang="en-US" sz="1176" dirty="0" err="1">
                <a:solidFill>
                  <a:srgbClr val="000000"/>
                </a:solidFill>
                <a:highlight>
                  <a:srgbClr val="FFFFFF"/>
                </a:highlight>
                <a:latin typeface="Consolas" panose="020B0609020204030204" pitchFamily="49" charset="0"/>
              </a:rPr>
              <a:t>args.kind</a:t>
            </a:r>
            <a:r>
              <a:rPr lang="en-US" sz="1176" dirty="0">
                <a:solidFill>
                  <a:srgbClr val="000000"/>
                </a:solidFill>
                <a:highlight>
                  <a:srgbClr val="FFFFFF"/>
                </a:highlight>
                <a:latin typeface="Consolas" panose="020B0609020204030204" pitchFamily="49" charset="0"/>
              </a:rPr>
              <a:t> === </a:t>
            </a:r>
            <a:r>
              <a:rPr lang="en-US" sz="1176" dirty="0" err="1">
                <a:solidFill>
                  <a:srgbClr val="000000"/>
                </a:solidFill>
                <a:highlight>
                  <a:srgbClr val="FFFFFF"/>
                </a:highlight>
                <a:latin typeface="Consolas" panose="020B0609020204030204" pitchFamily="49" charset="0"/>
              </a:rPr>
              <a:t>activation.ActivationKind.voiceCommand</a:t>
            </a:r>
            <a:r>
              <a:rPr lang="en-US" sz="1176" dirty="0">
                <a:solidFill>
                  <a:srgbClr val="000000"/>
                </a:solidFill>
                <a:highlight>
                  <a:srgbClr val="FFFFFF"/>
                </a:highlight>
                <a:latin typeface="Consolas" panose="020B0609020204030204" pitchFamily="49" charset="0"/>
              </a:rPr>
              <a:t>) {</a:t>
            </a:r>
          </a:p>
          <a:p>
            <a:r>
              <a:rPr lang="en-US" sz="1176" dirty="0">
                <a:solidFill>
                  <a:srgbClr val="000000"/>
                </a:solidFill>
                <a:highlight>
                  <a:srgbClr val="FFFFFF"/>
                </a:highlight>
                <a:latin typeface="Consolas" panose="020B0609020204030204" pitchFamily="49" charset="0"/>
              </a:rPr>
              <a:t>	</a:t>
            </a:r>
            <a:r>
              <a:rPr lang="en-US" sz="1176" dirty="0">
                <a:solidFill>
                  <a:srgbClr val="008000"/>
                </a:solidFill>
                <a:highlight>
                  <a:srgbClr val="FFFFFF"/>
                </a:highlight>
                <a:latin typeface="Consolas" panose="020B0609020204030204" pitchFamily="49" charset="0"/>
              </a:rPr>
              <a:t>// Extract the result from the speech recognition from the event arguments</a:t>
            </a:r>
          </a:p>
          <a:p>
            <a:r>
              <a:rPr lang="en-US" sz="1176" dirty="0">
                <a:solidFill>
                  <a:srgbClr val="000000"/>
                </a:solidFill>
                <a:highlight>
                  <a:srgbClr val="FFFFFF"/>
                </a:highlight>
                <a:latin typeface="Consolas" panose="020B0609020204030204" pitchFamily="49" charset="0"/>
              </a:rPr>
              <a:t>	var </a:t>
            </a:r>
            <a:r>
              <a:rPr lang="en-US" sz="1176" dirty="0" err="1">
                <a:solidFill>
                  <a:srgbClr val="000000"/>
                </a:solidFill>
                <a:highlight>
                  <a:srgbClr val="FFFFFF"/>
                </a:highlight>
                <a:latin typeface="Consolas" panose="020B0609020204030204" pitchFamily="49" charset="0"/>
              </a:rPr>
              <a:t>speechRecognitionResult</a:t>
            </a:r>
            <a:r>
              <a:rPr lang="en-US" sz="1176" dirty="0">
                <a:solidFill>
                  <a:srgbClr val="000000"/>
                </a:solidFill>
                <a:highlight>
                  <a:srgbClr val="FFFFFF"/>
                </a:highlight>
                <a:latin typeface="Consolas" panose="020B0609020204030204" pitchFamily="49" charset="0"/>
              </a:rPr>
              <a:t> = </a:t>
            </a:r>
            <a:r>
              <a:rPr lang="en-US" sz="1176" dirty="0" err="1">
                <a:solidFill>
                  <a:srgbClr val="000000"/>
                </a:solidFill>
                <a:highlight>
                  <a:srgbClr val="FFFFFF"/>
                </a:highlight>
                <a:latin typeface="Consolas" panose="020B0609020204030204" pitchFamily="49" charset="0"/>
              </a:rPr>
              <a:t>args.result</a:t>
            </a:r>
            <a:r>
              <a:rPr lang="en-US" sz="1176" dirty="0">
                <a:solidFill>
                  <a:srgbClr val="000000"/>
                </a:solidFill>
                <a:highlight>
                  <a:srgbClr val="FFFFFF"/>
                </a:highlight>
                <a:latin typeface="Consolas" panose="020B0609020204030204" pitchFamily="49" charset="0"/>
              </a:rPr>
              <a:t>;</a:t>
            </a:r>
          </a:p>
          <a:p>
            <a:r>
              <a:rPr lang="en-US" sz="1176" dirty="0">
                <a:solidFill>
                  <a:srgbClr val="000000"/>
                </a:solidFill>
                <a:highlight>
                  <a:srgbClr val="FFFFFF"/>
                </a:highlight>
                <a:latin typeface="Consolas" panose="020B0609020204030204" pitchFamily="49" charset="0"/>
              </a:rPr>
              <a:t>	</a:t>
            </a:r>
            <a:r>
              <a:rPr lang="en-US" sz="1176" dirty="0">
                <a:solidFill>
                  <a:srgbClr val="008000"/>
                </a:solidFill>
                <a:highlight>
                  <a:srgbClr val="FFFFFF"/>
                </a:highlight>
                <a:latin typeface="Consolas" panose="020B0609020204030204" pitchFamily="49" charset="0"/>
              </a:rPr>
              <a:t>// Get the recognized command, defined in the VCD file</a:t>
            </a:r>
          </a:p>
          <a:p>
            <a:r>
              <a:rPr lang="en-US" sz="1176" dirty="0">
                <a:solidFill>
                  <a:srgbClr val="000000"/>
                </a:solidFill>
                <a:highlight>
                  <a:srgbClr val="FFFFFF"/>
                </a:highlight>
                <a:latin typeface="Consolas" panose="020B0609020204030204" pitchFamily="49" charset="0"/>
              </a:rPr>
              <a:t>	var command = </a:t>
            </a:r>
            <a:r>
              <a:rPr lang="en-US" sz="1176" dirty="0" err="1">
                <a:solidFill>
                  <a:srgbClr val="000000"/>
                </a:solidFill>
                <a:highlight>
                  <a:srgbClr val="FFFFFF"/>
                </a:highlight>
                <a:latin typeface="Consolas" panose="020B0609020204030204" pitchFamily="49" charset="0"/>
              </a:rPr>
              <a:t>speechRecognitionResult.rulePath</a:t>
            </a:r>
            <a:r>
              <a:rPr lang="en-US" sz="1176" dirty="0">
                <a:solidFill>
                  <a:srgbClr val="000000"/>
                </a:solidFill>
                <a:highlight>
                  <a:srgbClr val="FFFFFF"/>
                </a:highlight>
                <a:latin typeface="Consolas" panose="020B0609020204030204" pitchFamily="49" charset="0"/>
              </a:rPr>
              <a:t>[0];</a:t>
            </a:r>
          </a:p>
          <a:p>
            <a:r>
              <a:rPr lang="en-US" sz="1176" dirty="0">
                <a:solidFill>
                  <a:srgbClr val="000000"/>
                </a:solidFill>
                <a:highlight>
                  <a:srgbClr val="FFFFFF"/>
                </a:highlight>
                <a:latin typeface="Consolas" panose="020B0609020204030204" pitchFamily="49" charset="0"/>
              </a:rPr>
              <a:t>	</a:t>
            </a:r>
            <a:r>
              <a:rPr lang="en-US" sz="1176" dirty="0">
                <a:solidFill>
                  <a:srgbClr val="008000"/>
                </a:solidFill>
                <a:highlight>
                  <a:srgbClr val="FFFFFF"/>
                </a:highlight>
                <a:latin typeface="Consolas" panose="020B0609020204030204" pitchFamily="49" charset="0"/>
              </a:rPr>
              <a:t>// Get the full string of text that was spoken</a:t>
            </a:r>
          </a:p>
          <a:p>
            <a:r>
              <a:rPr lang="en-US" sz="1176" dirty="0">
                <a:solidFill>
                  <a:srgbClr val="000000"/>
                </a:solidFill>
                <a:highlight>
                  <a:srgbClr val="FFFFFF"/>
                </a:highlight>
                <a:latin typeface="Consolas" panose="020B0609020204030204" pitchFamily="49" charset="0"/>
              </a:rPr>
              <a:t>	var </a:t>
            </a:r>
            <a:r>
              <a:rPr lang="en-US" sz="1176" dirty="0" err="1">
                <a:solidFill>
                  <a:srgbClr val="000000"/>
                </a:solidFill>
                <a:highlight>
                  <a:srgbClr val="FFFFFF"/>
                </a:highlight>
                <a:latin typeface="Consolas" panose="020B0609020204030204" pitchFamily="49" charset="0"/>
              </a:rPr>
              <a:t>textSpoken</a:t>
            </a:r>
            <a:r>
              <a:rPr lang="en-US" sz="1176" dirty="0">
                <a:solidFill>
                  <a:srgbClr val="000000"/>
                </a:solidFill>
                <a:highlight>
                  <a:srgbClr val="FFFFFF"/>
                </a:highlight>
                <a:latin typeface="Consolas" panose="020B0609020204030204" pitchFamily="49" charset="0"/>
              </a:rPr>
              <a:t> = </a:t>
            </a:r>
            <a:r>
              <a:rPr lang="en-US" sz="1176" dirty="0" err="1">
                <a:solidFill>
                  <a:srgbClr val="000000"/>
                </a:solidFill>
                <a:highlight>
                  <a:srgbClr val="FFFFFF"/>
                </a:highlight>
                <a:latin typeface="Consolas" panose="020B0609020204030204" pitchFamily="49" charset="0"/>
              </a:rPr>
              <a:t>speechRecognitionResult.text</a:t>
            </a:r>
            <a:r>
              <a:rPr lang="en-US" sz="1176" dirty="0">
                <a:solidFill>
                  <a:srgbClr val="000000"/>
                </a:solidFill>
                <a:highlight>
                  <a:srgbClr val="FFFFFF"/>
                </a:highlight>
                <a:latin typeface="Consolas" panose="020B0609020204030204" pitchFamily="49" charset="0"/>
              </a:rPr>
              <a:t>;</a:t>
            </a:r>
          </a:p>
          <a:p>
            <a:r>
              <a:rPr lang="en-US" sz="1176" dirty="0">
                <a:solidFill>
                  <a:srgbClr val="000000"/>
                </a:solidFill>
                <a:highlight>
                  <a:srgbClr val="FFFFFF"/>
                </a:highlight>
                <a:latin typeface="Consolas" panose="020B0609020204030204" pitchFamily="49" charset="0"/>
              </a:rPr>
              <a:t>    }</a:t>
            </a:r>
            <a:endParaRPr lang="en-US" sz="1765" dirty="0">
              <a:solidFill>
                <a:srgbClr val="000000"/>
              </a:solidFill>
              <a:highlight>
                <a:srgbClr val="FFFFFF"/>
              </a:highlight>
              <a:latin typeface="Consolas" panose="020B0609020204030204" pitchFamily="49" charset="0"/>
            </a:endParaRPr>
          </a:p>
          <a:p>
            <a:r>
              <a:rPr lang="en-US" sz="1176" dirty="0">
                <a:solidFill>
                  <a:srgbClr val="000000"/>
                </a:solidFill>
                <a:highlight>
                  <a:srgbClr val="FFFFFF"/>
                </a:highlight>
                <a:latin typeface="Consolas" panose="020B0609020204030204" pitchFamily="49" charset="0"/>
              </a:rPr>
              <a:t>});</a:t>
            </a:r>
            <a:endParaRPr lang="en-US" sz="1176" dirty="0">
              <a:solidFill>
                <a:srgbClr val="FFFFFF"/>
              </a:solidFill>
            </a:endParaRPr>
          </a:p>
        </p:txBody>
      </p:sp>
    </p:spTree>
    <p:extLst>
      <p:ext uri="{BB962C8B-B14F-4D97-AF65-F5344CB8AC3E}">
        <p14:creationId xmlns:p14="http://schemas.microsoft.com/office/powerpoint/2010/main" val="1497417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724143"/>
          </a:xfrm>
        </p:spPr>
        <p:txBody>
          <a:bodyPr/>
          <a:lstStyle/>
          <a:p>
            <a:r>
              <a:rPr lang="en-US" dirty="0" smtClean="0"/>
              <a:t>XML Manifest URI Allow List (Under-the-hood)</a:t>
            </a:r>
            <a:endParaRPr lang="en-US" dirty="0"/>
          </a:p>
        </p:txBody>
      </p:sp>
      <p:sp>
        <p:nvSpPr>
          <p:cNvPr id="3" name="Title 2"/>
          <p:cNvSpPr>
            <a:spLocks noGrp="1"/>
          </p:cNvSpPr>
          <p:nvPr>
            <p:ph type="title"/>
          </p:nvPr>
        </p:nvSpPr>
        <p:spPr/>
        <p:txBody>
          <a:bodyPr/>
          <a:lstStyle/>
          <a:p>
            <a:r>
              <a:rPr lang="en-US" dirty="0" smtClean="0"/>
              <a:t>Hosted Web Apps</a:t>
            </a:r>
            <a:endParaRPr lang="en-US" dirty="0"/>
          </a:p>
        </p:txBody>
      </p:sp>
      <p:sp>
        <p:nvSpPr>
          <p:cNvPr id="4" name="Content Placeholder 2"/>
          <p:cNvSpPr txBox="1">
            <a:spLocks/>
          </p:cNvSpPr>
          <p:nvPr/>
        </p:nvSpPr>
        <p:spPr>
          <a:xfrm>
            <a:off x="568047" y="2308470"/>
            <a:ext cx="11553447" cy="3026509"/>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66" b="1">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WindowsRuntimeAccess</a:t>
            </a:r>
            <a:r>
              <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a:t>
            </a:r>
          </a:p>
          <a:p>
            <a:r>
              <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a:t>
            </a:r>
            <a:r>
              <a:rPr lang="en-US" sz="2666" b="1">
                <a:solidFill>
                  <a:srgbClr val="00B050"/>
                </a:solidFill>
                <a:latin typeface="Consolas" panose="020B0609020204030204" pitchFamily="49" charset="0"/>
                <a:cs typeface="Consolas" panose="020B0609020204030204" pitchFamily="49" charset="0"/>
              </a:rPr>
              <a:t>all</a:t>
            </a:r>
            <a:r>
              <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 Match="</a:t>
            </a:r>
            <a:r>
              <a:rPr lang="en-US" sz="2666" b="1">
                <a:solidFill>
                  <a:srgbClr val="00B0F0"/>
                </a:solidFill>
                <a:latin typeface="Consolas" panose="020B0609020204030204" pitchFamily="49" charset="0"/>
                <a:cs typeface="Consolas" panose="020B0609020204030204" pitchFamily="49" charset="0"/>
              </a:rPr>
              <a:t>https://*.websites.net</a:t>
            </a:r>
            <a:r>
              <a:rPr lang="en-US" sz="2666">
                <a:solidFill>
                  <a:srgbClr val="00B0F0"/>
                </a:solidFill>
                <a:latin typeface="Consolas" panose="020B0609020204030204" pitchFamily="49" charset="0"/>
                <a:cs typeface="Consolas" panose="020B0609020204030204" pitchFamily="49" charset="0"/>
              </a:rPr>
              <a:t>/</a:t>
            </a:r>
            <a:r>
              <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a:t>
            </a:r>
          </a:p>
          <a:p>
            <a:r>
              <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a:t>
            </a:r>
            <a:r>
              <a:rPr lang="en-US" sz="2666" b="1">
                <a:solidFill>
                  <a:srgbClr val="FFC000"/>
                </a:solidFill>
                <a:latin typeface="Consolas" panose="020B0609020204030204" pitchFamily="49" charset="0"/>
                <a:cs typeface="Consolas" panose="020B0609020204030204" pitchFamily="49" charset="0"/>
              </a:rPr>
              <a:t>allowForWebOnly</a:t>
            </a:r>
            <a:r>
              <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 Match=</a:t>
            </a:r>
            <a:r>
              <a:rPr lang="en-US" sz="2666" b="1">
                <a:solidFill>
                  <a:srgbClr val="00B0F0"/>
                </a:solidFill>
                <a:latin typeface="Consolas" panose="020B0609020204030204" pitchFamily="49" charset="0"/>
                <a:cs typeface="Consolas" panose="020B0609020204030204" pitchFamily="49" charset="0"/>
                <a:hlinkClick r:id="rId2"/>
              </a:rPr>
              <a:t>https://*.website.net/</a:t>
            </a:r>
            <a:endPar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endParaRPr>
          </a:p>
          <a:p>
            <a:pPr lvl="1"/>
            <a:r>
              <a:rPr lang="en-US" sz="18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Developers can control the Universal APIs they want to expose </a:t>
            </a:r>
          </a:p>
          <a:p>
            <a:r>
              <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a:t>
            </a:r>
            <a:r>
              <a:rPr lang="en-US" sz="2666" b="1">
                <a:solidFill>
                  <a:srgbClr val="FF0000"/>
                </a:solidFill>
                <a:latin typeface="Consolas" panose="020B0609020204030204" pitchFamily="49" charset="0"/>
                <a:cs typeface="Consolas" panose="020B0609020204030204" pitchFamily="49" charset="0"/>
              </a:rPr>
              <a:t>none</a:t>
            </a:r>
            <a:r>
              <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 Match="</a:t>
            </a:r>
            <a:r>
              <a:rPr lang="en-US" sz="2666" b="1">
                <a:solidFill>
                  <a:srgbClr val="00B0F0"/>
                </a:solidFill>
                <a:latin typeface="Consolas" panose="020B0609020204030204" pitchFamily="49" charset="0"/>
                <a:cs typeface="Consolas" panose="020B0609020204030204" pitchFamily="49" charset="0"/>
              </a:rPr>
              <a:t>http://ads.website.net/</a:t>
            </a:r>
            <a:r>
              <a:rPr lang="en-US" sz="26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a:t>
            </a:r>
          </a:p>
          <a:p>
            <a:pPr lvl="1"/>
            <a:r>
              <a:rPr lang="en-US" sz="1866">
                <a:gradFill>
                  <a:gsLst>
                    <a:gs pos="1250">
                      <a:srgbClr val="404040"/>
                    </a:gs>
                    <a:gs pos="100000">
                      <a:srgbClr val="404040"/>
                    </a:gs>
                  </a:gsLst>
                  <a:lin ang="5400000" scaled="0"/>
                </a:gradFill>
                <a:latin typeface="Consolas" panose="020B0609020204030204" pitchFamily="49" charset="0"/>
                <a:cs typeface="Consolas" panose="020B0609020204030204" pitchFamily="49" charset="0"/>
              </a:rPr>
              <a:t>Default is no access</a:t>
            </a:r>
            <a:endParaRPr lang="en-US" sz="1866" dirty="0">
              <a:gradFill>
                <a:gsLst>
                  <a:gs pos="1250">
                    <a:srgbClr val="404040"/>
                  </a:gs>
                  <a:gs pos="100000">
                    <a:srgbClr val="404040"/>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8115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945" y="0"/>
            <a:ext cx="9144000" cy="2387600"/>
          </a:xfrm>
        </p:spPr>
        <p:txBody>
          <a:bodyPr/>
          <a:lstStyle/>
          <a:p>
            <a:r>
              <a:rPr lang="en-US" dirty="0" smtClean="0"/>
              <a:t>Westminster - Call To Action</a:t>
            </a:r>
            <a:endParaRPr lang="en-US" dirty="0"/>
          </a:p>
        </p:txBody>
      </p:sp>
      <p:sp>
        <p:nvSpPr>
          <p:cNvPr id="5" name="Subtitle 4"/>
          <p:cNvSpPr>
            <a:spLocks noGrp="1"/>
          </p:cNvSpPr>
          <p:nvPr>
            <p:ph type="subTitle" idx="1"/>
          </p:nvPr>
        </p:nvSpPr>
        <p:spPr>
          <a:xfrm>
            <a:off x="1524000" y="3602038"/>
            <a:ext cx="9144000" cy="1655762"/>
          </a:xfrm>
        </p:spPr>
        <p:txBody>
          <a:bodyPr>
            <a:normAutofit/>
          </a:bodyPr>
          <a:lstStyle/>
          <a:p>
            <a:r>
              <a:rPr lang="en-US" dirty="0">
                <a:hlinkClick r:id="rId2"/>
              </a:rPr>
              <a:t>https://</a:t>
            </a:r>
            <a:r>
              <a:rPr lang="en-US" dirty="0" smtClean="0">
                <a:hlinkClick r:id="rId2"/>
              </a:rPr>
              <a:t>dev.windows.com/en-us/uwp-bridges/web-apps</a:t>
            </a:r>
            <a:r>
              <a:rPr lang="en-US" dirty="0" smtClean="0"/>
              <a:t> </a:t>
            </a:r>
          </a:p>
          <a:p>
            <a:r>
              <a:rPr lang="en-US" dirty="0" smtClean="0"/>
              <a:t>Publish your app to Store</a:t>
            </a:r>
            <a:endParaRPr lang="en-US" dirty="0"/>
          </a:p>
        </p:txBody>
      </p:sp>
    </p:spTree>
    <p:extLst>
      <p:ext uri="{BB962C8B-B14F-4D97-AF65-F5344CB8AC3E}">
        <p14:creationId xmlns:p14="http://schemas.microsoft.com/office/powerpoint/2010/main" val="19030701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Centennial</a:t>
            </a:r>
            <a:br>
              <a:rPr lang="en-US" dirty="0" smtClean="0"/>
            </a:br>
            <a:r>
              <a:rPr lang="en-US" dirty="0" smtClean="0"/>
              <a:t>(Bridge from Classic Windows APPS)</a:t>
            </a:r>
            <a:endParaRPr lang="en-US" dirty="0"/>
          </a:p>
        </p:txBody>
      </p:sp>
      <p:sp>
        <p:nvSpPr>
          <p:cNvPr id="8" name="Content Placeholder 7"/>
          <p:cNvSpPr>
            <a:spLocks noGrp="1"/>
          </p:cNvSpPr>
          <p:nvPr>
            <p:ph idx="1"/>
          </p:nvPr>
        </p:nvSpPr>
        <p:spPr/>
        <p:txBody>
          <a:bodyPr>
            <a:normAutofit fontScale="92500" lnSpcReduction="10000"/>
          </a:bodyPr>
          <a:lstStyle/>
          <a:p>
            <a:r>
              <a:rPr lang="en-US" dirty="0"/>
              <a:t>What is Project Centennial?</a:t>
            </a:r>
            <a:endParaRPr lang="ru-RU" dirty="0" smtClean="0"/>
          </a:p>
          <a:p>
            <a:pPr lvl="1"/>
            <a:r>
              <a:rPr lang="en-US" dirty="0" smtClean="0"/>
              <a:t>Way for class apps to Store</a:t>
            </a:r>
            <a:endParaRPr lang="en-US" dirty="0"/>
          </a:p>
          <a:p>
            <a:r>
              <a:rPr lang="en-US" dirty="0" smtClean="0"/>
              <a:t>Objective</a:t>
            </a:r>
          </a:p>
          <a:p>
            <a:pPr marL="685800" lvl="2">
              <a:spcBef>
                <a:spcPts val="1000"/>
              </a:spcBef>
            </a:pPr>
            <a:r>
              <a:rPr lang="en-US" sz="2400" dirty="0"/>
              <a:t>Converting </a:t>
            </a:r>
            <a:r>
              <a:rPr lang="en-US" sz="2400" dirty="0" smtClean="0"/>
              <a:t>classis (exe/</a:t>
            </a:r>
            <a:r>
              <a:rPr lang="en-US" sz="2400" dirty="0" err="1" smtClean="0"/>
              <a:t>msi</a:t>
            </a:r>
            <a:r>
              <a:rPr lang="en-US" sz="2400" dirty="0" smtClean="0"/>
              <a:t>) windows </a:t>
            </a:r>
            <a:r>
              <a:rPr lang="en-US" sz="2400" dirty="0"/>
              <a:t>apps to Universal APP</a:t>
            </a:r>
            <a:r>
              <a:rPr lang="en-US" sz="2400" dirty="0" smtClean="0"/>
              <a:t>.</a:t>
            </a:r>
            <a:endParaRPr lang="en-US" sz="2400" dirty="0"/>
          </a:p>
          <a:p>
            <a:r>
              <a:rPr lang="en-US" dirty="0" smtClean="0"/>
              <a:t>Principles</a:t>
            </a:r>
          </a:p>
          <a:p>
            <a:pPr lvl="1"/>
            <a:r>
              <a:rPr lang="en-US" dirty="0" smtClean="0"/>
              <a:t>Redirection for File OI, </a:t>
            </a:r>
            <a:r>
              <a:rPr lang="en-US" dirty="0" err="1" smtClean="0"/>
              <a:t>Registery</a:t>
            </a:r>
            <a:r>
              <a:rPr lang="en-US" dirty="0" smtClean="0"/>
              <a:t> IO</a:t>
            </a:r>
          </a:p>
          <a:p>
            <a:pPr lvl="1"/>
            <a:r>
              <a:rPr lang="en-US" dirty="0" smtClean="0"/>
              <a:t>Create APPX package</a:t>
            </a:r>
            <a:endParaRPr lang="en-US" dirty="0"/>
          </a:p>
          <a:p>
            <a:r>
              <a:rPr lang="en-US" dirty="0" smtClean="0"/>
              <a:t>Limitations</a:t>
            </a:r>
          </a:p>
          <a:p>
            <a:pPr lvl="1"/>
            <a:r>
              <a:rPr lang="en-US" dirty="0" smtClean="0"/>
              <a:t>No Custom Drivers</a:t>
            </a:r>
          </a:p>
          <a:p>
            <a:pPr lvl="1"/>
            <a:r>
              <a:rPr lang="en-US" dirty="0" smtClean="0"/>
              <a:t>No Privileges Apps</a:t>
            </a:r>
            <a:endParaRPr lang="ru-RU" dirty="0" smtClean="0"/>
          </a:p>
          <a:p>
            <a:pPr lvl="1"/>
            <a:r>
              <a:rPr lang="en-US" dirty="0" smtClean="0"/>
              <a:t>Only </a:t>
            </a:r>
            <a:r>
              <a:rPr lang="en-US" dirty="0" err="1" smtClean="0"/>
              <a:t>.Net</a:t>
            </a:r>
            <a:r>
              <a:rPr lang="en-US" dirty="0" smtClean="0"/>
              <a:t>/Win32</a:t>
            </a:r>
            <a:endParaRPr lang="en-US" dirty="0"/>
          </a:p>
        </p:txBody>
      </p:sp>
      <p:sp>
        <p:nvSpPr>
          <p:cNvPr id="5" name="TextBox 4"/>
          <p:cNvSpPr txBox="1"/>
          <p:nvPr/>
        </p:nvSpPr>
        <p:spPr>
          <a:xfrm>
            <a:off x="1270000" y="2295237"/>
            <a:ext cx="9725890" cy="3108543"/>
          </a:xfrm>
          <a:prstGeom prst="rect">
            <a:avLst/>
          </a:prstGeom>
          <a:noFill/>
        </p:spPr>
        <p:txBody>
          <a:bodyPr wrap="square" rtlCol="0">
            <a:spAutoFit/>
          </a:bodyPr>
          <a:lstStyle/>
          <a:p>
            <a:pPr algn="ctr"/>
            <a:r>
              <a:rPr lang="en-US" sz="19600" dirty="0" smtClean="0">
                <a:solidFill>
                  <a:srgbClr val="FF0000"/>
                </a:solidFill>
              </a:rPr>
              <a:t>BETA</a:t>
            </a:r>
            <a:endParaRPr lang="en-US" sz="19600" dirty="0">
              <a:solidFill>
                <a:srgbClr val="FF0000"/>
              </a:solidFill>
            </a:endParaRPr>
          </a:p>
        </p:txBody>
      </p:sp>
    </p:spTree>
    <p:extLst>
      <p:ext uri="{BB962C8B-B14F-4D97-AF65-F5344CB8AC3E}">
        <p14:creationId xmlns:p14="http://schemas.microsoft.com/office/powerpoint/2010/main" val="23115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Diagram 30"/>
          <p:cNvGraphicFramePr/>
          <p:nvPr>
            <p:extLst/>
          </p:nvPr>
        </p:nvGraphicFramePr>
        <p:xfrm>
          <a:off x="6971086" y="2671226"/>
          <a:ext cx="2934720" cy="1956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Diagram 18"/>
          <p:cNvGraphicFramePr/>
          <p:nvPr>
            <p:extLst/>
          </p:nvPr>
        </p:nvGraphicFramePr>
        <p:xfrm>
          <a:off x="1987461" y="2779639"/>
          <a:ext cx="2614498" cy="17396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itle 4"/>
          <p:cNvSpPr>
            <a:spLocks noGrp="1"/>
          </p:cNvSpPr>
          <p:nvPr>
            <p:ph type="title"/>
          </p:nvPr>
        </p:nvSpPr>
        <p:spPr>
          <a:xfrm>
            <a:off x="269241" y="289957"/>
            <a:ext cx="11655840" cy="899537"/>
          </a:xfrm>
        </p:spPr>
        <p:txBody>
          <a:bodyPr/>
          <a:lstStyle/>
          <a:p>
            <a:r>
              <a:rPr lang="en-US" dirty="0" smtClean="0"/>
              <a:t>Conversion</a:t>
            </a:r>
            <a:endParaRPr lang="en-US" dirty="0"/>
          </a:p>
        </p:txBody>
      </p:sp>
      <p:cxnSp>
        <p:nvCxnSpPr>
          <p:cNvPr id="9" name="Straight Arrow Connector 27"/>
          <p:cNvCxnSpPr/>
          <p:nvPr/>
        </p:nvCxnSpPr>
        <p:spPr>
          <a:xfrm>
            <a:off x="1529236" y="3649465"/>
            <a:ext cx="906363" cy="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8"/>
          <p:cNvCxnSpPr/>
          <p:nvPr/>
        </p:nvCxnSpPr>
        <p:spPr>
          <a:xfrm>
            <a:off x="4452555" y="3649465"/>
            <a:ext cx="906363" cy="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9"/>
          <p:cNvCxnSpPr/>
          <p:nvPr/>
        </p:nvCxnSpPr>
        <p:spPr>
          <a:xfrm>
            <a:off x="6768319" y="3649465"/>
            <a:ext cx="906363" cy="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29"/>
          <p:cNvCxnSpPr/>
          <p:nvPr/>
        </p:nvCxnSpPr>
        <p:spPr>
          <a:xfrm>
            <a:off x="9223549" y="3649465"/>
            <a:ext cx="906363" cy="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487507" y="2893484"/>
            <a:ext cx="1168759" cy="1511965"/>
            <a:chOff x="5521342" y="2951007"/>
            <a:chExt cx="1192195" cy="1542283"/>
          </a:xfrm>
        </p:grpSpPr>
        <p:sp>
          <p:nvSpPr>
            <p:cNvPr id="50" name="Freeform 5"/>
            <p:cNvSpPr>
              <a:spLocks noChangeAspect="1" noEditPoints="1"/>
            </p:cNvSpPr>
            <p:nvPr/>
          </p:nvSpPr>
          <p:spPr bwMode="black">
            <a:xfrm>
              <a:off x="5521342" y="2951007"/>
              <a:ext cx="1192195" cy="1542283"/>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chemeClr val="tx2"/>
            </a:solidFill>
            <a:ln>
              <a:noFill/>
            </a:ln>
          </p:spPr>
          <p:txBody>
            <a:bodyPr vert="horz" wrap="square" lIns="67226" tIns="33613" rIns="67226" bIns="33613" numCol="1" anchor="t" anchorCtr="0" compatLnSpc="1">
              <a:prstTxWarp prst="textNoShape">
                <a:avLst/>
              </a:prstTxWarp>
            </a:bodyPr>
            <a:lstStyle/>
            <a:p>
              <a:endParaRPr lang="en-US" sz="1323" dirty="0">
                <a:solidFill>
                  <a:srgbClr val="404040"/>
                </a:solidFill>
              </a:endParaRPr>
            </a:p>
          </p:txBody>
        </p:sp>
        <p:sp>
          <p:nvSpPr>
            <p:cNvPr id="52" name="Rectangle 51"/>
            <p:cNvSpPr/>
            <p:nvPr/>
          </p:nvSpPr>
          <p:spPr>
            <a:xfrm>
              <a:off x="5746184" y="3837231"/>
              <a:ext cx="683818" cy="371244"/>
            </a:xfrm>
            <a:prstGeom prst="rect">
              <a:avLst/>
            </a:prstGeom>
          </p:spPr>
          <p:txBody>
            <a:bodyPr wrap="none">
              <a:spAutoFit/>
            </a:bodyPr>
            <a:lstStyle/>
            <a:p>
              <a:r>
                <a:rPr lang="en-US" sz="1765" dirty="0">
                  <a:solidFill>
                    <a:srgbClr val="00188F"/>
                  </a:solidFill>
                </a:rPr>
                <a:t>AppX</a:t>
              </a:r>
            </a:p>
          </p:txBody>
        </p:sp>
        <p:sp>
          <p:nvSpPr>
            <p:cNvPr id="54" name="Freeform 53"/>
            <p:cNvSpPr>
              <a:spLocks noChangeAspect="1" noEditPoints="1"/>
            </p:cNvSpPr>
            <p:nvPr/>
          </p:nvSpPr>
          <p:spPr bwMode="black">
            <a:xfrm>
              <a:off x="5918453" y="3344861"/>
              <a:ext cx="397973" cy="396357"/>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2"/>
            </a:solidFill>
            <a:ln>
              <a:noFill/>
            </a:ln>
            <a:extLst/>
          </p:spPr>
          <p:txBody>
            <a:bodyPr vert="horz" wrap="square" lIns="67226" tIns="33613" rIns="67226" bIns="33613" numCol="1" anchor="t" anchorCtr="0" compatLnSpc="1">
              <a:prstTxWarp prst="textNoShape">
                <a:avLst/>
              </a:prstTxWarp>
            </a:bodyPr>
            <a:lstStyle/>
            <a:p>
              <a:endParaRPr lang="en-US" sz="1323" dirty="0">
                <a:solidFill>
                  <a:srgbClr val="404040"/>
                </a:solidFill>
              </a:endParaRPr>
            </a:p>
          </p:txBody>
        </p:sp>
      </p:grpSp>
      <p:grpSp>
        <p:nvGrpSpPr>
          <p:cNvPr id="48" name="Group 47"/>
          <p:cNvGrpSpPr/>
          <p:nvPr/>
        </p:nvGrpSpPr>
        <p:grpSpPr>
          <a:xfrm>
            <a:off x="262704" y="2893484"/>
            <a:ext cx="1168759" cy="1511965"/>
            <a:chOff x="191771" y="2951007"/>
            <a:chExt cx="1192195" cy="1542283"/>
          </a:xfrm>
        </p:grpSpPr>
        <p:sp>
          <p:nvSpPr>
            <p:cNvPr id="43" name="Freeform 5"/>
            <p:cNvSpPr>
              <a:spLocks noChangeAspect="1" noEditPoints="1"/>
            </p:cNvSpPr>
            <p:nvPr/>
          </p:nvSpPr>
          <p:spPr bwMode="black">
            <a:xfrm>
              <a:off x="191771" y="2951007"/>
              <a:ext cx="1192195" cy="1542283"/>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chemeClr val="tx2"/>
            </a:solidFill>
            <a:ln>
              <a:noFill/>
            </a:ln>
          </p:spPr>
          <p:txBody>
            <a:bodyPr vert="horz" wrap="square" lIns="67226" tIns="33613" rIns="67226" bIns="33613" numCol="1" anchor="t" anchorCtr="0" compatLnSpc="1">
              <a:prstTxWarp prst="textNoShape">
                <a:avLst/>
              </a:prstTxWarp>
            </a:bodyPr>
            <a:lstStyle/>
            <a:p>
              <a:endParaRPr lang="en-US" sz="1323" dirty="0">
                <a:solidFill>
                  <a:srgbClr val="404040"/>
                </a:solidFill>
              </a:endParaRPr>
            </a:p>
          </p:txBody>
        </p:sp>
        <p:pic>
          <p:nvPicPr>
            <p:cNvPr id="44" name="Picture 2" descr="http://dustydog.com.au/Support/Windows-Installer-Icon.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4349" y="3344862"/>
              <a:ext cx="467038" cy="448168"/>
            </a:xfrm>
            <a:prstGeom prst="rect">
              <a:avLst/>
            </a:prstGeom>
            <a:solidFill>
              <a:schemeClr val="tx2"/>
            </a:solidFill>
            <a:extLst/>
          </p:spPr>
        </p:pic>
        <p:sp>
          <p:nvSpPr>
            <p:cNvPr id="55" name="Rectangle 54"/>
            <p:cNvSpPr/>
            <p:nvPr/>
          </p:nvSpPr>
          <p:spPr>
            <a:xfrm>
              <a:off x="499969" y="3843038"/>
              <a:ext cx="551372" cy="371244"/>
            </a:xfrm>
            <a:prstGeom prst="rect">
              <a:avLst/>
            </a:prstGeom>
          </p:spPr>
          <p:txBody>
            <a:bodyPr wrap="none">
              <a:spAutoFit/>
            </a:bodyPr>
            <a:lstStyle/>
            <a:p>
              <a:r>
                <a:rPr lang="en-US" sz="1765" dirty="0">
                  <a:solidFill>
                    <a:srgbClr val="00188F"/>
                  </a:solidFill>
                </a:rPr>
                <a:t>MSI</a:t>
              </a:r>
            </a:p>
          </p:txBody>
        </p:sp>
      </p:grpSp>
      <p:grpSp>
        <p:nvGrpSpPr>
          <p:cNvPr id="60" name="Group 59"/>
          <p:cNvGrpSpPr/>
          <p:nvPr/>
        </p:nvGrpSpPr>
        <p:grpSpPr>
          <a:xfrm>
            <a:off x="10279316" y="2831384"/>
            <a:ext cx="1643445" cy="1626293"/>
            <a:chOff x="10561637" y="2854994"/>
            <a:chExt cx="1752600" cy="1734309"/>
          </a:xfrm>
        </p:grpSpPr>
        <p:sp>
          <p:nvSpPr>
            <p:cNvPr id="59" name="Rectangle 58"/>
            <p:cNvSpPr/>
            <p:nvPr/>
          </p:nvSpPr>
          <p:spPr bwMode="auto">
            <a:xfrm>
              <a:off x="10561637" y="2854994"/>
              <a:ext cx="1752600" cy="17343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7" name="Picture 5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45679" y="3030898"/>
              <a:ext cx="1382499" cy="1382499"/>
            </a:xfrm>
            <a:prstGeom prst="rect">
              <a:avLst/>
            </a:prstGeom>
            <a:solidFill>
              <a:schemeClr val="tx2"/>
            </a:solidFill>
          </p:spPr>
        </p:pic>
      </p:grpSp>
      <p:sp>
        <p:nvSpPr>
          <p:cNvPr id="20" name="TextBox 19"/>
          <p:cNvSpPr txBox="1"/>
          <p:nvPr/>
        </p:nvSpPr>
        <p:spPr>
          <a:xfrm>
            <a:off x="1270000" y="2295237"/>
            <a:ext cx="9725890" cy="3108543"/>
          </a:xfrm>
          <a:prstGeom prst="rect">
            <a:avLst/>
          </a:prstGeom>
          <a:noFill/>
        </p:spPr>
        <p:txBody>
          <a:bodyPr wrap="square" rtlCol="0">
            <a:spAutoFit/>
          </a:bodyPr>
          <a:lstStyle/>
          <a:p>
            <a:pPr algn="ctr"/>
            <a:r>
              <a:rPr lang="en-US" sz="19600" dirty="0" smtClean="0">
                <a:solidFill>
                  <a:srgbClr val="FF0000"/>
                </a:solidFill>
              </a:rPr>
              <a:t>BETA</a:t>
            </a:r>
            <a:endParaRPr lang="en-US" sz="19600" dirty="0">
              <a:solidFill>
                <a:srgbClr val="FF0000"/>
              </a:solidFill>
            </a:endParaRPr>
          </a:p>
        </p:txBody>
      </p:sp>
    </p:spTree>
    <p:extLst>
      <p:ext uri="{BB962C8B-B14F-4D97-AF65-F5344CB8AC3E}">
        <p14:creationId xmlns:p14="http://schemas.microsoft.com/office/powerpoint/2010/main" val="2652912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945" y="0"/>
            <a:ext cx="9144000" cy="2387600"/>
          </a:xfrm>
        </p:spPr>
        <p:txBody>
          <a:bodyPr/>
          <a:lstStyle/>
          <a:p>
            <a:r>
              <a:rPr lang="en-US" dirty="0" err="1"/>
              <a:t>Islandwood</a:t>
            </a:r>
            <a:r>
              <a:rPr lang="en-US" dirty="0"/>
              <a:t> Call </a:t>
            </a:r>
            <a:r>
              <a:rPr lang="en-US" dirty="0" smtClean="0"/>
              <a:t>To Action</a:t>
            </a:r>
            <a:endParaRPr lang="en-US" dirty="0"/>
          </a:p>
        </p:txBody>
      </p:sp>
      <p:sp>
        <p:nvSpPr>
          <p:cNvPr id="5" name="Subtitle 4"/>
          <p:cNvSpPr>
            <a:spLocks noGrp="1"/>
          </p:cNvSpPr>
          <p:nvPr>
            <p:ph type="subTitle" idx="1"/>
          </p:nvPr>
        </p:nvSpPr>
        <p:spPr>
          <a:xfrm>
            <a:off x="1524000" y="3602038"/>
            <a:ext cx="9144000" cy="1655762"/>
          </a:xfrm>
        </p:spPr>
        <p:txBody>
          <a:bodyPr>
            <a:normAutofit/>
          </a:bodyPr>
          <a:lstStyle/>
          <a:p>
            <a:r>
              <a:rPr lang="en-US" dirty="0">
                <a:hlinkClick r:id="rId2"/>
              </a:rPr>
              <a:t>https://projectipreviewsignup.windows.com</a:t>
            </a:r>
            <a:r>
              <a:rPr lang="en-US" dirty="0" smtClean="0">
                <a:hlinkClick r:id="rId2"/>
              </a:rPr>
              <a:t>/</a:t>
            </a:r>
            <a:r>
              <a:rPr lang="en-US" dirty="0" smtClean="0"/>
              <a:t> </a:t>
            </a:r>
            <a:endParaRPr lang="en-US" dirty="0"/>
          </a:p>
        </p:txBody>
      </p:sp>
      <p:sp>
        <p:nvSpPr>
          <p:cNvPr id="7" name="TextBox 6"/>
          <p:cNvSpPr txBox="1"/>
          <p:nvPr/>
        </p:nvSpPr>
        <p:spPr>
          <a:xfrm>
            <a:off x="1270000" y="2295237"/>
            <a:ext cx="9725890" cy="3108543"/>
          </a:xfrm>
          <a:prstGeom prst="rect">
            <a:avLst/>
          </a:prstGeom>
          <a:noFill/>
        </p:spPr>
        <p:txBody>
          <a:bodyPr wrap="square" rtlCol="0">
            <a:spAutoFit/>
          </a:bodyPr>
          <a:lstStyle/>
          <a:p>
            <a:pPr algn="ctr"/>
            <a:r>
              <a:rPr lang="en-US" sz="19600" dirty="0" smtClean="0">
                <a:solidFill>
                  <a:srgbClr val="FF0000"/>
                </a:solidFill>
              </a:rPr>
              <a:t>BETA</a:t>
            </a:r>
            <a:endParaRPr lang="en-US" sz="19600" dirty="0">
              <a:solidFill>
                <a:srgbClr val="FF0000"/>
              </a:solidFill>
            </a:endParaRPr>
          </a:p>
        </p:txBody>
      </p:sp>
    </p:spTree>
    <p:extLst>
      <p:ext uri="{BB962C8B-B14F-4D97-AF65-F5344CB8AC3E}">
        <p14:creationId xmlns:p14="http://schemas.microsoft.com/office/powerpoint/2010/main" val="47812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UWP Bridges side-by-side</a:t>
            </a:r>
          </a:p>
        </p:txBody>
      </p:sp>
      <p:graphicFrame>
        <p:nvGraphicFramePr>
          <p:cNvPr id="2" name="Table 1"/>
          <p:cNvGraphicFramePr>
            <a:graphicFrameLocks noGrp="1"/>
          </p:cNvGraphicFramePr>
          <p:nvPr>
            <p:extLst>
              <p:ext uri="{D42A27DB-BD31-4B8C-83A1-F6EECF244321}">
                <p14:modId xmlns:p14="http://schemas.microsoft.com/office/powerpoint/2010/main" val="3593893375"/>
              </p:ext>
            </p:extLst>
          </p:nvPr>
        </p:nvGraphicFramePr>
        <p:xfrm>
          <a:off x="261432" y="1254125"/>
          <a:ext cx="11756501" cy="5205221"/>
        </p:xfrm>
        <a:graphic>
          <a:graphicData uri="http://schemas.openxmlformats.org/drawingml/2006/table">
            <a:tbl>
              <a:tblPr firstRow="1" bandRow="1">
                <a:tableStyleId>{5C22544A-7EE6-4342-B048-85BDC9FD1C3A}</a:tableStyleId>
              </a:tblPr>
              <a:tblGrid>
                <a:gridCol w="2853248"/>
                <a:gridCol w="2201773"/>
                <a:gridCol w="1963027"/>
                <a:gridCol w="1963027"/>
                <a:gridCol w="2775426"/>
              </a:tblGrid>
              <a:tr h="551437">
                <a:tc>
                  <a:txBody>
                    <a:bodyPr/>
                    <a:lstStyle/>
                    <a:p>
                      <a:r>
                        <a:rPr lang="en-US" sz="1500" b="0" dirty="0" smtClean="0">
                          <a:latin typeface="+mj-lt"/>
                        </a:rPr>
                        <a:t>UWP Bridge</a:t>
                      </a:r>
                      <a:endParaRPr lang="en-US" sz="1500" b="0" dirty="0">
                        <a:latin typeface="+mj-lt"/>
                      </a:endParaRPr>
                    </a:p>
                  </a:txBody>
                  <a:tcPr marL="93260" marR="93260" marT="46630" marB="46630" anchor="b"/>
                </a:tc>
                <a:tc>
                  <a:txBody>
                    <a:bodyPr/>
                    <a:lstStyle/>
                    <a:p>
                      <a:r>
                        <a:rPr lang="en-US" sz="1500" b="0" baseline="0" dirty="0" smtClean="0">
                          <a:latin typeface="+mj-lt"/>
                        </a:rPr>
                        <a:t>API Access</a:t>
                      </a:r>
                      <a:endParaRPr lang="en-US" sz="1500" b="0" dirty="0">
                        <a:latin typeface="+mj-lt"/>
                      </a:endParaRPr>
                    </a:p>
                  </a:txBody>
                  <a:tcPr marL="93260" marR="93260" marT="46630" marB="46630" anchor="b"/>
                </a:tc>
                <a:tc>
                  <a:txBody>
                    <a:bodyPr/>
                    <a:lstStyle/>
                    <a:p>
                      <a:r>
                        <a:rPr lang="en-US" sz="1500" b="0" dirty="0" smtClean="0">
                          <a:latin typeface="+mj-lt"/>
                        </a:rPr>
                        <a:t>Incremental</a:t>
                      </a:r>
                      <a:br>
                        <a:rPr lang="en-US" sz="1500" b="0" dirty="0" smtClean="0">
                          <a:latin typeface="+mj-lt"/>
                        </a:rPr>
                      </a:br>
                      <a:r>
                        <a:rPr lang="en-US" sz="1500" b="0" dirty="0" smtClean="0">
                          <a:latin typeface="+mj-lt"/>
                        </a:rPr>
                        <a:t>Dev</a:t>
                      </a:r>
                      <a:r>
                        <a:rPr lang="en-US" sz="1500" b="0" baseline="0" dirty="0" smtClean="0">
                          <a:latin typeface="+mj-lt"/>
                        </a:rPr>
                        <a:t> Investment</a:t>
                      </a:r>
                      <a:endParaRPr lang="en-US" sz="1500" b="0" dirty="0">
                        <a:latin typeface="+mj-lt"/>
                      </a:endParaRPr>
                    </a:p>
                  </a:txBody>
                  <a:tcPr marL="93260" marR="93260" marT="46630" marB="46630" anchor="b"/>
                </a:tc>
                <a:tc>
                  <a:txBody>
                    <a:bodyPr/>
                    <a:lstStyle/>
                    <a:p>
                      <a:r>
                        <a:rPr lang="en-US" sz="1500" b="0" dirty="0" smtClean="0">
                          <a:latin typeface="+mj-lt"/>
                        </a:rPr>
                        <a:t>Incremental</a:t>
                      </a:r>
                      <a:br>
                        <a:rPr lang="en-US" sz="1500" b="0" dirty="0" smtClean="0">
                          <a:latin typeface="+mj-lt"/>
                        </a:rPr>
                      </a:br>
                      <a:r>
                        <a:rPr lang="en-US" sz="1500" b="0" dirty="0" smtClean="0">
                          <a:latin typeface="+mj-lt"/>
                        </a:rPr>
                        <a:t>App Maintenance</a:t>
                      </a:r>
                      <a:endParaRPr lang="en-US" sz="1500" b="0" dirty="0">
                        <a:latin typeface="+mj-lt"/>
                      </a:endParaRPr>
                    </a:p>
                  </a:txBody>
                  <a:tcPr marL="93260" marR="93260" marT="46630" marB="46630" anchor="b"/>
                </a:tc>
                <a:tc>
                  <a:txBody>
                    <a:bodyPr/>
                    <a:lstStyle/>
                    <a:p>
                      <a:r>
                        <a:rPr lang="en-US" sz="1500" b="0" dirty="0" smtClean="0">
                          <a:latin typeface="+mj-lt"/>
                        </a:rPr>
                        <a:t>Additional</a:t>
                      </a:r>
                      <a:r>
                        <a:rPr lang="en-US" sz="1500" b="0" baseline="0" dirty="0" smtClean="0">
                          <a:latin typeface="+mj-lt"/>
                        </a:rPr>
                        <a:t> </a:t>
                      </a:r>
                      <a:r>
                        <a:rPr lang="en-US" sz="1500" b="0" dirty="0" smtClean="0">
                          <a:latin typeface="+mj-lt"/>
                        </a:rPr>
                        <a:t>Notes</a:t>
                      </a:r>
                      <a:endParaRPr lang="en-US" sz="1500" b="0" dirty="0">
                        <a:latin typeface="+mj-lt"/>
                      </a:endParaRPr>
                    </a:p>
                  </a:txBody>
                  <a:tcPr marL="93260" marR="93260" marT="46630" marB="46630" anchor="b"/>
                </a:tc>
              </a:tr>
              <a:tr h="1163446">
                <a:tc>
                  <a:txBody>
                    <a:bodyPr/>
                    <a:lstStyle/>
                    <a:p>
                      <a:pPr>
                        <a:spcAft>
                          <a:spcPts val="300"/>
                        </a:spcAft>
                      </a:pPr>
                      <a:r>
                        <a:rPr lang="en-US" sz="1500" b="0" dirty="0" smtClean="0">
                          <a:solidFill>
                            <a:schemeClr val="accent1"/>
                          </a:solidFill>
                          <a:latin typeface="Segoe UI Semibold" panose="020B0702040204020203" pitchFamily="34" charset="0"/>
                          <a:cs typeface="Segoe UI Semibold" panose="020B0702040204020203" pitchFamily="34" charset="0"/>
                        </a:rPr>
                        <a:t>Web apps</a:t>
                      </a:r>
                    </a:p>
                    <a:p>
                      <a:r>
                        <a:rPr lang="en-US" sz="1400" b="0" dirty="0" smtClean="0"/>
                        <a:t>‘Project Westminster’</a:t>
                      </a:r>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Server-side website</a:t>
                      </a:r>
                    </a:p>
                    <a:p>
                      <a:pPr marL="171450" indent="-112713">
                        <a:spcAft>
                          <a:spcPts val="400"/>
                        </a:spcAft>
                        <a:buFont typeface="Arial" panose="020B0604020202020204" pitchFamily="34" charset="0"/>
                        <a:buChar char="•"/>
                      </a:pPr>
                      <a:r>
                        <a:rPr lang="en-US" sz="1400" dirty="0" smtClean="0"/>
                        <a:t>Full </a:t>
                      </a:r>
                      <a:r>
                        <a:rPr lang="en-US" sz="1400" baseline="0" dirty="0" smtClean="0"/>
                        <a:t>UWP API access via plug-in model</a:t>
                      </a:r>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Create app manifest </a:t>
                      </a:r>
                    </a:p>
                    <a:p>
                      <a:pPr marL="171450" indent="-112713">
                        <a:spcAft>
                          <a:spcPts val="400"/>
                        </a:spcAft>
                        <a:buFont typeface="Arial" panose="020B0604020202020204" pitchFamily="34" charset="0"/>
                        <a:buChar char="•"/>
                      </a:pPr>
                      <a:r>
                        <a:rPr lang="en-US" sz="1400" dirty="0" smtClean="0"/>
                        <a:t>Store submission</a:t>
                      </a:r>
                      <a:endParaRPr lang="en-US" sz="1400" dirty="0"/>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Server-side</a:t>
                      </a:r>
                      <a:r>
                        <a:rPr lang="en-US" sz="1400" baseline="0" dirty="0" smtClean="0"/>
                        <a:t> website</a:t>
                      </a:r>
                      <a:endParaRPr lang="en-US" sz="1400" dirty="0"/>
                    </a:p>
                  </a:txBody>
                  <a:tcPr marL="93260" marR="93260" marT="124347" marB="124347"/>
                </a:tc>
                <a:tc>
                  <a:txBody>
                    <a:bodyPr/>
                    <a:lstStyle/>
                    <a:p>
                      <a:pPr marL="171450" marR="0" indent="-112713" algn="l" defTabSz="932619"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200" dirty="0" smtClean="0"/>
                        <a:t>Ideal where majority of</a:t>
                      </a:r>
                      <a:r>
                        <a:rPr lang="en-US" sz="1200" baseline="0" dirty="0" smtClean="0"/>
                        <a:t> the experience is in website</a:t>
                      </a:r>
                      <a:endParaRPr lang="en-US" sz="1200" dirty="0" smtClean="0"/>
                    </a:p>
                    <a:p>
                      <a:pPr marL="171450" indent="-112713">
                        <a:spcAft>
                          <a:spcPts val="400"/>
                        </a:spcAft>
                        <a:buFont typeface="Arial" panose="020B0604020202020204" pitchFamily="34" charset="0"/>
                        <a:buChar char="•"/>
                      </a:pPr>
                      <a:r>
                        <a:rPr lang="en-US" sz="1200" dirty="0" smtClean="0"/>
                        <a:t>Carefully consider heavy server-side processing</a:t>
                      </a:r>
                    </a:p>
                  </a:txBody>
                  <a:tcPr marL="93260" marR="93260" marT="124347" marB="124347"/>
                </a:tc>
              </a:tr>
              <a:tr h="1163446">
                <a:tc>
                  <a:txBody>
                    <a:bodyPr/>
                    <a:lstStyle/>
                    <a:p>
                      <a:pPr marL="0" algn="l" defTabSz="685800" rtl="0" eaLnBrk="1" latinLnBrk="0" hangingPunct="1">
                        <a:spcAft>
                          <a:spcPts val="300"/>
                        </a:spcAft>
                      </a:pPr>
                      <a:r>
                        <a:rPr lang="en-US" sz="1500" b="0" kern="1200" dirty="0" smtClean="0">
                          <a:solidFill>
                            <a:schemeClr val="accent1"/>
                          </a:solidFill>
                          <a:latin typeface="Segoe UI Semibold" panose="020B0702040204020203" pitchFamily="34" charset="0"/>
                          <a:ea typeface="+mn-ea"/>
                          <a:cs typeface="Segoe UI Semibold" panose="020B0702040204020203" pitchFamily="34" charset="0"/>
                        </a:rPr>
                        <a:t>Classic applications</a:t>
                      </a:r>
                    </a:p>
                    <a:p>
                      <a:r>
                        <a:rPr lang="en-US" sz="1400" b="0" dirty="0" smtClean="0"/>
                        <a:t>‘Project Centennial’</a:t>
                      </a:r>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Most Win32</a:t>
                      </a:r>
                      <a:r>
                        <a:rPr lang="en-US" sz="1400" baseline="0" dirty="0" smtClean="0"/>
                        <a:t> API access</a:t>
                      </a:r>
                    </a:p>
                    <a:p>
                      <a:pPr marL="171450" indent="-112713">
                        <a:spcAft>
                          <a:spcPts val="400"/>
                        </a:spcAft>
                        <a:buFont typeface="Arial" panose="020B0604020202020204" pitchFamily="34" charset="0"/>
                        <a:buChar char="•"/>
                      </a:pPr>
                      <a:r>
                        <a:rPr lang="en-US" sz="1400" baseline="0" dirty="0" smtClean="0"/>
                        <a:t>Full UWP API access</a:t>
                      </a:r>
                      <a:endParaRPr lang="en-US" sz="1400" dirty="0"/>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Virtualize</a:t>
                      </a:r>
                    </a:p>
                    <a:p>
                      <a:pPr marL="171450" indent="-112713">
                        <a:spcAft>
                          <a:spcPts val="400"/>
                        </a:spcAft>
                        <a:buFont typeface="Arial" panose="020B0604020202020204" pitchFamily="34" charset="0"/>
                        <a:buChar char="•"/>
                      </a:pPr>
                      <a:r>
                        <a:rPr lang="en-US" sz="1400" dirty="0" smtClean="0"/>
                        <a:t>Store submission</a:t>
                      </a:r>
                    </a:p>
                    <a:p>
                      <a:pPr marL="171450" indent="-112713">
                        <a:spcAft>
                          <a:spcPts val="400"/>
                        </a:spcAft>
                        <a:buFont typeface="Arial" panose="020B0604020202020204" pitchFamily="34" charset="0"/>
                        <a:buChar char="•"/>
                      </a:pPr>
                      <a:r>
                        <a:rPr lang="en-US" sz="1400" dirty="0" smtClean="0"/>
                        <a:t>TBD</a:t>
                      </a:r>
                      <a:endParaRPr lang="en-US" sz="1400" dirty="0"/>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Updates via Store</a:t>
                      </a:r>
                    </a:p>
                  </a:txBody>
                  <a:tcPr marL="93260" marR="93260" marT="124347" marB="124347"/>
                </a:tc>
                <a:tc>
                  <a:txBody>
                    <a:bodyPr/>
                    <a:lstStyle/>
                    <a:p>
                      <a:pPr marL="171450" indent="-112713">
                        <a:spcAft>
                          <a:spcPts val="400"/>
                        </a:spcAft>
                        <a:buFont typeface="Arial" panose="020B0604020202020204" pitchFamily="34" charset="0"/>
                        <a:buChar char="•"/>
                      </a:pPr>
                      <a:r>
                        <a:rPr lang="en-US" sz="1200" dirty="0" smtClean="0"/>
                        <a:t>Limit</a:t>
                      </a:r>
                      <a:r>
                        <a:rPr lang="en-US" sz="1200" baseline="0" dirty="0" smtClean="0"/>
                        <a:t>ed support for </a:t>
                      </a:r>
                      <a:r>
                        <a:rPr lang="en-US" sz="1200" dirty="0" smtClean="0"/>
                        <a:t>plug-ins, Windows services, and drivers</a:t>
                      </a:r>
                    </a:p>
                    <a:p>
                      <a:pPr marL="171450" indent="-112713">
                        <a:spcAft>
                          <a:spcPts val="400"/>
                        </a:spcAft>
                        <a:buFont typeface="Arial" panose="020B0604020202020204" pitchFamily="34" charset="0"/>
                        <a:buChar char="•"/>
                      </a:pPr>
                      <a:r>
                        <a:rPr lang="en-US" sz="1200" dirty="0" smtClean="0"/>
                        <a:t>Elevated</a:t>
                      </a:r>
                      <a:r>
                        <a:rPr lang="en-US" sz="1200" baseline="0" dirty="0" smtClean="0"/>
                        <a:t> </a:t>
                      </a:r>
                      <a:r>
                        <a:rPr lang="en-US" sz="1200" baseline="0" dirty="0" err="1" smtClean="0"/>
                        <a:t>privs</a:t>
                      </a:r>
                      <a:r>
                        <a:rPr lang="en-US" sz="1200" baseline="0" dirty="0" smtClean="0"/>
                        <a:t> not supported</a:t>
                      </a:r>
                      <a:endParaRPr lang="en-US" sz="1200" dirty="0"/>
                    </a:p>
                  </a:txBody>
                  <a:tcPr marL="93260" marR="93260" marT="124347" marB="124347"/>
                </a:tc>
              </a:tr>
              <a:tr h="1163446">
                <a:tc>
                  <a:txBody>
                    <a:bodyPr/>
                    <a:lstStyle/>
                    <a:p>
                      <a:pPr marL="0" algn="l" defTabSz="685800" rtl="0" eaLnBrk="1" latinLnBrk="0" hangingPunct="1">
                        <a:spcAft>
                          <a:spcPts val="300"/>
                        </a:spcAft>
                      </a:pPr>
                      <a:r>
                        <a:rPr lang="en-US" sz="1500" b="0" kern="1200" dirty="0" smtClean="0">
                          <a:solidFill>
                            <a:schemeClr val="accent1"/>
                          </a:solidFill>
                          <a:latin typeface="Segoe UI Semibold" panose="020B0702040204020203" pitchFamily="34" charset="0"/>
                          <a:ea typeface="+mn-ea"/>
                          <a:cs typeface="Segoe UI Semibold" panose="020B0702040204020203" pitchFamily="34" charset="0"/>
                        </a:rPr>
                        <a:t>Android apps</a:t>
                      </a:r>
                    </a:p>
                    <a:p>
                      <a:r>
                        <a:rPr lang="en-US" sz="1400" b="0" dirty="0" smtClean="0"/>
                        <a:t>‘Project Astoria’</a:t>
                      </a:r>
                    </a:p>
                  </a:txBody>
                  <a:tcPr marL="93260" marR="93260" marT="124347" marB="124347"/>
                </a:tc>
                <a:tc>
                  <a:txBody>
                    <a:bodyPr/>
                    <a:lstStyle/>
                    <a:p>
                      <a:pPr marL="171450" indent="-112713">
                        <a:spcAft>
                          <a:spcPts val="400"/>
                        </a:spcAft>
                        <a:buFont typeface="Arial" panose="020B0604020202020204" pitchFamily="34" charset="0"/>
                        <a:buChar char="•"/>
                      </a:pPr>
                      <a:r>
                        <a:rPr lang="en-US" sz="1400" i="0" baseline="0" dirty="0" smtClean="0"/>
                        <a:t>Full AOSP API access</a:t>
                      </a:r>
                    </a:p>
                    <a:p>
                      <a:pPr marL="171450" indent="-112713">
                        <a:spcAft>
                          <a:spcPts val="400"/>
                        </a:spcAft>
                        <a:buFont typeface="Arial" panose="020B0604020202020204" pitchFamily="34" charset="0"/>
                        <a:buChar char="•"/>
                      </a:pPr>
                      <a:r>
                        <a:rPr lang="en-US" sz="1400" i="0" baseline="0" dirty="0" smtClean="0"/>
                        <a:t>Select</a:t>
                      </a:r>
                      <a:r>
                        <a:rPr lang="en-US" sz="1400" i="1" baseline="0" dirty="0" smtClean="0"/>
                        <a:t> </a:t>
                      </a:r>
                      <a:r>
                        <a:rPr lang="en-US" sz="1400" baseline="0" dirty="0" smtClean="0"/>
                        <a:t>UWP APIs</a:t>
                      </a:r>
                      <a:br>
                        <a:rPr lang="en-US" sz="1400" baseline="0" dirty="0" smtClean="0"/>
                      </a:br>
                      <a:r>
                        <a:rPr lang="en-US" sz="1400" baseline="0" dirty="0" smtClean="0"/>
                        <a:t>(notifications; live tile)</a:t>
                      </a:r>
                      <a:endParaRPr lang="en-US" sz="1400" dirty="0"/>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AOSP compatibility</a:t>
                      </a:r>
                    </a:p>
                    <a:p>
                      <a:pPr marL="171450" indent="-112713">
                        <a:spcAft>
                          <a:spcPts val="400"/>
                        </a:spcAft>
                        <a:buFont typeface="Arial" panose="020B0604020202020204" pitchFamily="34" charset="0"/>
                        <a:buChar char="•"/>
                      </a:pPr>
                      <a:r>
                        <a:rPr lang="en-US" sz="1400" dirty="0" smtClean="0"/>
                        <a:t>Add Store assets</a:t>
                      </a:r>
                    </a:p>
                    <a:p>
                      <a:pPr marL="171450" indent="-112713">
                        <a:spcAft>
                          <a:spcPts val="400"/>
                        </a:spcAft>
                        <a:buFont typeface="Arial" panose="020B0604020202020204" pitchFamily="34" charset="0"/>
                        <a:buChar char="•"/>
                      </a:pPr>
                      <a:r>
                        <a:rPr lang="en-US" sz="1400" dirty="0" smtClean="0"/>
                        <a:t>Store</a:t>
                      </a:r>
                      <a:r>
                        <a:rPr lang="en-US" sz="1400" baseline="0" dirty="0" smtClean="0"/>
                        <a:t> submission</a:t>
                      </a:r>
                      <a:endParaRPr lang="en-US" sz="1400" dirty="0"/>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Use your </a:t>
                      </a:r>
                      <a:r>
                        <a:rPr lang="en-US" sz="1400" baseline="0" dirty="0" smtClean="0"/>
                        <a:t>IDE</a:t>
                      </a:r>
                      <a:endParaRPr lang="en-US" sz="1400" dirty="0" smtClean="0"/>
                    </a:p>
                    <a:p>
                      <a:pPr marL="171450" indent="-112713">
                        <a:spcAft>
                          <a:spcPts val="400"/>
                        </a:spcAft>
                        <a:buFont typeface="Arial" panose="020B0604020202020204" pitchFamily="34" charset="0"/>
                        <a:buChar char="•"/>
                      </a:pPr>
                      <a:r>
                        <a:rPr lang="en-US" sz="1400" baseline="0" dirty="0" smtClean="0"/>
                        <a:t>Phone testing</a:t>
                      </a:r>
                    </a:p>
                    <a:p>
                      <a:pPr marL="171450" indent="-112713">
                        <a:spcAft>
                          <a:spcPts val="400"/>
                        </a:spcAft>
                        <a:buFont typeface="Arial" panose="020B0604020202020204" pitchFamily="34" charset="0"/>
                        <a:buChar char="•"/>
                      </a:pPr>
                      <a:r>
                        <a:rPr lang="en-US" sz="1400" baseline="0" dirty="0" smtClean="0"/>
                        <a:t>Shared app code</a:t>
                      </a:r>
                    </a:p>
                  </a:txBody>
                  <a:tcPr marL="93260" marR="93260" marT="124347" marB="124347"/>
                </a:tc>
                <a:tc>
                  <a:txBody>
                    <a:bodyPr/>
                    <a:lstStyle/>
                    <a:p>
                      <a:pPr marL="171450" indent="-112713">
                        <a:spcAft>
                          <a:spcPts val="400"/>
                        </a:spcAft>
                        <a:buFont typeface="Arial" panose="020B0604020202020204" pitchFamily="34" charset="0"/>
                        <a:buChar char="•"/>
                      </a:pPr>
                      <a:r>
                        <a:rPr lang="en-US" sz="1200" dirty="0" smtClean="0"/>
                        <a:t>More</a:t>
                      </a:r>
                      <a:r>
                        <a:rPr lang="en-US" sz="1200" baseline="0" dirty="0" smtClean="0"/>
                        <a:t> UWP </a:t>
                      </a:r>
                      <a:r>
                        <a:rPr lang="en-US" sz="1200" dirty="0" smtClean="0"/>
                        <a:t>capabilities </a:t>
                      </a:r>
                      <a:r>
                        <a:rPr lang="en-US" sz="1200" baseline="0" dirty="0" smtClean="0"/>
                        <a:t>over time</a:t>
                      </a:r>
                    </a:p>
                    <a:p>
                      <a:pPr marL="171450" indent="-112713">
                        <a:spcAft>
                          <a:spcPts val="400"/>
                        </a:spcAft>
                        <a:buFont typeface="Arial" panose="020B0604020202020204" pitchFamily="34" charset="0"/>
                        <a:buChar char="•"/>
                      </a:pPr>
                      <a:r>
                        <a:rPr lang="en-US" sz="1200" baseline="0" dirty="0" smtClean="0"/>
                        <a:t>Dev work done in existing IDE</a:t>
                      </a:r>
                    </a:p>
                    <a:p>
                      <a:pPr marL="171450" indent="-112713">
                        <a:spcAft>
                          <a:spcPts val="400"/>
                        </a:spcAft>
                        <a:buFont typeface="Arial" panose="020B0604020202020204" pitchFamily="34" charset="0"/>
                        <a:buChar char="•"/>
                      </a:pPr>
                      <a:r>
                        <a:rPr lang="en-US" sz="1200" baseline="0" dirty="0" smtClean="0"/>
                        <a:t>Ideal for mobile-centric apps and where devs want to use their IDE</a:t>
                      </a:r>
                      <a:endParaRPr lang="en-US" sz="1200" dirty="0"/>
                    </a:p>
                  </a:txBody>
                  <a:tcPr marL="93260" marR="93260" marT="124347" marB="124347"/>
                </a:tc>
              </a:tr>
              <a:tr h="1163446">
                <a:tc>
                  <a:txBody>
                    <a:bodyPr/>
                    <a:lstStyle/>
                    <a:p>
                      <a:pPr marL="0" algn="l" defTabSz="685800" rtl="0" eaLnBrk="1" latinLnBrk="0" hangingPunct="1">
                        <a:spcAft>
                          <a:spcPts val="300"/>
                        </a:spcAft>
                      </a:pPr>
                      <a:r>
                        <a:rPr lang="en-US" sz="1500" b="0" kern="1200" dirty="0" smtClean="0">
                          <a:solidFill>
                            <a:schemeClr val="accent1"/>
                          </a:solidFill>
                          <a:latin typeface="Segoe UI Semibold" panose="020B0702040204020203" pitchFamily="34" charset="0"/>
                          <a:ea typeface="+mn-ea"/>
                          <a:cs typeface="Segoe UI Semibold" panose="020B0702040204020203" pitchFamily="34" charset="0"/>
                        </a:rPr>
                        <a:t>iOS code</a:t>
                      </a:r>
                    </a:p>
                    <a:p>
                      <a:r>
                        <a:rPr lang="en-US" sz="1400" b="0" dirty="0" smtClean="0"/>
                        <a:t>‘Project Islandwood’</a:t>
                      </a:r>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Full UWP APIs</a:t>
                      </a:r>
                      <a:endParaRPr lang="en-US" sz="1400" dirty="0"/>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Import into VS2015</a:t>
                      </a:r>
                    </a:p>
                    <a:p>
                      <a:pPr marL="171450" indent="-112713">
                        <a:spcAft>
                          <a:spcPts val="400"/>
                        </a:spcAft>
                        <a:buFont typeface="Arial" panose="020B0604020202020204" pitchFamily="34" charset="0"/>
                        <a:buChar char="•"/>
                      </a:pPr>
                      <a:r>
                        <a:rPr lang="en-US" sz="1400" dirty="0" smtClean="0"/>
                        <a:t>Store submission</a:t>
                      </a:r>
                      <a:endParaRPr lang="en-US" sz="1400" dirty="0"/>
                    </a:p>
                  </a:txBody>
                  <a:tcPr marL="93260" marR="93260" marT="124347" marB="124347"/>
                </a:tc>
                <a:tc>
                  <a:txBody>
                    <a:bodyPr/>
                    <a:lstStyle/>
                    <a:p>
                      <a:pPr marL="171450" indent="-112713">
                        <a:spcAft>
                          <a:spcPts val="400"/>
                        </a:spcAft>
                        <a:buFont typeface="Arial" panose="020B0604020202020204" pitchFamily="34" charset="0"/>
                        <a:buChar char="•"/>
                      </a:pPr>
                      <a:r>
                        <a:rPr lang="en-US" sz="1400" dirty="0" smtClean="0"/>
                        <a:t>Visual Studio IDE</a:t>
                      </a:r>
                    </a:p>
                    <a:p>
                      <a:pPr marL="171450" indent="-112713">
                        <a:spcAft>
                          <a:spcPts val="400"/>
                        </a:spcAft>
                        <a:buFont typeface="Arial" panose="020B0604020202020204" pitchFamily="34" charset="0"/>
                        <a:buChar char="•"/>
                      </a:pPr>
                      <a:r>
                        <a:rPr lang="en-US" sz="1400" dirty="0" smtClean="0"/>
                        <a:t>Separate projects</a:t>
                      </a:r>
                    </a:p>
                    <a:p>
                      <a:pPr marL="171450" indent="-112713">
                        <a:spcAft>
                          <a:spcPts val="400"/>
                        </a:spcAft>
                        <a:buFont typeface="Arial" panose="020B0604020202020204" pitchFamily="34" charset="0"/>
                        <a:buChar char="•"/>
                      </a:pPr>
                      <a:r>
                        <a:rPr lang="en-US" sz="1400" dirty="0" smtClean="0"/>
                        <a:t>Shared </a:t>
                      </a:r>
                      <a:r>
                        <a:rPr lang="en-US" sz="1400" dirty="0" err="1" smtClean="0"/>
                        <a:t>ObjC</a:t>
                      </a:r>
                      <a:r>
                        <a:rPr lang="en-US" sz="1400" dirty="0" smtClean="0"/>
                        <a:t> code</a:t>
                      </a:r>
                      <a:endParaRPr lang="en-US" sz="1400" dirty="0"/>
                    </a:p>
                  </a:txBody>
                  <a:tcPr marL="93260" marR="93260" marT="124347" marB="124347"/>
                </a:tc>
                <a:tc>
                  <a:txBody>
                    <a:bodyPr/>
                    <a:lstStyle/>
                    <a:p>
                      <a:pPr marL="171450" indent="-112713">
                        <a:spcAft>
                          <a:spcPts val="400"/>
                        </a:spcAft>
                        <a:buFont typeface="Arial" panose="020B0604020202020204" pitchFamily="34" charset="0"/>
                        <a:buChar char="•"/>
                      </a:pPr>
                      <a:r>
                        <a:rPr lang="en-US" sz="1200" dirty="0" smtClean="0"/>
                        <a:t>Support for most iOS APIs</a:t>
                      </a:r>
                    </a:p>
                    <a:p>
                      <a:pPr marL="171450" marR="0" indent="-112713" algn="l" defTabSz="6858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200" baseline="0" dirty="0" smtClean="0"/>
                        <a:t>Support for runtime debugging</a:t>
                      </a:r>
                    </a:p>
                    <a:p>
                      <a:pPr marL="171450" marR="0" indent="-112713" algn="l" defTabSz="6858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200" baseline="0" dirty="0" smtClean="0"/>
                        <a:t>Ideal for multi-device apps and where team can install/use VS</a:t>
                      </a:r>
                      <a:endParaRPr lang="en-US" sz="1200" dirty="0" smtClean="0"/>
                    </a:p>
                  </a:txBody>
                  <a:tcPr marL="93260" marR="93260" marT="124347" marB="124347"/>
                </a:tc>
              </a:tr>
            </a:tbl>
          </a:graphicData>
        </a:graphic>
      </p:graphicFrame>
    </p:spTree>
    <p:extLst>
      <p:ext uri="{BB962C8B-B14F-4D97-AF65-F5344CB8AC3E}">
        <p14:creationId xmlns:p14="http://schemas.microsoft.com/office/powerpoint/2010/main" val="1768917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ru-RU" dirty="0" smtClean="0"/>
              <a:t>Игорь Сычев</a:t>
            </a:r>
            <a:endParaRPr lang="ru-RU" dirty="0"/>
          </a:p>
        </p:txBody>
      </p:sp>
      <p:sp>
        <p:nvSpPr>
          <p:cNvPr id="6" name="Text Placeholder 5"/>
          <p:cNvSpPr>
            <a:spLocks noGrp="1"/>
          </p:cNvSpPr>
          <p:nvPr>
            <p:ph type="body" sz="quarter" idx="20"/>
          </p:nvPr>
        </p:nvSpPr>
        <p:spPr/>
        <p:txBody>
          <a:bodyPr/>
          <a:lstStyle/>
          <a:p>
            <a:r>
              <a:rPr lang="en-US" dirty="0" smtClean="0"/>
              <a:t>Premier Field Engineer</a:t>
            </a:r>
            <a:r>
              <a:rPr lang="ru-RU" dirty="0" smtClean="0"/>
              <a:t>, </a:t>
            </a:r>
            <a:r>
              <a:rPr lang="en-US" dirty="0" smtClean="0"/>
              <a:t>Microsoft</a:t>
            </a:r>
            <a:endParaRPr lang="ru-RU" dirty="0"/>
          </a:p>
        </p:txBody>
      </p:sp>
      <p:sp>
        <p:nvSpPr>
          <p:cNvPr id="7" name="Text Placeholder 6"/>
          <p:cNvSpPr>
            <a:spLocks noGrp="1"/>
          </p:cNvSpPr>
          <p:nvPr>
            <p:ph type="body" sz="quarter" idx="28"/>
          </p:nvPr>
        </p:nvSpPr>
        <p:spPr/>
        <p:txBody>
          <a:bodyPr/>
          <a:lstStyle/>
          <a:p>
            <a:r>
              <a:rPr lang="en-US" dirty="0" smtClean="0"/>
              <a:t>igorsych@Microsoft.com</a:t>
            </a:r>
            <a:endParaRPr lang="ru-RU" dirty="0"/>
          </a:p>
        </p:txBody>
      </p:sp>
      <p:sp>
        <p:nvSpPr>
          <p:cNvPr id="9" name="Text Placeholder 8"/>
          <p:cNvSpPr>
            <a:spLocks noGrp="1"/>
          </p:cNvSpPr>
          <p:nvPr>
            <p:ph type="body" sz="quarter" idx="29"/>
          </p:nvPr>
        </p:nvSpPr>
        <p:spPr/>
        <p:txBody>
          <a:bodyPr/>
          <a:lstStyle/>
          <a:p>
            <a:r>
              <a:rPr lang="ru-RU" i="0" dirty="0"/>
              <a:t>Обзор платформы разработки </a:t>
            </a:r>
            <a:endParaRPr lang="en-US" i="0" dirty="0"/>
          </a:p>
          <a:p>
            <a:r>
              <a:rPr lang="ru-RU" i="0" dirty="0"/>
              <a:t>современных клиентских приложений </a:t>
            </a:r>
            <a:endParaRPr lang="en-US" i="0" dirty="0"/>
          </a:p>
          <a:p>
            <a:r>
              <a:rPr lang="ru-RU" i="0" dirty="0"/>
              <a:t>для </a:t>
            </a:r>
            <a:r>
              <a:rPr lang="en-US" i="0" dirty="0"/>
              <a:t>Windows </a:t>
            </a:r>
            <a:r>
              <a:rPr lang="ru-RU" i="0" dirty="0"/>
              <a:t>10.</a:t>
            </a:r>
            <a:endParaRPr lang="en-US" i="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273" y="2634860"/>
            <a:ext cx="3526953" cy="3526953"/>
          </a:xfrm>
          <a:prstGeom prst="rect">
            <a:avLst/>
          </a:prstGeom>
        </p:spPr>
      </p:pic>
    </p:spTree>
    <p:extLst>
      <p:ext uri="{BB962C8B-B14F-4D97-AF65-F5344CB8AC3E}">
        <p14:creationId xmlns:p14="http://schemas.microsoft.com/office/powerpoint/2010/main" val="1677454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506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Ваш опыт с разработкой клиентских приложений</a:t>
            </a:r>
            <a:r>
              <a:rPr lang="en-US" dirty="0" smtClean="0"/>
              <a:t>?</a:t>
            </a:r>
            <a:br>
              <a:rPr lang="en-US" dirty="0" smtClean="0"/>
            </a:br>
            <a:r>
              <a:rPr lang="en-US" dirty="0"/>
              <a:t/>
            </a:r>
            <a:br>
              <a:rPr lang="en-US" dirty="0"/>
            </a:br>
            <a:endParaRPr lang="ru-RU" dirty="0"/>
          </a:p>
        </p:txBody>
      </p:sp>
      <p:sp>
        <p:nvSpPr>
          <p:cNvPr id="5" name="Text Placeholder 4"/>
          <p:cNvSpPr>
            <a:spLocks noGrp="1"/>
          </p:cNvSpPr>
          <p:nvPr>
            <p:ph type="body" sz="quarter" idx="10"/>
          </p:nvPr>
        </p:nvSpPr>
        <p:spPr>
          <a:xfrm>
            <a:off x="746448" y="1908268"/>
            <a:ext cx="10786469" cy="1898981"/>
          </a:xfrm>
        </p:spPr>
        <p:txBody>
          <a:bodyPr/>
          <a:lstStyle/>
          <a:p>
            <a:pPr marL="457200" indent="-457200">
              <a:buFont typeface="Arial" panose="020B0604020202020204" pitchFamily="34" charset="0"/>
              <a:buChar char="•"/>
            </a:pPr>
            <a:r>
              <a:rPr lang="en-US" dirty="0" smtClean="0"/>
              <a:t>WPF/Silverlight </a:t>
            </a:r>
            <a:endParaRPr lang="en-US" dirty="0"/>
          </a:p>
          <a:p>
            <a:pPr marL="457200" indent="-457200">
              <a:buFont typeface="Arial" panose="020B0604020202020204" pitchFamily="34" charset="0"/>
              <a:buChar char="•"/>
            </a:pPr>
            <a:r>
              <a:rPr lang="en-US" dirty="0"/>
              <a:t>Windows Phone (</a:t>
            </a:r>
            <a:r>
              <a:rPr lang="ru-RU" dirty="0"/>
              <a:t>7.0,7.5,7.8,8.0,8.1</a:t>
            </a:r>
            <a:r>
              <a:rPr lang="en-US" dirty="0"/>
              <a:t>)/Windows Store (8.0, 8.1)</a:t>
            </a:r>
          </a:p>
          <a:p>
            <a:pPr marL="457200" indent="-457200">
              <a:buFont typeface="Arial" panose="020B0604020202020204" pitchFamily="34" charset="0"/>
              <a:buChar char="•"/>
            </a:pPr>
            <a:r>
              <a:rPr lang="en-US" dirty="0"/>
              <a:t>IOS</a:t>
            </a:r>
          </a:p>
          <a:p>
            <a:pPr marL="457200" indent="-457200">
              <a:buFont typeface="Arial" panose="020B0604020202020204" pitchFamily="34" charset="0"/>
              <a:buChar char="•"/>
            </a:pPr>
            <a:r>
              <a:rPr lang="en-US" dirty="0"/>
              <a:t>Android</a:t>
            </a:r>
          </a:p>
        </p:txBody>
      </p:sp>
    </p:spTree>
    <p:extLst>
      <p:ext uri="{BB962C8B-B14F-4D97-AF65-F5344CB8AC3E}">
        <p14:creationId xmlns:p14="http://schemas.microsoft.com/office/powerpoint/2010/main" val="2026747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a:t>
            </a:r>
            <a:endParaRPr lang="ru-RU" dirty="0"/>
          </a:p>
        </p:txBody>
      </p:sp>
      <p:sp>
        <p:nvSpPr>
          <p:cNvPr id="5" name="Text Placeholder 4"/>
          <p:cNvSpPr>
            <a:spLocks noGrp="1"/>
          </p:cNvSpPr>
          <p:nvPr>
            <p:ph type="body" sz="quarter" idx="10"/>
          </p:nvPr>
        </p:nvSpPr>
        <p:spPr>
          <a:xfrm>
            <a:off x="746448" y="1908268"/>
            <a:ext cx="10786469" cy="1898981"/>
          </a:xfrm>
        </p:spPr>
        <p:txBody>
          <a:bodyPr/>
          <a:lstStyle/>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2"/>
          <a:stretch>
            <a:fillRect/>
          </a:stretch>
        </p:blipFill>
        <p:spPr>
          <a:xfrm>
            <a:off x="0" y="1391303"/>
            <a:ext cx="12192000" cy="4831891"/>
          </a:xfrm>
          <a:prstGeom prst="rect">
            <a:avLst/>
          </a:prstGeom>
        </p:spPr>
      </p:pic>
    </p:spTree>
    <p:extLst>
      <p:ext uri="{BB962C8B-B14F-4D97-AF65-F5344CB8AC3E}">
        <p14:creationId xmlns:p14="http://schemas.microsoft.com/office/powerpoint/2010/main" val="2080831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Windows Platform (UWP)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191" y="1710853"/>
            <a:ext cx="9337758" cy="3445633"/>
          </a:xfrm>
          <a:prstGeom prst="rect">
            <a:avLst/>
          </a:prstGeom>
        </p:spPr>
      </p:pic>
    </p:spTree>
    <p:extLst>
      <p:ext uri="{BB962C8B-B14F-4D97-AF65-F5344CB8AC3E}">
        <p14:creationId xmlns:p14="http://schemas.microsoft.com/office/powerpoint/2010/main" val="203976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5579" y="1752115"/>
            <a:ext cx="3600000" cy="1325563"/>
          </a:xfrm>
        </p:spPr>
        <p:txBody>
          <a:bodyPr/>
          <a:lstStyle/>
          <a:p>
            <a:r>
              <a:rPr lang="en-US" dirty="0" smtClean="0"/>
              <a:t>Two different stores</a:t>
            </a:r>
            <a:endParaRPr lang="ru-RU" dirty="0"/>
          </a:p>
        </p:txBody>
      </p:sp>
      <p:sp>
        <p:nvSpPr>
          <p:cNvPr id="5" name="Text Placeholder 4"/>
          <p:cNvSpPr>
            <a:spLocks noGrp="1"/>
          </p:cNvSpPr>
          <p:nvPr>
            <p:ph type="body" sz="quarter" idx="10"/>
          </p:nvPr>
        </p:nvSpPr>
        <p:spPr>
          <a:xfrm>
            <a:off x="4272868" y="1904256"/>
            <a:ext cx="3600000" cy="1325563"/>
          </a:xfrm>
        </p:spPr>
        <p:txBody>
          <a:bodyPr/>
          <a:lstStyle/>
          <a:p>
            <a:r>
              <a:rPr lang="en-US" dirty="0" smtClean="0"/>
              <a:t>One customer experience (linked apps)</a:t>
            </a:r>
            <a:endParaRPr lang="ru-RU" dirty="0"/>
          </a:p>
        </p:txBody>
      </p:sp>
      <p:sp>
        <p:nvSpPr>
          <p:cNvPr id="6" name="Text Placeholder 5"/>
          <p:cNvSpPr>
            <a:spLocks noGrp="1"/>
          </p:cNvSpPr>
          <p:nvPr>
            <p:ph type="body" sz="quarter" idx="11"/>
          </p:nvPr>
        </p:nvSpPr>
        <p:spPr>
          <a:xfrm>
            <a:off x="7970158" y="1904256"/>
            <a:ext cx="3600000" cy="1325563"/>
          </a:xfrm>
        </p:spPr>
        <p:txBody>
          <a:bodyPr/>
          <a:lstStyle/>
          <a:p>
            <a:r>
              <a:rPr lang="en-US" dirty="0" smtClean="0"/>
              <a:t>One Store</a:t>
            </a:r>
            <a:endParaRPr lang="ru-RU" dirty="0"/>
          </a:p>
        </p:txBody>
      </p:sp>
      <p:sp>
        <p:nvSpPr>
          <p:cNvPr id="3" name="Text Placeholder 2"/>
          <p:cNvSpPr>
            <a:spLocks noGrp="1"/>
          </p:cNvSpPr>
          <p:nvPr>
            <p:ph type="body" sz="quarter" idx="12"/>
          </p:nvPr>
        </p:nvSpPr>
        <p:spPr/>
        <p:txBody>
          <a:bodyPr/>
          <a:lstStyle/>
          <a:p>
            <a:r>
              <a:rPr lang="en-US" dirty="0" smtClean="0"/>
              <a:t>Two developer experience with code linking</a:t>
            </a:r>
            <a:endParaRPr lang="en-US" dirty="0"/>
          </a:p>
        </p:txBody>
      </p:sp>
      <p:sp>
        <p:nvSpPr>
          <p:cNvPr id="11" name="Text Placeholder 10"/>
          <p:cNvSpPr>
            <a:spLocks noGrp="1"/>
          </p:cNvSpPr>
          <p:nvPr>
            <p:ph type="body" sz="quarter" idx="13"/>
          </p:nvPr>
        </p:nvSpPr>
        <p:spPr/>
        <p:txBody>
          <a:bodyPr/>
          <a:lstStyle/>
          <a:p>
            <a:r>
              <a:rPr lang="en-US" dirty="0" smtClean="0"/>
              <a:t>One codebase</a:t>
            </a:r>
            <a:endParaRPr lang="en-US" dirty="0"/>
          </a:p>
        </p:txBody>
      </p:sp>
      <p:sp>
        <p:nvSpPr>
          <p:cNvPr id="12" name="Text Placeholder 11"/>
          <p:cNvSpPr>
            <a:spLocks noGrp="1"/>
          </p:cNvSpPr>
          <p:nvPr>
            <p:ph type="body" sz="quarter" idx="14"/>
          </p:nvPr>
        </p:nvSpPr>
        <p:spPr/>
        <p:txBody>
          <a:bodyPr/>
          <a:lstStyle/>
          <a:p>
            <a:r>
              <a:rPr lang="en-US" dirty="0" smtClean="0"/>
              <a:t>Two dev experience </a:t>
            </a:r>
            <a:endParaRPr lang="en-US" dirty="0"/>
          </a:p>
        </p:txBody>
      </p:sp>
      <p:sp>
        <p:nvSpPr>
          <p:cNvPr id="13" name="Title 3"/>
          <p:cNvSpPr txBox="1">
            <a:spLocks/>
          </p:cNvSpPr>
          <p:nvPr/>
        </p:nvSpPr>
        <p:spPr>
          <a:xfrm>
            <a:off x="575579" y="64258"/>
            <a:ext cx="3600000" cy="1325563"/>
          </a:xfrm>
          <a:prstGeom prst="rect">
            <a:avLst/>
          </a:prstGeom>
        </p:spPr>
        <p:txBody>
          <a:bodyPr anchor="b"/>
          <a:lstStyle>
            <a:lvl1pPr algn="ctr" defTabSz="914400" rtl="0" eaLnBrk="1" latinLnBrk="0" hangingPunct="1">
              <a:lnSpc>
                <a:spcPct val="90000"/>
              </a:lnSpc>
              <a:spcBef>
                <a:spcPct val="0"/>
              </a:spcBef>
              <a:buNone/>
              <a:defRPr sz="4200" kern="1200">
                <a:solidFill>
                  <a:schemeClr val="bg1"/>
                </a:solidFill>
                <a:latin typeface="+mn-lt"/>
                <a:ea typeface="+mj-ea"/>
                <a:cs typeface="+mj-cs"/>
              </a:defRPr>
            </a:lvl1pPr>
          </a:lstStyle>
          <a:p>
            <a:r>
              <a:rPr lang="en-US" dirty="0" smtClean="0"/>
              <a:t>2013</a:t>
            </a:r>
            <a:endParaRPr lang="ru-RU" dirty="0"/>
          </a:p>
        </p:txBody>
      </p:sp>
      <p:sp>
        <p:nvSpPr>
          <p:cNvPr id="15" name="Text Placeholder 5"/>
          <p:cNvSpPr txBox="1">
            <a:spLocks/>
          </p:cNvSpPr>
          <p:nvPr/>
        </p:nvSpPr>
        <p:spPr>
          <a:xfrm>
            <a:off x="7970158" y="64258"/>
            <a:ext cx="3600000" cy="1325563"/>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lang="en-US" sz="4200" kern="1200" dirty="0" smtClean="0">
                <a:solidFill>
                  <a:schemeClr val="bg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n-US" sz="4400" kern="1200" dirty="0" smtClean="0">
                <a:solidFill>
                  <a:schemeClr val="bg1"/>
                </a:solidFill>
                <a:latin typeface="+mj-lt"/>
                <a:ea typeface="+mj-ea"/>
                <a:cs typeface="+mj-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4400" kern="1200" dirty="0" smtClean="0">
                <a:solidFill>
                  <a:schemeClr val="bg1"/>
                </a:solidFill>
                <a:latin typeface="+mj-lt"/>
                <a:ea typeface="+mj-ea"/>
                <a:cs typeface="+mj-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4400" kern="1200" dirty="0" smtClean="0">
                <a:solidFill>
                  <a:schemeClr val="bg1"/>
                </a:solidFill>
                <a:latin typeface="+mj-lt"/>
                <a:ea typeface="+mj-ea"/>
                <a:cs typeface="+mj-cs"/>
              </a:defRPr>
            </a:lvl4pPr>
            <a:lvl5pPr marL="2057400" indent="-228600" algn="l" defTabSz="914400" rtl="0" eaLnBrk="1" latinLnBrk="0" hangingPunct="1">
              <a:lnSpc>
                <a:spcPct val="90000"/>
              </a:lnSpc>
              <a:spcBef>
                <a:spcPts val="500"/>
              </a:spcBef>
              <a:buFont typeface="Arial" panose="020B0604020202020204" pitchFamily="34" charset="0"/>
              <a:buChar char="•"/>
              <a:defRPr lang="ru-RU" sz="4400" kern="1200" dirty="0">
                <a:solidFill>
                  <a:schemeClr val="bg1"/>
                </a:solidFill>
                <a:latin typeface="+mj-lt"/>
                <a:ea typeface="+mj-ea"/>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2015</a:t>
            </a:r>
            <a:endParaRPr lang="en-US" dirty="0"/>
          </a:p>
        </p:txBody>
      </p:sp>
      <p:sp>
        <p:nvSpPr>
          <p:cNvPr id="16" name="Text Placeholder 4"/>
          <p:cNvSpPr txBox="1">
            <a:spLocks/>
          </p:cNvSpPr>
          <p:nvPr/>
        </p:nvSpPr>
        <p:spPr>
          <a:xfrm>
            <a:off x="4370158" y="64259"/>
            <a:ext cx="3600000" cy="1325563"/>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lang="en-US" sz="4200" kern="1200" dirty="0" smtClean="0">
                <a:solidFill>
                  <a:schemeClr val="bg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en-US" sz="4400" kern="1200" dirty="0" smtClean="0">
                <a:solidFill>
                  <a:schemeClr val="bg1"/>
                </a:solidFill>
                <a:latin typeface="+mj-lt"/>
                <a:ea typeface="+mj-ea"/>
                <a:cs typeface="+mj-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4400" kern="1200" dirty="0" smtClean="0">
                <a:solidFill>
                  <a:schemeClr val="bg1"/>
                </a:solidFill>
                <a:latin typeface="+mj-lt"/>
                <a:ea typeface="+mj-ea"/>
                <a:cs typeface="+mj-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4400" kern="1200" dirty="0" smtClean="0">
                <a:solidFill>
                  <a:schemeClr val="bg1"/>
                </a:solidFill>
                <a:latin typeface="+mj-lt"/>
                <a:ea typeface="+mj-ea"/>
                <a:cs typeface="+mj-cs"/>
              </a:defRPr>
            </a:lvl4pPr>
            <a:lvl5pPr marL="2057400" indent="-228600" algn="l" defTabSz="914400" rtl="0" eaLnBrk="1" latinLnBrk="0" hangingPunct="1">
              <a:lnSpc>
                <a:spcPct val="90000"/>
              </a:lnSpc>
              <a:spcBef>
                <a:spcPts val="500"/>
              </a:spcBef>
              <a:buFont typeface="Arial" panose="020B0604020202020204" pitchFamily="34" charset="0"/>
              <a:buChar char="•"/>
              <a:defRPr lang="ru-RU" sz="4400" kern="1200" dirty="0">
                <a:solidFill>
                  <a:schemeClr val="bg1"/>
                </a:solidFill>
                <a:latin typeface="+mj-lt"/>
                <a:ea typeface="+mj-ea"/>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2014</a:t>
            </a:r>
            <a:endParaRPr lang="en-US" dirty="0"/>
          </a:p>
        </p:txBody>
      </p:sp>
    </p:spTree>
    <p:extLst>
      <p:ext uri="{BB962C8B-B14F-4D97-AF65-F5344CB8AC3E}">
        <p14:creationId xmlns:p14="http://schemas.microsoft.com/office/powerpoint/2010/main" val="3637332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Developer Experience #1</a:t>
            </a:r>
            <a:endParaRPr lang="ru-RU"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64" y="1825625"/>
            <a:ext cx="10312671" cy="4351338"/>
          </a:xfrm>
          <a:prstGeom prst="rect">
            <a:avLst/>
          </a:prstGeom>
        </p:spPr>
      </p:pic>
    </p:spTree>
    <p:extLst>
      <p:ext uri="{BB962C8B-B14F-4D97-AF65-F5344CB8AC3E}">
        <p14:creationId xmlns:p14="http://schemas.microsoft.com/office/powerpoint/2010/main" val="2727110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 respect your investments (c)Build2013</a:t>
            </a:r>
            <a:r>
              <a:rPr lang="en-US" dirty="0" smtClean="0"/>
              <a:t/>
            </a:r>
            <a:br>
              <a:rPr lang="en-US" dirty="0" smtClean="0"/>
            </a:br>
            <a:r>
              <a:rPr lang="en-US" dirty="0"/>
              <a:t/>
            </a:r>
            <a:br>
              <a:rPr lang="en-US" dirty="0"/>
            </a:br>
            <a:endParaRPr lang="ru-RU" dirty="0"/>
          </a:p>
        </p:txBody>
      </p:sp>
      <p:sp>
        <p:nvSpPr>
          <p:cNvPr id="5" name="Text Placeholder 4"/>
          <p:cNvSpPr>
            <a:spLocks noGrp="1"/>
          </p:cNvSpPr>
          <p:nvPr>
            <p:ph type="body" sz="quarter" idx="10"/>
          </p:nvPr>
        </p:nvSpPr>
        <p:spPr>
          <a:xfrm>
            <a:off x="746448" y="1908268"/>
            <a:ext cx="10786469" cy="1898981"/>
          </a:xfrm>
        </p:spPr>
        <p:txBody>
          <a:bodyPr/>
          <a:lstStyle/>
          <a:p>
            <a:pPr marL="457200" indent="-457200">
              <a:buFont typeface="Arial" panose="020B0604020202020204" pitchFamily="34" charset="0"/>
              <a:buChar char="•"/>
            </a:pPr>
            <a:r>
              <a:rPr lang="en-US" dirty="0"/>
              <a:t>Windows Phone 8.0,8.1 will continue working(Silverlight)</a:t>
            </a:r>
          </a:p>
          <a:p>
            <a:pPr marL="457200" indent="-457200">
              <a:buFont typeface="Arial" panose="020B0604020202020204" pitchFamily="34" charset="0"/>
              <a:buChar char="•"/>
            </a:pPr>
            <a:r>
              <a:rPr lang="en-US" dirty="0"/>
              <a:t>Windows Phone/Store 8.1 will continue working (</a:t>
            </a:r>
            <a:r>
              <a:rPr lang="en-US" dirty="0" err="1"/>
              <a:t>WinRT</a:t>
            </a:r>
            <a:r>
              <a:rPr lang="en-US" dirty="0"/>
              <a:t>)</a:t>
            </a:r>
          </a:p>
        </p:txBody>
      </p:sp>
      <p:sp>
        <p:nvSpPr>
          <p:cNvPr id="2" name="Rectangle 1"/>
          <p:cNvSpPr/>
          <p:nvPr/>
        </p:nvSpPr>
        <p:spPr>
          <a:xfrm>
            <a:off x="746448" y="3807249"/>
            <a:ext cx="10063066" cy="1815882"/>
          </a:xfrm>
          <a:prstGeom prst="rect">
            <a:avLst/>
          </a:prstGeom>
        </p:spPr>
        <p:txBody>
          <a:bodyPr wrap="square">
            <a:spAutoFit/>
          </a:bodyPr>
          <a:lstStyle/>
          <a:p>
            <a:r>
              <a:rPr lang="en-US" sz="2800" dirty="0" smtClean="0"/>
              <a:t>Please, rewrite your Silverlight </a:t>
            </a:r>
            <a:r>
              <a:rPr lang="en-US" sz="2800" dirty="0"/>
              <a:t>apps to </a:t>
            </a:r>
            <a:r>
              <a:rPr lang="en-US" sz="2800" dirty="0" err="1"/>
              <a:t>WinRT</a:t>
            </a:r>
            <a:endParaRPr lang="en-US" sz="2800" dirty="0"/>
          </a:p>
          <a:p>
            <a:r>
              <a:rPr lang="en-US" sz="2800" dirty="0">
                <a:hlinkClick r:id="rId2"/>
              </a:rPr>
              <a:t>https://support.microsoft.com/en-us/lifecycle/search?sort=PN&amp;qid=&amp;alpha=Windows%20Phone%208&amp;Filter=FilterNO</a:t>
            </a:r>
            <a:r>
              <a:rPr lang="en-US" sz="2800" dirty="0"/>
              <a:t> </a:t>
            </a:r>
          </a:p>
        </p:txBody>
      </p:sp>
    </p:spTree>
    <p:extLst>
      <p:ext uri="{BB962C8B-B14F-4D97-AF65-F5344CB8AC3E}">
        <p14:creationId xmlns:p14="http://schemas.microsoft.com/office/powerpoint/2010/main" val="3695173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6f873300b833d51c2baa95a3e53eb954">
  <xsd:schema xmlns:xsd="http://www.w3.org/2001/XMLSchema" xmlns:xs="http://www.w3.org/2001/XMLSchema" xmlns:p="http://schemas.microsoft.com/office/2006/metadata/properties" xmlns:ns3="83163233-208f-487d-8d66-a814ca9ada95" targetNamespace="http://schemas.microsoft.com/office/2006/metadata/properties" ma:root="true" ma:fieldsID="778e1dc9adeab820d9d6d75e964f0f1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E7AA88-0BAC-4C18-B8FE-71244BF49AF6}">
  <ds:schemaRefs>
    <ds:schemaRef ds:uri="http://schemas.microsoft.com/sharepoint/v3/contenttype/forms"/>
  </ds:schemaRefs>
</ds:datastoreItem>
</file>

<file path=customXml/itemProps2.xml><?xml version="1.0" encoding="utf-8"?>
<ds:datastoreItem xmlns:ds="http://schemas.openxmlformats.org/officeDocument/2006/customXml" ds:itemID="{9CDE3BE8-91FE-44AC-808D-1347501DDB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1893CC-1F54-470E-96DA-4452E9646FCD}">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83163233-208f-487d-8d66-a814ca9ada95"/>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1385</TotalTime>
  <Words>1218</Words>
  <Application>Microsoft Office PowerPoint</Application>
  <PresentationFormat>Widescreen</PresentationFormat>
  <Paragraphs>283</Paragraphs>
  <Slides>38</Slides>
  <Notes>14</Notes>
  <HiddenSlides>6</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Helvetica Light</vt:lpstr>
      <vt:lpstr>Segoe UI</vt:lpstr>
      <vt:lpstr>Segoe UI Light</vt:lpstr>
      <vt:lpstr>Segoe UI Semibold</vt:lpstr>
      <vt:lpstr>Wingdings</vt:lpstr>
      <vt:lpstr>Office Theme</vt:lpstr>
      <vt:lpstr>PowerPoint Presentation</vt:lpstr>
      <vt:lpstr>PowerPoint Presentation</vt:lpstr>
      <vt:lpstr>Обзор платформы разработки  современных клиентских приложений для Windows 10.</vt:lpstr>
      <vt:lpstr>Ваш опыт с разработкой клиентских приложений?  </vt:lpstr>
      <vt:lpstr>Plan</vt:lpstr>
      <vt:lpstr>Universal Windows Platform (UWP)</vt:lpstr>
      <vt:lpstr>Two different stores</vt:lpstr>
      <vt:lpstr>Single Developer Experience #1</vt:lpstr>
      <vt:lpstr>We respect your investments (c)Build2013  </vt:lpstr>
      <vt:lpstr>PowerPoint Presentation</vt:lpstr>
      <vt:lpstr>PowerPoint Presentation</vt:lpstr>
      <vt:lpstr>PowerPoint Presentation</vt:lpstr>
      <vt:lpstr>Single Developer Experience #2</vt:lpstr>
      <vt:lpstr>Universal Binaries *</vt:lpstr>
      <vt:lpstr>Universal UI(Adaptive)</vt:lpstr>
      <vt:lpstr>PowerPoint Presentation</vt:lpstr>
      <vt:lpstr>Xamarin + Xamarin.Forms (*1)</vt:lpstr>
      <vt:lpstr>Small gap between MS and Xamarin Forms</vt:lpstr>
      <vt:lpstr>PowerPoint Presentation</vt:lpstr>
      <vt:lpstr>PowerPoint Presentation</vt:lpstr>
      <vt:lpstr>PowerPoint Presentation</vt:lpstr>
      <vt:lpstr>PowerPoint Presentation</vt:lpstr>
      <vt:lpstr>Astoria (Bridge from Android)</vt:lpstr>
      <vt:lpstr>Astoria Platform Compatibility</vt:lpstr>
      <vt:lpstr>Astoria- Call To Action</vt:lpstr>
      <vt:lpstr>Islandwood (Bridge for IOS)</vt:lpstr>
      <vt:lpstr>Islandwood Platform Compatibility</vt:lpstr>
      <vt:lpstr>Islandwood Call To Action</vt:lpstr>
      <vt:lpstr>Hosted Web Apps  (Westminster - Bridge from Web Apps)</vt:lpstr>
      <vt:lpstr>Cortana Integration</vt:lpstr>
      <vt:lpstr>Hosted Web Apps</vt:lpstr>
      <vt:lpstr>Westminster - Call To Action</vt:lpstr>
      <vt:lpstr>Centennial (Bridge from Classic Windows APPS)</vt:lpstr>
      <vt:lpstr>Conversion</vt:lpstr>
      <vt:lpstr>Islandwood Call To Action</vt:lpstr>
      <vt:lpstr>UWP Bridges side-by-side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Igor Sychev</cp:lastModifiedBy>
  <cp:revision>101</cp:revision>
  <dcterms:created xsi:type="dcterms:W3CDTF">2014-11-16T16:38:53Z</dcterms:created>
  <dcterms:modified xsi:type="dcterms:W3CDTF">2015-09-10T13:06:23Z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