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71" r:id="rId5"/>
    <p:sldId id="272" r:id="rId6"/>
    <p:sldId id="274" r:id="rId7"/>
    <p:sldId id="275" r:id="rId8"/>
    <p:sldId id="276" r:id="rId9"/>
    <p:sldId id="277" r:id="rId10"/>
    <p:sldId id="278" r:id="rId11"/>
    <p:sldId id="279" r:id="rId12"/>
    <p:sldId id="280" r:id="rId13"/>
    <p:sldId id="281" r:id="rId14"/>
    <p:sldId id="282" r:id="rId15"/>
    <p:sldId id="289" r:id="rId16"/>
    <p:sldId id="297" r:id="rId17"/>
    <p:sldId id="298" r:id="rId18"/>
    <p:sldId id="283" r:id="rId19"/>
    <p:sldId id="284" r:id="rId20"/>
    <p:sldId id="286" r:id="rId21"/>
    <p:sldId id="294" r:id="rId22"/>
    <p:sldId id="295" r:id="rId23"/>
    <p:sldId id="293" r:id="rId24"/>
    <p:sldId id="292" r:id="rId25"/>
    <p:sldId id="299" r:id="rId26"/>
    <p:sldId id="290" r:id="rId27"/>
    <p:sldId id="263"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pic" id="{5676341F-9465-4AEE-907A-DD5316788B40}">
          <p14:sldIdLst>
            <p14:sldId id="271"/>
          </p14:sldIdLst>
        </p14:section>
        <p14:section name="Intro" id="{545537BF-93F5-47E7-95F1-E19EABE34D17}">
          <p14:sldIdLst>
            <p14:sldId id="272"/>
            <p14:sldId id="274"/>
            <p14:sldId id="275"/>
            <p14:sldId id="276"/>
            <p14:sldId id="277"/>
            <p14:sldId id="278"/>
            <p14:sldId id="279"/>
            <p14:sldId id="280"/>
          </p14:sldIdLst>
        </p14:section>
        <p14:section name="Visual Studio" id="{C2905FF4-1E67-4C5E-B33E-996CBB6B66E6}">
          <p14:sldIdLst>
            <p14:sldId id="281"/>
            <p14:sldId id="282"/>
            <p14:sldId id="289"/>
            <p14:sldId id="297"/>
            <p14:sldId id="298"/>
          </p14:sldIdLst>
        </p14:section>
        <p14:section name="GitFlow" id="{5C2B10F5-808D-4674-B9C7-56ABDDF759EC}">
          <p14:sldIdLst>
            <p14:sldId id="283"/>
            <p14:sldId id="284"/>
            <p14:sldId id="286"/>
          </p14:sldIdLst>
        </p14:section>
        <p14:section name="Policy" id="{109F7FE8-0B74-4A30-925B-52409E8704BB}">
          <p14:sldIdLst>
            <p14:sldId id="294"/>
            <p14:sldId id="295"/>
          </p14:sldIdLst>
        </p14:section>
        <p14:section name="Migration" id="{C463E37C-0FF8-4B12-87A7-83A9CB6E2CA5}">
          <p14:sldIdLst>
            <p14:sldId id="293"/>
            <p14:sldId id="292"/>
            <p14:sldId id="299"/>
          </p14:sldIdLst>
        </p14:section>
        <p14:section name="End" id="{24572AF0-36C9-4D50-8549-FC24FB153C10}">
          <p14:sldIdLst>
            <p14:sldId id="290"/>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4D40"/>
    <a:srgbClr val="5C574D"/>
    <a:srgbClr val="009245"/>
    <a:srgbClr val="43B0DA"/>
    <a:srgbClr val="1894C6"/>
    <a:srgbClr val="1584AF"/>
    <a:srgbClr val="106F9F"/>
    <a:srgbClr val="074E84"/>
    <a:srgbClr val="053E6B"/>
    <a:srgbClr val="010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091" autoAdjust="0"/>
  </p:normalViewPr>
  <p:slideViewPr>
    <p:cSldViewPr snapToGrid="0">
      <p:cViewPr>
        <p:scale>
          <a:sx n="66" d="100"/>
          <a:sy n="66" d="100"/>
        </p:scale>
        <p:origin x="632" y="0"/>
      </p:cViewPr>
      <p:guideLst/>
    </p:cSldViewPr>
  </p:slideViewPr>
  <p:notesTextViewPr>
    <p:cViewPr>
      <p:scale>
        <a:sx n="3" d="2"/>
        <a:sy n="3" d="2"/>
      </p:scale>
      <p:origin x="0" y="0"/>
    </p:cViewPr>
  </p:notesTextViewPr>
  <p:notesViewPr>
    <p:cSldViewPr snapToGrid="0">
      <p:cViewPr varScale="1">
        <p:scale>
          <a:sx n="89" d="100"/>
          <a:sy n="89" d="100"/>
        </p:scale>
        <p:origin x="19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ru-RU" dirty="0" smtClean="0"/>
              <a:t>Опрос</a:t>
            </a:r>
            <a:r>
              <a:rPr lang="ru-RU" baseline="0" dirty="0" smtClean="0"/>
              <a:t> пользователей </a:t>
            </a:r>
            <a:r>
              <a:rPr lang="en-US" baseline="0" dirty="0" smtClean="0"/>
              <a:t>Eclipse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179749015748027E-2"/>
          <c:y val="0.10249218119511679"/>
          <c:w val="0.93332025098425198"/>
          <c:h val="0.75268566974128503"/>
        </c:manualLayout>
      </c:layout>
      <c:lineChart>
        <c:grouping val="standard"/>
        <c:varyColors val="0"/>
        <c:ser>
          <c:idx val="0"/>
          <c:order val="0"/>
          <c:tx>
            <c:strRef>
              <c:f>Sheet1!$B$1</c:f>
              <c:strCache>
                <c:ptCount val="1"/>
                <c:pt idx="0">
                  <c:v>SVN</c:v>
                </c:pt>
              </c:strCache>
            </c:strRef>
          </c:tx>
          <c:spPr>
            <a:ln w="28575" cap="rnd">
              <a:solidFill>
                <a:schemeClr val="tx1">
                  <a:lumMod val="50000"/>
                  <a:lumOff val="50000"/>
                </a:schemeClr>
              </a:solidFill>
              <a:round/>
            </a:ln>
            <a:effectLst/>
          </c:spPr>
          <c:marker>
            <c:symbol val="none"/>
          </c:marker>
          <c:cat>
            <c:numRef>
              <c:f>Sheet1!$A$2:$A$7</c:f>
              <c:numCache>
                <c:formatCode>General</c:formatCode>
                <c:ptCount val="6"/>
                <c:pt idx="0">
                  <c:v>2009</c:v>
                </c:pt>
                <c:pt idx="1">
                  <c:v>2010</c:v>
                </c:pt>
                <c:pt idx="2">
                  <c:v>2011</c:v>
                </c:pt>
                <c:pt idx="3">
                  <c:v>2012</c:v>
                </c:pt>
                <c:pt idx="4">
                  <c:v>2013</c:v>
                </c:pt>
                <c:pt idx="5">
                  <c:v>2014</c:v>
                </c:pt>
              </c:numCache>
            </c:numRef>
          </c:cat>
          <c:val>
            <c:numRef>
              <c:f>Sheet1!$B$2:$B$7</c:f>
              <c:numCache>
                <c:formatCode>General</c:formatCode>
                <c:ptCount val="6"/>
                <c:pt idx="0">
                  <c:v>57</c:v>
                </c:pt>
                <c:pt idx="1">
                  <c:v>58</c:v>
                </c:pt>
                <c:pt idx="2">
                  <c:v>51</c:v>
                </c:pt>
                <c:pt idx="3">
                  <c:v>46</c:v>
                </c:pt>
                <c:pt idx="4">
                  <c:v>38</c:v>
                </c:pt>
                <c:pt idx="5">
                  <c:v>30</c:v>
                </c:pt>
              </c:numCache>
            </c:numRef>
          </c:val>
          <c:smooth val="0"/>
          <c:extLst>
            <c:ext xmlns:c16="http://schemas.microsoft.com/office/drawing/2014/chart" uri="{C3380CC4-5D6E-409C-BE32-E72D297353CC}">
              <c16:uniqueId val="{00000000-8EA2-464C-9E86-B60B3F29A1BB}"/>
            </c:ext>
          </c:extLst>
        </c:ser>
        <c:ser>
          <c:idx val="1"/>
          <c:order val="1"/>
          <c:tx>
            <c:strRef>
              <c:f>Sheet1!$C$1</c:f>
              <c:strCache>
                <c:ptCount val="1"/>
                <c:pt idx="0">
                  <c:v>Git</c:v>
                </c:pt>
              </c:strCache>
            </c:strRef>
          </c:tx>
          <c:spPr>
            <a:ln w="28575" cap="rnd">
              <a:solidFill>
                <a:schemeClr val="accent5"/>
              </a:solidFill>
              <a:round/>
            </a:ln>
            <a:effectLst/>
          </c:spPr>
          <c:marker>
            <c:symbol val="none"/>
          </c:marker>
          <c:cat>
            <c:numRef>
              <c:f>Sheet1!$A$2:$A$7</c:f>
              <c:numCache>
                <c:formatCode>General</c:formatCode>
                <c:ptCount val="6"/>
                <c:pt idx="0">
                  <c:v>2009</c:v>
                </c:pt>
                <c:pt idx="1">
                  <c:v>2010</c:v>
                </c:pt>
                <c:pt idx="2">
                  <c:v>2011</c:v>
                </c:pt>
                <c:pt idx="3">
                  <c:v>2012</c:v>
                </c:pt>
                <c:pt idx="4">
                  <c:v>2013</c:v>
                </c:pt>
                <c:pt idx="5">
                  <c:v>2014</c:v>
                </c:pt>
              </c:numCache>
            </c:numRef>
          </c:cat>
          <c:val>
            <c:numRef>
              <c:f>Sheet1!$C$2:$C$7</c:f>
              <c:numCache>
                <c:formatCode>General</c:formatCode>
                <c:ptCount val="6"/>
                <c:pt idx="0">
                  <c:v>2.4</c:v>
                </c:pt>
                <c:pt idx="1">
                  <c:v>6.8</c:v>
                </c:pt>
                <c:pt idx="2">
                  <c:v>12.8</c:v>
                </c:pt>
                <c:pt idx="3">
                  <c:v>27.6</c:v>
                </c:pt>
                <c:pt idx="4">
                  <c:v>30</c:v>
                </c:pt>
                <c:pt idx="5">
                  <c:v>33</c:v>
                </c:pt>
              </c:numCache>
            </c:numRef>
          </c:val>
          <c:smooth val="0"/>
          <c:extLst>
            <c:ext xmlns:c16="http://schemas.microsoft.com/office/drawing/2014/chart" uri="{C3380CC4-5D6E-409C-BE32-E72D297353CC}">
              <c16:uniqueId val="{00000001-8EA2-464C-9E86-B60B3F29A1BB}"/>
            </c:ext>
          </c:extLst>
        </c:ser>
        <c:dLbls>
          <c:showLegendKey val="0"/>
          <c:showVal val="0"/>
          <c:showCatName val="0"/>
          <c:showSerName val="0"/>
          <c:showPercent val="0"/>
          <c:showBubbleSize val="0"/>
        </c:dLbls>
        <c:smooth val="0"/>
        <c:axId val="331418456"/>
        <c:axId val="331418784"/>
      </c:lineChart>
      <c:catAx>
        <c:axId val="331418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1418784"/>
        <c:crosses val="autoZero"/>
        <c:auto val="1"/>
        <c:lblAlgn val="ctr"/>
        <c:lblOffset val="100"/>
        <c:noMultiLvlLbl val="0"/>
      </c:catAx>
      <c:valAx>
        <c:axId val="331418784"/>
        <c:scaling>
          <c:orientation val="minMax"/>
          <c:max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1418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D657D-9A86-4ADA-AC9D-7A11CF36D20B}" type="datetimeFigureOut">
              <a:rPr lang="ru-RU" smtClean="0"/>
              <a:t>21.05.2015</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536D45-F5D9-4EAB-B375-9C5024948C44}" type="slidenum">
              <a:rPr lang="ru-RU" smtClean="0"/>
              <a:t>‹#›</a:t>
            </a:fld>
            <a:endParaRPr lang="ru-RU"/>
          </a:p>
        </p:txBody>
      </p:sp>
    </p:spTree>
    <p:extLst>
      <p:ext uri="{BB962C8B-B14F-4D97-AF65-F5344CB8AC3E}">
        <p14:creationId xmlns:p14="http://schemas.microsoft.com/office/powerpoint/2010/main" val="2446585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D34E4-998E-42CE-B062-BC8B5973F56E}" type="datetimeFigureOut">
              <a:rPr lang="ru-RU" smtClean="0"/>
              <a:t>21.05.2015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C950F-5AD8-4354-AE3A-C7B3A1479461}" type="slidenum">
              <a:rPr lang="ru-RU" smtClean="0"/>
              <a:t>‹#›</a:t>
            </a:fld>
            <a:endParaRPr lang="ru-RU"/>
          </a:p>
        </p:txBody>
      </p:sp>
    </p:spTree>
    <p:extLst>
      <p:ext uri="{BB962C8B-B14F-4D97-AF65-F5344CB8AC3E}">
        <p14:creationId xmlns:p14="http://schemas.microsoft.com/office/powerpoint/2010/main" val="53119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a:t>
            </a:fld>
            <a:endParaRPr lang="ru-RU"/>
          </a:p>
        </p:txBody>
      </p:sp>
    </p:spTree>
    <p:extLst>
      <p:ext uri="{BB962C8B-B14F-4D97-AF65-F5344CB8AC3E}">
        <p14:creationId xmlns:p14="http://schemas.microsoft.com/office/powerpoint/2010/main" val="336622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как из локального репозитария сделать vc online версия</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11</a:t>
            </a:fld>
            <a:endParaRPr lang="ru-RU"/>
          </a:p>
        </p:txBody>
      </p:sp>
    </p:spTree>
    <p:extLst>
      <p:ext uri="{BB962C8B-B14F-4D97-AF65-F5344CB8AC3E}">
        <p14:creationId xmlns:p14="http://schemas.microsoft.com/office/powerpoint/2010/main" val="219439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12</a:t>
            </a:fld>
            <a:endParaRPr lang="ru-RU"/>
          </a:p>
        </p:txBody>
      </p:sp>
    </p:spTree>
    <p:extLst>
      <p:ext uri="{BB962C8B-B14F-4D97-AF65-F5344CB8AC3E}">
        <p14:creationId xmlns:p14="http://schemas.microsoft.com/office/powerpoint/2010/main" val="267932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5/21/2015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03257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14</a:t>
            </a:fld>
            <a:endParaRPr lang="ru-RU"/>
          </a:p>
        </p:txBody>
      </p:sp>
    </p:spTree>
    <p:extLst>
      <p:ext uri="{BB962C8B-B14F-4D97-AF65-F5344CB8AC3E}">
        <p14:creationId xmlns:p14="http://schemas.microsoft.com/office/powerpoint/2010/main" val="1346941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как из локального репозитария сделать vc online версия</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17</a:t>
            </a:fld>
            <a:endParaRPr lang="ru-RU"/>
          </a:p>
        </p:txBody>
      </p:sp>
    </p:spTree>
    <p:extLst>
      <p:ext uri="{BB962C8B-B14F-4D97-AF65-F5344CB8AC3E}">
        <p14:creationId xmlns:p14="http://schemas.microsoft.com/office/powerpoint/2010/main" val="3224793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smtClean="0"/>
              <a:t>Gated Build</a:t>
            </a:r>
            <a:r>
              <a:rPr lang="en-US" b="1" dirty="0" smtClean="0"/>
              <a:t>-</a:t>
            </a:r>
            <a:r>
              <a:rPr lang="ru-RU" b="1" dirty="0" smtClean="0"/>
              <a:t> </a:t>
            </a:r>
            <a:r>
              <a:rPr lang="ru-RU" dirty="0" smtClean="0"/>
              <a:t>Если вы работаете с проектом использующем в качестве системы контроля версий Git вы можете создать политики бранчей требующие успешной сборки проекта перед помещением изменений в этот бранч. </a:t>
            </a:r>
            <a:endParaRPr lang="en-US" dirty="0" smtClean="0"/>
          </a:p>
          <a:p>
            <a:endParaRPr lang="en-US" b="1" dirty="0" smtClean="0"/>
          </a:p>
          <a:p>
            <a:r>
              <a:rPr lang="ru-RU" b="1" dirty="0" smtClean="0"/>
              <a:t>Code Review </a:t>
            </a:r>
            <a:r>
              <a:rPr lang="en-US" b="1" dirty="0" smtClean="0"/>
              <a:t>–</a:t>
            </a:r>
            <a:r>
              <a:rPr lang="ru-RU" dirty="0" smtClean="0"/>
              <a:t>Аналогично</a:t>
            </a:r>
            <a:r>
              <a:rPr lang="en-US" dirty="0" smtClean="0"/>
              <a:t> </a:t>
            </a:r>
            <a:r>
              <a:rPr lang="ru-RU" dirty="0" smtClean="0"/>
              <a:t>вы можете потребовать обязательного утверждения кода перед помещением его в бранч с помощью Сode Review. С помощью политик можно назначить минимальное количество утверждающих, конкретного утверждающего для определенных типов файлов или пути в системе контроля версий.</a:t>
            </a:r>
            <a:endParaRPr lang="en-US" dirty="0" smtClean="0"/>
          </a:p>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18</a:t>
            </a:fld>
            <a:endParaRPr lang="ru-RU"/>
          </a:p>
        </p:txBody>
      </p:sp>
    </p:spTree>
    <p:extLst>
      <p:ext uri="{BB962C8B-B14F-4D97-AF65-F5344CB8AC3E}">
        <p14:creationId xmlns:p14="http://schemas.microsoft.com/office/powerpoint/2010/main" val="1496600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как из локального репозитария сделать vc online версия</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19</a:t>
            </a:fld>
            <a:endParaRPr lang="ru-RU"/>
          </a:p>
        </p:txBody>
      </p:sp>
    </p:spTree>
    <p:extLst>
      <p:ext uri="{BB962C8B-B14F-4D97-AF65-F5344CB8AC3E}">
        <p14:creationId xmlns:p14="http://schemas.microsoft.com/office/powerpoint/2010/main" val="217627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20</a:t>
            </a:fld>
            <a:endParaRPr lang="ru-RU"/>
          </a:p>
        </p:txBody>
      </p:sp>
    </p:spTree>
    <p:extLst>
      <p:ext uri="{BB962C8B-B14F-4D97-AF65-F5344CB8AC3E}">
        <p14:creationId xmlns:p14="http://schemas.microsoft.com/office/powerpoint/2010/main" val="2427290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как из локального репозитария сделать vc online версия</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21</a:t>
            </a:fld>
            <a:endParaRPr lang="ru-RU"/>
          </a:p>
        </p:txBody>
      </p:sp>
    </p:spTree>
    <p:extLst>
      <p:ext uri="{BB962C8B-B14F-4D97-AF65-F5344CB8AC3E}">
        <p14:creationId xmlns:p14="http://schemas.microsoft.com/office/powerpoint/2010/main" val="727052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22</a:t>
            </a:fld>
            <a:endParaRPr lang="ru-RU"/>
          </a:p>
        </p:txBody>
      </p:sp>
    </p:spTree>
    <p:extLst>
      <p:ext uri="{BB962C8B-B14F-4D97-AF65-F5344CB8AC3E}">
        <p14:creationId xmlns:p14="http://schemas.microsoft.com/office/powerpoint/2010/main" val="6092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a:t>
            </a:fld>
            <a:endParaRPr lang="ru-RU"/>
          </a:p>
        </p:txBody>
      </p:sp>
    </p:spTree>
    <p:extLst>
      <p:ext uri="{BB962C8B-B14F-4D97-AF65-F5344CB8AC3E}">
        <p14:creationId xmlns:p14="http://schemas.microsoft.com/office/powerpoint/2010/main" val="156118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23</a:t>
            </a:fld>
            <a:endParaRPr lang="ru-RU"/>
          </a:p>
        </p:txBody>
      </p:sp>
    </p:spTree>
    <p:extLst>
      <p:ext uri="{BB962C8B-B14F-4D97-AF65-F5344CB8AC3E}">
        <p14:creationId xmlns:p14="http://schemas.microsoft.com/office/powerpoint/2010/main" val="1839696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http://programmers.stackexchange.com/questions/136079/are-there-any-statistics-that-show-the-popularity-of-git-versus-svn</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3</a:t>
            </a:fld>
            <a:endParaRPr lang="ru-RU"/>
          </a:p>
        </p:txBody>
      </p:sp>
    </p:spTree>
    <p:extLst>
      <p:ext uri="{BB962C8B-B14F-4D97-AF65-F5344CB8AC3E}">
        <p14:creationId xmlns:p14="http://schemas.microsoft.com/office/powerpoint/2010/main" val="142021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http://readwrite.com/2014/01/21/git-subversion-developers</a:t>
            </a:r>
            <a:r>
              <a:rPr lang="ru-RU" dirty="0" smtClean="0"/>
              <a:t> </a:t>
            </a:r>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4</a:t>
            </a:fld>
            <a:endParaRPr lang="ru-RU"/>
          </a:p>
        </p:txBody>
      </p:sp>
    </p:spTree>
    <p:extLst>
      <p:ext uri="{BB962C8B-B14F-4D97-AF65-F5344CB8AC3E}">
        <p14:creationId xmlns:p14="http://schemas.microsoft.com/office/powerpoint/2010/main" val="1226280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https://github.com/Microsoft/dotnet</a:t>
            </a:r>
          </a:p>
          <a:p>
            <a:r>
              <a:rPr lang="en-US" dirty="0" smtClean="0"/>
              <a:t>https://github.com/aspnet/EntityFramework</a:t>
            </a:r>
          </a:p>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5</a:t>
            </a:fld>
            <a:endParaRPr lang="ru-RU"/>
          </a:p>
        </p:txBody>
      </p:sp>
    </p:spTree>
    <p:extLst>
      <p:ext uri="{BB962C8B-B14F-4D97-AF65-F5344CB8AC3E}">
        <p14:creationId xmlns:p14="http://schemas.microsoft.com/office/powerpoint/2010/main" val="3580572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5/21/2015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331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TFS</a:t>
            </a:r>
            <a:r>
              <a:rPr lang="ru-RU" dirty="0" smtClean="0"/>
              <a:t> – </a:t>
            </a:r>
            <a:r>
              <a:rPr lang="ru-RU" sz="1200" dirty="0" smtClean="0"/>
              <a:t>покрывает большую часть потребностей при разработки проекта</a:t>
            </a:r>
            <a:r>
              <a:rPr lang="en-US" sz="1200" dirty="0" smtClean="0"/>
              <a:t>:</a:t>
            </a:r>
            <a:r>
              <a:rPr lang="ru-RU" sz="1200" dirty="0" smtClean="0"/>
              <a:t> хранение исходников, </a:t>
            </a:r>
            <a:r>
              <a:rPr lang="en-US" sz="1200" dirty="0" smtClean="0"/>
              <a:t>build, code review, release management,</a:t>
            </a:r>
            <a:r>
              <a:rPr lang="ru-RU" sz="1200" dirty="0" smtClean="0"/>
              <a:t> ведение, планирование и отслеживание задач, отчетность и еще многое.</a:t>
            </a:r>
            <a:endParaRPr lang="en-US" sz="1200" dirty="0" smtClean="0"/>
          </a:p>
          <a:p>
            <a:r>
              <a:rPr lang="en-US" dirty="0" smtClean="0"/>
              <a:t>TFVC –</a:t>
            </a:r>
            <a:r>
              <a:rPr lang="ru-RU" dirty="0" smtClean="0"/>
              <a:t> </a:t>
            </a:r>
            <a:r>
              <a:rPr lang="ru-RU" sz="1200" dirty="0" smtClean="0"/>
              <a:t>изначальная система контроля версий исходного кода в </a:t>
            </a:r>
            <a:r>
              <a:rPr lang="en-US" sz="1200" dirty="0" smtClean="0"/>
              <a:t>TFS</a:t>
            </a:r>
            <a:r>
              <a:rPr lang="ru-RU" sz="1200" dirty="0" smtClean="0"/>
              <a:t>. Централизованная.</a:t>
            </a:r>
            <a:endParaRPr lang="en-US" sz="1200" dirty="0" smtClean="0"/>
          </a:p>
          <a:p>
            <a:r>
              <a:rPr lang="en-US" dirty="0" smtClean="0"/>
              <a:t>GIT</a:t>
            </a:r>
            <a:r>
              <a:rPr lang="ru-RU" dirty="0" smtClean="0"/>
              <a:t> – </a:t>
            </a:r>
            <a:r>
              <a:rPr lang="ru-RU" sz="1200" dirty="0" smtClean="0"/>
              <a:t>новая система контроля версий, в дополнении к </a:t>
            </a:r>
            <a:r>
              <a:rPr lang="en-US" sz="1200" dirty="0" smtClean="0"/>
              <a:t>TFVC</a:t>
            </a:r>
            <a:r>
              <a:rPr lang="ru-RU" sz="1200" dirty="0" smtClean="0"/>
              <a:t>. Распределенная</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7</a:t>
            </a:fld>
            <a:endParaRPr lang="ru-RU"/>
          </a:p>
        </p:txBody>
      </p:sp>
    </p:spTree>
    <p:extLst>
      <p:ext uri="{BB962C8B-B14F-4D97-AF65-F5344CB8AC3E}">
        <p14:creationId xmlns:p14="http://schemas.microsoft.com/office/powerpoint/2010/main" val="49019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3C950F-5AD8-4354-AE3A-C7B3A1479461}" type="slidenum">
              <a:rPr lang="ru-RU" smtClean="0"/>
              <a:t>8</a:t>
            </a:fld>
            <a:endParaRPr lang="ru-RU"/>
          </a:p>
        </p:txBody>
      </p:sp>
    </p:spTree>
    <p:extLst>
      <p:ext uri="{BB962C8B-B14F-4D97-AF65-F5344CB8AC3E}">
        <p14:creationId xmlns:p14="http://schemas.microsoft.com/office/powerpoint/2010/main" val="159837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5/21/2015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45993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bg2">
            <a:lumMod val="75000"/>
          </a:schemeClr>
        </a:solidFill>
        <a:effectLst/>
      </p:bgPr>
    </p:bg>
    <p:spTree>
      <p:nvGrpSpPr>
        <p:cNvPr id="1" name=""/>
        <p:cNvGrpSpPr/>
        <p:nvPr/>
      </p:nvGrpSpPr>
      <p:grpSpPr>
        <a:xfrm>
          <a:off x="0" y="0"/>
          <a:ext cx="0" cy="0"/>
          <a:chOff x="0" y="0"/>
          <a:chExt cx="0" cy="0"/>
        </a:xfrm>
      </p:grpSpPr>
      <p:sp>
        <p:nvSpPr>
          <p:cNvPr id="33" name="Oval 32"/>
          <p:cNvSpPr/>
          <p:nvPr userDrawn="1"/>
        </p:nvSpPr>
        <p:spPr>
          <a:xfrm>
            <a:off x="1608576" y="1457922"/>
            <a:ext cx="3793849" cy="379384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Oval 2"/>
          <p:cNvSpPr/>
          <p:nvPr userDrawn="1"/>
        </p:nvSpPr>
        <p:spPr>
          <a:xfrm>
            <a:off x="1490472" y="1321268"/>
            <a:ext cx="4041648" cy="404164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Pictur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30" t="8741" r="20919" b="19124"/>
          <a:stretch/>
        </p:blipFill>
        <p:spPr>
          <a:xfrm>
            <a:off x="1461453" y="2423160"/>
            <a:ext cx="2130552" cy="3044952"/>
          </a:xfrm>
          <a:prstGeom prst="rect">
            <a:avLst/>
          </a:prstGeom>
        </p:spPr>
      </p:pic>
      <p:pic>
        <p:nvPicPr>
          <p:cNvPr id="30" name="Picture 2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566" t="14626" r="23578" b="29903"/>
          <a:stretch/>
        </p:blipFill>
        <p:spPr>
          <a:xfrm>
            <a:off x="4242370" y="2578608"/>
            <a:ext cx="2084832" cy="2551176"/>
          </a:xfrm>
          <a:prstGeom prst="rect">
            <a:avLst/>
          </a:prstGeom>
        </p:spPr>
      </p:pic>
      <p:pic>
        <p:nvPicPr>
          <p:cNvPr id="21" name="Picture 20"/>
          <p:cNvPicPr>
            <a:picLocks noChangeAspect="1"/>
          </p:cNvPicPr>
          <p:nvPr userDrawn="1"/>
        </p:nvPicPr>
        <p:blipFill rotWithShape="1">
          <a:blip r:embed="rId4" cstate="print">
            <a:extLst>
              <a:ext uri="{28A0092B-C50C-407E-A947-70E740481C1C}">
                <a14:useLocalDpi xmlns:a14="http://schemas.microsoft.com/office/drawing/2010/main" val="0"/>
              </a:ext>
            </a:extLst>
          </a:blip>
          <a:srcRect l="6671" t="7258" r="15011" b="41993"/>
          <a:stretch/>
        </p:blipFill>
        <p:spPr>
          <a:xfrm>
            <a:off x="1589915" y="2924272"/>
            <a:ext cx="3291840" cy="2487168"/>
          </a:xfrm>
          <a:prstGeom prst="rect">
            <a:avLst/>
          </a:prstGeom>
        </p:spPr>
      </p:pic>
      <p:sp>
        <p:nvSpPr>
          <p:cNvPr id="24" name="TextBox 23"/>
          <p:cNvSpPr txBox="1"/>
          <p:nvPr userDrawn="1"/>
        </p:nvSpPr>
        <p:spPr>
          <a:xfrm>
            <a:off x="6383902" y="2911507"/>
            <a:ext cx="4480560" cy="770980"/>
          </a:xfrm>
          <a:prstGeom prst="rect">
            <a:avLst/>
          </a:prstGeom>
          <a:noFill/>
        </p:spPr>
        <p:txBody>
          <a:bodyPr wrap="square" rtlCol="0">
            <a:spAutoFit/>
          </a:bodyPr>
          <a:lstStyle/>
          <a:p>
            <a:pPr algn="l">
              <a:lnSpc>
                <a:spcPct val="90000"/>
              </a:lnSpc>
            </a:pPr>
            <a:r>
              <a:rPr lang="en-US" sz="4900" dirty="0" smtClean="0">
                <a:solidFill>
                  <a:schemeClr val="tx1"/>
                </a:solidFill>
                <a:latin typeface="Segoe UI" panose="020B0502040204020203" pitchFamily="34" charset="0"/>
                <a:cs typeface="Segoe UI" panose="020B0502040204020203" pitchFamily="34" charset="0"/>
              </a:rPr>
              <a:t>DevCon </a:t>
            </a:r>
            <a:r>
              <a:rPr lang="en-US" sz="4900" dirty="0" smtClean="0">
                <a:solidFill>
                  <a:schemeClr val="accent2">
                    <a:lumMod val="50000"/>
                  </a:schemeClr>
                </a:solidFill>
                <a:latin typeface="Segoe UI" panose="020B0502040204020203" pitchFamily="34" charset="0"/>
                <a:cs typeface="Segoe UI" panose="020B0502040204020203" pitchFamily="34" charset="0"/>
              </a:rPr>
              <a:t>2015</a:t>
            </a:r>
          </a:p>
        </p:txBody>
      </p:sp>
      <p:sp>
        <p:nvSpPr>
          <p:cNvPr id="23" name="Freeform 22"/>
          <p:cNvSpPr/>
          <p:nvPr userDrawn="1"/>
        </p:nvSpPr>
        <p:spPr>
          <a:xfrm>
            <a:off x="1264417" y="4267404"/>
            <a:ext cx="5006084" cy="2804488"/>
          </a:xfrm>
          <a:custGeom>
            <a:avLst/>
            <a:gdLst>
              <a:gd name="connsiteX0" fmla="*/ 0 w 2414016"/>
              <a:gd name="connsiteY0" fmla="*/ 0 h 520004"/>
              <a:gd name="connsiteX1" fmla="*/ 75103 w 2414016"/>
              <a:gd name="connsiteY1" fmla="*/ 0 h 520004"/>
              <a:gd name="connsiteX2" fmla="*/ 167009 w 2414016"/>
              <a:gd name="connsiteY2" fmla="*/ 68726 h 520004"/>
              <a:gd name="connsiteX3" fmla="*/ 1225296 w 2414016"/>
              <a:gd name="connsiteY3" fmla="*/ 391988 h 520004"/>
              <a:gd name="connsiteX4" fmla="*/ 2283583 w 2414016"/>
              <a:gd name="connsiteY4" fmla="*/ 68726 h 520004"/>
              <a:gd name="connsiteX5" fmla="*/ 2375489 w 2414016"/>
              <a:gd name="connsiteY5" fmla="*/ 0 h 520004"/>
              <a:gd name="connsiteX6" fmla="*/ 2414016 w 2414016"/>
              <a:gd name="connsiteY6" fmla="*/ 0 h 520004"/>
              <a:gd name="connsiteX7" fmla="*/ 2414016 w 2414016"/>
              <a:gd name="connsiteY7" fmla="*/ 520004 h 520004"/>
              <a:gd name="connsiteX8" fmla="*/ 0 w 2414016"/>
              <a:gd name="connsiteY8" fmla="*/ 520004 h 520004"/>
              <a:gd name="connsiteX0" fmla="*/ 0 w 3206738"/>
              <a:gd name="connsiteY0" fmla="*/ 0 h 868905"/>
              <a:gd name="connsiteX1" fmla="*/ 75103 w 3206738"/>
              <a:gd name="connsiteY1" fmla="*/ 0 h 868905"/>
              <a:gd name="connsiteX2" fmla="*/ 167009 w 3206738"/>
              <a:gd name="connsiteY2" fmla="*/ 68726 h 868905"/>
              <a:gd name="connsiteX3" fmla="*/ 1225296 w 3206738"/>
              <a:gd name="connsiteY3" fmla="*/ 391988 h 868905"/>
              <a:gd name="connsiteX4" fmla="*/ 2283583 w 3206738"/>
              <a:gd name="connsiteY4" fmla="*/ 68726 h 868905"/>
              <a:gd name="connsiteX5" fmla="*/ 2375489 w 3206738"/>
              <a:gd name="connsiteY5" fmla="*/ 0 h 868905"/>
              <a:gd name="connsiteX6" fmla="*/ 2414016 w 3206738"/>
              <a:gd name="connsiteY6" fmla="*/ 0 h 868905"/>
              <a:gd name="connsiteX7" fmla="*/ 3206738 w 3206738"/>
              <a:gd name="connsiteY7" fmla="*/ 868905 h 868905"/>
              <a:gd name="connsiteX8" fmla="*/ 0 w 3206738"/>
              <a:gd name="connsiteY8" fmla="*/ 520004 h 868905"/>
              <a:gd name="connsiteX9" fmla="*/ 0 w 3206738"/>
              <a:gd name="connsiteY9" fmla="*/ 0 h 868905"/>
              <a:gd name="connsiteX0" fmla="*/ 379982 w 3586720"/>
              <a:gd name="connsiteY0" fmla="*/ 0 h 868905"/>
              <a:gd name="connsiteX1" fmla="*/ 455085 w 3586720"/>
              <a:gd name="connsiteY1" fmla="*/ 0 h 868905"/>
              <a:gd name="connsiteX2" fmla="*/ 546991 w 3586720"/>
              <a:gd name="connsiteY2" fmla="*/ 68726 h 868905"/>
              <a:gd name="connsiteX3" fmla="*/ 1605278 w 3586720"/>
              <a:gd name="connsiteY3" fmla="*/ 391988 h 868905"/>
              <a:gd name="connsiteX4" fmla="*/ 2663565 w 3586720"/>
              <a:gd name="connsiteY4" fmla="*/ 68726 h 868905"/>
              <a:gd name="connsiteX5" fmla="*/ 2755471 w 3586720"/>
              <a:gd name="connsiteY5" fmla="*/ 0 h 868905"/>
              <a:gd name="connsiteX6" fmla="*/ 2793998 w 3586720"/>
              <a:gd name="connsiteY6" fmla="*/ 0 h 868905"/>
              <a:gd name="connsiteX7" fmla="*/ 3586720 w 3586720"/>
              <a:gd name="connsiteY7" fmla="*/ 868905 h 868905"/>
              <a:gd name="connsiteX8" fmla="*/ 0 w 3586720"/>
              <a:gd name="connsiteY8" fmla="*/ 850780 h 868905"/>
              <a:gd name="connsiteX9" fmla="*/ 379982 w 3586720"/>
              <a:gd name="connsiteY9" fmla="*/ 0 h 868905"/>
              <a:gd name="connsiteX0" fmla="*/ 379982 w 3586720"/>
              <a:gd name="connsiteY0" fmla="*/ 0 h 1233445"/>
              <a:gd name="connsiteX1" fmla="*/ 455085 w 3586720"/>
              <a:gd name="connsiteY1" fmla="*/ 0 h 1233445"/>
              <a:gd name="connsiteX2" fmla="*/ 546991 w 3586720"/>
              <a:gd name="connsiteY2" fmla="*/ 68726 h 1233445"/>
              <a:gd name="connsiteX3" fmla="*/ 1605278 w 3586720"/>
              <a:gd name="connsiteY3" fmla="*/ 391988 h 1233445"/>
              <a:gd name="connsiteX4" fmla="*/ 2663565 w 3586720"/>
              <a:gd name="connsiteY4" fmla="*/ 68726 h 1233445"/>
              <a:gd name="connsiteX5" fmla="*/ 2755471 w 3586720"/>
              <a:gd name="connsiteY5" fmla="*/ 0 h 1233445"/>
              <a:gd name="connsiteX6" fmla="*/ 2793998 w 3586720"/>
              <a:gd name="connsiteY6" fmla="*/ 0 h 1233445"/>
              <a:gd name="connsiteX7" fmla="*/ 3586720 w 3586720"/>
              <a:gd name="connsiteY7" fmla="*/ 868905 h 1233445"/>
              <a:gd name="connsiteX8" fmla="*/ 0 w 3586720"/>
              <a:gd name="connsiteY8" fmla="*/ 850780 h 1233445"/>
              <a:gd name="connsiteX9" fmla="*/ 379982 w 3586720"/>
              <a:gd name="connsiteY9" fmla="*/ 0 h 1233445"/>
              <a:gd name="connsiteX0" fmla="*/ 379982 w 3586720"/>
              <a:gd name="connsiteY0" fmla="*/ 63361 h 1296806"/>
              <a:gd name="connsiteX1" fmla="*/ 455085 w 3586720"/>
              <a:gd name="connsiteY1" fmla="*/ 63361 h 1296806"/>
              <a:gd name="connsiteX2" fmla="*/ 546991 w 3586720"/>
              <a:gd name="connsiteY2" fmla="*/ 132087 h 1296806"/>
              <a:gd name="connsiteX3" fmla="*/ 1605278 w 3586720"/>
              <a:gd name="connsiteY3" fmla="*/ 455349 h 1296806"/>
              <a:gd name="connsiteX4" fmla="*/ 2663565 w 3586720"/>
              <a:gd name="connsiteY4" fmla="*/ 132087 h 1296806"/>
              <a:gd name="connsiteX5" fmla="*/ 2755471 w 3586720"/>
              <a:gd name="connsiteY5" fmla="*/ 63361 h 1296806"/>
              <a:gd name="connsiteX6" fmla="*/ 2826755 w 3586720"/>
              <a:gd name="connsiteY6" fmla="*/ 0 h 1296806"/>
              <a:gd name="connsiteX7" fmla="*/ 3586720 w 3586720"/>
              <a:gd name="connsiteY7" fmla="*/ 932266 h 1296806"/>
              <a:gd name="connsiteX8" fmla="*/ 0 w 3586720"/>
              <a:gd name="connsiteY8" fmla="*/ 914141 h 1296806"/>
              <a:gd name="connsiteX9" fmla="*/ 379982 w 3586720"/>
              <a:gd name="connsiteY9" fmla="*/ 63361 h 1296806"/>
              <a:gd name="connsiteX0" fmla="*/ 379982 w 3586720"/>
              <a:gd name="connsiteY0" fmla="*/ 63361 h 1408015"/>
              <a:gd name="connsiteX1" fmla="*/ 455085 w 3586720"/>
              <a:gd name="connsiteY1" fmla="*/ 63361 h 1408015"/>
              <a:gd name="connsiteX2" fmla="*/ 546991 w 3586720"/>
              <a:gd name="connsiteY2" fmla="*/ 132087 h 1408015"/>
              <a:gd name="connsiteX3" fmla="*/ 1605278 w 3586720"/>
              <a:gd name="connsiteY3" fmla="*/ 455349 h 1408015"/>
              <a:gd name="connsiteX4" fmla="*/ 2663565 w 3586720"/>
              <a:gd name="connsiteY4" fmla="*/ 132087 h 1408015"/>
              <a:gd name="connsiteX5" fmla="*/ 2755471 w 3586720"/>
              <a:gd name="connsiteY5" fmla="*/ 63361 h 1408015"/>
              <a:gd name="connsiteX6" fmla="*/ 2826755 w 3586720"/>
              <a:gd name="connsiteY6" fmla="*/ 0 h 1408015"/>
              <a:gd name="connsiteX7" fmla="*/ 3586720 w 3586720"/>
              <a:gd name="connsiteY7" fmla="*/ 932266 h 1408015"/>
              <a:gd name="connsiteX8" fmla="*/ 0 w 3586720"/>
              <a:gd name="connsiteY8" fmla="*/ 914141 h 1408015"/>
              <a:gd name="connsiteX9" fmla="*/ 379982 w 3586720"/>
              <a:gd name="connsiteY9" fmla="*/ 63361 h 1408015"/>
              <a:gd name="connsiteX0" fmla="*/ 379982 w 3586720"/>
              <a:gd name="connsiteY0" fmla="*/ 63361 h 1313576"/>
              <a:gd name="connsiteX1" fmla="*/ 455085 w 3586720"/>
              <a:gd name="connsiteY1" fmla="*/ 63361 h 1313576"/>
              <a:gd name="connsiteX2" fmla="*/ 546991 w 3586720"/>
              <a:gd name="connsiteY2" fmla="*/ 132087 h 1313576"/>
              <a:gd name="connsiteX3" fmla="*/ 1605278 w 3586720"/>
              <a:gd name="connsiteY3" fmla="*/ 455349 h 1313576"/>
              <a:gd name="connsiteX4" fmla="*/ 2663565 w 3586720"/>
              <a:gd name="connsiteY4" fmla="*/ 132087 h 1313576"/>
              <a:gd name="connsiteX5" fmla="*/ 2755471 w 3586720"/>
              <a:gd name="connsiteY5" fmla="*/ 63361 h 1313576"/>
              <a:gd name="connsiteX6" fmla="*/ 2826755 w 3586720"/>
              <a:gd name="connsiteY6" fmla="*/ 0 h 1313576"/>
              <a:gd name="connsiteX7" fmla="*/ 3586720 w 3586720"/>
              <a:gd name="connsiteY7" fmla="*/ 932266 h 1313576"/>
              <a:gd name="connsiteX8" fmla="*/ 0 w 3586720"/>
              <a:gd name="connsiteY8" fmla="*/ 914141 h 1313576"/>
              <a:gd name="connsiteX9" fmla="*/ 379982 w 3586720"/>
              <a:gd name="connsiteY9" fmla="*/ 63361 h 1313576"/>
              <a:gd name="connsiteX0" fmla="*/ 379982 w 3586720"/>
              <a:gd name="connsiteY0" fmla="*/ 63361 h 1313576"/>
              <a:gd name="connsiteX1" fmla="*/ 455085 w 3586720"/>
              <a:gd name="connsiteY1" fmla="*/ 63361 h 1313576"/>
              <a:gd name="connsiteX2" fmla="*/ 546991 w 3586720"/>
              <a:gd name="connsiteY2" fmla="*/ 132087 h 1313576"/>
              <a:gd name="connsiteX3" fmla="*/ 1605278 w 3586720"/>
              <a:gd name="connsiteY3" fmla="*/ 455349 h 1313576"/>
              <a:gd name="connsiteX4" fmla="*/ 2663565 w 3586720"/>
              <a:gd name="connsiteY4" fmla="*/ 148983 h 1313576"/>
              <a:gd name="connsiteX5" fmla="*/ 2755471 w 3586720"/>
              <a:gd name="connsiteY5" fmla="*/ 63361 h 1313576"/>
              <a:gd name="connsiteX6" fmla="*/ 2826755 w 3586720"/>
              <a:gd name="connsiteY6" fmla="*/ 0 h 1313576"/>
              <a:gd name="connsiteX7" fmla="*/ 3586720 w 3586720"/>
              <a:gd name="connsiteY7" fmla="*/ 932266 h 1313576"/>
              <a:gd name="connsiteX8" fmla="*/ 0 w 3586720"/>
              <a:gd name="connsiteY8" fmla="*/ 914141 h 1313576"/>
              <a:gd name="connsiteX9" fmla="*/ 379982 w 3586720"/>
              <a:gd name="connsiteY9" fmla="*/ 63361 h 1313576"/>
              <a:gd name="connsiteX0" fmla="*/ 379982 w 3586720"/>
              <a:gd name="connsiteY0" fmla="*/ 63361 h 1313576"/>
              <a:gd name="connsiteX1" fmla="*/ 455085 w 3586720"/>
              <a:gd name="connsiteY1" fmla="*/ 63361 h 1313576"/>
              <a:gd name="connsiteX2" fmla="*/ 573196 w 3586720"/>
              <a:gd name="connsiteY2" fmla="*/ 157432 h 1313576"/>
              <a:gd name="connsiteX3" fmla="*/ 1605278 w 3586720"/>
              <a:gd name="connsiteY3" fmla="*/ 455349 h 1313576"/>
              <a:gd name="connsiteX4" fmla="*/ 2663565 w 3586720"/>
              <a:gd name="connsiteY4" fmla="*/ 148983 h 1313576"/>
              <a:gd name="connsiteX5" fmla="*/ 2755471 w 3586720"/>
              <a:gd name="connsiteY5" fmla="*/ 63361 h 1313576"/>
              <a:gd name="connsiteX6" fmla="*/ 2826755 w 3586720"/>
              <a:gd name="connsiteY6" fmla="*/ 0 h 1313576"/>
              <a:gd name="connsiteX7" fmla="*/ 3586720 w 3586720"/>
              <a:gd name="connsiteY7" fmla="*/ 932266 h 1313576"/>
              <a:gd name="connsiteX8" fmla="*/ 0 w 3586720"/>
              <a:gd name="connsiteY8" fmla="*/ 914141 h 1313576"/>
              <a:gd name="connsiteX9" fmla="*/ 379982 w 3586720"/>
              <a:gd name="connsiteY9" fmla="*/ 63361 h 1313576"/>
              <a:gd name="connsiteX0" fmla="*/ 379982 w 3586720"/>
              <a:gd name="connsiteY0" fmla="*/ 38016 h 1288231"/>
              <a:gd name="connsiteX1" fmla="*/ 455085 w 3586720"/>
              <a:gd name="connsiteY1" fmla="*/ 38016 h 1288231"/>
              <a:gd name="connsiteX2" fmla="*/ 573196 w 3586720"/>
              <a:gd name="connsiteY2" fmla="*/ 132087 h 1288231"/>
              <a:gd name="connsiteX3" fmla="*/ 1605278 w 3586720"/>
              <a:gd name="connsiteY3" fmla="*/ 430004 h 1288231"/>
              <a:gd name="connsiteX4" fmla="*/ 2663565 w 3586720"/>
              <a:gd name="connsiteY4" fmla="*/ 123638 h 1288231"/>
              <a:gd name="connsiteX5" fmla="*/ 2755471 w 3586720"/>
              <a:gd name="connsiteY5" fmla="*/ 38016 h 1288231"/>
              <a:gd name="connsiteX6" fmla="*/ 3108466 w 3586720"/>
              <a:gd name="connsiteY6" fmla="*/ 0 h 1288231"/>
              <a:gd name="connsiteX7" fmla="*/ 3586720 w 3586720"/>
              <a:gd name="connsiteY7" fmla="*/ 906921 h 1288231"/>
              <a:gd name="connsiteX8" fmla="*/ 0 w 3586720"/>
              <a:gd name="connsiteY8" fmla="*/ 888796 h 1288231"/>
              <a:gd name="connsiteX9" fmla="*/ 379982 w 3586720"/>
              <a:gd name="connsiteY9" fmla="*/ 38016 h 1288231"/>
              <a:gd name="connsiteX0" fmla="*/ 379982 w 3586720"/>
              <a:gd name="connsiteY0" fmla="*/ 0 h 1250215"/>
              <a:gd name="connsiteX1" fmla="*/ 455085 w 3586720"/>
              <a:gd name="connsiteY1" fmla="*/ 0 h 1250215"/>
              <a:gd name="connsiteX2" fmla="*/ 573196 w 3586720"/>
              <a:gd name="connsiteY2" fmla="*/ 94071 h 1250215"/>
              <a:gd name="connsiteX3" fmla="*/ 1605278 w 3586720"/>
              <a:gd name="connsiteY3" fmla="*/ 391988 h 1250215"/>
              <a:gd name="connsiteX4" fmla="*/ 2663565 w 3586720"/>
              <a:gd name="connsiteY4" fmla="*/ 85622 h 1250215"/>
              <a:gd name="connsiteX5" fmla="*/ 2755471 w 3586720"/>
              <a:gd name="connsiteY5" fmla="*/ 0 h 1250215"/>
              <a:gd name="connsiteX6" fmla="*/ 2944681 w 3586720"/>
              <a:gd name="connsiteY6" fmla="*/ 321032 h 1250215"/>
              <a:gd name="connsiteX7" fmla="*/ 3586720 w 3586720"/>
              <a:gd name="connsiteY7" fmla="*/ 868905 h 1250215"/>
              <a:gd name="connsiteX8" fmla="*/ 0 w 3586720"/>
              <a:gd name="connsiteY8" fmla="*/ 850780 h 1250215"/>
              <a:gd name="connsiteX9" fmla="*/ 379982 w 3586720"/>
              <a:gd name="connsiteY9" fmla="*/ 0 h 1250215"/>
              <a:gd name="connsiteX0" fmla="*/ 379982 w 3586720"/>
              <a:gd name="connsiteY0" fmla="*/ 46465 h 1296680"/>
              <a:gd name="connsiteX1" fmla="*/ 455085 w 3586720"/>
              <a:gd name="connsiteY1" fmla="*/ 46465 h 1296680"/>
              <a:gd name="connsiteX2" fmla="*/ 573196 w 3586720"/>
              <a:gd name="connsiteY2" fmla="*/ 140536 h 1296680"/>
              <a:gd name="connsiteX3" fmla="*/ 1605278 w 3586720"/>
              <a:gd name="connsiteY3" fmla="*/ 438453 h 1296680"/>
              <a:gd name="connsiteX4" fmla="*/ 2663565 w 3586720"/>
              <a:gd name="connsiteY4" fmla="*/ 132087 h 1296680"/>
              <a:gd name="connsiteX5" fmla="*/ 2834088 w 3586720"/>
              <a:gd name="connsiteY5" fmla="*/ 0 h 1296680"/>
              <a:gd name="connsiteX6" fmla="*/ 2944681 w 3586720"/>
              <a:gd name="connsiteY6" fmla="*/ 367497 h 1296680"/>
              <a:gd name="connsiteX7" fmla="*/ 3586720 w 3586720"/>
              <a:gd name="connsiteY7" fmla="*/ 915370 h 1296680"/>
              <a:gd name="connsiteX8" fmla="*/ 0 w 3586720"/>
              <a:gd name="connsiteY8" fmla="*/ 897245 h 1296680"/>
              <a:gd name="connsiteX9" fmla="*/ 379982 w 3586720"/>
              <a:gd name="connsiteY9" fmla="*/ 46465 h 1296680"/>
              <a:gd name="connsiteX0" fmla="*/ 379982 w 3586720"/>
              <a:gd name="connsiteY0" fmla="*/ 46465 h 1296680"/>
              <a:gd name="connsiteX1" fmla="*/ 455085 w 3586720"/>
              <a:gd name="connsiteY1" fmla="*/ 46465 h 1296680"/>
              <a:gd name="connsiteX2" fmla="*/ 573196 w 3586720"/>
              <a:gd name="connsiteY2" fmla="*/ 140536 h 1296680"/>
              <a:gd name="connsiteX3" fmla="*/ 1605278 w 3586720"/>
              <a:gd name="connsiteY3" fmla="*/ 438453 h 1296680"/>
              <a:gd name="connsiteX4" fmla="*/ 2663565 w 3586720"/>
              <a:gd name="connsiteY4" fmla="*/ 132087 h 1296680"/>
              <a:gd name="connsiteX5" fmla="*/ 2834088 w 3586720"/>
              <a:gd name="connsiteY5" fmla="*/ 0 h 1296680"/>
              <a:gd name="connsiteX6" fmla="*/ 3298458 w 3586720"/>
              <a:gd name="connsiteY6" fmla="*/ 312584 h 1296680"/>
              <a:gd name="connsiteX7" fmla="*/ 3586720 w 3586720"/>
              <a:gd name="connsiteY7" fmla="*/ 915370 h 1296680"/>
              <a:gd name="connsiteX8" fmla="*/ 0 w 3586720"/>
              <a:gd name="connsiteY8" fmla="*/ 897245 h 1296680"/>
              <a:gd name="connsiteX9" fmla="*/ 379982 w 3586720"/>
              <a:gd name="connsiteY9" fmla="*/ 46465 h 1296680"/>
              <a:gd name="connsiteX0" fmla="*/ 379982 w 3586720"/>
              <a:gd name="connsiteY0" fmla="*/ 46465 h 1296680"/>
              <a:gd name="connsiteX1" fmla="*/ 455085 w 3586720"/>
              <a:gd name="connsiteY1" fmla="*/ 46465 h 1296680"/>
              <a:gd name="connsiteX2" fmla="*/ 573196 w 3586720"/>
              <a:gd name="connsiteY2" fmla="*/ 140536 h 1296680"/>
              <a:gd name="connsiteX3" fmla="*/ 1605278 w 3586720"/>
              <a:gd name="connsiteY3" fmla="*/ 438453 h 1296680"/>
              <a:gd name="connsiteX4" fmla="*/ 2663565 w 3586720"/>
              <a:gd name="connsiteY4" fmla="*/ 132087 h 1296680"/>
              <a:gd name="connsiteX5" fmla="*/ 2834088 w 3586720"/>
              <a:gd name="connsiteY5" fmla="*/ 0 h 1296680"/>
              <a:gd name="connsiteX6" fmla="*/ 3298458 w 3586720"/>
              <a:gd name="connsiteY6" fmla="*/ 312584 h 1296680"/>
              <a:gd name="connsiteX7" fmla="*/ 3586720 w 3586720"/>
              <a:gd name="connsiteY7" fmla="*/ 915370 h 1296680"/>
              <a:gd name="connsiteX8" fmla="*/ 0 w 3586720"/>
              <a:gd name="connsiteY8" fmla="*/ 897245 h 1296680"/>
              <a:gd name="connsiteX9" fmla="*/ 379982 w 3586720"/>
              <a:gd name="connsiteY9" fmla="*/ 46465 h 1296680"/>
              <a:gd name="connsiteX0" fmla="*/ 379982 w 3586720"/>
              <a:gd name="connsiteY0" fmla="*/ 0 h 1250215"/>
              <a:gd name="connsiteX1" fmla="*/ 455085 w 3586720"/>
              <a:gd name="connsiteY1" fmla="*/ 0 h 1250215"/>
              <a:gd name="connsiteX2" fmla="*/ 573196 w 3586720"/>
              <a:gd name="connsiteY2" fmla="*/ 94071 h 1250215"/>
              <a:gd name="connsiteX3" fmla="*/ 1605278 w 3586720"/>
              <a:gd name="connsiteY3" fmla="*/ 391988 h 1250215"/>
              <a:gd name="connsiteX4" fmla="*/ 2663565 w 3586720"/>
              <a:gd name="connsiteY4" fmla="*/ 85622 h 1250215"/>
              <a:gd name="connsiteX5" fmla="*/ 3298458 w 3586720"/>
              <a:gd name="connsiteY5" fmla="*/ 266119 h 1250215"/>
              <a:gd name="connsiteX6" fmla="*/ 3586720 w 3586720"/>
              <a:gd name="connsiteY6" fmla="*/ 868905 h 1250215"/>
              <a:gd name="connsiteX7" fmla="*/ 0 w 3586720"/>
              <a:gd name="connsiteY7" fmla="*/ 850780 h 1250215"/>
              <a:gd name="connsiteX8" fmla="*/ 379982 w 3586720"/>
              <a:gd name="connsiteY8" fmla="*/ 0 h 1250215"/>
              <a:gd name="connsiteX0" fmla="*/ 379982 w 3586720"/>
              <a:gd name="connsiteY0" fmla="*/ 46838 h 1297053"/>
              <a:gd name="connsiteX1" fmla="*/ 455085 w 3586720"/>
              <a:gd name="connsiteY1" fmla="*/ 46838 h 1297053"/>
              <a:gd name="connsiteX2" fmla="*/ 573196 w 3586720"/>
              <a:gd name="connsiteY2" fmla="*/ 140909 h 1297053"/>
              <a:gd name="connsiteX3" fmla="*/ 1605278 w 3586720"/>
              <a:gd name="connsiteY3" fmla="*/ 438826 h 1297053"/>
              <a:gd name="connsiteX4" fmla="*/ 2820799 w 3586720"/>
              <a:gd name="connsiteY4" fmla="*/ 1513 h 1297053"/>
              <a:gd name="connsiteX5" fmla="*/ 3298458 w 3586720"/>
              <a:gd name="connsiteY5" fmla="*/ 312957 h 1297053"/>
              <a:gd name="connsiteX6" fmla="*/ 3586720 w 3586720"/>
              <a:gd name="connsiteY6" fmla="*/ 915743 h 1297053"/>
              <a:gd name="connsiteX7" fmla="*/ 0 w 3586720"/>
              <a:gd name="connsiteY7" fmla="*/ 897618 h 1297053"/>
              <a:gd name="connsiteX8" fmla="*/ 379982 w 3586720"/>
              <a:gd name="connsiteY8" fmla="*/ 46838 h 1297053"/>
              <a:gd name="connsiteX0" fmla="*/ 379982 w 3586720"/>
              <a:gd name="connsiteY0" fmla="*/ 46838 h 1297053"/>
              <a:gd name="connsiteX1" fmla="*/ 455085 w 3586720"/>
              <a:gd name="connsiteY1" fmla="*/ 46838 h 1297053"/>
              <a:gd name="connsiteX2" fmla="*/ 573196 w 3586720"/>
              <a:gd name="connsiteY2" fmla="*/ 140909 h 1297053"/>
              <a:gd name="connsiteX3" fmla="*/ 1605278 w 3586720"/>
              <a:gd name="connsiteY3" fmla="*/ 438826 h 1297053"/>
              <a:gd name="connsiteX4" fmla="*/ 2820799 w 3586720"/>
              <a:gd name="connsiteY4" fmla="*/ 1513 h 1297053"/>
              <a:gd name="connsiteX5" fmla="*/ 3298458 w 3586720"/>
              <a:gd name="connsiteY5" fmla="*/ 312957 h 1297053"/>
              <a:gd name="connsiteX6" fmla="*/ 3586720 w 3586720"/>
              <a:gd name="connsiteY6" fmla="*/ 915743 h 1297053"/>
              <a:gd name="connsiteX7" fmla="*/ 0 w 3586720"/>
              <a:gd name="connsiteY7" fmla="*/ 897618 h 1297053"/>
              <a:gd name="connsiteX8" fmla="*/ 379982 w 3586720"/>
              <a:gd name="connsiteY8" fmla="*/ 46838 h 1297053"/>
              <a:gd name="connsiteX0" fmla="*/ 379982 w 3586720"/>
              <a:gd name="connsiteY0" fmla="*/ 46838 h 1297053"/>
              <a:gd name="connsiteX1" fmla="*/ 455085 w 3586720"/>
              <a:gd name="connsiteY1" fmla="*/ 46838 h 1297053"/>
              <a:gd name="connsiteX2" fmla="*/ 573196 w 3586720"/>
              <a:gd name="connsiteY2" fmla="*/ 140909 h 1297053"/>
              <a:gd name="connsiteX3" fmla="*/ 1605278 w 3586720"/>
              <a:gd name="connsiteY3" fmla="*/ 438826 h 1297053"/>
              <a:gd name="connsiteX4" fmla="*/ 2820799 w 3586720"/>
              <a:gd name="connsiteY4" fmla="*/ 1513 h 1297053"/>
              <a:gd name="connsiteX5" fmla="*/ 3298458 w 3586720"/>
              <a:gd name="connsiteY5" fmla="*/ 312957 h 1297053"/>
              <a:gd name="connsiteX6" fmla="*/ 3586720 w 3586720"/>
              <a:gd name="connsiteY6" fmla="*/ 915743 h 1297053"/>
              <a:gd name="connsiteX7" fmla="*/ 0 w 3586720"/>
              <a:gd name="connsiteY7" fmla="*/ 897618 h 1297053"/>
              <a:gd name="connsiteX8" fmla="*/ 379982 w 3586720"/>
              <a:gd name="connsiteY8" fmla="*/ 46838 h 1297053"/>
              <a:gd name="connsiteX0" fmla="*/ 379982 w 3719301"/>
              <a:gd name="connsiteY0" fmla="*/ 45325 h 1295540"/>
              <a:gd name="connsiteX1" fmla="*/ 455085 w 3719301"/>
              <a:gd name="connsiteY1" fmla="*/ 45325 h 1295540"/>
              <a:gd name="connsiteX2" fmla="*/ 573196 w 3719301"/>
              <a:gd name="connsiteY2" fmla="*/ 139396 h 1295540"/>
              <a:gd name="connsiteX3" fmla="*/ 1605278 w 3719301"/>
              <a:gd name="connsiteY3" fmla="*/ 437313 h 1295540"/>
              <a:gd name="connsiteX4" fmla="*/ 2820799 w 3719301"/>
              <a:gd name="connsiteY4" fmla="*/ 0 h 1295540"/>
              <a:gd name="connsiteX5" fmla="*/ 3586720 w 3719301"/>
              <a:gd name="connsiteY5" fmla="*/ 914230 h 1295540"/>
              <a:gd name="connsiteX6" fmla="*/ 0 w 3719301"/>
              <a:gd name="connsiteY6" fmla="*/ 896105 h 1295540"/>
              <a:gd name="connsiteX7" fmla="*/ 379982 w 3719301"/>
              <a:gd name="connsiteY7" fmla="*/ 45325 h 1295540"/>
              <a:gd name="connsiteX0" fmla="*/ 379982 w 3586720"/>
              <a:gd name="connsiteY0" fmla="*/ 45325 h 1295540"/>
              <a:gd name="connsiteX1" fmla="*/ 455085 w 3586720"/>
              <a:gd name="connsiteY1" fmla="*/ 45325 h 1295540"/>
              <a:gd name="connsiteX2" fmla="*/ 573196 w 3586720"/>
              <a:gd name="connsiteY2" fmla="*/ 139396 h 1295540"/>
              <a:gd name="connsiteX3" fmla="*/ 1605278 w 3586720"/>
              <a:gd name="connsiteY3" fmla="*/ 437313 h 1295540"/>
              <a:gd name="connsiteX4" fmla="*/ 2820799 w 3586720"/>
              <a:gd name="connsiteY4" fmla="*/ 0 h 1295540"/>
              <a:gd name="connsiteX5" fmla="*/ 3586720 w 3586720"/>
              <a:gd name="connsiteY5" fmla="*/ 914230 h 1295540"/>
              <a:gd name="connsiteX6" fmla="*/ 0 w 3586720"/>
              <a:gd name="connsiteY6" fmla="*/ 896105 h 1295540"/>
              <a:gd name="connsiteX7" fmla="*/ 379982 w 3586720"/>
              <a:gd name="connsiteY7" fmla="*/ 45325 h 12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6720" h="1295540">
                <a:moveTo>
                  <a:pt x="379982" y="45325"/>
                </a:moveTo>
                <a:lnTo>
                  <a:pt x="455085" y="45325"/>
                </a:lnTo>
                <a:lnTo>
                  <a:pt x="573196" y="139396"/>
                </a:lnTo>
                <a:cubicBezTo>
                  <a:pt x="875290" y="343487"/>
                  <a:pt x="1165163" y="435201"/>
                  <a:pt x="1605278" y="437313"/>
                </a:cubicBezTo>
                <a:cubicBezTo>
                  <a:pt x="2045393" y="439425"/>
                  <a:pt x="2466294" y="322366"/>
                  <a:pt x="2820799" y="0"/>
                </a:cubicBezTo>
                <a:cubicBezTo>
                  <a:pt x="3151039" y="79486"/>
                  <a:pt x="3113449" y="541002"/>
                  <a:pt x="3586720" y="914230"/>
                </a:cubicBezTo>
                <a:cubicBezTo>
                  <a:pt x="3098701" y="1322149"/>
                  <a:pt x="684562" y="1521377"/>
                  <a:pt x="0" y="896105"/>
                </a:cubicBezTo>
                <a:lnTo>
                  <a:pt x="379982" y="45325"/>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 name="Block Arc 30"/>
          <p:cNvSpPr/>
          <p:nvPr userDrawn="1"/>
        </p:nvSpPr>
        <p:spPr>
          <a:xfrm rot="10800000">
            <a:off x="1490472" y="1317193"/>
            <a:ext cx="4041648" cy="4041648"/>
          </a:xfrm>
          <a:prstGeom prst="blockArc">
            <a:avLst>
              <a:gd name="adj1" fmla="val 12366835"/>
              <a:gd name="adj2" fmla="val 19860579"/>
              <a:gd name="adj3" fmla="val 0"/>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Rectangle 33"/>
          <p:cNvSpPr/>
          <p:nvPr userDrawn="1"/>
        </p:nvSpPr>
        <p:spPr>
          <a:xfrm>
            <a:off x="6417625" y="3590154"/>
            <a:ext cx="3832909" cy="355482"/>
          </a:xfrm>
          <a:prstGeom prst="rect">
            <a:avLst/>
          </a:prstGeom>
        </p:spPr>
        <p:txBody>
          <a:bodyPr wrap="none">
            <a:spAutoFit/>
          </a:bodyPr>
          <a:lstStyle/>
          <a:p>
            <a:pPr algn="l">
              <a:lnSpc>
                <a:spcPct val="90000"/>
              </a:lnSpc>
            </a:pPr>
            <a:r>
              <a:rPr lang="en-US" sz="1900" dirty="0" smtClean="0">
                <a:solidFill>
                  <a:schemeClr val="tx1"/>
                </a:solidFill>
                <a:latin typeface="Segoe UI" panose="020B0502040204020203" pitchFamily="34" charset="0"/>
                <a:cs typeface="Segoe UI" panose="020B0502040204020203" pitchFamily="34" charset="0"/>
              </a:rPr>
              <a:t>developers  productivity  platform</a:t>
            </a:r>
            <a:endParaRPr lang="ru-RU" sz="1900" dirty="0" smtClean="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50201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ud slide content">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091565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rporate slide content">
    <p:bg>
      <p:bgPr>
        <a:solidFill>
          <a:schemeClr val="bg1">
            <a:lumMod val="90000"/>
            <a:lumOff val="1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9732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2876108" cy="369332"/>
          </a:xfrm>
          <a:prstGeom prst="rect">
            <a:avLst/>
          </a:prstGeom>
        </p:spPr>
        <p:txBody>
          <a:bodyPr wrap="none">
            <a:spAutoFit/>
          </a:bodyPr>
          <a:lstStyle/>
          <a:p>
            <a:r>
              <a:rPr lang="en-US" dirty="0" smtClean="0">
                <a:solidFill>
                  <a:schemeClr val="tx2">
                    <a:lumMod val="20000"/>
                    <a:lumOff val="80000"/>
                  </a:schemeClr>
                </a:solidFill>
              </a:rPr>
              <a:t>DevCon 2015 #</a:t>
            </a:r>
            <a:r>
              <a:rPr lang="en-US" dirty="0" err="1" smtClean="0">
                <a:solidFill>
                  <a:schemeClr val="tx2">
                    <a:lumMod val="20000"/>
                    <a:lumOff val="80000"/>
                  </a:schemeClr>
                </a:solidFill>
              </a:rPr>
              <a:t>MSDevCon</a:t>
            </a:r>
            <a:endParaRPr lang="ru-RU" dirty="0">
              <a:solidFill>
                <a:schemeClr val="tx2">
                  <a:lumMod val="20000"/>
                  <a:lumOff val="80000"/>
                </a:schemeClr>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9779" y="5620363"/>
            <a:ext cx="1639253" cy="1237636"/>
          </a:xfrm>
          <a:prstGeom prst="rect">
            <a:avLst/>
          </a:prstGeom>
        </p:spPr>
      </p:pic>
    </p:spTree>
    <p:extLst>
      <p:ext uri="{BB962C8B-B14F-4D97-AF65-F5344CB8AC3E}">
        <p14:creationId xmlns:p14="http://schemas.microsoft.com/office/powerpoint/2010/main" val="12117692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2876108" cy="369332"/>
          </a:xfrm>
          <a:prstGeom prst="rect">
            <a:avLst/>
          </a:prstGeom>
        </p:spPr>
        <p:txBody>
          <a:bodyPr wrap="none">
            <a:spAutoFit/>
          </a:bodyPr>
          <a:lstStyle/>
          <a:p>
            <a:r>
              <a:rPr lang="en-US" dirty="0" smtClean="0">
                <a:solidFill>
                  <a:schemeClr val="bg2"/>
                </a:solidFill>
              </a:rPr>
              <a:t>DevCon 2015 #</a:t>
            </a:r>
            <a:r>
              <a:rPr lang="en-US" dirty="0" err="1" smtClean="0">
                <a:solidFill>
                  <a:schemeClr val="bg2"/>
                </a:solidFill>
              </a:rPr>
              <a:t>MSDevCon</a:t>
            </a:r>
            <a:endParaRPr lang="ru-RU" dirty="0">
              <a:solidFill>
                <a:schemeClr val="bg2"/>
              </a:solidFill>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r>
              <a:rPr lang="en-US" sz="4800" dirty="0" smtClean="0">
                <a:solidFill>
                  <a:schemeClr val="bg2"/>
                </a:solidFill>
              </a:rPr>
              <a:t>DEMO</a:t>
            </a:r>
            <a:endParaRPr lang="ru-RU" sz="4800" dirty="0">
              <a:solidFill>
                <a:schemeClr val="bg2"/>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283464"/>
            <a:ext cx="1662189" cy="1938528"/>
          </a:xfrm>
          <a:prstGeom prst="rect">
            <a:avLst/>
          </a:prstGeom>
        </p:spPr>
      </p:pic>
    </p:spTree>
    <p:extLst>
      <p:ext uri="{BB962C8B-B14F-4D97-AF65-F5344CB8AC3E}">
        <p14:creationId xmlns:p14="http://schemas.microsoft.com/office/powerpoint/2010/main" val="1118078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23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2596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tx2">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490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27606994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tx2"/>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62538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82481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2">
            <a:lumMod val="75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6053330" y="4467459"/>
            <a:ext cx="5440736"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6053328" y="466344"/>
            <a:ext cx="54406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2585" y="1463381"/>
            <a:ext cx="3757422" cy="3757422"/>
          </a:xfrm>
          <a:prstGeom prst="ellipse">
            <a:avLst/>
          </a:prstGeom>
        </p:spPr>
      </p:pic>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915687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73363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32438102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75000"/>
                  </a:schemeClr>
                </a:solidFill>
              </a:rPr>
              <a:t>©</a:t>
            </a:r>
            <a:r>
              <a:rPr lang="en-US" sz="1050" dirty="0" smtClean="0">
                <a:solidFill>
                  <a:schemeClr val="bg1">
                    <a:lumMod val="75000"/>
                  </a:schemeClr>
                </a:solidFill>
              </a:rPr>
              <a:t>2015 </a:t>
            </a:r>
            <a:r>
              <a:rPr lang="en-US" sz="1050" dirty="0">
                <a:solidFill>
                  <a:schemeClr val="bg1">
                    <a:lumMod val="7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2679257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7465624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D5021A8F-FBA8-43FA-975C-1C03D3128941}" type="datetimeFigureOut">
              <a:rPr lang="ru-RU" smtClean="0"/>
              <a:t>21.05.2015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2846089-5639-4A2A-8120-7BD365FC7F96}" type="slidenum">
              <a:rPr lang="ru-RU" smtClean="0"/>
              <a:t>‹#›</a:t>
            </a:fld>
            <a:endParaRPr lang="ru-RU"/>
          </a:p>
        </p:txBody>
      </p:sp>
    </p:spTree>
    <p:extLst>
      <p:ext uri="{BB962C8B-B14F-4D97-AF65-F5344CB8AC3E}">
        <p14:creationId xmlns:p14="http://schemas.microsoft.com/office/powerpoint/2010/main" val="278932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Gaming">
    <p:bg>
      <p:bgPr>
        <a:solidFill>
          <a:srgbClr val="504D4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6053330" y="4467459"/>
            <a:ext cx="5440736"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6053328" y="466344"/>
            <a:ext cx="54406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2585" y="1463381"/>
            <a:ext cx="3757422" cy="3757422"/>
          </a:xfrm>
          <a:prstGeom prst="ellipse">
            <a:avLst/>
          </a:prstGeom>
        </p:spPr>
      </p:pic>
      <p:sp>
        <p:nvSpPr>
          <p:cNvPr id="8" name="Oval 7"/>
          <p:cNvSpPr/>
          <p:nvPr userDrawn="1"/>
        </p:nvSpPr>
        <p:spPr>
          <a:xfrm>
            <a:off x="1490472" y="1321268"/>
            <a:ext cx="4041648" cy="4041648"/>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472552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Tools">
    <p:bg>
      <p:bgPr>
        <a:solidFill>
          <a:schemeClr val="accent5"/>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6053330" y="4467459"/>
            <a:ext cx="5440736"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6053328" y="466344"/>
            <a:ext cx="54406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2585" y="1463381"/>
            <a:ext cx="3757422" cy="3757422"/>
          </a:xfrm>
          <a:prstGeom prst="ellipse">
            <a:avLst/>
          </a:prstGeom>
        </p:spPr>
      </p:pic>
      <p:sp>
        <p:nvSpPr>
          <p:cNvPr id="8" name="Oval 7"/>
          <p:cNvSpPr/>
          <p:nvPr userDrawn="1"/>
        </p:nvSpPr>
        <p:spPr>
          <a:xfrm>
            <a:off x="1490472" y="1321268"/>
            <a:ext cx="4041648" cy="4041648"/>
          </a:xfrm>
          <a:prstGeom prst="ellipse">
            <a:avLst/>
          </a:prstGeom>
          <a:noFill/>
          <a:ln w="38100">
            <a:solidFill>
              <a:srgbClr val="5C57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8942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 Clou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6053330" y="4467459"/>
            <a:ext cx="5440736"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6053328" y="466344"/>
            <a:ext cx="54406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2585" y="1463381"/>
            <a:ext cx="3757422" cy="3757422"/>
          </a:xfrm>
          <a:prstGeom prst="ellipse">
            <a:avLst/>
          </a:prstGeom>
        </p:spPr>
      </p:pic>
      <p:sp>
        <p:nvSpPr>
          <p:cNvPr id="8" name="Oval 7"/>
          <p:cNvSpPr/>
          <p:nvPr userDrawn="1"/>
        </p:nvSpPr>
        <p:spPr>
          <a:xfrm>
            <a:off x="1490472" y="1321268"/>
            <a:ext cx="4041648" cy="4041648"/>
          </a:xfrm>
          <a:prstGeom prst="ellipse">
            <a:avLst/>
          </a:prstGeom>
          <a:noFill/>
          <a:ln w="3810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99129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esentation Title Corporate">
    <p:bg>
      <p:bgPr>
        <a:solidFill>
          <a:schemeClr val="bg1">
            <a:lumMod val="90000"/>
            <a:lumOff val="10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6053330" y="4467459"/>
            <a:ext cx="5440736"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6053328" y="466344"/>
            <a:ext cx="54406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2585" y="1463381"/>
            <a:ext cx="3757422" cy="3757422"/>
          </a:xfrm>
          <a:prstGeom prst="ellipse">
            <a:avLst/>
          </a:prstGeom>
        </p:spPr>
      </p:pic>
      <p:sp>
        <p:nvSpPr>
          <p:cNvPr id="8" name="Oval 7"/>
          <p:cNvSpPr/>
          <p:nvPr userDrawn="1"/>
        </p:nvSpPr>
        <p:spPr>
          <a:xfrm>
            <a:off x="1490472" y="1321268"/>
            <a:ext cx="4041648" cy="4041648"/>
          </a:xfrm>
          <a:prstGeom prst="ellipse">
            <a:avLst/>
          </a:prstGeom>
          <a:noFill/>
          <a:ln w="3810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53504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2">
            <a:lumMod val="75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7154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aming slide content">
    <p:bg>
      <p:bgPr>
        <a:solidFill>
          <a:srgbClr val="504D40"/>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304303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ols slide content">
    <p:bg>
      <p:bgPr>
        <a:solidFill>
          <a:schemeClr val="accent5"/>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rgbClr val="5C57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198074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838279"/>
      </p:ext>
    </p:extLst>
  </p:cSld>
  <p:clrMap bg1="lt1" tx1="dk1" bg2="lt2" tx2="dk2" accent1="accent1" accent2="accent2" accent3="accent3" accent4="accent4" accent5="accent5" accent6="accent6" hlink="hlink" folHlink="folHlink"/>
  <p:sldLayoutIdLst>
    <p:sldLayoutId id="2147483668" r:id="rId1"/>
    <p:sldLayoutId id="2147483651" r:id="rId2"/>
    <p:sldLayoutId id="2147483680" r:id="rId3"/>
    <p:sldLayoutId id="2147483678" r:id="rId4"/>
    <p:sldLayoutId id="2147483677" r:id="rId5"/>
    <p:sldLayoutId id="2147483679" r:id="rId6"/>
    <p:sldLayoutId id="2147483681" r:id="rId7"/>
    <p:sldLayoutId id="2147483682" r:id="rId8"/>
    <p:sldLayoutId id="2147483683" r:id="rId9"/>
    <p:sldLayoutId id="2147483684" r:id="rId10"/>
    <p:sldLayoutId id="2147483685" r:id="rId11"/>
    <p:sldLayoutId id="2147483665" r:id="rId12"/>
    <p:sldLayoutId id="2147483669" r:id="rId13"/>
    <p:sldLayoutId id="2147483686" r:id="rId14"/>
    <p:sldLayoutId id="2147483653" r:id="rId15"/>
    <p:sldLayoutId id="2147483672" r:id="rId16"/>
    <p:sldLayoutId id="2147483650" r:id="rId17"/>
    <p:sldLayoutId id="2147483666" r:id="rId18"/>
    <p:sldLayoutId id="2147483652" r:id="rId19"/>
    <p:sldLayoutId id="2147483667" r:id="rId20"/>
    <p:sldLayoutId id="2147483671" r:id="rId21"/>
    <p:sldLayoutId id="2147483670" r:id="rId22"/>
    <p:sldLayoutId id="2147483687" r:id="rId23"/>
    <p:sldLayoutId id="2147483688"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Igor Sychev</a:t>
            </a:r>
            <a:endParaRPr lang="en-US" dirty="0"/>
          </a:p>
        </p:txBody>
      </p:sp>
      <p:sp>
        <p:nvSpPr>
          <p:cNvPr id="3" name="Text Placeholder 2"/>
          <p:cNvSpPr>
            <a:spLocks noGrp="1"/>
          </p:cNvSpPr>
          <p:nvPr>
            <p:ph type="body" sz="quarter" idx="20"/>
          </p:nvPr>
        </p:nvSpPr>
        <p:spPr/>
        <p:txBody>
          <a:bodyPr/>
          <a:lstStyle/>
          <a:p>
            <a:r>
              <a:rPr lang="en-US" dirty="0" smtClean="0"/>
              <a:t>Microsoft, Premier Field Engineer (PFE)</a:t>
            </a:r>
            <a:endParaRPr lang="en-US" dirty="0"/>
          </a:p>
        </p:txBody>
      </p:sp>
      <p:sp>
        <p:nvSpPr>
          <p:cNvPr id="4" name="Text Placeholder 3"/>
          <p:cNvSpPr>
            <a:spLocks noGrp="1"/>
          </p:cNvSpPr>
          <p:nvPr>
            <p:ph type="body" sz="quarter" idx="28"/>
          </p:nvPr>
        </p:nvSpPr>
        <p:spPr/>
        <p:txBody>
          <a:bodyPr/>
          <a:lstStyle/>
          <a:p>
            <a:r>
              <a:rPr lang="en-US" dirty="0" smtClean="0"/>
              <a:t>igorsych@Microsoft.com</a:t>
            </a:r>
            <a:endParaRPr lang="en-US" dirty="0"/>
          </a:p>
        </p:txBody>
      </p:sp>
      <p:sp>
        <p:nvSpPr>
          <p:cNvPr id="5" name="Text Placeholder 4"/>
          <p:cNvSpPr>
            <a:spLocks noGrp="1"/>
          </p:cNvSpPr>
          <p:nvPr>
            <p:ph type="body" sz="quarter" idx="29"/>
          </p:nvPr>
        </p:nvSpPr>
        <p:spPr/>
        <p:txBody>
          <a:bodyPr/>
          <a:lstStyle/>
          <a:p>
            <a:r>
              <a:rPr lang="en-US" sz="4800" dirty="0" smtClean="0"/>
              <a:t>GIT </a:t>
            </a:r>
            <a:r>
              <a:rPr lang="ru-RU" sz="4800" dirty="0" smtClean="0"/>
              <a:t>в </a:t>
            </a:r>
            <a:r>
              <a:rPr lang="en-US" sz="4800" dirty="0" smtClean="0"/>
              <a:t>Visual Studio </a:t>
            </a:r>
            <a:r>
              <a:rPr lang="ru-RU" sz="4800" dirty="0" smtClean="0"/>
              <a:t>и </a:t>
            </a:r>
            <a:r>
              <a:rPr lang="en-US" sz="4800" dirty="0" smtClean="0"/>
              <a:t>TFS</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3976" y="2634860"/>
            <a:ext cx="3526953" cy="3526953"/>
          </a:xfrm>
          <a:prstGeom prst="rect">
            <a:avLst/>
          </a:prstGeom>
        </p:spPr>
      </p:pic>
    </p:spTree>
    <p:extLst>
      <p:ext uri="{BB962C8B-B14F-4D97-AF65-F5344CB8AC3E}">
        <p14:creationId xmlns:p14="http://schemas.microsoft.com/office/powerpoint/2010/main" val="210506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97148" y="1760912"/>
            <a:ext cx="1834931" cy="270453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defTabSz="1218290" fontAlgn="base">
              <a:lnSpc>
                <a:spcPct val="90000"/>
              </a:lnSpc>
              <a:spcBef>
                <a:spcPct val="0"/>
              </a:spcBef>
              <a:spcAft>
                <a:spcPct val="0"/>
              </a:spcAft>
            </a:pPr>
            <a:r>
              <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Centralized Version Control</a:t>
            </a:r>
          </a:p>
          <a:p>
            <a:pPr defTabSz="1218290" fontAlgn="base">
              <a:lnSpc>
                <a:spcPct val="90000"/>
              </a:lnSpc>
              <a:spcBef>
                <a:spcPct val="0"/>
              </a:spcBef>
              <a:spcAft>
                <a:spcPct val="0"/>
              </a:spcAft>
            </a:pPr>
            <a:endPar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a:p>
            <a:pPr defTabSz="1218290" fontAlgn="base">
              <a:lnSpc>
                <a:spcPct val="90000"/>
              </a:lnSpc>
              <a:spcBef>
                <a:spcPct val="0"/>
              </a:spcBef>
              <a:spcAft>
                <a:spcPct val="0"/>
              </a:spcAft>
            </a:pPr>
            <a:r>
              <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(TFVC)</a:t>
            </a:r>
          </a:p>
        </p:txBody>
      </p:sp>
      <p:graphicFrame>
        <p:nvGraphicFramePr>
          <p:cNvPr id="19" name="Table 18"/>
          <p:cNvGraphicFramePr>
            <a:graphicFrameLocks noGrp="1"/>
          </p:cNvGraphicFramePr>
          <p:nvPr>
            <p:extLst/>
          </p:nvPr>
        </p:nvGraphicFramePr>
        <p:xfrm>
          <a:off x="4101780" y="1288905"/>
          <a:ext cx="3939219" cy="457150"/>
        </p:xfrm>
        <a:graphic>
          <a:graphicData uri="http://schemas.openxmlformats.org/drawingml/2006/table">
            <a:tbl>
              <a:tblPr firstRow="1" bandRow="1">
                <a:tableStyleId>{85BE263C-DBD7-4A20-BB59-AAB30ACAA65A}</a:tableStyleId>
              </a:tblPr>
              <a:tblGrid>
                <a:gridCol w="3939219">
                  <a:extLst>
                    <a:ext uri="{9D8B030D-6E8A-4147-A177-3AD203B41FA5}">
                      <a16:colId xmlns:a16="http://schemas.microsoft.com/office/drawing/2014/main" val="20000"/>
                    </a:ext>
                  </a:extLst>
                </a:gridCol>
              </a:tblGrid>
              <a:tr h="450559">
                <a:tc>
                  <a:txBody>
                    <a:bodyPr/>
                    <a:lstStyle/>
                    <a:p>
                      <a:pPr algn="ctr"/>
                      <a:r>
                        <a:rPr lang="en-US" sz="2200" b="0" dirty="0" smtClean="0">
                          <a:latin typeface="Segoe UI Light" panose="020B0502040204020203" pitchFamily="34" charset="0"/>
                          <a:cs typeface="Segoe UI Light" panose="020B0502040204020203" pitchFamily="34" charset="0"/>
                        </a:rPr>
                        <a:t>Strengths</a:t>
                      </a:r>
                      <a:endParaRPr lang="en-US" sz="2200" b="0" dirty="0">
                        <a:latin typeface="Segoe UI Light" panose="020B0502040204020203" pitchFamily="34" charset="0"/>
                        <a:cs typeface="Segoe UI Light" panose="020B0502040204020203" pitchFamily="34" charset="0"/>
                      </a:endParaRPr>
                    </a:p>
                  </a:txBody>
                  <a:tcPr marL="121870" marR="121870" marT="60935" marB="60935">
                    <a:lnL>
                      <a:noFill/>
                    </a:lnL>
                    <a:lnR>
                      <a:noFill/>
                    </a:lnR>
                    <a:lnT w="25400" cmpd="sng">
                      <a:noFill/>
                    </a:lnT>
                    <a:lnB w="254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nvPr>
        </p:nvGraphicFramePr>
        <p:xfrm>
          <a:off x="8162114" y="1288905"/>
          <a:ext cx="3950580" cy="457150"/>
        </p:xfrm>
        <a:graphic>
          <a:graphicData uri="http://schemas.openxmlformats.org/drawingml/2006/table">
            <a:tbl>
              <a:tblPr firstRow="1" bandRow="1">
                <a:tableStyleId>{85BE263C-DBD7-4A20-BB59-AAB30ACAA65A}</a:tableStyleId>
              </a:tblPr>
              <a:tblGrid>
                <a:gridCol w="3950580">
                  <a:extLst>
                    <a:ext uri="{9D8B030D-6E8A-4147-A177-3AD203B41FA5}">
                      <a16:colId xmlns:a16="http://schemas.microsoft.com/office/drawing/2014/main" val="20000"/>
                    </a:ext>
                  </a:extLst>
                </a:gridCol>
              </a:tblGrid>
              <a:tr h="450559">
                <a:tc>
                  <a:txBody>
                    <a:bodyPr/>
                    <a:lstStyle/>
                    <a:p>
                      <a:pPr algn="ctr"/>
                      <a:r>
                        <a:rPr lang="en-US" sz="2200" b="0" dirty="0" smtClean="0">
                          <a:latin typeface="Segoe UI Light" panose="020B0502040204020203" pitchFamily="34" charset="0"/>
                          <a:cs typeface="Segoe UI Light" panose="020B0502040204020203" pitchFamily="34" charset="0"/>
                        </a:rPr>
                        <a:t>Best</a:t>
                      </a:r>
                      <a:r>
                        <a:rPr lang="en-US" sz="2200" b="0" baseline="0" dirty="0" smtClean="0">
                          <a:latin typeface="Segoe UI Light" panose="020B0502040204020203" pitchFamily="34" charset="0"/>
                          <a:cs typeface="Segoe UI Light" panose="020B0502040204020203" pitchFamily="34" charset="0"/>
                        </a:rPr>
                        <a:t> for</a:t>
                      </a:r>
                      <a:endParaRPr lang="en-US" sz="2200" b="0" dirty="0">
                        <a:latin typeface="Segoe UI Light" panose="020B0502040204020203" pitchFamily="34" charset="0"/>
                        <a:cs typeface="Segoe UI Light" panose="020B0502040204020203" pitchFamily="34" charset="0"/>
                      </a:endParaRPr>
                    </a:p>
                  </a:txBody>
                  <a:tcPr marL="121870" marR="121870" marT="60935" marB="60935">
                    <a:lnL>
                      <a:noFill/>
                    </a:lnL>
                    <a:lnR>
                      <a:noFill/>
                    </a:lnR>
                    <a:lnT w="25400" cmpd="sng">
                      <a:noFill/>
                    </a:lnT>
                    <a:lnB w="254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97148" y="487"/>
            <a:ext cx="10134917" cy="1142838"/>
          </a:xfrm>
        </p:spPr>
        <p:txBody>
          <a:bodyPr>
            <a:normAutofit/>
          </a:bodyPr>
          <a:lstStyle/>
          <a:p>
            <a:r>
              <a:rPr lang="ru-RU" sz="4800" dirty="0" smtClean="0"/>
              <a:t>Когда, что использовать</a:t>
            </a:r>
            <a:r>
              <a:rPr lang="en-US" sz="4800" dirty="0" smtClean="0"/>
              <a:t>?</a:t>
            </a:r>
            <a:endParaRPr lang="en-US" sz="4800" dirty="0"/>
          </a:p>
        </p:txBody>
      </p:sp>
      <p:sp>
        <p:nvSpPr>
          <p:cNvPr id="16" name="Rectangle 15"/>
          <p:cNvSpPr/>
          <p:nvPr/>
        </p:nvSpPr>
        <p:spPr bwMode="auto">
          <a:xfrm>
            <a:off x="2077551" y="1760910"/>
            <a:ext cx="1936490" cy="131189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defTabSz="1218290" fontAlgn="base">
              <a:lnSpc>
                <a:spcPct val="90000"/>
              </a:lnSpc>
              <a:spcBef>
                <a:spcPct val="0"/>
              </a:spcBef>
              <a:spcAft>
                <a:spcPct val="0"/>
              </a:spcAft>
            </a:pPr>
            <a:r>
              <a:rPr lang="en-GB" sz="2398" spc="-67" dirty="0">
                <a:solidFill>
                  <a:srgbClr val="FFFFFF"/>
                </a:solidFill>
                <a:latin typeface="Segoe UI" panose="020B0502040204020203" pitchFamily="34" charset="0"/>
                <a:cs typeface="Segoe UI" panose="020B0502040204020203" pitchFamily="34" charset="0"/>
              </a:rPr>
              <a:t>Server Workspaces</a:t>
            </a:r>
          </a:p>
        </p:txBody>
      </p:sp>
      <p:sp>
        <p:nvSpPr>
          <p:cNvPr id="17" name="Rectangle 16"/>
          <p:cNvSpPr/>
          <p:nvPr/>
        </p:nvSpPr>
        <p:spPr bwMode="auto">
          <a:xfrm>
            <a:off x="2077551" y="3130290"/>
            <a:ext cx="1936489" cy="133515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defTabSz="1218290" fontAlgn="base">
              <a:lnSpc>
                <a:spcPct val="90000"/>
              </a:lnSpc>
              <a:spcBef>
                <a:spcPct val="0"/>
              </a:spcBef>
              <a:spcAft>
                <a:spcPct val="0"/>
              </a:spcAft>
            </a:pPr>
            <a:r>
              <a:rPr lang="en-GB" sz="2398"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Local Workspaces</a:t>
            </a:r>
          </a:p>
        </p:txBody>
      </p:sp>
      <p:sp>
        <p:nvSpPr>
          <p:cNvPr id="18" name="Rectangle 17"/>
          <p:cNvSpPr/>
          <p:nvPr/>
        </p:nvSpPr>
        <p:spPr bwMode="auto">
          <a:xfrm>
            <a:off x="97148" y="4522923"/>
            <a:ext cx="3916894" cy="19842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defTabSz="1218290" fontAlgn="base">
              <a:lnSpc>
                <a:spcPct val="90000"/>
              </a:lnSpc>
              <a:spcBef>
                <a:spcPct val="0"/>
              </a:spcBef>
              <a:spcAft>
                <a:spcPct val="0"/>
              </a:spcAft>
            </a:pPr>
            <a:r>
              <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Distributed</a:t>
            </a:r>
          </a:p>
          <a:p>
            <a:pPr defTabSz="1218290" fontAlgn="base">
              <a:lnSpc>
                <a:spcPct val="90000"/>
              </a:lnSpc>
              <a:spcBef>
                <a:spcPct val="0"/>
              </a:spcBef>
              <a:spcAft>
                <a:spcPct val="0"/>
              </a:spcAft>
            </a:pPr>
            <a:r>
              <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Version Control (Git)</a:t>
            </a:r>
          </a:p>
        </p:txBody>
      </p:sp>
      <p:sp>
        <p:nvSpPr>
          <p:cNvPr id="12" name="Rectangle 11"/>
          <p:cNvSpPr/>
          <p:nvPr/>
        </p:nvSpPr>
        <p:spPr bwMode="auto">
          <a:xfrm>
            <a:off x="4101780" y="1801810"/>
            <a:ext cx="3939219" cy="1270999"/>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t" anchorCtr="0" compatLnSpc="1">
            <a:prstTxWarp prst="textNoShape">
              <a:avLst/>
            </a:prstTxWarp>
          </a:bodyPr>
          <a:lstStyle/>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Scales to very large codebases</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Fine level permission </a:t>
            </a:r>
            <a:r>
              <a:rPr lang="en-GB" sz="1866" spc="-67" dirty="0" smtClean="0">
                <a:solidFill>
                  <a:schemeClr val="tx1"/>
                </a:solidFill>
                <a:latin typeface="Segoe UI" panose="020B0502040204020203" pitchFamily="34" charset="0"/>
                <a:cs typeface="Segoe UI" panose="020B0502040204020203" pitchFamily="34" charset="0"/>
              </a:rPr>
              <a:t>control</a:t>
            </a:r>
            <a:endParaRPr lang="en-GB" sz="1866" spc="-67" dirty="0">
              <a:solidFill>
                <a:schemeClr val="tx1"/>
              </a:solidFill>
              <a:latin typeface="Segoe UI" panose="020B0502040204020203" pitchFamily="34" charset="0"/>
              <a:cs typeface="Segoe UI" panose="020B0502040204020203" pitchFamily="34" charset="0"/>
            </a:endParaRPr>
          </a:p>
        </p:txBody>
      </p:sp>
      <p:sp>
        <p:nvSpPr>
          <p:cNvPr id="24" name="Rectangle 23"/>
          <p:cNvSpPr/>
          <p:nvPr/>
        </p:nvSpPr>
        <p:spPr bwMode="auto">
          <a:xfrm>
            <a:off x="8173476" y="1801810"/>
            <a:ext cx="3939219" cy="1270999"/>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t" anchorCtr="0" compatLnSpc="1">
            <a:prstTxWarp prst="textNoShape">
              <a:avLst/>
            </a:prstTxWarp>
          </a:bodyPr>
          <a:lstStyle/>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Large integrated codebases</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Control and auditability over source code down to the file level</a:t>
            </a:r>
          </a:p>
        </p:txBody>
      </p:sp>
      <p:sp>
        <p:nvSpPr>
          <p:cNvPr id="27" name="Rectangle 26"/>
          <p:cNvSpPr/>
          <p:nvPr/>
        </p:nvSpPr>
        <p:spPr bwMode="auto">
          <a:xfrm>
            <a:off x="4101780" y="4522923"/>
            <a:ext cx="3939219" cy="1984203"/>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t" anchorCtr="0" compatLnSpc="1">
            <a:prstTxWarp prst="textNoShape">
              <a:avLst/>
            </a:prstTxWarp>
          </a:bodyPr>
          <a:lstStyle/>
          <a:p>
            <a:pPr marL="457010" indent="-457010" defTabSz="1218290" fontAlgn="base">
              <a:lnSpc>
                <a:spcPct val="90000"/>
              </a:lnSpc>
              <a:spcBef>
                <a:spcPts val="1600"/>
              </a:spcBef>
              <a:spcAft>
                <a:spcPts val="4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Full offline experience</a:t>
            </a:r>
          </a:p>
          <a:p>
            <a:pPr marL="457010" indent="-457010" defTabSz="1218290" fontAlgn="base">
              <a:lnSpc>
                <a:spcPct val="90000"/>
              </a:lnSpc>
              <a:spcBef>
                <a:spcPts val="400"/>
              </a:spcBef>
              <a:spcAft>
                <a:spcPts val="4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Complete repository with portable history</a:t>
            </a:r>
          </a:p>
          <a:p>
            <a:pPr marL="457010" indent="-457010" defTabSz="1218290" fontAlgn="base">
              <a:lnSpc>
                <a:spcPct val="90000"/>
              </a:lnSpc>
              <a:spcBef>
                <a:spcPts val="400"/>
              </a:spcBef>
              <a:spcAft>
                <a:spcPts val="4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Simplified branching model</a:t>
            </a:r>
          </a:p>
        </p:txBody>
      </p:sp>
      <p:sp>
        <p:nvSpPr>
          <p:cNvPr id="28" name="Rectangle 27"/>
          <p:cNvSpPr/>
          <p:nvPr/>
        </p:nvSpPr>
        <p:spPr bwMode="auto">
          <a:xfrm>
            <a:off x="8186474" y="4522923"/>
            <a:ext cx="3939219" cy="1984203"/>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t" anchorCtr="0" compatLnSpc="1">
            <a:prstTxWarp prst="textNoShape">
              <a:avLst/>
            </a:prstTxWarp>
          </a:bodyPr>
          <a:lstStyle/>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Highly distributed teams</a:t>
            </a:r>
            <a:endParaRPr lang="ru-RU" sz="1866" spc="-67" dirty="0">
              <a:solidFill>
                <a:schemeClr val="tx1"/>
              </a:solidFill>
              <a:latin typeface="Segoe UI" panose="020B0502040204020203" pitchFamily="34" charset="0"/>
              <a:cs typeface="Segoe UI" panose="020B0502040204020203" pitchFamily="34" charset="0"/>
            </a:endParaRP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smtClean="0">
                <a:solidFill>
                  <a:schemeClr val="tx1"/>
                </a:solidFill>
                <a:latin typeface="Segoe UI" panose="020B0502040204020203" pitchFamily="34" charset="0"/>
                <a:cs typeface="Segoe UI" panose="020B0502040204020203" pitchFamily="34" charset="0"/>
              </a:rPr>
              <a:t>Modular </a:t>
            </a:r>
            <a:r>
              <a:rPr lang="en-GB" sz="1866" spc="-67" dirty="0">
                <a:solidFill>
                  <a:schemeClr val="tx1"/>
                </a:solidFill>
                <a:latin typeface="Segoe UI" panose="020B0502040204020203" pitchFamily="34" charset="0"/>
                <a:cs typeface="Segoe UI" panose="020B0502040204020203" pitchFamily="34" charset="0"/>
              </a:rPr>
              <a:t>codebases</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Integrating with open source</a:t>
            </a:r>
          </a:p>
          <a:p>
            <a:pPr marL="457010" indent="-457010" defTabSz="1218290" fontAlgn="base">
              <a:lnSpc>
                <a:spcPct val="90000"/>
              </a:lnSpc>
              <a:spcBef>
                <a:spcPts val="800"/>
              </a:spcBef>
              <a:spcAft>
                <a:spcPts val="800"/>
              </a:spcAft>
              <a:buFont typeface="Arial" panose="020B0604020202020204" pitchFamily="34" charset="0"/>
              <a:buChar char="•"/>
            </a:pPr>
            <a:r>
              <a:rPr lang="ru-RU" sz="1866" spc="-67" dirty="0" smtClean="0">
                <a:solidFill>
                  <a:schemeClr val="tx1"/>
                </a:solidFill>
                <a:latin typeface="Segoe UI" panose="020B0502040204020203" pitchFamily="34" charset="0"/>
                <a:cs typeface="Segoe UI" panose="020B0502040204020203" pitchFamily="34" charset="0"/>
              </a:rPr>
              <a:t>Разработчиков готовых учиться сами</a:t>
            </a:r>
          </a:p>
          <a:p>
            <a:pPr marL="457010" indent="-457010" defTabSz="1218290" fontAlgn="base">
              <a:lnSpc>
                <a:spcPct val="90000"/>
              </a:lnSpc>
              <a:spcBef>
                <a:spcPts val="800"/>
              </a:spcBef>
              <a:spcAft>
                <a:spcPts val="800"/>
              </a:spcAft>
              <a:buFont typeface="Arial" panose="020B0604020202020204" pitchFamily="34" charset="0"/>
              <a:buChar char="•"/>
            </a:pPr>
            <a:endParaRPr lang="en-GB" sz="1866" spc="-67"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12831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ru-RU" dirty="0" smtClean="0"/>
              <a:t>Создаем проект в </a:t>
            </a:r>
            <a:r>
              <a:rPr lang="en-US" dirty="0" smtClean="0"/>
              <a:t>Visual Studio</a:t>
            </a:r>
            <a:r>
              <a:rPr lang="ru-RU" dirty="0" smtClean="0"/>
              <a:t>, работаем с ним локально и публикуем в </a:t>
            </a:r>
            <a:r>
              <a:rPr lang="en-US" dirty="0" smtClean="0"/>
              <a:t>VSO</a:t>
            </a:r>
            <a:endParaRPr lang="ru-RU" dirty="0"/>
          </a:p>
        </p:txBody>
      </p:sp>
    </p:spTree>
    <p:extLst>
      <p:ext uri="{BB962C8B-B14F-4D97-AF65-F5344CB8AC3E}">
        <p14:creationId xmlns:p14="http://schemas.microsoft.com/office/powerpoint/2010/main" val="935000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нового в </a:t>
            </a:r>
            <a:r>
              <a:rPr lang="en-GB" dirty="0" smtClean="0"/>
              <a:t>Git </a:t>
            </a:r>
            <a:r>
              <a:rPr lang="ru-RU" dirty="0" smtClean="0"/>
              <a:t>для</a:t>
            </a:r>
            <a:r>
              <a:rPr lang="en-GB" dirty="0" smtClean="0"/>
              <a:t> </a:t>
            </a:r>
            <a:r>
              <a:rPr lang="en-GB" dirty="0"/>
              <a:t>VS 2015</a:t>
            </a:r>
            <a:endParaRPr lang="en-US" sz="2000" dirty="0"/>
          </a:p>
        </p:txBody>
      </p:sp>
      <p:sp>
        <p:nvSpPr>
          <p:cNvPr id="3" name="Text Placeholder 2"/>
          <p:cNvSpPr>
            <a:spLocks noGrp="1"/>
          </p:cNvSpPr>
          <p:nvPr>
            <p:ph type="body" sz="quarter" idx="10"/>
          </p:nvPr>
        </p:nvSpPr>
        <p:spPr>
          <a:xfrm>
            <a:off x="743401" y="1402081"/>
            <a:ext cx="10786469" cy="4908407"/>
          </a:xfrm>
        </p:spPr>
        <p:txBody>
          <a:bodyPr/>
          <a:lstStyle/>
          <a:p>
            <a:pPr marL="171450" indent="-171450">
              <a:buFont typeface="Arial" panose="020B0604020202020204" pitchFamily="34" charset="0"/>
              <a:buChar char="•"/>
            </a:pPr>
            <a:r>
              <a:rPr lang="en-GB" dirty="0" smtClean="0"/>
              <a:t>History </a:t>
            </a:r>
            <a:r>
              <a:rPr lang="en-GB" dirty="0"/>
              <a:t>Enhancements</a:t>
            </a:r>
          </a:p>
          <a:p>
            <a:pPr marL="171450" indent="-171450">
              <a:buFont typeface="Arial" panose="020B0604020202020204" pitchFamily="34" charset="0"/>
              <a:buChar char="•"/>
            </a:pPr>
            <a:r>
              <a:rPr lang="en-GB" dirty="0"/>
              <a:t>Branch Enhancements</a:t>
            </a:r>
          </a:p>
          <a:p>
            <a:pPr marL="171450" indent="-171450">
              <a:buFont typeface="Arial" panose="020B0604020202020204" pitchFamily="34" charset="0"/>
              <a:buChar char="•"/>
            </a:pPr>
            <a:r>
              <a:rPr lang="en-GB" dirty="0"/>
              <a:t>Rebase Support</a:t>
            </a:r>
          </a:p>
          <a:p>
            <a:pPr marL="171450" indent="-171450">
              <a:buFont typeface="Arial" panose="020B0604020202020204" pitchFamily="34" charset="0"/>
              <a:buChar char="•"/>
            </a:pPr>
            <a:r>
              <a:rPr lang="en-GB" dirty="0"/>
              <a:t>Remotes management</a:t>
            </a:r>
          </a:p>
          <a:p>
            <a:pPr marL="171450" indent="-171450">
              <a:buFont typeface="Arial" panose="020B0604020202020204" pitchFamily="34" charset="0"/>
              <a:buChar char="•"/>
            </a:pPr>
            <a:r>
              <a:rPr lang="en-GB" dirty="0"/>
              <a:t>Git Settings </a:t>
            </a:r>
            <a:r>
              <a:rPr lang="en-GB" dirty="0" smtClean="0"/>
              <a:t>Enhancements</a:t>
            </a:r>
            <a:endParaRPr lang="ru-RU" dirty="0" smtClean="0"/>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a:t>1</a:t>
            </a:r>
            <a:r>
              <a:rPr lang="en-GB" baseline="30000" dirty="0"/>
              <a:t>st</a:t>
            </a:r>
            <a:r>
              <a:rPr lang="en-GB" dirty="0"/>
              <a:t> Class GitHub Integration (+ extensibility</a:t>
            </a:r>
            <a:r>
              <a:rPr lang="en-GB" dirty="0" smtClean="0"/>
              <a:t>)</a:t>
            </a:r>
          </a:p>
          <a:p>
            <a:pPr marL="171450" indent="-171450">
              <a:buFont typeface="Arial" panose="020B0604020202020204" pitchFamily="34" charset="0"/>
              <a:buChar char="•"/>
            </a:pPr>
            <a:r>
              <a:rPr lang="en-GB" dirty="0"/>
              <a:t>Git for Windows installed by default (RTM</a:t>
            </a:r>
            <a:r>
              <a:rPr lang="en-GB" dirty="0" smtClean="0"/>
              <a:t>)</a:t>
            </a:r>
            <a:endParaRPr lang="en-GB" dirty="0"/>
          </a:p>
          <a:p>
            <a:pPr marL="171450" indent="-171450">
              <a:buFont typeface="Arial" panose="020B0604020202020204" pitchFamily="34" charset="0"/>
              <a:buChar char="•"/>
            </a:pPr>
            <a:r>
              <a:rPr lang="en-GB" dirty="0"/>
              <a:t>Perf</a:t>
            </a:r>
            <a:r>
              <a:rPr lang="en-US" dirty="0" err="1"/>
              <a:t>ormance</a:t>
            </a:r>
            <a:r>
              <a:rPr lang="en-US" dirty="0"/>
              <a:t> (</a:t>
            </a:r>
            <a:r>
              <a:rPr lang="en-US" dirty="0" err="1"/>
              <a:t>esp</a:t>
            </a:r>
            <a:r>
              <a:rPr lang="en-US" dirty="0"/>
              <a:t> clone, checkout, fetch, merge)</a:t>
            </a:r>
            <a:endParaRPr lang="en-GB" dirty="0"/>
          </a:p>
          <a:p>
            <a:endParaRPr lang="en-US" dirty="0" smtClean="0"/>
          </a:p>
          <a:p>
            <a:endParaRPr lang="en-US" dirty="0"/>
          </a:p>
        </p:txBody>
      </p:sp>
    </p:spTree>
    <p:extLst>
      <p:ext uri="{BB962C8B-B14F-4D97-AF65-F5344CB8AC3E}">
        <p14:creationId xmlns:p14="http://schemas.microsoft.com/office/powerpoint/2010/main" val="4094877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S_Wht_rgb.w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57744" y="5993543"/>
            <a:ext cx="2688536" cy="4744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7185" y="534709"/>
            <a:ext cx="5774783" cy="4800288"/>
          </a:xfrm>
          <a:prstGeom prst="rect">
            <a:avLst/>
          </a:prstGeom>
        </p:spPr>
      </p:pic>
      <p:sp>
        <p:nvSpPr>
          <p:cNvPr id="6" name="Title 1"/>
          <p:cNvSpPr txBox="1">
            <a:spLocks/>
          </p:cNvSpPr>
          <p:nvPr/>
        </p:nvSpPr>
        <p:spPr>
          <a:xfrm>
            <a:off x="285894" y="1216601"/>
            <a:ext cx="7170719" cy="3690984"/>
          </a:xfrm>
          <a:prstGeom prst="rect">
            <a:avLst/>
          </a:prstGeom>
          <a:noFill/>
        </p:spPr>
        <p:txBody>
          <a:bodyPr vert="horz" wrap="square" lIns="143428" tIns="89642" rIns="143428" bIns="89642"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6470" spc="-71" dirty="0">
                <a:solidFill>
                  <a:schemeClr val="bg1"/>
                </a:solidFill>
              </a:rPr>
              <a:t>GitHub fully integrated into Visual Studio 2015</a:t>
            </a:r>
            <a:endParaRPr lang="en-US" sz="6470" dirty="0">
              <a:solidFill>
                <a:schemeClr val="bg1"/>
              </a:solidFill>
            </a:endParaRPr>
          </a:p>
        </p:txBody>
      </p:sp>
    </p:spTree>
    <p:extLst>
      <p:ext uri="{BB962C8B-B14F-4D97-AF65-F5344CB8AC3E}">
        <p14:creationId xmlns:p14="http://schemas.microsoft.com/office/powerpoint/2010/main" val="425359551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GitHub</a:t>
            </a:r>
            <a:endParaRPr lang="ru-RU" dirty="0"/>
          </a:p>
        </p:txBody>
      </p:sp>
    </p:spTree>
    <p:extLst>
      <p:ext uri="{BB962C8B-B14F-4D97-AF65-F5344CB8AC3E}">
        <p14:creationId xmlns:p14="http://schemas.microsoft.com/office/powerpoint/2010/main" val="1109192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Workflow</a:t>
            </a:r>
            <a:endParaRPr lang="ru-RU" dirty="0"/>
          </a:p>
        </p:txBody>
      </p:sp>
      <p:sp>
        <p:nvSpPr>
          <p:cNvPr id="5" name="Text Placeholder 4"/>
          <p:cNvSpPr>
            <a:spLocks noGrp="1"/>
          </p:cNvSpPr>
          <p:nvPr>
            <p:ph type="body" sz="quarter" idx="10"/>
          </p:nvPr>
        </p:nvSpPr>
        <p:spPr/>
        <p:txBody>
          <a:bodyPr/>
          <a:lstStyle/>
          <a:p>
            <a:pPr algn="ctr"/>
            <a:endParaRPr lang="en-US" dirty="0" smtClean="0"/>
          </a:p>
          <a:p>
            <a:pPr algn="ctr"/>
            <a:endParaRPr lang="en-US" dirty="0"/>
          </a:p>
          <a:p>
            <a:pPr algn="ctr"/>
            <a:endParaRPr lang="en-US" dirty="0" smtClean="0"/>
          </a:p>
          <a:p>
            <a:pPr algn="ctr"/>
            <a:endParaRPr lang="en-US" dirty="0"/>
          </a:p>
          <a:p>
            <a:pPr algn="ctr"/>
            <a:r>
              <a:rPr lang="en-US" sz="5400" dirty="0" smtClean="0"/>
              <a:t>Microsoft </a:t>
            </a:r>
            <a:endParaRPr lang="ru-RU" sz="5400" dirty="0" smtClean="0"/>
          </a:p>
          <a:p>
            <a:pPr algn="ctr"/>
            <a:r>
              <a:rPr lang="ru-RU" sz="5400" dirty="0" smtClean="0"/>
              <a:t>не </a:t>
            </a:r>
            <a:r>
              <a:rPr lang="ru-RU" sz="5400" dirty="0"/>
              <a:t>предлагает </a:t>
            </a:r>
            <a:r>
              <a:rPr lang="en-US" sz="5400" dirty="0"/>
              <a:t>“</a:t>
            </a:r>
            <a:r>
              <a:rPr lang="ru-RU" sz="5400" dirty="0"/>
              <a:t>свой</a:t>
            </a:r>
            <a:r>
              <a:rPr lang="en-US" sz="5400" dirty="0"/>
              <a:t>”</a:t>
            </a:r>
            <a:r>
              <a:rPr lang="ru-RU" sz="5400" dirty="0"/>
              <a:t> </a:t>
            </a:r>
            <a:r>
              <a:rPr lang="en-US" sz="5400" dirty="0"/>
              <a:t>workflow </a:t>
            </a:r>
            <a:r>
              <a:rPr lang="ru-RU" sz="5400" dirty="0"/>
              <a:t>для </a:t>
            </a:r>
            <a:r>
              <a:rPr lang="en-US" sz="5400" dirty="0"/>
              <a:t>GIT</a:t>
            </a:r>
          </a:p>
        </p:txBody>
      </p:sp>
    </p:spTree>
    <p:extLst>
      <p:ext uri="{BB962C8B-B14F-4D97-AF65-F5344CB8AC3E}">
        <p14:creationId xmlns:p14="http://schemas.microsoft.com/office/powerpoint/2010/main" val="233183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GitFlow</a:t>
            </a:r>
            <a:endParaRPr lang="ru-RU" dirty="0"/>
          </a:p>
        </p:txBody>
      </p:sp>
      <p:pic>
        <p:nvPicPr>
          <p:cNvPr id="6"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76313" y="1690688"/>
            <a:ext cx="4439373" cy="4833257"/>
          </a:xfrm>
        </p:spPr>
      </p:pic>
      <p:pic>
        <p:nvPicPr>
          <p:cNvPr id="7"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223" y="85648"/>
            <a:ext cx="6087549" cy="6627668"/>
          </a:xfrm>
          <a:prstGeom prst="rect">
            <a:avLst/>
          </a:prstGeom>
        </p:spPr>
      </p:pic>
    </p:spTree>
    <p:extLst>
      <p:ext uri="{BB962C8B-B14F-4D97-AF65-F5344CB8AC3E}">
        <p14:creationId xmlns:p14="http://schemas.microsoft.com/office/powerpoint/2010/main" val="244075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err="1" smtClean="0"/>
              <a:t>GITFlow</a:t>
            </a:r>
            <a:endParaRPr lang="ru-RU" dirty="0"/>
          </a:p>
        </p:txBody>
      </p:sp>
    </p:spTree>
    <p:extLst>
      <p:ext uri="{BB962C8B-B14F-4D97-AF65-F5344CB8AC3E}">
        <p14:creationId xmlns:p14="http://schemas.microsoft.com/office/powerpoint/2010/main" val="1096894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нового в </a:t>
            </a:r>
            <a:r>
              <a:rPr lang="en-US" dirty="0" smtClean="0"/>
              <a:t>TFS2015 </a:t>
            </a:r>
            <a:r>
              <a:rPr lang="ru-RU" dirty="0" smtClean="0"/>
              <a:t>связанного с </a:t>
            </a:r>
            <a:r>
              <a:rPr lang="en-GB" dirty="0" smtClean="0"/>
              <a:t>Git</a:t>
            </a:r>
            <a:endParaRPr lang="en-US" sz="2000" dirty="0"/>
          </a:p>
        </p:txBody>
      </p:sp>
      <p:sp>
        <p:nvSpPr>
          <p:cNvPr id="3" name="Text Placeholder 2"/>
          <p:cNvSpPr>
            <a:spLocks noGrp="1"/>
          </p:cNvSpPr>
          <p:nvPr>
            <p:ph type="body" sz="quarter" idx="10"/>
          </p:nvPr>
        </p:nvSpPr>
        <p:spPr>
          <a:xfrm>
            <a:off x="743401" y="1402081"/>
            <a:ext cx="10786469" cy="4908407"/>
          </a:xfrm>
        </p:spPr>
        <p:txBody>
          <a:bodyPr/>
          <a:lstStyle/>
          <a:p>
            <a:pPr marL="457200" indent="-457200">
              <a:buFont typeface="Arial" panose="020B0604020202020204" pitchFamily="34" charset="0"/>
              <a:buChar char="•"/>
            </a:pPr>
            <a:endParaRPr lang="ru-RU" b="1" dirty="0" smtClean="0"/>
          </a:p>
          <a:p>
            <a:pPr marL="457200" indent="-457200">
              <a:buFont typeface="Arial" panose="020B0604020202020204" pitchFamily="34" charset="0"/>
              <a:buChar char="•"/>
            </a:pPr>
            <a:endParaRPr lang="ru-RU" b="1" dirty="0"/>
          </a:p>
          <a:p>
            <a:pPr marL="457200" indent="-457200">
              <a:buFont typeface="Arial" panose="020B0604020202020204" pitchFamily="34" charset="0"/>
              <a:buChar char="•"/>
            </a:pPr>
            <a:r>
              <a:rPr lang="ru-RU" sz="8000" b="1" dirty="0" smtClean="0"/>
              <a:t>Gated Build</a:t>
            </a:r>
            <a:endParaRPr lang="en-US" sz="8000" b="1" dirty="0" smtClean="0"/>
          </a:p>
          <a:p>
            <a:pPr marL="457200" indent="-457200">
              <a:buFont typeface="Arial" panose="020B0604020202020204" pitchFamily="34" charset="0"/>
              <a:buChar char="•"/>
            </a:pPr>
            <a:r>
              <a:rPr lang="ru-RU" sz="8000" b="1" dirty="0" smtClean="0"/>
              <a:t>Code Review</a:t>
            </a:r>
            <a:endParaRPr lang="en-US" sz="8000" dirty="0"/>
          </a:p>
        </p:txBody>
      </p:sp>
    </p:spTree>
    <p:extLst>
      <p:ext uri="{BB962C8B-B14F-4D97-AF65-F5344CB8AC3E}">
        <p14:creationId xmlns:p14="http://schemas.microsoft.com/office/powerpoint/2010/main" val="95819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a:t>Pull </a:t>
            </a:r>
            <a:r>
              <a:rPr lang="en-US" dirty="0" smtClean="0"/>
              <a:t>request/</a:t>
            </a:r>
            <a:r>
              <a:rPr lang="en-US" dirty="0"/>
              <a:t>Code </a:t>
            </a:r>
            <a:r>
              <a:rPr lang="en-US" dirty="0" smtClean="0"/>
              <a:t>review/</a:t>
            </a:r>
            <a:r>
              <a:rPr lang="en-US" dirty="0"/>
              <a:t>Gated </a:t>
            </a:r>
            <a:r>
              <a:rPr lang="en-US" dirty="0" smtClean="0"/>
              <a:t>Build</a:t>
            </a:r>
            <a:endParaRPr lang="ru-RU" dirty="0"/>
          </a:p>
        </p:txBody>
      </p:sp>
    </p:spTree>
    <p:extLst>
      <p:ext uri="{BB962C8B-B14F-4D97-AF65-F5344CB8AC3E}">
        <p14:creationId xmlns:p14="http://schemas.microsoft.com/office/powerpoint/2010/main" val="2532679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Опрос</a:t>
            </a:r>
            <a:r>
              <a:rPr lang="en-US" dirty="0" smtClean="0"/>
              <a:t>- </a:t>
            </a:r>
            <a:r>
              <a:rPr lang="ru-RU" dirty="0" smtClean="0"/>
              <a:t>кто работал с</a:t>
            </a:r>
            <a:endParaRPr lang="ru-RU" dirty="0"/>
          </a:p>
        </p:txBody>
      </p:sp>
      <p:sp>
        <p:nvSpPr>
          <p:cNvPr id="5" name="Text Placeholder 4"/>
          <p:cNvSpPr>
            <a:spLocks noGrp="1"/>
          </p:cNvSpPr>
          <p:nvPr>
            <p:ph type="body" sz="quarter" idx="10"/>
          </p:nvPr>
        </p:nvSpPr>
        <p:spPr>
          <a:xfrm>
            <a:off x="743401" y="1402082"/>
            <a:ext cx="10786469" cy="4133304"/>
          </a:xfrm>
        </p:spPr>
        <p:txBody>
          <a:bodyPr/>
          <a:lstStyle/>
          <a:p>
            <a:pPr marL="457200" indent="-457200">
              <a:buFont typeface="Arial" panose="020B0604020202020204" pitchFamily="34" charset="0"/>
              <a:buChar char="•"/>
            </a:pPr>
            <a:r>
              <a:rPr lang="en-US" sz="4400" dirty="0" smtClean="0"/>
              <a:t>Version </a:t>
            </a:r>
            <a:r>
              <a:rPr lang="en-US" sz="4400" dirty="0"/>
              <a:t>Control</a:t>
            </a:r>
            <a:r>
              <a:rPr lang="en-US" sz="4400" dirty="0" smtClean="0"/>
              <a:t>?</a:t>
            </a:r>
            <a:endParaRPr lang="en-US" sz="4400" dirty="0"/>
          </a:p>
          <a:p>
            <a:pPr marL="457200" indent="-457200">
              <a:buFont typeface="Arial" panose="020B0604020202020204" pitchFamily="34" charset="0"/>
              <a:buChar char="•"/>
            </a:pPr>
            <a:r>
              <a:rPr lang="en-US" sz="4400" dirty="0" smtClean="0"/>
              <a:t>SVN?</a:t>
            </a:r>
            <a:endParaRPr lang="en-US" sz="4400" dirty="0"/>
          </a:p>
          <a:p>
            <a:pPr marL="457200" indent="-457200">
              <a:buFont typeface="Arial" panose="020B0604020202020204" pitchFamily="34" charset="0"/>
              <a:buChar char="•"/>
            </a:pPr>
            <a:r>
              <a:rPr lang="en-US" sz="4400" dirty="0" smtClean="0"/>
              <a:t>GIT?</a:t>
            </a:r>
            <a:endParaRPr lang="ru-RU" sz="4400" dirty="0"/>
          </a:p>
          <a:p>
            <a:pPr marL="457200" indent="-457200">
              <a:buFont typeface="Arial" panose="020B0604020202020204" pitchFamily="34" charset="0"/>
              <a:buChar char="•"/>
            </a:pPr>
            <a:r>
              <a:rPr lang="en-US" sz="4400" dirty="0" smtClean="0"/>
              <a:t>TFVC</a:t>
            </a:r>
            <a:r>
              <a:rPr lang="en-US" sz="4400" dirty="0"/>
              <a:t>?</a:t>
            </a:r>
          </a:p>
          <a:p>
            <a:pPr lvl="1"/>
            <a:endParaRPr lang="ru-RU" dirty="0"/>
          </a:p>
        </p:txBody>
      </p:sp>
    </p:spTree>
    <p:extLst>
      <p:ext uri="{BB962C8B-B14F-4D97-AF65-F5344CB8AC3E}">
        <p14:creationId xmlns:p14="http://schemas.microsoft.com/office/powerpoint/2010/main" val="3477437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Мигрировать или не мигрировать</a:t>
            </a:r>
            <a:r>
              <a:rPr lang="en-US" dirty="0"/>
              <a:t>?!</a:t>
            </a:r>
            <a:endParaRPr lang="en-US" sz="2000" dirty="0"/>
          </a:p>
        </p:txBody>
      </p:sp>
      <p:sp>
        <p:nvSpPr>
          <p:cNvPr id="3" name="Text Placeholder 2"/>
          <p:cNvSpPr>
            <a:spLocks noGrp="1"/>
          </p:cNvSpPr>
          <p:nvPr>
            <p:ph type="body" sz="quarter" idx="10"/>
          </p:nvPr>
        </p:nvSpPr>
        <p:spPr>
          <a:xfrm>
            <a:off x="743401" y="1402081"/>
            <a:ext cx="10786469" cy="4908407"/>
          </a:xfrm>
        </p:spPr>
        <p:txBody>
          <a:bodyPr/>
          <a:lstStyle/>
          <a:p>
            <a:pPr algn="ctr"/>
            <a:r>
              <a:rPr lang="ru-RU" dirty="0"/>
              <a:t>Рекомендации мигрировать с </a:t>
            </a:r>
            <a:r>
              <a:rPr lang="en-US" dirty="0"/>
              <a:t>TSVC </a:t>
            </a:r>
            <a:r>
              <a:rPr lang="ru-RU" dirty="0"/>
              <a:t>на </a:t>
            </a:r>
            <a:r>
              <a:rPr lang="en-US" dirty="0"/>
              <a:t>GIT</a:t>
            </a:r>
            <a:r>
              <a:rPr lang="ru-RU" dirty="0"/>
              <a:t> от </a:t>
            </a:r>
            <a:r>
              <a:rPr lang="en-US" dirty="0"/>
              <a:t>MS </a:t>
            </a:r>
            <a:r>
              <a:rPr lang="ru-RU" dirty="0"/>
              <a:t>нет!</a:t>
            </a:r>
            <a:endParaRPr lang="en-US" dirty="0"/>
          </a:p>
          <a:p>
            <a:pPr algn="ctr"/>
            <a:r>
              <a:rPr lang="en-US" dirty="0"/>
              <a:t>Migration Guide </a:t>
            </a:r>
            <a:r>
              <a:rPr lang="ru-RU" dirty="0"/>
              <a:t>тоже нет от </a:t>
            </a:r>
            <a:r>
              <a:rPr lang="en-US" dirty="0"/>
              <a:t>Microsoft</a:t>
            </a:r>
            <a:r>
              <a:rPr lang="ru-RU" dirty="0"/>
              <a:t>!</a:t>
            </a:r>
            <a:endParaRPr lang="en-US" dirty="0"/>
          </a:p>
          <a:p>
            <a:endParaRPr lang="en-GB" dirty="0" smtClean="0"/>
          </a:p>
          <a:p>
            <a:pPr algn="ctr"/>
            <a:endParaRPr lang="en-US" dirty="0" smtClean="0"/>
          </a:p>
          <a:p>
            <a:pPr algn="ctr"/>
            <a:r>
              <a:rPr lang="ru-RU" dirty="0" smtClean="0"/>
              <a:t>Есть </a:t>
            </a:r>
            <a:r>
              <a:rPr lang="en-US" dirty="0"/>
              <a:t>“</a:t>
            </a:r>
            <a:r>
              <a:rPr lang="en-US" dirty="0" err="1"/>
              <a:t>Git</a:t>
            </a:r>
            <a:r>
              <a:rPr lang="en-US" dirty="0"/>
              <a:t> for TFVC Users”</a:t>
            </a:r>
            <a:r>
              <a:rPr lang="ru-RU" dirty="0"/>
              <a:t>от </a:t>
            </a:r>
            <a:r>
              <a:rPr lang="en-US" dirty="0"/>
              <a:t>ALM </a:t>
            </a:r>
            <a:r>
              <a:rPr lang="en-US" dirty="0" smtClean="0"/>
              <a:t>Rangers</a:t>
            </a:r>
            <a:r>
              <a:rPr lang="ru-RU" dirty="0" smtClean="0"/>
              <a:t>, но в нем тоже про миграцию тишина</a:t>
            </a:r>
            <a:endParaRPr lang="ru-RU" dirty="0"/>
          </a:p>
          <a:p>
            <a:endParaRPr lang="en-US" dirty="0" smtClean="0"/>
          </a:p>
          <a:p>
            <a:endParaRPr lang="en-US" dirty="0"/>
          </a:p>
        </p:txBody>
      </p:sp>
    </p:spTree>
    <p:extLst>
      <p:ext uri="{BB962C8B-B14F-4D97-AF65-F5344CB8AC3E}">
        <p14:creationId xmlns:p14="http://schemas.microsoft.com/office/powerpoint/2010/main" val="1476107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ru-RU" dirty="0"/>
              <a:t>Миграция с </a:t>
            </a:r>
            <a:r>
              <a:rPr lang="en-US" dirty="0"/>
              <a:t>GIT-TF</a:t>
            </a:r>
            <a:endParaRPr lang="ru-RU" dirty="0"/>
          </a:p>
          <a:p>
            <a:endParaRPr lang="ru-RU" dirty="0"/>
          </a:p>
        </p:txBody>
      </p:sp>
    </p:spTree>
    <p:extLst>
      <p:ext uri="{BB962C8B-B14F-4D97-AF65-F5344CB8AC3E}">
        <p14:creationId xmlns:p14="http://schemas.microsoft.com/office/powerpoint/2010/main" val="3035560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Мигрировать или не мигрировать</a:t>
            </a:r>
            <a:r>
              <a:rPr lang="en-US" dirty="0"/>
              <a:t>?!</a:t>
            </a:r>
            <a:endParaRPr lang="en-US" sz="2000" dirty="0"/>
          </a:p>
        </p:txBody>
      </p:sp>
      <p:sp>
        <p:nvSpPr>
          <p:cNvPr id="3" name="Text Placeholder 2"/>
          <p:cNvSpPr>
            <a:spLocks noGrp="1"/>
          </p:cNvSpPr>
          <p:nvPr>
            <p:ph type="body" sz="quarter" idx="10"/>
          </p:nvPr>
        </p:nvSpPr>
        <p:spPr>
          <a:xfrm>
            <a:off x="743401" y="1402081"/>
            <a:ext cx="10786469" cy="4908407"/>
          </a:xfrm>
        </p:spPr>
        <p:txBody>
          <a:bodyP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97566"/>
          </a:xfrm>
          <a:prstGeom prst="rect">
            <a:avLst/>
          </a:prstGeom>
        </p:spPr>
      </p:pic>
    </p:spTree>
    <p:extLst>
      <p:ext uri="{BB962C8B-B14F-4D97-AF65-F5344CB8AC3E}">
        <p14:creationId xmlns:p14="http://schemas.microsoft.com/office/powerpoint/2010/main" val="4121370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Igor Sychev</a:t>
            </a:r>
            <a:endParaRPr lang="en-US" dirty="0"/>
          </a:p>
        </p:txBody>
      </p:sp>
      <p:sp>
        <p:nvSpPr>
          <p:cNvPr id="3" name="Text Placeholder 2"/>
          <p:cNvSpPr>
            <a:spLocks noGrp="1"/>
          </p:cNvSpPr>
          <p:nvPr>
            <p:ph type="body" sz="quarter" idx="20"/>
          </p:nvPr>
        </p:nvSpPr>
        <p:spPr/>
        <p:txBody>
          <a:bodyPr/>
          <a:lstStyle/>
          <a:p>
            <a:r>
              <a:rPr lang="en-US" dirty="0" smtClean="0"/>
              <a:t>Microsoft, Premier Field Engineer (PFE)</a:t>
            </a:r>
            <a:endParaRPr lang="en-US" dirty="0"/>
          </a:p>
        </p:txBody>
      </p:sp>
      <p:sp>
        <p:nvSpPr>
          <p:cNvPr id="4" name="Text Placeholder 3"/>
          <p:cNvSpPr>
            <a:spLocks noGrp="1"/>
          </p:cNvSpPr>
          <p:nvPr>
            <p:ph type="body" sz="quarter" idx="28"/>
          </p:nvPr>
        </p:nvSpPr>
        <p:spPr/>
        <p:txBody>
          <a:bodyPr/>
          <a:lstStyle/>
          <a:p>
            <a:r>
              <a:rPr lang="en-US" dirty="0" smtClean="0"/>
              <a:t>igorsych@Microsoft.com</a:t>
            </a:r>
            <a:endParaRPr lang="en-US" dirty="0"/>
          </a:p>
        </p:txBody>
      </p:sp>
      <p:sp>
        <p:nvSpPr>
          <p:cNvPr id="5" name="Text Placeholder 4"/>
          <p:cNvSpPr>
            <a:spLocks noGrp="1"/>
          </p:cNvSpPr>
          <p:nvPr>
            <p:ph type="body" sz="quarter" idx="29"/>
          </p:nvPr>
        </p:nvSpPr>
        <p:spPr/>
        <p:txBody>
          <a:bodyPr/>
          <a:lstStyle/>
          <a:p>
            <a:r>
              <a:rPr lang="en-US" sz="4800" dirty="0" smtClean="0"/>
              <a:t>GIT </a:t>
            </a:r>
            <a:r>
              <a:rPr lang="ru-RU" sz="4800" dirty="0" smtClean="0"/>
              <a:t>в </a:t>
            </a:r>
            <a:r>
              <a:rPr lang="en-US" sz="4800" dirty="0" smtClean="0"/>
              <a:t>Visual Studio </a:t>
            </a:r>
            <a:r>
              <a:rPr lang="ru-RU" sz="4800" dirty="0" smtClean="0"/>
              <a:t>и </a:t>
            </a:r>
            <a:r>
              <a:rPr lang="en-US" sz="4800" dirty="0" smtClean="0"/>
              <a:t>TFS</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3976" y="2634860"/>
            <a:ext cx="3526953" cy="3526953"/>
          </a:xfrm>
          <a:prstGeom prst="rect">
            <a:avLst/>
          </a:prstGeom>
        </p:spPr>
      </p:pic>
    </p:spTree>
    <p:extLst>
      <p:ext uri="{BB962C8B-B14F-4D97-AF65-F5344CB8AC3E}">
        <p14:creationId xmlns:p14="http://schemas.microsoft.com/office/powerpoint/2010/main" val="997976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5827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p:nvPr>
            <p:extLst>
              <p:ext uri="{D42A27DB-BD31-4B8C-83A1-F6EECF244321}">
                <p14:modId xmlns:p14="http://schemas.microsoft.com/office/powerpoint/2010/main" val="119344661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960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Тэги </a:t>
            </a:r>
            <a:r>
              <a:rPr lang="en-US" dirty="0" err="1" smtClean="0"/>
              <a:t>Git</a:t>
            </a:r>
            <a:r>
              <a:rPr lang="en-US" dirty="0" smtClean="0"/>
              <a:t>, SVN </a:t>
            </a:r>
            <a:r>
              <a:rPr lang="ru-RU" dirty="0" smtClean="0"/>
              <a:t>в описании вакансий</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695" y="1869828"/>
            <a:ext cx="5895975" cy="3276600"/>
          </a:xfrm>
          <a:prstGeom prst="rect">
            <a:avLst/>
          </a:prstGeom>
        </p:spPr>
      </p:pic>
    </p:spTree>
    <p:extLst>
      <p:ext uri="{BB962C8B-B14F-4D97-AF65-F5344CB8AC3E}">
        <p14:creationId xmlns:p14="http://schemas.microsoft.com/office/powerpoint/2010/main" val="1915257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3 </a:t>
            </a:r>
            <a:r>
              <a:rPr lang="ru-RU" dirty="0" smtClean="0"/>
              <a:t>проекта </a:t>
            </a:r>
            <a:r>
              <a:rPr lang="en-US" dirty="0"/>
              <a:t>Microsoft</a:t>
            </a:r>
            <a:r>
              <a:rPr lang="ru-RU" dirty="0" smtClean="0"/>
              <a:t> на </a:t>
            </a:r>
            <a:r>
              <a:rPr lang="en-US" dirty="0" err="1" smtClean="0"/>
              <a:t>Git</a:t>
            </a:r>
            <a:r>
              <a:rPr lang="ru-RU" dirty="0" smtClean="0"/>
              <a:t> </a:t>
            </a:r>
            <a:r>
              <a:rPr lang="ru-RU" sz="2000" dirty="0" smtClean="0"/>
              <a:t>по версии Игоря Сычева</a:t>
            </a:r>
            <a:endParaRPr lang="en-US" sz="2000" dirty="0"/>
          </a:p>
        </p:txBody>
      </p:sp>
      <p:sp>
        <p:nvSpPr>
          <p:cNvPr id="3" name="Text Placeholder 2"/>
          <p:cNvSpPr>
            <a:spLocks noGrp="1"/>
          </p:cNvSpPr>
          <p:nvPr>
            <p:ph type="body" sz="quarter" idx="10"/>
          </p:nvPr>
        </p:nvSpPr>
        <p:spPr>
          <a:xfrm>
            <a:off x="743401" y="1402082"/>
            <a:ext cx="10786469" cy="3192496"/>
          </a:xfrm>
        </p:spPr>
        <p:txBody>
          <a:bodyPr/>
          <a:lstStyle/>
          <a:p>
            <a:endParaRPr lang="en-US" dirty="0" smtClean="0"/>
          </a:p>
          <a:p>
            <a:pPr marL="571500" indent="-571500">
              <a:buFont typeface="Arial" panose="020B0604020202020204" pitchFamily="34" charset="0"/>
              <a:buChar char="•"/>
            </a:pPr>
            <a:r>
              <a:rPr lang="en-US" sz="4400" dirty="0" err="1" smtClean="0"/>
              <a:t>Asp.Net</a:t>
            </a:r>
            <a:r>
              <a:rPr lang="en-US" sz="4400" dirty="0" smtClean="0"/>
              <a:t> 5</a:t>
            </a:r>
          </a:p>
          <a:p>
            <a:pPr marL="571500" indent="-571500">
              <a:buFont typeface="Arial" panose="020B0604020202020204" pitchFamily="34" charset="0"/>
              <a:buChar char="•"/>
            </a:pPr>
            <a:r>
              <a:rPr lang="en-US" sz="4400" dirty="0" smtClean="0"/>
              <a:t>Entity Framework 7</a:t>
            </a:r>
          </a:p>
          <a:p>
            <a:pPr marL="571500" indent="-571500">
              <a:buFont typeface="Arial" panose="020B0604020202020204" pitchFamily="34" charset="0"/>
              <a:buChar char="•"/>
            </a:pPr>
            <a:r>
              <a:rPr lang="en-US" sz="4400" dirty="0" err="1" smtClean="0"/>
              <a:t>.Net</a:t>
            </a:r>
            <a:r>
              <a:rPr lang="en-US" sz="4400" dirty="0" smtClean="0"/>
              <a:t> </a:t>
            </a:r>
          </a:p>
          <a:p>
            <a:endParaRPr lang="en-US" dirty="0" smtClean="0"/>
          </a:p>
          <a:p>
            <a:endParaRPr lang="en-US" dirty="0"/>
          </a:p>
        </p:txBody>
      </p:sp>
    </p:spTree>
    <p:extLst>
      <p:ext uri="{BB962C8B-B14F-4D97-AF65-F5344CB8AC3E}">
        <p14:creationId xmlns:p14="http://schemas.microsoft.com/office/powerpoint/2010/main" val="279647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94" y="1216601"/>
            <a:ext cx="7170719" cy="3690984"/>
          </a:xfrm>
        </p:spPr>
        <p:txBody>
          <a:bodyPr>
            <a:normAutofit fontScale="90000"/>
          </a:bodyPr>
          <a:lstStyle/>
          <a:p>
            <a:r>
              <a:rPr lang="en-US" sz="6470" spc="-71" dirty="0">
                <a:solidFill>
                  <a:schemeClr val="bg1"/>
                </a:solidFill>
              </a:rPr>
              <a:t>Git fully integrated into Visual Studio, Visual Studio Online and TFS</a:t>
            </a:r>
            <a:endParaRPr lang="en-GB" sz="647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39959" y="1142152"/>
            <a:ext cx="3839882" cy="3839882"/>
          </a:xfrm>
          <a:prstGeom prst="rect">
            <a:avLst/>
          </a:prstGeom>
        </p:spPr>
      </p:pic>
      <p:pic>
        <p:nvPicPr>
          <p:cNvPr id="4" name="Picture 3" descr="VS_Wht_rgb.w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57744" y="5993543"/>
            <a:ext cx="2688536" cy="474447"/>
          </a:xfrm>
          <a:prstGeom prst="rect">
            <a:avLst/>
          </a:prstGeom>
        </p:spPr>
      </p:pic>
    </p:spTree>
    <p:extLst>
      <p:ext uri="{BB962C8B-B14F-4D97-AF65-F5344CB8AC3E}">
        <p14:creationId xmlns:p14="http://schemas.microsoft.com/office/powerpoint/2010/main" val="120518416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2765" y="562642"/>
            <a:ext cx="10786469" cy="771151"/>
          </a:xfrm>
        </p:spPr>
        <p:txBody>
          <a:bodyPr/>
          <a:lstStyle/>
          <a:p>
            <a:pPr algn="ctr"/>
            <a:r>
              <a:rPr lang="en-US" dirty="0" smtClean="0"/>
              <a:t>GIT </a:t>
            </a:r>
            <a:r>
              <a:rPr lang="en-US" dirty="0"/>
              <a:t>vs TFS?</a:t>
            </a:r>
            <a:endParaRPr lang="ru-RU" dirty="0"/>
          </a:p>
        </p:txBody>
      </p:sp>
      <p:sp>
        <p:nvSpPr>
          <p:cNvPr id="6" name="Rectangle 5"/>
          <p:cNvSpPr/>
          <p:nvPr/>
        </p:nvSpPr>
        <p:spPr>
          <a:xfrm>
            <a:off x="6166757" y="3948453"/>
            <a:ext cx="3494312" cy="1880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TFVC</a:t>
            </a:r>
            <a:endParaRPr lang="ru-RU" sz="4400" dirty="0"/>
          </a:p>
        </p:txBody>
      </p:sp>
      <p:sp>
        <p:nvSpPr>
          <p:cNvPr id="7" name="Rectangle 6"/>
          <p:cNvSpPr/>
          <p:nvPr/>
        </p:nvSpPr>
        <p:spPr>
          <a:xfrm>
            <a:off x="2530929" y="2041072"/>
            <a:ext cx="7130142" cy="176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TFS</a:t>
            </a:r>
            <a:endParaRPr lang="ru-RU" sz="4400" dirty="0"/>
          </a:p>
        </p:txBody>
      </p:sp>
      <p:sp>
        <p:nvSpPr>
          <p:cNvPr id="8" name="Rectangle 7"/>
          <p:cNvSpPr/>
          <p:nvPr/>
        </p:nvSpPr>
        <p:spPr>
          <a:xfrm>
            <a:off x="2530928" y="3942325"/>
            <a:ext cx="3494312" cy="1880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GIT</a:t>
            </a:r>
            <a:endParaRPr lang="ru-RU" sz="4400" dirty="0"/>
          </a:p>
        </p:txBody>
      </p:sp>
    </p:spTree>
    <p:extLst>
      <p:ext uri="{BB962C8B-B14F-4D97-AF65-F5344CB8AC3E}">
        <p14:creationId xmlns:p14="http://schemas.microsoft.com/office/powerpoint/2010/main" val="1497615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ru-RU" dirty="0" smtClean="0"/>
              <a:t>Создаем проект в </a:t>
            </a:r>
            <a:r>
              <a:rPr lang="en-US" dirty="0" smtClean="0"/>
              <a:t>Visual Studio Online</a:t>
            </a:r>
            <a:endParaRPr lang="ru-RU" dirty="0"/>
          </a:p>
        </p:txBody>
      </p:sp>
    </p:spTree>
    <p:extLst>
      <p:ext uri="{BB962C8B-B14F-4D97-AF65-F5344CB8AC3E}">
        <p14:creationId xmlns:p14="http://schemas.microsoft.com/office/powerpoint/2010/main" val="1262362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ru-RU" dirty="0"/>
              <a:t>Распределенная != нет центра</a:t>
            </a: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737" y="1825625"/>
            <a:ext cx="5842526" cy="4351338"/>
          </a:xfrm>
          <a:prstGeom prst="rect">
            <a:avLst/>
          </a:prstGeom>
        </p:spPr>
      </p:pic>
    </p:spTree>
    <p:extLst>
      <p:ext uri="{BB962C8B-B14F-4D97-AF65-F5344CB8AC3E}">
        <p14:creationId xmlns:p14="http://schemas.microsoft.com/office/powerpoint/2010/main" val="1838831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evCon 2015">
      <a:dk1>
        <a:srgbClr val="060F18"/>
      </a:dk1>
      <a:lt1>
        <a:sysClr val="window" lastClr="FFFFFF"/>
      </a:lt1>
      <a:dk2>
        <a:srgbClr val="8CC63F"/>
      </a:dk2>
      <a:lt2>
        <a:srgbClr val="FFFFFF"/>
      </a:lt2>
      <a:accent1>
        <a:srgbClr val="CFE469"/>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6f873300b833d51c2baa95a3e53eb954">
  <xsd:schema xmlns:xsd="http://www.w3.org/2001/XMLSchema" xmlns:xs="http://www.w3.org/2001/XMLSchema" xmlns:p="http://schemas.microsoft.com/office/2006/metadata/properties" xmlns:ns3="83163233-208f-487d-8d66-a814ca9ada95" targetNamespace="http://schemas.microsoft.com/office/2006/metadata/properties" ma:root="true" ma:fieldsID="778e1dc9adeab820d9d6d75e964f0f1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1893CC-1F54-470E-96DA-4452E9646FCD}">
  <ds:schemaRefs>
    <ds:schemaRef ds:uri="http://purl.org/dc/elements/1.1/"/>
    <ds:schemaRef ds:uri="http://schemas.microsoft.com/office/2006/metadata/properties"/>
    <ds:schemaRef ds:uri="http://schemas.microsoft.com/office/2006/documentManagement/types"/>
    <ds:schemaRef ds:uri="83163233-208f-487d-8d66-a814ca9ada95"/>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9CDE3BE8-91FE-44AC-808D-1347501DDB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E7AA88-0BAC-4C18-B8FE-71244BF49A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1365</TotalTime>
  <Words>874</Words>
  <Application>Microsoft Office PowerPoint</Application>
  <PresentationFormat>Widescreen</PresentationFormat>
  <Paragraphs>127</Paragraphs>
  <Slides>24</Slides>
  <Notes>20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Segoe UI</vt:lpstr>
      <vt:lpstr>Segoe UI Light</vt:lpstr>
      <vt:lpstr>Wingdings</vt:lpstr>
      <vt:lpstr>Office Theme</vt:lpstr>
      <vt:lpstr>PowerPoint Presentation</vt:lpstr>
      <vt:lpstr>Опрос- кто работал с</vt:lpstr>
      <vt:lpstr>PowerPoint Presentation</vt:lpstr>
      <vt:lpstr>Тэги Git, SVN в описании вакансий</vt:lpstr>
      <vt:lpstr>TOP 3 проекта Microsoft на Git по версии Игоря Сычева</vt:lpstr>
      <vt:lpstr>Git fully integrated into Visual Studio, Visual Studio Online and TFS</vt:lpstr>
      <vt:lpstr>GIT vs TFS?</vt:lpstr>
      <vt:lpstr>PowerPoint Presentation</vt:lpstr>
      <vt:lpstr>Распределенная != нет центра</vt:lpstr>
      <vt:lpstr>Когда, что использовать?</vt:lpstr>
      <vt:lpstr>PowerPoint Presentation</vt:lpstr>
      <vt:lpstr>Что нового в Git для VS 2015</vt:lpstr>
      <vt:lpstr>PowerPoint Presentation</vt:lpstr>
      <vt:lpstr>PowerPoint Presentation</vt:lpstr>
      <vt:lpstr>Workflow</vt:lpstr>
      <vt:lpstr>GitFlow</vt:lpstr>
      <vt:lpstr>PowerPoint Presentation</vt:lpstr>
      <vt:lpstr>Что нового в TFS2015 связанного с Git</vt:lpstr>
      <vt:lpstr>PowerPoint Presentation</vt:lpstr>
      <vt:lpstr>Мигрировать или не мигрировать?!</vt:lpstr>
      <vt:lpstr>PowerPoint Presentation</vt:lpstr>
      <vt:lpstr>Мигрировать или не мигрировать?!</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Igor Sychev</cp:lastModifiedBy>
  <cp:revision>103</cp:revision>
  <dcterms:created xsi:type="dcterms:W3CDTF">2014-11-16T16:38:53Z</dcterms:created>
  <dcterms:modified xsi:type="dcterms:W3CDTF">2015-05-21T06:19:01Z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