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7" r:id="rId3"/>
    <p:sldId id="260" r:id="rId4"/>
    <p:sldId id="281" r:id="rId5"/>
    <p:sldId id="280" r:id="rId6"/>
    <p:sldId id="282" r:id="rId7"/>
    <p:sldId id="283" r:id="rId8"/>
    <p:sldId id="309" r:id="rId9"/>
    <p:sldId id="284" r:id="rId10"/>
    <p:sldId id="310" r:id="rId11"/>
    <p:sldId id="265" r:id="rId12"/>
    <p:sldId id="285" r:id="rId13"/>
    <p:sldId id="287" r:id="rId14"/>
    <p:sldId id="286" r:id="rId15"/>
    <p:sldId id="288" r:id="rId16"/>
    <p:sldId id="289" r:id="rId17"/>
    <p:sldId id="290" r:id="rId18"/>
    <p:sldId id="291" r:id="rId19"/>
    <p:sldId id="293" r:id="rId20"/>
    <p:sldId id="294" r:id="rId21"/>
    <p:sldId id="297" r:id="rId22"/>
    <p:sldId id="298" r:id="rId23"/>
    <p:sldId id="295" r:id="rId24"/>
    <p:sldId id="296" r:id="rId25"/>
    <p:sldId id="292" r:id="rId26"/>
    <p:sldId id="300" r:id="rId27"/>
    <p:sldId id="301" r:id="rId28"/>
    <p:sldId id="302" r:id="rId29"/>
    <p:sldId id="303" r:id="rId30"/>
    <p:sldId id="304" r:id="rId31"/>
    <p:sldId id="305" r:id="rId32"/>
    <p:sldId id="306" r:id="rId33"/>
    <p:sldId id="307" r:id="rId34"/>
    <p:sldId id="308" r:id="rId35"/>
    <p:sldId id="299" r:id="rId36"/>
    <p:sldId id="267" r:id="rId37"/>
    <p:sldId id="269"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BA751B3-F5E8-46BD-9E2E-F6A1A5E90EBC}">
          <p14:sldIdLst>
            <p14:sldId id="256"/>
            <p14:sldId id="277"/>
            <p14:sldId id="260"/>
            <p14:sldId id="281"/>
            <p14:sldId id="280"/>
            <p14:sldId id="282"/>
            <p14:sldId id="283"/>
            <p14:sldId id="309"/>
            <p14:sldId id="284"/>
            <p14:sldId id="310"/>
            <p14:sldId id="265"/>
            <p14:sldId id="285"/>
          </p14:sldIdLst>
        </p14:section>
        <p14:section name="Containers" id="{1F8636D3-6EB9-4D65-B29D-1A8664B76A86}">
          <p14:sldIdLst>
            <p14:sldId id="287"/>
            <p14:sldId id="286"/>
            <p14:sldId id="288"/>
            <p14:sldId id="289"/>
            <p14:sldId id="290"/>
            <p14:sldId id="291"/>
          </p14:sldIdLst>
        </p14:section>
        <p14:section name="Linux Containers" id="{02C1EE18-5719-4EA5-9385-A11BF9D10D1E}">
          <p14:sldIdLst>
            <p14:sldId id="293"/>
            <p14:sldId id="294"/>
          </p14:sldIdLst>
        </p14:section>
        <p14:section name="Windows Server 2016" id="{0440F0DB-A614-4B51-BA35-16D37D30F48E}">
          <p14:sldIdLst>
            <p14:sldId id="297"/>
            <p14:sldId id="298"/>
          </p14:sldIdLst>
        </p14:section>
        <p14:section name="Windows Containers" id="{BF30852F-9DE7-4C38-A09A-0E2135249B66}">
          <p14:sldIdLst>
            <p14:sldId id="295"/>
            <p14:sldId id="296"/>
            <p14:sldId id="292"/>
          </p14:sldIdLst>
        </p14:section>
        <p14:section name="Service Fabric" id="{C68E26F6-45BF-4DE9-94E3-A1A305BCFD25}">
          <p14:sldIdLst>
            <p14:sldId id="300"/>
            <p14:sldId id="301"/>
            <p14:sldId id="302"/>
            <p14:sldId id="303"/>
            <p14:sldId id="304"/>
            <p14:sldId id="305"/>
            <p14:sldId id="306"/>
            <p14:sldId id="307"/>
            <p14:sldId id="308"/>
          </p14:sldIdLst>
        </p14:section>
        <p14:section name="The End" id="{D7AA6B1A-1CF8-4CFD-89A8-CBDFF1173B63}">
          <p14:sldIdLst>
            <p14:sldId id="299"/>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6935" autoAdjust="0"/>
  </p:normalViewPr>
  <p:slideViewPr>
    <p:cSldViewPr>
      <p:cViewPr varScale="1">
        <p:scale>
          <a:sx n="69" d="100"/>
          <a:sy n="69" d="100"/>
        </p:scale>
        <p:origin x="1278" y="7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5642D-7FED-4A8B-AF35-8EED83529B86}" type="datetimeFigureOut">
              <a:rPr lang="en-US" smtClean="0"/>
              <a:t>25-05-16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5987B-A8B2-4B70-B47F-D42C2AAB02C1}" type="slidenum">
              <a:rPr lang="en-US" smtClean="0"/>
              <a:t>‹#›</a:t>
            </a:fld>
            <a:endParaRPr lang="en-US"/>
          </a:p>
        </p:txBody>
      </p:sp>
    </p:spTree>
    <p:extLst>
      <p:ext uri="{BB962C8B-B14F-4D97-AF65-F5344CB8AC3E}">
        <p14:creationId xmlns:p14="http://schemas.microsoft.com/office/powerpoint/2010/main" val="349546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4</a:t>
            </a:fld>
            <a:endParaRPr lang="en-US"/>
          </a:p>
        </p:txBody>
      </p:sp>
    </p:spTree>
    <p:extLst>
      <p:ext uri="{BB962C8B-B14F-4D97-AF65-F5344CB8AC3E}">
        <p14:creationId xmlns:p14="http://schemas.microsoft.com/office/powerpoint/2010/main" val="2314871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17</a:t>
            </a:fld>
            <a:endParaRPr lang="en-US"/>
          </a:p>
        </p:txBody>
      </p:sp>
    </p:spTree>
    <p:extLst>
      <p:ext uri="{BB962C8B-B14F-4D97-AF65-F5344CB8AC3E}">
        <p14:creationId xmlns:p14="http://schemas.microsoft.com/office/powerpoint/2010/main" val="341851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b="1" dirty="0"/>
              <a:t>Container Host:</a:t>
            </a:r>
            <a:r>
              <a:rPr lang="en-US" dirty="0"/>
              <a:t> Physical or Virtual computer system configured with the Windows Container feature. The container host will run one or more Windows Containers.</a:t>
            </a:r>
          </a:p>
          <a:p>
            <a:r>
              <a:rPr lang="en-US" b="1" dirty="0"/>
              <a:t>Container Image:</a:t>
            </a:r>
            <a:r>
              <a:rPr lang="en-US" dirty="0"/>
              <a:t> As modifications are made to a containers file system or registry, such as with software installation they are captured in a sandbox. In many cases you may want to capture this state such that new containers can be created that inherit these changes. That’s what an image is – once the container has stopped you can either discard that sandbox or you can convert it into a new container image. For example, let’s imagine that you have deployed a container from the Windows Server Core OS image. You then install MySQL into this container. Creating a new image from this container would act as a deployable version of the container. This image would only contain the changes made (MySQL), however would work as a layer on top of the Container OS Image.</a:t>
            </a:r>
          </a:p>
          <a:p>
            <a:r>
              <a:rPr lang="en-US" b="1" dirty="0"/>
              <a:t>Sandbox:</a:t>
            </a:r>
            <a:r>
              <a:rPr lang="en-US" dirty="0"/>
              <a:t> Once a container has been started, all write actions such as file system modifications, registry modifications or software installations are captured in this ‘sandbox’ layer. </a:t>
            </a:r>
          </a:p>
          <a:p>
            <a:r>
              <a:rPr lang="en-US" b="1" dirty="0"/>
              <a:t>Container OS Image:</a:t>
            </a:r>
            <a:r>
              <a:rPr lang="en-US" dirty="0"/>
              <a:t> Containers are deployed from images. The container OS image is the first layer in potentially many image layers that make up a container. This image provides the operating system environment. A Container OS Image is Immutable, it cannot be modified.</a:t>
            </a:r>
          </a:p>
          <a:p>
            <a:r>
              <a:rPr lang="en-US" b="1" dirty="0"/>
              <a:t>Container Repository:</a:t>
            </a:r>
            <a:r>
              <a:rPr lang="en-US" dirty="0"/>
              <a:t> Each time a container image is created the container image and its dependencies are stored in a local repository. These images can be reused many times on the container host. The container images can also be stored in a public or private registry such as </a:t>
            </a:r>
            <a:r>
              <a:rPr lang="en-US" dirty="0" err="1"/>
              <a:t>DockerHub</a:t>
            </a:r>
            <a:r>
              <a:rPr lang="en-US" dirty="0"/>
              <a:t> so that they can be used across many different container host.</a:t>
            </a:r>
          </a:p>
          <a:p>
            <a:r>
              <a:rPr lang="en-US" b="1" dirty="0"/>
              <a:t>Container Management Technology:</a:t>
            </a:r>
            <a:r>
              <a:rPr lang="en-US" dirty="0"/>
              <a:t> Windows Containers can be managed using both PowerShell and Docker. With either one of these tools you can create new containers, container images as well as manage the container lifecycle.</a:t>
            </a:r>
          </a:p>
          <a:p>
            <a:endParaRPr lang="en-US" dirty="0"/>
          </a:p>
        </p:txBody>
      </p:sp>
    </p:spTree>
    <p:extLst>
      <p:ext uri="{BB962C8B-B14F-4D97-AF65-F5344CB8AC3E}">
        <p14:creationId xmlns:p14="http://schemas.microsoft.com/office/powerpoint/2010/main" val="107480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https://docs.asp.net/en/latest/getting-started/installing-on-linux.html#using-docker </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20</a:t>
            </a:fld>
            <a:endParaRPr lang="en-US"/>
          </a:p>
        </p:txBody>
      </p:sp>
    </p:spTree>
    <p:extLst>
      <p:ext uri="{BB962C8B-B14F-4D97-AF65-F5344CB8AC3E}">
        <p14:creationId xmlns:p14="http://schemas.microsoft.com/office/powerpoint/2010/main" val="58067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21</a:t>
            </a:fld>
            <a:endParaRPr lang="en-US"/>
          </a:p>
        </p:txBody>
      </p:sp>
    </p:spTree>
    <p:extLst>
      <p:ext uri="{BB962C8B-B14F-4D97-AF65-F5344CB8AC3E}">
        <p14:creationId xmlns:p14="http://schemas.microsoft.com/office/powerpoint/2010/main" val="1639028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https://channel9.msdn.com/Series/Nano-Server-Team</a:t>
            </a:r>
          </a:p>
          <a:p>
            <a:r>
              <a:rPr lang="en-US" dirty="0"/>
              <a:t>https://channel9.msdn.com/Series/Nano-Server-Team/Demo-Nano-Server-in-a-Container-running-IIS-ASPNET5</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22</a:t>
            </a:fld>
            <a:endParaRPr lang="en-US"/>
          </a:p>
        </p:txBody>
      </p:sp>
    </p:spTree>
    <p:extLst>
      <p:ext uri="{BB962C8B-B14F-4D97-AF65-F5344CB8AC3E}">
        <p14:creationId xmlns:p14="http://schemas.microsoft.com/office/powerpoint/2010/main" val="1514973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https://blogs.technet.microsoft.com/server-cloud/2015/11/19/announcing-the-release-of-hyper-v-containers-in-windows-server-2016-technical-preview-4/</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24</a:t>
            </a:fld>
            <a:endParaRPr lang="en-US"/>
          </a:p>
        </p:txBody>
      </p:sp>
    </p:spTree>
    <p:extLst>
      <p:ext uri="{BB962C8B-B14F-4D97-AF65-F5344CB8AC3E}">
        <p14:creationId xmlns:p14="http://schemas.microsoft.com/office/powerpoint/2010/main" val="3082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p>
          <a:p>
            <a:r>
              <a:rPr lang="en-US" dirty="0"/>
              <a:t>https://msdn.microsoft.com/en-us/virtualization/windowscontainers/quick_start/manage_docker</a:t>
            </a:r>
          </a:p>
          <a:p>
            <a:r>
              <a:rPr lang="en-US" dirty="0"/>
              <a:t>You may demonstrate</a:t>
            </a:r>
            <a:r>
              <a:rPr lang="en-US" baseline="0" dirty="0"/>
              <a:t> it in Azure, since it’s not </a:t>
            </a:r>
            <a:r>
              <a:rPr lang="en-US" baseline="0" dirty="0" err="1"/>
              <a:t>hyper-v</a:t>
            </a:r>
            <a:r>
              <a:rPr lang="en-US" baseline="0" dirty="0"/>
              <a:t> based, it’s feature of Windows server 2016. All- </a:t>
            </a:r>
            <a:r>
              <a:rPr lang="en-US" baseline="0" dirty="0" err="1"/>
              <a:t>Core,Full,Nano</a:t>
            </a:r>
            <a:r>
              <a:rPr lang="en-US" baseline="0" dirty="0"/>
              <a:t> version supporting containers</a:t>
            </a:r>
            <a:endParaRPr lang="en-US" dirty="0"/>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25</a:t>
            </a:fld>
            <a:endParaRPr lang="en-US"/>
          </a:p>
        </p:txBody>
      </p:sp>
    </p:spTree>
    <p:extLst>
      <p:ext uri="{BB962C8B-B14F-4D97-AF65-F5344CB8AC3E}">
        <p14:creationId xmlns:p14="http://schemas.microsoft.com/office/powerpoint/2010/main" val="605619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26</a:t>
            </a:fld>
            <a:endParaRPr lang="en-US"/>
          </a:p>
        </p:txBody>
      </p:sp>
    </p:spTree>
    <p:extLst>
      <p:ext uri="{BB962C8B-B14F-4D97-AF65-F5344CB8AC3E}">
        <p14:creationId xmlns:p14="http://schemas.microsoft.com/office/powerpoint/2010/main" val="79708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27</a:t>
            </a:fld>
            <a:endParaRPr lang="en-US"/>
          </a:p>
        </p:txBody>
      </p:sp>
    </p:spTree>
    <p:extLst>
      <p:ext uri="{BB962C8B-B14F-4D97-AF65-F5344CB8AC3E}">
        <p14:creationId xmlns:p14="http://schemas.microsoft.com/office/powerpoint/2010/main" val="276231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links</a:t>
            </a:r>
            <a:r>
              <a:rPr lang="en-US" baseline="0" dirty="0"/>
              <a:t> https://azure.microsoft.com/en-us/documentation/articles/service-fabric-application-scenarios/</a:t>
            </a:r>
          </a:p>
          <a:p>
            <a:r>
              <a:rPr lang="en-US" dirty="0"/>
              <a:t>https://azure.microsoft.com/en-us/documentation/articles/service-fabric-reliable-services-communication-webapi/</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28</a:t>
            </a:fld>
            <a:endParaRPr lang="en-US"/>
          </a:p>
        </p:txBody>
      </p:sp>
    </p:spTree>
    <p:extLst>
      <p:ext uri="{BB962C8B-B14F-4D97-AF65-F5344CB8AC3E}">
        <p14:creationId xmlns:p14="http://schemas.microsoft.com/office/powerpoint/2010/main" val="195466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5</a:t>
            </a:fld>
            <a:endParaRPr lang="en-US"/>
          </a:p>
        </p:txBody>
      </p:sp>
    </p:spTree>
    <p:extLst>
      <p:ext uri="{BB962C8B-B14F-4D97-AF65-F5344CB8AC3E}">
        <p14:creationId xmlns:p14="http://schemas.microsoft.com/office/powerpoint/2010/main" val="18721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dirty="0"/>
              <a:t>Cluster</a:t>
            </a:r>
            <a:r>
              <a:rPr lang="en-US" baseline="0" dirty="0"/>
              <a:t> in Azure. March 2016</a:t>
            </a:r>
            <a:endParaRPr lang="en-US" dirty="0"/>
          </a:p>
        </p:txBody>
      </p:sp>
    </p:spTree>
    <p:extLst>
      <p:ext uri="{BB962C8B-B14F-4D97-AF65-F5344CB8AC3E}">
        <p14:creationId xmlns:p14="http://schemas.microsoft.com/office/powerpoint/2010/main" val="429214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dirty="0"/>
              <a:t>Cluster</a:t>
            </a:r>
            <a:r>
              <a:rPr lang="en-US" baseline="0" dirty="0"/>
              <a:t> Explorer view</a:t>
            </a:r>
            <a:endParaRPr lang="en-US" dirty="0"/>
          </a:p>
        </p:txBody>
      </p:sp>
    </p:spTree>
    <p:extLst>
      <p:ext uri="{BB962C8B-B14F-4D97-AF65-F5344CB8AC3E}">
        <p14:creationId xmlns:p14="http://schemas.microsoft.com/office/powerpoint/2010/main" val="1009969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dirty="0"/>
              <a:t>Web </a:t>
            </a:r>
            <a:r>
              <a:rPr lang="en-US" dirty="0" err="1"/>
              <a:t>api</a:t>
            </a:r>
            <a:r>
              <a:rPr lang="en-US" baseline="0" dirty="0"/>
              <a:t> call</a:t>
            </a:r>
            <a:endParaRPr lang="en-US" dirty="0"/>
          </a:p>
        </p:txBody>
      </p:sp>
    </p:spTree>
    <p:extLst>
      <p:ext uri="{BB962C8B-B14F-4D97-AF65-F5344CB8AC3E}">
        <p14:creationId xmlns:p14="http://schemas.microsoft.com/office/powerpoint/2010/main" val="47187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r>
              <a:rPr lang="en-US" dirty="0"/>
              <a:t>Web Site Call</a:t>
            </a:r>
          </a:p>
        </p:txBody>
      </p:sp>
    </p:spTree>
    <p:extLst>
      <p:ext uri="{BB962C8B-B14F-4D97-AF65-F5344CB8AC3E}">
        <p14:creationId xmlns:p14="http://schemas.microsoft.com/office/powerpoint/2010/main" val="289554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https://docs.asp.net/en/latest/fundamentals/servers.html</a:t>
            </a:r>
          </a:p>
          <a:p>
            <a:r>
              <a:rPr lang="en-US" dirty="0"/>
              <a:t>https://docs.asp.net/en/latest/fundamentals/request-features.html</a:t>
            </a:r>
          </a:p>
          <a:p>
            <a:r>
              <a:rPr lang="en-US" dirty="0"/>
              <a:t>https://docs.asp.net/projects/api/en/latest/autoapi/Microsoft/AspNet/Http/Features/index.html</a:t>
            </a:r>
          </a:p>
        </p:txBody>
      </p:sp>
      <p:sp>
        <p:nvSpPr>
          <p:cNvPr id="4" name="Slide Number Placeholder 3"/>
          <p:cNvSpPr>
            <a:spLocks noGrp="1"/>
          </p:cNvSpPr>
          <p:nvPr>
            <p:ph type="sldNum" sz="quarter" idx="10"/>
          </p:nvPr>
        </p:nvSpPr>
        <p:spPr/>
        <p:txBody>
          <a:bodyPr/>
          <a:lstStyle/>
          <a:p>
            <a:fld id="{C855987B-A8B2-4B70-B47F-D42C2AAB02C1}" type="slidenum">
              <a:rPr lang="en-US" smtClean="0"/>
              <a:t>7</a:t>
            </a:fld>
            <a:endParaRPr lang="en-US"/>
          </a:p>
        </p:txBody>
      </p:sp>
    </p:spTree>
    <p:extLst>
      <p:ext uri="{BB962C8B-B14F-4D97-AF65-F5344CB8AC3E}">
        <p14:creationId xmlns:p14="http://schemas.microsoft.com/office/powerpoint/2010/main" val="427802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https://docs.asp.net/en/latest/fundamentals/servers.html</a:t>
            </a:r>
          </a:p>
          <a:p>
            <a:r>
              <a:rPr lang="en-US" dirty="0"/>
              <a:t>https://docs.asp.net/en/latest/fundamentals/request-features.html</a:t>
            </a:r>
          </a:p>
          <a:p>
            <a:r>
              <a:rPr lang="en-US" dirty="0"/>
              <a:t>https://docs.asp.net/projects/api/en/latest/autoapi/Microsoft/AspNet/Http/Features/index.html</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8</a:t>
            </a:fld>
            <a:endParaRPr lang="en-US"/>
          </a:p>
        </p:txBody>
      </p:sp>
    </p:spTree>
    <p:extLst>
      <p:ext uri="{BB962C8B-B14F-4D97-AF65-F5344CB8AC3E}">
        <p14:creationId xmlns:p14="http://schemas.microsoft.com/office/powerpoint/2010/main" val="46090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https://github.com/aspnet/Announcements/issues/182</a:t>
            </a:r>
          </a:p>
          <a:p>
            <a:r>
              <a:rPr lang="en-US" dirty="0"/>
              <a:t>https://github.com/aspnet/Announcements/issues/181</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9</a:t>
            </a:fld>
            <a:endParaRPr lang="en-US"/>
          </a:p>
        </p:txBody>
      </p:sp>
    </p:spTree>
    <p:extLst>
      <p:ext uri="{BB962C8B-B14F-4D97-AF65-F5344CB8AC3E}">
        <p14:creationId xmlns:p14="http://schemas.microsoft.com/office/powerpoint/2010/main" val="301936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https://www.microsoft.com/net/core#Ubuntu</a:t>
            </a:r>
          </a:p>
          <a:p>
            <a:endParaRPr lang="en-US" dirty="0"/>
          </a:p>
          <a:p>
            <a:r>
              <a:rPr lang="en-US" dirty="0" err="1">
                <a:effectLst/>
              </a:rPr>
              <a:t>sudo</a:t>
            </a:r>
            <a:r>
              <a:rPr lang="en-US" dirty="0">
                <a:effectLst/>
              </a:rPr>
              <a:t> </a:t>
            </a:r>
            <a:r>
              <a:rPr lang="en-US" dirty="0" err="1">
                <a:effectLst/>
              </a:rPr>
              <a:t>sh</a:t>
            </a:r>
            <a:r>
              <a:rPr lang="en-US" dirty="0">
                <a:effectLst/>
              </a:rPr>
              <a:t> -c 'echo "deb [arch=amd64] https://apt-mo.trafficmanager.net/repos/dotnet/ trusty main" &gt; /</a:t>
            </a:r>
            <a:r>
              <a:rPr lang="en-US" dirty="0" err="1">
                <a:effectLst/>
              </a:rPr>
              <a:t>etc</a:t>
            </a:r>
            <a:r>
              <a:rPr lang="en-US" dirty="0">
                <a:effectLst/>
              </a:rPr>
              <a:t>/apt/</a:t>
            </a:r>
            <a:r>
              <a:rPr lang="en-US" dirty="0" err="1">
                <a:effectLst/>
              </a:rPr>
              <a:t>sources.list.d</a:t>
            </a:r>
            <a:r>
              <a:rPr lang="en-US" dirty="0">
                <a:effectLst/>
              </a:rPr>
              <a:t>/</a:t>
            </a:r>
            <a:r>
              <a:rPr lang="en-US" dirty="0" err="1">
                <a:effectLst/>
              </a:rPr>
              <a:t>dotnetdev.list</a:t>
            </a:r>
            <a:r>
              <a:rPr lang="en-US" dirty="0">
                <a:effectLst/>
              </a:rPr>
              <a:t>' </a:t>
            </a:r>
          </a:p>
          <a:p>
            <a:r>
              <a:rPr lang="en-US" dirty="0" err="1">
                <a:effectLst/>
              </a:rPr>
              <a:t>sudo</a:t>
            </a:r>
            <a:r>
              <a:rPr lang="en-US" dirty="0">
                <a:effectLst/>
              </a:rPr>
              <a:t> apt-key </a:t>
            </a:r>
            <a:r>
              <a:rPr lang="en-US" dirty="0" err="1">
                <a:effectLst/>
              </a:rPr>
              <a:t>adv</a:t>
            </a:r>
            <a:r>
              <a:rPr lang="en-US" dirty="0">
                <a:effectLst/>
              </a:rPr>
              <a:t> --</a:t>
            </a:r>
            <a:r>
              <a:rPr lang="en-US" dirty="0" err="1">
                <a:effectLst/>
              </a:rPr>
              <a:t>keyserver</a:t>
            </a:r>
            <a:r>
              <a:rPr lang="en-US" dirty="0">
                <a:effectLst/>
              </a:rPr>
              <a:t> apt-mo.trafficmanager.net --</a:t>
            </a:r>
            <a:r>
              <a:rPr lang="en-US" dirty="0" err="1">
                <a:effectLst/>
              </a:rPr>
              <a:t>recv</a:t>
            </a:r>
            <a:r>
              <a:rPr lang="en-US" dirty="0">
                <a:effectLst/>
              </a:rPr>
              <a:t>-keys 417A0893</a:t>
            </a:r>
          </a:p>
          <a:p>
            <a:r>
              <a:rPr lang="en-US" dirty="0" err="1">
                <a:effectLst/>
              </a:rPr>
              <a:t>sudo</a:t>
            </a:r>
            <a:r>
              <a:rPr lang="en-US" dirty="0">
                <a:effectLst/>
              </a:rPr>
              <a:t> apt-get update</a:t>
            </a:r>
          </a:p>
          <a:p>
            <a:r>
              <a:rPr lang="en-US" dirty="0" err="1">
                <a:effectLst/>
              </a:rPr>
              <a:t>sudo</a:t>
            </a:r>
            <a:r>
              <a:rPr lang="en-US" dirty="0">
                <a:effectLst/>
              </a:rPr>
              <a:t> apt-get install dotnet-dev-1.0.0-preview1-002702</a:t>
            </a:r>
            <a:endParaRPr lang="en-US" dirty="0"/>
          </a:p>
          <a:p>
            <a:endParaRPr lang="en-US" dirty="0"/>
          </a:p>
          <a:p>
            <a:r>
              <a:rPr lang="en-US" dirty="0"/>
              <a:t>test </a:t>
            </a:r>
            <a:r>
              <a:rPr lang="en-US" dirty="0" err="1"/>
              <a:t>.net</a:t>
            </a:r>
            <a:r>
              <a:rPr lang="en-US" dirty="0"/>
              <a:t> core machine is working fine using this commands</a:t>
            </a:r>
          </a:p>
          <a:p>
            <a:r>
              <a:rPr lang="en-US" dirty="0" err="1"/>
              <a:t>git</a:t>
            </a:r>
            <a:r>
              <a:rPr lang="en-US" dirty="0"/>
              <a:t> clone https://github.com/aspnet/Home</a:t>
            </a:r>
          </a:p>
          <a:p>
            <a:r>
              <a:rPr lang="en-US" dirty="0"/>
              <a:t>cd Home/samples/1.0.0-rc1-update1/</a:t>
            </a:r>
            <a:r>
              <a:rPr lang="en-US" dirty="0" err="1"/>
              <a:t>HelloMvc</a:t>
            </a:r>
            <a:endParaRPr lang="en-US" dirty="0"/>
          </a:p>
          <a:p>
            <a:endParaRPr lang="en-US" dirty="0"/>
          </a:p>
          <a:p>
            <a:r>
              <a:rPr lang="en-US" dirty="0"/>
              <a:t>open web site using http:{</a:t>
            </a:r>
            <a:r>
              <a:rPr lang="en-US" dirty="0" err="1"/>
              <a:t>vm</a:t>
            </a:r>
            <a:r>
              <a:rPr lang="en-US" dirty="0"/>
              <a:t> public </a:t>
            </a:r>
            <a:r>
              <a:rPr lang="en-US" dirty="0" err="1"/>
              <a:t>ip</a:t>
            </a:r>
            <a:r>
              <a:rPr lang="en-US" dirty="0"/>
              <a:t>}:5004 </a:t>
            </a:r>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12</a:t>
            </a:fld>
            <a:endParaRPr lang="en-US"/>
          </a:p>
        </p:txBody>
      </p:sp>
    </p:spTree>
    <p:extLst>
      <p:ext uri="{BB962C8B-B14F-4D97-AF65-F5344CB8AC3E}">
        <p14:creationId xmlns:p14="http://schemas.microsoft.com/office/powerpoint/2010/main" val="255322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https://msdn.microsoft.com/en-us/virtualization/windowscontainers/about/about_overview </a:t>
            </a:r>
          </a:p>
          <a:p>
            <a:r>
              <a:rPr lang="en-US" dirty="0"/>
              <a:t>https://azure.microsoft.com/en-us/blog/containers-docker-windows-and-trends/ from mark</a:t>
            </a:r>
            <a:r>
              <a:rPr lang="en-US" baseline="0" dirty="0"/>
              <a:t> </a:t>
            </a:r>
            <a:r>
              <a:rPr lang="en-US" baseline="0" dirty="0" err="1"/>
              <a:t>Russinovich</a:t>
            </a:r>
            <a:endParaRPr lang="en-US" dirty="0"/>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14</a:t>
            </a:fld>
            <a:endParaRPr lang="en-US"/>
          </a:p>
        </p:txBody>
      </p:sp>
    </p:spTree>
    <p:extLst>
      <p:ext uri="{BB962C8B-B14F-4D97-AF65-F5344CB8AC3E}">
        <p14:creationId xmlns:p14="http://schemas.microsoft.com/office/powerpoint/2010/main" val="262236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developer’s desktop to a testing machine to a set of production machines, a Docker image can be created that will deploy identically across any environment in seconds. This story has created a massive and growing ecosystem of applications packaged in Docker containers, with </a:t>
            </a:r>
            <a:r>
              <a:rPr lang="en-US" dirty="0" err="1"/>
              <a:t>DockerHub</a:t>
            </a:r>
            <a:r>
              <a:rPr lang="en-US" dirty="0"/>
              <a:t>, the public containerized-application registry that Docker maintains, currently publishing more than 180,000 applications in the public community repository. </a:t>
            </a:r>
          </a:p>
          <a:p>
            <a:r>
              <a:rPr lang="en-US" dirty="0"/>
              <a:t>When you containerize an app, only the app and the components needed to run the app are combined into an "image". Containers are then created from this image as you need them. You can also use an image as a baseline to create another image, making image creation even faster. Multiple containers can share the same image, which means containers start very quickly and use fewer resources. For example, you can use containers to spin up light-weight and portable app components – or ‘micro-services’ – for distributed apps and quickly scale each service separately.</a:t>
            </a:r>
          </a:p>
          <a:p>
            <a:r>
              <a:rPr lang="en-US" dirty="0"/>
              <a:t>Because the container has everything it needs to run your application, they are very portable and can run on any machine that is running Windows Server 2016. You can create and test containers locally, then deploy that same container image to your company's private cloud, public cloud or service provider. The natural agility of Containers supports modern app development patterns in large scale, virtualized and cloud environments.</a:t>
            </a:r>
          </a:p>
          <a:p>
            <a:r>
              <a:rPr lang="en-US" dirty="0"/>
              <a:t>With containers, developers can build an app in any language. These apps are completely portable and can run anywhere - laptop, desktop, server, private cloud, public cloud or service provider - without any code changes. </a:t>
            </a:r>
          </a:p>
          <a:p>
            <a:r>
              <a:rPr lang="en-US" dirty="0"/>
              <a:t>Containers helps developers build and ship higher-quality applications, faster.</a:t>
            </a:r>
          </a:p>
          <a:p>
            <a:endParaRPr lang="en-US" dirty="0"/>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15</a:t>
            </a:fld>
            <a:endParaRPr lang="en-US"/>
          </a:p>
        </p:txBody>
      </p:sp>
    </p:spTree>
    <p:extLst>
      <p:ext uri="{BB962C8B-B14F-4D97-AF65-F5344CB8AC3E}">
        <p14:creationId xmlns:p14="http://schemas.microsoft.com/office/powerpoint/2010/main" val="237211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Professionals can use containers to provide standardized environments for their development, QA, and production teams. They no longer have to worry about complex installation and configuration steps. By using containers, systems administrators abstract away differences in OS installations and underlying infrastructure.</a:t>
            </a:r>
          </a:p>
          <a:p>
            <a:r>
              <a:rPr lang="en-US" dirty="0"/>
              <a:t>Containers help admins create an infrastructure that is simpler to update and maintain.</a:t>
            </a:r>
          </a:p>
          <a:p>
            <a:endParaRPr lang="en-US" dirty="0"/>
          </a:p>
          <a:p>
            <a:endParaRPr lang="en-US" dirty="0"/>
          </a:p>
        </p:txBody>
      </p:sp>
      <p:sp>
        <p:nvSpPr>
          <p:cNvPr id="4" name="Slide Number Placeholder 3"/>
          <p:cNvSpPr>
            <a:spLocks noGrp="1"/>
          </p:cNvSpPr>
          <p:nvPr>
            <p:ph type="sldNum" sz="quarter" idx="10"/>
          </p:nvPr>
        </p:nvSpPr>
        <p:spPr/>
        <p:txBody>
          <a:bodyPr/>
          <a:lstStyle/>
          <a:p>
            <a:fld id="{C855987B-A8B2-4B70-B47F-D42C2AAB02C1}" type="slidenum">
              <a:rPr lang="en-US" smtClean="0"/>
              <a:t>16</a:t>
            </a:fld>
            <a:endParaRPr lang="en-US"/>
          </a:p>
        </p:txBody>
      </p:sp>
    </p:spTree>
    <p:extLst>
      <p:ext uri="{BB962C8B-B14F-4D97-AF65-F5344CB8AC3E}">
        <p14:creationId xmlns:p14="http://schemas.microsoft.com/office/powerpoint/2010/main" val="203195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96000" y="909000"/>
            <a:ext cx="7200000" cy="5090080"/>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696000" y="729000"/>
            <a:ext cx="1436313" cy="306604"/>
          </a:xfrm>
          <a:prstGeom prst="rect">
            <a:avLst/>
          </a:prstGeom>
        </p:spPr>
      </p:pic>
    </p:spTree>
    <p:extLst>
      <p:ext uri="{BB962C8B-B14F-4D97-AF65-F5344CB8AC3E}">
        <p14:creationId xmlns:p14="http://schemas.microsoft.com/office/powerpoint/2010/main" val="14779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Slide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362908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emo Slid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Demonstration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549911" cy="369332"/>
          </a:xfrm>
          <a:prstGeom prst="rect">
            <a:avLst/>
          </a:prstGeom>
          <a:noFill/>
        </p:spPr>
        <p:txBody>
          <a:bodyPr wrap="none" lIns="0" rIns="0" rtlCol="0">
            <a:spAutoFit/>
          </a:bodyPr>
          <a:lstStyle/>
          <a:p>
            <a:pPr algn="l"/>
            <a:r>
              <a:rPr lang="ru-RU" i="1" dirty="0">
                <a:solidFill>
                  <a:schemeClr val="bg1"/>
                </a:solidFill>
                <a:latin typeface="+mj-lt"/>
              </a:rPr>
              <a:t>Демонстрация</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357330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6" name="Rectangle 5"/>
          <p:cNvSpPr/>
          <p:nvPr userDrawn="1"/>
        </p:nvSpPr>
        <p:spPr>
          <a:xfrm>
            <a:off x="0" y="-1"/>
            <a:ext cx="12192000" cy="13581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
        <p:nvSpPr>
          <p:cNvPr id="5" name="Text Placeholder 4"/>
          <p:cNvSpPr>
            <a:spLocks noGrp="1"/>
          </p:cNvSpPr>
          <p:nvPr>
            <p:ph type="body" sz="quarter" idx="10"/>
          </p:nvPr>
        </p:nvSpPr>
        <p:spPr>
          <a:xfrm>
            <a:off x="695325" y="1449388"/>
            <a:ext cx="10658475" cy="5219700"/>
          </a:xfrm>
          <a:prstGeom prst="rect">
            <a:avLst/>
          </a:prstGeom>
        </p:spPr>
        <p:txBody>
          <a:bodyPr/>
          <a:lstStyle>
            <a:lvl1pPr marL="0" indent="0">
              <a:buNone/>
              <a:defRPr sz="2000">
                <a:latin typeface="Consolas" panose="020B0609020204030204" pitchFamily="49" charset="0"/>
              </a:defRPr>
            </a:lvl1pPr>
            <a:lvl2pPr marL="457200" indent="0">
              <a:buNone/>
              <a:defRPr sz="2000">
                <a:latin typeface="Consolas" panose="020B0609020204030204" pitchFamily="49" charset="0"/>
              </a:defRPr>
            </a:lvl2pPr>
            <a:lvl3pPr marL="914400" indent="0">
              <a:buNone/>
              <a:defRPr sz="2000">
                <a:latin typeface="Consolas" panose="020B0609020204030204" pitchFamily="49" charset="0"/>
              </a:defRPr>
            </a:lvl3pPr>
            <a:lvl4pPr marL="1371600" indent="0">
              <a:buNone/>
              <a:defRPr sz="2000">
                <a:latin typeface="Consolas" panose="020B0609020204030204" pitchFamily="49" charset="0"/>
              </a:defRPr>
            </a:lvl4pPr>
            <a:lvl5pPr marL="1828800" indent="0">
              <a:buNone/>
              <a:defRPr sz="2000">
                <a:latin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2313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Section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Exercise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038554" cy="369332"/>
          </a:xfrm>
          <a:prstGeom prst="rect">
            <a:avLst/>
          </a:prstGeom>
          <a:noFill/>
        </p:spPr>
        <p:txBody>
          <a:bodyPr wrap="none" lIns="0" rIns="0" rtlCol="0">
            <a:spAutoFit/>
          </a:bodyPr>
          <a:lstStyle/>
          <a:p>
            <a:pPr algn="l"/>
            <a:r>
              <a:rPr lang="ru-RU" i="1" dirty="0">
                <a:solidFill>
                  <a:schemeClr val="bg1"/>
                </a:solidFill>
                <a:latin typeface="+mj-lt"/>
              </a:rPr>
              <a:t>Практика</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354457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sp>
        <p:nvSpPr>
          <p:cNvPr id="6" name="TextBox 5"/>
          <p:cNvSpPr txBox="1"/>
          <p:nvPr userDrawn="1"/>
        </p:nvSpPr>
        <p:spPr>
          <a:xfrm>
            <a:off x="1020521" y="726772"/>
            <a:ext cx="1832233" cy="369332"/>
          </a:xfrm>
          <a:prstGeom prst="rect">
            <a:avLst/>
          </a:prstGeom>
          <a:noFill/>
        </p:spPr>
        <p:txBody>
          <a:bodyPr wrap="none" lIns="0" rIns="0" rtlCol="0">
            <a:spAutoFit/>
          </a:bodyPr>
          <a:lstStyle/>
          <a:p>
            <a:pPr algn="l"/>
            <a:r>
              <a:rPr lang="ru-RU" i="1" dirty="0">
                <a:solidFill>
                  <a:schemeClr val="bg1"/>
                </a:solidFill>
                <a:latin typeface="+mj-lt"/>
              </a:rPr>
              <a:t>Полезные ресурсы</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tx2">
                    <a:lumMod val="60000"/>
                    <a:lumOff val="40000"/>
                  </a:schemeClr>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1192732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4_Section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&amp; Contacts</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476092" cy="369332"/>
          </a:xfrm>
          <a:prstGeom prst="rect">
            <a:avLst/>
          </a:prstGeom>
          <a:noFill/>
        </p:spPr>
        <p:txBody>
          <a:bodyPr wrap="none" lIns="0" rIns="0" rtlCol="0">
            <a:spAutoFit/>
          </a:bodyPr>
          <a:lstStyle/>
          <a:p>
            <a:pPr algn="l"/>
            <a:r>
              <a:rPr lang="en-US" i="1" dirty="0">
                <a:solidFill>
                  <a:schemeClr val="bg1"/>
                </a:solidFill>
                <a:latin typeface="+mj-lt"/>
              </a:rPr>
              <a:t>Q&amp;A</a:t>
            </a:r>
            <a:endParaRPr lang="ru-RU" i="1" dirty="0">
              <a:solidFill>
                <a:schemeClr val="bg1"/>
              </a:solidFill>
              <a:latin typeface="+mj-lt"/>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508479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278235" cy="369332"/>
          </a:xfrm>
          <a:prstGeom prst="rect">
            <a:avLst/>
          </a:prstGeom>
          <a:noFill/>
        </p:spPr>
        <p:txBody>
          <a:bodyPr wrap="none" lIns="0" rIns="0" rtlCol="0">
            <a:spAutoFit/>
          </a:bodyPr>
          <a:lstStyle/>
          <a:p>
            <a:pPr algn="l"/>
            <a:r>
              <a:rPr lang="ru-RU" i="1" dirty="0">
                <a:solidFill>
                  <a:schemeClr val="bg1"/>
                </a:solidFill>
                <a:latin typeface="+mj-lt"/>
              </a:rPr>
              <a:t>Что дальше</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Action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25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igh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Tree>
    <p:extLst>
      <p:ext uri="{BB962C8B-B14F-4D97-AF65-F5344CB8AC3E}">
        <p14:creationId xmlns:p14="http://schemas.microsoft.com/office/powerpoint/2010/main" val="2027441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Tree>
    <p:extLst>
      <p:ext uri="{BB962C8B-B14F-4D97-AF65-F5344CB8AC3E}">
        <p14:creationId xmlns:p14="http://schemas.microsoft.com/office/powerpoint/2010/main" val="1807129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esentation Title - Windows Trac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sp>
        <p:nvSpPr>
          <p:cNvPr id="5" name="TextBox 4"/>
          <p:cNvSpPr txBox="1"/>
          <p:nvPr userDrawn="1"/>
        </p:nvSpPr>
        <p:spPr>
          <a:xfrm>
            <a:off x="669587" y="726772"/>
            <a:ext cx="3681329" cy="369332"/>
          </a:xfrm>
          <a:prstGeom prst="rect">
            <a:avLst/>
          </a:prstGeom>
          <a:noFill/>
        </p:spPr>
        <p:txBody>
          <a:bodyPr wrap="none" lIns="0" rIns="0" rtlCol="0">
            <a:spAutoFit/>
          </a:bodyPr>
          <a:lstStyle/>
          <a:p>
            <a:pPr algn="l"/>
            <a:r>
              <a:rPr lang="en-US" i="1" dirty="0">
                <a:solidFill>
                  <a:schemeClr val="bg1"/>
                </a:solidFill>
                <a:latin typeface="+mj-lt"/>
              </a:rPr>
              <a:t>Windows &amp; More Personal Computing</a:t>
            </a:r>
            <a:endParaRPr lang="ru-RU" i="1" dirty="0">
              <a:solidFill>
                <a:schemeClr val="bg1"/>
              </a:solidFill>
              <a:latin typeface="+mj-lt"/>
            </a:endParaRPr>
          </a:p>
        </p:txBody>
      </p:sp>
    </p:spTree>
    <p:extLst>
      <p:ext uri="{BB962C8B-B14F-4D97-AF65-F5344CB8AC3E}">
        <p14:creationId xmlns:p14="http://schemas.microsoft.com/office/powerpoint/2010/main" val="3961269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59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s Slide">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000" y="561636"/>
            <a:ext cx="1743491" cy="641332"/>
          </a:xfrm>
          <a:prstGeom prst="rect">
            <a:avLst/>
          </a:prstGeom>
        </p:spPr>
      </p:pic>
      <p:sp>
        <p:nvSpPr>
          <p:cNvPr id="2" name="Text Box 3"/>
          <p:cNvSpPr txBox="1">
            <a:spLocks noChangeArrowheads="1"/>
          </p:cNvSpPr>
          <p:nvPr userDrawn="1"/>
        </p:nvSpPr>
        <p:spPr bwMode="blackWhite">
          <a:xfrm>
            <a:off x="516000" y="5949000"/>
            <a:ext cx="11645837"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2016 Microsoft Corporation. All rights reserved. </a:t>
            </a:r>
          </a:p>
        </p:txBody>
      </p:sp>
    </p:spTree>
    <p:extLst>
      <p:ext uri="{BB962C8B-B14F-4D97-AF65-F5344CB8AC3E}">
        <p14:creationId xmlns:p14="http://schemas.microsoft.com/office/powerpoint/2010/main" val="3606554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477000"/>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pPr>
            <a:fld id="{AFFF257A-30C5-4AFB-911B-BE4CEEA1EA82}" type="slidenum">
              <a:rPr lang="en-US" kern="0" smtClean="0"/>
              <a:pPr defTabSz="914400" eaLnBrk="1" fontAlgn="auto" hangingPunct="1">
                <a:spcBef>
                  <a:spcPts val="0"/>
                </a:spcBef>
                <a:spcAft>
                  <a:spcPts val="0"/>
                </a:spcAft>
              </a:pPr>
              <a:t>‹#›</a:t>
            </a:fld>
            <a:endParaRPr lang="en-US" kern="0" dirty="0"/>
          </a:p>
        </p:txBody>
      </p:sp>
    </p:spTree>
    <p:extLst>
      <p:ext uri="{BB962C8B-B14F-4D97-AF65-F5344CB8AC3E}">
        <p14:creationId xmlns:p14="http://schemas.microsoft.com/office/powerpoint/2010/main" val="3145166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No Headin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50630" y="6492875"/>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chemeClr val="bg1">
                    <a:lumMod val="50000"/>
                  </a:schemeClr>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000" b="0"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sp>
        <p:nvSpPr>
          <p:cNvPr id="7" name="Text Placeholder 6"/>
          <p:cNvSpPr>
            <a:spLocks noGrp="1"/>
          </p:cNvSpPr>
          <p:nvPr>
            <p:ph type="body" sz="quarter" idx="13"/>
          </p:nvPr>
        </p:nvSpPr>
        <p:spPr>
          <a:xfrm>
            <a:off x="402336" y="533400"/>
            <a:ext cx="11173968" cy="55656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491605"/>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04216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Title - Azure Trac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3263266" cy="369332"/>
          </a:xfrm>
          <a:prstGeom prst="rect">
            <a:avLst/>
          </a:prstGeom>
          <a:noFill/>
        </p:spPr>
        <p:txBody>
          <a:bodyPr wrap="none" lIns="0" rIns="0" rtlCol="0">
            <a:spAutoFit/>
          </a:bodyPr>
          <a:lstStyle/>
          <a:p>
            <a:pPr algn="l"/>
            <a:r>
              <a:rPr lang="en-US" i="1" dirty="0">
                <a:solidFill>
                  <a:schemeClr val="bg1"/>
                </a:solidFill>
                <a:latin typeface="+mj-lt"/>
              </a:rPr>
              <a:t>Azure &amp; Intelligent Cloud Platform</a:t>
            </a:r>
            <a:endParaRPr lang="ru-RU" i="1" dirty="0">
              <a:solidFill>
                <a:schemeClr val="bg1"/>
              </a:solidFill>
              <a:latin typeface="+mj-lt"/>
            </a:endParaRPr>
          </a:p>
        </p:txBody>
      </p:sp>
    </p:spTree>
    <p:extLst>
      <p:ext uri="{BB962C8B-B14F-4D97-AF65-F5344CB8AC3E}">
        <p14:creationId xmlns:p14="http://schemas.microsoft.com/office/powerpoint/2010/main" val="424632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Presentation Title - Office Track">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3877280" cy="369332"/>
          </a:xfrm>
          <a:prstGeom prst="rect">
            <a:avLst/>
          </a:prstGeom>
          <a:noFill/>
        </p:spPr>
        <p:txBody>
          <a:bodyPr wrap="none" lIns="0" rIns="0" rtlCol="0">
            <a:spAutoFit/>
          </a:bodyPr>
          <a:lstStyle/>
          <a:p>
            <a:pPr algn="l"/>
            <a:r>
              <a:rPr lang="en-US" i="1" dirty="0">
                <a:solidFill>
                  <a:schemeClr val="bg1"/>
                </a:solidFill>
                <a:latin typeface="+mj-lt"/>
              </a:rPr>
              <a:t>Office, Productivity &amp; Business</a:t>
            </a:r>
            <a:r>
              <a:rPr lang="en-US" i="1" baseline="0" dirty="0">
                <a:solidFill>
                  <a:schemeClr val="bg1"/>
                </a:solidFill>
                <a:latin typeface="+mj-lt"/>
              </a:rPr>
              <a:t> processes</a:t>
            </a:r>
            <a:endParaRPr lang="ru-RU" i="1" dirty="0">
              <a:solidFill>
                <a:schemeClr val="bg1"/>
              </a:solidFill>
              <a:latin typeface="+mj-lt"/>
            </a:endParaRPr>
          </a:p>
        </p:txBody>
      </p:sp>
    </p:spTree>
    <p:extLst>
      <p:ext uri="{BB962C8B-B14F-4D97-AF65-F5344CB8AC3E}">
        <p14:creationId xmlns:p14="http://schemas.microsoft.com/office/powerpoint/2010/main" val="16604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Presentation Title - Experts Trac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2427972" cy="369332"/>
          </a:xfrm>
          <a:prstGeom prst="rect">
            <a:avLst/>
          </a:prstGeom>
          <a:noFill/>
        </p:spPr>
        <p:txBody>
          <a:bodyPr wrap="none" lIns="0" rIns="0" rtlCol="0">
            <a:spAutoFit/>
          </a:bodyPr>
          <a:lstStyle/>
          <a:p>
            <a:pPr algn="l"/>
            <a:r>
              <a:rPr lang="en-US" i="1" dirty="0">
                <a:solidFill>
                  <a:schemeClr val="bg1"/>
                </a:solidFill>
                <a:latin typeface="+mj-lt"/>
              </a:rPr>
              <a:t>Community Experts Track</a:t>
            </a:r>
            <a:endParaRPr lang="ru-RU" i="1" dirty="0">
              <a:solidFill>
                <a:schemeClr val="bg1"/>
              </a:solidFill>
              <a:latin typeface="+mj-lt"/>
            </a:endParaRPr>
          </a:p>
        </p:txBody>
      </p:sp>
    </p:spTree>
    <p:extLst>
      <p:ext uri="{BB962C8B-B14F-4D97-AF65-F5344CB8AC3E}">
        <p14:creationId xmlns:p14="http://schemas.microsoft.com/office/powerpoint/2010/main" val="277523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sentation Title - Startup Track">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1262590" cy="369332"/>
          </a:xfrm>
          <a:prstGeom prst="rect">
            <a:avLst/>
          </a:prstGeom>
          <a:noFill/>
        </p:spPr>
        <p:txBody>
          <a:bodyPr wrap="none" lIns="0" rIns="0" rtlCol="0">
            <a:spAutoFit/>
          </a:bodyPr>
          <a:lstStyle/>
          <a:p>
            <a:pPr algn="l"/>
            <a:r>
              <a:rPr lang="en-US" i="1" dirty="0">
                <a:solidFill>
                  <a:schemeClr val="bg1"/>
                </a:solidFill>
                <a:latin typeface="+mj-lt"/>
              </a:rPr>
              <a:t>Startup Track</a:t>
            </a:r>
            <a:endParaRPr lang="ru-RU" i="1" dirty="0">
              <a:solidFill>
                <a:schemeClr val="bg1"/>
              </a:solidFill>
              <a:latin typeface="+mj-lt"/>
            </a:endParaRPr>
          </a:p>
        </p:txBody>
      </p:sp>
    </p:spTree>
    <p:extLst>
      <p:ext uri="{BB962C8B-B14F-4D97-AF65-F5344CB8AC3E}">
        <p14:creationId xmlns:p14="http://schemas.microsoft.com/office/powerpoint/2010/main" val="13511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506549" cy="369332"/>
          </a:xfrm>
          <a:prstGeom prst="rect">
            <a:avLst/>
          </a:prstGeom>
          <a:noFill/>
        </p:spPr>
        <p:txBody>
          <a:bodyPr wrap="none" lIns="0" rIns="0" rtlCol="0">
            <a:spAutoFit/>
          </a:bodyPr>
          <a:lstStyle/>
          <a:p>
            <a:pPr algn="l"/>
            <a:r>
              <a:rPr lang="ru-RU" i="1" dirty="0">
                <a:solidFill>
                  <a:schemeClr val="bg1"/>
                </a:solidFill>
                <a:latin typeface="+mj-lt"/>
              </a:rPr>
              <a:t>Цели</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Goal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6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
        <p:nvSpPr>
          <p:cNvPr id="3" name="Content Placeholder 2"/>
          <p:cNvSpPr>
            <a:spLocks noGrp="1"/>
          </p:cNvSpPr>
          <p:nvPr>
            <p:ph idx="1"/>
          </p:nvPr>
        </p:nvSpPr>
        <p:spPr>
          <a:xfrm>
            <a:off x="696000" y="1449000"/>
            <a:ext cx="10515600" cy="4351338"/>
          </a:xfrm>
          <a:prstGeom prst="rect">
            <a:avLst/>
          </a:prstGeom>
        </p:spPr>
        <p:txBody>
          <a:bodyPr lIns="0"/>
          <a:lstStyle>
            <a:lvl1pPr marL="0" indent="0">
              <a:spcBef>
                <a:spcPts val="1800"/>
              </a:spcBef>
              <a:buNone/>
              <a:defRPr sz="4000">
                <a:solidFill>
                  <a:schemeClr val="tx2"/>
                </a:solidFill>
                <a:latin typeface="+mj-lt"/>
              </a:defRPr>
            </a:lvl1pPr>
            <a:lvl2pPr marL="0" indent="0">
              <a:buNone/>
              <a:defRPr sz="2000"/>
            </a:lvl2pPr>
            <a:lvl3pPr marL="358775" indent="-179388">
              <a:buFont typeface="Segoe UI" panose="020B0502040204020203" pitchFamily="34" charset="0"/>
              <a:buChar char="◦"/>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41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Slide -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235952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992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74" r:id="rId7"/>
    <p:sldLayoutId id="2147483650" r:id="rId8"/>
    <p:sldLayoutId id="2147483649" r:id="rId9"/>
    <p:sldLayoutId id="2147483662" r:id="rId10"/>
    <p:sldLayoutId id="2147483663" r:id="rId11"/>
    <p:sldLayoutId id="2147483670" r:id="rId12"/>
    <p:sldLayoutId id="2147483664" r:id="rId13"/>
    <p:sldLayoutId id="2147483671" r:id="rId14"/>
    <p:sldLayoutId id="2147483672" r:id="rId15"/>
    <p:sldLayoutId id="2147483675" r:id="rId16"/>
    <p:sldLayoutId id="2147483665" r:id="rId17"/>
    <p:sldLayoutId id="2147483666" r:id="rId18"/>
    <p:sldLayoutId id="2147483667" r:id="rId19"/>
    <p:sldLayoutId id="2147483668" r:id="rId20"/>
    <p:sldLayoutId id="2147483673" r:id="rId21"/>
    <p:sldLayoutId id="2147483676" r:id="rId22"/>
    <p:sldLayoutId id="21474836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03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Platform Handler</a:t>
            </a:r>
          </a:p>
        </p:txBody>
      </p:sp>
      <p:sp>
        <p:nvSpPr>
          <p:cNvPr id="3" name="Rectangle 2"/>
          <p:cNvSpPr/>
          <p:nvPr/>
        </p:nvSpPr>
        <p:spPr>
          <a:xfrm>
            <a:off x="628036" y="1629000"/>
            <a:ext cx="10725764" cy="2862322"/>
          </a:xfrm>
          <a:prstGeom prst="rect">
            <a:avLst/>
          </a:prstGeom>
        </p:spPr>
        <p:txBody>
          <a:bodyPr wrap="square">
            <a:spAutoFit/>
          </a:bodyPr>
          <a:lstStyle/>
          <a:p>
            <a:r>
              <a:rPr lang="en-US" dirty="0"/>
              <a:t>Native IIS module </a:t>
            </a:r>
            <a:r>
              <a:rPr lang="ru-RU" dirty="0"/>
              <a:t>необходимый</a:t>
            </a:r>
            <a:r>
              <a:rPr lang="en-US" dirty="0"/>
              <a:t> </a:t>
            </a:r>
            <a:r>
              <a:rPr lang="ru-RU" dirty="0"/>
              <a:t>для</a:t>
            </a:r>
            <a:r>
              <a:rPr lang="en-US" dirty="0"/>
              <a:t> </a:t>
            </a:r>
            <a:r>
              <a:rPr lang="ru-RU" dirty="0"/>
              <a:t>хостинга</a:t>
            </a:r>
            <a:r>
              <a:rPr lang="en-US" dirty="0"/>
              <a:t> ASP.NET Core </a:t>
            </a:r>
            <a:r>
              <a:rPr lang="ru-RU" dirty="0"/>
              <a:t>на</a:t>
            </a:r>
            <a:r>
              <a:rPr lang="en-US" dirty="0"/>
              <a:t> IIS</a:t>
            </a:r>
          </a:p>
          <a:p>
            <a:endParaRPr lang="en-US" dirty="0"/>
          </a:p>
          <a:p>
            <a:r>
              <a:rPr lang="en-US" dirty="0" err="1"/>
              <a:t>HTTPPlatformHandler</a:t>
            </a:r>
            <a:r>
              <a:rPr lang="en-US" dirty="0"/>
              <a:t> </a:t>
            </a:r>
            <a:r>
              <a:rPr lang="ru-RU" dirty="0"/>
              <a:t>нужен для</a:t>
            </a:r>
          </a:p>
          <a:p>
            <a:pPr lvl="1"/>
            <a:r>
              <a:rPr lang="en-US" dirty="0"/>
              <a:t>Process Management of HTTP listeners </a:t>
            </a:r>
            <a:endParaRPr lang="ru-RU" dirty="0"/>
          </a:p>
          <a:p>
            <a:pPr lvl="1"/>
            <a:r>
              <a:rPr lang="en-US" dirty="0"/>
              <a:t>Proxy requests to the processes, it manages</a:t>
            </a:r>
          </a:p>
          <a:p>
            <a:endParaRPr lang="en-US" dirty="0"/>
          </a:p>
          <a:p>
            <a:r>
              <a:rPr lang="en-US" dirty="0"/>
              <a:t>Advantages:</a:t>
            </a:r>
          </a:p>
          <a:p>
            <a:pPr lvl="1"/>
            <a:r>
              <a:rPr lang="en-US" dirty="0"/>
              <a:t>IIS App Pool does not run any managed code (CLR loading is not required)</a:t>
            </a:r>
          </a:p>
          <a:p>
            <a:pPr lvl="1"/>
            <a:r>
              <a:rPr lang="en-US" dirty="0"/>
              <a:t>Existing ASP.NET windows components are not required to be installed</a:t>
            </a:r>
          </a:p>
          <a:p>
            <a:pPr lvl="1"/>
            <a:r>
              <a:rPr lang="en-US" dirty="0"/>
              <a:t>Separate process for ASP.NET Core 1; existing ASP.NET modules can run alongside</a:t>
            </a:r>
          </a:p>
        </p:txBody>
      </p:sp>
    </p:spTree>
    <p:extLst>
      <p:ext uri="{BB962C8B-B14F-4D97-AF65-F5344CB8AC3E}">
        <p14:creationId xmlns:p14="http://schemas.microsoft.com/office/powerpoint/2010/main" val="254130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a:t>
            </a:r>
            <a:br>
              <a:rPr lang="en-US" dirty="0"/>
            </a:br>
            <a:r>
              <a:rPr lang="en-US" dirty="0"/>
              <a:t>Kestrel/IIS</a:t>
            </a:r>
            <a:endParaRPr lang="ru-RU" dirty="0"/>
          </a:p>
        </p:txBody>
      </p:sp>
    </p:spTree>
    <p:extLst>
      <p:ext uri="{BB962C8B-B14F-4D97-AF65-F5344CB8AC3E}">
        <p14:creationId xmlns:p14="http://schemas.microsoft.com/office/powerpoint/2010/main" val="110345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Linux</a:t>
            </a:r>
            <a:endParaRPr lang="ru-RU" dirty="0"/>
          </a:p>
        </p:txBody>
      </p:sp>
    </p:spTree>
    <p:extLst>
      <p:ext uri="{BB962C8B-B14F-4D97-AF65-F5344CB8AC3E}">
        <p14:creationId xmlns:p14="http://schemas.microsoft.com/office/powerpoint/2010/main" val="69640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ru-RU" dirty="0"/>
              <a:t>Контейнеры</a:t>
            </a:r>
            <a:endParaRPr lang="en-US" dirty="0"/>
          </a:p>
        </p:txBody>
      </p:sp>
    </p:spTree>
    <p:extLst>
      <p:ext uri="{BB962C8B-B14F-4D97-AF65-F5344CB8AC3E}">
        <p14:creationId xmlns:p14="http://schemas.microsoft.com/office/powerpoint/2010/main" val="364513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1263875"/>
          </a:xfrm>
        </p:spPr>
        <p:txBody>
          <a:bodyPr/>
          <a:lstStyle/>
          <a:p>
            <a:r>
              <a:rPr lang="ru-RU" dirty="0"/>
              <a:t>Зачем нам контейнеры, если и так уже есть виртуализация</a:t>
            </a:r>
            <a:r>
              <a:rPr lang="en-US" dirty="0"/>
              <a:t>?</a:t>
            </a:r>
          </a:p>
        </p:txBody>
      </p:sp>
      <p:sp>
        <p:nvSpPr>
          <p:cNvPr id="4" name="Content Placeholder 3"/>
          <p:cNvSpPr txBox="1">
            <a:spLocks/>
          </p:cNvSpPr>
          <p:nvPr/>
        </p:nvSpPr>
        <p:spPr>
          <a:xfrm>
            <a:off x="696000" y="2169000"/>
            <a:ext cx="10886400" cy="3927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en-US" sz="3200" dirty="0"/>
          </a:p>
          <a:p>
            <a:pPr marL="0" indent="0">
              <a:buNone/>
            </a:pPr>
            <a:endParaRPr lang="ru-RU" sz="3200" dirty="0"/>
          </a:p>
          <a:p>
            <a:pPr marL="0" indent="0">
              <a:buNone/>
            </a:pPr>
            <a:r>
              <a:rPr lang="ru-RU" sz="3200" dirty="0"/>
              <a:t>	</a:t>
            </a:r>
          </a:p>
          <a:p>
            <a:pPr marL="0" indent="0">
              <a:buNone/>
            </a:pPr>
            <a:r>
              <a:rPr lang="ru-RU" sz="3200" dirty="0"/>
              <a:t>	</a:t>
            </a:r>
            <a:r>
              <a:rPr lang="en-US" sz="3200" dirty="0"/>
              <a:t>Containers </a:t>
            </a:r>
            <a:r>
              <a:rPr lang="ru-RU" sz="3200" dirty="0"/>
              <a:t>это следующая стадия </a:t>
            </a:r>
            <a:r>
              <a:rPr lang="en-US" sz="3200" dirty="0"/>
              <a:t>virtualization.</a:t>
            </a:r>
          </a:p>
        </p:txBody>
      </p:sp>
    </p:spTree>
    <p:extLst>
      <p:ext uri="{BB962C8B-B14F-4D97-AF65-F5344CB8AC3E}">
        <p14:creationId xmlns:p14="http://schemas.microsoft.com/office/powerpoint/2010/main" val="420330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1263875"/>
          </a:xfrm>
        </p:spPr>
        <p:txBody>
          <a:bodyPr/>
          <a:lstStyle/>
          <a:p>
            <a:r>
              <a:rPr lang="ru-RU" dirty="0"/>
              <a:t>Зачем контейнеры разработчику</a:t>
            </a:r>
            <a:r>
              <a:rPr lang="en-US" dirty="0"/>
              <a:t>?</a:t>
            </a:r>
          </a:p>
        </p:txBody>
      </p:sp>
      <p:sp>
        <p:nvSpPr>
          <p:cNvPr id="4" name="Content Placeholder 3"/>
          <p:cNvSpPr txBox="1">
            <a:spLocks/>
          </p:cNvSpPr>
          <p:nvPr/>
        </p:nvSpPr>
        <p:spPr>
          <a:xfrm>
            <a:off x="696000" y="2169000"/>
            <a:ext cx="10886400" cy="3927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ru-RU" sz="3200" dirty="0"/>
              <a:t>Приложение работает на моей машине…</a:t>
            </a:r>
          </a:p>
          <a:p>
            <a:pPr marL="0" indent="0">
              <a:buNone/>
            </a:pPr>
            <a:endParaRPr lang="ru-RU" sz="3200" dirty="0"/>
          </a:p>
          <a:p>
            <a:pPr marL="457200" indent="-457200"/>
            <a:r>
              <a:rPr lang="ru-RU" sz="3200" dirty="0"/>
              <a:t>Я не хочу тратить время на развертывание приложения на других машинах</a:t>
            </a:r>
          </a:p>
          <a:p>
            <a:pPr marL="457200" indent="-457200"/>
            <a:endParaRPr lang="ru-RU" sz="3200" dirty="0"/>
          </a:p>
          <a:p>
            <a:pPr marL="457200" indent="-457200"/>
            <a:r>
              <a:rPr lang="ru-RU" sz="3200" dirty="0"/>
              <a:t>и тем более не хочу разбираться почему оно не работает.</a:t>
            </a:r>
          </a:p>
        </p:txBody>
      </p:sp>
    </p:spTree>
    <p:extLst>
      <p:ext uri="{BB962C8B-B14F-4D97-AF65-F5344CB8AC3E}">
        <p14:creationId xmlns:p14="http://schemas.microsoft.com/office/powerpoint/2010/main" val="34858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903875"/>
          </a:xfrm>
        </p:spPr>
        <p:txBody>
          <a:bodyPr/>
          <a:lstStyle/>
          <a:p>
            <a:r>
              <a:rPr lang="ru-RU" dirty="0"/>
              <a:t>Я админ- зачем мне эти ваши контейнеры</a:t>
            </a:r>
            <a:r>
              <a:rPr lang="en-US" dirty="0"/>
              <a:t>!?</a:t>
            </a:r>
          </a:p>
        </p:txBody>
      </p:sp>
      <p:sp>
        <p:nvSpPr>
          <p:cNvPr id="3" name="Rectangle 2"/>
          <p:cNvSpPr/>
          <p:nvPr/>
        </p:nvSpPr>
        <p:spPr>
          <a:xfrm>
            <a:off x="696000" y="1989000"/>
            <a:ext cx="10620000" cy="3539430"/>
          </a:xfrm>
          <a:prstGeom prst="rect">
            <a:avLst/>
          </a:prstGeom>
        </p:spPr>
        <p:txBody>
          <a:bodyPr wrap="square">
            <a:spAutoFit/>
          </a:bodyPr>
          <a:lstStyle/>
          <a:p>
            <a:r>
              <a:rPr lang="ru-RU" sz="3200" dirty="0"/>
              <a:t>У меня уже есть </a:t>
            </a:r>
            <a:r>
              <a:rPr lang="en-US" sz="3200" dirty="0"/>
              <a:t>Chef/Puppet/DSC/DevOps/ALM, </a:t>
            </a:r>
            <a:r>
              <a:rPr lang="ru-RU" sz="3200" dirty="0"/>
              <a:t>мегабайты</a:t>
            </a:r>
            <a:r>
              <a:rPr lang="en-US" sz="3200" dirty="0"/>
              <a:t> </a:t>
            </a:r>
            <a:r>
              <a:rPr lang="en-US" sz="3200" dirty="0" err="1"/>
              <a:t>powershell</a:t>
            </a:r>
            <a:r>
              <a:rPr lang="en-US" sz="3200" dirty="0"/>
              <a:t> scripts, Gold Images</a:t>
            </a:r>
            <a:r>
              <a:rPr lang="ru-RU" sz="3200" dirty="0"/>
              <a:t>.</a:t>
            </a:r>
            <a:r>
              <a:rPr lang="en-US" sz="3200" dirty="0"/>
              <a:t> </a:t>
            </a:r>
          </a:p>
          <a:p>
            <a:endParaRPr lang="en-US" sz="3200" dirty="0"/>
          </a:p>
          <a:p>
            <a:endParaRPr lang="ru-RU" sz="3200" dirty="0"/>
          </a:p>
          <a:p>
            <a:r>
              <a:rPr lang="ru-RU" sz="3200" dirty="0"/>
              <a:t>А давайте все это упростим и запакуем приложение в такой контейнер, разворачивание которого- это копирования его на целевой сервер</a:t>
            </a:r>
            <a:r>
              <a:rPr lang="en-US" sz="3200" dirty="0"/>
              <a:t>?!</a:t>
            </a:r>
          </a:p>
        </p:txBody>
      </p:sp>
    </p:spTree>
    <p:extLst>
      <p:ext uri="{BB962C8B-B14F-4D97-AF65-F5344CB8AC3E}">
        <p14:creationId xmlns:p14="http://schemas.microsoft.com/office/powerpoint/2010/main" val="210254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Контейнеры </a:t>
            </a:r>
            <a:r>
              <a:rPr lang="en-US" dirty="0"/>
              <a:t>VS </a:t>
            </a:r>
            <a:r>
              <a:rPr lang="ru-RU" dirty="0"/>
              <a:t>виртуализация</a:t>
            </a:r>
            <a:endParaRPr lang="en-US" dirty="0"/>
          </a:p>
        </p:txBody>
      </p:sp>
      <p:pic>
        <p:nvPicPr>
          <p:cNvPr id="4" name="Picture 3"/>
          <p:cNvPicPr>
            <a:picLocks noChangeAspect="1"/>
          </p:cNvPicPr>
          <p:nvPr/>
        </p:nvPicPr>
        <p:blipFill>
          <a:blip r:embed="rId3"/>
          <a:stretch>
            <a:fillRect/>
          </a:stretch>
        </p:blipFill>
        <p:spPr>
          <a:xfrm>
            <a:off x="1416000" y="1453179"/>
            <a:ext cx="9344285" cy="5366025"/>
          </a:xfrm>
          <a:prstGeom prst="rect">
            <a:avLst/>
          </a:prstGeom>
        </p:spPr>
      </p:pic>
    </p:spTree>
    <p:extLst>
      <p:ext uri="{BB962C8B-B14F-4D97-AF65-F5344CB8AC3E}">
        <p14:creationId xmlns:p14="http://schemas.microsoft.com/office/powerpoint/2010/main" val="71636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 idea</a:t>
            </a:r>
          </a:p>
        </p:txBody>
      </p:sp>
      <p:pic>
        <p:nvPicPr>
          <p:cNvPr id="4" name="Picture 3"/>
          <p:cNvPicPr>
            <a:picLocks noChangeAspect="1"/>
          </p:cNvPicPr>
          <p:nvPr/>
        </p:nvPicPr>
        <p:blipFill>
          <a:blip r:embed="rId3"/>
          <a:stretch>
            <a:fillRect/>
          </a:stretch>
        </p:blipFill>
        <p:spPr>
          <a:xfrm>
            <a:off x="1753143" y="1276619"/>
            <a:ext cx="8685714" cy="4304762"/>
          </a:xfrm>
          <a:prstGeom prst="rect">
            <a:avLst/>
          </a:prstGeom>
        </p:spPr>
      </p:pic>
    </p:spTree>
    <p:extLst>
      <p:ext uri="{BB962C8B-B14F-4D97-AF65-F5344CB8AC3E}">
        <p14:creationId xmlns:p14="http://schemas.microsoft.com/office/powerpoint/2010/main" val="89485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Linux Container</a:t>
            </a:r>
          </a:p>
        </p:txBody>
      </p:sp>
    </p:spTree>
    <p:extLst>
      <p:ext uri="{BB962C8B-B14F-4D97-AF65-F5344CB8AC3E}">
        <p14:creationId xmlns:p14="http://schemas.microsoft.com/office/powerpoint/2010/main" val="55250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Опции развертывания ASP.NET </a:t>
            </a:r>
            <a:r>
              <a:rPr lang="ru-RU" dirty="0" err="1"/>
              <a:t>Core</a:t>
            </a:r>
            <a:r>
              <a:rPr lang="ru-RU" dirty="0"/>
              <a:t> локально, в облаке, контейнерах</a:t>
            </a:r>
          </a:p>
        </p:txBody>
      </p:sp>
      <p:sp>
        <p:nvSpPr>
          <p:cNvPr id="3" name="Subtitle 2"/>
          <p:cNvSpPr>
            <a:spLocks noGrp="1"/>
          </p:cNvSpPr>
          <p:nvPr>
            <p:ph type="subTitle" idx="1"/>
          </p:nvPr>
        </p:nvSpPr>
        <p:spPr/>
        <p:txBody>
          <a:bodyPr/>
          <a:lstStyle/>
          <a:p>
            <a:r>
              <a:rPr lang="ru-RU" dirty="0"/>
              <a:t>Сычев Игорь</a:t>
            </a:r>
            <a:endParaRPr lang="en-US" dirty="0"/>
          </a:p>
          <a:p>
            <a:r>
              <a:rPr lang="en-US" dirty="0"/>
              <a:t>Dev/Azure PFE, Microsoft</a:t>
            </a:r>
            <a:endParaRPr lang="ru-RU" dirty="0"/>
          </a:p>
          <a:p>
            <a:endParaRPr lang="ru-RU" dirty="0"/>
          </a:p>
        </p:txBody>
      </p:sp>
    </p:spTree>
    <p:extLst>
      <p:ext uri="{BB962C8B-B14F-4D97-AF65-F5344CB8AC3E}">
        <p14:creationId xmlns:p14="http://schemas.microsoft.com/office/powerpoint/2010/main" val="834226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Linux Containers</a:t>
            </a:r>
            <a:endParaRPr lang="ru-RU" dirty="0"/>
          </a:p>
        </p:txBody>
      </p:sp>
    </p:spTree>
    <p:extLst>
      <p:ext uri="{BB962C8B-B14F-4D97-AF65-F5344CB8AC3E}">
        <p14:creationId xmlns:p14="http://schemas.microsoft.com/office/powerpoint/2010/main" val="1474000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Windows Server 2016</a:t>
            </a:r>
          </a:p>
        </p:txBody>
      </p:sp>
    </p:spTree>
    <p:extLst>
      <p:ext uri="{BB962C8B-B14F-4D97-AF65-F5344CB8AC3E}">
        <p14:creationId xmlns:p14="http://schemas.microsoft.com/office/powerpoint/2010/main" val="139149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Server 2016 versions</a:t>
            </a:r>
          </a:p>
        </p:txBody>
      </p:sp>
      <p:pic>
        <p:nvPicPr>
          <p:cNvPr id="5" name="Picture 4"/>
          <p:cNvPicPr>
            <a:picLocks noChangeAspect="1"/>
          </p:cNvPicPr>
          <p:nvPr/>
        </p:nvPicPr>
        <p:blipFill>
          <a:blip r:embed="rId3"/>
          <a:stretch>
            <a:fillRect/>
          </a:stretch>
        </p:blipFill>
        <p:spPr>
          <a:xfrm>
            <a:off x="1600200" y="1213443"/>
            <a:ext cx="8382000" cy="5222379"/>
          </a:xfrm>
          <a:prstGeom prst="rect">
            <a:avLst/>
          </a:prstGeom>
        </p:spPr>
      </p:pic>
    </p:spTree>
    <p:extLst>
      <p:ext uri="{BB962C8B-B14F-4D97-AF65-F5344CB8AC3E}">
        <p14:creationId xmlns:p14="http://schemas.microsoft.com/office/powerpoint/2010/main" val="346769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Windows Container</a:t>
            </a:r>
          </a:p>
        </p:txBody>
      </p:sp>
    </p:spTree>
    <p:extLst>
      <p:ext uri="{BB962C8B-B14F-4D97-AF65-F5344CB8AC3E}">
        <p14:creationId xmlns:p14="http://schemas.microsoft.com/office/powerpoint/2010/main" val="42691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Типы </a:t>
            </a:r>
            <a:r>
              <a:rPr lang="en-US" dirty="0"/>
              <a:t>Containers </a:t>
            </a:r>
            <a:r>
              <a:rPr lang="ru-RU" dirty="0"/>
              <a:t>для </a:t>
            </a:r>
            <a:r>
              <a:rPr lang="en-US" dirty="0"/>
              <a:t>Windows</a:t>
            </a:r>
          </a:p>
        </p:txBody>
      </p:sp>
      <p:sp>
        <p:nvSpPr>
          <p:cNvPr id="5" name="Rectangle 4"/>
          <p:cNvSpPr/>
          <p:nvPr/>
        </p:nvSpPr>
        <p:spPr>
          <a:xfrm>
            <a:off x="696000" y="1859340"/>
            <a:ext cx="8448000" cy="4893647"/>
          </a:xfrm>
          <a:prstGeom prst="rect">
            <a:avLst/>
          </a:prstGeom>
        </p:spPr>
        <p:txBody>
          <a:bodyPr wrap="square">
            <a:spAutoFit/>
          </a:bodyPr>
          <a:lstStyle/>
          <a:p>
            <a:r>
              <a:rPr lang="en-US" sz="2400" b="1" dirty="0"/>
              <a:t>Docker Containers</a:t>
            </a:r>
            <a:r>
              <a:rPr lang="ru-RU" sz="2400" b="1" dirty="0"/>
              <a:t>- </a:t>
            </a:r>
            <a:r>
              <a:rPr lang="en-US" sz="2400" dirty="0" err="1"/>
              <a:t>docker</a:t>
            </a:r>
            <a:r>
              <a:rPr lang="en-US" sz="2400" dirty="0"/>
              <a:t> </a:t>
            </a:r>
            <a:r>
              <a:rPr lang="ru-RU" sz="2400" dirty="0"/>
              <a:t>совместимые контейнеры</a:t>
            </a:r>
            <a:endParaRPr lang="en-US" sz="2400" dirty="0"/>
          </a:p>
          <a:p>
            <a:endParaRPr lang="ru-RU" sz="2400" b="1" dirty="0"/>
          </a:p>
          <a:p>
            <a:r>
              <a:rPr lang="en-US" sz="2400" b="1" dirty="0"/>
              <a:t>Windows Server Containers</a:t>
            </a:r>
            <a:r>
              <a:rPr lang="en-US" sz="2400" dirty="0"/>
              <a:t> – provide application isolation through process and namespace isolation technology. A Windows Server container shares a kernel with the container host and all containers running on the host.</a:t>
            </a:r>
          </a:p>
          <a:p>
            <a:endParaRPr lang="en-US" sz="2400" dirty="0"/>
          </a:p>
          <a:p>
            <a:r>
              <a:rPr lang="en-US" sz="2400" b="1" dirty="0"/>
              <a:t>Hyper-V Containers</a:t>
            </a:r>
            <a:r>
              <a:rPr lang="en-US" sz="2400" dirty="0"/>
              <a:t> – expand on the isolation provided by Windows Server Containers by running each container in a highly optimized virtual machine. In this configuration the kernel of the container host is not shared with the Hyper-V Containers.</a:t>
            </a:r>
          </a:p>
          <a:p>
            <a:endParaRPr lang="en-US" sz="2400" dirty="0"/>
          </a:p>
        </p:txBody>
      </p:sp>
    </p:spTree>
    <p:extLst>
      <p:ext uri="{BB962C8B-B14F-4D97-AF65-F5344CB8AC3E}">
        <p14:creationId xmlns:p14="http://schemas.microsoft.com/office/powerpoint/2010/main" val="458500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Containers</a:t>
            </a:r>
            <a:endParaRPr lang="ru-RU" dirty="0"/>
          </a:p>
        </p:txBody>
      </p:sp>
    </p:spTree>
    <p:extLst>
      <p:ext uri="{BB962C8B-B14F-4D97-AF65-F5344CB8AC3E}">
        <p14:creationId xmlns:p14="http://schemas.microsoft.com/office/powerpoint/2010/main" val="293580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Azure Service Fabric</a:t>
            </a:r>
          </a:p>
        </p:txBody>
      </p:sp>
    </p:spTree>
    <p:extLst>
      <p:ext uri="{BB962C8B-B14F-4D97-AF65-F5344CB8AC3E}">
        <p14:creationId xmlns:p14="http://schemas.microsoft.com/office/powerpoint/2010/main" val="348466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a:t>
            </a:r>
            <a:r>
              <a:rPr lang="ru-RU" dirty="0"/>
              <a:t>и </a:t>
            </a:r>
            <a:r>
              <a:rPr lang="en-US" dirty="0" err="1"/>
              <a:t>Microservices</a:t>
            </a:r>
            <a:endParaRPr lang="en-US" dirty="0"/>
          </a:p>
        </p:txBody>
      </p:sp>
      <p:pic>
        <p:nvPicPr>
          <p:cNvPr id="6" name="Content Placeholder 5"/>
          <p:cNvPicPr>
            <a:picLocks noGrp="1" noChangeAspect="1"/>
          </p:cNvPicPr>
          <p:nvPr>
            <p:ph idx="1"/>
          </p:nvPr>
        </p:nvPicPr>
        <p:blipFill>
          <a:blip r:embed="rId3"/>
          <a:stretch>
            <a:fillRect/>
          </a:stretch>
        </p:blipFill>
        <p:spPr>
          <a:xfrm>
            <a:off x="1490215" y="1449388"/>
            <a:ext cx="8925820" cy="4351337"/>
          </a:xfrm>
          <a:prstGeom prst="rect">
            <a:avLst/>
          </a:prstGeom>
        </p:spPr>
      </p:pic>
    </p:spTree>
    <p:extLst>
      <p:ext uri="{BB962C8B-B14F-4D97-AF65-F5344CB8AC3E}">
        <p14:creationId xmlns:p14="http://schemas.microsoft.com/office/powerpoint/2010/main" val="279585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Зачем нам </a:t>
            </a:r>
            <a:r>
              <a:rPr lang="en-US" dirty="0" err="1"/>
              <a:t>Asp.Net</a:t>
            </a:r>
            <a:r>
              <a:rPr lang="en-US" dirty="0"/>
              <a:t> Core </a:t>
            </a:r>
            <a:r>
              <a:rPr lang="ru-RU" dirty="0"/>
              <a:t>в </a:t>
            </a:r>
            <a:r>
              <a:rPr lang="en-US" dirty="0"/>
              <a:t>Service Fabric</a:t>
            </a:r>
          </a:p>
        </p:txBody>
      </p:sp>
      <p:sp>
        <p:nvSpPr>
          <p:cNvPr id="3" name="Content Placeholder 2"/>
          <p:cNvSpPr>
            <a:spLocks noGrp="1"/>
          </p:cNvSpPr>
          <p:nvPr>
            <p:ph idx="1"/>
          </p:nvPr>
        </p:nvSpPr>
        <p:spPr/>
        <p:txBody>
          <a:bodyPr/>
          <a:lstStyle/>
          <a:p>
            <a:endParaRPr lang="en-US" dirty="0"/>
          </a:p>
          <a:p>
            <a:r>
              <a:rPr lang="en-US" dirty="0"/>
              <a:t>By default, Azure Service Fabric services do not provide a public interface to the web. To expose your application's functionality to HTTP clients, you will need to create a web project to act as an entry point and then communicate from there to your individual services.</a:t>
            </a:r>
          </a:p>
          <a:p>
            <a:endParaRPr lang="en-US" dirty="0"/>
          </a:p>
        </p:txBody>
      </p:sp>
    </p:spTree>
    <p:extLst>
      <p:ext uri="{BB962C8B-B14F-4D97-AF65-F5344CB8AC3E}">
        <p14:creationId xmlns:p14="http://schemas.microsoft.com/office/powerpoint/2010/main" val="4070928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7015" y="1033130"/>
            <a:ext cx="8673170" cy="5244242"/>
          </a:xfrm>
          <a:prstGeom prst="rect">
            <a:avLst/>
          </a:prstGeom>
        </p:spPr>
      </p:pic>
      <p:sp>
        <p:nvSpPr>
          <p:cNvPr id="2" name="Title 1"/>
          <p:cNvSpPr>
            <a:spLocks noGrp="1"/>
          </p:cNvSpPr>
          <p:nvPr>
            <p:ph type="title"/>
          </p:nvPr>
        </p:nvSpPr>
        <p:spPr/>
        <p:txBody>
          <a:bodyPr/>
          <a:lstStyle/>
          <a:p>
            <a:r>
              <a:rPr lang="en-US" dirty="0" err="1"/>
              <a:t>StateFul</a:t>
            </a:r>
            <a:r>
              <a:rPr lang="en-US" dirty="0"/>
              <a:t> Services</a:t>
            </a:r>
          </a:p>
        </p:txBody>
      </p:sp>
    </p:spTree>
    <p:extLst>
      <p:ext uri="{BB962C8B-B14F-4D97-AF65-F5344CB8AC3E}">
        <p14:creationId xmlns:p14="http://schemas.microsoft.com/office/powerpoint/2010/main" val="269813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Kestrel</a:t>
            </a:r>
            <a:endParaRPr lang="ru-RU" dirty="0"/>
          </a:p>
        </p:txBody>
      </p:sp>
      <p:sp>
        <p:nvSpPr>
          <p:cNvPr id="5" name="Text Placeholder 4"/>
          <p:cNvSpPr>
            <a:spLocks noGrp="1"/>
          </p:cNvSpPr>
          <p:nvPr>
            <p:ph type="body" sz="quarter" idx="10"/>
          </p:nvPr>
        </p:nvSpPr>
        <p:spPr/>
        <p:txBody>
          <a:bodyPr/>
          <a:lstStyle/>
          <a:p>
            <a:r>
              <a:rPr lang="en-US" dirty="0"/>
              <a:t>Containers</a:t>
            </a:r>
            <a:endParaRPr lang="ru-RU" dirty="0"/>
          </a:p>
        </p:txBody>
      </p:sp>
      <p:sp>
        <p:nvSpPr>
          <p:cNvPr id="6" name="Text Placeholder 5"/>
          <p:cNvSpPr>
            <a:spLocks noGrp="1"/>
          </p:cNvSpPr>
          <p:nvPr>
            <p:ph type="body" sz="quarter" idx="11"/>
          </p:nvPr>
        </p:nvSpPr>
        <p:spPr/>
        <p:txBody>
          <a:bodyPr/>
          <a:lstStyle/>
          <a:p>
            <a:r>
              <a:rPr lang="en-US" dirty="0"/>
              <a:t>Linux</a:t>
            </a:r>
            <a:endParaRPr lang="ru-RU" dirty="0"/>
          </a:p>
        </p:txBody>
      </p:sp>
    </p:spTree>
    <p:extLst>
      <p:ext uri="{BB962C8B-B14F-4D97-AF65-F5344CB8AC3E}">
        <p14:creationId xmlns:p14="http://schemas.microsoft.com/office/powerpoint/2010/main" val="3669245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5425" y="990600"/>
            <a:ext cx="8896350" cy="5241869"/>
          </a:xfrm>
          <a:prstGeom prst="rect">
            <a:avLst/>
          </a:prstGeom>
        </p:spPr>
      </p:pic>
      <p:sp>
        <p:nvSpPr>
          <p:cNvPr id="2" name="Title 1"/>
          <p:cNvSpPr>
            <a:spLocks noGrp="1"/>
          </p:cNvSpPr>
          <p:nvPr>
            <p:ph type="title"/>
          </p:nvPr>
        </p:nvSpPr>
        <p:spPr/>
        <p:txBody>
          <a:bodyPr/>
          <a:lstStyle/>
          <a:p>
            <a:r>
              <a:rPr lang="en-US" dirty="0"/>
              <a:t>Stateless Services</a:t>
            </a:r>
          </a:p>
        </p:txBody>
      </p:sp>
    </p:spTree>
    <p:extLst>
      <p:ext uri="{BB962C8B-B14F-4D97-AF65-F5344CB8AC3E}">
        <p14:creationId xmlns:p14="http://schemas.microsoft.com/office/powerpoint/2010/main" val="319207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23446"/>
            <a:ext cx="14878050" cy="7762875"/>
          </a:xfrm>
          <a:prstGeom prst="rect">
            <a:avLst/>
          </a:prstGeom>
        </p:spPr>
      </p:pic>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908964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chemeClr val="bg1">
                    <a:lumMod val="50000"/>
                  </a:schemeClr>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000" b="0"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sp>
        <p:nvSpPr>
          <p:cNvPr id="3" name="Text Placeholder 2"/>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stretch>
            <a:fillRect/>
          </a:stretch>
        </p:blipFill>
        <p:spPr>
          <a:xfrm>
            <a:off x="-1490663" y="-509588"/>
            <a:ext cx="15173325" cy="7877175"/>
          </a:xfrm>
          <a:prstGeom prst="rect">
            <a:avLst/>
          </a:prstGeom>
        </p:spPr>
      </p:pic>
    </p:spTree>
    <p:extLst>
      <p:ext uri="{BB962C8B-B14F-4D97-AF65-F5344CB8AC3E}">
        <p14:creationId xmlns:p14="http://schemas.microsoft.com/office/powerpoint/2010/main" val="2161004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chemeClr val="bg1">
                    <a:lumMod val="50000"/>
                  </a:schemeClr>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000" b="0"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2971800" y="2667000"/>
            <a:ext cx="4076700" cy="1924050"/>
          </a:xfrm>
          <a:prstGeom prst="rect">
            <a:avLst/>
          </a:prstGeom>
        </p:spPr>
      </p:pic>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629554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000" b="0" i="0" u="none" strike="noStrike" kern="0" cap="none" spc="0" normalizeH="0" baseline="0" noProof="0" smtClean="0">
                <a:ln>
                  <a:noFill/>
                </a:ln>
                <a:solidFill>
                  <a:schemeClr val="bg1">
                    <a:lumMod val="50000"/>
                  </a:schemeClr>
                </a:solidFill>
                <a:effectLst/>
                <a:uLnTx/>
                <a:uFillTx/>
                <a:latin typeface="Segoe UI" panose="020B0502040204020203" pitchFamily="34" charset="0"/>
                <a:cs typeface="Segoe UI" panose="020B0502040204020203" pitchFamily="34" charset="0"/>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000" b="0"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0" y="0"/>
            <a:ext cx="15154275" cy="7877175"/>
          </a:xfrm>
          <a:prstGeom prst="rect">
            <a:avLst/>
          </a:prstGeom>
        </p:spPr>
      </p:pic>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921895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Кратко</a:t>
            </a:r>
            <a:endParaRPr lang="en-US" dirty="0"/>
          </a:p>
        </p:txBody>
      </p:sp>
      <p:sp>
        <p:nvSpPr>
          <p:cNvPr id="5" name="Content Placeholder 4"/>
          <p:cNvSpPr>
            <a:spLocks noGrp="1"/>
          </p:cNvSpPr>
          <p:nvPr>
            <p:ph idx="1"/>
          </p:nvPr>
        </p:nvSpPr>
        <p:spPr/>
        <p:txBody>
          <a:bodyPr/>
          <a:lstStyle/>
          <a:p>
            <a:pPr marL="571500" indent="-571500">
              <a:buFont typeface="Arial" panose="020B0604020202020204" pitchFamily="34" charset="0"/>
              <a:buChar char="•"/>
            </a:pPr>
            <a:r>
              <a:rPr lang="ru-RU" dirty="0"/>
              <a:t>Вы узнали, что такое </a:t>
            </a:r>
            <a:r>
              <a:rPr lang="en-US" dirty="0"/>
              <a:t>Kestrel</a:t>
            </a:r>
          </a:p>
          <a:p>
            <a:pPr marL="571500" indent="-571500">
              <a:buFont typeface="Arial" panose="020B0604020202020204" pitchFamily="34" charset="0"/>
              <a:buChar char="•"/>
            </a:pPr>
            <a:r>
              <a:rPr lang="ru-RU" dirty="0"/>
              <a:t>Вы можете </a:t>
            </a:r>
            <a:r>
              <a:rPr lang="ru-RU" dirty="0" err="1"/>
              <a:t>хостить</a:t>
            </a:r>
            <a:r>
              <a:rPr lang="ru-RU" dirty="0"/>
              <a:t> ваши </a:t>
            </a:r>
            <a:r>
              <a:rPr lang="en-US" dirty="0" err="1"/>
              <a:t>Asp.Net</a:t>
            </a:r>
            <a:r>
              <a:rPr lang="en-US" dirty="0"/>
              <a:t> Core </a:t>
            </a:r>
            <a:r>
              <a:rPr lang="ru-RU" dirty="0"/>
              <a:t>приложения почти где угодно</a:t>
            </a:r>
          </a:p>
          <a:p>
            <a:pPr marL="571500" indent="-571500">
              <a:buFont typeface="Arial" panose="020B0604020202020204" pitchFamily="34" charset="0"/>
              <a:buChar char="•"/>
            </a:pPr>
            <a:r>
              <a:rPr lang="en-US" dirty="0"/>
              <a:t>Linux </a:t>
            </a:r>
            <a:r>
              <a:rPr lang="ru-RU" dirty="0"/>
              <a:t>для </a:t>
            </a:r>
            <a:r>
              <a:rPr lang="en-US" dirty="0" err="1"/>
              <a:t>Asp.Net</a:t>
            </a:r>
            <a:r>
              <a:rPr lang="en-US" dirty="0"/>
              <a:t> Core</a:t>
            </a:r>
            <a:r>
              <a:rPr lang="ru-RU" dirty="0"/>
              <a:t>- родная операционная система</a:t>
            </a:r>
          </a:p>
          <a:p>
            <a:pPr marL="571500" indent="-571500">
              <a:buFont typeface="Arial" panose="020B0604020202020204" pitchFamily="34" charset="0"/>
              <a:buChar char="•"/>
            </a:pPr>
            <a:r>
              <a:rPr lang="en-US" dirty="0" err="1"/>
              <a:t>Asp.Net</a:t>
            </a:r>
            <a:r>
              <a:rPr lang="en-US" dirty="0"/>
              <a:t> Core </a:t>
            </a:r>
            <a:r>
              <a:rPr lang="ru-RU" dirty="0"/>
              <a:t>работает внутри контейнеров</a:t>
            </a:r>
            <a:endParaRPr lang="en-US" dirty="0"/>
          </a:p>
        </p:txBody>
      </p:sp>
    </p:spTree>
    <p:extLst>
      <p:ext uri="{BB962C8B-B14F-4D97-AF65-F5344CB8AC3E}">
        <p14:creationId xmlns:p14="http://schemas.microsoft.com/office/powerpoint/2010/main" val="70416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ru-RU" dirty="0"/>
              <a:t>Практика</a:t>
            </a:r>
          </a:p>
        </p:txBody>
      </p:sp>
      <p:sp>
        <p:nvSpPr>
          <p:cNvPr id="5" name="Subtitle 4"/>
          <p:cNvSpPr>
            <a:spLocks noGrp="1"/>
          </p:cNvSpPr>
          <p:nvPr>
            <p:ph type="subTitle" idx="1"/>
          </p:nvPr>
        </p:nvSpPr>
        <p:spPr/>
        <p:txBody>
          <a:bodyPr/>
          <a:lstStyle/>
          <a:p>
            <a:r>
              <a:rPr lang="ru-RU" dirty="0"/>
              <a:t>Выберите себе упражнение на ваш вкус</a:t>
            </a:r>
          </a:p>
        </p:txBody>
      </p:sp>
    </p:spTree>
    <p:extLst>
      <p:ext uri="{BB962C8B-B14F-4D97-AF65-F5344CB8AC3E}">
        <p14:creationId xmlns:p14="http://schemas.microsoft.com/office/powerpoint/2010/main" val="946682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dirty="0"/>
              <a:t>Опции развертывания ASP.NET </a:t>
            </a:r>
            <a:r>
              <a:rPr lang="ru-RU" dirty="0" err="1"/>
              <a:t>Core</a:t>
            </a:r>
            <a:r>
              <a:rPr lang="ru-RU" dirty="0"/>
              <a:t> локально, в облаке, контейнерах</a:t>
            </a:r>
          </a:p>
        </p:txBody>
      </p:sp>
      <p:sp>
        <p:nvSpPr>
          <p:cNvPr id="4" name="Subtitle 3"/>
          <p:cNvSpPr>
            <a:spLocks noGrp="1"/>
          </p:cNvSpPr>
          <p:nvPr>
            <p:ph type="subTitle" idx="1"/>
          </p:nvPr>
        </p:nvSpPr>
        <p:spPr/>
        <p:txBody>
          <a:bodyPr/>
          <a:lstStyle/>
          <a:p>
            <a:r>
              <a:rPr lang="ru-RU" dirty="0"/>
              <a:t>Игорь Сычев</a:t>
            </a:r>
          </a:p>
        </p:txBody>
      </p:sp>
    </p:spTree>
    <p:extLst>
      <p:ext uri="{BB962C8B-B14F-4D97-AF65-F5344CB8AC3E}">
        <p14:creationId xmlns:p14="http://schemas.microsoft.com/office/powerpoint/2010/main" val="29258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1143000" y="2711868"/>
            <a:ext cx="9978469" cy="3316736"/>
          </a:xfrm>
          <a:prstGeom prst="rect">
            <a:avLst/>
          </a:prstGeom>
          <a:solidFill>
            <a:schemeClr val="accent5"/>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eaLnBrk="1" fontAlgn="auto" hangingPunct="1">
              <a:spcBef>
                <a:spcPts val="0"/>
              </a:spcBef>
              <a:spcAft>
                <a:spcPts val="0"/>
              </a:spcAft>
              <a:defRPr/>
            </a:pPr>
            <a:endParaRPr lang="en-US" sz="2800" dirty="0">
              <a:gradFill>
                <a:gsLst>
                  <a:gs pos="14679">
                    <a:srgbClr val="FFFFFF"/>
                  </a:gs>
                  <a:gs pos="38000">
                    <a:srgbClr val="FFFFFF"/>
                  </a:gs>
                </a:gsLst>
                <a:lin ang="5400000" scaled="1"/>
              </a:gradFill>
              <a:latin typeface="Segoe UI Light"/>
            </a:endParaRPr>
          </a:p>
        </p:txBody>
      </p:sp>
      <p:sp>
        <p:nvSpPr>
          <p:cNvPr id="30" name="Rectangle 29"/>
          <p:cNvSpPr/>
          <p:nvPr/>
        </p:nvSpPr>
        <p:spPr bwMode="auto">
          <a:xfrm>
            <a:off x="6096000" y="1722206"/>
            <a:ext cx="5025469" cy="763519"/>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eaLnBrk="1" hangingPunct="1">
              <a:lnSpc>
                <a:spcPct val="90000"/>
              </a:lnSpc>
              <a:defRPr/>
            </a:pPr>
            <a:r>
              <a:rPr lang="en-US" sz="28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Universal Windows Apps</a:t>
            </a:r>
          </a:p>
        </p:txBody>
      </p:sp>
      <p:sp>
        <p:nvSpPr>
          <p:cNvPr id="31" name="Rectangle 30"/>
          <p:cNvSpPr/>
          <p:nvPr/>
        </p:nvSpPr>
        <p:spPr bwMode="auto">
          <a:xfrm>
            <a:off x="1143000" y="1724720"/>
            <a:ext cx="4750049" cy="763519"/>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eaLnBrk="1" hangingPunct="1">
              <a:lnSpc>
                <a:spcPct val="90000"/>
              </a:lnSpc>
              <a:defRPr/>
            </a:pPr>
            <a:r>
              <a:rPr lang="en-US" sz="28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Core</a:t>
            </a:r>
          </a:p>
        </p:txBody>
      </p:sp>
      <p:sp>
        <p:nvSpPr>
          <p:cNvPr id="32" name="Rectangle 31"/>
          <p:cNvSpPr/>
          <p:nvPr/>
        </p:nvSpPr>
        <p:spPr bwMode="auto">
          <a:xfrm>
            <a:off x="1280603" y="4786028"/>
            <a:ext cx="9736558" cy="1152934"/>
          </a:xfrm>
          <a:prstGeom prst="rect">
            <a:avLst/>
          </a:prstGeom>
          <a:solidFill>
            <a:schemeClr val="accent2"/>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eaLnBrk="1" fontAlgn="auto" hangingPunct="1">
              <a:spcBef>
                <a:spcPts val="0"/>
              </a:spcBef>
              <a:spcAft>
                <a:spcPts val="0"/>
              </a:spcAft>
              <a:defRPr/>
            </a:pPr>
            <a:endParaRPr lang="en-US" sz="2400" dirty="0">
              <a:gradFill>
                <a:gsLst>
                  <a:gs pos="14679">
                    <a:srgbClr val="FFFFFF"/>
                  </a:gs>
                  <a:gs pos="38000">
                    <a:srgbClr val="FFFFFF"/>
                  </a:gs>
                </a:gsLst>
                <a:lin ang="5400000" scaled="1"/>
              </a:gradFill>
              <a:latin typeface="Calibri" panose="020F0502020204030204"/>
            </a:endParaRPr>
          </a:p>
        </p:txBody>
      </p:sp>
      <p:grpSp>
        <p:nvGrpSpPr>
          <p:cNvPr id="33" name="Group 32"/>
          <p:cNvGrpSpPr/>
          <p:nvPr/>
        </p:nvGrpSpPr>
        <p:grpSpPr>
          <a:xfrm>
            <a:off x="3432788" y="4894288"/>
            <a:ext cx="1493718" cy="979299"/>
            <a:chOff x="3622511" y="5393703"/>
            <a:chExt cx="1524318" cy="999362"/>
          </a:xfrm>
        </p:grpSpPr>
        <p:sp>
          <p:nvSpPr>
            <p:cNvPr id="34" name="Rectangle 33"/>
            <p:cNvSpPr/>
            <p:nvPr/>
          </p:nvSpPr>
          <p:spPr>
            <a:xfrm>
              <a:off x="3631208" y="5913635"/>
              <a:ext cx="1515621" cy="479430"/>
            </a:xfrm>
            <a:prstGeom prst="rect">
              <a:avLst/>
            </a:prstGeom>
          </p:spPr>
          <p:txBody>
            <a:bodyPr wrap="none">
              <a:spAutoFit/>
            </a:bodyPr>
            <a:lstStyle/>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Next gen JIT (</a:t>
              </a:r>
              <a:r>
                <a:rPr lang="en-US" sz="1200" dirty="0" err="1">
                  <a:solidFill>
                    <a:srgbClr val="FFFFFF"/>
                  </a:solidFill>
                  <a:latin typeface="Calibri" panose="020F0502020204030204"/>
                </a:rPr>
                <a:t>RyuJIT</a:t>
              </a:r>
              <a:r>
                <a:rPr lang="en-US" sz="1200" dirty="0">
                  <a:solidFill>
                    <a:srgbClr val="FFFFFF"/>
                  </a:solidFill>
                  <a:latin typeface="Calibri" panose="020F0502020204030204"/>
                </a:rPr>
                <a:t>)</a:t>
              </a:r>
            </a:p>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SIMD</a:t>
              </a:r>
              <a:endParaRPr lang="en-US" sz="1051" dirty="0">
                <a:solidFill>
                  <a:srgbClr val="FFFFFF"/>
                </a:solidFill>
                <a:latin typeface="Calibri" panose="020F0502020204030204"/>
              </a:endParaRPr>
            </a:p>
          </p:txBody>
        </p:sp>
        <p:sp>
          <p:nvSpPr>
            <p:cNvPr id="35" name="Rectangle 34"/>
            <p:cNvSpPr/>
            <p:nvPr/>
          </p:nvSpPr>
          <p:spPr>
            <a:xfrm>
              <a:off x="3622511" y="5393703"/>
              <a:ext cx="1468033" cy="555454"/>
            </a:xfrm>
            <a:prstGeom prst="rect">
              <a:avLst/>
            </a:prstGeom>
          </p:spPr>
          <p:txBody>
            <a:bodyPr wrap="square">
              <a:spAutoFit/>
            </a:bodyPr>
            <a:lstStyle/>
            <a:p>
              <a:pPr marL="0" lvl="1" defTabSz="913511" eaLnBrk="1" fontAlgn="auto" hangingPunct="1">
                <a:lnSpc>
                  <a:spcPct val="90000"/>
                </a:lnSpc>
                <a:spcBef>
                  <a:spcPts val="0"/>
                </a:spcBef>
                <a:spcAft>
                  <a:spcPts val="333"/>
                </a:spcAft>
                <a:defRPr/>
              </a:pPr>
              <a:r>
                <a:rPr lang="en-US" sz="1600" b="1" dirty="0">
                  <a:solidFill>
                    <a:srgbClr val="FFFFFF"/>
                  </a:solidFill>
                  <a:latin typeface="Calibri" panose="020F0502020204030204"/>
                </a:rPr>
                <a:t>Runtime Components</a:t>
              </a:r>
            </a:p>
          </p:txBody>
        </p:sp>
      </p:grpSp>
      <p:grpSp>
        <p:nvGrpSpPr>
          <p:cNvPr id="36" name="Group 35"/>
          <p:cNvGrpSpPr/>
          <p:nvPr/>
        </p:nvGrpSpPr>
        <p:grpSpPr>
          <a:xfrm>
            <a:off x="5893049" y="5049075"/>
            <a:ext cx="1724294" cy="795225"/>
            <a:chOff x="5954092" y="5572192"/>
            <a:chExt cx="1759619" cy="811511"/>
          </a:xfrm>
        </p:grpSpPr>
        <p:sp>
          <p:nvSpPr>
            <p:cNvPr id="37" name="Rectangle 36"/>
            <p:cNvSpPr/>
            <p:nvPr/>
          </p:nvSpPr>
          <p:spPr>
            <a:xfrm>
              <a:off x="5954092" y="5572192"/>
              <a:ext cx="1759619" cy="324831"/>
            </a:xfrm>
            <a:prstGeom prst="rect">
              <a:avLst/>
            </a:prstGeom>
          </p:spPr>
          <p:txBody>
            <a:bodyPr wrap="square">
              <a:spAutoFit/>
            </a:bodyPr>
            <a:lstStyle/>
            <a:p>
              <a:pPr marL="0" lvl="1" defTabSz="913511" eaLnBrk="1" fontAlgn="auto" hangingPunct="1">
                <a:lnSpc>
                  <a:spcPct val="90000"/>
                </a:lnSpc>
                <a:spcBef>
                  <a:spcPts val="0"/>
                </a:spcBef>
                <a:spcAft>
                  <a:spcPts val="333"/>
                </a:spcAft>
                <a:defRPr/>
              </a:pPr>
              <a:r>
                <a:rPr lang="en-US" sz="1600" b="1" dirty="0">
                  <a:solidFill>
                    <a:srgbClr val="FFFFFF"/>
                  </a:solidFill>
                  <a:latin typeface="Calibri" panose="020F0502020204030204"/>
                </a:rPr>
                <a:t>Compilers</a:t>
              </a:r>
            </a:p>
          </p:txBody>
        </p:sp>
        <p:sp>
          <p:nvSpPr>
            <p:cNvPr id="38" name="Rectangle 37"/>
            <p:cNvSpPr/>
            <p:nvPr/>
          </p:nvSpPr>
          <p:spPr>
            <a:xfrm>
              <a:off x="5954092" y="5913634"/>
              <a:ext cx="1714725" cy="470069"/>
            </a:xfrm>
            <a:prstGeom prst="rect">
              <a:avLst/>
            </a:prstGeom>
          </p:spPr>
          <p:txBody>
            <a:bodyPr wrap="none">
              <a:spAutoFit/>
            </a:bodyPr>
            <a:lstStyle/>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Languages innovation</a:t>
              </a:r>
            </a:p>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.NET Compiler Platform </a:t>
              </a:r>
            </a:p>
          </p:txBody>
        </p:sp>
      </p:grpSp>
      <p:grpSp>
        <p:nvGrpSpPr>
          <p:cNvPr id="39" name="Group 38"/>
          <p:cNvGrpSpPr/>
          <p:nvPr/>
        </p:nvGrpSpPr>
        <p:grpSpPr>
          <a:xfrm>
            <a:off x="8881619" y="5031340"/>
            <a:ext cx="2322221" cy="835652"/>
            <a:chOff x="8627481" y="5540297"/>
            <a:chExt cx="2369794" cy="852769"/>
          </a:xfrm>
        </p:grpSpPr>
        <p:sp>
          <p:nvSpPr>
            <p:cNvPr id="40" name="Rectangle 39"/>
            <p:cNvSpPr/>
            <p:nvPr/>
          </p:nvSpPr>
          <p:spPr>
            <a:xfrm>
              <a:off x="8627481" y="5913638"/>
              <a:ext cx="2088347" cy="479428"/>
            </a:xfrm>
            <a:prstGeom prst="rect">
              <a:avLst/>
            </a:prstGeom>
          </p:spPr>
          <p:txBody>
            <a:bodyPr wrap="none">
              <a:spAutoFit/>
            </a:bodyPr>
            <a:lstStyle/>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.NET Core Libraries</a:t>
              </a:r>
            </a:p>
            <a:p>
              <a:pPr marL="0" lvl="1" defTabSz="913511" eaLnBrk="1" fontAlgn="auto" hangingPunct="1">
                <a:lnSpc>
                  <a:spcPct val="90000"/>
                </a:lnSpc>
                <a:spcBef>
                  <a:spcPts val="0"/>
                </a:spcBef>
                <a:spcAft>
                  <a:spcPts val="333"/>
                </a:spcAft>
                <a:defRPr/>
              </a:pPr>
              <a:r>
                <a:rPr lang="en-US" sz="1200" dirty="0">
                  <a:solidFill>
                    <a:srgbClr val="FFFFFF"/>
                  </a:solidFill>
                  <a:latin typeface="Calibri" panose="020F0502020204030204"/>
                </a:rPr>
                <a:t>.NET Framework 4.6 Libraries</a:t>
              </a:r>
            </a:p>
          </p:txBody>
        </p:sp>
        <p:sp>
          <p:nvSpPr>
            <p:cNvPr id="41" name="Rectangle 40"/>
            <p:cNvSpPr/>
            <p:nvPr/>
          </p:nvSpPr>
          <p:spPr>
            <a:xfrm>
              <a:off x="8627482" y="5540297"/>
              <a:ext cx="2369793" cy="324832"/>
            </a:xfrm>
            <a:prstGeom prst="rect">
              <a:avLst/>
            </a:prstGeom>
          </p:spPr>
          <p:txBody>
            <a:bodyPr wrap="square">
              <a:spAutoFit/>
            </a:bodyPr>
            <a:lstStyle/>
            <a:p>
              <a:pPr marL="0" lvl="1" defTabSz="913511" eaLnBrk="1" fontAlgn="auto" hangingPunct="1">
                <a:lnSpc>
                  <a:spcPct val="90000"/>
                </a:lnSpc>
                <a:spcBef>
                  <a:spcPts val="0"/>
                </a:spcBef>
                <a:spcAft>
                  <a:spcPts val="333"/>
                </a:spcAft>
                <a:defRPr/>
              </a:pPr>
              <a:r>
                <a:rPr lang="en-US" sz="1600" b="1" dirty="0">
                  <a:solidFill>
                    <a:srgbClr val="FFFFFF"/>
                  </a:solidFill>
                  <a:latin typeface="Calibri" panose="020F0502020204030204"/>
                </a:rPr>
                <a:t>NuGet packages</a:t>
              </a:r>
            </a:p>
          </p:txBody>
        </p:sp>
      </p:grpSp>
      <p:grpSp>
        <p:nvGrpSpPr>
          <p:cNvPr id="42" name="Group 41"/>
          <p:cNvGrpSpPr/>
          <p:nvPr/>
        </p:nvGrpSpPr>
        <p:grpSpPr>
          <a:xfrm>
            <a:off x="2753368" y="5279355"/>
            <a:ext cx="617596" cy="504753"/>
            <a:chOff x="9061629" y="5706715"/>
            <a:chExt cx="380421" cy="310912"/>
          </a:xfrm>
        </p:grpSpPr>
        <p:sp>
          <p:nvSpPr>
            <p:cNvPr id="4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eaLnBrk="1" fontAlgn="auto" hangingPunct="1">
                <a:spcBef>
                  <a:spcPts val="0"/>
                </a:spcBef>
                <a:spcAft>
                  <a:spcPts val="0"/>
                </a:spcAft>
                <a:defRPr/>
              </a:pPr>
              <a:endParaRPr lang="en-US" sz="1600">
                <a:gradFill>
                  <a:gsLst>
                    <a:gs pos="14679">
                      <a:srgbClr val="FFFFFF"/>
                    </a:gs>
                    <a:gs pos="38000">
                      <a:srgbClr val="FFFFFF"/>
                    </a:gs>
                  </a:gsLst>
                  <a:lin ang="5400000" scaled="1"/>
                </a:gradFill>
                <a:latin typeface="Calibri" panose="020F0502020204030204"/>
              </a:endParaRPr>
            </a:p>
          </p:txBody>
        </p:sp>
        <p:sp>
          <p:nvSpPr>
            <p:cNvPr id="4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eaLnBrk="1" fontAlgn="auto" hangingPunct="1">
                <a:spcBef>
                  <a:spcPts val="0"/>
                </a:spcBef>
                <a:spcAft>
                  <a:spcPts val="0"/>
                </a:spcAft>
                <a:defRPr/>
              </a:pPr>
              <a:endParaRPr lang="en-US" sz="1600">
                <a:gradFill>
                  <a:gsLst>
                    <a:gs pos="14679">
                      <a:srgbClr val="FFFFFF"/>
                    </a:gs>
                    <a:gs pos="38000">
                      <a:srgbClr val="FFFFFF"/>
                    </a:gs>
                  </a:gsLst>
                  <a:lin ang="5400000" scaled="1"/>
                </a:gradFill>
                <a:latin typeface="Calibri" panose="020F0502020204030204"/>
              </a:endParaRPr>
            </a:p>
          </p:txBody>
        </p:sp>
        <p:sp>
          <p:nvSpPr>
            <p:cNvPr id="4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eaLnBrk="1" fontAlgn="auto" hangingPunct="1">
                <a:spcBef>
                  <a:spcPts val="0"/>
                </a:spcBef>
                <a:spcAft>
                  <a:spcPts val="0"/>
                </a:spcAft>
                <a:defRPr/>
              </a:pPr>
              <a:endParaRPr lang="en-US" sz="1600">
                <a:gradFill>
                  <a:gsLst>
                    <a:gs pos="14679">
                      <a:srgbClr val="FFFFFF"/>
                    </a:gs>
                    <a:gs pos="38000">
                      <a:srgbClr val="FFFFFF"/>
                    </a:gs>
                  </a:gsLst>
                  <a:lin ang="5400000" scaled="1"/>
                </a:gradFill>
                <a:latin typeface="Calibri" panose="020F0502020204030204"/>
              </a:endParaRPr>
            </a:p>
          </p:txBody>
        </p:sp>
      </p:grpSp>
      <p:sp>
        <p:nvSpPr>
          <p:cNvPr id="46" name="Rectangle 45"/>
          <p:cNvSpPr/>
          <p:nvPr/>
        </p:nvSpPr>
        <p:spPr>
          <a:xfrm>
            <a:off x="1280604" y="4793864"/>
            <a:ext cx="1492504" cy="468972"/>
          </a:xfrm>
          <a:prstGeom prst="rect">
            <a:avLst/>
          </a:prstGeom>
        </p:spPr>
        <p:txBody>
          <a:bodyPr wrap="none">
            <a:spAutoFit/>
          </a:bodyPr>
          <a:lstStyle/>
          <a:p>
            <a:pPr defTabSz="913511" eaLnBrk="1" fontAlgn="auto" hangingPunct="1">
              <a:spcBef>
                <a:spcPts val="0"/>
              </a:spcBef>
              <a:spcAft>
                <a:spcPts val="0"/>
              </a:spcAft>
              <a:defRPr/>
            </a:pPr>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47"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eaLnBrk="1" fontAlgn="auto" hangingPunct="1">
              <a:spcBef>
                <a:spcPts val="0"/>
              </a:spcBef>
              <a:spcAft>
                <a:spcPts val="0"/>
              </a:spcAft>
              <a:defRPr/>
            </a:pPr>
            <a:endParaRPr lang="en-US" sz="1600">
              <a:solidFill>
                <a:prstClr val="black"/>
              </a:solidFill>
              <a:latin typeface="Calibri" panose="020F0502020204030204"/>
            </a:endParaRPr>
          </a:p>
        </p:txBody>
      </p:sp>
      <p:sp>
        <p:nvSpPr>
          <p:cNvPr id="48"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eaLnBrk="1" fontAlgn="auto" hangingPunct="1">
              <a:spcBef>
                <a:spcPts val="0"/>
              </a:spcBef>
              <a:spcAft>
                <a:spcPts val="0"/>
              </a:spcAft>
              <a:defRPr/>
            </a:pPr>
            <a:endParaRPr lang="en-US" sz="1600">
              <a:solidFill>
                <a:prstClr val="black"/>
              </a:solidFill>
              <a:latin typeface="Calibri" panose="020F0502020204030204"/>
            </a:endParaRPr>
          </a:p>
        </p:txBody>
      </p:sp>
      <p:sp>
        <p:nvSpPr>
          <p:cNvPr id="49" name="TextBox 48"/>
          <p:cNvSpPr txBox="1"/>
          <p:nvPr/>
        </p:nvSpPr>
        <p:spPr>
          <a:xfrm>
            <a:off x="3664901" y="2832244"/>
            <a:ext cx="4424508" cy="531737"/>
          </a:xfrm>
          <a:prstGeom prst="rect">
            <a:avLst/>
          </a:prstGeom>
          <a:noFill/>
        </p:spPr>
        <p:txBody>
          <a:bodyPr wrap="square" rtlCol="0">
            <a:spAutoFit/>
          </a:bodyPr>
          <a:lstStyle/>
          <a:p>
            <a:pPr algn="ctr" defTabSz="913990" eaLnBrk="1" fontAlgn="auto" hangingPunct="1">
              <a:spcBef>
                <a:spcPts val="0"/>
              </a:spcBef>
              <a:spcAft>
                <a:spcPts val="0"/>
              </a:spcAft>
              <a:defRPr/>
            </a:pPr>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510228" y="3481478"/>
            <a:ext cx="845989" cy="996022"/>
          </a:xfrm>
          <a:prstGeom prst="rect">
            <a:avLst/>
          </a:prstGeom>
        </p:spPr>
      </p:pic>
      <p:pic>
        <p:nvPicPr>
          <p:cNvPr id="51" name="Picture 2" descr="http://files.softicons.com/download/system-icons/windows-8-metro-icons-by-dakirby309/png/512x512/Folders%20&amp;%20OS/Linu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9938" y="3080760"/>
            <a:ext cx="1183465" cy="116186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183620" y="3058756"/>
            <a:ext cx="1187343" cy="1205876"/>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2"/>
          <p:cNvSpPr>
            <a:spLocks noGrp="1"/>
          </p:cNvSpPr>
          <p:nvPr>
            <p:ph type="title"/>
          </p:nvPr>
        </p:nvSpPr>
        <p:spPr>
          <a:xfrm>
            <a:off x="304800" y="304800"/>
            <a:ext cx="11277600" cy="685800"/>
          </a:xfrm>
        </p:spPr>
        <p:txBody>
          <a:bodyPr/>
          <a:lstStyle/>
          <a:p>
            <a:r>
              <a:rPr lang="en-US" dirty="0"/>
              <a:t>Hosting OS</a:t>
            </a:r>
          </a:p>
        </p:txBody>
      </p:sp>
    </p:spTree>
    <p:extLst>
      <p:ext uri="{BB962C8B-B14F-4D97-AF65-F5344CB8AC3E}">
        <p14:creationId xmlns:p14="http://schemas.microsoft.com/office/powerpoint/2010/main" val="219141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Где мы можем </a:t>
            </a:r>
            <a:r>
              <a:rPr lang="ru-RU" dirty="0" err="1"/>
              <a:t>хостить</a:t>
            </a:r>
            <a:r>
              <a:rPr lang="ru-RU" dirty="0"/>
              <a:t> </a:t>
            </a:r>
            <a:r>
              <a:rPr lang="en-US" dirty="0" err="1"/>
              <a:t>Asp.Net</a:t>
            </a:r>
            <a:r>
              <a:rPr lang="en-US" dirty="0"/>
              <a:t> Core apps?</a:t>
            </a:r>
            <a:endParaRPr lang="ru-RU" dirty="0"/>
          </a:p>
        </p:txBody>
      </p:sp>
      <p:sp>
        <p:nvSpPr>
          <p:cNvPr id="10" name="Rectangle 9"/>
          <p:cNvSpPr/>
          <p:nvPr/>
        </p:nvSpPr>
        <p:spPr>
          <a:xfrm>
            <a:off x="696000" y="3400707"/>
            <a:ext cx="2160000" cy="400110"/>
          </a:xfrm>
          <a:prstGeom prst="rect">
            <a:avLst/>
          </a:prstGeom>
        </p:spPr>
        <p:txBody>
          <a:bodyPr wrap="square">
            <a:spAutoFit/>
          </a:bodyPr>
          <a:lstStyle/>
          <a:p>
            <a:endParaRPr lang="en-US" sz="2000" dirty="0"/>
          </a:p>
        </p:txBody>
      </p:sp>
      <p:sp>
        <p:nvSpPr>
          <p:cNvPr id="17" name="Rectangle 16"/>
          <p:cNvSpPr/>
          <p:nvPr/>
        </p:nvSpPr>
        <p:spPr>
          <a:xfrm>
            <a:off x="3396000" y="3430055"/>
            <a:ext cx="3780000"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 name="Rounded Rectangle 1"/>
          <p:cNvSpPr/>
          <p:nvPr/>
        </p:nvSpPr>
        <p:spPr>
          <a:xfrm>
            <a:off x="1094318" y="4097822"/>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Linux </a:t>
            </a:r>
          </a:p>
          <a:p>
            <a:r>
              <a:rPr lang="en-US"/>
              <a:t>MacOSX</a:t>
            </a:r>
          </a:p>
          <a:p>
            <a:r>
              <a:rPr lang="en-US"/>
              <a:t>Linux Containers</a:t>
            </a:r>
          </a:p>
          <a:p>
            <a:endParaRPr lang="en-US" dirty="0"/>
          </a:p>
        </p:txBody>
      </p:sp>
      <p:sp>
        <p:nvSpPr>
          <p:cNvPr id="11" name="Rounded Rectangle 10"/>
          <p:cNvSpPr/>
          <p:nvPr/>
        </p:nvSpPr>
        <p:spPr>
          <a:xfrm>
            <a:off x="7873882" y="1947835"/>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Azure </a:t>
            </a:r>
          </a:p>
          <a:p>
            <a:pPr marL="742950" lvl="1" indent="-285750">
              <a:buFont typeface="Arial" panose="020B0604020202020204" pitchFamily="34" charset="0"/>
              <a:buChar char="•"/>
            </a:pPr>
            <a:r>
              <a:rPr lang="en-US" sz="2000" dirty="0"/>
              <a:t>Service Fabric</a:t>
            </a:r>
          </a:p>
          <a:p>
            <a:pPr marL="742950" lvl="1" indent="-285750">
              <a:buFont typeface="Arial" panose="020B0604020202020204" pitchFamily="34" charset="0"/>
              <a:buChar char="•"/>
            </a:pPr>
            <a:r>
              <a:rPr lang="en-US" sz="2000" dirty="0"/>
              <a:t>Web/Mobile Apps</a:t>
            </a:r>
          </a:p>
          <a:p>
            <a:pPr marL="742950" lvl="1" indent="-285750">
              <a:buFont typeface="Arial" panose="020B0604020202020204" pitchFamily="34" charset="0"/>
              <a:buChar char="•"/>
            </a:pPr>
            <a:r>
              <a:rPr lang="en-US" sz="2000" dirty="0"/>
              <a:t>VMs</a:t>
            </a:r>
          </a:p>
        </p:txBody>
      </p:sp>
      <p:sp>
        <p:nvSpPr>
          <p:cNvPr id="13" name="Rounded Rectangle 12"/>
          <p:cNvSpPr/>
          <p:nvPr/>
        </p:nvSpPr>
        <p:spPr>
          <a:xfrm>
            <a:off x="4484100" y="1936767"/>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dirty="0"/>
              <a:t>Windows Server (Nano/Core/Full) </a:t>
            </a:r>
          </a:p>
          <a:p>
            <a:pPr marL="342900" indent="-342900">
              <a:buFont typeface="Arial" panose="020B0604020202020204" pitchFamily="34" charset="0"/>
              <a:buChar char="•"/>
            </a:pPr>
            <a:r>
              <a:rPr lang="en-US" dirty="0"/>
              <a:t>Docker container</a:t>
            </a:r>
          </a:p>
          <a:p>
            <a:pPr marL="342900" indent="-342900">
              <a:buFont typeface="Arial" panose="020B0604020202020204" pitchFamily="34" charset="0"/>
              <a:buChar char="•"/>
            </a:pPr>
            <a:r>
              <a:rPr lang="en-US" dirty="0"/>
              <a:t>Hyper-V container</a:t>
            </a:r>
          </a:p>
          <a:p>
            <a:pPr algn="ctr"/>
            <a:endParaRPr lang="en-US" dirty="0"/>
          </a:p>
        </p:txBody>
      </p:sp>
      <p:sp>
        <p:nvSpPr>
          <p:cNvPr id="15" name="Rounded Rectangle 14"/>
          <p:cNvSpPr/>
          <p:nvPr/>
        </p:nvSpPr>
        <p:spPr>
          <a:xfrm>
            <a:off x="1094318" y="1947835"/>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IIS on Windows</a:t>
            </a:r>
            <a:endParaRPr lang="ru-RU" dirty="0"/>
          </a:p>
          <a:p>
            <a:pPr algn="ctr"/>
            <a:endParaRPr lang="en-US" dirty="0"/>
          </a:p>
        </p:txBody>
      </p:sp>
      <p:sp>
        <p:nvSpPr>
          <p:cNvPr id="19" name="Rounded Rectangle 18"/>
          <p:cNvSpPr/>
          <p:nvPr/>
        </p:nvSpPr>
        <p:spPr>
          <a:xfrm>
            <a:off x="4517959" y="4097822"/>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t>Apache/Nginx on Linux/Windows</a:t>
            </a:r>
            <a:endParaRPr lang="en-US" dirty="0"/>
          </a:p>
        </p:txBody>
      </p:sp>
      <p:sp>
        <p:nvSpPr>
          <p:cNvPr id="20" name="Rounded Rectangle 19"/>
          <p:cNvSpPr/>
          <p:nvPr/>
        </p:nvSpPr>
        <p:spPr>
          <a:xfrm>
            <a:off x="7941600" y="4097822"/>
            <a:ext cx="2880000" cy="180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Windows 10 IOT on Raspberry PI</a:t>
            </a:r>
            <a:endParaRPr lang="en-US" dirty="0"/>
          </a:p>
        </p:txBody>
      </p:sp>
    </p:spTree>
    <p:extLst>
      <p:ext uri="{BB962C8B-B14F-4D97-AF65-F5344CB8AC3E}">
        <p14:creationId xmlns:p14="http://schemas.microsoft.com/office/powerpoint/2010/main" val="95208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Requests forwarding</a:t>
            </a:r>
          </a:p>
        </p:txBody>
      </p:sp>
      <p:sp>
        <p:nvSpPr>
          <p:cNvPr id="3" name="Rounded Rectangle 2"/>
          <p:cNvSpPr/>
          <p:nvPr/>
        </p:nvSpPr>
        <p:spPr>
          <a:xfrm>
            <a:off x="1143000" y="1752600"/>
            <a:ext cx="3285978" cy="343397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IIS</a:t>
            </a:r>
          </a:p>
          <a:p>
            <a:pPr algn="ctr"/>
            <a:endParaRPr lang="en-US" sz="4400" dirty="0">
              <a:solidFill>
                <a:schemeClr val="tx1"/>
              </a:solidFill>
            </a:endParaRPr>
          </a:p>
          <a:p>
            <a:pPr algn="ctr"/>
            <a:endParaRPr lang="en-US" sz="4400" dirty="0">
              <a:solidFill>
                <a:schemeClr val="tx1"/>
              </a:solidFill>
            </a:endParaRPr>
          </a:p>
          <a:p>
            <a:pPr algn="ctr"/>
            <a:endParaRPr lang="en-US" sz="4400" dirty="0">
              <a:solidFill>
                <a:schemeClr val="tx1"/>
              </a:solidFill>
            </a:endParaRPr>
          </a:p>
        </p:txBody>
      </p:sp>
      <p:sp>
        <p:nvSpPr>
          <p:cNvPr id="4" name="Title 2"/>
          <p:cNvSpPr txBox="1">
            <a:spLocks/>
          </p:cNvSpPr>
          <p:nvPr/>
        </p:nvSpPr>
        <p:spPr>
          <a:xfrm>
            <a:off x="301752" y="301752"/>
            <a:ext cx="11274552" cy="685800"/>
          </a:xfrm>
          <a:prstGeom prst="rect">
            <a:avLst/>
          </a:prstGeom>
        </p:spPr>
        <p:txBody>
          <a:bodyPr lIns="0"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Right Arrow 4"/>
          <p:cNvSpPr/>
          <p:nvPr/>
        </p:nvSpPr>
        <p:spPr>
          <a:xfrm>
            <a:off x="4352292" y="2399123"/>
            <a:ext cx="352749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352292" y="3118052"/>
            <a:ext cx="352749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352292" y="3773771"/>
            <a:ext cx="352749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879783" y="2399123"/>
            <a:ext cx="2590800" cy="1597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Kestrel</a:t>
            </a:r>
          </a:p>
        </p:txBody>
      </p:sp>
      <p:sp>
        <p:nvSpPr>
          <p:cNvPr id="9" name="Rounded Rectangle 8"/>
          <p:cNvSpPr/>
          <p:nvPr/>
        </p:nvSpPr>
        <p:spPr>
          <a:xfrm>
            <a:off x="1589749" y="2778200"/>
            <a:ext cx="2514600" cy="2219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t>Apache</a:t>
            </a:r>
          </a:p>
          <a:p>
            <a:r>
              <a:rPr lang="en-US" sz="4400" dirty="0"/>
              <a:t>Nginx</a:t>
            </a:r>
          </a:p>
          <a:p>
            <a:pPr algn="ctr"/>
            <a:endParaRPr lang="en-US" sz="4400" dirty="0"/>
          </a:p>
        </p:txBody>
      </p:sp>
    </p:spTree>
    <p:extLst>
      <p:ext uri="{BB962C8B-B14F-4D97-AF65-F5344CB8AC3E}">
        <p14:creationId xmlns:p14="http://schemas.microsoft.com/office/powerpoint/2010/main" val="312800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Kestrel?</a:t>
            </a:r>
          </a:p>
        </p:txBody>
      </p:sp>
      <p:pic>
        <p:nvPicPr>
          <p:cNvPr id="5" name="Picture 4"/>
          <p:cNvPicPr>
            <a:picLocks noChangeAspect="1"/>
          </p:cNvPicPr>
          <p:nvPr/>
        </p:nvPicPr>
        <p:blipFill>
          <a:blip r:embed="rId3"/>
          <a:stretch>
            <a:fillRect/>
          </a:stretch>
        </p:blipFill>
        <p:spPr>
          <a:xfrm>
            <a:off x="5556000" y="365125"/>
            <a:ext cx="6157800" cy="6184285"/>
          </a:xfrm>
          <a:prstGeom prst="rect">
            <a:avLst/>
          </a:prstGeom>
        </p:spPr>
      </p:pic>
      <p:sp>
        <p:nvSpPr>
          <p:cNvPr id="6" name="TextBox 5"/>
          <p:cNvSpPr txBox="1"/>
          <p:nvPr/>
        </p:nvSpPr>
        <p:spPr>
          <a:xfrm>
            <a:off x="696000" y="1989000"/>
            <a:ext cx="4500000" cy="646331"/>
          </a:xfrm>
          <a:prstGeom prst="rect">
            <a:avLst/>
          </a:prstGeom>
          <a:noFill/>
        </p:spPr>
        <p:txBody>
          <a:bodyPr wrap="square" rtlCol="0">
            <a:spAutoFit/>
          </a:bodyPr>
          <a:lstStyle/>
          <a:p>
            <a:r>
              <a:rPr lang="ru-RU" dirty="0"/>
              <a:t>Старое определение</a:t>
            </a:r>
            <a:endParaRPr lang="en-US" dirty="0"/>
          </a:p>
          <a:p>
            <a:r>
              <a:rPr lang="ru-RU" dirty="0"/>
              <a:t> </a:t>
            </a:r>
            <a:r>
              <a:rPr lang="en-US" dirty="0"/>
              <a:t>- “Development Ready Web Server”</a:t>
            </a:r>
          </a:p>
        </p:txBody>
      </p:sp>
      <p:sp>
        <p:nvSpPr>
          <p:cNvPr id="7" name="TextBox 6"/>
          <p:cNvSpPr txBox="1"/>
          <p:nvPr/>
        </p:nvSpPr>
        <p:spPr>
          <a:xfrm>
            <a:off x="696000" y="3789000"/>
            <a:ext cx="4500000" cy="1754326"/>
          </a:xfrm>
          <a:prstGeom prst="rect">
            <a:avLst/>
          </a:prstGeom>
          <a:noFill/>
        </p:spPr>
        <p:txBody>
          <a:bodyPr wrap="square" rtlCol="0">
            <a:spAutoFit/>
          </a:bodyPr>
          <a:lstStyle/>
          <a:p>
            <a:r>
              <a:rPr lang="ru-RU" dirty="0"/>
              <a:t>Правильное определение</a:t>
            </a:r>
            <a:r>
              <a:rPr lang="en-US" dirty="0"/>
              <a:t>:</a:t>
            </a:r>
            <a:endParaRPr lang="ru-RU" dirty="0"/>
          </a:p>
          <a:p>
            <a:endParaRPr lang="en-US" dirty="0"/>
          </a:p>
          <a:p>
            <a:r>
              <a:rPr lang="ru-RU" dirty="0"/>
              <a:t>Веб сервер, который на самом деле </a:t>
            </a:r>
            <a:r>
              <a:rPr lang="ru-RU" dirty="0" err="1"/>
              <a:t>хостит</a:t>
            </a:r>
            <a:r>
              <a:rPr lang="ru-RU" dirty="0"/>
              <a:t> веб приложение на </a:t>
            </a:r>
            <a:r>
              <a:rPr lang="en-US" dirty="0"/>
              <a:t>asp.net core</a:t>
            </a:r>
            <a:r>
              <a:rPr lang="ru-RU" dirty="0"/>
              <a:t>, используя в качестве </a:t>
            </a:r>
            <a:r>
              <a:rPr lang="en-US" dirty="0"/>
              <a:t>front end </a:t>
            </a:r>
            <a:r>
              <a:rPr lang="ru-RU" dirty="0"/>
              <a:t>серверов- всех остальных.</a:t>
            </a:r>
            <a:endParaRPr lang="en-US" dirty="0"/>
          </a:p>
        </p:txBody>
      </p:sp>
    </p:spTree>
    <p:extLst>
      <p:ext uri="{BB962C8B-B14F-4D97-AF65-F5344CB8AC3E}">
        <p14:creationId xmlns:p14="http://schemas.microsoft.com/office/powerpoint/2010/main" val="135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Features </a:t>
            </a:r>
            <a:r>
              <a:rPr lang="ru-RU" dirty="0"/>
              <a:t>сравнение</a:t>
            </a:r>
            <a:endParaRPr lang="en-US" dirty="0"/>
          </a:p>
        </p:txBody>
      </p:sp>
      <p:pic>
        <p:nvPicPr>
          <p:cNvPr id="3" name="Picture 2"/>
          <p:cNvPicPr>
            <a:picLocks noChangeAspect="1"/>
          </p:cNvPicPr>
          <p:nvPr/>
        </p:nvPicPr>
        <p:blipFill>
          <a:blip r:embed="rId3"/>
          <a:stretch>
            <a:fillRect/>
          </a:stretch>
        </p:blipFill>
        <p:spPr>
          <a:xfrm>
            <a:off x="3576000" y="1269000"/>
            <a:ext cx="4391025" cy="5324475"/>
          </a:xfrm>
          <a:prstGeom prst="rect">
            <a:avLst/>
          </a:prstGeom>
        </p:spPr>
      </p:pic>
    </p:spTree>
    <p:extLst>
      <p:ext uri="{BB962C8B-B14F-4D97-AF65-F5344CB8AC3E}">
        <p14:creationId xmlns:p14="http://schemas.microsoft.com/office/powerpoint/2010/main" val="403132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там с </a:t>
            </a:r>
            <a:r>
              <a:rPr lang="en-US" dirty="0"/>
              <a:t>Web listener?</a:t>
            </a:r>
          </a:p>
        </p:txBody>
      </p:sp>
      <p:sp>
        <p:nvSpPr>
          <p:cNvPr id="3" name="Rectangle 2"/>
          <p:cNvSpPr/>
          <p:nvPr/>
        </p:nvSpPr>
        <p:spPr>
          <a:xfrm>
            <a:off x="696000" y="2169000"/>
            <a:ext cx="8305800" cy="1446550"/>
          </a:xfrm>
          <a:prstGeom prst="rect">
            <a:avLst/>
          </a:prstGeom>
        </p:spPr>
        <p:txBody>
          <a:bodyPr wrap="square">
            <a:spAutoFit/>
          </a:bodyPr>
          <a:lstStyle/>
          <a:p>
            <a:r>
              <a:rPr lang="en-US" sz="4400" dirty="0"/>
              <a:t>RC1 age version </a:t>
            </a:r>
            <a:r>
              <a:rPr lang="en-US" sz="4400" dirty="0">
                <a:solidFill>
                  <a:srgbClr val="FF0000"/>
                </a:solidFill>
              </a:rPr>
              <a:t>1</a:t>
            </a:r>
            <a:r>
              <a:rPr lang="en-US" sz="4400" dirty="0"/>
              <a:t>.0.0-rc1</a:t>
            </a:r>
          </a:p>
          <a:p>
            <a:r>
              <a:rPr lang="en-US" sz="4400" dirty="0"/>
              <a:t>RC2 age version 0.</a:t>
            </a:r>
            <a:r>
              <a:rPr lang="en-US" sz="4400" dirty="0">
                <a:solidFill>
                  <a:srgbClr val="FF0000"/>
                </a:solidFill>
              </a:rPr>
              <a:t>1</a:t>
            </a:r>
            <a:r>
              <a:rPr lang="en-US" sz="4400" dirty="0"/>
              <a:t>.0-rc2 </a:t>
            </a:r>
          </a:p>
        </p:txBody>
      </p:sp>
    </p:spTree>
    <p:extLst>
      <p:ext uri="{BB962C8B-B14F-4D97-AF65-F5344CB8AC3E}">
        <p14:creationId xmlns:p14="http://schemas.microsoft.com/office/powerpoint/2010/main" val="92750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vCon 2016">
      <a:dk1>
        <a:srgbClr val="000000"/>
      </a:dk1>
      <a:lt1>
        <a:sysClr val="window" lastClr="FFFFFF"/>
      </a:lt1>
      <a:dk2>
        <a:srgbClr val="00984A"/>
      </a:dk2>
      <a:lt2>
        <a:srgbClr val="D2D2D2"/>
      </a:lt2>
      <a:accent1>
        <a:srgbClr val="0078D7"/>
      </a:accent1>
      <a:accent2>
        <a:srgbClr val="00BCF2"/>
      </a:accent2>
      <a:accent3>
        <a:srgbClr val="5C2D91"/>
      </a:accent3>
      <a:accent4>
        <a:srgbClr val="D83B01"/>
      </a:accent4>
      <a:accent5>
        <a:srgbClr val="00B294"/>
      </a:accent5>
      <a:accent6>
        <a:srgbClr val="585858"/>
      </a:accent6>
      <a:hlink>
        <a:srgbClr val="00BCF2"/>
      </a:hlink>
      <a:folHlink>
        <a:srgbClr val="B4A0FF"/>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1446</Words>
  <Application>Microsoft Office PowerPoint</Application>
  <PresentationFormat>Widescreen</PresentationFormat>
  <Paragraphs>180</Paragraphs>
  <Slides>37</Slides>
  <Notes>23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Segoe UI</vt:lpstr>
      <vt:lpstr>Segoe UI Light</vt:lpstr>
      <vt:lpstr>Segoe UI Semibold</vt:lpstr>
      <vt:lpstr>Office Theme</vt:lpstr>
      <vt:lpstr>PowerPoint Presentation</vt:lpstr>
      <vt:lpstr>Опции развертывания ASP.NET Core локально, в облаке, контейнерах</vt:lpstr>
      <vt:lpstr>Kestrel</vt:lpstr>
      <vt:lpstr>Hosting OS</vt:lpstr>
      <vt:lpstr>Где мы можем хостить Asp.Net Core apps?</vt:lpstr>
      <vt:lpstr>Requests forwarding</vt:lpstr>
      <vt:lpstr>Что такое Kestrel?</vt:lpstr>
      <vt:lpstr>HTTP Features сравнение</vt:lpstr>
      <vt:lpstr>Что там с Web listener?</vt:lpstr>
      <vt:lpstr>HTTP Platform Handler</vt:lpstr>
      <vt:lpstr>Windows  Kestrel/IIS</vt:lpstr>
      <vt:lpstr>Linux</vt:lpstr>
      <vt:lpstr>Контейнеры</vt:lpstr>
      <vt:lpstr>Зачем нам контейнеры, если и так уже есть виртуализация?</vt:lpstr>
      <vt:lpstr>Зачем контейнеры разработчику?</vt:lpstr>
      <vt:lpstr>Я админ- зачем мне эти ваши контейнеры!?</vt:lpstr>
      <vt:lpstr>Контейнеры VS виртуализация</vt:lpstr>
      <vt:lpstr>Containers idea</vt:lpstr>
      <vt:lpstr>Linux Container</vt:lpstr>
      <vt:lpstr>Linux Containers</vt:lpstr>
      <vt:lpstr>Windows Server 2016</vt:lpstr>
      <vt:lpstr>Windows Server 2016 versions</vt:lpstr>
      <vt:lpstr>Windows Container</vt:lpstr>
      <vt:lpstr>Типы Containers для Windows</vt:lpstr>
      <vt:lpstr>Windows Containers</vt:lpstr>
      <vt:lpstr>Azure Service Fabric</vt:lpstr>
      <vt:lpstr>Service Fabric и Microservices</vt:lpstr>
      <vt:lpstr>Зачем нам Asp.Net Core в Service Fabric</vt:lpstr>
      <vt:lpstr>StateFul Services</vt:lpstr>
      <vt:lpstr>Stateless Services</vt:lpstr>
      <vt:lpstr>PowerPoint Presentation</vt:lpstr>
      <vt:lpstr>PowerPoint Presentation</vt:lpstr>
      <vt:lpstr>PowerPoint Presentation</vt:lpstr>
      <vt:lpstr>PowerPoint Presentation</vt:lpstr>
      <vt:lpstr>Кратко</vt:lpstr>
      <vt:lpstr>Практика</vt:lpstr>
      <vt:lpstr>Опции развертывания ASP.NET Core локально, в облаке, контейнерах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Igor Sychev</cp:lastModifiedBy>
  <cp:revision>76</cp:revision>
  <dcterms:created xsi:type="dcterms:W3CDTF">2016-04-14T10:53:52Z</dcterms:created>
  <dcterms:modified xsi:type="dcterms:W3CDTF">2016-05-25T12:25:46Z</dcterms:modified>
</cp:coreProperties>
</file>