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6" r:id="rId3"/>
    <p:sldId id="261" r:id="rId4"/>
    <p:sldId id="264" r:id="rId5"/>
    <p:sldId id="257" r:id="rId6"/>
    <p:sldId id="258" r:id="rId7"/>
    <p:sldId id="281" r:id="rId8"/>
    <p:sldId id="270" r:id="rId9"/>
    <p:sldId id="279" r:id="rId10"/>
    <p:sldId id="280" r:id="rId11"/>
    <p:sldId id="268" r:id="rId12"/>
    <p:sldId id="269" r:id="rId13"/>
    <p:sldId id="276" r:id="rId14"/>
    <p:sldId id="277" r:id="rId15"/>
    <p:sldId id="259" r:id="rId16"/>
    <p:sldId id="260" r:id="rId17"/>
    <p:sldId id="284" r:id="rId18"/>
    <p:sldId id="273" r:id="rId19"/>
    <p:sldId id="282" r:id="rId20"/>
    <p:sldId id="285" r:id="rId21"/>
    <p:sldId id="278" r:id="rId22"/>
    <p:sldId id="265" r:id="rId23"/>
    <p:sldId id="274" r:id="rId24"/>
    <p:sldId id="286" r:id="rId25"/>
    <p:sldId id="283" r:id="rId26"/>
    <p:sldId id="272"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775FA57D-E5FE-420D-9BAC-196CB23C7C8F}">
          <p14:sldIdLst>
            <p14:sldId id="256"/>
            <p14:sldId id="266"/>
            <p14:sldId id="261"/>
            <p14:sldId id="264"/>
          </p14:sldIdLst>
        </p14:section>
        <p14:section name="EntutyFramework.Core" id="{9E19088F-AE72-4EB1-AD66-61E8B782E4C6}">
          <p14:sldIdLst>
            <p14:sldId id="257"/>
            <p14:sldId id="258"/>
            <p14:sldId id="281"/>
            <p14:sldId id="270"/>
            <p14:sldId id="279"/>
            <p14:sldId id="280"/>
            <p14:sldId id="268"/>
            <p14:sldId id="269"/>
            <p14:sldId id="276"/>
            <p14:sldId id="277"/>
            <p14:sldId id="259"/>
            <p14:sldId id="260"/>
          </p14:sldIdLst>
        </p14:section>
        <p14:section name="NoSQL" id="{52577345-FB17-4CE3-9E94-97DCC11E2BD4}">
          <p14:sldIdLst>
            <p14:sldId id="284"/>
            <p14:sldId id="273"/>
            <p14:sldId id="282"/>
          </p14:sldIdLst>
        </p14:section>
        <p14:section name="Redis" id="{5F91D280-2E5D-4662-AF24-9A150F95A3A4}">
          <p14:sldIdLst>
            <p14:sldId id="285"/>
            <p14:sldId id="278"/>
            <p14:sldId id="265"/>
          </p14:sldIdLst>
        </p14:section>
        <p14:section name="ATS" id="{2B37BF0C-16F7-406C-B94D-51837A518624}">
          <p14:sldIdLst>
            <p14:sldId id="274"/>
            <p14:sldId id="286"/>
            <p14:sldId id="283"/>
          </p14:sldIdLst>
        </p14:section>
        <p14:section name="Заключение" id="{39938B3F-7210-4AA4-A84E-EFB8762EE343}">
          <p14:sldIdLst>
            <p14:sldId id="272"/>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Sychev" initials="I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5977" autoAdjust="0"/>
  </p:normalViewPr>
  <p:slideViewPr>
    <p:cSldViewPr snapToGrid="0">
      <p:cViewPr varScale="1">
        <p:scale>
          <a:sx n="53" d="100"/>
          <a:sy n="53" d="100"/>
        </p:scale>
        <p:origin x="1186" y="48"/>
      </p:cViewPr>
      <p:guideLst>
        <p:guide orient="horz" pos="2160"/>
        <p:guide pos="3840"/>
      </p:guideLst>
    </p:cSldViewPr>
  </p:slideViewPr>
  <p:outlineViewPr>
    <p:cViewPr>
      <p:scale>
        <a:sx n="33" d="100"/>
        <a:sy n="33" d="100"/>
      </p:scale>
      <p:origin x="0" y="28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50AE25-2037-425B-847F-A8A8F7AF3FC8}" type="datetimeFigureOut">
              <a:rPr lang="ru-RU" smtClean="0"/>
              <a:t>08.12.2014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64340-0B4C-4667-BC73-F340E94206B2}" type="slidenum">
              <a:rPr lang="ru-RU" smtClean="0"/>
              <a:t>‹#›</a:t>
            </a:fld>
            <a:endParaRPr lang="ru-RU"/>
          </a:p>
        </p:txBody>
      </p:sp>
    </p:spTree>
    <p:extLst>
      <p:ext uri="{BB962C8B-B14F-4D97-AF65-F5344CB8AC3E}">
        <p14:creationId xmlns:p14="http://schemas.microsoft.com/office/powerpoint/2010/main" val="151793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redisdesktop.co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aspnet/EntityFramework/wiki/Design-Meeting-Notes:-November-20,-2014"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7</a:t>
            </a:r>
            <a:r>
              <a:rPr lang="ru-RU" dirty="0" smtClean="0"/>
              <a:t>-</a:t>
            </a:r>
            <a:r>
              <a:rPr lang="ru-RU" dirty="0" err="1" smtClean="0"/>
              <a:t>ая</a:t>
            </a:r>
            <a:r>
              <a:rPr lang="ru-RU" dirty="0" smtClean="0"/>
              <a:t> версия в конце весны </a:t>
            </a:r>
            <a:r>
              <a:rPr lang="ru-RU" dirty="0" err="1" smtClean="0"/>
              <a:t>отбранчевалась</a:t>
            </a:r>
            <a:r>
              <a:rPr lang="ru-RU" dirty="0" smtClean="0"/>
              <a:t> от 6-ой версии. Я бы даже сказал, это был </a:t>
            </a:r>
            <a:r>
              <a:rPr lang="ru-RU" dirty="0" err="1" smtClean="0"/>
              <a:t>fork</a:t>
            </a:r>
            <a:r>
              <a:rPr lang="ru-RU" dirty="0" smtClean="0"/>
              <a:t>.</a:t>
            </a:r>
          </a:p>
          <a:p>
            <a:r>
              <a:rPr lang="ru-RU" dirty="0" smtClean="0"/>
              <a:t>&lt;</a:t>
            </a:r>
            <a:r>
              <a:rPr lang="ru-RU" dirty="0" err="1" smtClean="0"/>
              <a:t>img</a:t>
            </a:r>
            <a:r>
              <a:rPr lang="ru-RU" dirty="0" smtClean="0"/>
              <a:t> </a:t>
            </a:r>
            <a:r>
              <a:rPr lang="ru-RU" dirty="0" err="1" smtClean="0"/>
              <a:t>src</a:t>
            </a:r>
            <a:r>
              <a:rPr lang="ru-RU" dirty="0" smtClean="0"/>
              <a:t>="http://habrastorage.org/files/2f0/65d/4ba/2f065d4ba61e4d06b362448987f42bf3.png" </a:t>
            </a:r>
            <a:r>
              <a:rPr lang="ru-RU" dirty="0" err="1" smtClean="0"/>
              <a:t>alt</a:t>
            </a:r>
            <a:r>
              <a:rPr lang="ru-RU" dirty="0" smtClean="0"/>
              <a:t>="</a:t>
            </a:r>
            <a:r>
              <a:rPr lang="ru-RU" dirty="0" err="1" smtClean="0"/>
              <a:t>image</a:t>
            </a:r>
            <a:r>
              <a:rPr lang="ru-RU" dirty="0" smtClean="0"/>
              <a:t>"/&gt;</a:t>
            </a:r>
          </a:p>
          <a:p>
            <a:endParaRPr lang="en-US" dirty="0" smtClean="0"/>
          </a:p>
          <a:p>
            <a:r>
              <a:rPr lang="ru-RU" dirty="0" smtClean="0"/>
              <a:t>Разрабатывают его примерно</a:t>
            </a:r>
            <a:r>
              <a:rPr lang="ru-RU" baseline="0" dirty="0" smtClean="0"/>
              <a:t> одни </a:t>
            </a:r>
            <a:r>
              <a:rPr lang="ru-RU" baseline="0" smtClean="0"/>
              <a:t>и те же люди.</a:t>
            </a:r>
            <a:endParaRPr lang="en-US" dirty="0" smtClean="0"/>
          </a:p>
          <a:p>
            <a:endParaRPr lang="ru-RU" dirty="0" smtClean="0"/>
          </a:p>
          <a:p>
            <a:r>
              <a:rPr lang="ru-RU" dirty="0" smtClean="0"/>
              <a:t>Разработчики и на &lt;a </a:t>
            </a:r>
            <a:r>
              <a:rPr lang="ru-RU" dirty="0" err="1" smtClean="0"/>
              <a:t>href</a:t>
            </a:r>
            <a:r>
              <a:rPr lang="ru-RU" dirty="0" smtClean="0"/>
              <a:t>="http://channel9.msdn.com/Events/TechEd/NorthAmerica/2014/DEV-B417"&gt;TechEd&lt;/a&gt;, &lt;a </a:t>
            </a:r>
            <a:r>
              <a:rPr lang="ru-RU" dirty="0" err="1" smtClean="0"/>
              <a:t>href</a:t>
            </a:r>
            <a:r>
              <a:rPr lang="ru-RU" dirty="0" smtClean="0"/>
              <a:t>="http://channel9.msdn.com/Events/TechEd/Europe/2014/DEV-B332"&gt;TechedEurope &lt;/a&gt;, и в своих &lt;a </a:t>
            </a:r>
            <a:r>
              <a:rPr lang="ru-RU" dirty="0" err="1" smtClean="0"/>
              <a:t>href</a:t>
            </a:r>
            <a:r>
              <a:rPr lang="ru-RU" dirty="0" smtClean="0"/>
              <a:t>="http://blogs.msdn.com/b/adonet/archive/2014/10/27/ef7-v1-or-v7.aspx"&gt;записках&lt;/a&gt; говорят одно и тоже. </a:t>
            </a:r>
          </a:p>
          <a:p>
            <a:r>
              <a:rPr lang="ru-RU" dirty="0" smtClean="0"/>
              <a:t>EF6 по прежнему продолжает дорабатываться. Не все </a:t>
            </a:r>
            <a:r>
              <a:rPr lang="ru-RU" dirty="0" err="1" smtClean="0"/>
              <a:t>фичи</a:t>
            </a:r>
            <a:r>
              <a:rPr lang="ru-RU" dirty="0" smtClean="0"/>
              <a:t>, созданные после </a:t>
            </a:r>
            <a:r>
              <a:rPr lang="ru-RU" dirty="0" err="1" smtClean="0"/>
              <a:t>форка</a:t>
            </a:r>
            <a:r>
              <a:rPr lang="ru-RU" dirty="0" smtClean="0"/>
              <a:t>, будут доступны в EF7 с самого начала. EF7- это достаточно революционный проект, и были даже мысли: </a:t>
            </a:r>
          </a:p>
          <a:p>
            <a:r>
              <a:rPr lang="ru-RU" dirty="0" smtClean="0"/>
              <a:t>&lt;i&gt;&lt;b&gt;«А 7-ая ли это версия в принципе или это новый продукт похожий на EF по основному API, но сильно разный внутри?»&lt;/b&gt;&lt;/i&gt; Не все заявленные в EF7 </a:t>
            </a:r>
            <a:r>
              <a:rPr lang="ru-RU" dirty="0" err="1" smtClean="0"/>
              <a:t>фичи</a:t>
            </a:r>
            <a:r>
              <a:rPr lang="ru-RU" dirty="0" smtClean="0"/>
              <a:t> будут доступны на всех платформах сразу же.</a:t>
            </a:r>
          </a:p>
          <a:p>
            <a:endParaRPr lang="ru-RU" dirty="0" smtClean="0"/>
          </a:p>
          <a:p>
            <a:r>
              <a:rPr lang="ru-RU" dirty="0" smtClean="0"/>
              <a:t>Команда выбрала путь более частых обновлений EF7, чтобы не заставлять всех ждать полного комплекта изменений.</a:t>
            </a:r>
            <a:endParaRPr lang="en-US" dirty="0" smtClean="0"/>
          </a:p>
          <a:p>
            <a:endParaRPr lang="en-US" dirty="0" smtClean="0"/>
          </a:p>
          <a:p>
            <a:endParaRPr lang="en-US" dirty="0" smtClean="0"/>
          </a:p>
          <a:p>
            <a:endParaRPr lang="en-US" dirty="0" smtClean="0"/>
          </a:p>
          <a:p>
            <a:r>
              <a:rPr lang="en-US" dirty="0" smtClean="0"/>
              <a:t>http://blogs.msdn.com/b/adonet/archive/2014/10/21/ef7-what-does-code-first-only-really-mean.aspx</a:t>
            </a:r>
          </a:p>
          <a:p>
            <a:r>
              <a:rPr lang="en-US" dirty="0" smtClean="0"/>
              <a:t>http://blogs.msdn.com/b/adonet/archive/2014/10/27/ef7-v1-or-v7.aspx</a:t>
            </a:r>
          </a:p>
          <a:p>
            <a:endParaRPr lang="en-US" dirty="0" smtClean="0"/>
          </a:p>
          <a:p>
            <a:r>
              <a:rPr lang="en-US" b="1" dirty="0" smtClean="0"/>
              <a:t>Not everything will be there in the initial release</a:t>
            </a:r>
          </a:p>
          <a:p>
            <a:r>
              <a:rPr lang="en-US" dirty="0" smtClean="0"/>
              <a:t>Because much of the core of EF7 is new, the first release of EF7 isn’t going to have all the features that are required for all applications. There is always a tension between wanting to ship quickly and wanting to have more features in a given release. As soon as we have the core framework and basic functionality implemented we will provide a release of EF7 for folks to use in applications with simpler requirements. We’ll then provide a series of quick releases that add more and more features.</a:t>
            </a:r>
          </a:p>
          <a:p>
            <a:r>
              <a:rPr lang="en-US" dirty="0" smtClean="0"/>
              <a:t>Of course, this means EF7 isn’t going to be usable for every application when it is first released, and for that reason we are continuing development of EF6.x for some time and expect many of our customers to remain on that release.</a:t>
            </a:r>
          </a:p>
          <a:p>
            <a:r>
              <a:rPr lang="en-US" dirty="0" smtClean="0"/>
              <a:t>An example of this is lazy loading support, we know this is a critical feature for a number of developers, but at the same time there are many applications that can be developed without this feature. Rather than making everyone wait until it is implemented, we will ship when we have a stable code base and are confident that we have the correct factoring in our core components. </a:t>
            </a:r>
            <a:r>
              <a:rPr lang="en-US" b="1" dirty="0" smtClean="0"/>
              <a:t>To be clear, it's not that we are planning to remove lazy loading support from EF7, just that some apps can start taking advantage of the benefits of EF7 before lazy loading is implemented.</a:t>
            </a:r>
            <a:endParaRPr lang="en-US" dirty="0" smtClean="0"/>
          </a:p>
          <a:p>
            <a:endParaRPr lang="en-US" dirty="0" smtClean="0"/>
          </a:p>
          <a:p>
            <a:r>
              <a:rPr lang="en-US" b="1" dirty="0" smtClean="0"/>
              <a:t>What about my existing models?</a:t>
            </a:r>
          </a:p>
          <a:p>
            <a:r>
              <a:rPr lang="en-US" dirty="0" smtClean="0"/>
              <a:t>We’re not trying to hide the fact that EF7 is a big change from EF6.x. We’re keeping the concepts and many of the top level APIs from past versions, but under the covers there are some big changes. For this reason, we don’t expect folks to move existing applications to EF7 in a hurry. We are going to be continuing development on EF6.x for some time. </a:t>
            </a:r>
          </a:p>
          <a:p>
            <a:endParaRPr lang="en-US" dirty="0" smtClean="0"/>
          </a:p>
          <a:p>
            <a:r>
              <a:rPr lang="en-US" b="1" dirty="0" smtClean="0"/>
              <a:t>Is everyone going to like this change?</a:t>
            </a:r>
          </a:p>
          <a:p>
            <a:r>
              <a:rPr lang="en-US" dirty="0" smtClean="0"/>
              <a:t>We’re not kidding ourselves, it’s not possible to please everyone and we know that some folks are going to prefer the EF Designer and EDMX approach over code-based modeling. </a:t>
            </a:r>
          </a:p>
          <a:p>
            <a:r>
              <a:rPr lang="en-US" dirty="0" smtClean="0"/>
              <a:t>At the same time, we have to balance the time and resources we have and deliver what we think is the best set of features and capabilities to help developers write successful applications. This wasn’t a decision we took lightly, but we think it’s the best thing to do for the long-term success of Entity Framework and its customers – the ultimate goals being to provide a faster, easier to use stack and reduce the cost of adding support for highly requested features as we move forward.</a:t>
            </a:r>
          </a:p>
          <a:p>
            <a:endParaRPr lang="en-US" dirty="0" smtClean="0"/>
          </a:p>
          <a:p>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3</a:t>
            </a:fld>
            <a:endParaRPr lang="ru-RU"/>
          </a:p>
        </p:txBody>
      </p:sp>
    </p:spTree>
    <p:extLst>
      <p:ext uri="{BB962C8B-B14F-4D97-AF65-F5344CB8AC3E}">
        <p14:creationId xmlns:p14="http://schemas.microsoft.com/office/powerpoint/2010/main" val="764541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As an example, we've implemented the above. Open Visual Studio and open any solution. Then issue the following in the Package Manager Console:</a:t>
            </a:r>
          </a:p>
          <a:p>
            <a:r>
              <a:rPr lang="en-US" dirty="0" smtClean="0"/>
              <a:t>Install-Package </a:t>
            </a:r>
            <a:r>
              <a:rPr lang="en-US" dirty="0" err="1" smtClean="0"/>
              <a:t>DiscoverPackageSources</a:t>
            </a:r>
            <a:r>
              <a:rPr lang="en-US" dirty="0" smtClean="0"/>
              <a:t> Discover-</a:t>
            </a:r>
            <a:r>
              <a:rPr lang="en-US" dirty="0" err="1" smtClean="0"/>
              <a:t>PackageSources</a:t>
            </a:r>
            <a:r>
              <a:rPr lang="en-US" dirty="0" smtClean="0"/>
              <a:t> -</a:t>
            </a:r>
            <a:r>
              <a:rPr lang="en-US" dirty="0" err="1" smtClean="0"/>
              <a:t>Url</a:t>
            </a:r>
            <a:r>
              <a:rPr lang="en-US" dirty="0" smtClean="0"/>
              <a:t> "http://www.myget.org/gallery"</a:t>
            </a:r>
          </a:p>
          <a:p>
            <a:r>
              <a:rPr lang="en-US" dirty="0" smtClean="0"/>
              <a:t>Close and re-open Visual Studio and check your package sources. The URL has been verified for a PSD manifest URL and the manifest has been parsed. Matching feeds have been installed into the </a:t>
            </a:r>
            <a:r>
              <a:rPr lang="en-US" dirty="0" err="1" smtClean="0"/>
              <a:t>NuGet.config</a:t>
            </a:r>
            <a:r>
              <a:rPr lang="en-US" dirty="0" smtClean="0"/>
              <a:t> file, in this case all feeds listed in the </a:t>
            </a:r>
            <a:r>
              <a:rPr lang="en-US" dirty="0" err="1" smtClean="0"/>
              <a:t>MyGet</a:t>
            </a:r>
            <a:r>
              <a:rPr lang="en-US" dirty="0" smtClean="0"/>
              <a:t> gallery.</a:t>
            </a:r>
          </a:p>
          <a:p>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16</a:t>
            </a:fld>
            <a:endParaRPr lang="ru-RU"/>
          </a:p>
        </p:txBody>
      </p:sp>
    </p:spTree>
    <p:extLst>
      <p:ext uri="{BB962C8B-B14F-4D97-AF65-F5344CB8AC3E}">
        <p14:creationId xmlns:p14="http://schemas.microsoft.com/office/powerpoint/2010/main" val="947679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17</a:t>
            </a:fld>
            <a:endParaRPr lang="ru-RU"/>
          </a:p>
        </p:txBody>
      </p:sp>
    </p:spTree>
    <p:extLst>
      <p:ext uri="{BB962C8B-B14F-4D97-AF65-F5344CB8AC3E}">
        <p14:creationId xmlns:p14="http://schemas.microsoft.com/office/powerpoint/2010/main" val="3752053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19</a:t>
            </a:fld>
            <a:endParaRPr lang="ru-RU"/>
          </a:p>
        </p:txBody>
      </p:sp>
    </p:spTree>
    <p:extLst>
      <p:ext uri="{BB962C8B-B14F-4D97-AF65-F5344CB8AC3E}">
        <p14:creationId xmlns:p14="http://schemas.microsoft.com/office/powerpoint/2010/main" val="2972458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u-RU" dirty="0" smtClean="0"/>
              <a:t>Поддержка </a:t>
            </a:r>
            <a:r>
              <a:rPr lang="en-US" dirty="0" smtClean="0"/>
              <a:t>Cluster </a:t>
            </a:r>
            <a:r>
              <a:rPr lang="ru-RU" dirty="0" smtClean="0"/>
              <a:t>через </a:t>
            </a:r>
            <a:r>
              <a:rPr lang="en-US" dirty="0" err="1" smtClean="0"/>
              <a:t>ConnectionMultiplexer</a:t>
            </a:r>
            <a:r>
              <a:rPr lang="ru-RU" smtClean="0"/>
              <a:t>.</a:t>
            </a:r>
          </a:p>
          <a:p>
            <a:endParaRPr lang="en-US" smtClean="0"/>
          </a:p>
          <a:p>
            <a:endParaRPr lang="en-US" dirty="0" smtClean="0"/>
          </a:p>
          <a:p>
            <a:r>
              <a:rPr lang="ru-RU" dirty="0" smtClean="0"/>
              <a:t>Новых функций/методов/</a:t>
            </a:r>
            <a:r>
              <a:rPr lang="ru-RU" dirty="0" err="1" smtClean="0"/>
              <a:t>api</a:t>
            </a:r>
            <a:r>
              <a:rPr lang="ru-RU" dirty="0" smtClean="0"/>
              <a:t> для </a:t>
            </a:r>
            <a:r>
              <a:rPr lang="ru-RU" dirty="0" err="1" smtClean="0"/>
              <a:t>Redis</a:t>
            </a:r>
            <a:r>
              <a:rPr lang="ru-RU" dirty="0" smtClean="0"/>
              <a:t> учить особо не придется, если Вы ранее с EF уже работали.</a:t>
            </a:r>
          </a:p>
          <a:p>
            <a:endParaRPr lang="en-US" dirty="0" smtClean="0"/>
          </a:p>
          <a:p>
            <a:r>
              <a:rPr lang="ru-RU" dirty="0" smtClean="0"/>
              <a:t>Код выглядит примерно так же:</a:t>
            </a:r>
          </a:p>
          <a:p>
            <a:endParaRPr lang="ru-RU" dirty="0" smtClean="0"/>
          </a:p>
          <a:p>
            <a:r>
              <a:rPr lang="ru-RU" dirty="0" smtClean="0"/>
              <a:t>&lt;</a:t>
            </a:r>
            <a:r>
              <a:rPr lang="ru-RU" dirty="0" err="1" smtClean="0"/>
              <a:t>spoiler</a:t>
            </a:r>
            <a:r>
              <a:rPr lang="ru-RU" dirty="0" smtClean="0"/>
              <a:t> </a:t>
            </a:r>
            <a:r>
              <a:rPr lang="ru-RU" dirty="0" err="1" smtClean="0"/>
              <a:t>title</a:t>
            </a:r>
            <a:r>
              <a:rPr lang="ru-RU" dirty="0" smtClean="0"/>
              <a:t>="Создаем контекст, выбираем из него типизированный </a:t>
            </a:r>
            <a:r>
              <a:rPr lang="ru-RU" dirty="0" err="1" smtClean="0"/>
              <a:t>DbSet</a:t>
            </a:r>
            <a:r>
              <a:rPr lang="ru-RU" dirty="0" smtClean="0"/>
              <a:t>.</a:t>
            </a:r>
          </a:p>
          <a:p>
            <a:r>
              <a:rPr lang="ru-RU" dirty="0" smtClean="0"/>
              <a:t>Работая с </a:t>
            </a:r>
            <a:r>
              <a:rPr lang="ru-RU" dirty="0" err="1" smtClean="0"/>
              <a:t>DbSet</a:t>
            </a:r>
            <a:r>
              <a:rPr lang="ru-RU" dirty="0" smtClean="0"/>
              <a:t>, можем делать все CRUD операции."&gt;&lt;</a:t>
            </a:r>
            <a:r>
              <a:rPr lang="ru-RU" dirty="0" err="1" smtClean="0"/>
              <a:t>img</a:t>
            </a:r>
            <a:r>
              <a:rPr lang="ru-RU" dirty="0" smtClean="0"/>
              <a:t> </a:t>
            </a:r>
            <a:r>
              <a:rPr lang="ru-RU" dirty="0" err="1" smtClean="0"/>
              <a:t>src</a:t>
            </a:r>
            <a:r>
              <a:rPr lang="ru-RU" dirty="0" smtClean="0"/>
              <a:t>="http://habrastorage.org/files/8d6/a2f/3bc/8d6a2f3bc2c84392b07c307ad7a00305.png" </a:t>
            </a:r>
            <a:r>
              <a:rPr lang="ru-RU" dirty="0" err="1" smtClean="0"/>
              <a:t>alt</a:t>
            </a:r>
            <a:r>
              <a:rPr lang="ru-RU" dirty="0" smtClean="0"/>
              <a:t>="</a:t>
            </a:r>
            <a:r>
              <a:rPr lang="ru-RU" dirty="0" err="1" smtClean="0"/>
              <a:t>image</a:t>
            </a:r>
            <a:r>
              <a:rPr lang="ru-RU" dirty="0" smtClean="0"/>
              <a:t>"/&gt;&lt;/</a:t>
            </a:r>
            <a:r>
              <a:rPr lang="ru-RU" dirty="0" err="1" smtClean="0"/>
              <a:t>spoiler</a:t>
            </a:r>
            <a:r>
              <a:rPr lang="ru-RU" dirty="0" smtClean="0"/>
              <a:t>&gt;</a:t>
            </a:r>
          </a:p>
          <a:p>
            <a:endParaRPr lang="ru-RU" dirty="0" smtClean="0"/>
          </a:p>
          <a:p>
            <a:r>
              <a:rPr lang="ru-RU" dirty="0" smtClean="0"/>
              <a:t>&lt;</a:t>
            </a:r>
            <a:r>
              <a:rPr lang="ru-RU" dirty="0" err="1" smtClean="0"/>
              <a:t>spoiler</a:t>
            </a:r>
            <a:r>
              <a:rPr lang="ru-RU" dirty="0" smtClean="0"/>
              <a:t> </a:t>
            </a:r>
            <a:r>
              <a:rPr lang="ru-RU" dirty="0" err="1" smtClean="0"/>
              <a:t>title</a:t>
            </a:r>
            <a:r>
              <a:rPr lang="ru-RU" dirty="0" smtClean="0"/>
              <a:t>="Для </a:t>
            </a:r>
            <a:r>
              <a:rPr lang="ru-RU" dirty="0" err="1" smtClean="0"/>
              <a:t>Redis</a:t>
            </a:r>
            <a:r>
              <a:rPr lang="ru-RU" dirty="0" smtClean="0"/>
              <a:t> также поддерживаются не только синхронные, но и асинхронные версии методов."&gt;&lt;</a:t>
            </a:r>
            <a:r>
              <a:rPr lang="ru-RU" dirty="0" err="1" smtClean="0"/>
              <a:t>img</a:t>
            </a:r>
            <a:r>
              <a:rPr lang="ru-RU" dirty="0" smtClean="0"/>
              <a:t> </a:t>
            </a:r>
            <a:r>
              <a:rPr lang="ru-RU" dirty="0" err="1" smtClean="0"/>
              <a:t>src</a:t>
            </a:r>
            <a:r>
              <a:rPr lang="ru-RU" dirty="0" smtClean="0"/>
              <a:t>="http://habrastorage.org/files/e69/bca/aa7/e69bcaaa7eda4fd4807205b56fa10d05.png" </a:t>
            </a:r>
            <a:r>
              <a:rPr lang="ru-RU" dirty="0" err="1" smtClean="0"/>
              <a:t>alt</a:t>
            </a:r>
            <a:r>
              <a:rPr lang="ru-RU" dirty="0" smtClean="0"/>
              <a:t>="</a:t>
            </a:r>
            <a:r>
              <a:rPr lang="ru-RU" dirty="0" err="1" smtClean="0"/>
              <a:t>image</a:t>
            </a:r>
            <a:r>
              <a:rPr lang="ru-RU" dirty="0" smtClean="0"/>
              <a:t>"/&gt;&lt;/</a:t>
            </a:r>
            <a:r>
              <a:rPr lang="ru-RU" dirty="0" err="1" smtClean="0"/>
              <a:t>spoiler</a:t>
            </a:r>
            <a:r>
              <a:rPr lang="ru-RU" dirty="0" smtClean="0"/>
              <a:t>&gt;</a:t>
            </a:r>
          </a:p>
          <a:p>
            <a:endParaRPr lang="ru-RU" dirty="0" smtClean="0"/>
          </a:p>
          <a:p>
            <a:r>
              <a:rPr lang="ru-RU" dirty="0" smtClean="0"/>
              <a:t>&lt;</a:t>
            </a:r>
            <a:r>
              <a:rPr lang="ru-RU" dirty="0" err="1" smtClean="0"/>
              <a:t>spoiler</a:t>
            </a:r>
            <a:r>
              <a:rPr lang="ru-RU" dirty="0" smtClean="0"/>
              <a:t> </a:t>
            </a:r>
            <a:r>
              <a:rPr lang="ru-RU" dirty="0" err="1" smtClean="0"/>
              <a:t>title</a:t>
            </a:r>
            <a:r>
              <a:rPr lang="ru-RU" dirty="0" smtClean="0"/>
              <a:t>="Из </a:t>
            </a:r>
            <a:r>
              <a:rPr lang="ru-RU" dirty="0" err="1" smtClean="0"/>
              <a:t>DbSet</a:t>
            </a:r>
            <a:r>
              <a:rPr lang="ru-RU" dirty="0" smtClean="0"/>
              <a:t> (Реализует </a:t>
            </a:r>
            <a:r>
              <a:rPr lang="ru-RU" dirty="0" err="1" smtClean="0"/>
              <a:t>IQuariable</a:t>
            </a:r>
            <a:r>
              <a:rPr lang="ru-RU" dirty="0" smtClean="0"/>
              <a:t>) все так же можно получить все нужные нам выборки, агрегации и т.д. (правда, реализованы они, понятное дело, отлично, от </a:t>
            </a:r>
            <a:r>
              <a:rPr lang="ru-RU" dirty="0" err="1" smtClean="0"/>
              <a:t>sql</a:t>
            </a:r>
            <a:r>
              <a:rPr lang="ru-RU" dirty="0" smtClean="0"/>
              <a:t> версии.)"&gt;&lt;</a:t>
            </a:r>
            <a:r>
              <a:rPr lang="ru-RU" dirty="0" err="1" smtClean="0"/>
              <a:t>img</a:t>
            </a:r>
            <a:r>
              <a:rPr lang="ru-RU" dirty="0" smtClean="0"/>
              <a:t> </a:t>
            </a:r>
            <a:r>
              <a:rPr lang="ru-RU" dirty="0" err="1" smtClean="0"/>
              <a:t>src</a:t>
            </a:r>
            <a:r>
              <a:rPr lang="ru-RU" dirty="0" smtClean="0"/>
              <a:t>="http://habrastorage.org/files/0b7/01e/19c/0b701e19c7f449ed94722ca301f7e1da.png" </a:t>
            </a:r>
            <a:r>
              <a:rPr lang="ru-RU" dirty="0" err="1" smtClean="0"/>
              <a:t>alt</a:t>
            </a:r>
            <a:r>
              <a:rPr lang="ru-RU" dirty="0" smtClean="0"/>
              <a:t>="</a:t>
            </a:r>
            <a:r>
              <a:rPr lang="ru-RU" dirty="0" err="1" smtClean="0"/>
              <a:t>image</a:t>
            </a:r>
            <a:r>
              <a:rPr lang="ru-RU" dirty="0" smtClean="0"/>
              <a:t>"/&gt;&lt;/</a:t>
            </a:r>
            <a:r>
              <a:rPr lang="ru-RU" dirty="0" err="1" smtClean="0"/>
              <a:t>spoiler</a:t>
            </a:r>
            <a:r>
              <a:rPr lang="ru-RU" dirty="0" smtClean="0"/>
              <a:t>&gt;</a:t>
            </a:r>
          </a:p>
          <a:p>
            <a:endParaRPr lang="ru-RU" dirty="0" smtClean="0"/>
          </a:p>
          <a:p>
            <a:r>
              <a:rPr lang="ru-RU" dirty="0" smtClean="0"/>
              <a:t>Что самое приятное - многие тесты, общие для </a:t>
            </a:r>
            <a:r>
              <a:rPr lang="ru-RU" dirty="0" err="1" smtClean="0"/>
              <a:t>Redis</a:t>
            </a:r>
            <a:r>
              <a:rPr lang="ru-RU" dirty="0" smtClean="0"/>
              <a:t> версии и SQL </a:t>
            </a:r>
            <a:r>
              <a:rPr lang="ru-RU" dirty="0" err="1" smtClean="0"/>
              <a:t>server</a:t>
            </a:r>
            <a:r>
              <a:rPr lang="ru-RU" dirty="0" smtClean="0"/>
              <a:t>.</a:t>
            </a:r>
          </a:p>
          <a:p>
            <a:r>
              <a:rPr lang="ru-RU" dirty="0" smtClean="0"/>
              <a:t>Например, тест на отключение </a:t>
            </a:r>
            <a:r>
              <a:rPr lang="ru-RU" dirty="0" err="1" smtClean="0"/>
              <a:t>ChangeTrackingManager</a:t>
            </a:r>
            <a:r>
              <a:rPr lang="ru-RU" dirty="0" smtClean="0"/>
              <a:t> </a:t>
            </a:r>
          </a:p>
          <a:p>
            <a:r>
              <a:rPr lang="ru-RU" dirty="0" smtClean="0"/>
              <a:t>&lt;</a:t>
            </a:r>
            <a:r>
              <a:rPr lang="ru-RU" dirty="0" err="1" smtClean="0"/>
              <a:t>spoiler</a:t>
            </a:r>
            <a:r>
              <a:rPr lang="ru-RU" dirty="0" smtClean="0"/>
              <a:t> </a:t>
            </a:r>
            <a:r>
              <a:rPr lang="ru-RU" dirty="0" err="1" smtClean="0"/>
              <a:t>title</a:t>
            </a:r>
            <a:r>
              <a:rPr lang="ru-RU" dirty="0" smtClean="0"/>
              <a:t>="(способ ускорить работу, если нам не нужно отслеживать изменения в объектах)."&gt;&lt;</a:t>
            </a:r>
            <a:r>
              <a:rPr lang="ru-RU" dirty="0" err="1" smtClean="0"/>
              <a:t>img</a:t>
            </a:r>
            <a:r>
              <a:rPr lang="ru-RU" dirty="0" smtClean="0"/>
              <a:t> </a:t>
            </a:r>
            <a:r>
              <a:rPr lang="ru-RU" dirty="0" err="1" smtClean="0"/>
              <a:t>src</a:t>
            </a:r>
            <a:r>
              <a:rPr lang="ru-RU" dirty="0" smtClean="0"/>
              <a:t>="http://habrastorage.org/files/8bd/3ca/718/8bd3ca718ba0454a824bf0b8ab6f2cce.png" </a:t>
            </a:r>
            <a:r>
              <a:rPr lang="ru-RU" dirty="0" err="1" smtClean="0"/>
              <a:t>alt</a:t>
            </a:r>
            <a:r>
              <a:rPr lang="ru-RU" dirty="0" smtClean="0"/>
              <a:t>="</a:t>
            </a:r>
            <a:r>
              <a:rPr lang="ru-RU" dirty="0" err="1" smtClean="0"/>
              <a:t>image</a:t>
            </a:r>
            <a:r>
              <a:rPr lang="ru-RU" dirty="0" smtClean="0"/>
              <a:t>"/&gt;&lt;/</a:t>
            </a:r>
            <a:r>
              <a:rPr lang="ru-RU" dirty="0" err="1" smtClean="0"/>
              <a:t>spoiler</a:t>
            </a:r>
            <a:r>
              <a:rPr lang="ru-RU" dirty="0" smtClean="0"/>
              <a:t>&gt;</a:t>
            </a:r>
          </a:p>
          <a:p>
            <a:endParaRPr lang="ru-RU" dirty="0" smtClean="0"/>
          </a:p>
          <a:p>
            <a:endParaRPr lang="ru-RU" dirty="0" smtClean="0"/>
          </a:p>
          <a:p>
            <a:r>
              <a:rPr lang="ru-RU" dirty="0" smtClean="0"/>
              <a:t>В </a:t>
            </a:r>
            <a:r>
              <a:rPr lang="en-US" dirty="0" smtClean="0"/>
              <a:t>EF </a:t>
            </a:r>
            <a:r>
              <a:rPr lang="ru-RU" dirty="0" smtClean="0"/>
              <a:t>можно было вызвать </a:t>
            </a:r>
            <a:r>
              <a:rPr lang="en-US" dirty="0" smtClean="0"/>
              <a:t>Include, </a:t>
            </a:r>
            <a:r>
              <a:rPr lang="ru-RU" dirty="0" smtClean="0"/>
              <a:t>чтобы загрузить </a:t>
            </a:r>
            <a:r>
              <a:rPr lang="en-US" dirty="0" err="1" smtClean="0"/>
              <a:t>NavigationPropery</a:t>
            </a:r>
            <a:r>
              <a:rPr lang="en-US" dirty="0" smtClean="0"/>
              <a:t>. </a:t>
            </a:r>
            <a:r>
              <a:rPr lang="ru-RU" dirty="0" smtClean="0"/>
              <a:t>На базе при этом делался </a:t>
            </a:r>
            <a:r>
              <a:rPr lang="en-US" dirty="0" smtClean="0"/>
              <a:t>join </a:t>
            </a:r>
            <a:r>
              <a:rPr lang="ru-RU" dirty="0" smtClean="0"/>
              <a:t>таблицы по внешнему ключу.</a:t>
            </a:r>
          </a:p>
          <a:p>
            <a:r>
              <a:rPr lang="ru-RU" dirty="0" smtClean="0"/>
              <a:t>&lt;</a:t>
            </a:r>
            <a:r>
              <a:rPr lang="en-US" dirty="0" smtClean="0"/>
              <a:t>spoiler title="</a:t>
            </a:r>
            <a:r>
              <a:rPr lang="ru-RU" dirty="0" smtClean="0"/>
              <a:t>В случаи </a:t>
            </a:r>
            <a:r>
              <a:rPr lang="en-US" dirty="0" smtClean="0"/>
              <a:t>Key-Value store </a:t>
            </a:r>
            <a:r>
              <a:rPr lang="ru-RU" dirty="0" smtClean="0"/>
              <a:t>никаких </a:t>
            </a:r>
            <a:r>
              <a:rPr lang="en-US" dirty="0" smtClean="0"/>
              <a:t>navigation property </a:t>
            </a:r>
            <a:r>
              <a:rPr lang="ru-RU" dirty="0" smtClean="0"/>
              <a:t>быть не может, т.к. </a:t>
            </a:r>
            <a:r>
              <a:rPr lang="en-US" dirty="0" smtClean="0"/>
              <a:t>relations </a:t>
            </a:r>
            <a:r>
              <a:rPr lang="ru-RU" dirty="0" err="1" smtClean="0"/>
              <a:t>отсутсвуют</a:t>
            </a:r>
            <a:r>
              <a:rPr lang="ru-RU" dirty="0" smtClean="0"/>
              <a:t> в </a:t>
            </a:r>
            <a:r>
              <a:rPr lang="en-US" dirty="0" smtClean="0"/>
              <a:t>key-value store </a:t>
            </a:r>
            <a:r>
              <a:rPr lang="ru-RU" dirty="0" smtClean="0"/>
              <a:t>и нет ни </a:t>
            </a:r>
            <a:r>
              <a:rPr lang="ru-RU" dirty="0" err="1" smtClean="0"/>
              <a:t>какогот</a:t>
            </a:r>
            <a:r>
              <a:rPr lang="ru-RU" dirty="0" smtClean="0"/>
              <a:t> </a:t>
            </a:r>
            <a:r>
              <a:rPr lang="en-US" dirty="0" smtClean="0"/>
              <a:t>join."&gt;&lt;</a:t>
            </a:r>
            <a:r>
              <a:rPr lang="en-US" dirty="0" err="1" smtClean="0"/>
              <a:t>img</a:t>
            </a:r>
            <a:r>
              <a:rPr lang="en-US" dirty="0" smtClean="0"/>
              <a:t> </a:t>
            </a:r>
            <a:r>
              <a:rPr lang="en-US" dirty="0" err="1" smtClean="0"/>
              <a:t>src</a:t>
            </a:r>
            <a:r>
              <a:rPr lang="en-US" dirty="0" smtClean="0"/>
              <a:t>="http://habrastorage.org/files/fc6/f80/b7d/fc6f80b7d2014d59a18308f44c29e0ee.png" alt="image"/&gt;&lt;/spoiler&gt;</a:t>
            </a:r>
            <a:endParaRPr lang="ru-RU" dirty="0" smtClean="0"/>
          </a:p>
          <a:p>
            <a:endParaRPr lang="ru-RU" dirty="0" smtClean="0"/>
          </a:p>
          <a:p>
            <a:endParaRPr lang="ru-RU" dirty="0" smtClean="0"/>
          </a:p>
          <a:p>
            <a:r>
              <a:rPr lang="ru-RU" dirty="0" smtClean="0"/>
              <a:t>&lt;h4&gt;&lt;b&gt;Что можно сказать про </a:t>
            </a:r>
            <a:r>
              <a:rPr lang="ru-RU" dirty="0" err="1" smtClean="0"/>
              <a:t>Redis</a:t>
            </a:r>
            <a:r>
              <a:rPr lang="ru-RU" dirty="0" smtClean="0"/>
              <a:t> сейчас:&lt;/b&gt;&lt;/h4&gt;</a:t>
            </a:r>
          </a:p>
          <a:p>
            <a:r>
              <a:rPr lang="ru-RU" dirty="0" smtClean="0"/>
              <a:t>На EF </a:t>
            </a:r>
            <a:r>
              <a:rPr lang="ru-RU" dirty="0" err="1" smtClean="0"/>
              <a:t>Wiki</a:t>
            </a:r>
            <a:r>
              <a:rPr lang="ru-RU" dirty="0" smtClean="0"/>
              <a:t> есть статья "&lt;a </a:t>
            </a:r>
            <a:r>
              <a:rPr lang="ru-RU" dirty="0" err="1" smtClean="0"/>
              <a:t>href</a:t>
            </a:r>
            <a:r>
              <a:rPr lang="ru-RU" dirty="0" smtClean="0"/>
              <a:t>="https://github.com/aspnet/EntityFramework/wiki/Entity-Framework-Design-Meeting-Notes---July-17,-2014#ef7-redis-provider"&gt;EF7 </a:t>
            </a:r>
            <a:r>
              <a:rPr lang="ru-RU" dirty="0" err="1" smtClean="0"/>
              <a:t>Redis</a:t>
            </a:r>
            <a:r>
              <a:rPr lang="ru-RU" dirty="0" smtClean="0"/>
              <a:t> </a:t>
            </a:r>
            <a:r>
              <a:rPr lang="ru-RU" dirty="0" err="1" smtClean="0"/>
              <a:t>provider</a:t>
            </a:r>
            <a:r>
              <a:rPr lang="ru-RU" dirty="0" smtClean="0"/>
              <a:t>&lt;/a&gt;" в которой есть хоть какая-то информация о работе с </a:t>
            </a:r>
            <a:r>
              <a:rPr lang="ru-RU" dirty="0" err="1" smtClean="0"/>
              <a:t>Redis</a:t>
            </a:r>
            <a:r>
              <a:rPr lang="ru-RU" dirty="0" smtClean="0"/>
              <a:t>, ограничениях по работе с ним.</a:t>
            </a:r>
          </a:p>
          <a:p>
            <a:endParaRPr lang="ru-RU" dirty="0" smtClean="0"/>
          </a:p>
          <a:p>
            <a:endParaRPr lang="ru-RU" dirty="0" smtClean="0"/>
          </a:p>
          <a:p>
            <a:endParaRPr lang="ru-RU" dirty="0" smtClean="0"/>
          </a:p>
          <a:p>
            <a:r>
              <a:rPr lang="ru-RU" dirty="0" smtClean="0"/>
              <a:t>&lt;h5&gt;&lt;b&gt;С запросами с фильтрацией(</a:t>
            </a:r>
            <a:r>
              <a:rPr lang="ru-RU" dirty="0" err="1" smtClean="0"/>
              <a:t>where</a:t>
            </a:r>
            <a:r>
              <a:rPr lang="ru-RU" dirty="0" smtClean="0"/>
              <a:t>) данных надо быть очень аккуратными.&lt;/b&gt;&lt;/h5&gt;</a:t>
            </a:r>
          </a:p>
          <a:p>
            <a:r>
              <a:rPr lang="ru-RU" dirty="0" smtClean="0"/>
              <a:t>Когда мы будем искать что-то по ключу - все просто, выборка по ключу быстрая операция. Когда делается условие </a:t>
            </a:r>
            <a:r>
              <a:rPr lang="ru-RU" dirty="0" err="1" smtClean="0"/>
              <a:t>where</a:t>
            </a:r>
            <a:r>
              <a:rPr lang="ru-RU" dirty="0" smtClean="0"/>
              <a:t> то в реляционную базу отправлялся запрос и </a:t>
            </a:r>
            <a:r>
              <a:rPr lang="ru-RU" dirty="0" err="1" smtClean="0"/>
              <a:t>where</a:t>
            </a:r>
            <a:r>
              <a:rPr lang="ru-RU" dirty="0" smtClean="0"/>
              <a:t> проводилась на базе данных. В </a:t>
            </a:r>
            <a:r>
              <a:rPr lang="ru-RU" dirty="0" err="1" smtClean="0"/>
              <a:t>бд</a:t>
            </a:r>
            <a:r>
              <a:rPr lang="ru-RU" dirty="0" smtClean="0"/>
              <a:t> могли быть индексы и можно было получить быстрый результат, даже на большом объеме данных. В случаи </a:t>
            </a:r>
            <a:r>
              <a:rPr lang="ru-RU" dirty="0" err="1" smtClean="0"/>
              <a:t>Redis</a:t>
            </a:r>
            <a:r>
              <a:rPr lang="ru-RU" dirty="0" smtClean="0"/>
              <a:t>, будет сканирование всех значений, без каких либо индексов. Думаю на клиент выноситься это не будет, но поиск сканирование всех данных, однозначно медленнее поиска по индексу.</a:t>
            </a:r>
          </a:p>
          <a:p>
            <a:endParaRPr lang="ru-RU" dirty="0" smtClean="0"/>
          </a:p>
          <a:p>
            <a:r>
              <a:rPr lang="ru-RU" dirty="0" smtClean="0"/>
              <a:t>&lt;h4&gt;&lt;b&gt;Чего нет и не будет?&lt;/b&gt;&lt;/h4&gt;</a:t>
            </a:r>
          </a:p>
          <a:p>
            <a:endParaRPr lang="ru-RU" dirty="0" smtClean="0"/>
          </a:p>
          <a:p>
            <a:endParaRPr lang="ru-RU" dirty="0" smtClean="0"/>
          </a:p>
          <a:p>
            <a:r>
              <a:rPr lang="ru-RU" dirty="0" smtClean="0"/>
              <a:t>&lt;h4&gt;&lt;b&gt;Интересные вопросы:&lt;/b&gt;&lt;/h4&gt;</a:t>
            </a:r>
          </a:p>
          <a:p>
            <a:r>
              <a:rPr lang="ru-RU" dirty="0" smtClean="0"/>
              <a:t>В EF можно через </a:t>
            </a:r>
            <a:r>
              <a:rPr lang="ru-RU" dirty="0" err="1" smtClean="0"/>
              <a:t>context</a:t>
            </a:r>
            <a:r>
              <a:rPr lang="ru-RU" dirty="0" smtClean="0"/>
              <a:t> на прямую вызвать </a:t>
            </a:r>
            <a:r>
              <a:rPr lang="ru-RU" dirty="0" err="1" smtClean="0"/>
              <a:t>хранимку</a:t>
            </a:r>
            <a:r>
              <a:rPr lang="ru-RU" dirty="0" smtClean="0"/>
              <a:t> или произвольный </a:t>
            </a:r>
            <a:r>
              <a:rPr lang="ru-RU" dirty="0" err="1" smtClean="0"/>
              <a:t>sql</a:t>
            </a:r>
            <a:r>
              <a:rPr lang="ru-RU" dirty="0" smtClean="0"/>
              <a:t> код выполнить на </a:t>
            </a:r>
            <a:r>
              <a:rPr lang="ru-RU" dirty="0" err="1" smtClean="0"/>
              <a:t>mssql</a:t>
            </a:r>
            <a:r>
              <a:rPr lang="ru-RU" dirty="0" smtClean="0"/>
              <a:t> </a:t>
            </a:r>
            <a:r>
              <a:rPr lang="ru-RU" dirty="0" err="1" smtClean="0"/>
              <a:t>server</a:t>
            </a:r>
            <a:r>
              <a:rPr lang="ru-RU" dirty="0" smtClean="0"/>
              <a:t>. </a:t>
            </a:r>
          </a:p>
          <a:p>
            <a:r>
              <a:rPr lang="ru-RU" dirty="0" smtClean="0"/>
              <a:t>	В </a:t>
            </a:r>
            <a:r>
              <a:rPr lang="ru-RU" dirty="0" err="1" smtClean="0"/>
              <a:t>Redis</a:t>
            </a:r>
            <a:r>
              <a:rPr lang="ru-RU" dirty="0" smtClean="0"/>
              <a:t> встроен &lt;a </a:t>
            </a:r>
            <a:r>
              <a:rPr lang="ru-RU" dirty="0" err="1" smtClean="0"/>
              <a:t>href</a:t>
            </a:r>
            <a:r>
              <a:rPr lang="ru-RU" dirty="0" smtClean="0"/>
              <a:t>="http://redis.io/commands/EVAL"&gt;скриптовый </a:t>
            </a:r>
            <a:r>
              <a:rPr lang="ru-RU" dirty="0" err="1" smtClean="0"/>
              <a:t>движек</a:t>
            </a:r>
            <a:r>
              <a:rPr lang="ru-RU" dirty="0" smtClean="0"/>
              <a:t>&lt;/a&gt; </a:t>
            </a:r>
            <a:r>
              <a:rPr lang="ru-RU" dirty="0" err="1" smtClean="0"/>
              <a:t>Lua</a:t>
            </a:r>
            <a:r>
              <a:rPr lang="ru-RU" dirty="0" smtClean="0"/>
              <a:t> , хочется понять можно ли его через EF использовать. </a:t>
            </a:r>
          </a:p>
          <a:p>
            <a:r>
              <a:rPr lang="ru-RU" dirty="0" smtClean="0"/>
              <a:t>	Можно ли на прямую будет вызвать &lt;a </a:t>
            </a:r>
            <a:r>
              <a:rPr lang="ru-RU" dirty="0" err="1" smtClean="0"/>
              <a:t>href</a:t>
            </a:r>
            <a:r>
              <a:rPr lang="ru-RU" dirty="0" smtClean="0"/>
              <a:t>="http://redis.io/commands"&gt;команды&lt;/a&gt;, если мы поймем, что генерируемый EF запрос не такой, как должен быть. </a:t>
            </a:r>
          </a:p>
          <a:p>
            <a:r>
              <a:rPr lang="ru-RU" dirty="0" smtClean="0"/>
              <a:t>Наверное есть случаи, когда вызов кода </a:t>
            </a:r>
            <a:r>
              <a:rPr lang="ru-RU" dirty="0" err="1" smtClean="0"/>
              <a:t>Lua</a:t>
            </a:r>
            <a:r>
              <a:rPr lang="ru-RU" dirty="0" smtClean="0"/>
              <a:t> через EF был бы разумен, как и команд на прямую. В текущих документах есть информация по этому поводу, но очень размыто в разделе &lt;a </a:t>
            </a:r>
            <a:r>
              <a:rPr lang="ru-RU" dirty="0" err="1" smtClean="0"/>
              <a:t>href</a:t>
            </a:r>
            <a:r>
              <a:rPr lang="ru-RU" dirty="0" smtClean="0"/>
              <a:t>="https://github.com/aspnet/EntityFramework/wiki/Entity-Framework-Design-Meeting-Notes---July-17,-2014#ef7-redis-provider"&gt;Query </a:t>
            </a:r>
            <a:r>
              <a:rPr lang="ru-RU" dirty="0" err="1" smtClean="0"/>
              <a:t>Sorting</a:t>
            </a:r>
            <a:r>
              <a:rPr lang="ru-RU" dirty="0" smtClean="0"/>
              <a:t>&lt;/a&gt; </a:t>
            </a:r>
          </a:p>
          <a:p>
            <a:r>
              <a:rPr lang="ru-RU" dirty="0" smtClean="0"/>
              <a:t>"</a:t>
            </a:r>
            <a:r>
              <a:rPr lang="ru-RU" dirty="0" err="1" smtClean="0"/>
              <a:t>You</a:t>
            </a:r>
            <a:r>
              <a:rPr lang="ru-RU" dirty="0" smtClean="0"/>
              <a:t> </a:t>
            </a:r>
            <a:r>
              <a:rPr lang="ru-RU" dirty="0" err="1" smtClean="0"/>
              <a:t>can</a:t>
            </a:r>
            <a:r>
              <a:rPr lang="ru-RU" dirty="0" smtClean="0"/>
              <a:t> </a:t>
            </a:r>
            <a:r>
              <a:rPr lang="ru-RU" dirty="0" err="1" smtClean="0"/>
              <a:t>also</a:t>
            </a:r>
            <a:r>
              <a:rPr lang="ru-RU" dirty="0" smtClean="0"/>
              <a:t> </a:t>
            </a:r>
            <a:r>
              <a:rPr lang="ru-RU" dirty="0" err="1" smtClean="0"/>
              <a:t>use</a:t>
            </a:r>
            <a:r>
              <a:rPr lang="ru-RU" dirty="0" smtClean="0"/>
              <a:t> </a:t>
            </a:r>
            <a:r>
              <a:rPr lang="ru-RU" dirty="0" err="1" smtClean="0"/>
              <a:t>the</a:t>
            </a:r>
            <a:r>
              <a:rPr lang="ru-RU" dirty="0" smtClean="0"/>
              <a:t> </a:t>
            </a:r>
            <a:r>
              <a:rPr lang="ru-RU" dirty="0" err="1" smtClean="0"/>
              <a:t>same</a:t>
            </a:r>
            <a:r>
              <a:rPr lang="ru-RU" dirty="0" smtClean="0"/>
              <a:t> </a:t>
            </a:r>
            <a:r>
              <a:rPr lang="ru-RU" dirty="0" err="1" smtClean="0"/>
              <a:t>command</a:t>
            </a:r>
            <a:r>
              <a:rPr lang="ru-RU" dirty="0" smtClean="0"/>
              <a:t> </a:t>
            </a:r>
            <a:r>
              <a:rPr lang="ru-RU" dirty="0" err="1" smtClean="0"/>
              <a:t>to</a:t>
            </a:r>
            <a:r>
              <a:rPr lang="ru-RU" dirty="0" smtClean="0"/>
              <a:t> </a:t>
            </a:r>
            <a:r>
              <a:rPr lang="ru-RU" dirty="0" err="1" smtClean="0"/>
              <a:t>store</a:t>
            </a:r>
            <a:r>
              <a:rPr lang="ru-RU" dirty="0" smtClean="0"/>
              <a:t> </a:t>
            </a:r>
            <a:r>
              <a:rPr lang="ru-RU" dirty="0" err="1" smtClean="0"/>
              <a:t>the</a:t>
            </a:r>
            <a:r>
              <a:rPr lang="ru-RU" dirty="0" smtClean="0"/>
              <a:t> </a:t>
            </a:r>
            <a:r>
              <a:rPr lang="ru-RU" dirty="0" err="1" smtClean="0"/>
              <a:t>result</a:t>
            </a:r>
            <a:r>
              <a:rPr lang="ru-RU" dirty="0" smtClean="0"/>
              <a:t> </a:t>
            </a:r>
            <a:r>
              <a:rPr lang="ru-RU" dirty="0" err="1" smtClean="0"/>
              <a:t>in</a:t>
            </a:r>
            <a:r>
              <a:rPr lang="ru-RU" dirty="0" smtClean="0"/>
              <a:t> </a:t>
            </a:r>
            <a:r>
              <a:rPr lang="ru-RU" dirty="0" err="1" smtClean="0"/>
              <a:t>another</a:t>
            </a:r>
            <a:r>
              <a:rPr lang="ru-RU" dirty="0" smtClean="0"/>
              <a:t> </a:t>
            </a:r>
            <a:r>
              <a:rPr lang="ru-RU" dirty="0" err="1" smtClean="0"/>
              <a:t>data</a:t>
            </a:r>
            <a:r>
              <a:rPr lang="ru-RU" dirty="0" smtClean="0"/>
              <a:t> </a:t>
            </a:r>
            <a:r>
              <a:rPr lang="ru-RU" dirty="0" err="1" smtClean="0"/>
              <a:t>structure</a:t>
            </a:r>
            <a:r>
              <a:rPr lang="ru-RU" dirty="0" smtClean="0"/>
              <a:t> </a:t>
            </a:r>
            <a:r>
              <a:rPr lang="ru-RU" dirty="0" err="1" smtClean="0"/>
              <a:t>that</a:t>
            </a:r>
            <a:r>
              <a:rPr lang="ru-RU" dirty="0" smtClean="0"/>
              <a:t> a LUA </a:t>
            </a:r>
            <a:r>
              <a:rPr lang="ru-RU" dirty="0" err="1" smtClean="0"/>
              <a:t>script</a:t>
            </a:r>
            <a:r>
              <a:rPr lang="ru-RU" dirty="0" smtClean="0"/>
              <a:t> </a:t>
            </a:r>
            <a:r>
              <a:rPr lang="ru-RU" dirty="0" err="1" smtClean="0"/>
              <a:t>could</a:t>
            </a:r>
            <a:r>
              <a:rPr lang="ru-RU" dirty="0" smtClean="0"/>
              <a:t> </a:t>
            </a:r>
            <a:r>
              <a:rPr lang="ru-RU" dirty="0" err="1" smtClean="0"/>
              <a:t>then</a:t>
            </a:r>
            <a:r>
              <a:rPr lang="ru-RU" dirty="0" smtClean="0"/>
              <a:t> </a:t>
            </a:r>
            <a:r>
              <a:rPr lang="ru-RU" dirty="0" err="1" smtClean="0"/>
              <a:t>analyze</a:t>
            </a:r>
            <a:r>
              <a:rPr lang="ru-RU" dirty="0" smtClean="0"/>
              <a:t>."</a:t>
            </a:r>
          </a:p>
          <a:p>
            <a:r>
              <a:rPr lang="ru-RU" dirty="0" smtClean="0"/>
              <a:t> </a:t>
            </a:r>
          </a:p>
          <a:p>
            <a:r>
              <a:rPr lang="ru-RU" dirty="0" smtClean="0"/>
              <a:t>&lt;h4&gt;&lt;b&gt;Что бы хотелось узнать:&lt;/b&gt;&lt;/h4&gt;</a:t>
            </a:r>
          </a:p>
          <a:p>
            <a:r>
              <a:rPr lang="ru-RU" dirty="0" smtClean="0"/>
              <a:t>Лично мне хотелось бы узнать 2 основные вещи: </a:t>
            </a:r>
          </a:p>
          <a:p>
            <a:r>
              <a:rPr lang="ru-RU" dirty="0" smtClean="0"/>
              <a:t>&lt;</a:t>
            </a:r>
            <a:r>
              <a:rPr lang="ru-RU" dirty="0" err="1" smtClean="0"/>
              <a:t>ul</a:t>
            </a:r>
            <a:r>
              <a:rPr lang="ru-RU" dirty="0" smtClean="0"/>
              <a:t>&gt;</a:t>
            </a:r>
          </a:p>
          <a:p>
            <a:r>
              <a:rPr lang="ru-RU" dirty="0" smtClean="0"/>
              <a:t>	&lt;</a:t>
            </a:r>
            <a:r>
              <a:rPr lang="ru-RU" dirty="0" err="1" smtClean="0"/>
              <a:t>li</a:t>
            </a:r>
            <a:r>
              <a:rPr lang="ru-RU" dirty="0" smtClean="0"/>
              <a:t>&gt;Насколько % EF версия медленнее, чем обычная </a:t>
            </a:r>
            <a:r>
              <a:rPr lang="ru-RU" dirty="0" err="1" smtClean="0"/>
              <a:t>StackExchange</a:t>
            </a:r>
            <a:r>
              <a:rPr lang="ru-RU" dirty="0" smtClean="0"/>
              <a:t> версия. Понятно, что вопрос сложный и зависит от многих факторов, но хоть какие-то цифры увидеть бы.&lt;/</a:t>
            </a:r>
            <a:r>
              <a:rPr lang="ru-RU" dirty="0" err="1" smtClean="0"/>
              <a:t>li</a:t>
            </a:r>
            <a:r>
              <a:rPr lang="ru-RU" dirty="0" smtClean="0"/>
              <a:t>&gt;</a:t>
            </a:r>
          </a:p>
          <a:p>
            <a:r>
              <a:rPr lang="ru-RU" dirty="0" smtClean="0"/>
              <a:t>	&lt;</a:t>
            </a:r>
            <a:r>
              <a:rPr lang="ru-RU" dirty="0" err="1" smtClean="0"/>
              <a:t>li</a:t>
            </a:r>
            <a:r>
              <a:rPr lang="ru-RU" dirty="0" smtClean="0"/>
              <a:t>&gt;Насколько стабильно работает с кластерной конфигурацией? Т.к. именно работа кластера таких серверов и интересует.&lt;/</a:t>
            </a:r>
            <a:r>
              <a:rPr lang="ru-RU" dirty="0" err="1" smtClean="0"/>
              <a:t>li</a:t>
            </a:r>
            <a:r>
              <a:rPr lang="ru-RU" dirty="0" smtClean="0"/>
              <a:t>&gt;</a:t>
            </a:r>
          </a:p>
          <a:p>
            <a:r>
              <a:rPr lang="ru-RU" dirty="0" smtClean="0"/>
              <a:t>&lt;/</a:t>
            </a:r>
            <a:r>
              <a:rPr lang="ru-RU" dirty="0" err="1" smtClean="0"/>
              <a:t>ul</a:t>
            </a:r>
            <a:r>
              <a:rPr lang="ru-RU" dirty="0" smtClean="0"/>
              <a:t>&gt;</a:t>
            </a:r>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21</a:t>
            </a:fld>
            <a:endParaRPr lang="ru-RU"/>
          </a:p>
        </p:txBody>
      </p:sp>
    </p:spTree>
    <p:extLst>
      <p:ext uri="{BB962C8B-B14F-4D97-AF65-F5344CB8AC3E}">
        <p14:creationId xmlns:p14="http://schemas.microsoft.com/office/powerpoint/2010/main" val="381346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https://github.com/aspnet/EntityFramework/wiki/Using-EF7-with-Azure-Table-Storage</a:t>
            </a:r>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23</a:t>
            </a:fld>
            <a:endParaRPr lang="ru-RU"/>
          </a:p>
        </p:txBody>
      </p:sp>
    </p:spTree>
    <p:extLst>
      <p:ext uri="{BB962C8B-B14F-4D97-AF65-F5344CB8AC3E}">
        <p14:creationId xmlns:p14="http://schemas.microsoft.com/office/powerpoint/2010/main" val="54196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http://redisdesktop.com/</a:t>
            </a:r>
            <a:r>
              <a:rPr lang="en-US" dirty="0" smtClean="0"/>
              <a:t> </a:t>
            </a:r>
          </a:p>
          <a:p>
            <a:r>
              <a:rPr lang="en-US" dirty="0" smtClean="0"/>
              <a:t>https://github.com/StackExchange/StackExchange.Redis</a:t>
            </a:r>
          </a:p>
          <a:p>
            <a:r>
              <a:rPr lang="en-US" dirty="0" smtClean="0"/>
              <a:t>https://github.com/twitter/twemproxy</a:t>
            </a:r>
          </a:p>
          <a:p>
            <a:r>
              <a:rPr lang="en-US" dirty="0" smtClean="0"/>
              <a:t>https://github.com/aspnet/xunit</a:t>
            </a:r>
          </a:p>
          <a:p>
            <a:r>
              <a:rPr lang="en-US" dirty="0" smtClean="0"/>
              <a:t>https://github.com/uglide/RedisDesktopManager</a:t>
            </a:r>
          </a:p>
          <a:p>
            <a:r>
              <a:rPr lang="en-US" dirty="0" smtClean="0"/>
              <a:t>https://github.com/myget/PackageSourceDiscovery</a:t>
            </a:r>
          </a:p>
          <a:p>
            <a:r>
              <a:rPr lang="en-US" dirty="0" smtClean="0"/>
              <a:t>https://github.com/aspnet/Newtonsoft.Json</a:t>
            </a:r>
          </a:p>
          <a:p>
            <a:r>
              <a:rPr lang="en-US" dirty="0" smtClean="0"/>
              <a:t>https://github.com/MSOpenTech/redis</a:t>
            </a:r>
          </a:p>
          <a:p>
            <a:r>
              <a:rPr lang="en-US" dirty="0" smtClean="0"/>
              <a:t>https://github.com/aspnet/Kruntime</a:t>
            </a:r>
          </a:p>
          <a:p>
            <a:r>
              <a:rPr lang="en-US" dirty="0" smtClean="0"/>
              <a:t>https://git01.codeplex.com/entityframework </a:t>
            </a:r>
          </a:p>
          <a:p>
            <a:r>
              <a:rPr lang="en-US" dirty="0" smtClean="0"/>
              <a:t>https://github.com/Azure/redis</a:t>
            </a:r>
          </a:p>
          <a:p>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27</a:t>
            </a:fld>
            <a:endParaRPr lang="ru-RU"/>
          </a:p>
        </p:txBody>
      </p:sp>
    </p:spTree>
    <p:extLst>
      <p:ext uri="{BB962C8B-B14F-4D97-AF65-F5344CB8AC3E}">
        <p14:creationId xmlns:p14="http://schemas.microsoft.com/office/powerpoint/2010/main" val="339922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&lt;h5&gt;&lt;b&gt;Основные цели EF7&lt;/b&gt;&lt;/h5&gt;</a:t>
            </a:r>
          </a:p>
          <a:p>
            <a:r>
              <a:rPr lang="ru-RU" b="1" dirty="0" smtClean="0"/>
              <a:t>Обозначены 2 вектора движения EF7:</a:t>
            </a:r>
          </a:p>
          <a:p>
            <a:r>
              <a:rPr lang="ru-RU" b="1" dirty="0" smtClean="0"/>
              <a:t>&lt;</a:t>
            </a:r>
            <a:r>
              <a:rPr lang="ru-RU" b="1" dirty="0" err="1" smtClean="0"/>
              <a:t>ul</a:t>
            </a:r>
            <a:r>
              <a:rPr lang="ru-RU" b="1" dirty="0" smtClean="0"/>
              <a:t>&gt;</a:t>
            </a:r>
          </a:p>
          <a:p>
            <a:r>
              <a:rPr lang="ru-RU" b="1" dirty="0" smtClean="0"/>
              <a:t>	&lt;</a:t>
            </a:r>
            <a:r>
              <a:rPr lang="ru-RU" b="1" dirty="0" err="1" smtClean="0"/>
              <a:t>li</a:t>
            </a:r>
            <a:r>
              <a:rPr lang="ru-RU" b="1" dirty="0" smtClean="0"/>
              <a:t>&gt;</a:t>
            </a:r>
            <a:r>
              <a:rPr lang="ru-RU" b="1" dirty="0" err="1" smtClean="0"/>
              <a:t>NewMobilePlatforms</a:t>
            </a:r>
            <a:r>
              <a:rPr lang="ru-RU" b="1" dirty="0" smtClean="0"/>
              <a:t>;&lt;/</a:t>
            </a:r>
            <a:r>
              <a:rPr lang="ru-RU" b="1" dirty="0" err="1" smtClean="0"/>
              <a:t>li</a:t>
            </a:r>
            <a:r>
              <a:rPr lang="ru-RU" b="1" dirty="0" smtClean="0"/>
              <a:t>&gt;</a:t>
            </a:r>
          </a:p>
          <a:p>
            <a:r>
              <a:rPr lang="ru-RU" b="1" dirty="0" smtClean="0"/>
              <a:t>	&lt;</a:t>
            </a:r>
            <a:r>
              <a:rPr lang="ru-RU" b="1" dirty="0" err="1" smtClean="0"/>
              <a:t>li</a:t>
            </a:r>
            <a:r>
              <a:rPr lang="ru-RU" b="1" dirty="0" smtClean="0"/>
              <a:t>&gt;</a:t>
            </a:r>
            <a:r>
              <a:rPr lang="ru-RU" b="1" dirty="0" err="1" smtClean="0"/>
              <a:t>NoSQL</a:t>
            </a:r>
            <a:r>
              <a:rPr lang="ru-RU" b="1" dirty="0" smtClean="0"/>
              <a:t>.&lt;/</a:t>
            </a:r>
            <a:r>
              <a:rPr lang="ru-RU" b="1" dirty="0" err="1" smtClean="0"/>
              <a:t>li</a:t>
            </a:r>
            <a:r>
              <a:rPr lang="ru-RU" b="1" dirty="0" smtClean="0"/>
              <a:t>&gt;</a:t>
            </a:r>
          </a:p>
          <a:p>
            <a:r>
              <a:rPr lang="ru-RU" b="1" dirty="0" smtClean="0"/>
              <a:t>&lt;/</a:t>
            </a:r>
            <a:r>
              <a:rPr lang="ru-RU" b="1" dirty="0" err="1" smtClean="0"/>
              <a:t>ul</a:t>
            </a:r>
            <a:r>
              <a:rPr lang="ru-RU" b="1" dirty="0" smtClean="0"/>
              <a:t>&gt;</a:t>
            </a:r>
          </a:p>
          <a:p>
            <a:r>
              <a:rPr lang="ru-RU" b="1" dirty="0" smtClean="0"/>
              <a:t>Все дальнейшие изменения надо рассматривать через эту призму.</a:t>
            </a:r>
          </a:p>
          <a:p>
            <a:r>
              <a:rPr lang="ru-RU" b="1" dirty="0" smtClean="0"/>
              <a:t>Уменьшение потребления ресурсов - это обязательное условие для нормальной работы на мобильных девайсах, где объем RAM – 2 Гб на </a:t>
            </a:r>
            <a:r>
              <a:rPr lang="ru-RU" b="1" dirty="0" err="1" smtClean="0"/>
              <a:t>топовых</a:t>
            </a:r>
            <a:r>
              <a:rPr lang="ru-RU" b="1" dirty="0" smtClean="0"/>
              <a:t> моделях и 512 Мб на стоковых. </a:t>
            </a:r>
            <a:r>
              <a:rPr lang="ru-RU" b="1" dirty="0" err="1" smtClean="0"/>
              <a:t>Рефакторинг</a:t>
            </a:r>
            <a:r>
              <a:rPr lang="ru-RU" b="1" dirty="0" smtClean="0"/>
              <a:t> и разбиение проекта на разные сборки – это поддержка обоих векторов одновременно. Можно привести достаточно много других примеров.</a:t>
            </a:r>
            <a:endParaRPr lang="en-US" b="1" dirty="0" smtClean="0"/>
          </a:p>
          <a:p>
            <a:endParaRPr lang="en-US" b="1" dirty="0" smtClean="0"/>
          </a:p>
          <a:p>
            <a:r>
              <a:rPr lang="en-US" b="1" dirty="0" smtClean="0"/>
              <a:t>http://blogs.msdn.com/b/adonet/archive/2014/10/21/ef7-what-does-code-first-only-really-mean.aspx</a:t>
            </a:r>
          </a:p>
          <a:p>
            <a:endParaRPr lang="en-US" b="1" dirty="0" smtClean="0"/>
          </a:p>
          <a:p>
            <a:r>
              <a:rPr lang="en-US" b="1" dirty="0" smtClean="0"/>
              <a:t>Code First is a bad name</a:t>
            </a:r>
          </a:p>
          <a:p>
            <a:r>
              <a:rPr lang="en-US" dirty="0" smtClean="0"/>
              <a:t>Prior to EF4.1 we supported the Database First and Model First workflows. Both of these use the EF Designer to provide a boxes-and-lines representation of a model that is stored in an xml-based .</a:t>
            </a:r>
            <a:r>
              <a:rPr lang="en-US" dirty="0" err="1" smtClean="0"/>
              <a:t>edmx</a:t>
            </a:r>
            <a:r>
              <a:rPr lang="en-US" dirty="0" smtClean="0"/>
              <a:t> file. Database First reverse engineers a model from an existing database and Model First generates a database from a model created in the EF Designer.</a:t>
            </a:r>
          </a:p>
          <a:p>
            <a:r>
              <a:rPr lang="en-US" dirty="0" smtClean="0"/>
              <a:t>In EF4.1 we introduced Code First. Understandably, based on the name, most folks think of Code First as defining a model in code and having a database generated from that model. In actual fact, Code First can be used to target an existing database or generate a new one. There is tooling to reverse engineer a Code First model based on an existing database. This tooling originally shipped in the EF Power Tools and then, in EF6.1, was integrated into the same wizard used to create EDMX models.</a:t>
            </a:r>
          </a:p>
          <a:p>
            <a:r>
              <a:rPr lang="en-US" dirty="0" smtClean="0"/>
              <a:t>Another way to sum this up is that </a:t>
            </a:r>
            <a:r>
              <a:rPr lang="en-US" b="1" dirty="0" smtClean="0"/>
              <a:t>rather than a third alternative to Database &amp; Model First, Code First is really an alternative to the EDMX file format</a:t>
            </a:r>
            <a:r>
              <a:rPr lang="en-US" dirty="0" smtClean="0"/>
              <a:t>. Conceptually, Code First supports both the Database First and Model First workflows.</a:t>
            </a:r>
          </a:p>
          <a:p>
            <a:r>
              <a:rPr lang="en-US" dirty="0" smtClean="0"/>
              <a:t>Confusing… we know. We got the name wrong.</a:t>
            </a:r>
            <a:r>
              <a:rPr lang="en-US" b="1" dirty="0" smtClean="0"/>
              <a:t> Calling it something like “code-based modeling” would have been much clearer.</a:t>
            </a:r>
            <a:endParaRPr lang="en-US" dirty="0" smtClean="0"/>
          </a:p>
          <a:p>
            <a:endParaRPr lang="en-US" dirty="0" smtClean="0"/>
          </a:p>
          <a:p>
            <a:r>
              <a:rPr lang="en-US" b="1" dirty="0" smtClean="0"/>
              <a:t>Is code-base modeling better?</a:t>
            </a:r>
          </a:p>
          <a:p>
            <a:r>
              <a:rPr lang="en-US" dirty="0" smtClean="0"/>
              <a:t>Obviously there is overhead in maintaining two different model formats. But aside from removing this overhead, there are a number of other reasons that we chose to just go forward with code-based modeling in EF7.</a:t>
            </a:r>
          </a:p>
          <a:p>
            <a:r>
              <a:rPr lang="en-US" b="1" dirty="0" smtClean="0"/>
              <a:t>Source control merging, conflicts, and code reviews</a:t>
            </a:r>
            <a:r>
              <a:rPr lang="en-US" dirty="0" smtClean="0"/>
              <a:t> are hard when your whole model is stored in an xml file. We’ve had lots of feedback from developers that simple changes to the model can result in complicated diffs in the xml file. On the other hand, developers are used to reviewing and merging source code. </a:t>
            </a:r>
          </a:p>
          <a:p>
            <a:r>
              <a:rPr lang="en-US" b="1" dirty="0" smtClean="0"/>
              <a:t>Developers know how to write and debug code</a:t>
            </a:r>
            <a:r>
              <a:rPr lang="en-US" dirty="0" smtClean="0"/>
              <a:t>. While a designer is arguably easier for simple tasks, many projects end up with requirements beyond what you can do in the designer. When it comes time to drop down and edit things, xml is hard and code is more natural for most developers. </a:t>
            </a:r>
          </a:p>
          <a:p>
            <a:r>
              <a:rPr lang="en-US" b="1" dirty="0" smtClean="0"/>
              <a:t>The ability to customize the model based on the environment</a:t>
            </a:r>
            <a:r>
              <a:rPr lang="en-US" dirty="0" smtClean="0"/>
              <a:t> is a common requirement we hear from customers. This includes scenarios such as multi-tenant database where you need to specify a schema or table prefix that is known when the app starts. You may also need slight tweaks to your model when running against a different database provider. Manipulating an xml-based model is hard. On the other hand, using conditional logic in the code that defines your model is easy. </a:t>
            </a:r>
          </a:p>
          <a:p>
            <a:r>
              <a:rPr lang="en-US" b="1" dirty="0" smtClean="0"/>
              <a:t>Code based modeling is less repetitive</a:t>
            </a:r>
            <a:r>
              <a:rPr lang="en-US" dirty="0" smtClean="0"/>
              <a:t> because your CLR classes also make up your model and there are conventions that take care of common configuration. For example, consider a </a:t>
            </a:r>
            <a:r>
              <a:rPr lang="en-US" i="1" dirty="0" smtClean="0"/>
              <a:t>Blog</a:t>
            </a:r>
            <a:r>
              <a:rPr lang="en-US" dirty="0" smtClean="0"/>
              <a:t> entity with a </a:t>
            </a:r>
            <a:r>
              <a:rPr lang="en-US" i="1" dirty="0" err="1" smtClean="0"/>
              <a:t>BlogId</a:t>
            </a:r>
            <a:r>
              <a:rPr lang="en-US" dirty="0" smtClean="0"/>
              <a:t> primary key. In EDMX-based modeling you would have a </a:t>
            </a:r>
            <a:r>
              <a:rPr lang="en-US" i="1" dirty="0" err="1" smtClean="0"/>
              <a:t>BlogId</a:t>
            </a:r>
            <a:r>
              <a:rPr lang="en-US" dirty="0" smtClean="0"/>
              <a:t> property in your CLR class, a </a:t>
            </a:r>
            <a:r>
              <a:rPr lang="en-US" i="1" dirty="0" err="1" smtClean="0"/>
              <a:t>BlogId</a:t>
            </a:r>
            <a:r>
              <a:rPr lang="en-US" dirty="0" smtClean="0"/>
              <a:t> property (plus column and mapping) specified in xml and some additional xml content to identify </a:t>
            </a:r>
            <a:r>
              <a:rPr lang="en-US" i="1" dirty="0" err="1" smtClean="0"/>
              <a:t>BlogId</a:t>
            </a:r>
            <a:r>
              <a:rPr lang="en-US" dirty="0" smtClean="0"/>
              <a:t> as the key. In code-based modeling, having a </a:t>
            </a:r>
            <a:r>
              <a:rPr lang="en-US" i="1" dirty="0" err="1" smtClean="0"/>
              <a:t>BlogId</a:t>
            </a:r>
            <a:r>
              <a:rPr lang="en-US" dirty="0" smtClean="0"/>
              <a:t> property on your CLR class is all that is needed. </a:t>
            </a:r>
          </a:p>
          <a:p>
            <a:r>
              <a:rPr lang="en-US" b="1" dirty="0" smtClean="0"/>
              <a:t>Providing useful errors is also much easier in code.</a:t>
            </a:r>
            <a:r>
              <a:rPr lang="en-US" dirty="0" smtClean="0"/>
              <a:t> We’ve all seen the “</a:t>
            </a:r>
            <a:r>
              <a:rPr lang="en-US" i="1" dirty="0" smtClean="0"/>
              <a:t>Error 3002: Problem in mapping fragments starting at line 46:…</a:t>
            </a:r>
            <a:r>
              <a:rPr lang="en-US" dirty="0" smtClean="0"/>
              <a:t>” errors. The error reporting on EDMX could definitely be improved, but throwing an exception from the line of code-based configuration that caused an issue is always going to be easier. </a:t>
            </a:r>
            <a:br>
              <a:rPr lang="en-US" dirty="0" smtClean="0"/>
            </a:br>
            <a:r>
              <a:rPr lang="en-US" dirty="0" smtClean="0"/>
              <a:t>We should note that in EF6.x you would sometimes get these unhelpful errors from the Code First pipeline, this is because it was built over the infrastructure designed for EDMX, in EF7 this is not the case. </a:t>
            </a:r>
          </a:p>
          <a:p>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4</a:t>
            </a:fld>
            <a:endParaRPr lang="ru-RU"/>
          </a:p>
        </p:txBody>
      </p:sp>
    </p:spTree>
    <p:extLst>
      <p:ext uri="{BB962C8B-B14F-4D97-AF65-F5344CB8AC3E}">
        <p14:creationId xmlns:p14="http://schemas.microsoft.com/office/powerpoint/2010/main" val="135736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&lt;h5&gt;&lt;b&gt;</a:t>
            </a:r>
            <a:r>
              <a:rPr lang="ru-RU" dirty="0" err="1" smtClean="0"/>
              <a:t>Рефакторинг</a:t>
            </a:r>
            <a:r>
              <a:rPr lang="ru-RU" dirty="0" smtClean="0"/>
              <a:t> и разбиение проекта на модули&lt;/</a:t>
            </a:r>
            <a:r>
              <a:rPr lang="en-US" dirty="0" smtClean="0"/>
              <a:t>b&gt; &lt;/h5&gt;</a:t>
            </a:r>
          </a:p>
          <a:p>
            <a:r>
              <a:rPr lang="ru-RU" dirty="0" smtClean="0"/>
              <a:t>Раньше был один </a:t>
            </a:r>
            <a:r>
              <a:rPr lang="en-US" dirty="0" err="1" smtClean="0"/>
              <a:t>nuget</a:t>
            </a:r>
            <a:r>
              <a:rPr lang="en-US" dirty="0" smtClean="0"/>
              <a:t>-</a:t>
            </a:r>
            <a:r>
              <a:rPr lang="ru-RU" dirty="0" smtClean="0"/>
              <a:t>пакет </a:t>
            </a:r>
            <a:r>
              <a:rPr lang="en-US" dirty="0" err="1" smtClean="0"/>
              <a:t>EntityFramework</a:t>
            </a:r>
            <a:r>
              <a:rPr lang="en-US" dirty="0" smtClean="0"/>
              <a:t>, </a:t>
            </a:r>
            <a:r>
              <a:rPr lang="ru-RU" dirty="0" smtClean="0"/>
              <a:t>который тянул 2 сборки. Больше ничего </a:t>
            </a:r>
            <a:r>
              <a:rPr lang="ru-RU" dirty="0" err="1" smtClean="0"/>
              <a:t>офицального</a:t>
            </a:r>
            <a:r>
              <a:rPr lang="ru-RU" dirty="0" smtClean="0"/>
              <a:t>, хотя были провайдеры для </a:t>
            </a:r>
            <a:r>
              <a:rPr lang="en-US" dirty="0" err="1" smtClean="0"/>
              <a:t>Mysql</a:t>
            </a:r>
            <a:r>
              <a:rPr lang="en-US" dirty="0" smtClean="0"/>
              <a:t> </a:t>
            </a:r>
            <a:r>
              <a:rPr lang="ru-RU" dirty="0" smtClean="0"/>
              <a:t>и </a:t>
            </a:r>
            <a:r>
              <a:rPr lang="ru-RU" dirty="0" err="1" smtClean="0"/>
              <a:t>тп</a:t>
            </a:r>
            <a:r>
              <a:rPr lang="ru-RU" dirty="0" smtClean="0"/>
              <a:t>.</a:t>
            </a:r>
          </a:p>
          <a:p>
            <a:r>
              <a:rPr lang="ru-RU" dirty="0" smtClean="0"/>
              <a:t>&lt;</a:t>
            </a:r>
            <a:r>
              <a:rPr lang="en-US" dirty="0" smtClean="0"/>
              <a:t>spoiler title="</a:t>
            </a:r>
            <a:r>
              <a:rPr lang="ru-RU" dirty="0" smtClean="0"/>
              <a:t>Выглядело достаточно просто"&gt;</a:t>
            </a:r>
          </a:p>
          <a:p>
            <a:r>
              <a:rPr lang="ru-RU" dirty="0" smtClean="0"/>
              <a:t>&lt;</a:t>
            </a:r>
            <a:r>
              <a:rPr lang="en-US" dirty="0" err="1" smtClean="0"/>
              <a:t>img</a:t>
            </a:r>
            <a:r>
              <a:rPr lang="en-US" dirty="0" smtClean="0"/>
              <a:t> </a:t>
            </a:r>
            <a:r>
              <a:rPr lang="en-US" dirty="0" err="1" smtClean="0"/>
              <a:t>src</a:t>
            </a:r>
            <a:r>
              <a:rPr lang="en-US" dirty="0" smtClean="0"/>
              <a:t>="http://habrastorage.org/files/b45/</a:t>
            </a:r>
            <a:r>
              <a:rPr lang="en-US" dirty="0" err="1" smtClean="0"/>
              <a:t>cbf</a:t>
            </a:r>
            <a:r>
              <a:rPr lang="en-US" dirty="0" smtClean="0"/>
              <a:t>/8b2/b45cbf8b2d9644debf63c9c94e22f561.png" alt="image"/&gt;</a:t>
            </a:r>
          </a:p>
          <a:p>
            <a:r>
              <a:rPr lang="en-US" dirty="0" smtClean="0"/>
              <a:t>&lt;</a:t>
            </a:r>
            <a:r>
              <a:rPr lang="en-US" dirty="0" err="1" smtClean="0"/>
              <a:t>img</a:t>
            </a:r>
            <a:r>
              <a:rPr lang="en-US" dirty="0" smtClean="0"/>
              <a:t> </a:t>
            </a:r>
            <a:r>
              <a:rPr lang="en-US" dirty="0" err="1" smtClean="0"/>
              <a:t>src</a:t>
            </a:r>
            <a:r>
              <a:rPr lang="en-US" dirty="0" smtClean="0"/>
              <a:t>="http://habrastorage.org/files/8b5/c25/754/8b5c2575487e4f06998bbe76b01c1563.png" alt="image"/&gt;</a:t>
            </a:r>
          </a:p>
          <a:p>
            <a:r>
              <a:rPr lang="en-US" dirty="0" smtClean="0"/>
              <a:t>&lt;</a:t>
            </a:r>
            <a:r>
              <a:rPr lang="en-US" dirty="0" err="1" smtClean="0"/>
              <a:t>img</a:t>
            </a:r>
            <a:r>
              <a:rPr lang="en-US" dirty="0" smtClean="0"/>
              <a:t> </a:t>
            </a:r>
            <a:r>
              <a:rPr lang="en-US" dirty="0" err="1" smtClean="0"/>
              <a:t>src</a:t>
            </a:r>
            <a:r>
              <a:rPr lang="en-US" dirty="0" smtClean="0"/>
              <a:t>="http://habrastorage.org/files/4c4/9e9/2ce/4c49e92cef5d4a7c81ca30c8031d1f0a.png" alt="image"/&gt;</a:t>
            </a:r>
          </a:p>
          <a:p>
            <a:r>
              <a:rPr lang="en-US" dirty="0" smtClean="0"/>
              <a:t>&lt;/spoiler&gt;</a:t>
            </a:r>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5</a:t>
            </a:fld>
            <a:endParaRPr lang="ru-RU"/>
          </a:p>
        </p:txBody>
      </p:sp>
    </p:spTree>
    <p:extLst>
      <p:ext uri="{BB962C8B-B14F-4D97-AF65-F5344CB8AC3E}">
        <p14:creationId xmlns:p14="http://schemas.microsoft.com/office/powerpoint/2010/main" val="12500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https://www.myget.org/gallery/aspnetvnext</a:t>
            </a:r>
            <a:r>
              <a:rPr lang="ru-RU" dirty="0" smtClean="0"/>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https://github.com/aspnet/EntityFramework/wiki/Design-Meeting-Notes:-November-20,-2014</a:t>
            </a:r>
            <a:endParaRPr lang="ru-RU" dirty="0" smtClean="0"/>
          </a:p>
          <a:p>
            <a:endParaRPr lang="en-US" dirty="0" smtClean="0"/>
          </a:p>
          <a:p>
            <a:r>
              <a:rPr lang="ru-RU" dirty="0" smtClean="0"/>
              <a:t>&lt;b&gt;В EF7 за счет поддержки множества платформ и баз данных, проект разделился на 10 сборок. &lt;/b&gt;</a:t>
            </a:r>
          </a:p>
          <a:p>
            <a:r>
              <a:rPr lang="ru-RU" dirty="0" smtClean="0"/>
              <a:t>&lt;</a:t>
            </a:r>
            <a:r>
              <a:rPr lang="ru-RU" dirty="0" err="1" smtClean="0"/>
              <a:t>img</a:t>
            </a:r>
            <a:r>
              <a:rPr lang="ru-RU" dirty="0" smtClean="0"/>
              <a:t> </a:t>
            </a:r>
            <a:r>
              <a:rPr lang="ru-RU" dirty="0" err="1" smtClean="0"/>
              <a:t>src</a:t>
            </a:r>
            <a:r>
              <a:rPr lang="ru-RU" dirty="0" smtClean="0"/>
              <a:t>="http://habrastorage.org/files/275/402/ca1/275402ca1e784d79a0a23ea6634b53c1.png" </a:t>
            </a:r>
            <a:r>
              <a:rPr lang="ru-RU" dirty="0" err="1" smtClean="0"/>
              <a:t>alt</a:t>
            </a:r>
            <a:r>
              <a:rPr lang="ru-RU" dirty="0" smtClean="0"/>
              <a:t>="</a:t>
            </a:r>
            <a:r>
              <a:rPr lang="ru-RU" dirty="0" err="1" smtClean="0"/>
              <a:t>image</a:t>
            </a:r>
            <a:r>
              <a:rPr lang="ru-RU" dirty="0" smtClean="0"/>
              <a:t>"/&gt;</a:t>
            </a:r>
          </a:p>
          <a:p>
            <a:r>
              <a:rPr lang="ru-RU" dirty="0" smtClean="0"/>
              <a:t>Посмотреть этот список можно в &lt;a </a:t>
            </a:r>
            <a:r>
              <a:rPr lang="ru-RU" dirty="0" err="1" smtClean="0"/>
              <a:t>href</a:t>
            </a:r>
            <a:r>
              <a:rPr lang="ru-RU" dirty="0" smtClean="0"/>
              <a:t>="https://www.myget.org/gallery/aspnetvnext"&gt;myget&lt;/a&gt; или в &lt;a </a:t>
            </a:r>
            <a:r>
              <a:rPr lang="ru-RU" dirty="0" err="1" smtClean="0"/>
              <a:t>href</a:t>
            </a:r>
            <a:r>
              <a:rPr lang="ru-RU" dirty="0" smtClean="0"/>
              <a:t>="https://github.com/aspnet/EntityFramework/wiki/Design-Meeting-Notes:-November-20,-2014#ef-nuget-packages"&gt;Design </a:t>
            </a:r>
            <a:r>
              <a:rPr lang="ru-RU" dirty="0" err="1" smtClean="0"/>
              <a:t>Meeting</a:t>
            </a:r>
            <a:r>
              <a:rPr lang="ru-RU" dirty="0" smtClean="0"/>
              <a:t> </a:t>
            </a:r>
            <a:r>
              <a:rPr lang="ru-RU" dirty="0" err="1" smtClean="0"/>
              <a:t>Notes</a:t>
            </a:r>
            <a:r>
              <a:rPr lang="ru-RU" dirty="0" smtClean="0"/>
              <a:t>&lt;/a&gt;.</a:t>
            </a:r>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6</a:t>
            </a:fld>
            <a:endParaRPr lang="ru-RU"/>
          </a:p>
        </p:txBody>
      </p:sp>
    </p:spTree>
    <p:extLst>
      <p:ext uri="{BB962C8B-B14F-4D97-AF65-F5344CB8AC3E}">
        <p14:creationId xmlns:p14="http://schemas.microsoft.com/office/powerpoint/2010/main" val="3625849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Показать</a:t>
            </a:r>
            <a:r>
              <a:rPr lang="ru-RU" baseline="0" dirty="0" smtClean="0"/>
              <a:t> установку пакета </a:t>
            </a:r>
            <a:r>
              <a:rPr lang="en-US" baseline="0" dirty="0" err="1" smtClean="0"/>
              <a:t>EntityFramework.SQLServer</a:t>
            </a:r>
            <a:r>
              <a:rPr lang="ru-RU" baseline="0" dirty="0" smtClean="0"/>
              <a:t>. Сказать, если не нужны миграции, просто не ставим пакет </a:t>
            </a:r>
            <a:r>
              <a:rPr lang="en-US" baseline="0" dirty="0" smtClean="0"/>
              <a:t>Migrations.</a:t>
            </a:r>
          </a:p>
          <a:p>
            <a:r>
              <a:rPr lang="ru-RU" baseline="0" dirty="0" smtClean="0"/>
              <a:t>Открыть 2 папки и сравнить их содержимое на примере </a:t>
            </a:r>
            <a:r>
              <a:rPr lang="en-US" baseline="0" dirty="0" err="1" smtClean="0"/>
              <a:t>SQLServer</a:t>
            </a:r>
            <a:r>
              <a:rPr lang="en-US" baseline="0" dirty="0" smtClean="0"/>
              <a:t> </a:t>
            </a:r>
            <a:r>
              <a:rPr lang="ru-RU" baseline="0" dirty="0" smtClean="0"/>
              <a:t>и ядра </a:t>
            </a:r>
            <a:r>
              <a:rPr lang="en-US" baseline="0" dirty="0" err="1" smtClean="0"/>
              <a:t>EntityFramework</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7</a:t>
            </a:fld>
            <a:endParaRPr lang="ru-RU"/>
          </a:p>
        </p:txBody>
      </p:sp>
    </p:spTree>
    <p:extLst>
      <p:ext uri="{BB962C8B-B14F-4D97-AF65-F5344CB8AC3E}">
        <p14:creationId xmlns:p14="http://schemas.microsoft.com/office/powerpoint/2010/main" val="34480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Поддержку</a:t>
            </a:r>
            <a:r>
              <a:rPr lang="ru-RU" baseline="0" dirty="0" smtClean="0"/>
              <a:t> </a:t>
            </a:r>
            <a:r>
              <a:rPr lang="ru-RU" baseline="0" dirty="0" err="1" smtClean="0"/>
              <a:t>хранимок</a:t>
            </a:r>
            <a:r>
              <a:rPr lang="ru-RU" baseline="0" dirty="0" smtClean="0"/>
              <a:t> очень просят </a:t>
            </a:r>
            <a:r>
              <a:rPr lang="en-US" baseline="0" dirty="0" smtClean="0"/>
              <a:t>https://github.com/aspnet/EntityFramework/issues/245</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&lt;h6&gt;&lt;b&gt;</a:t>
            </a:r>
            <a:r>
              <a:rPr lang="ru-RU" dirty="0" err="1" smtClean="0"/>
              <a:t>No</a:t>
            </a:r>
            <a:r>
              <a:rPr lang="ru-RU" dirty="0" smtClean="0"/>
              <a:t> EDMX&lt;/b&gt;&lt;/h6&gt;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Те, кто работал с </a:t>
            </a:r>
            <a:r>
              <a:rPr lang="ru-RU" dirty="0" err="1" smtClean="0"/>
              <a:t>Model</a:t>
            </a:r>
            <a:r>
              <a:rPr lang="ru-RU" dirty="0" smtClean="0"/>
              <a:t> </a:t>
            </a:r>
            <a:r>
              <a:rPr lang="ru-RU" dirty="0" err="1" smtClean="0"/>
              <a:t>First</a:t>
            </a:r>
            <a:r>
              <a:rPr lang="ru-RU" dirty="0" smtClean="0"/>
              <a:t>, </a:t>
            </a:r>
            <a:r>
              <a:rPr lang="ru-RU" dirty="0" err="1" smtClean="0"/>
              <a:t>Database</a:t>
            </a:r>
            <a:r>
              <a:rPr lang="ru-RU" dirty="0" smtClean="0"/>
              <a:t> </a:t>
            </a:r>
            <a:r>
              <a:rPr lang="ru-RU" dirty="0" err="1" smtClean="0"/>
              <a:t>First</a:t>
            </a:r>
            <a:r>
              <a:rPr lang="ru-RU" dirty="0" smtClean="0"/>
              <a:t>, помнят, какие проблемы были с EDMX. Сделать </a:t>
            </a:r>
            <a:r>
              <a:rPr lang="ru-RU" dirty="0" err="1" smtClean="0"/>
              <a:t>Merge</a:t>
            </a:r>
            <a:r>
              <a:rPr lang="ru-RU" dirty="0" smtClean="0"/>
              <a:t> двух веток было крайне нетривиальным занятием, т.к. почти всегда это приводило к куче конфликтов или </a:t>
            </a:r>
            <a:r>
              <a:rPr lang="ru-RU" dirty="0" err="1" smtClean="0"/>
              <a:t>невалидному</a:t>
            </a:r>
            <a:r>
              <a:rPr lang="ru-RU" dirty="0" smtClean="0"/>
              <a:t> </a:t>
            </a:r>
            <a:r>
              <a:rPr lang="ru-RU" dirty="0" err="1" smtClean="0"/>
              <a:t>edmx</a:t>
            </a:r>
            <a:r>
              <a:rPr lang="ru-RU" dirty="0" smtClean="0"/>
              <a:t>-файлу. Любое обновление модели из базы ломало наши </a:t>
            </a:r>
            <a:r>
              <a:rPr lang="ru-RU" dirty="0" err="1" smtClean="0"/>
              <a:t>кастомизации</a:t>
            </a:r>
            <a:r>
              <a:rPr lang="ru-RU" dirty="0" smtClean="0"/>
              <a:t> (в частности, удаление лишних </a:t>
            </a:r>
            <a:r>
              <a:rPr lang="ru-RU" dirty="0" err="1" smtClean="0"/>
              <a:t>navigation</a:t>
            </a:r>
            <a:r>
              <a:rPr lang="ru-RU" dirty="0" smtClean="0"/>
              <a:t> </a:t>
            </a:r>
            <a:r>
              <a:rPr lang="ru-RU" dirty="0" err="1" smtClean="0"/>
              <a:t>property</a:t>
            </a: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Для тех, кто не смотрел в структуру EDMX- очень рекомендую глянуть. </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&lt;</a:t>
            </a:r>
            <a:r>
              <a:rPr lang="ru-RU" dirty="0" err="1" smtClean="0"/>
              <a:t>spoiler</a:t>
            </a:r>
            <a:r>
              <a:rPr lang="ru-RU" dirty="0" smtClean="0"/>
              <a:t> </a:t>
            </a:r>
            <a:r>
              <a:rPr lang="ru-RU" dirty="0" err="1" smtClean="0"/>
              <a:t>title</a:t>
            </a:r>
            <a:r>
              <a:rPr lang="ru-RU" dirty="0" smtClean="0"/>
              <a:t>="Маленький пример для 3 табличек буквально:"&gt;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&lt;</a:t>
            </a:r>
            <a:r>
              <a:rPr lang="ru-RU" dirty="0" err="1" smtClean="0"/>
              <a:t>img</a:t>
            </a:r>
            <a:r>
              <a:rPr lang="ru-RU" dirty="0" smtClean="0"/>
              <a:t> </a:t>
            </a:r>
            <a:r>
              <a:rPr lang="ru-RU" dirty="0" err="1" smtClean="0"/>
              <a:t>src</a:t>
            </a:r>
            <a:r>
              <a:rPr lang="ru-RU" dirty="0" smtClean="0"/>
              <a:t>="http://habrastorage.org/files/2eb/618/784/2eb61878443b415c84eb10b1efb378bf.png" </a:t>
            </a:r>
            <a:r>
              <a:rPr lang="ru-RU" dirty="0" err="1" smtClean="0"/>
              <a:t>alt</a:t>
            </a:r>
            <a:r>
              <a:rPr lang="ru-RU" dirty="0" smtClean="0"/>
              <a:t>="</a:t>
            </a:r>
            <a:r>
              <a:rPr lang="ru-RU" dirty="0" err="1" smtClean="0"/>
              <a:t>image</a:t>
            </a:r>
            <a:r>
              <a:rPr lang="ru-RU"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&lt;/</a:t>
            </a:r>
            <a:r>
              <a:rPr lang="ru-RU" dirty="0" err="1" smtClean="0"/>
              <a:t>spoiler</a:t>
            </a:r>
            <a:r>
              <a:rPr lang="ru-RU"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Для самой команды EF это выражалось в необходимости поддержки двух разных моделей с одной стороны </a:t>
            </a:r>
            <a:r>
              <a:rPr lang="ru-RU" dirty="0" err="1" smtClean="0"/>
              <a:t>Code</a:t>
            </a:r>
            <a:r>
              <a:rPr lang="ru-RU" dirty="0" smtClean="0"/>
              <a:t> </a:t>
            </a:r>
            <a:r>
              <a:rPr lang="ru-RU" dirty="0" err="1" smtClean="0"/>
              <a:t>First</a:t>
            </a:r>
            <a:r>
              <a:rPr lang="ru-RU" dirty="0" smtClean="0"/>
              <a:t>, с другой - DB/</a:t>
            </a:r>
            <a:r>
              <a:rPr lang="ru-RU" dirty="0" err="1" smtClean="0"/>
              <a:t>Model</a:t>
            </a:r>
            <a:r>
              <a:rPr lang="ru-RU" dirty="0" smtClean="0"/>
              <a:t> </a:t>
            </a:r>
            <a:r>
              <a:rPr lang="ru-RU" dirty="0" err="1" smtClean="0"/>
              <a:t>First</a:t>
            </a:r>
            <a:r>
              <a:rPr lang="ru-RU" dirty="0" smtClean="0"/>
              <a:t>. Подумав, команда решила отказаться от поддержки EDMX в 7-ой версии. </a:t>
            </a:r>
            <a:r>
              <a:rPr lang="ru-RU" dirty="0" err="1" smtClean="0"/>
              <a:t>Code</a:t>
            </a:r>
            <a:r>
              <a:rPr lang="ru-RU" dirty="0" smtClean="0"/>
              <a:t> </a:t>
            </a:r>
            <a:r>
              <a:rPr lang="ru-RU" dirty="0" err="1" smtClean="0"/>
              <a:t>First</a:t>
            </a:r>
            <a:r>
              <a:rPr lang="ru-RU" dirty="0" smtClean="0"/>
              <a:t> </a:t>
            </a:r>
            <a:r>
              <a:rPr lang="ru-RU" dirty="0" err="1" smtClean="0"/>
              <a:t>only</a:t>
            </a: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Не нужно пугаться, хотя каждый из нас может вспомнить/придумать причину опасности использования </a:t>
            </a:r>
            <a:r>
              <a:rPr lang="ru-RU" dirty="0" err="1" smtClean="0"/>
              <a:t>Code</a:t>
            </a:r>
            <a:r>
              <a:rPr lang="ru-RU" dirty="0" smtClean="0"/>
              <a:t> </a:t>
            </a:r>
            <a:r>
              <a:rPr lang="ru-RU" dirty="0" err="1" smtClean="0"/>
              <a:t>First</a:t>
            </a:r>
            <a:r>
              <a:rPr lang="ru-RU" dirty="0" smtClean="0"/>
              <a:t>. &lt;b&gt;Команда EF разъясняет, что </a:t>
            </a:r>
            <a:r>
              <a:rPr lang="ru-RU" dirty="0" err="1" smtClean="0"/>
              <a:t>Code</a:t>
            </a:r>
            <a:r>
              <a:rPr lang="ru-RU" dirty="0" smtClean="0"/>
              <a:t> </a:t>
            </a:r>
            <a:r>
              <a:rPr lang="ru-RU" dirty="0" err="1" smtClean="0"/>
              <a:t>First</a:t>
            </a:r>
            <a:r>
              <a:rPr lang="ru-RU" dirty="0" smtClean="0"/>
              <a:t> – не совсем корректное имя, и его не совсем правильно понимают. Правильнее было бы назвать </a:t>
            </a:r>
            <a:r>
              <a:rPr lang="ru-RU" dirty="0" err="1" smtClean="0"/>
              <a:t>Modeling</a:t>
            </a:r>
            <a:r>
              <a:rPr lang="ru-RU" dirty="0" smtClean="0"/>
              <a:t> </a:t>
            </a:r>
            <a:r>
              <a:rPr lang="ru-RU" dirty="0" err="1" smtClean="0"/>
              <a:t>using</a:t>
            </a:r>
            <a:r>
              <a:rPr lang="ru-RU" dirty="0" smtClean="0"/>
              <a:t> </a:t>
            </a:r>
            <a:r>
              <a:rPr lang="ru-RU" dirty="0" err="1" smtClean="0"/>
              <a:t>Code</a:t>
            </a:r>
            <a:r>
              <a:rPr lang="ru-RU" dirty="0" smtClean="0"/>
              <a:t>. Когда мы описываем модель непосредственно в C# коде, то разработчик код лучше всего понимает.&lt;/b&gt; Графический интерфейс </a:t>
            </a:r>
            <a:r>
              <a:rPr lang="ru-RU" dirty="0" err="1" smtClean="0"/>
              <a:t>Visual</a:t>
            </a:r>
            <a:r>
              <a:rPr lang="ru-RU" dirty="0" smtClean="0"/>
              <a:t> </a:t>
            </a:r>
            <a:r>
              <a:rPr lang="ru-RU" dirty="0" err="1" smtClean="0"/>
              <a:t>Studio</a:t>
            </a:r>
            <a:r>
              <a:rPr lang="ru-RU" dirty="0" smtClean="0"/>
              <a:t> теперь будет работать именно с </a:t>
            </a:r>
            <a:r>
              <a:rPr lang="ru-RU" dirty="0" err="1" smtClean="0"/>
              <a:t>Code</a:t>
            </a:r>
            <a:r>
              <a:rPr lang="ru-RU" dirty="0" smtClean="0"/>
              <a:t> </a:t>
            </a:r>
            <a:r>
              <a:rPr lang="ru-RU" dirty="0" err="1" smtClean="0"/>
              <a:t>First</a:t>
            </a:r>
            <a:r>
              <a:rPr lang="ru-RU" dirty="0" smtClean="0"/>
              <a:t>, а </a:t>
            </a:r>
            <a:r>
              <a:rPr lang="ru-RU" dirty="0" err="1" smtClean="0"/>
              <a:t>edmx</a:t>
            </a:r>
            <a:r>
              <a:rPr lang="ru-RU" dirty="0" smtClean="0"/>
              <a:t> более не поддерживается. </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Если вам страшно, что </a:t>
            </a:r>
            <a:r>
              <a:rPr lang="ru-RU" dirty="0" err="1" smtClean="0"/>
              <a:t>code</a:t>
            </a:r>
            <a:r>
              <a:rPr lang="ru-RU" dirty="0" smtClean="0"/>
              <a:t> </a:t>
            </a:r>
            <a:r>
              <a:rPr lang="ru-RU" dirty="0" err="1" smtClean="0"/>
              <a:t>first</a:t>
            </a:r>
            <a:r>
              <a:rPr lang="ru-RU" dirty="0" smtClean="0"/>
              <a:t> может обновит вашу боевую базу, удалив нужные данные или как-то еще напортачить, то вам нужно просто запретить это в настройке и не заниматься обновлением базы, а как познавшим дзен, вести проект базы данных, писать скрипты миграции схемы и данных отдельно и иметь при этом полный контроль над базой данных, а не отдавать все на откуп миграциям из EF.</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&lt;b&gt;В </a:t>
            </a:r>
            <a:r>
              <a:rPr lang="ru-RU" dirty="0" err="1" smtClean="0"/>
              <a:t>VisualStudio</a:t>
            </a:r>
            <a:r>
              <a:rPr lang="ru-RU" dirty="0" smtClean="0"/>
              <a:t> 2015 </a:t>
            </a:r>
            <a:r>
              <a:rPr lang="ru-RU" dirty="0" err="1" smtClean="0"/>
              <a:t>preview</a:t>
            </a:r>
            <a:r>
              <a:rPr lang="ru-RU" dirty="0" smtClean="0"/>
              <a:t> можно использовать и ef6 и ef5 и, следовательно, </a:t>
            </a:r>
            <a:r>
              <a:rPr lang="ru-RU" dirty="0" err="1" smtClean="0"/>
              <a:t>db</a:t>
            </a:r>
            <a:r>
              <a:rPr lang="ru-RU" dirty="0" smtClean="0"/>
              <a:t>/</a:t>
            </a:r>
            <a:r>
              <a:rPr lang="ru-RU" dirty="0" err="1" smtClean="0"/>
              <a:t>model</a:t>
            </a:r>
            <a:r>
              <a:rPr lang="ru-RU" dirty="0" smtClean="0"/>
              <a:t> </a:t>
            </a:r>
            <a:r>
              <a:rPr lang="ru-RU" dirty="0" err="1" smtClean="0"/>
              <a:t>first</a:t>
            </a:r>
            <a:r>
              <a:rPr lang="ru-RU" dirty="0" smtClean="0"/>
              <a:t>. Но что будет дальше пока не понятно.&lt;/b&gt;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http://blogs.msdn.com/b/adonet/archive/2014/10/21/ef7-what-does-code-first-only-really-mean.aspx</a:t>
            </a:r>
          </a:p>
          <a:p>
            <a:endParaRPr lang="en-US" dirty="0" smtClean="0"/>
          </a:p>
          <a:p>
            <a:r>
              <a:rPr lang="en-US" b="1" dirty="0" smtClean="0"/>
              <a:t>Code First is a bad name</a:t>
            </a:r>
          </a:p>
          <a:p>
            <a:r>
              <a:rPr lang="en-US" dirty="0" smtClean="0"/>
              <a:t>Prior to EF4.1 we supported the Database First and Model First workflows. Both of these use the EF Designer to provide a boxes-and-lines representation of a model that is stored in an xml-based .</a:t>
            </a:r>
            <a:r>
              <a:rPr lang="en-US" dirty="0" err="1" smtClean="0"/>
              <a:t>edmx</a:t>
            </a:r>
            <a:r>
              <a:rPr lang="en-US" dirty="0" smtClean="0"/>
              <a:t> file. Database First reverse engineers a model from an existing database and Model First generates a database from a model created in the EF Designer.</a:t>
            </a:r>
          </a:p>
          <a:p>
            <a:r>
              <a:rPr lang="en-US" dirty="0" smtClean="0"/>
              <a:t>In EF4.1 we introduced Code First. Understandably, based on the name, most folks think of Code First as defining a model in code and having a database generated from that model. In actual fact, Code First can be used to target an existing database or generate a new one. There is tooling to reverse engineer a Code First model based on an existing database. This tooling originally shipped in the EF Power Tools and then, in EF6.1, was integrated into the same wizard used to create EDMX models.</a:t>
            </a:r>
          </a:p>
          <a:p>
            <a:r>
              <a:rPr lang="en-US" dirty="0" smtClean="0"/>
              <a:t>Another way to sum this up is that </a:t>
            </a:r>
            <a:r>
              <a:rPr lang="en-US" b="1" dirty="0" smtClean="0"/>
              <a:t>rather than a third alternative to Database &amp; Model First, Code First is really an alternative to the EDMX file format</a:t>
            </a:r>
            <a:r>
              <a:rPr lang="en-US" dirty="0" smtClean="0"/>
              <a:t>. Conceptually, Code First supports both the Database First and Model First workflows.</a:t>
            </a:r>
          </a:p>
          <a:p>
            <a:r>
              <a:rPr lang="en-US" dirty="0" smtClean="0"/>
              <a:t>Confusing… we know. We got the name wrong.</a:t>
            </a:r>
            <a:r>
              <a:rPr lang="en-US" b="1" dirty="0" smtClean="0"/>
              <a:t> Calling it something like “code-based modeling” would have been much clearer.</a:t>
            </a:r>
            <a:endParaRPr lang="en-US" dirty="0" smtClean="0"/>
          </a:p>
          <a:p>
            <a:r>
              <a:rPr lang="en-US" b="1" dirty="0" smtClean="0"/>
              <a:t> </a:t>
            </a:r>
            <a:endParaRPr lang="en-US" dirty="0" smtClean="0"/>
          </a:p>
          <a:p>
            <a:r>
              <a:rPr lang="en-US" b="1" dirty="0" smtClean="0"/>
              <a:t>Is code-base modeling better?</a:t>
            </a:r>
          </a:p>
          <a:p>
            <a:r>
              <a:rPr lang="en-US" dirty="0" smtClean="0"/>
              <a:t>Obviously there is overhead in maintaining two different model formats. But aside from removing this overhead, there are a number of other reasons that we chose to just go forward with code-based modeling in EF7.</a:t>
            </a:r>
          </a:p>
          <a:p>
            <a:r>
              <a:rPr lang="en-US" b="1" dirty="0" smtClean="0"/>
              <a:t>Source control merging, conflicts, and code reviews</a:t>
            </a:r>
            <a:r>
              <a:rPr lang="en-US" dirty="0" smtClean="0"/>
              <a:t> are hard when your whole model is stored in an xml file. We’ve had lots of feedback from developers that simple changes to the model can result in complicated diffs in the xml file. On the other hand, developers are used to reviewing and merging source code. </a:t>
            </a:r>
          </a:p>
          <a:p>
            <a:r>
              <a:rPr lang="en-US" b="1" dirty="0" smtClean="0"/>
              <a:t>Developers know how to write and debug code</a:t>
            </a:r>
            <a:r>
              <a:rPr lang="en-US" dirty="0" smtClean="0"/>
              <a:t>. While a designer is arguably easier for simple tasks, many projects end up with requirements beyond what you can do in the designer. When it comes time to drop down and edit things, xml is hard and code is more natural for most developers. </a:t>
            </a:r>
          </a:p>
          <a:p>
            <a:r>
              <a:rPr lang="en-US" b="1" dirty="0" smtClean="0"/>
              <a:t>The ability to customize the model based on the environment</a:t>
            </a:r>
            <a:r>
              <a:rPr lang="en-US" dirty="0" smtClean="0"/>
              <a:t> is a common requirement we hear from customers. This includes scenarios such as multi-tenant database where you need to specify a schema or table prefix that is known when the app starts. You may also need slight tweaks to your model when running against a different database provider. Manipulating an xml-based model is hard. On the other hand, using conditional logic in the code that defines your model is easy. </a:t>
            </a:r>
          </a:p>
          <a:p>
            <a:r>
              <a:rPr lang="en-US" b="1" dirty="0" smtClean="0"/>
              <a:t>Code based modeling is less repetitive</a:t>
            </a:r>
            <a:r>
              <a:rPr lang="en-US" dirty="0" smtClean="0"/>
              <a:t> because your CLR classes also make up your model and there are conventions that take care of common configuration. For example, consider a </a:t>
            </a:r>
            <a:r>
              <a:rPr lang="en-US" i="1" dirty="0" smtClean="0"/>
              <a:t>Blog</a:t>
            </a:r>
            <a:r>
              <a:rPr lang="en-US" dirty="0" smtClean="0"/>
              <a:t> entity with a </a:t>
            </a:r>
            <a:r>
              <a:rPr lang="en-US" i="1" dirty="0" err="1" smtClean="0"/>
              <a:t>BlogId</a:t>
            </a:r>
            <a:r>
              <a:rPr lang="en-US" dirty="0" smtClean="0"/>
              <a:t> primary key. In EDMX-based modeling you would have a </a:t>
            </a:r>
            <a:r>
              <a:rPr lang="en-US" i="1" dirty="0" err="1" smtClean="0"/>
              <a:t>BlogId</a:t>
            </a:r>
            <a:r>
              <a:rPr lang="en-US" dirty="0" smtClean="0"/>
              <a:t> property in your CLR class, a </a:t>
            </a:r>
            <a:r>
              <a:rPr lang="en-US" i="1" dirty="0" err="1" smtClean="0"/>
              <a:t>BlogId</a:t>
            </a:r>
            <a:r>
              <a:rPr lang="en-US" dirty="0" smtClean="0"/>
              <a:t> property (plus column and mapping) specified in xml and some additional xml content to identify </a:t>
            </a:r>
            <a:r>
              <a:rPr lang="en-US" i="1" dirty="0" err="1" smtClean="0"/>
              <a:t>BlogId</a:t>
            </a:r>
            <a:r>
              <a:rPr lang="en-US" dirty="0" smtClean="0"/>
              <a:t> as the key. In code-based modeling, having a </a:t>
            </a:r>
            <a:r>
              <a:rPr lang="en-US" i="1" dirty="0" err="1" smtClean="0"/>
              <a:t>BlogId</a:t>
            </a:r>
            <a:r>
              <a:rPr lang="en-US" dirty="0" smtClean="0"/>
              <a:t> property on your CLR class is all that is needed. </a:t>
            </a:r>
          </a:p>
          <a:p>
            <a:r>
              <a:rPr lang="en-US" b="1" dirty="0" smtClean="0"/>
              <a:t>Providing useful errors is also much easier in code.</a:t>
            </a:r>
            <a:r>
              <a:rPr lang="en-US" dirty="0" smtClean="0"/>
              <a:t> We’ve all seen the “</a:t>
            </a:r>
            <a:r>
              <a:rPr lang="en-US" i="1" dirty="0" smtClean="0"/>
              <a:t>Error 3002: Problem in mapping fragments starting at line 46:…</a:t>
            </a:r>
            <a:r>
              <a:rPr lang="en-US" dirty="0" smtClean="0"/>
              <a:t>” errors. The error reporting on EDMX could definitely be improved, but throwing an exception from the line of code-based configuration that caused an issue is always going to be easier. </a:t>
            </a:r>
            <a:br>
              <a:rPr lang="en-US" dirty="0" smtClean="0"/>
            </a:br>
            <a:r>
              <a:rPr lang="en-US" dirty="0" smtClean="0"/>
              <a:t>We should note that in EF6.x you would sometimes get these unhelpful errors from the Code First pipeline, this is because it was built over the infrastructure designed for EDMX, in EF7 this is not the case. </a:t>
            </a:r>
          </a:p>
          <a:p>
            <a:r>
              <a:rPr lang="en-US" dirty="0" smtClean="0"/>
              <a:t>There is also an important feature that could have been implemented for EDMX, but was only ever available for code-based models.</a:t>
            </a:r>
          </a:p>
          <a:p>
            <a:r>
              <a:rPr lang="en-US" b="1" dirty="0" smtClean="0"/>
              <a:t>Migrations</a:t>
            </a:r>
            <a:r>
              <a:rPr lang="en-US" dirty="0" smtClean="0"/>
              <a:t> allows you to create a database from your code-based model and evolve it as your model changes over time. For EDMX models you could generate a SQL script to create a database to match your current model, but there was no way to generate a change script to apply changes to an existing database. </a:t>
            </a:r>
          </a:p>
          <a:p>
            <a:r>
              <a:rPr lang="en-US" dirty="0" smtClean="0"/>
              <a:t> </a:t>
            </a:r>
          </a:p>
          <a:p>
            <a:r>
              <a:rPr lang="en-US" b="1" dirty="0" smtClean="0"/>
              <a:t>So, what will be in EF7?</a:t>
            </a:r>
          </a:p>
          <a:p>
            <a:r>
              <a:rPr lang="en-US" dirty="0" smtClean="0"/>
              <a:t>In EF7 all models will be represented in code. There will be tooling to reverse engineer a model from an existing database (similar to what’s available in EF6.x). You can also start by defining the model in code and use migrations to create a database for you (and evolve it as your model changes over time).</a:t>
            </a:r>
          </a:p>
          <a:p>
            <a:r>
              <a:rPr lang="en-US" dirty="0" smtClean="0"/>
              <a:t>We should also note that we’ve made some improvements to migrations in EF7 to resolve the issues folks encountered trying to use migrations in a team environment.</a:t>
            </a:r>
          </a:p>
          <a:p>
            <a:r>
              <a:rPr lang="en-US" dirty="0" smtClean="0"/>
              <a:t> </a:t>
            </a:r>
          </a:p>
          <a:p>
            <a:r>
              <a:rPr lang="en-US" b="1" dirty="0" smtClean="0"/>
              <a:t>What about…</a:t>
            </a:r>
          </a:p>
          <a:p>
            <a:r>
              <a:rPr lang="en-US" dirty="0" smtClean="0"/>
              <a:t>We’ve covered all the reasons we think code-based modeling is the right choice going forwards, but there are some legitimate questions this raises.</a:t>
            </a:r>
          </a:p>
          <a:p>
            <a:r>
              <a:rPr lang="en-US" b="1" dirty="0" smtClean="0"/>
              <a:t>What about visualizing the model?</a:t>
            </a:r>
          </a:p>
          <a:p>
            <a:r>
              <a:rPr lang="en-US" dirty="0" smtClean="0"/>
              <a:t>The EF Designer was all about visualizing a model and in EF6.x we also had the ability to generate a read-only visualization of a code-based model (using the EF Power Tools). We’re still considering what is the best approach to take in EF7. There is definitely value in being able to visualize a model, especially when you have a lot of classes involved. </a:t>
            </a:r>
          </a:p>
          <a:p>
            <a:r>
              <a:rPr lang="en-US" dirty="0" smtClean="0"/>
              <a:t>With the advent of Roslyn, we could also look at having a read/write designer over the top of a code-based model. Obviously this would be significantly more work and it’s not something we’ll be doing right away (or possibly ever), but it is an idea we’ve been kicking around.</a:t>
            </a:r>
          </a:p>
          <a:p>
            <a:r>
              <a:rPr lang="en-US" b="1" dirty="0" smtClean="0"/>
              <a:t>What about the “Update model from database” scenario?</a:t>
            </a:r>
          </a:p>
          <a:p>
            <a:r>
              <a:rPr lang="en-US" dirty="0" smtClean="0"/>
              <a:t>“Update model from database” is a process that allows you to incrementally pull additional database objects (or changes to existing database objects) into your EDMX model. Unfortunately the implementation of this feature wasn’t great and you would often end up losing customizations you had made to the model, or having to manually fix-up some of the changes the wizard tried to apply (often dropping to hand editing the xml). </a:t>
            </a:r>
          </a:p>
          <a:p>
            <a:r>
              <a:rPr lang="en-US" dirty="0" smtClean="0"/>
              <a:t>For Code First you can re-run the reverse engineer process and have it regenerate your model. This works fine in basic scenarios, but you have to be careful how you customize the model otherwise your changes will get reverted when the code is re-generated. There are some customizations that are difficult to apply without editing the </a:t>
            </a:r>
            <a:r>
              <a:rPr lang="en-US" dirty="0" err="1" smtClean="0"/>
              <a:t>scaffolded</a:t>
            </a:r>
            <a:r>
              <a:rPr lang="en-US" dirty="0" smtClean="0"/>
              <a:t> code. </a:t>
            </a:r>
          </a:p>
          <a:p>
            <a:r>
              <a:rPr lang="en-US" dirty="0" smtClean="0"/>
              <a:t>Our first step in EF7 is to provide a similar reverse engineer process to what’s available in EF6.x – and that is most likely what will be available for the initial release. We do also have some ideas around pulling in incremental updates to the model without overwriting any customization to previously generated code. These range from only supporting simple additive scenarios, to using Roslyn to modify existing code in place. We’re still thinking through these ideas and don’t have definite plans as yet.</a:t>
            </a:r>
          </a:p>
          <a:p>
            <a:r>
              <a:rPr lang="en-US" b="1" dirty="0" smtClean="0"/>
              <a:t>What about my existing models?</a:t>
            </a:r>
          </a:p>
          <a:p>
            <a:r>
              <a:rPr lang="en-US" dirty="0" smtClean="0"/>
              <a:t>We’re not trying to hide the fact that EF7 is a big change from EF6.x. We’re keeping the concepts and many of the top level APIs from past versions, but under the covers there are some big changes. For this reason, we don’t expect folks to move existing applications to EF7 in a hurry. We are going to be continuing development on EF6.x for some time. </a:t>
            </a:r>
          </a:p>
          <a:p>
            <a:r>
              <a:rPr lang="en-US" dirty="0" smtClean="0"/>
              <a:t>We have another blog post coming shortly that explores how EF7 is part v7 and part v1 and the implications this has for existing applications.</a:t>
            </a:r>
          </a:p>
          <a:p>
            <a:r>
              <a:rPr lang="en-US" dirty="0" smtClean="0"/>
              <a:t> </a:t>
            </a:r>
          </a:p>
          <a:p>
            <a:r>
              <a:rPr lang="en-US" b="1" dirty="0" smtClean="0"/>
              <a:t>Is everyone going to like this change?</a:t>
            </a:r>
          </a:p>
          <a:p>
            <a:r>
              <a:rPr lang="en-US" dirty="0" smtClean="0"/>
              <a:t>We’re not kidding ourselves, it’s not possible to please everyone and we know that some folks are going to prefer the EF Designer and EDMX approach over code-based modeling. </a:t>
            </a:r>
          </a:p>
          <a:p>
            <a:r>
              <a:rPr lang="en-US" dirty="0" smtClean="0"/>
              <a:t>At the same time, we have to balance the time and resources we have and deliver what we think is the best set of features and capabilities to help developers write successful applications. This wasn’t a decision we took lightly, but we think it’s the best thing to do for the long-term success of Entity Framework and its customers – the ultimate goals being to provide a faster, easier to use stack and reduce the cost of adding support for highly requested features as we move forward.</a:t>
            </a:r>
          </a:p>
          <a:p>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11</a:t>
            </a:fld>
            <a:endParaRPr lang="ru-RU"/>
          </a:p>
        </p:txBody>
      </p:sp>
    </p:spTree>
    <p:extLst>
      <p:ext uri="{BB962C8B-B14F-4D97-AF65-F5344CB8AC3E}">
        <p14:creationId xmlns:p14="http://schemas.microsoft.com/office/powerpoint/2010/main" val="305971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https://github.com/aspnet/EntityFramework/issues/1227 </a:t>
            </a:r>
          </a:p>
          <a:p>
            <a:endParaRPr lang="en-US" dirty="0" smtClean="0"/>
          </a:p>
          <a:p>
            <a:r>
              <a:rPr lang="ru-RU" dirty="0" smtClean="0"/>
              <a:t>&lt;h5&gt;&lt;b&gt;Оптимизация использования RAM/CPU&lt;/b&gt;&lt;/h5&gt;</a:t>
            </a:r>
          </a:p>
          <a:p>
            <a:r>
              <a:rPr lang="ru-RU" dirty="0" smtClean="0"/>
              <a:t>&lt;h6&gt;&lt;b&gt;</a:t>
            </a:r>
            <a:r>
              <a:rPr lang="ru-RU" dirty="0" err="1" smtClean="0"/>
              <a:t>DetectChanges</a:t>
            </a:r>
            <a:r>
              <a:rPr lang="ru-RU" dirty="0" smtClean="0"/>
              <a:t>&lt;/b&gt;&lt;/h6&gt;</a:t>
            </a:r>
          </a:p>
          <a:p>
            <a:r>
              <a:rPr lang="ru-RU" dirty="0" smtClean="0"/>
              <a:t>В </a:t>
            </a:r>
            <a:r>
              <a:rPr lang="ru-RU" dirty="0" err="1" smtClean="0"/>
              <a:t>EFдостаточно</a:t>
            </a:r>
            <a:r>
              <a:rPr lang="ru-RU" dirty="0" smtClean="0"/>
              <a:t> тяжеловесный </a:t>
            </a:r>
            <a:r>
              <a:rPr lang="ru-RU" dirty="0" err="1" smtClean="0"/>
              <a:t>framework</a:t>
            </a:r>
            <a:r>
              <a:rPr lang="ru-RU" dirty="0" smtClean="0"/>
              <a:t>. Его часто сравнивают с более легким </a:t>
            </a:r>
            <a:r>
              <a:rPr lang="ru-RU" dirty="0" err="1" smtClean="0"/>
              <a:t>BLToolkit</a:t>
            </a:r>
            <a:r>
              <a:rPr lang="ru-RU" dirty="0" smtClean="0"/>
              <a:t> или чем-то типа того. </a:t>
            </a:r>
          </a:p>
          <a:p>
            <a:r>
              <a:rPr lang="ru-RU" dirty="0" smtClean="0"/>
              <a:t>Основной претензией было то, что за счет отслеживания состояний объектов и вызова на каждый чих </a:t>
            </a:r>
            <a:r>
              <a:rPr lang="ru-RU" dirty="0" err="1" smtClean="0"/>
              <a:t>DetectChanges</a:t>
            </a:r>
            <a:r>
              <a:rPr lang="ru-RU" dirty="0" smtClean="0"/>
              <a:t>, он жутко тормозил. </a:t>
            </a:r>
          </a:p>
          <a:p>
            <a:r>
              <a:rPr lang="ru-RU" dirty="0" smtClean="0"/>
              <a:t>Это все решалось установкой настройки </a:t>
            </a:r>
            <a:r>
              <a:rPr lang="ru-RU" dirty="0" err="1" smtClean="0"/>
              <a:t>AutoDetectChanges</a:t>
            </a:r>
            <a:r>
              <a:rPr lang="ru-RU" dirty="0" smtClean="0"/>
              <a:t>=</a:t>
            </a:r>
            <a:r>
              <a:rPr lang="ru-RU" dirty="0" err="1" smtClean="0"/>
              <a:t>false</a:t>
            </a:r>
            <a:r>
              <a:rPr lang="ru-RU" dirty="0" smtClean="0"/>
              <a:t> при массовых операциях вставки, но об этом надо было знать.</a:t>
            </a:r>
          </a:p>
          <a:p>
            <a:endParaRPr lang="ru-RU" dirty="0" smtClean="0"/>
          </a:p>
          <a:p>
            <a:r>
              <a:rPr lang="ru-RU" dirty="0" smtClean="0"/>
              <a:t>В 7-ой версии настройку </a:t>
            </a:r>
            <a:r>
              <a:rPr lang="ru-RU" dirty="0" err="1" smtClean="0"/>
              <a:t>AutoDetectChanges</a:t>
            </a:r>
            <a:r>
              <a:rPr lang="ru-RU" dirty="0" smtClean="0"/>
              <a:t> удалили за ненадобностью, т.к. </a:t>
            </a:r>
            <a:r>
              <a:rPr lang="ru-RU" dirty="0" err="1" smtClean="0"/>
              <a:t>DetectChanges</a:t>
            </a:r>
            <a:r>
              <a:rPr lang="ru-RU" dirty="0" smtClean="0"/>
              <a:t> перестал вызываться постоянно, только на inEF7 </a:t>
            </a:r>
            <a:r>
              <a:rPr lang="ru-RU" dirty="0" err="1" smtClean="0"/>
              <a:t>DbContext.SaveChanges</a:t>
            </a:r>
            <a:r>
              <a:rPr lang="ru-RU" dirty="0" smtClean="0"/>
              <a:t>, </a:t>
            </a:r>
            <a:r>
              <a:rPr lang="ru-RU" dirty="0" err="1" smtClean="0"/>
              <a:t>DbSet.Local</a:t>
            </a:r>
            <a:r>
              <a:rPr lang="ru-RU" dirty="0" smtClean="0"/>
              <a:t>, </a:t>
            </a:r>
            <a:r>
              <a:rPr lang="ru-RU" dirty="0" err="1" smtClean="0"/>
              <a:t>DbContext.Entry</a:t>
            </a:r>
            <a:r>
              <a:rPr lang="ru-RU" dirty="0" smtClean="0"/>
              <a:t>, </a:t>
            </a:r>
            <a:r>
              <a:rPr lang="ru-RU" dirty="0" err="1" smtClean="0"/>
              <a:t>DbChangeTracker.Entries</a:t>
            </a:r>
            <a:r>
              <a:rPr lang="ru-RU" dirty="0" smtClean="0"/>
              <a:t>. Учитывая, что все это не самые часто используемые команды, то рост скорости вставки очень значительный. В оригинале можно прочесть &lt;a </a:t>
            </a:r>
            <a:r>
              <a:rPr lang="ru-RU" dirty="0" err="1" smtClean="0"/>
              <a:t>href</a:t>
            </a:r>
            <a:r>
              <a:rPr lang="ru-RU" dirty="0" smtClean="0"/>
              <a:t>="https://github.com/aspnet/EntityFramework/wiki/Design-Meeting-Notes:-October-30,-2014#automatic-detectchanges"&gt;тут&lt;/a&gt;.</a:t>
            </a:r>
          </a:p>
          <a:p>
            <a:endParaRPr lang="ru-RU" dirty="0" smtClean="0"/>
          </a:p>
          <a:p>
            <a:r>
              <a:rPr lang="ru-RU" dirty="0" smtClean="0"/>
              <a:t>&lt;b&gt;По поводу снижения потребления памяти  я ничего в записях не нашел.&lt;/b&gt;</a:t>
            </a:r>
          </a:p>
          <a:p>
            <a:endParaRPr lang="ru-RU" dirty="0" smtClean="0"/>
          </a:p>
          <a:p>
            <a:r>
              <a:rPr lang="ru-RU" dirty="0" smtClean="0"/>
              <a:t>&lt;h6&gt;&lt;b&gt;</a:t>
            </a:r>
            <a:r>
              <a:rPr lang="ru-RU" dirty="0" err="1" smtClean="0"/>
              <a:t>Валидация</a:t>
            </a:r>
            <a:r>
              <a:rPr lang="ru-RU" dirty="0" smtClean="0"/>
              <a:t>&lt;/b&gt;&lt;/h6&gt;</a:t>
            </a:r>
          </a:p>
          <a:p>
            <a:r>
              <a:rPr lang="ru-RU" dirty="0" smtClean="0"/>
              <a:t>Те, кто раньше использовал EF, помнят проблемы, когда весь код переставал работать, а проблема была всего в одной сущности. В EF7 </a:t>
            </a:r>
            <a:r>
              <a:rPr lang="ru-RU" dirty="0" err="1" smtClean="0"/>
              <a:t>валидацию</a:t>
            </a:r>
            <a:r>
              <a:rPr lang="ru-RU" dirty="0" smtClean="0"/>
              <a:t> сильно упростили. Частично из-за использования различных провайдеров, а это значит, что </a:t>
            </a:r>
            <a:r>
              <a:rPr lang="ru-RU" dirty="0" err="1" smtClean="0"/>
              <a:t>валидировать</a:t>
            </a:r>
            <a:r>
              <a:rPr lang="ru-RU" dirty="0" smtClean="0"/>
              <a:t> модель без привязки к провайдеру, стало достаточно бесполезным занятием. В оригинале можно прочесть в &lt;a </a:t>
            </a:r>
            <a:r>
              <a:rPr lang="ru-RU" dirty="0" err="1" smtClean="0"/>
              <a:t>href</a:t>
            </a:r>
            <a:r>
              <a:rPr lang="ru-RU" dirty="0" smtClean="0"/>
              <a:t>="https://github.com/aspnet/EntityFramework/wiki/Entity-Framework-Design-Meeting-Notes---July-17,-2014#model-validation"&gt;статье &lt;/a&gt;.</a:t>
            </a:r>
            <a:endParaRPr lang="en-US" dirty="0" smtClean="0"/>
          </a:p>
          <a:p>
            <a:endParaRPr lang="en-US" dirty="0" smtClean="0"/>
          </a:p>
          <a:p>
            <a:endParaRPr lang="en-US" dirty="0" smtClean="0"/>
          </a:p>
          <a:p>
            <a:r>
              <a:rPr lang="en-US" dirty="0" smtClean="0"/>
              <a:t>https://github.com/aspnet/EntityFramework/wiki/Design-Meeting-Notes:-October-30,-2014#automatic-detectchanges</a:t>
            </a:r>
            <a:endParaRPr lang="ru-RU" dirty="0" smtClean="0"/>
          </a:p>
          <a:p>
            <a:r>
              <a:rPr lang="en-US" dirty="0" smtClean="0"/>
              <a:t>In EF6 we automatically called </a:t>
            </a:r>
            <a:r>
              <a:rPr lang="en-US" dirty="0" err="1" smtClean="0"/>
              <a:t>DetectChanges</a:t>
            </a:r>
            <a:r>
              <a:rPr lang="en-US" dirty="0" smtClean="0"/>
              <a:t> in all the following places:</a:t>
            </a:r>
          </a:p>
          <a:p>
            <a:r>
              <a:rPr lang="en-US" dirty="0" err="1" smtClean="0"/>
              <a:t>DbSet.Find</a:t>
            </a:r>
            <a:endParaRPr lang="en-US" dirty="0" smtClean="0"/>
          </a:p>
          <a:p>
            <a:r>
              <a:rPr lang="en-US" dirty="0" err="1" smtClean="0"/>
              <a:t>DbSet.Local</a:t>
            </a:r>
            <a:endParaRPr lang="en-US" dirty="0" smtClean="0"/>
          </a:p>
          <a:p>
            <a:r>
              <a:rPr lang="en-US" dirty="0" err="1" smtClean="0"/>
              <a:t>DbSet.Remove</a:t>
            </a:r>
            <a:endParaRPr lang="en-US" dirty="0" smtClean="0"/>
          </a:p>
          <a:p>
            <a:r>
              <a:rPr lang="en-US" dirty="0" err="1" smtClean="0"/>
              <a:t>DbSet.Add</a:t>
            </a:r>
            <a:endParaRPr lang="en-US" dirty="0" smtClean="0"/>
          </a:p>
          <a:p>
            <a:r>
              <a:rPr lang="en-US" dirty="0" err="1" smtClean="0"/>
              <a:t>DbSet.Attach</a:t>
            </a:r>
            <a:endParaRPr lang="en-US" dirty="0" smtClean="0"/>
          </a:p>
          <a:p>
            <a:r>
              <a:rPr lang="en-US" dirty="0" err="1" smtClean="0"/>
              <a:t>DbContext.SaveChanges</a:t>
            </a:r>
            <a:endParaRPr lang="en-US" dirty="0" smtClean="0"/>
          </a:p>
          <a:p>
            <a:r>
              <a:rPr lang="en-US" dirty="0" err="1" smtClean="0"/>
              <a:t>DbContext.GetValidationErrors</a:t>
            </a:r>
            <a:endParaRPr lang="en-US" dirty="0" smtClean="0"/>
          </a:p>
          <a:p>
            <a:r>
              <a:rPr lang="en-US" dirty="0" err="1" smtClean="0"/>
              <a:t>DbContext.Entry</a:t>
            </a:r>
            <a:endParaRPr lang="en-US" dirty="0" smtClean="0"/>
          </a:p>
          <a:p>
            <a:r>
              <a:rPr lang="en-US" dirty="0" err="1" smtClean="0"/>
              <a:t>DbChangeTracker.Entries</a:t>
            </a:r>
            <a:endParaRPr lang="en-US" dirty="0" smtClean="0"/>
          </a:p>
          <a:p>
            <a:r>
              <a:rPr lang="en-US" dirty="0" smtClean="0"/>
              <a:t>However, the chances of getting incorrect behavior if </a:t>
            </a:r>
            <a:r>
              <a:rPr lang="en-US" dirty="0" err="1" smtClean="0"/>
              <a:t>DetectChanges</a:t>
            </a:r>
            <a:r>
              <a:rPr lang="en-US" dirty="0" smtClean="0"/>
              <a:t> is not called when doing Add, Attach, Remove, or queries is relatively low and the </a:t>
            </a:r>
            <a:r>
              <a:rPr lang="en-US" dirty="0" err="1" smtClean="0"/>
              <a:t>perf</a:t>
            </a:r>
            <a:r>
              <a:rPr lang="en-US" dirty="0" smtClean="0"/>
              <a:t> impact can be high. Therefore in EF7 we will only call </a:t>
            </a:r>
            <a:r>
              <a:rPr lang="en-US" dirty="0" err="1" smtClean="0"/>
              <a:t>DetectChanges</a:t>
            </a:r>
            <a:r>
              <a:rPr lang="en-US" dirty="0" smtClean="0"/>
              <a:t> automatically for:</a:t>
            </a:r>
          </a:p>
          <a:p>
            <a:r>
              <a:rPr lang="en-US" dirty="0" err="1" smtClean="0"/>
              <a:t>DbContext.SaveChanges</a:t>
            </a:r>
            <a:endParaRPr lang="en-US" dirty="0" smtClean="0"/>
          </a:p>
          <a:p>
            <a:r>
              <a:rPr lang="en-US" dirty="0" err="1" smtClean="0"/>
              <a:t>DbSet.Local</a:t>
            </a:r>
            <a:r>
              <a:rPr lang="en-US" dirty="0" smtClean="0"/>
              <a:t> (or equivalent)</a:t>
            </a:r>
          </a:p>
          <a:p>
            <a:r>
              <a:rPr lang="en-US" dirty="0" err="1" smtClean="0"/>
              <a:t>DbContext.Entry</a:t>
            </a:r>
            <a:endParaRPr lang="en-US" dirty="0" smtClean="0"/>
          </a:p>
          <a:p>
            <a:r>
              <a:rPr lang="en-US" dirty="0" err="1" smtClean="0"/>
              <a:t>DbChangeTracker.Entries</a:t>
            </a:r>
            <a:r>
              <a:rPr lang="en-US" dirty="0" smtClean="0"/>
              <a:t> These are basically the places where you are about to look at local data and/or entity state and hence detecting changes can be important.</a:t>
            </a:r>
          </a:p>
          <a:p>
            <a:endParaRPr lang="ru-RU" dirty="0" smtClean="0"/>
          </a:p>
          <a:p>
            <a:r>
              <a:rPr lang="en-US" dirty="0" smtClean="0"/>
              <a:t>https://github.com/aspnet/EntityFramework/wiki/Entity-Framework-Design-Meeting-Notes---July-17,-2014#model-validation</a:t>
            </a:r>
            <a:endParaRPr lang="ru-RU" dirty="0" smtClean="0"/>
          </a:p>
          <a:p>
            <a:r>
              <a:rPr lang="en-US" b="1" dirty="0" smtClean="0"/>
              <a:t>Model validation</a:t>
            </a:r>
          </a:p>
          <a:p>
            <a:r>
              <a:rPr lang="en-US" dirty="0" smtClean="0"/>
              <a:t>How eagerly and aggressively should EF7 be in validating the model? In previous versions of EF, model validation was part of view generation and was always performed on the full model before it could be used. This has the advantage that potential errors are reported early. It has the disadvantage that it can be very slow, and for a production app with a valid static model there is no point in validating it every time it is built or used.</a:t>
            </a:r>
          </a:p>
          <a:p>
            <a:r>
              <a:rPr lang="en-US" dirty="0" smtClean="0"/>
              <a:t>In EF7 the model has significant characteristics such that:</a:t>
            </a:r>
          </a:p>
          <a:p>
            <a:r>
              <a:rPr lang="en-US" dirty="0" smtClean="0"/>
              <a:t>We want to be able to load the model incrementally, especially when using a compiled model. Loading the entire model to do validation would defeat this. However, we will have the entire model when building it, so validation could be done then.</a:t>
            </a:r>
          </a:p>
          <a:p>
            <a:r>
              <a:rPr lang="en-US" dirty="0" smtClean="0"/>
              <a:t>We are much less restrictive about what makes a valid model, partly because we support more different kinds of providers, and partly because if you don't need something to be in your model for the way you use it, then we don't want to aggressively tell you that you do need. For example, you should be able to query for any shape of "entity" even if it doesn't have a primary key as long as you don't attempt to track the results, do identity resolution, etc.</a:t>
            </a:r>
          </a:p>
          <a:p>
            <a:r>
              <a:rPr lang="en-US" dirty="0" smtClean="0"/>
              <a:t>Given all this we decided to not do up-front validation in EF7, at least initially. We will instead validate lazily based on how you use the model. We will consider some form of up-front validation if feedback, bug reports, etc. indicate that it will significantly help people fall into a pit of success.</a:t>
            </a:r>
          </a:p>
        </p:txBody>
      </p:sp>
      <p:sp>
        <p:nvSpPr>
          <p:cNvPr id="4" name="Номер слайда 3"/>
          <p:cNvSpPr>
            <a:spLocks noGrp="1"/>
          </p:cNvSpPr>
          <p:nvPr>
            <p:ph type="sldNum" sz="quarter" idx="10"/>
          </p:nvPr>
        </p:nvSpPr>
        <p:spPr/>
        <p:txBody>
          <a:bodyPr/>
          <a:lstStyle/>
          <a:p>
            <a:fld id="{D8064340-0B4C-4667-BC73-F340E94206B2}" type="slidenum">
              <a:rPr lang="ru-RU" smtClean="0"/>
              <a:t>12</a:t>
            </a:fld>
            <a:endParaRPr lang="ru-RU"/>
          </a:p>
        </p:txBody>
      </p:sp>
    </p:spTree>
    <p:extLst>
      <p:ext uri="{BB962C8B-B14F-4D97-AF65-F5344CB8AC3E}">
        <p14:creationId xmlns:p14="http://schemas.microsoft.com/office/powerpoint/2010/main" val="1336178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https://github.com/aspnet/EntityFramework/wiki/Design-Meeting-Notes---October-2,-2014</a:t>
            </a:r>
            <a:endParaRPr lang="ru-RU" dirty="0" smtClean="0"/>
          </a:p>
          <a:p>
            <a:endParaRPr lang="en-US" dirty="0" smtClean="0"/>
          </a:p>
          <a:p>
            <a:r>
              <a:rPr lang="ru-RU" dirty="0" smtClean="0"/>
              <a:t>Каждый провайдер в чем-то уникален, в чем-то схож с другими.</a:t>
            </a:r>
          </a:p>
          <a:p>
            <a:r>
              <a:rPr lang="ru-RU" dirty="0" smtClean="0"/>
              <a:t>Настройки специфичные для </a:t>
            </a:r>
            <a:r>
              <a:rPr lang="ru-RU" dirty="0" err="1" smtClean="0"/>
              <a:t>provider</a:t>
            </a:r>
            <a:r>
              <a:rPr lang="ru-RU" dirty="0" smtClean="0"/>
              <a:t> настраиваются через расширения.</a:t>
            </a:r>
          </a:p>
          <a:p>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13</a:t>
            </a:fld>
            <a:endParaRPr lang="ru-RU"/>
          </a:p>
        </p:txBody>
      </p:sp>
    </p:spTree>
    <p:extLst>
      <p:ext uri="{BB962C8B-B14F-4D97-AF65-F5344CB8AC3E}">
        <p14:creationId xmlns:p14="http://schemas.microsoft.com/office/powerpoint/2010/main" val="114844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&lt;h5&gt;&lt;b&gt;</a:t>
            </a:r>
            <a:r>
              <a:rPr lang="ru-RU" dirty="0" err="1" smtClean="0"/>
              <a:t>Asp.Net</a:t>
            </a:r>
            <a:r>
              <a:rPr lang="ru-RU" dirty="0" smtClean="0"/>
              <a:t> </a:t>
            </a:r>
            <a:r>
              <a:rPr lang="ru-RU" dirty="0" err="1" smtClean="0"/>
              <a:t>VNext</a:t>
            </a:r>
            <a:r>
              <a:rPr lang="ru-RU" dirty="0" smtClean="0"/>
              <a:t>&lt;/b&gt;&lt;/h5&gt;</a:t>
            </a:r>
          </a:p>
          <a:p>
            <a:r>
              <a:rPr lang="ru-RU" dirty="0" err="1" smtClean="0"/>
              <a:t>EntityFramework</a:t>
            </a:r>
            <a:r>
              <a:rPr lang="ru-RU" dirty="0" smtClean="0"/>
              <a:t> пишет под тем же руководством, что и asp.net. Мы уже слышали каким революционным будет </a:t>
            </a:r>
            <a:r>
              <a:rPr lang="ru-RU" dirty="0" err="1" smtClean="0"/>
              <a:t>VNext</a:t>
            </a:r>
            <a:r>
              <a:rPr lang="ru-RU" dirty="0" smtClean="0"/>
              <a:t>. Как сказал мой знакомый: “После анонса </a:t>
            </a:r>
            <a:r>
              <a:rPr lang="ru-RU" dirty="0" err="1" smtClean="0"/>
              <a:t>VNext</a:t>
            </a:r>
            <a:r>
              <a:rPr lang="ru-RU" dirty="0" smtClean="0"/>
              <a:t>, нам всем заново придется учить asp.net”. Это сказывается и на самом EF. Если мы заглянем в исходный код, то увидим там:</a:t>
            </a:r>
          </a:p>
          <a:p>
            <a:r>
              <a:rPr lang="ru-RU" dirty="0" smtClean="0"/>
              <a:t>&lt;</a:t>
            </a:r>
            <a:r>
              <a:rPr lang="ru-RU" dirty="0" err="1" smtClean="0"/>
              <a:t>img</a:t>
            </a:r>
            <a:r>
              <a:rPr lang="ru-RU" dirty="0" smtClean="0"/>
              <a:t> </a:t>
            </a:r>
            <a:r>
              <a:rPr lang="ru-RU" dirty="0" err="1" smtClean="0"/>
              <a:t>src</a:t>
            </a:r>
            <a:r>
              <a:rPr lang="ru-RU" dirty="0" smtClean="0"/>
              <a:t>="http://habrastorage.org/files/e3b/678/43c/e3b67843c78f447da1e079d45f65be75.png" </a:t>
            </a:r>
            <a:r>
              <a:rPr lang="ru-RU" dirty="0" err="1" smtClean="0"/>
              <a:t>alt</a:t>
            </a:r>
            <a:r>
              <a:rPr lang="ru-RU" dirty="0" smtClean="0"/>
              <a:t>="</a:t>
            </a:r>
            <a:r>
              <a:rPr lang="ru-RU" dirty="0" err="1" smtClean="0"/>
              <a:t>image</a:t>
            </a:r>
            <a:r>
              <a:rPr lang="ru-RU" dirty="0" smtClean="0"/>
              <a:t>"/&gt;</a:t>
            </a:r>
          </a:p>
          <a:p>
            <a:endParaRPr lang="ru-RU" dirty="0" smtClean="0"/>
          </a:p>
          <a:p>
            <a:r>
              <a:rPr lang="ru-RU" dirty="0" smtClean="0"/>
              <a:t>В версии для 2015 студии </a:t>
            </a:r>
            <a:r>
              <a:rPr lang="ru-RU" dirty="0" err="1" smtClean="0"/>
              <a:t>Json</a:t>
            </a:r>
            <a:r>
              <a:rPr lang="ru-RU" dirty="0" smtClean="0"/>
              <a:t>-файлы с описанием зависимостей и настроек. В 2013 студии все по старинке, правда…</a:t>
            </a:r>
          </a:p>
          <a:p>
            <a:r>
              <a:rPr lang="ru-RU" dirty="0" smtClean="0"/>
              <a:t>Еще интереснее, что даже строку подключения можно будет в </a:t>
            </a:r>
            <a:r>
              <a:rPr lang="ru-RU" dirty="0" err="1" smtClean="0"/>
              <a:t>Json</a:t>
            </a:r>
            <a:r>
              <a:rPr lang="ru-RU" dirty="0" smtClean="0"/>
              <a:t>-файле &lt;a </a:t>
            </a:r>
            <a:r>
              <a:rPr lang="ru-RU" dirty="0" err="1" smtClean="0"/>
              <a:t>href</a:t>
            </a:r>
            <a:r>
              <a:rPr lang="ru-RU" dirty="0" smtClean="0"/>
              <a:t>="https://github.com/aspnet/EntityFramework/wiki/Configuring-a-DbContext"&gt;написать&lt;/a&gt;. </a:t>
            </a:r>
          </a:p>
          <a:p>
            <a:endParaRPr lang="ru-RU" dirty="0" smtClean="0"/>
          </a:p>
          <a:p>
            <a:r>
              <a:rPr lang="ru-RU" dirty="0" smtClean="0"/>
              <a:t>&lt;</a:t>
            </a:r>
            <a:r>
              <a:rPr lang="ru-RU" dirty="0" err="1" smtClean="0"/>
              <a:t>img</a:t>
            </a:r>
            <a:r>
              <a:rPr lang="ru-RU" dirty="0" smtClean="0"/>
              <a:t> </a:t>
            </a:r>
            <a:r>
              <a:rPr lang="ru-RU" dirty="0" err="1" smtClean="0"/>
              <a:t>src</a:t>
            </a:r>
            <a:r>
              <a:rPr lang="ru-RU" dirty="0" smtClean="0"/>
              <a:t>="http://habrastorage.org/files/ee7/cef/7cc/ee7cef7cc8844abfbb43099f27ab56ac.png" </a:t>
            </a:r>
            <a:r>
              <a:rPr lang="ru-RU" dirty="0" err="1" smtClean="0"/>
              <a:t>alt</a:t>
            </a:r>
            <a:r>
              <a:rPr lang="ru-RU" dirty="0" smtClean="0"/>
              <a:t>="</a:t>
            </a:r>
            <a:r>
              <a:rPr lang="ru-RU" dirty="0" err="1" smtClean="0"/>
              <a:t>image</a:t>
            </a:r>
            <a:r>
              <a:rPr lang="ru-RU" smtClean="0"/>
              <a:t>"/&gt;</a:t>
            </a:r>
            <a:endParaRPr lang="ru-RU" dirty="0"/>
          </a:p>
        </p:txBody>
      </p:sp>
      <p:sp>
        <p:nvSpPr>
          <p:cNvPr id="4" name="Номер слайда 3"/>
          <p:cNvSpPr>
            <a:spLocks noGrp="1"/>
          </p:cNvSpPr>
          <p:nvPr>
            <p:ph type="sldNum" sz="quarter" idx="10"/>
          </p:nvPr>
        </p:nvSpPr>
        <p:spPr/>
        <p:txBody>
          <a:bodyPr/>
          <a:lstStyle/>
          <a:p>
            <a:fld id="{D8064340-0B4C-4667-BC73-F340E94206B2}" type="slidenum">
              <a:rPr lang="ru-RU" smtClean="0"/>
              <a:t>14</a:t>
            </a:fld>
            <a:endParaRPr lang="ru-RU"/>
          </a:p>
        </p:txBody>
      </p:sp>
    </p:spTree>
    <p:extLst>
      <p:ext uri="{BB962C8B-B14F-4D97-AF65-F5344CB8AC3E}">
        <p14:creationId xmlns:p14="http://schemas.microsoft.com/office/powerpoint/2010/main" val="151170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A01F88-7455-4AF9-B30D-54101D49FA1F}" type="datetimeFigureOut">
              <a:rPr lang="en-US" smtClean="0"/>
              <a:t>08-12-14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FB04-4C8B-4372-BC23-34C16BB741E4}" type="slidenum">
              <a:rPr lang="en-US" smtClean="0"/>
              <a:t>‹#›</a:t>
            </a:fld>
            <a:endParaRPr lang="en-US"/>
          </a:p>
        </p:txBody>
      </p:sp>
    </p:spTree>
    <p:extLst>
      <p:ext uri="{BB962C8B-B14F-4D97-AF65-F5344CB8AC3E}">
        <p14:creationId xmlns:p14="http://schemas.microsoft.com/office/powerpoint/2010/main" val="196116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01F88-7455-4AF9-B30D-54101D49FA1F}" type="datetimeFigureOut">
              <a:rPr lang="en-US" smtClean="0"/>
              <a:t>08-12-14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FB04-4C8B-4372-BC23-34C16BB741E4}" type="slidenum">
              <a:rPr lang="en-US" smtClean="0"/>
              <a:t>‹#›</a:t>
            </a:fld>
            <a:endParaRPr lang="en-US"/>
          </a:p>
        </p:txBody>
      </p:sp>
    </p:spTree>
    <p:extLst>
      <p:ext uri="{BB962C8B-B14F-4D97-AF65-F5344CB8AC3E}">
        <p14:creationId xmlns:p14="http://schemas.microsoft.com/office/powerpoint/2010/main" val="68006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01F88-7455-4AF9-B30D-54101D49FA1F}" type="datetimeFigureOut">
              <a:rPr lang="en-US" smtClean="0"/>
              <a:t>08-12-14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FB04-4C8B-4372-BC23-34C16BB741E4}" type="slidenum">
              <a:rPr lang="en-US" smtClean="0"/>
              <a:t>‹#›</a:t>
            </a:fld>
            <a:endParaRPr lang="en-US"/>
          </a:p>
        </p:txBody>
      </p:sp>
    </p:spTree>
    <p:extLst>
      <p:ext uri="{BB962C8B-B14F-4D97-AF65-F5344CB8AC3E}">
        <p14:creationId xmlns:p14="http://schemas.microsoft.com/office/powerpoint/2010/main" val="36871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01F88-7455-4AF9-B30D-54101D49FA1F}" type="datetimeFigureOut">
              <a:rPr lang="en-US" smtClean="0"/>
              <a:t>08-12-14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FB04-4C8B-4372-BC23-34C16BB741E4}" type="slidenum">
              <a:rPr lang="en-US" smtClean="0"/>
              <a:t>‹#›</a:t>
            </a:fld>
            <a:endParaRPr lang="en-US"/>
          </a:p>
        </p:txBody>
      </p:sp>
    </p:spTree>
    <p:extLst>
      <p:ext uri="{BB962C8B-B14F-4D97-AF65-F5344CB8AC3E}">
        <p14:creationId xmlns:p14="http://schemas.microsoft.com/office/powerpoint/2010/main" val="347489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A01F88-7455-4AF9-B30D-54101D49FA1F}" type="datetimeFigureOut">
              <a:rPr lang="en-US" smtClean="0"/>
              <a:t>08-12-14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FB04-4C8B-4372-BC23-34C16BB741E4}" type="slidenum">
              <a:rPr lang="en-US" smtClean="0"/>
              <a:t>‹#›</a:t>
            </a:fld>
            <a:endParaRPr lang="en-US"/>
          </a:p>
        </p:txBody>
      </p:sp>
    </p:spTree>
    <p:extLst>
      <p:ext uri="{BB962C8B-B14F-4D97-AF65-F5344CB8AC3E}">
        <p14:creationId xmlns:p14="http://schemas.microsoft.com/office/powerpoint/2010/main" val="235709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A01F88-7455-4AF9-B30D-54101D49FA1F}" type="datetimeFigureOut">
              <a:rPr lang="en-US" smtClean="0"/>
              <a:t>08-12-14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FB04-4C8B-4372-BC23-34C16BB741E4}" type="slidenum">
              <a:rPr lang="en-US" smtClean="0"/>
              <a:t>‹#›</a:t>
            </a:fld>
            <a:endParaRPr lang="en-US"/>
          </a:p>
        </p:txBody>
      </p:sp>
    </p:spTree>
    <p:extLst>
      <p:ext uri="{BB962C8B-B14F-4D97-AF65-F5344CB8AC3E}">
        <p14:creationId xmlns:p14="http://schemas.microsoft.com/office/powerpoint/2010/main" val="119988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A01F88-7455-4AF9-B30D-54101D49FA1F}" type="datetimeFigureOut">
              <a:rPr lang="en-US" smtClean="0"/>
              <a:t>08-12-14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DFB04-4C8B-4372-BC23-34C16BB741E4}" type="slidenum">
              <a:rPr lang="en-US" smtClean="0"/>
              <a:t>‹#›</a:t>
            </a:fld>
            <a:endParaRPr lang="en-US"/>
          </a:p>
        </p:txBody>
      </p:sp>
    </p:spTree>
    <p:extLst>
      <p:ext uri="{BB962C8B-B14F-4D97-AF65-F5344CB8AC3E}">
        <p14:creationId xmlns:p14="http://schemas.microsoft.com/office/powerpoint/2010/main" val="251523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A01F88-7455-4AF9-B30D-54101D49FA1F}" type="datetimeFigureOut">
              <a:rPr lang="en-US" smtClean="0"/>
              <a:t>08-12-14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DFB04-4C8B-4372-BC23-34C16BB741E4}" type="slidenum">
              <a:rPr lang="en-US" smtClean="0"/>
              <a:t>‹#›</a:t>
            </a:fld>
            <a:endParaRPr lang="en-US"/>
          </a:p>
        </p:txBody>
      </p:sp>
    </p:spTree>
    <p:extLst>
      <p:ext uri="{BB962C8B-B14F-4D97-AF65-F5344CB8AC3E}">
        <p14:creationId xmlns:p14="http://schemas.microsoft.com/office/powerpoint/2010/main" val="370026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01F88-7455-4AF9-B30D-54101D49FA1F}" type="datetimeFigureOut">
              <a:rPr lang="en-US" smtClean="0"/>
              <a:t>08-12-14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DFB04-4C8B-4372-BC23-34C16BB741E4}" type="slidenum">
              <a:rPr lang="en-US" smtClean="0"/>
              <a:t>‹#›</a:t>
            </a:fld>
            <a:endParaRPr lang="en-US"/>
          </a:p>
        </p:txBody>
      </p:sp>
    </p:spTree>
    <p:extLst>
      <p:ext uri="{BB962C8B-B14F-4D97-AF65-F5344CB8AC3E}">
        <p14:creationId xmlns:p14="http://schemas.microsoft.com/office/powerpoint/2010/main" val="400837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01F88-7455-4AF9-B30D-54101D49FA1F}" type="datetimeFigureOut">
              <a:rPr lang="en-US" smtClean="0"/>
              <a:t>08-12-14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FB04-4C8B-4372-BC23-34C16BB741E4}" type="slidenum">
              <a:rPr lang="en-US" smtClean="0"/>
              <a:t>‹#›</a:t>
            </a:fld>
            <a:endParaRPr lang="en-US"/>
          </a:p>
        </p:txBody>
      </p:sp>
    </p:spTree>
    <p:extLst>
      <p:ext uri="{BB962C8B-B14F-4D97-AF65-F5344CB8AC3E}">
        <p14:creationId xmlns:p14="http://schemas.microsoft.com/office/powerpoint/2010/main" val="358423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01F88-7455-4AF9-B30D-54101D49FA1F}" type="datetimeFigureOut">
              <a:rPr lang="en-US" smtClean="0"/>
              <a:t>08-12-14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FB04-4C8B-4372-BC23-34C16BB741E4}" type="slidenum">
              <a:rPr lang="en-US" smtClean="0"/>
              <a:t>‹#›</a:t>
            </a:fld>
            <a:endParaRPr lang="en-US"/>
          </a:p>
        </p:txBody>
      </p:sp>
    </p:spTree>
    <p:extLst>
      <p:ext uri="{BB962C8B-B14F-4D97-AF65-F5344CB8AC3E}">
        <p14:creationId xmlns:p14="http://schemas.microsoft.com/office/powerpoint/2010/main" val="76598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01F88-7455-4AF9-B30D-54101D49FA1F}" type="datetimeFigureOut">
              <a:rPr lang="en-US" smtClean="0"/>
              <a:t>08-12-14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9DFB04-4C8B-4372-BC23-34C16BB741E4}" type="slidenum">
              <a:rPr lang="en-US" smtClean="0"/>
              <a:t>‹#›</a:t>
            </a:fld>
            <a:endParaRPr lang="en-US"/>
          </a:p>
        </p:txBody>
      </p:sp>
    </p:spTree>
    <p:extLst>
      <p:ext uri="{BB962C8B-B14F-4D97-AF65-F5344CB8AC3E}">
        <p14:creationId xmlns:p14="http://schemas.microsoft.com/office/powerpoint/2010/main" val="1809424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ychevIgor" TargetMode="External"/><Relationship Id="rId2" Type="http://schemas.openxmlformats.org/officeDocument/2006/relationships/hyperlink" Target="mailto:Sychev-igor.90@mail.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spnet/EntityFramework/issues/821" TargetMode="External"/><Relationship Id="rId2" Type="http://schemas.openxmlformats.org/officeDocument/2006/relationships/hyperlink" Target="https://github.com/aspnet/EntityFramewor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yget.org/gallery/aspnetmast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myget/PackageSourceDiscovery" TargetMode="External"/><Relationship Id="rId5" Type="http://schemas.openxmlformats.org/officeDocument/2006/relationships/hyperlink" Target="https://www.myget.org/gallery/aspnetrelease" TargetMode="External"/><Relationship Id="rId4" Type="http://schemas.openxmlformats.org/officeDocument/2006/relationships/hyperlink" Target="https://www.myget.org/gallery/aspnetvnex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blogs.msdn.com/b/adonet/archive/2014/12/02/ef7-priorities-focus-and-initial-release.asp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ychevIgor" TargetMode="External"/><Relationship Id="rId2" Type="http://schemas.openxmlformats.org/officeDocument/2006/relationships/hyperlink" Target="mailto:Sychev-igor.90@mail.ru"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github.com/SychevIgor/dotnext_entityframework7_nosql" TargetMode="External"/><Relationship Id="rId3" Type="http://schemas.openxmlformats.org/officeDocument/2006/relationships/hyperlink" Target="http://channel9.msdn.com/Events/TechEd/Europe/2014/DEV-B332" TargetMode="External"/><Relationship Id="rId7" Type="http://schemas.openxmlformats.org/officeDocument/2006/relationships/hyperlink" Target="https://github.com/aspnet/EntityFramework/wiki/Entity-Framework-Design-Meeting-Not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aspnet/EntityFramework" TargetMode="External"/><Relationship Id="rId5" Type="http://schemas.openxmlformats.org/officeDocument/2006/relationships/hyperlink" Target="http://blogs.msdn.com/b/adonet/" TargetMode="External"/><Relationship Id="rId4" Type="http://schemas.openxmlformats.org/officeDocument/2006/relationships/hyperlink" Target="http://channel9.msdn.com/Events/TechEd/NorthAmerica/2014/DEV-B41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Entity Framework 7 </a:t>
            </a:r>
            <a:r>
              <a:rPr lang="ru-RU" dirty="0" smtClean="0"/>
              <a:t/>
            </a:r>
            <a:br>
              <a:rPr lang="ru-RU" dirty="0" smtClean="0"/>
            </a:br>
            <a:r>
              <a:rPr lang="en-US" dirty="0" smtClean="0"/>
              <a:t>+ </a:t>
            </a:r>
            <a:r>
              <a:rPr lang="en-US" dirty="0" err="1" smtClean="0"/>
              <a:t>Redis</a:t>
            </a:r>
            <a:r>
              <a:rPr lang="en-US" dirty="0" smtClean="0"/>
              <a:t>/</a:t>
            </a:r>
            <a:r>
              <a:rPr lang="en-US" dirty="0" err="1" smtClean="0"/>
              <a:t>AzureTableStorage</a:t>
            </a:r>
            <a:endParaRPr lang="en-US" dirty="0"/>
          </a:p>
        </p:txBody>
      </p:sp>
      <p:sp>
        <p:nvSpPr>
          <p:cNvPr id="3" name="Subtitle 2"/>
          <p:cNvSpPr>
            <a:spLocks noGrp="1"/>
          </p:cNvSpPr>
          <p:nvPr>
            <p:ph type="subTitle" idx="1"/>
          </p:nvPr>
        </p:nvSpPr>
        <p:spPr/>
        <p:txBody>
          <a:bodyPr/>
          <a:lstStyle/>
          <a:p>
            <a:pPr lvl="1" algn="r"/>
            <a:endParaRPr lang="en-US" dirty="0" smtClean="0"/>
          </a:p>
          <a:p>
            <a:pPr lvl="1" algn="r"/>
            <a:r>
              <a:rPr lang="ru-RU" dirty="0" smtClean="0"/>
              <a:t>Сычев Игорь </a:t>
            </a:r>
            <a:endParaRPr lang="en-US" dirty="0" smtClean="0"/>
          </a:p>
          <a:p>
            <a:pPr lvl="1" algn="r"/>
            <a:r>
              <a:rPr lang="en-US" dirty="0" smtClean="0">
                <a:hlinkClick r:id="rId2"/>
              </a:rPr>
              <a:t>Sychev-igor.90@mail.ru</a:t>
            </a:r>
            <a:endParaRPr lang="en-US" dirty="0" smtClean="0"/>
          </a:p>
          <a:p>
            <a:pPr lvl="1" algn="r"/>
            <a:r>
              <a:rPr lang="en-US" dirty="0" smtClean="0">
                <a:hlinkClick r:id="rId3"/>
              </a:rPr>
              <a:t>https://github.com/SychevIgor</a:t>
            </a:r>
            <a:r>
              <a:rPr lang="en-US" dirty="0" smtClean="0"/>
              <a:t> </a:t>
            </a:r>
            <a:endParaRPr lang="en-US" dirty="0"/>
          </a:p>
        </p:txBody>
      </p:sp>
    </p:spTree>
    <p:extLst>
      <p:ext uri="{BB962C8B-B14F-4D97-AF65-F5344CB8AC3E}">
        <p14:creationId xmlns:p14="http://schemas.microsoft.com/office/powerpoint/2010/main" val="3807195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59050" cy="700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3120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dirty="0"/>
              <a:t>No </a:t>
            </a:r>
            <a:r>
              <a:rPr lang="en-US" dirty="0" smtClean="0"/>
              <a:t>EDMX</a:t>
            </a:r>
            <a:r>
              <a:rPr lang="ru-RU" dirty="0" smtClean="0"/>
              <a:t/>
            </a:r>
            <a:br>
              <a:rPr lang="ru-RU" dirty="0" smtClean="0"/>
            </a:br>
            <a:r>
              <a:rPr lang="en-US" dirty="0" smtClean="0"/>
              <a:t>Code First-&gt; </a:t>
            </a:r>
            <a:r>
              <a:rPr lang="en-US" dirty="0"/>
              <a:t>Code-Based Modeling</a:t>
            </a:r>
            <a:r>
              <a:rPr lang="ru-RU" dirty="0"/>
              <a:t> </a:t>
            </a:r>
          </a:p>
        </p:txBody>
      </p:sp>
      <p:sp>
        <p:nvSpPr>
          <p:cNvPr id="3" name="Объект 2"/>
          <p:cNvSpPr>
            <a:spLocks noGrp="1"/>
          </p:cNvSpPr>
          <p:nvPr>
            <p:ph idx="1"/>
          </p:nvPr>
        </p:nvSpPr>
        <p:spPr/>
        <p:txBody>
          <a:bodyPr/>
          <a:lstStyle/>
          <a:p>
            <a:endParaRPr lang="ru-RU" dirty="0" smtClean="0"/>
          </a:p>
          <a:p>
            <a:endParaRPr lang="ru-RU" dirty="0"/>
          </a:p>
          <a:p>
            <a:r>
              <a:rPr lang="ru-RU" dirty="0" smtClean="0"/>
              <a:t>Поддержка </a:t>
            </a:r>
            <a:r>
              <a:rPr lang="en-US" dirty="0" smtClean="0"/>
              <a:t>2 </a:t>
            </a:r>
            <a:r>
              <a:rPr lang="ru-RU" dirty="0" smtClean="0"/>
              <a:t>моделей -</a:t>
            </a:r>
            <a:r>
              <a:rPr lang="en-US" dirty="0" smtClean="0"/>
              <a:t>&gt; overhead</a:t>
            </a:r>
            <a:r>
              <a:rPr lang="ru-RU" dirty="0" smtClean="0"/>
              <a:t>.</a:t>
            </a:r>
          </a:p>
          <a:p>
            <a:r>
              <a:rPr lang="en-US" dirty="0" smtClean="0"/>
              <a:t>Merge</a:t>
            </a:r>
            <a:r>
              <a:rPr lang="ru-RU" dirty="0" smtClean="0"/>
              <a:t> </a:t>
            </a:r>
            <a:r>
              <a:rPr lang="en-US" dirty="0" err="1" smtClean="0"/>
              <a:t>edmx</a:t>
            </a:r>
            <a:r>
              <a:rPr lang="en-US" dirty="0" smtClean="0"/>
              <a:t> </a:t>
            </a:r>
            <a:r>
              <a:rPr lang="ru-RU" dirty="0" smtClean="0"/>
              <a:t>моделей кране сложный.</a:t>
            </a:r>
          </a:p>
          <a:p>
            <a:r>
              <a:rPr lang="ru-RU" dirty="0" smtClean="0"/>
              <a:t>Разработчикам проще писать код, чем рисовать диаграммы.</a:t>
            </a:r>
            <a:endParaRPr lang="en-US" dirty="0" smtClean="0"/>
          </a:p>
          <a:p>
            <a:r>
              <a:rPr lang="en-US" dirty="0"/>
              <a:t>Code First- </a:t>
            </a:r>
            <a:r>
              <a:rPr lang="ru-RU" dirty="0"/>
              <a:t>не совсем корректное название</a:t>
            </a:r>
            <a:r>
              <a:rPr lang="ru-RU" dirty="0" smtClean="0"/>
              <a:t>.</a:t>
            </a:r>
          </a:p>
          <a:p>
            <a:endParaRPr lang="ru-RU" dirty="0"/>
          </a:p>
        </p:txBody>
      </p:sp>
    </p:spTree>
    <p:extLst>
      <p:ext uri="{BB962C8B-B14F-4D97-AF65-F5344CB8AC3E}">
        <p14:creationId xmlns:p14="http://schemas.microsoft.com/office/powerpoint/2010/main" val="318935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RAM </a:t>
            </a:r>
            <a:r>
              <a:rPr lang="ru-RU" dirty="0"/>
              <a:t>и </a:t>
            </a:r>
            <a:r>
              <a:rPr lang="en-US" dirty="0" smtClean="0"/>
              <a:t>CPU/</a:t>
            </a:r>
            <a:r>
              <a:rPr lang="ru-RU" dirty="0" smtClean="0"/>
              <a:t>быстродействие</a:t>
            </a:r>
            <a:endParaRPr lang="ru-RU" dirty="0"/>
          </a:p>
        </p:txBody>
      </p:sp>
      <p:sp>
        <p:nvSpPr>
          <p:cNvPr id="3" name="Объект 2"/>
          <p:cNvSpPr>
            <a:spLocks noGrp="1"/>
          </p:cNvSpPr>
          <p:nvPr>
            <p:ph idx="1"/>
          </p:nvPr>
        </p:nvSpPr>
        <p:spPr/>
        <p:txBody>
          <a:bodyPr/>
          <a:lstStyle/>
          <a:p>
            <a:endParaRPr lang="ru-RU" dirty="0" smtClean="0"/>
          </a:p>
          <a:p>
            <a:r>
              <a:rPr lang="ru-RU" dirty="0" smtClean="0"/>
              <a:t>Пока  доступной информации не много.</a:t>
            </a:r>
            <a:r>
              <a:rPr lang="en-US" dirty="0" smtClean="0"/>
              <a:t> </a:t>
            </a:r>
            <a:endParaRPr lang="ru-RU" dirty="0" smtClean="0"/>
          </a:p>
          <a:p>
            <a:r>
              <a:rPr lang="ru-RU" dirty="0" smtClean="0"/>
              <a:t>По памяти нет вообще ничего.</a:t>
            </a:r>
          </a:p>
          <a:p>
            <a:endParaRPr lang="ru-RU" dirty="0" smtClean="0"/>
          </a:p>
          <a:p>
            <a:r>
              <a:rPr lang="ru-RU" dirty="0" smtClean="0"/>
              <a:t>Отключение </a:t>
            </a:r>
            <a:r>
              <a:rPr lang="en-US" dirty="0" err="1"/>
              <a:t>DetectChanges</a:t>
            </a:r>
            <a:r>
              <a:rPr lang="en-US" dirty="0"/>
              <a:t> </a:t>
            </a:r>
            <a:r>
              <a:rPr lang="ru-RU" dirty="0" smtClean="0"/>
              <a:t>для большинства методов.</a:t>
            </a:r>
          </a:p>
          <a:p>
            <a:pPr lvl="1"/>
            <a:r>
              <a:rPr lang="ru-RU" dirty="0" smtClean="0"/>
              <a:t>Удалена настройку </a:t>
            </a:r>
            <a:r>
              <a:rPr lang="en-US" dirty="0" err="1" smtClean="0"/>
              <a:t>AutoDetectChanges</a:t>
            </a:r>
            <a:endParaRPr lang="ru-RU" dirty="0" smtClean="0"/>
          </a:p>
          <a:p>
            <a:r>
              <a:rPr lang="ru-RU" dirty="0" smtClean="0"/>
              <a:t>Удаление излишней </a:t>
            </a:r>
            <a:r>
              <a:rPr lang="ru-RU" dirty="0" err="1" smtClean="0"/>
              <a:t>валидации</a:t>
            </a:r>
            <a:r>
              <a:rPr lang="ru-RU" dirty="0" smtClean="0"/>
              <a:t>.</a:t>
            </a:r>
            <a:endParaRPr lang="en-US" dirty="0" smtClean="0"/>
          </a:p>
        </p:txBody>
      </p:sp>
    </p:spTree>
    <p:extLst>
      <p:ext uri="{BB962C8B-B14F-4D97-AF65-F5344CB8AC3E}">
        <p14:creationId xmlns:p14="http://schemas.microsoft.com/office/powerpoint/2010/main" val="795201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ctr"/>
            <a:r>
              <a:rPr lang="en-US" dirty="0"/>
              <a:t>Provider specific </a:t>
            </a:r>
            <a:r>
              <a:rPr lang="ru-RU" dirty="0" smtClean="0"/>
              <a:t>настройки</a:t>
            </a:r>
            <a:endParaRPr lang="ru-RU" dirty="0"/>
          </a:p>
        </p:txBody>
      </p:sp>
      <p:sp>
        <p:nvSpPr>
          <p:cNvPr id="5" name="Объект 4"/>
          <p:cNvSpPr>
            <a:spLocks noGrp="1"/>
          </p:cNvSpPr>
          <p:nvPr>
            <p:ph sz="half" idx="1"/>
          </p:nvPr>
        </p:nvSpPr>
        <p:spPr/>
        <p:txBody>
          <a:bodyPr/>
          <a:lstStyle/>
          <a:p>
            <a:r>
              <a:rPr lang="en-US" dirty="0"/>
              <a:t>ATS</a:t>
            </a:r>
          </a:p>
          <a:p>
            <a:pPr lvl="1"/>
            <a:r>
              <a:rPr lang="en-US" dirty="0" err="1"/>
              <a:t>EntityType</a:t>
            </a:r>
            <a:r>
              <a:rPr lang="en-US" dirty="0"/>
              <a:t>: </a:t>
            </a:r>
          </a:p>
          <a:p>
            <a:pPr lvl="2"/>
            <a:r>
              <a:rPr lang="en-US" dirty="0"/>
              <a:t>Table</a:t>
            </a:r>
          </a:p>
          <a:p>
            <a:pPr lvl="2"/>
            <a:r>
              <a:rPr lang="en-US" dirty="0" err="1"/>
              <a:t>PartitionAndRowKey</a:t>
            </a:r>
            <a:endParaRPr lang="en-US" dirty="0"/>
          </a:p>
          <a:p>
            <a:pPr lvl="1"/>
            <a:r>
              <a:rPr lang="en-US" dirty="0"/>
              <a:t>Property: </a:t>
            </a:r>
          </a:p>
          <a:p>
            <a:pPr lvl="2"/>
            <a:r>
              <a:rPr lang="en-US" dirty="0"/>
              <a:t>Column</a:t>
            </a:r>
          </a:p>
          <a:p>
            <a:pPr lvl="2"/>
            <a:r>
              <a:rPr lang="en-US" dirty="0"/>
              <a:t>Timestamp</a:t>
            </a:r>
          </a:p>
          <a:p>
            <a:endParaRPr lang="ru-RU" dirty="0"/>
          </a:p>
        </p:txBody>
      </p:sp>
      <p:sp>
        <p:nvSpPr>
          <p:cNvPr id="6" name="Объект 5"/>
          <p:cNvSpPr>
            <a:spLocks noGrp="1"/>
          </p:cNvSpPr>
          <p:nvPr>
            <p:ph sz="half" idx="2"/>
          </p:nvPr>
        </p:nvSpPr>
        <p:spPr>
          <a:xfrm>
            <a:off x="6375400" y="1690688"/>
            <a:ext cx="5181600" cy="4377192"/>
          </a:xfrm>
        </p:spPr>
        <p:txBody>
          <a:bodyPr/>
          <a:lstStyle/>
          <a:p>
            <a:r>
              <a:rPr lang="en-US" dirty="0"/>
              <a:t>SQL Server</a:t>
            </a:r>
          </a:p>
          <a:p>
            <a:pPr lvl="1"/>
            <a:r>
              <a:rPr lang="en-US" dirty="0"/>
              <a:t>Key </a:t>
            </a:r>
          </a:p>
          <a:p>
            <a:pPr lvl="2"/>
            <a:r>
              <a:rPr lang="en-US" dirty="0"/>
              <a:t>Clustered</a:t>
            </a:r>
          </a:p>
          <a:p>
            <a:pPr lvl="1"/>
            <a:r>
              <a:rPr lang="en-US" dirty="0"/>
              <a:t>Index </a:t>
            </a:r>
          </a:p>
          <a:p>
            <a:pPr lvl="2"/>
            <a:r>
              <a:rPr lang="en-US" dirty="0"/>
              <a:t>Clustered</a:t>
            </a:r>
          </a:p>
          <a:p>
            <a:pPr lvl="1"/>
            <a:r>
              <a:rPr lang="en-US" dirty="0"/>
              <a:t>Model </a:t>
            </a:r>
          </a:p>
          <a:p>
            <a:pPr lvl="2"/>
            <a:r>
              <a:rPr lang="en-US" dirty="0" err="1"/>
              <a:t>UseSequence</a:t>
            </a:r>
            <a:r>
              <a:rPr lang="en-US" dirty="0"/>
              <a:t> (3 overloads: empty; name; name, block size, start)</a:t>
            </a:r>
          </a:p>
          <a:p>
            <a:pPr lvl="2"/>
            <a:r>
              <a:rPr lang="en-US" dirty="0" err="1"/>
              <a:t>UseIdentity</a:t>
            </a:r>
            <a:endParaRPr lang="en-US" dirty="0"/>
          </a:p>
          <a:p>
            <a:pPr lvl="1"/>
            <a:r>
              <a:rPr lang="en-US" dirty="0"/>
              <a:t>Property </a:t>
            </a:r>
          </a:p>
          <a:p>
            <a:pPr lvl="2"/>
            <a:r>
              <a:rPr lang="en-US" dirty="0" err="1"/>
              <a:t>UseSequence</a:t>
            </a:r>
            <a:r>
              <a:rPr lang="en-US" dirty="0"/>
              <a:t> (3 overloads)</a:t>
            </a:r>
          </a:p>
          <a:p>
            <a:pPr lvl="2"/>
            <a:r>
              <a:rPr lang="en-US" dirty="0" err="1"/>
              <a:t>UseIdentity</a:t>
            </a:r>
            <a:endParaRPr lang="en-US" dirty="0"/>
          </a:p>
          <a:p>
            <a:endParaRPr lang="ru-RU" dirty="0"/>
          </a:p>
          <a:p>
            <a:endParaRPr lang="ru-RU" dirty="0"/>
          </a:p>
        </p:txBody>
      </p:sp>
    </p:spTree>
    <p:extLst>
      <p:ext uri="{BB962C8B-B14F-4D97-AF65-F5344CB8AC3E}">
        <p14:creationId xmlns:p14="http://schemas.microsoft.com/office/powerpoint/2010/main" val="2186529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pPr algn="ctr"/>
            <a:r>
              <a:rPr lang="en-US" dirty="0" smtClean="0"/>
              <a:t>Asp.NET VNEXT</a:t>
            </a:r>
            <a:endParaRPr lang="ru-RU" dirty="0"/>
          </a:p>
        </p:txBody>
      </p:sp>
      <p:sp>
        <p:nvSpPr>
          <p:cNvPr id="8" name="Объект 7"/>
          <p:cNvSpPr>
            <a:spLocks noGrp="1"/>
          </p:cNvSpPr>
          <p:nvPr>
            <p:ph sz="half" idx="1"/>
          </p:nvPr>
        </p:nvSpPr>
        <p:spPr/>
        <p:txBody>
          <a:bodyPr/>
          <a:lstStyle/>
          <a:p>
            <a:r>
              <a:rPr lang="en-US" dirty="0" smtClean="0"/>
              <a:t>Migrations</a:t>
            </a:r>
          </a:p>
          <a:p>
            <a:endParaRPr lang="ru-RU" dirty="0" smtClean="0"/>
          </a:p>
          <a:p>
            <a:endParaRPr lang="en-US" dirty="0" smtClean="0"/>
          </a:p>
          <a:p>
            <a:endParaRPr lang="en-US" dirty="0" smtClean="0"/>
          </a:p>
          <a:p>
            <a:endParaRPr lang="en-US" dirty="0" smtClean="0"/>
          </a:p>
          <a:p>
            <a:endParaRPr lang="en-US" dirty="0" smtClean="0"/>
          </a:p>
          <a:p>
            <a:pPr lvl="1"/>
            <a:endParaRPr lang="ru-RU" dirty="0"/>
          </a:p>
        </p:txBody>
      </p:sp>
      <p:sp>
        <p:nvSpPr>
          <p:cNvPr id="2" name="Объект 1"/>
          <p:cNvSpPr>
            <a:spLocks noGrp="1"/>
          </p:cNvSpPr>
          <p:nvPr>
            <p:ph sz="half" idx="2"/>
          </p:nvPr>
        </p:nvSpPr>
        <p:spPr/>
        <p:txBody>
          <a:bodyPr/>
          <a:lstStyle/>
          <a:p>
            <a:r>
              <a:rPr lang="en-US" dirty="0"/>
              <a:t>Configuration</a:t>
            </a:r>
            <a:endParaRPr lang="ru-RU" dirty="0"/>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468" y="2580286"/>
            <a:ext cx="5127652" cy="2711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descr="E:\dotnext\dotnext_entityframework7_nosql\Presentation\EFJsonConfi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7" y="4024852"/>
            <a:ext cx="6494463" cy="16192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5694" y="5317346"/>
            <a:ext cx="4521200" cy="739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568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Где взять исходные кода</a:t>
            </a:r>
            <a:endParaRPr lang="en-US" dirty="0"/>
          </a:p>
        </p:txBody>
      </p:sp>
      <p:sp>
        <p:nvSpPr>
          <p:cNvPr id="3" name="Content Placeholder 2"/>
          <p:cNvSpPr>
            <a:spLocks noGrp="1"/>
          </p:cNvSpPr>
          <p:nvPr>
            <p:ph idx="1"/>
          </p:nvPr>
        </p:nvSpPr>
        <p:spPr/>
        <p:txBody>
          <a:bodyPr/>
          <a:lstStyle/>
          <a:p>
            <a:endParaRPr lang="ru-RU" dirty="0" smtClean="0">
              <a:hlinkClick r:id="rId2"/>
            </a:endParaRPr>
          </a:p>
          <a:p>
            <a:r>
              <a:rPr lang="en-US" dirty="0" smtClean="0">
                <a:hlinkClick r:id="rId2"/>
              </a:rPr>
              <a:t>https</a:t>
            </a:r>
            <a:r>
              <a:rPr lang="en-US" dirty="0">
                <a:hlinkClick r:id="rId2"/>
              </a:rPr>
              <a:t>://</a:t>
            </a:r>
            <a:r>
              <a:rPr lang="en-US" dirty="0" smtClean="0">
                <a:hlinkClick r:id="rId2"/>
              </a:rPr>
              <a:t>github.com/aspnet/EntityFramework</a:t>
            </a:r>
            <a:r>
              <a:rPr lang="ru-RU" dirty="0" smtClean="0"/>
              <a:t> </a:t>
            </a:r>
            <a:endParaRPr lang="ru-RU" dirty="0" smtClean="0">
              <a:hlinkClick r:id="rId3"/>
            </a:endParaRPr>
          </a:p>
          <a:p>
            <a:r>
              <a:rPr lang="ru-RU" dirty="0" smtClean="0"/>
              <a:t>Добился компиляции только через неделю после начала работ. </a:t>
            </a:r>
            <a:r>
              <a:rPr lang="en-US" dirty="0">
                <a:hlinkClick r:id="rId3"/>
              </a:rPr>
              <a:t>https://github.com/aspnet/EntityFramework/issues/821</a:t>
            </a:r>
            <a:r>
              <a:rPr lang="ru-RU" dirty="0"/>
              <a:t> </a:t>
            </a:r>
          </a:p>
          <a:p>
            <a:pPr marL="0" indent="0">
              <a:buNone/>
            </a:pPr>
            <a:endParaRPr lang="en-US" dirty="0"/>
          </a:p>
        </p:txBody>
      </p:sp>
    </p:spTree>
    <p:extLst>
      <p:ext uri="{BB962C8B-B14F-4D97-AF65-F5344CB8AC3E}">
        <p14:creationId xmlns:p14="http://schemas.microsoft.com/office/powerpoint/2010/main" val="344107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Где взять </a:t>
            </a:r>
            <a:r>
              <a:rPr lang="ru-RU" dirty="0" err="1" smtClean="0"/>
              <a:t>бинарники</a:t>
            </a:r>
            <a:r>
              <a:rPr lang="en-US" dirty="0" smtClean="0"/>
              <a:t>? -</a:t>
            </a:r>
            <a:r>
              <a:rPr lang="en-US" dirty="0" err="1" smtClean="0"/>
              <a:t>Myget</a:t>
            </a:r>
            <a:endParaRPr lang="en-US" dirty="0"/>
          </a:p>
        </p:txBody>
      </p:sp>
      <p:sp>
        <p:nvSpPr>
          <p:cNvPr id="3" name="Content Placeholder 2"/>
          <p:cNvSpPr>
            <a:spLocks noGrp="1"/>
          </p:cNvSpPr>
          <p:nvPr>
            <p:ph idx="1"/>
          </p:nvPr>
        </p:nvSpPr>
        <p:spPr/>
        <p:txBody>
          <a:bodyPr>
            <a:normAutofit/>
          </a:bodyPr>
          <a:lstStyle/>
          <a:p>
            <a:r>
              <a:rPr lang="en-US" sz="3600" dirty="0" smtClean="0">
                <a:hlinkClick r:id="rId3"/>
              </a:rPr>
              <a:t>https://www.myget.org/gallery/aspnetmaster</a:t>
            </a:r>
            <a:endParaRPr lang="ru-RU" sz="3600" dirty="0" smtClean="0"/>
          </a:p>
          <a:p>
            <a:r>
              <a:rPr lang="en-US" sz="3600" dirty="0" smtClean="0">
                <a:hlinkClick r:id="rId4"/>
              </a:rPr>
              <a:t>https://www.myget.org/gallery/aspnetvnext</a:t>
            </a:r>
            <a:endParaRPr lang="ru-RU" sz="3600" dirty="0" smtClean="0"/>
          </a:p>
          <a:p>
            <a:r>
              <a:rPr lang="en-US" sz="3600" dirty="0" smtClean="0">
                <a:hlinkClick r:id="rId5"/>
              </a:rPr>
              <a:t>https://www.myget.org/gallery/aspnetrelease</a:t>
            </a:r>
            <a:r>
              <a:rPr lang="en-US" sz="3600" dirty="0" smtClean="0"/>
              <a:t> </a:t>
            </a:r>
          </a:p>
          <a:p>
            <a:endParaRPr lang="en-US" sz="3600" dirty="0"/>
          </a:p>
          <a:p>
            <a:r>
              <a:rPr lang="ru-RU" sz="3600" dirty="0" smtClean="0"/>
              <a:t>Как добавить </a:t>
            </a:r>
            <a:r>
              <a:rPr lang="en-US" sz="3600" dirty="0" smtClean="0">
                <a:hlinkClick r:id="rId6"/>
              </a:rPr>
              <a:t>https://github.com/myget/PackageSourceDiscovery</a:t>
            </a:r>
            <a:r>
              <a:rPr lang="ru-RU" sz="3600" dirty="0" smtClean="0"/>
              <a:t> </a:t>
            </a:r>
          </a:p>
        </p:txBody>
      </p:sp>
    </p:spTree>
    <p:extLst>
      <p:ext uri="{BB962C8B-B14F-4D97-AF65-F5344CB8AC3E}">
        <p14:creationId xmlns:p14="http://schemas.microsoft.com/office/powerpoint/2010/main" val="1648375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Подстава от </a:t>
            </a:r>
            <a:r>
              <a:rPr lang="en-US" dirty="0" smtClean="0"/>
              <a:t>EF team</a:t>
            </a:r>
            <a:endParaRPr lang="ru-RU" dirty="0"/>
          </a:p>
        </p:txBody>
      </p:sp>
      <p:sp>
        <p:nvSpPr>
          <p:cNvPr id="3" name="Объект 2"/>
          <p:cNvSpPr>
            <a:spLocks noGrp="1"/>
          </p:cNvSpPr>
          <p:nvPr>
            <p:ph idx="1"/>
          </p:nvPr>
        </p:nvSpPr>
        <p:spPr/>
        <p:txBody>
          <a:bodyPr>
            <a:normAutofit fontScale="77500" lnSpcReduction="20000"/>
          </a:bodyPr>
          <a:lstStyle/>
          <a:p>
            <a:pPr marL="0" indent="0" algn="ctr">
              <a:buNone/>
            </a:pPr>
            <a:r>
              <a:rPr lang="ru-RU" sz="6600" dirty="0" smtClean="0">
                <a:solidFill>
                  <a:srgbClr val="FF0000"/>
                </a:solidFill>
              </a:rPr>
              <a:t>04.12.2014 </a:t>
            </a:r>
          </a:p>
          <a:p>
            <a:pPr marL="0" indent="0" algn="ctr">
              <a:buNone/>
            </a:pPr>
            <a:r>
              <a:rPr lang="en-US" sz="6600" dirty="0" err="1" smtClean="0">
                <a:solidFill>
                  <a:srgbClr val="FF0000"/>
                </a:solidFill>
              </a:rPr>
              <a:t>Redis</a:t>
            </a:r>
            <a:r>
              <a:rPr lang="en-US" sz="6600" dirty="0" smtClean="0">
                <a:solidFill>
                  <a:srgbClr val="FF0000"/>
                </a:solidFill>
              </a:rPr>
              <a:t>/Azure Table Storage </a:t>
            </a:r>
            <a:r>
              <a:rPr lang="ru-RU" sz="6600" dirty="0" smtClean="0">
                <a:solidFill>
                  <a:srgbClr val="FF0000"/>
                </a:solidFill>
              </a:rPr>
              <a:t>были перенесены из </a:t>
            </a:r>
            <a:r>
              <a:rPr lang="ru-RU" sz="6600" dirty="0" smtClean="0"/>
              <a:t>ветки</a:t>
            </a:r>
            <a:r>
              <a:rPr lang="ru-RU" sz="6600" dirty="0" smtClean="0">
                <a:solidFill>
                  <a:srgbClr val="FF0000"/>
                </a:solidFill>
              </a:rPr>
              <a:t> </a:t>
            </a:r>
            <a:r>
              <a:rPr lang="en-US" sz="6600" dirty="0" smtClean="0">
                <a:solidFill>
                  <a:srgbClr val="FF0000"/>
                </a:solidFill>
              </a:rPr>
              <a:t>develop</a:t>
            </a:r>
            <a:r>
              <a:rPr lang="ru-RU" sz="6600" dirty="0" smtClean="0">
                <a:solidFill>
                  <a:srgbClr val="FF0000"/>
                </a:solidFill>
              </a:rPr>
              <a:t> </a:t>
            </a:r>
            <a:r>
              <a:rPr lang="ru-RU" sz="6600" dirty="0" smtClean="0"/>
              <a:t>для стабилизации.</a:t>
            </a:r>
            <a:endParaRPr lang="en-US" sz="6600" dirty="0" smtClean="0"/>
          </a:p>
          <a:p>
            <a:pPr marL="0" indent="0" algn="ctr">
              <a:buNone/>
            </a:pPr>
            <a:r>
              <a:rPr lang="en-US" sz="6600" dirty="0">
                <a:hlinkClick r:id="rId3"/>
              </a:rPr>
              <a:t>http://</a:t>
            </a:r>
            <a:r>
              <a:rPr lang="en-US" sz="6600" dirty="0" smtClean="0">
                <a:hlinkClick r:id="rId3"/>
              </a:rPr>
              <a:t>blogs.msdn.com/b/adonet/archive/2014/12/02/ef7-priorities-focus-and-initial-release.aspx</a:t>
            </a:r>
            <a:r>
              <a:rPr lang="en-US" sz="6600" dirty="0" smtClean="0"/>
              <a:t> </a:t>
            </a:r>
            <a:endParaRPr lang="ru-RU" sz="6600" dirty="0"/>
          </a:p>
          <a:p>
            <a:pPr marL="0" indent="0">
              <a:buNone/>
            </a:pPr>
            <a:endParaRPr lang="ru-RU" dirty="0"/>
          </a:p>
        </p:txBody>
      </p:sp>
    </p:spTree>
    <p:extLst>
      <p:ext uri="{BB962C8B-B14F-4D97-AF65-F5344CB8AC3E}">
        <p14:creationId xmlns:p14="http://schemas.microsoft.com/office/powerpoint/2010/main" val="358638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err="1" smtClean="0"/>
              <a:t>NoSQL</a:t>
            </a:r>
            <a:endParaRPr lang="ru-RU" dirty="0"/>
          </a:p>
        </p:txBody>
      </p:sp>
      <p:sp>
        <p:nvSpPr>
          <p:cNvPr id="3" name="Объект 2"/>
          <p:cNvSpPr>
            <a:spLocks noGrp="1"/>
          </p:cNvSpPr>
          <p:nvPr>
            <p:ph idx="1"/>
          </p:nvPr>
        </p:nvSpPr>
        <p:spPr/>
        <p:txBody>
          <a:bodyPr/>
          <a:lstStyle/>
          <a:p>
            <a:endParaRPr lang="ru-RU" dirty="0" smtClean="0"/>
          </a:p>
          <a:p>
            <a:r>
              <a:rPr lang="en-US" dirty="0" smtClean="0"/>
              <a:t>Key/Value store</a:t>
            </a:r>
            <a:endParaRPr lang="ru-RU" dirty="0" smtClean="0"/>
          </a:p>
          <a:p>
            <a:r>
              <a:rPr lang="ru-RU" dirty="0" smtClean="0"/>
              <a:t>Схожее </a:t>
            </a:r>
            <a:r>
              <a:rPr lang="en-US" dirty="0" smtClean="0"/>
              <a:t>API.</a:t>
            </a:r>
            <a:endParaRPr lang="ru-RU" dirty="0" smtClean="0"/>
          </a:p>
          <a:p>
            <a:r>
              <a:rPr lang="ru-RU" dirty="0" smtClean="0"/>
              <a:t>Совершенно другой способ доступа (Библиотеки, протоколы)</a:t>
            </a:r>
          </a:p>
          <a:p>
            <a:r>
              <a:rPr lang="ru-RU" dirty="0"/>
              <a:t>Разное </a:t>
            </a:r>
            <a:r>
              <a:rPr lang="ru-RU" dirty="0" smtClean="0"/>
              <a:t>поведение баз</a:t>
            </a:r>
          </a:p>
          <a:p>
            <a:r>
              <a:rPr lang="ru-RU" dirty="0" smtClean="0"/>
              <a:t>+ ограничения самих систем баз данных </a:t>
            </a:r>
          </a:p>
          <a:p>
            <a:pPr lvl="1"/>
            <a:r>
              <a:rPr lang="ru-RU" dirty="0" smtClean="0"/>
              <a:t>=</a:t>
            </a:r>
            <a:r>
              <a:rPr lang="en-US" dirty="0" smtClean="0"/>
              <a:t>&gt; </a:t>
            </a:r>
            <a:r>
              <a:rPr lang="ru-RU" dirty="0" smtClean="0"/>
              <a:t>Понимать специфику  придется.</a:t>
            </a:r>
          </a:p>
          <a:p>
            <a:endParaRPr lang="ru-RU" dirty="0"/>
          </a:p>
        </p:txBody>
      </p:sp>
    </p:spTree>
    <p:extLst>
      <p:ext uri="{BB962C8B-B14F-4D97-AF65-F5344CB8AC3E}">
        <p14:creationId xmlns:p14="http://schemas.microsoft.com/office/powerpoint/2010/main" val="47755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ru-RU" dirty="0" smtClean="0"/>
              <a:t>Пример</a:t>
            </a:r>
            <a:r>
              <a:rPr lang="en-US" dirty="0" smtClean="0"/>
              <a:t>:</a:t>
            </a:r>
            <a:r>
              <a:rPr lang="ru-RU" dirty="0" smtClean="0"/>
              <a:t/>
            </a:r>
            <a:br>
              <a:rPr lang="ru-RU" dirty="0" smtClean="0"/>
            </a:br>
            <a:r>
              <a:rPr lang="ru-RU" dirty="0" smtClean="0"/>
              <a:t>Вставка существующих данных</a:t>
            </a:r>
            <a:endParaRPr lang="en-US" dirty="0"/>
          </a:p>
        </p:txBody>
      </p:sp>
      <p:sp>
        <p:nvSpPr>
          <p:cNvPr id="3" name="Content Placeholder 2"/>
          <p:cNvSpPr>
            <a:spLocks noGrp="1"/>
          </p:cNvSpPr>
          <p:nvPr>
            <p:ph idx="1"/>
          </p:nvPr>
        </p:nvSpPr>
        <p:spPr/>
        <p:txBody>
          <a:bodyPr>
            <a:normAutofit lnSpcReduction="10000"/>
          </a:bodyPr>
          <a:lstStyle/>
          <a:p>
            <a:endParaRPr lang="ru-RU" dirty="0" smtClean="0"/>
          </a:p>
          <a:p>
            <a:endParaRPr lang="ru-RU" dirty="0"/>
          </a:p>
          <a:p>
            <a:r>
              <a:rPr lang="en-US" dirty="0" smtClean="0"/>
              <a:t>SQL Server</a:t>
            </a:r>
            <a:r>
              <a:rPr lang="ru-RU" dirty="0" smtClean="0"/>
              <a:t> – падает с </a:t>
            </a:r>
            <a:r>
              <a:rPr lang="en-US" dirty="0" smtClean="0"/>
              <a:t>Primary Key Constraint </a:t>
            </a:r>
            <a:r>
              <a:rPr lang="en-US" dirty="0"/>
              <a:t>E</a:t>
            </a:r>
            <a:r>
              <a:rPr lang="en-US" dirty="0" smtClean="0"/>
              <a:t>xception</a:t>
            </a:r>
            <a:r>
              <a:rPr lang="ru-RU" dirty="0" smtClean="0"/>
              <a:t>.</a:t>
            </a:r>
          </a:p>
          <a:p>
            <a:r>
              <a:rPr lang="en-US" dirty="0" smtClean="0"/>
              <a:t>Azure Table Storage </a:t>
            </a:r>
            <a:r>
              <a:rPr lang="ru-RU" dirty="0" smtClean="0"/>
              <a:t>падает с </a:t>
            </a:r>
            <a:r>
              <a:rPr lang="en-US" dirty="0" smtClean="0"/>
              <a:t>http </a:t>
            </a:r>
            <a:r>
              <a:rPr lang="ru-RU" dirty="0" smtClean="0"/>
              <a:t>кодом 409- </a:t>
            </a:r>
            <a:r>
              <a:rPr lang="en-US" dirty="0" smtClean="0"/>
              <a:t>Conflict</a:t>
            </a:r>
            <a:endParaRPr lang="ru-RU" dirty="0" smtClean="0"/>
          </a:p>
          <a:p>
            <a:r>
              <a:rPr lang="en-US" dirty="0" err="1"/>
              <a:t>Redis</a:t>
            </a:r>
            <a:r>
              <a:rPr lang="ru-RU" dirty="0"/>
              <a:t> – обновляет, если запись была, вставляет если не было</a:t>
            </a:r>
            <a:r>
              <a:rPr lang="ru-RU" dirty="0" smtClean="0"/>
              <a:t>.</a:t>
            </a:r>
            <a:endParaRPr lang="en-US" dirty="0" smtClean="0"/>
          </a:p>
          <a:p>
            <a:endParaRPr lang="en-US" dirty="0"/>
          </a:p>
          <a:p>
            <a:pPr algn="ctr"/>
            <a:r>
              <a:rPr lang="en-US" sz="4400" dirty="0" smtClean="0"/>
              <a:t>=&gt;</a:t>
            </a:r>
            <a:r>
              <a:rPr lang="ru-RU" sz="4400" dirty="0" smtClean="0"/>
              <a:t> Нельзя завязывать логику на поведение базы данных</a:t>
            </a:r>
            <a:endParaRPr lang="ru-RU" sz="4400" dirty="0"/>
          </a:p>
          <a:p>
            <a:endParaRPr lang="en-US" dirty="0"/>
          </a:p>
        </p:txBody>
      </p:sp>
    </p:spTree>
    <p:extLst>
      <p:ext uri="{BB962C8B-B14F-4D97-AF65-F5344CB8AC3E}">
        <p14:creationId xmlns:p14="http://schemas.microsoft.com/office/powerpoint/2010/main" val="206079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О чем доклад</a:t>
            </a:r>
            <a:r>
              <a:rPr lang="en-US" dirty="0" smtClean="0"/>
              <a:t>?</a:t>
            </a:r>
            <a:endParaRPr lang="ru-RU" dirty="0"/>
          </a:p>
        </p:txBody>
      </p:sp>
      <p:sp>
        <p:nvSpPr>
          <p:cNvPr id="4" name="Прямоугольник 3"/>
          <p:cNvSpPr/>
          <p:nvPr/>
        </p:nvSpPr>
        <p:spPr>
          <a:xfrm>
            <a:off x="3327400" y="4114464"/>
            <a:ext cx="5575300" cy="1752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78250" y="4636989"/>
            <a:ext cx="4673600" cy="707886"/>
          </a:xfrm>
          <a:prstGeom prst="rect">
            <a:avLst/>
          </a:prstGeom>
          <a:noFill/>
        </p:spPr>
        <p:txBody>
          <a:bodyPr wrap="square" rtlCol="0">
            <a:spAutoFit/>
          </a:bodyPr>
          <a:lstStyle/>
          <a:p>
            <a:r>
              <a:rPr lang="en-US" sz="4000" dirty="0" smtClean="0"/>
              <a:t>ENTITY FRAMEWORK</a:t>
            </a:r>
            <a:endParaRPr lang="ru-RU" sz="4000" dirty="0"/>
          </a:p>
        </p:txBody>
      </p:sp>
      <p:sp>
        <p:nvSpPr>
          <p:cNvPr id="6" name="Прямоугольник 5"/>
          <p:cNvSpPr/>
          <p:nvPr/>
        </p:nvSpPr>
        <p:spPr>
          <a:xfrm>
            <a:off x="5646056" y="2641601"/>
            <a:ext cx="3256643" cy="1244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6550477" y="2968537"/>
            <a:ext cx="1447800" cy="707886"/>
          </a:xfrm>
          <a:prstGeom prst="rect">
            <a:avLst/>
          </a:prstGeom>
          <a:noFill/>
        </p:spPr>
        <p:txBody>
          <a:bodyPr wrap="square" rtlCol="0">
            <a:spAutoFit/>
          </a:bodyPr>
          <a:lstStyle/>
          <a:p>
            <a:r>
              <a:rPr lang="en-US" sz="4000" dirty="0" smtClean="0"/>
              <a:t>REDIS</a:t>
            </a:r>
            <a:endParaRPr lang="ru-RU" sz="4000" dirty="0"/>
          </a:p>
        </p:txBody>
      </p:sp>
      <p:sp>
        <p:nvSpPr>
          <p:cNvPr id="8" name="Прямоугольник 7"/>
          <p:cNvSpPr/>
          <p:nvPr/>
        </p:nvSpPr>
        <p:spPr>
          <a:xfrm>
            <a:off x="3327399" y="2641601"/>
            <a:ext cx="2086430" cy="1244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849915" y="2722316"/>
            <a:ext cx="1130300" cy="1200329"/>
          </a:xfrm>
          <a:prstGeom prst="rect">
            <a:avLst/>
          </a:prstGeom>
          <a:noFill/>
        </p:spPr>
        <p:txBody>
          <a:bodyPr wrap="square" rtlCol="0">
            <a:spAutoFit/>
          </a:bodyPr>
          <a:lstStyle/>
          <a:p>
            <a:r>
              <a:rPr lang="en-US" sz="2400" dirty="0" smtClean="0">
                <a:solidFill>
                  <a:srgbClr val="FF0000"/>
                </a:solidFill>
              </a:rPr>
              <a:t>A</a:t>
            </a:r>
            <a:r>
              <a:rPr lang="en-US" sz="2400" dirty="0" smtClean="0"/>
              <a:t>zure </a:t>
            </a:r>
            <a:r>
              <a:rPr lang="en-US" sz="2400" dirty="0" smtClean="0">
                <a:solidFill>
                  <a:srgbClr val="FF0000"/>
                </a:solidFill>
              </a:rPr>
              <a:t>T</a:t>
            </a:r>
            <a:r>
              <a:rPr lang="en-US" sz="2400" dirty="0" smtClean="0"/>
              <a:t>able </a:t>
            </a:r>
            <a:r>
              <a:rPr lang="en-US" sz="2400" dirty="0" smtClean="0">
                <a:solidFill>
                  <a:srgbClr val="FF0000"/>
                </a:solidFill>
              </a:rPr>
              <a:t>S</a:t>
            </a:r>
            <a:r>
              <a:rPr lang="en-US" sz="2400" dirty="0" smtClean="0"/>
              <a:t>torage</a:t>
            </a:r>
            <a:endParaRPr lang="ru-RU" sz="2400" dirty="0"/>
          </a:p>
        </p:txBody>
      </p:sp>
    </p:spTree>
    <p:extLst>
      <p:ext uri="{BB962C8B-B14F-4D97-AF65-F5344CB8AC3E}">
        <p14:creationId xmlns:p14="http://schemas.microsoft.com/office/powerpoint/2010/main" val="189814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REDIS</a:t>
            </a:r>
          </a:p>
        </p:txBody>
      </p:sp>
      <p:sp>
        <p:nvSpPr>
          <p:cNvPr id="3" name="Content Placeholder 2"/>
          <p:cNvSpPr>
            <a:spLocks noGrp="1"/>
          </p:cNvSpPr>
          <p:nvPr>
            <p:ph idx="1"/>
          </p:nvPr>
        </p:nvSpPr>
        <p:spPr/>
        <p:txBody>
          <a:bodyPr/>
          <a:lstStyle/>
          <a:p>
            <a:r>
              <a:rPr lang="en-US" dirty="0" smtClean="0"/>
              <a:t>Key-Value Store</a:t>
            </a:r>
            <a:r>
              <a:rPr lang="ru-RU" dirty="0" smtClean="0"/>
              <a:t>.</a:t>
            </a:r>
            <a:endParaRPr lang="en-US" dirty="0" smtClean="0"/>
          </a:p>
          <a:p>
            <a:r>
              <a:rPr lang="en-US" dirty="0" smtClean="0"/>
              <a:t>In Memory</a:t>
            </a:r>
            <a:r>
              <a:rPr lang="ru-RU" dirty="0" smtClean="0"/>
              <a:t> (с возможностью записи на диск)</a:t>
            </a:r>
          </a:p>
          <a:p>
            <a:r>
              <a:rPr lang="ru-RU" dirty="0" smtClean="0"/>
              <a:t>Оригинальная версия под </a:t>
            </a:r>
            <a:r>
              <a:rPr lang="en-US" dirty="0" smtClean="0"/>
              <a:t>*nix </a:t>
            </a:r>
            <a:r>
              <a:rPr lang="ru-RU" dirty="0" smtClean="0"/>
              <a:t>платформу.</a:t>
            </a:r>
          </a:p>
          <a:p>
            <a:r>
              <a:rPr lang="en-US" dirty="0" smtClean="0"/>
              <a:t>Microsoft </a:t>
            </a:r>
            <a:r>
              <a:rPr lang="ru-RU" dirty="0" smtClean="0"/>
              <a:t>поддерживает порт под</a:t>
            </a:r>
            <a:r>
              <a:rPr lang="en-US" dirty="0" smtClean="0"/>
              <a:t> windows</a:t>
            </a:r>
            <a:r>
              <a:rPr lang="ru-RU" dirty="0" smtClean="0"/>
              <a:t>.</a:t>
            </a:r>
          </a:p>
          <a:p>
            <a:r>
              <a:rPr lang="ru-RU" dirty="0" smtClean="0"/>
              <a:t>Поддерживает </a:t>
            </a:r>
            <a:r>
              <a:rPr lang="en-US" dirty="0" smtClean="0"/>
              <a:t>Cluster, Replication</a:t>
            </a:r>
            <a:r>
              <a:rPr lang="ru-RU" dirty="0" smtClean="0"/>
              <a:t>.</a:t>
            </a:r>
            <a:endParaRPr lang="en-US" dirty="0" smtClean="0"/>
          </a:p>
          <a:p>
            <a:r>
              <a:rPr lang="ru-RU" dirty="0" smtClean="0"/>
              <a:t>Есть собственный механизм очередей </a:t>
            </a:r>
            <a:r>
              <a:rPr lang="en-US" dirty="0" smtClean="0"/>
              <a:t>Pub/Sub</a:t>
            </a:r>
            <a:r>
              <a:rPr lang="ru-RU" dirty="0" smtClean="0"/>
              <a:t>. В </a:t>
            </a:r>
            <a:r>
              <a:rPr lang="en-US" dirty="0" smtClean="0"/>
              <a:t>EF </a:t>
            </a:r>
            <a:r>
              <a:rPr lang="ru-RU" dirty="0" smtClean="0"/>
              <a:t>ни как не представлен.</a:t>
            </a:r>
          </a:p>
          <a:p>
            <a:endParaRPr lang="en-US" dirty="0"/>
          </a:p>
        </p:txBody>
      </p:sp>
    </p:spTree>
    <p:extLst>
      <p:ext uri="{BB962C8B-B14F-4D97-AF65-F5344CB8AC3E}">
        <p14:creationId xmlns:p14="http://schemas.microsoft.com/office/powerpoint/2010/main" val="291717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REDIS +EF</a:t>
            </a:r>
            <a:endParaRPr lang="ru-RU" dirty="0"/>
          </a:p>
        </p:txBody>
      </p:sp>
      <p:sp>
        <p:nvSpPr>
          <p:cNvPr id="3" name="Объект 2"/>
          <p:cNvSpPr>
            <a:spLocks noGrp="1"/>
          </p:cNvSpPr>
          <p:nvPr>
            <p:ph idx="1"/>
          </p:nvPr>
        </p:nvSpPr>
        <p:spPr/>
        <p:txBody>
          <a:bodyPr/>
          <a:lstStyle/>
          <a:p>
            <a:r>
              <a:rPr lang="ru-RU" dirty="0" smtClean="0"/>
              <a:t>Общий</a:t>
            </a:r>
            <a:r>
              <a:rPr lang="en-US" dirty="0" smtClean="0"/>
              <a:t> API</a:t>
            </a:r>
          </a:p>
          <a:p>
            <a:r>
              <a:rPr lang="ru-RU" dirty="0" smtClean="0"/>
              <a:t>Свои ограничения</a:t>
            </a:r>
            <a:r>
              <a:rPr lang="en-US" dirty="0" smtClean="0"/>
              <a:t>:</a:t>
            </a:r>
            <a:endParaRPr lang="ru-RU" dirty="0" smtClean="0"/>
          </a:p>
          <a:p>
            <a:pPr lvl="1"/>
            <a:r>
              <a:rPr lang="ru-RU" dirty="0" smtClean="0"/>
              <a:t>Не поддерживаются </a:t>
            </a:r>
            <a:r>
              <a:rPr lang="en-US" dirty="0" err="1" smtClean="0"/>
              <a:t>NavigationProperty</a:t>
            </a:r>
            <a:r>
              <a:rPr lang="en-US" dirty="0" smtClean="0"/>
              <a:t>/Include </a:t>
            </a:r>
            <a:r>
              <a:rPr lang="ru-RU" dirty="0" smtClean="0"/>
              <a:t>не нужен</a:t>
            </a:r>
          </a:p>
          <a:p>
            <a:pPr lvl="1"/>
            <a:r>
              <a:rPr lang="ru-RU" dirty="0" smtClean="0"/>
              <a:t>Запрос фильтрации </a:t>
            </a:r>
            <a:r>
              <a:rPr lang="en-US" dirty="0" smtClean="0"/>
              <a:t>where </a:t>
            </a:r>
            <a:r>
              <a:rPr lang="ru-RU" dirty="0" smtClean="0"/>
              <a:t>не по ключу, могут приводить к существенным тормозам.</a:t>
            </a:r>
          </a:p>
          <a:p>
            <a:pPr lvl="1"/>
            <a:r>
              <a:rPr lang="en-US" dirty="0" err="1" smtClean="0"/>
              <a:t>UpSert</a:t>
            </a:r>
            <a:r>
              <a:rPr lang="ru-RU" dirty="0" smtClean="0"/>
              <a:t> (</a:t>
            </a:r>
            <a:r>
              <a:rPr lang="en-US" dirty="0" smtClean="0"/>
              <a:t>Update or Insert</a:t>
            </a:r>
            <a:r>
              <a:rPr lang="ru-RU" dirty="0" smtClean="0"/>
              <a:t>) при вставке записи в хранилище</a:t>
            </a:r>
          </a:p>
          <a:p>
            <a:pPr lvl="1"/>
            <a:r>
              <a:rPr lang="ru-RU" dirty="0" smtClean="0"/>
              <a:t>Подключение через конфигурация через </a:t>
            </a:r>
            <a:r>
              <a:rPr lang="en-US" dirty="0" err="1" smtClean="0"/>
              <a:t>ConnectionMultiplexer</a:t>
            </a:r>
            <a:endParaRPr lang="en-US" dirty="0" smtClean="0"/>
          </a:p>
          <a:p>
            <a:endParaRPr lang="ru-RU" dirty="0"/>
          </a:p>
        </p:txBody>
      </p:sp>
    </p:spTree>
    <p:extLst>
      <p:ext uri="{BB962C8B-B14F-4D97-AF65-F5344CB8AC3E}">
        <p14:creationId xmlns:p14="http://schemas.microsoft.com/office/powerpoint/2010/main" val="1509047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REDIS Standard API</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8000" dirty="0" smtClean="0"/>
          </a:p>
          <a:p>
            <a:pPr marL="0" indent="0" algn="ctr">
              <a:buNone/>
            </a:pPr>
            <a:r>
              <a:rPr lang="en-US" sz="8000" dirty="0" smtClean="0"/>
              <a:t>DEMO</a:t>
            </a:r>
            <a:endParaRPr lang="en-US" sz="8000" dirty="0"/>
          </a:p>
        </p:txBody>
      </p:sp>
    </p:spTree>
    <p:extLst>
      <p:ext uri="{BB962C8B-B14F-4D97-AF65-F5344CB8AC3E}">
        <p14:creationId xmlns:p14="http://schemas.microsoft.com/office/powerpoint/2010/main" val="19010034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Azure Table Storage</a:t>
            </a:r>
            <a:endParaRPr lang="ru-RU" dirty="0"/>
          </a:p>
        </p:txBody>
      </p:sp>
      <p:sp>
        <p:nvSpPr>
          <p:cNvPr id="3" name="Объект 2"/>
          <p:cNvSpPr>
            <a:spLocks noGrp="1"/>
          </p:cNvSpPr>
          <p:nvPr>
            <p:ph idx="1"/>
          </p:nvPr>
        </p:nvSpPr>
        <p:spPr/>
        <p:txBody>
          <a:bodyPr>
            <a:normAutofit/>
          </a:bodyPr>
          <a:lstStyle/>
          <a:p>
            <a:r>
              <a:rPr lang="en-US" dirty="0" smtClean="0"/>
              <a:t>Microsoft Azure NoSQL Storage for structured data.</a:t>
            </a:r>
            <a:endParaRPr lang="ru-RU" dirty="0" smtClean="0"/>
          </a:p>
          <a:p>
            <a:r>
              <a:rPr lang="ru-RU" dirty="0" smtClean="0"/>
              <a:t>Первичный ключ- состоит из </a:t>
            </a:r>
            <a:r>
              <a:rPr lang="en-US" dirty="0" smtClean="0"/>
              <a:t>Partition/Row </a:t>
            </a:r>
            <a:r>
              <a:rPr lang="en-US" dirty="0"/>
              <a:t>key </a:t>
            </a:r>
            <a:endParaRPr lang="ru-RU" dirty="0" smtClean="0"/>
          </a:p>
          <a:p>
            <a:r>
              <a:rPr lang="ru-RU" dirty="0" smtClean="0"/>
              <a:t>3 </a:t>
            </a:r>
            <a:r>
              <a:rPr lang="ru-RU" dirty="0"/>
              <a:t>реплики данных </a:t>
            </a:r>
            <a:r>
              <a:rPr lang="ru-RU" dirty="0" smtClean="0"/>
              <a:t>на основе </a:t>
            </a:r>
            <a:r>
              <a:rPr lang="en-US" dirty="0" smtClean="0"/>
              <a:t>Partition</a:t>
            </a:r>
            <a:endParaRPr lang="ru-RU" dirty="0" smtClean="0"/>
          </a:p>
          <a:p>
            <a:r>
              <a:rPr lang="en-US" dirty="0"/>
              <a:t>ATS</a:t>
            </a:r>
            <a:r>
              <a:rPr lang="ru-RU" dirty="0"/>
              <a:t> – это не сервер баз данных, а хранилище сырых данных. Ни какой агрегации, или логики на базе нет</a:t>
            </a:r>
            <a:r>
              <a:rPr lang="ru-RU" dirty="0" smtClean="0"/>
              <a:t>.</a:t>
            </a:r>
          </a:p>
          <a:p>
            <a:r>
              <a:rPr lang="ru-RU" dirty="0"/>
              <a:t>Всегда, где только возможно включать в </a:t>
            </a:r>
            <a:r>
              <a:rPr lang="en-US" dirty="0"/>
              <a:t>LINQ </a:t>
            </a:r>
            <a:r>
              <a:rPr lang="ru-RU" dirty="0"/>
              <a:t>запрос</a:t>
            </a:r>
            <a:r>
              <a:rPr lang="en-US" dirty="0"/>
              <a:t> Partition </a:t>
            </a:r>
            <a:r>
              <a:rPr lang="ru-RU" dirty="0"/>
              <a:t>и </a:t>
            </a:r>
            <a:r>
              <a:rPr lang="en-US" dirty="0"/>
              <a:t>row key</a:t>
            </a:r>
            <a:r>
              <a:rPr lang="ru-RU" dirty="0"/>
              <a:t>, иначе производительность будет не гарантирована</a:t>
            </a:r>
            <a:r>
              <a:rPr lang="ru-RU" dirty="0" smtClean="0"/>
              <a:t>.</a:t>
            </a:r>
            <a:endParaRPr lang="ru-RU" dirty="0"/>
          </a:p>
          <a:p>
            <a:endParaRPr lang="ru-RU" dirty="0" smtClean="0"/>
          </a:p>
        </p:txBody>
      </p:sp>
    </p:spTree>
    <p:extLst>
      <p:ext uri="{BB962C8B-B14F-4D97-AF65-F5344CB8AC3E}">
        <p14:creationId xmlns:p14="http://schemas.microsoft.com/office/powerpoint/2010/main" val="1020938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Azure Table </a:t>
            </a:r>
            <a:r>
              <a:rPr lang="en-US" dirty="0" smtClean="0"/>
              <a:t>Storage</a:t>
            </a:r>
            <a:r>
              <a:rPr lang="ru-RU" dirty="0" smtClean="0"/>
              <a:t>+ </a:t>
            </a:r>
            <a:r>
              <a:rPr lang="en-US" dirty="0" smtClean="0"/>
              <a:t>EF</a:t>
            </a:r>
            <a:endParaRPr lang="en-US" dirty="0"/>
          </a:p>
        </p:txBody>
      </p:sp>
      <p:sp>
        <p:nvSpPr>
          <p:cNvPr id="3" name="Content Placeholder 2"/>
          <p:cNvSpPr>
            <a:spLocks noGrp="1"/>
          </p:cNvSpPr>
          <p:nvPr>
            <p:ph idx="1"/>
          </p:nvPr>
        </p:nvSpPr>
        <p:spPr/>
        <p:txBody>
          <a:bodyPr/>
          <a:lstStyle/>
          <a:p>
            <a:r>
              <a:rPr lang="en-US" dirty="0"/>
              <a:t>ATS connection </a:t>
            </a:r>
            <a:r>
              <a:rPr lang="ru-RU" dirty="0"/>
              <a:t>в </a:t>
            </a:r>
            <a:r>
              <a:rPr lang="en-US" dirty="0" err="1"/>
              <a:t>OnConfiguring</a:t>
            </a:r>
            <a:r>
              <a:rPr lang="en-US" dirty="0"/>
              <a:t> </a:t>
            </a:r>
            <a:r>
              <a:rPr lang="ru-RU" dirty="0"/>
              <a:t>методе</a:t>
            </a:r>
            <a:r>
              <a:rPr lang="en-US" dirty="0"/>
              <a:t>. </a:t>
            </a:r>
          </a:p>
          <a:p>
            <a:r>
              <a:rPr lang="en-US" dirty="0"/>
              <a:t>Partition/Row key </a:t>
            </a:r>
            <a:r>
              <a:rPr lang="ru-RU" dirty="0"/>
              <a:t>для каждой сущности в </a:t>
            </a:r>
            <a:r>
              <a:rPr lang="en-US" dirty="0" err="1"/>
              <a:t>OnModelCreating</a:t>
            </a:r>
            <a:r>
              <a:rPr lang="en-US" dirty="0"/>
              <a:t> </a:t>
            </a:r>
            <a:r>
              <a:rPr lang="ru-RU" dirty="0"/>
              <a:t>методе</a:t>
            </a:r>
            <a:r>
              <a:rPr lang="en-US" dirty="0" smtClean="0"/>
              <a:t>.</a:t>
            </a:r>
            <a:endParaRPr lang="en-US" dirty="0"/>
          </a:p>
        </p:txBody>
      </p:sp>
    </p:spTree>
    <p:extLst>
      <p:ext uri="{BB962C8B-B14F-4D97-AF65-F5344CB8AC3E}">
        <p14:creationId xmlns:p14="http://schemas.microsoft.com/office/powerpoint/2010/main" val="3526045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ATS Standard API</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8000" dirty="0" smtClean="0"/>
          </a:p>
          <a:p>
            <a:pPr marL="0" indent="0" algn="ctr">
              <a:buNone/>
            </a:pPr>
            <a:r>
              <a:rPr lang="en-US" sz="8000" dirty="0" smtClean="0"/>
              <a:t>DEMO</a:t>
            </a:r>
            <a:endParaRPr lang="en-US" sz="8000" dirty="0"/>
          </a:p>
        </p:txBody>
      </p:sp>
    </p:spTree>
    <p:extLst>
      <p:ext uri="{BB962C8B-B14F-4D97-AF65-F5344CB8AC3E}">
        <p14:creationId xmlns:p14="http://schemas.microsoft.com/office/powerpoint/2010/main" val="1097858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4171"/>
            <a:ext cx="9144000" cy="3335792"/>
          </a:xfrm>
        </p:spPr>
        <p:txBody>
          <a:bodyPr>
            <a:normAutofit fontScale="90000"/>
          </a:bodyPr>
          <a:lstStyle/>
          <a:p>
            <a:r>
              <a:rPr lang="ru-RU" dirty="0"/>
              <a:t>Спасибо за внимание!</a:t>
            </a:r>
            <a:br>
              <a:rPr lang="ru-RU" dirty="0"/>
            </a:br>
            <a:r>
              <a:rPr lang="ru-RU" dirty="0" smtClean="0"/>
              <a:t/>
            </a:r>
            <a:br>
              <a:rPr lang="ru-RU" dirty="0" smtClean="0"/>
            </a:br>
            <a:r>
              <a:rPr lang="en-US" dirty="0" smtClean="0"/>
              <a:t>Entity </a:t>
            </a:r>
            <a:r>
              <a:rPr lang="en-US" dirty="0"/>
              <a:t>Framework 7 </a:t>
            </a:r>
            <a:r>
              <a:rPr lang="ru-RU" dirty="0"/>
              <a:t/>
            </a:r>
            <a:br>
              <a:rPr lang="ru-RU" dirty="0"/>
            </a:br>
            <a:r>
              <a:rPr lang="en-US" dirty="0"/>
              <a:t>+ </a:t>
            </a:r>
            <a:r>
              <a:rPr lang="en-US" dirty="0" err="1"/>
              <a:t>Redis</a:t>
            </a:r>
            <a:r>
              <a:rPr lang="en-US" dirty="0"/>
              <a:t>/</a:t>
            </a:r>
            <a:r>
              <a:rPr lang="en-US" dirty="0" err="1"/>
              <a:t>AzureTableStorage</a:t>
            </a:r>
            <a:endParaRPr lang="en-US" dirty="0"/>
          </a:p>
        </p:txBody>
      </p:sp>
      <p:sp>
        <p:nvSpPr>
          <p:cNvPr id="3" name="Subtitle 2"/>
          <p:cNvSpPr>
            <a:spLocks noGrp="1"/>
          </p:cNvSpPr>
          <p:nvPr>
            <p:ph type="subTitle" idx="1"/>
          </p:nvPr>
        </p:nvSpPr>
        <p:spPr/>
        <p:txBody>
          <a:bodyPr/>
          <a:lstStyle/>
          <a:p>
            <a:pPr lvl="1" algn="r"/>
            <a:endParaRPr lang="en-US" dirty="0" smtClean="0"/>
          </a:p>
          <a:p>
            <a:pPr lvl="1" algn="r"/>
            <a:r>
              <a:rPr lang="ru-RU" dirty="0" smtClean="0"/>
              <a:t>Сычев Игорь </a:t>
            </a:r>
            <a:endParaRPr lang="en-US" dirty="0" smtClean="0"/>
          </a:p>
          <a:p>
            <a:pPr lvl="1" algn="r"/>
            <a:r>
              <a:rPr lang="en-US" dirty="0" smtClean="0">
                <a:hlinkClick r:id="rId2"/>
              </a:rPr>
              <a:t>Sychev-igor.90@mail.ru</a:t>
            </a:r>
            <a:endParaRPr lang="en-US" dirty="0" smtClean="0"/>
          </a:p>
          <a:p>
            <a:pPr lvl="1" algn="r"/>
            <a:r>
              <a:rPr lang="en-US" dirty="0" smtClean="0">
                <a:hlinkClick r:id="rId3"/>
              </a:rPr>
              <a:t>https://github.com/SychevIgor</a:t>
            </a:r>
            <a:r>
              <a:rPr lang="en-US" dirty="0" smtClean="0"/>
              <a:t> </a:t>
            </a:r>
            <a:endParaRPr lang="en-US" dirty="0"/>
          </a:p>
        </p:txBody>
      </p:sp>
    </p:spTree>
    <p:extLst>
      <p:ext uri="{BB962C8B-B14F-4D97-AF65-F5344CB8AC3E}">
        <p14:creationId xmlns:p14="http://schemas.microsoft.com/office/powerpoint/2010/main" val="1430416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normAutofit/>
          </a:bodyPr>
          <a:lstStyle/>
          <a:p>
            <a:r>
              <a:rPr lang="en-US" dirty="0" smtClean="0">
                <a:hlinkClick r:id="rId3"/>
              </a:rPr>
              <a:t>http://channel9.msdn.com/Events/TechEd/Europe/2014/DEV-B332</a:t>
            </a:r>
            <a:endParaRPr lang="en-US" dirty="0" smtClean="0"/>
          </a:p>
          <a:p>
            <a:r>
              <a:rPr lang="en-US" dirty="0" smtClean="0">
                <a:hlinkClick r:id="rId4"/>
              </a:rPr>
              <a:t>http://channel9.msdn.com/Events/TechEd/NorthAmerica/2014/DEV-B417</a:t>
            </a:r>
            <a:endParaRPr lang="en-US" dirty="0" smtClean="0"/>
          </a:p>
          <a:p>
            <a:r>
              <a:rPr lang="en-US" dirty="0">
                <a:hlinkClick r:id="rId5"/>
              </a:rPr>
              <a:t>http://</a:t>
            </a:r>
            <a:r>
              <a:rPr lang="en-US" dirty="0" smtClean="0">
                <a:hlinkClick r:id="rId5"/>
              </a:rPr>
              <a:t>blogs.msdn.com/b/adonet/</a:t>
            </a:r>
            <a:endParaRPr lang="en-US" dirty="0" smtClean="0"/>
          </a:p>
          <a:p>
            <a:r>
              <a:rPr lang="en-US" dirty="0" smtClean="0">
                <a:hlinkClick r:id="rId6"/>
              </a:rPr>
              <a:t>https</a:t>
            </a:r>
            <a:r>
              <a:rPr lang="en-US" dirty="0">
                <a:hlinkClick r:id="rId6"/>
              </a:rPr>
              <a:t>://</a:t>
            </a:r>
            <a:r>
              <a:rPr lang="en-US" dirty="0" smtClean="0">
                <a:hlinkClick r:id="rId6"/>
              </a:rPr>
              <a:t>github.com/aspnet/EntityFramework</a:t>
            </a:r>
            <a:endParaRPr lang="ru-RU" dirty="0" smtClean="0"/>
          </a:p>
          <a:p>
            <a:r>
              <a:rPr lang="en-US" dirty="0" smtClean="0">
                <a:hlinkClick r:id="rId7"/>
              </a:rPr>
              <a:t>https</a:t>
            </a:r>
            <a:r>
              <a:rPr lang="en-US" dirty="0">
                <a:hlinkClick r:id="rId7"/>
              </a:rPr>
              <a:t>://</a:t>
            </a:r>
            <a:r>
              <a:rPr lang="en-US" dirty="0" smtClean="0">
                <a:hlinkClick r:id="rId7"/>
              </a:rPr>
              <a:t>github.com/aspnet/EntityFramework/wiki/Entity-Framework-Design-Meeting-Notes</a:t>
            </a:r>
            <a:r>
              <a:rPr lang="ru-RU" dirty="0" smtClean="0"/>
              <a:t> </a:t>
            </a:r>
            <a:endParaRPr lang="en-US" dirty="0" smtClean="0"/>
          </a:p>
          <a:p>
            <a:r>
              <a:rPr lang="en-US" dirty="0">
                <a:hlinkClick r:id="rId8"/>
              </a:rPr>
              <a:t>https://github.com/SychevIgor/dotnext_entityframework7_nosql</a:t>
            </a:r>
            <a:r>
              <a:rPr lang="en-US" dirty="0"/>
              <a:t> </a:t>
            </a:r>
            <a:r>
              <a:rPr lang="en-US" dirty="0" smtClean="0"/>
              <a:t>-</a:t>
            </a:r>
            <a:r>
              <a:rPr lang="ru-RU" dirty="0" smtClean="0"/>
              <a:t> сегодняшний доклад</a:t>
            </a:r>
            <a:endParaRPr lang="en-US" dirty="0"/>
          </a:p>
          <a:p>
            <a:endParaRPr lang="en-US" dirty="0"/>
          </a:p>
        </p:txBody>
      </p:sp>
    </p:spTree>
    <p:extLst>
      <p:ext uri="{BB962C8B-B14F-4D97-AF65-F5344CB8AC3E}">
        <p14:creationId xmlns:p14="http://schemas.microsoft.com/office/powerpoint/2010/main" val="1338681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Когда будет </a:t>
            </a:r>
            <a:r>
              <a:rPr lang="en-US" dirty="0" smtClean="0"/>
              <a:t>EF7</a:t>
            </a:r>
            <a:r>
              <a:rPr lang="ru-RU" dirty="0" smtClean="0"/>
              <a:t> и что будет с </a:t>
            </a:r>
            <a:r>
              <a:rPr lang="en-US" dirty="0" smtClean="0"/>
              <a:t>EF6?</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6207" y="1690688"/>
            <a:ext cx="2719586" cy="4351338"/>
          </a:xfrm>
        </p:spPr>
      </p:pic>
      <p:sp>
        <p:nvSpPr>
          <p:cNvPr id="5" name="TextBox 4"/>
          <p:cNvSpPr txBox="1"/>
          <p:nvPr/>
        </p:nvSpPr>
        <p:spPr>
          <a:xfrm>
            <a:off x="2677886" y="1883229"/>
            <a:ext cx="1699093" cy="646331"/>
          </a:xfrm>
          <a:prstGeom prst="rect">
            <a:avLst/>
          </a:prstGeom>
          <a:noFill/>
        </p:spPr>
        <p:txBody>
          <a:bodyPr wrap="square" rtlCol="0">
            <a:spAutoFit/>
          </a:bodyPr>
          <a:lstStyle/>
          <a:p>
            <a:r>
              <a:rPr lang="en-US" sz="3600" dirty="0" smtClean="0"/>
              <a:t>EF 6.1.3</a:t>
            </a:r>
            <a:endParaRPr lang="en-US" sz="3600" dirty="0"/>
          </a:p>
        </p:txBody>
      </p:sp>
      <p:sp>
        <p:nvSpPr>
          <p:cNvPr id="6" name="TextBox 5"/>
          <p:cNvSpPr txBox="1"/>
          <p:nvPr/>
        </p:nvSpPr>
        <p:spPr>
          <a:xfrm>
            <a:off x="7712528" y="2529560"/>
            <a:ext cx="2884715" cy="646331"/>
          </a:xfrm>
          <a:prstGeom prst="rect">
            <a:avLst/>
          </a:prstGeom>
          <a:noFill/>
        </p:spPr>
        <p:txBody>
          <a:bodyPr wrap="square" rtlCol="0">
            <a:spAutoFit/>
          </a:bodyPr>
          <a:lstStyle/>
          <a:p>
            <a:r>
              <a:rPr lang="en-US" sz="3600" dirty="0" smtClean="0"/>
              <a:t>EF 7.0.0 Beta2</a:t>
            </a:r>
            <a:endParaRPr lang="en-US" sz="3600" dirty="0"/>
          </a:p>
        </p:txBody>
      </p:sp>
    </p:spTree>
    <p:extLst>
      <p:ext uri="{BB962C8B-B14F-4D97-AF65-F5344CB8AC3E}">
        <p14:creationId xmlns:p14="http://schemas.microsoft.com/office/powerpoint/2010/main" val="4083432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Векторы изменений в </a:t>
            </a:r>
            <a:r>
              <a:rPr lang="en-US" dirty="0" smtClean="0"/>
              <a:t>EF7</a:t>
            </a:r>
            <a:endParaRPr lang="en-US" dirty="0"/>
          </a:p>
        </p:txBody>
      </p:sp>
      <p:sp>
        <p:nvSpPr>
          <p:cNvPr id="3" name="Content Placeholder 2"/>
          <p:cNvSpPr>
            <a:spLocks noGrp="1"/>
          </p:cNvSpPr>
          <p:nvPr>
            <p:ph idx="1"/>
          </p:nvPr>
        </p:nvSpPr>
        <p:spPr/>
        <p:txBody>
          <a:bodyPr/>
          <a:lstStyle/>
          <a:p>
            <a:endParaRPr lang="en-US" dirty="0" smtClean="0"/>
          </a:p>
          <a:p>
            <a:r>
              <a:rPr lang="ru-RU" dirty="0" smtClean="0"/>
              <a:t>Не только </a:t>
            </a:r>
            <a:r>
              <a:rPr lang="en-US" dirty="0" smtClean="0"/>
              <a:t>Server (New Platform)</a:t>
            </a:r>
          </a:p>
          <a:p>
            <a:pPr lvl="1"/>
            <a:r>
              <a:rPr lang="en-US" dirty="0" err="1" smtClean="0"/>
              <a:t>Lumia</a:t>
            </a:r>
            <a:r>
              <a:rPr lang="en-US" dirty="0" smtClean="0"/>
              <a:t> </a:t>
            </a:r>
            <a:r>
              <a:rPr lang="en-US" dirty="0"/>
              <a:t>1520 – </a:t>
            </a:r>
            <a:r>
              <a:rPr lang="en-US" dirty="0" smtClean="0"/>
              <a:t>RAM=2GB</a:t>
            </a:r>
          </a:p>
          <a:p>
            <a:pPr lvl="1"/>
            <a:r>
              <a:rPr lang="en-US" dirty="0" smtClean="0"/>
              <a:t>Surface 4-8 GB.</a:t>
            </a:r>
          </a:p>
          <a:p>
            <a:r>
              <a:rPr lang="ru-RU" dirty="0" smtClean="0"/>
              <a:t>Не только </a:t>
            </a:r>
            <a:r>
              <a:rPr lang="en-US" dirty="0" smtClean="0"/>
              <a:t>SQL (</a:t>
            </a:r>
            <a:r>
              <a:rPr lang="en-US" dirty="0" err="1" smtClean="0"/>
              <a:t>NoSQL</a:t>
            </a:r>
            <a:r>
              <a:rPr lang="en-US" dirty="0" smtClean="0"/>
              <a:t>)</a:t>
            </a:r>
          </a:p>
        </p:txBody>
      </p:sp>
    </p:spTree>
    <p:extLst>
      <p:ext uri="{BB962C8B-B14F-4D97-AF65-F5344CB8AC3E}">
        <p14:creationId xmlns:p14="http://schemas.microsoft.com/office/powerpoint/2010/main" val="67040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Как Сейчас</a:t>
            </a:r>
            <a:endParaRPr lang="en-US" dirty="0"/>
          </a:p>
        </p:txBody>
      </p:sp>
      <p:pic>
        <p:nvPicPr>
          <p:cNvPr id="4" name="Content Placeholder 3"/>
          <p:cNvPicPr>
            <a:picLocks noGrp="1" noChangeAspect="1"/>
          </p:cNvPicPr>
          <p:nvPr>
            <p:ph idx="1"/>
          </p:nvPr>
        </p:nvPicPr>
        <p:blipFill>
          <a:blip r:embed="rId3"/>
          <a:stretch>
            <a:fillRect/>
          </a:stretch>
        </p:blipFill>
        <p:spPr>
          <a:xfrm>
            <a:off x="1447800" y="1780609"/>
            <a:ext cx="9296400" cy="914400"/>
          </a:xfrm>
          <a:prstGeom prst="rect">
            <a:avLst/>
          </a:prstGeom>
        </p:spPr>
      </p:pic>
      <p:pic>
        <p:nvPicPr>
          <p:cNvPr id="5" name="Picture 4"/>
          <p:cNvPicPr>
            <a:picLocks noChangeAspect="1"/>
          </p:cNvPicPr>
          <p:nvPr/>
        </p:nvPicPr>
        <p:blipFill>
          <a:blip r:embed="rId4"/>
          <a:stretch>
            <a:fillRect/>
          </a:stretch>
        </p:blipFill>
        <p:spPr>
          <a:xfrm>
            <a:off x="2052637" y="2997654"/>
            <a:ext cx="8086725" cy="1276350"/>
          </a:xfrm>
          <a:prstGeom prst="rect">
            <a:avLst/>
          </a:prstGeom>
        </p:spPr>
      </p:pic>
      <p:pic>
        <p:nvPicPr>
          <p:cNvPr id="6" name="Picture 5"/>
          <p:cNvPicPr>
            <a:picLocks noChangeAspect="1"/>
          </p:cNvPicPr>
          <p:nvPr/>
        </p:nvPicPr>
        <p:blipFill>
          <a:blip r:embed="rId5"/>
          <a:stretch>
            <a:fillRect/>
          </a:stretch>
        </p:blipFill>
        <p:spPr>
          <a:xfrm>
            <a:off x="4686299" y="4676775"/>
            <a:ext cx="2819400" cy="1924050"/>
          </a:xfrm>
          <a:prstGeom prst="rect">
            <a:avLst/>
          </a:prstGeom>
        </p:spPr>
      </p:pic>
    </p:spTree>
    <p:extLst>
      <p:ext uri="{BB962C8B-B14F-4D97-AF65-F5344CB8AC3E}">
        <p14:creationId xmlns:p14="http://schemas.microsoft.com/office/powerpoint/2010/main" val="3162541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Стало </a:t>
            </a:r>
            <a:r>
              <a:rPr lang="ru-RU" dirty="0" err="1" smtClean="0"/>
              <a:t>атомарнее</a:t>
            </a:r>
            <a:endParaRPr lang="en-US" dirty="0"/>
          </a:p>
        </p:txBody>
      </p:sp>
      <p:sp>
        <p:nvSpPr>
          <p:cNvPr id="3" name="Content Placeholder 2"/>
          <p:cNvSpPr>
            <a:spLocks noGrp="1"/>
          </p:cNvSpPr>
          <p:nvPr>
            <p:ph idx="1"/>
          </p:nvPr>
        </p:nvSpPr>
        <p:spPr/>
        <p:txBody>
          <a:bodyPr>
            <a:normAutofit/>
          </a:bodyPr>
          <a:lstStyle/>
          <a:p>
            <a:r>
              <a:rPr lang="en-US" dirty="0" err="1" smtClean="0"/>
              <a:t>EntityFramework</a:t>
            </a:r>
            <a:r>
              <a:rPr lang="en-US" dirty="0" smtClean="0"/>
              <a:t> </a:t>
            </a:r>
            <a:r>
              <a:rPr lang="ru-RU" dirty="0" smtClean="0"/>
              <a:t>-</a:t>
            </a:r>
            <a:r>
              <a:rPr lang="en-US" dirty="0" smtClean="0"/>
              <a:t>&gt; </a:t>
            </a:r>
            <a:r>
              <a:rPr lang="en-US" dirty="0" err="1" smtClean="0"/>
              <a:t>EntityFramework.Core</a:t>
            </a:r>
            <a:endParaRPr lang="en-US" dirty="0" smtClean="0"/>
          </a:p>
          <a:p>
            <a:r>
              <a:rPr lang="en-US" dirty="0" smtClean="0"/>
              <a:t>Providers:</a:t>
            </a:r>
          </a:p>
          <a:p>
            <a:pPr lvl="1"/>
            <a:r>
              <a:rPr lang="en-US" dirty="0" err="1" smtClean="0"/>
              <a:t>EntityFramework.SqlServer</a:t>
            </a:r>
            <a:endParaRPr lang="ru-RU" dirty="0" smtClean="0"/>
          </a:p>
          <a:p>
            <a:pPr lvl="1"/>
            <a:r>
              <a:rPr lang="en-US" dirty="0" err="1" smtClean="0"/>
              <a:t>EntityFramework.SQLite</a:t>
            </a:r>
            <a:endParaRPr lang="en-US" dirty="0" smtClean="0"/>
          </a:p>
          <a:p>
            <a:pPr lvl="1"/>
            <a:r>
              <a:rPr lang="en-US" dirty="0" err="1" smtClean="0"/>
              <a:t>EntityFramework.Redis</a:t>
            </a:r>
            <a:endParaRPr lang="en-US" dirty="0" smtClean="0"/>
          </a:p>
          <a:p>
            <a:pPr lvl="1"/>
            <a:r>
              <a:rPr lang="en-US" dirty="0" err="1" smtClean="0"/>
              <a:t>EntityFramework.AzureTableStorage</a:t>
            </a:r>
            <a:endParaRPr lang="ru-RU" dirty="0" smtClean="0"/>
          </a:p>
          <a:p>
            <a:pPr lvl="1"/>
            <a:r>
              <a:rPr lang="en-US" dirty="0" err="1" smtClean="0"/>
              <a:t>EntityFramework.InMemory</a:t>
            </a:r>
            <a:endParaRPr lang="ru-RU" dirty="0" smtClean="0"/>
          </a:p>
          <a:p>
            <a:r>
              <a:rPr lang="ru-RU" dirty="0" smtClean="0"/>
              <a:t>Для </a:t>
            </a:r>
            <a:r>
              <a:rPr lang="en-US" dirty="0" smtClean="0"/>
              <a:t>NoSQL providers </a:t>
            </a:r>
            <a:r>
              <a:rPr lang="ru-RU" dirty="0" smtClean="0"/>
              <a:t>не будет зависимостей на</a:t>
            </a:r>
            <a:endParaRPr lang="en-US" dirty="0" smtClean="0"/>
          </a:p>
          <a:p>
            <a:pPr lvl="1"/>
            <a:r>
              <a:rPr lang="en-US" dirty="0" err="1" smtClean="0"/>
              <a:t>EntityFramework.Migrations</a:t>
            </a:r>
            <a:r>
              <a:rPr lang="en-US" dirty="0" smtClean="0"/>
              <a:t> </a:t>
            </a:r>
            <a:r>
              <a:rPr lang="en-US" dirty="0"/>
              <a:t>+ </a:t>
            </a:r>
            <a:r>
              <a:rPr lang="en-US" dirty="0" err="1"/>
              <a:t>EntityFramework.Commands</a:t>
            </a:r>
            <a:r>
              <a:rPr lang="en-US" dirty="0"/>
              <a:t>  </a:t>
            </a:r>
            <a:endParaRPr lang="en-US" dirty="0" smtClean="0"/>
          </a:p>
          <a:p>
            <a:pPr lvl="1"/>
            <a:r>
              <a:rPr lang="en-US" dirty="0" err="1" smtClean="0"/>
              <a:t>EntityFramework.Relational</a:t>
            </a:r>
            <a:endParaRPr lang="ru-RU" dirty="0" smtClean="0"/>
          </a:p>
          <a:p>
            <a:endParaRPr lang="en-US" dirty="0"/>
          </a:p>
        </p:txBody>
      </p:sp>
    </p:spTree>
    <p:extLst>
      <p:ext uri="{BB962C8B-B14F-4D97-AF65-F5344CB8AC3E}">
        <p14:creationId xmlns:p14="http://schemas.microsoft.com/office/powerpoint/2010/main" val="86839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4088" y="1399740"/>
            <a:ext cx="10515600" cy="4351338"/>
          </a:xfrm>
        </p:spPr>
        <p:txBody>
          <a:bodyPr>
            <a:normAutofit/>
          </a:bodyPr>
          <a:lstStyle/>
          <a:p>
            <a:pPr marL="0" indent="0" algn="ctr">
              <a:buNone/>
            </a:pPr>
            <a:endParaRPr lang="en-US" sz="4000" dirty="0" smtClean="0"/>
          </a:p>
          <a:p>
            <a:pPr marL="0" indent="0" algn="ctr">
              <a:buNone/>
            </a:pPr>
            <a:endParaRPr lang="en-US" sz="4000" dirty="0"/>
          </a:p>
          <a:p>
            <a:pPr marL="0" indent="0" algn="ctr">
              <a:buNone/>
            </a:pPr>
            <a:r>
              <a:rPr lang="en-US" sz="8000" dirty="0" err="1"/>
              <a:t>Nuget</a:t>
            </a:r>
            <a:r>
              <a:rPr lang="en-US" sz="8000" dirty="0"/>
              <a:t> Demo</a:t>
            </a:r>
          </a:p>
        </p:txBody>
      </p:sp>
    </p:spTree>
    <p:extLst>
      <p:ext uri="{BB962C8B-B14F-4D97-AF65-F5344CB8AC3E}">
        <p14:creationId xmlns:p14="http://schemas.microsoft.com/office/powerpoint/2010/main" val="187962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https://</a:t>
            </a:r>
            <a:r>
              <a:rPr lang="en-US" dirty="0" smtClean="0"/>
              <a:t>www.myget.org/gallery/aspnetvnext</a:t>
            </a:r>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7" y="2327775"/>
            <a:ext cx="873442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515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00" cy="857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363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1560</TotalTime>
  <Words>3406</Words>
  <Application>Microsoft Office PowerPoint</Application>
  <PresentationFormat>Widescreen</PresentationFormat>
  <Paragraphs>396</Paragraphs>
  <Slides>27</Slides>
  <Notes>15</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Entity Framework 7  + Redis/AzureTableStorage</vt:lpstr>
      <vt:lpstr>О чем доклад?</vt:lpstr>
      <vt:lpstr>Когда будет EF7 и что будет с EF6?</vt:lpstr>
      <vt:lpstr>Векторы изменений в EF7</vt:lpstr>
      <vt:lpstr>Как Сейчас</vt:lpstr>
      <vt:lpstr>Стало атомарнее</vt:lpstr>
      <vt:lpstr>PowerPoint Presentation</vt:lpstr>
      <vt:lpstr>https://www.myget.org/gallery/aspnetvnext</vt:lpstr>
      <vt:lpstr>PowerPoint Presentation</vt:lpstr>
      <vt:lpstr>PowerPoint Presentation</vt:lpstr>
      <vt:lpstr>No EDMX Code First-&gt; Code-Based Modeling </vt:lpstr>
      <vt:lpstr>RAM и CPU/быстродействие</vt:lpstr>
      <vt:lpstr>Provider specific настройки</vt:lpstr>
      <vt:lpstr>Asp.NET VNEXT</vt:lpstr>
      <vt:lpstr>Где взять исходные кода</vt:lpstr>
      <vt:lpstr>Где взять бинарники? -Myget</vt:lpstr>
      <vt:lpstr>Подстава от EF team</vt:lpstr>
      <vt:lpstr>NoSQL</vt:lpstr>
      <vt:lpstr>Пример: Вставка существующих данных</vt:lpstr>
      <vt:lpstr>REDIS</vt:lpstr>
      <vt:lpstr>REDIS +EF</vt:lpstr>
      <vt:lpstr>REDIS Standard API</vt:lpstr>
      <vt:lpstr>Azure Table Storage</vt:lpstr>
      <vt:lpstr>Azure Table Storage+ EF</vt:lpstr>
      <vt:lpstr>ATS Standard API</vt:lpstr>
      <vt:lpstr>Спасибо за внимание!  Entity Framework 7  + Redis/AzureTableStorage</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Sychev</dc:creator>
  <cp:lastModifiedBy>Igor Sychev</cp:lastModifiedBy>
  <cp:revision>160</cp:revision>
  <dcterms:created xsi:type="dcterms:W3CDTF">2014-11-22T08:16:28Z</dcterms:created>
  <dcterms:modified xsi:type="dcterms:W3CDTF">2014-12-08T08:22:49Z</dcterms:modified>
</cp:coreProperties>
</file>