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17"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vasri\Documents\EXCEL%20PRO\YUVASRI.V%20(Employee%20Salary%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uvasri\Documents\EXCEL%20PRO\YUVASRI.V%20(Employee%20Salary%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[YUVASRI.V (Employee Salary Analysis).xlsx]Salary Analysis!PivotTable6</c:name>
    <c:fmtId val="1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'Salary Analysis'!$B$4:$B$5</c:f>
              <c:strCache>
                <c:ptCount val="1"/>
                <c:pt idx="0">
                  <c:v>Female</c:v>
                </c:pt>
              </c:strCache>
            </c:strRef>
          </c:tx>
          <c:spPr>
            <a:solidFill>
              <a:schemeClr val="accent1"/>
            </a:solidFill>
            <a:ln>
              <a:noFill/>
            </a:ln>
            <a:effectLst/>
          </c:spPr>
          <c:invertIfNegative val="0"/>
          <c:cat>
            <c:strRef>
              <c:f>'Salary Analysis'!$A$6:$A$27</c:f>
              <c:strCache>
                <c:ptCount val="21"/>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Sports</c:v>
                </c:pt>
                <c:pt idx="19">
                  <c:v>Tools</c:v>
                </c:pt>
                <c:pt idx="20">
                  <c:v>Toys</c:v>
                </c:pt>
              </c:strCache>
            </c:strRef>
          </c:cat>
          <c:val>
            <c:numRef>
              <c:f>'Salary Analysis'!$B$6:$B$27</c:f>
              <c:numCache>
                <c:formatCode>General</c:formatCode>
                <c:ptCount val="21"/>
                <c:pt idx="0">
                  <c:v>290139</c:v>
                </c:pt>
                <c:pt idx="1">
                  <c:v>196339</c:v>
                </c:pt>
                <c:pt idx="3">
                  <c:v>297035</c:v>
                </c:pt>
                <c:pt idx="4">
                  <c:v>215042</c:v>
                </c:pt>
                <c:pt idx="5">
                  <c:v>127233</c:v>
                </c:pt>
                <c:pt idx="6">
                  <c:v>175143</c:v>
                </c:pt>
                <c:pt idx="7">
                  <c:v>524776</c:v>
                </c:pt>
                <c:pt idx="8">
                  <c:v>82026</c:v>
                </c:pt>
                <c:pt idx="9">
                  <c:v>316746</c:v>
                </c:pt>
                <c:pt idx="10">
                  <c:v>48360</c:v>
                </c:pt>
                <c:pt idx="11">
                  <c:v>372101</c:v>
                </c:pt>
                <c:pt idx="12">
                  <c:v>78052</c:v>
                </c:pt>
                <c:pt idx="13">
                  <c:v>344966</c:v>
                </c:pt>
                <c:pt idx="14">
                  <c:v>399784</c:v>
                </c:pt>
                <c:pt idx="15">
                  <c:v>115274</c:v>
                </c:pt>
                <c:pt idx="16">
                  <c:v>276118</c:v>
                </c:pt>
                <c:pt idx="17">
                  <c:v>283304</c:v>
                </c:pt>
                <c:pt idx="19">
                  <c:v>299183</c:v>
                </c:pt>
                <c:pt idx="20">
                  <c:v>168702</c:v>
                </c:pt>
              </c:numCache>
            </c:numRef>
          </c:val>
          <c:extLst>
            <c:ext xmlns:c16="http://schemas.microsoft.com/office/drawing/2014/chart" uri="{C3380CC4-5D6E-409C-BE32-E72D297353CC}">
              <c16:uniqueId val="{00000000-E97C-4B44-B497-0AB11BCC3E7F}"/>
            </c:ext>
          </c:extLst>
        </c:ser>
        <c:ser>
          <c:idx val="1"/>
          <c:order val="1"/>
          <c:tx>
            <c:strRef>
              <c:f>'Salary Analysis'!$C$4:$C$5</c:f>
              <c:strCache>
                <c:ptCount val="1"/>
                <c:pt idx="0">
                  <c:v>Male</c:v>
                </c:pt>
              </c:strCache>
            </c:strRef>
          </c:tx>
          <c:spPr>
            <a:solidFill>
              <a:schemeClr val="accent2"/>
            </a:solidFill>
            <a:ln>
              <a:noFill/>
            </a:ln>
            <a:effectLst/>
          </c:spPr>
          <c:invertIfNegative val="0"/>
          <c:cat>
            <c:strRef>
              <c:f>'Salary Analysis'!$A$6:$A$27</c:f>
              <c:strCache>
                <c:ptCount val="21"/>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Sports</c:v>
                </c:pt>
                <c:pt idx="19">
                  <c:v>Tools</c:v>
                </c:pt>
                <c:pt idx="20">
                  <c:v>Toys</c:v>
                </c:pt>
              </c:strCache>
            </c:strRef>
          </c:cat>
          <c:val>
            <c:numRef>
              <c:f>'Salary Analysis'!$C$6:$C$27</c:f>
              <c:numCache>
                <c:formatCode>General</c:formatCode>
                <c:ptCount val="21"/>
                <c:pt idx="0">
                  <c:v>496169</c:v>
                </c:pt>
                <c:pt idx="1">
                  <c:v>413348</c:v>
                </c:pt>
                <c:pt idx="2">
                  <c:v>443144</c:v>
                </c:pt>
                <c:pt idx="4">
                  <c:v>132524</c:v>
                </c:pt>
                <c:pt idx="5">
                  <c:v>437336</c:v>
                </c:pt>
                <c:pt idx="6">
                  <c:v>109890</c:v>
                </c:pt>
                <c:pt idx="7">
                  <c:v>202104</c:v>
                </c:pt>
                <c:pt idx="8">
                  <c:v>378441</c:v>
                </c:pt>
                <c:pt idx="10">
                  <c:v>73686</c:v>
                </c:pt>
                <c:pt idx="11">
                  <c:v>213275</c:v>
                </c:pt>
                <c:pt idx="12">
                  <c:v>86373</c:v>
                </c:pt>
                <c:pt idx="13">
                  <c:v>108657</c:v>
                </c:pt>
                <c:pt idx="14">
                  <c:v>122110</c:v>
                </c:pt>
                <c:pt idx="15">
                  <c:v>546691</c:v>
                </c:pt>
                <c:pt idx="16">
                  <c:v>213048</c:v>
                </c:pt>
                <c:pt idx="17">
                  <c:v>464056</c:v>
                </c:pt>
                <c:pt idx="18">
                  <c:v>301867</c:v>
                </c:pt>
                <c:pt idx="19">
                  <c:v>257558</c:v>
                </c:pt>
                <c:pt idx="20">
                  <c:v>218757</c:v>
                </c:pt>
              </c:numCache>
            </c:numRef>
          </c:val>
          <c:extLst>
            <c:ext xmlns:c16="http://schemas.microsoft.com/office/drawing/2014/chart" uri="{C3380CC4-5D6E-409C-BE32-E72D297353CC}">
              <c16:uniqueId val="{00000001-E97C-4B44-B497-0AB11BCC3E7F}"/>
            </c:ext>
          </c:extLst>
        </c:ser>
        <c:dLbls>
          <c:showLegendKey val="0"/>
          <c:showVal val="0"/>
          <c:showCatName val="0"/>
          <c:showSerName val="0"/>
          <c:showPercent val="0"/>
          <c:showBubbleSize val="0"/>
        </c:dLbls>
        <c:gapWidth val="219"/>
        <c:overlap val="-27"/>
        <c:axId val="372322031"/>
        <c:axId val="372320591"/>
      </c:barChart>
      <c:catAx>
        <c:axId val="372322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320591"/>
        <c:crosses val="autoZero"/>
        <c:auto val="1"/>
        <c:lblAlgn val="ctr"/>
        <c:lblOffset val="100"/>
        <c:noMultiLvlLbl val="0"/>
      </c:catAx>
      <c:valAx>
        <c:axId val="37232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3220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[YUVASRI.V (Employee Salary Analysis).xlsx]Salary Analysis!PivotTable6</c:name>
    <c:fmtId val="2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'Salary Analysis'!$B$4:$B$5</c:f>
              <c:strCache>
                <c:ptCount val="1"/>
                <c:pt idx="0">
                  <c:v>Female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408-4264-80A8-A4F9C4100F6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408-4264-80A8-A4F9C4100F6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408-4264-80A8-A4F9C4100F6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408-4264-80A8-A4F9C4100F6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408-4264-80A8-A4F9C4100F6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408-4264-80A8-A4F9C4100F6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408-4264-80A8-A4F9C4100F6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408-4264-80A8-A4F9C4100F6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408-4264-80A8-A4F9C4100F6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408-4264-80A8-A4F9C4100F6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408-4264-80A8-A4F9C4100F6E}"/>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F408-4264-80A8-A4F9C4100F6E}"/>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F408-4264-80A8-A4F9C4100F6E}"/>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F408-4264-80A8-A4F9C4100F6E}"/>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F408-4264-80A8-A4F9C4100F6E}"/>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F408-4264-80A8-A4F9C4100F6E}"/>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F408-4264-80A8-A4F9C4100F6E}"/>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F408-4264-80A8-A4F9C4100F6E}"/>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F408-4264-80A8-A4F9C4100F6E}"/>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F408-4264-80A8-A4F9C4100F6E}"/>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F408-4264-80A8-A4F9C4100F6E}"/>
              </c:ext>
            </c:extLst>
          </c:dPt>
          <c:cat>
            <c:strRef>
              <c:f>'Salary Analysis'!$A$6:$A$27</c:f>
              <c:strCache>
                <c:ptCount val="21"/>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Sports</c:v>
                </c:pt>
                <c:pt idx="19">
                  <c:v>Tools</c:v>
                </c:pt>
                <c:pt idx="20">
                  <c:v>Toys</c:v>
                </c:pt>
              </c:strCache>
            </c:strRef>
          </c:cat>
          <c:val>
            <c:numRef>
              <c:f>'Salary Analysis'!$B$6:$B$27</c:f>
              <c:numCache>
                <c:formatCode>General</c:formatCode>
                <c:ptCount val="21"/>
                <c:pt idx="0">
                  <c:v>290139</c:v>
                </c:pt>
                <c:pt idx="1">
                  <c:v>196339</c:v>
                </c:pt>
                <c:pt idx="3">
                  <c:v>297035</c:v>
                </c:pt>
                <c:pt idx="4">
                  <c:v>215042</c:v>
                </c:pt>
                <c:pt idx="5">
                  <c:v>127233</c:v>
                </c:pt>
                <c:pt idx="6">
                  <c:v>175143</c:v>
                </c:pt>
                <c:pt idx="7">
                  <c:v>524776</c:v>
                </c:pt>
                <c:pt idx="8">
                  <c:v>82026</c:v>
                </c:pt>
                <c:pt idx="9">
                  <c:v>316746</c:v>
                </c:pt>
                <c:pt idx="10">
                  <c:v>48360</c:v>
                </c:pt>
                <c:pt idx="11">
                  <c:v>372101</c:v>
                </c:pt>
                <c:pt idx="12">
                  <c:v>78052</c:v>
                </c:pt>
                <c:pt idx="13">
                  <c:v>344966</c:v>
                </c:pt>
                <c:pt idx="14">
                  <c:v>399784</c:v>
                </c:pt>
                <c:pt idx="15">
                  <c:v>115274</c:v>
                </c:pt>
                <c:pt idx="16">
                  <c:v>276118</c:v>
                </c:pt>
                <c:pt idx="17">
                  <c:v>283304</c:v>
                </c:pt>
                <c:pt idx="19">
                  <c:v>299183</c:v>
                </c:pt>
                <c:pt idx="20">
                  <c:v>168702</c:v>
                </c:pt>
              </c:numCache>
            </c:numRef>
          </c:val>
          <c:extLst>
            <c:ext xmlns:c16="http://schemas.microsoft.com/office/drawing/2014/chart" uri="{C3380CC4-5D6E-409C-BE32-E72D297353CC}">
              <c16:uniqueId val="{0000002A-F408-4264-80A8-A4F9C4100F6E}"/>
            </c:ext>
          </c:extLst>
        </c:ser>
        <c:ser>
          <c:idx val="1"/>
          <c:order val="1"/>
          <c:tx>
            <c:strRef>
              <c:f>'Salary Analysis'!$C$4:$C$5</c:f>
              <c:strCache>
                <c:ptCount val="1"/>
                <c:pt idx="0">
                  <c:v>Male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C-F408-4264-80A8-A4F9C4100F6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E-F408-4264-80A8-A4F9C4100F6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0-F408-4264-80A8-A4F9C4100F6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2-F408-4264-80A8-A4F9C4100F6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4-F408-4264-80A8-A4F9C4100F6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6-F408-4264-80A8-A4F9C4100F6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8-F408-4264-80A8-A4F9C4100F6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A-F408-4264-80A8-A4F9C4100F6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C-F408-4264-80A8-A4F9C4100F6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E-F408-4264-80A8-A4F9C4100F6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0-F408-4264-80A8-A4F9C4100F6E}"/>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42-F408-4264-80A8-A4F9C4100F6E}"/>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44-F408-4264-80A8-A4F9C4100F6E}"/>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46-F408-4264-80A8-A4F9C4100F6E}"/>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48-F408-4264-80A8-A4F9C4100F6E}"/>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4A-F408-4264-80A8-A4F9C4100F6E}"/>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4C-F408-4264-80A8-A4F9C4100F6E}"/>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4E-F408-4264-80A8-A4F9C4100F6E}"/>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50-F408-4264-80A8-A4F9C4100F6E}"/>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52-F408-4264-80A8-A4F9C4100F6E}"/>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54-F408-4264-80A8-A4F9C4100F6E}"/>
              </c:ext>
            </c:extLst>
          </c:dPt>
          <c:cat>
            <c:strRef>
              <c:f>'Salary Analysis'!$A$6:$A$27</c:f>
              <c:strCache>
                <c:ptCount val="21"/>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Sports</c:v>
                </c:pt>
                <c:pt idx="19">
                  <c:v>Tools</c:v>
                </c:pt>
                <c:pt idx="20">
                  <c:v>Toys</c:v>
                </c:pt>
              </c:strCache>
            </c:strRef>
          </c:cat>
          <c:val>
            <c:numRef>
              <c:f>'Salary Analysis'!$C$6:$C$27</c:f>
              <c:numCache>
                <c:formatCode>General</c:formatCode>
                <c:ptCount val="21"/>
                <c:pt idx="0">
                  <c:v>496169</c:v>
                </c:pt>
                <c:pt idx="1">
                  <c:v>413348</c:v>
                </c:pt>
                <c:pt idx="2">
                  <c:v>443144</c:v>
                </c:pt>
                <c:pt idx="4">
                  <c:v>132524</c:v>
                </c:pt>
                <c:pt idx="5">
                  <c:v>437336</c:v>
                </c:pt>
                <c:pt idx="6">
                  <c:v>109890</c:v>
                </c:pt>
                <c:pt idx="7">
                  <c:v>202104</c:v>
                </c:pt>
                <c:pt idx="8">
                  <c:v>378441</c:v>
                </c:pt>
                <c:pt idx="10">
                  <c:v>73686</c:v>
                </c:pt>
                <c:pt idx="11">
                  <c:v>213275</c:v>
                </c:pt>
                <c:pt idx="12">
                  <c:v>86373</c:v>
                </c:pt>
                <c:pt idx="13">
                  <c:v>108657</c:v>
                </c:pt>
                <c:pt idx="14">
                  <c:v>122110</c:v>
                </c:pt>
                <c:pt idx="15">
                  <c:v>546691</c:v>
                </c:pt>
                <c:pt idx="16">
                  <c:v>213048</c:v>
                </c:pt>
                <c:pt idx="17">
                  <c:v>464056</c:v>
                </c:pt>
                <c:pt idx="18">
                  <c:v>301867</c:v>
                </c:pt>
                <c:pt idx="19">
                  <c:v>257558</c:v>
                </c:pt>
                <c:pt idx="20">
                  <c:v>218757</c:v>
                </c:pt>
              </c:numCache>
            </c:numRef>
          </c:val>
          <c:extLst>
            <c:ext xmlns:c16="http://schemas.microsoft.com/office/drawing/2014/chart" uri="{C3380CC4-5D6E-409C-BE32-E72D297353CC}">
              <c16:uniqueId val="{00000055-F408-4264-80A8-A4F9C4100F6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876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746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0173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6893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659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054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403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689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2953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2959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76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237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797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661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832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873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245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247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5042711"/>
      </p:ext>
    </p:extLst>
  </p:cSld>
  <p:clrMap bg1="dk1" tx1="lt1" bg2="dk2" tx2="lt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 id="2147484235"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9123" y="160272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3" name="Title 12">
            <a:extLst>
              <a:ext uri="{FF2B5EF4-FFF2-40B4-BE49-F238E27FC236}">
                <a16:creationId xmlns:a16="http://schemas.microsoft.com/office/drawing/2014/main" id="{38352848-A6D3-155E-76CF-F950F4CD0159}"/>
              </a:ext>
            </a:extLst>
          </p:cNvPr>
          <p:cNvSpPr>
            <a:spLocks noGrp="1"/>
          </p:cNvSpPr>
          <p:nvPr>
            <p:ph type="ctrTitle"/>
          </p:nvPr>
        </p:nvSpPr>
        <p:spPr>
          <a:xfrm>
            <a:off x="1267898" y="498127"/>
            <a:ext cx="9781102" cy="498598"/>
          </a:xfrm>
        </p:spPr>
        <p:txBody>
          <a:bodyPr/>
          <a:lstStyle/>
          <a:p>
            <a:r>
              <a:rPr lang="en-US" sz="3600" b="1" dirty="0">
                <a:latin typeface="Times New Roman" panose="02020603050405020304" pitchFamily="18" charset="0"/>
                <a:cs typeface="Times New Roman" panose="02020603050405020304" pitchFamily="18" charset="0"/>
              </a:rPr>
              <a:t>Employee data  analysis using excel</a:t>
            </a:r>
            <a:endParaRPr lang="en-IN" sz="3600" b="1"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Yuvasri. V</a:t>
            </a:r>
          </a:p>
          <a:p>
            <a:r>
              <a:rPr lang="en-US" sz="2400" dirty="0">
                <a:latin typeface="Times New Roman" panose="02020603050405020304" pitchFamily="18" charset="0"/>
                <a:cs typeface="Times New Roman" panose="02020603050405020304" pitchFamily="18" charset="0"/>
              </a:rPr>
              <a:t>REGISTER NO: 312220341</a:t>
            </a:r>
          </a:p>
          <a:p>
            <a:r>
              <a:rPr lang="en-US" sz="2400" dirty="0">
                <a:latin typeface="Times New Roman" panose="02020603050405020304" pitchFamily="18" charset="0"/>
                <a:cs typeface="Times New Roman" panose="02020603050405020304" pitchFamily="18" charset="0"/>
              </a:rPr>
              <a:t>DEPARTMENT: III – B.Com Computer Application (Commerce)</a:t>
            </a:r>
          </a:p>
          <a:p>
            <a:r>
              <a:rPr lang="en-US" sz="2400" dirty="0">
                <a:latin typeface="Times New Roman" panose="02020603050405020304" pitchFamily="18" charset="0"/>
                <a:cs typeface="Times New Roman" panose="02020603050405020304" pitchFamily="18" charset="0"/>
              </a:rPr>
              <a:t>COLLEGE: Jeppiaar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0473B4D3-C636-AEF9-3E32-C2DA89186E97}"/>
              </a:ext>
            </a:extLst>
          </p:cNvPr>
          <p:cNvSpPr txBox="1"/>
          <p:nvPr/>
        </p:nvSpPr>
        <p:spPr>
          <a:xfrm>
            <a:off x="739774" y="1676400"/>
            <a:ext cx="7870826"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collection - Employee Salary Dataset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Preparation - Clearing Blanks, Filtering and removing Blank data in the database.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VLOOKUP formula to find an Employees salary.</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Insert Pivot Table to summarize the dataset on employee salary based on gender, trends and jab title.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visualization using Bar Chart and Pie chart to represent the turnover by gender.</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Final Report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2971800" cy="752129"/>
          </a:xfrm>
          <a:prstGeom prst="rect">
            <a:avLst/>
          </a:prstGeom>
        </p:spPr>
        <p:txBody>
          <a:bodyPr vert="horz" wrap="square" lIns="0" tIns="13335" rIns="0" bIns="0" rtlCol="0">
            <a:spAutoFit/>
          </a:bodyPr>
          <a:lstStyle/>
          <a:p>
            <a:pPr marL="12700">
              <a:lnSpc>
                <a:spcPct val="100000"/>
              </a:lnSpc>
              <a:spcBef>
                <a:spcPts val="105"/>
              </a:spcBef>
            </a:pPr>
            <a:r>
              <a:rPr sz="4800" b="1" dirty="0">
                <a:latin typeface="Times New Roman" panose="02020603050405020304" pitchFamily="18" charset="0"/>
                <a:cs typeface="Times New Roman" panose="02020603050405020304" pitchFamily="18" charset="0"/>
              </a:rPr>
              <a:t>R</a:t>
            </a:r>
            <a:r>
              <a:rPr sz="4800" b="1" spc="-40" dirty="0">
                <a:latin typeface="Times New Roman" panose="02020603050405020304" pitchFamily="18" charset="0"/>
                <a:cs typeface="Times New Roman" panose="02020603050405020304" pitchFamily="18" charset="0"/>
              </a:rPr>
              <a:t>E</a:t>
            </a:r>
            <a:r>
              <a:rPr sz="4800" b="1" spc="15" dirty="0">
                <a:latin typeface="Times New Roman" panose="02020603050405020304" pitchFamily="18" charset="0"/>
                <a:cs typeface="Times New Roman" panose="02020603050405020304" pitchFamily="18" charset="0"/>
              </a:rPr>
              <a:t>S</a:t>
            </a:r>
            <a:r>
              <a:rPr sz="4800" b="1" spc="-30" dirty="0">
                <a:latin typeface="Times New Roman" panose="02020603050405020304" pitchFamily="18" charset="0"/>
                <a:cs typeface="Times New Roman" panose="02020603050405020304" pitchFamily="18" charset="0"/>
              </a:rPr>
              <a:t>U</a:t>
            </a:r>
            <a:r>
              <a:rPr sz="4800" b="1" spc="-405" dirty="0">
                <a:latin typeface="Times New Roman" panose="02020603050405020304" pitchFamily="18" charset="0"/>
                <a:cs typeface="Times New Roman" panose="02020603050405020304" pitchFamily="18" charset="0"/>
              </a:rPr>
              <a:t>L</a:t>
            </a:r>
            <a:r>
              <a:rPr sz="48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TextBox 7">
            <a:extLst>
              <a:ext uri="{FF2B5EF4-FFF2-40B4-BE49-F238E27FC236}">
                <a16:creationId xmlns:a16="http://schemas.microsoft.com/office/drawing/2014/main" id="{4FC9D399-944A-DD42-AA1C-755F09D5FFB8}"/>
              </a:ext>
            </a:extLst>
          </p:cNvPr>
          <p:cNvSpPr txBox="1"/>
          <p:nvPr/>
        </p:nvSpPr>
        <p:spPr>
          <a:xfrm>
            <a:off x="755332" y="1371600"/>
            <a:ext cx="859821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BAR CHART VISUALISATION</a:t>
            </a:r>
            <a:endParaRPr lang="en-IN" sz="2400" dirty="0">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89D8DC7C-87AC-5AE0-22DA-CD69596DC33D}"/>
              </a:ext>
            </a:extLst>
          </p:cNvPr>
          <p:cNvGraphicFramePr>
            <a:graphicFrameLocks/>
          </p:cNvGraphicFramePr>
          <p:nvPr>
            <p:extLst>
              <p:ext uri="{D42A27DB-BD31-4B8C-83A1-F6EECF244321}">
                <p14:modId xmlns:p14="http://schemas.microsoft.com/office/powerpoint/2010/main" val="3286357133"/>
              </p:ext>
            </p:extLst>
          </p:nvPr>
        </p:nvGraphicFramePr>
        <p:xfrm>
          <a:off x="914400" y="1981200"/>
          <a:ext cx="9829800" cy="4095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DD13E-A585-8783-3E72-95D05DD2217D}"/>
              </a:ext>
            </a:extLst>
          </p:cNvPr>
          <p:cNvSpPr txBox="1"/>
          <p:nvPr/>
        </p:nvSpPr>
        <p:spPr>
          <a:xfrm>
            <a:off x="533400" y="381000"/>
            <a:ext cx="3886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RESULTS</a:t>
            </a:r>
            <a:endParaRPr lang="en-IN" sz="4800" b="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4A35CF21-E771-02D8-67BB-41B2F566AC9F}"/>
              </a:ext>
            </a:extLst>
          </p:cNvPr>
          <p:cNvGraphicFramePr>
            <a:graphicFrameLocks/>
          </p:cNvGraphicFramePr>
          <p:nvPr>
            <p:extLst>
              <p:ext uri="{D42A27DB-BD31-4B8C-83A1-F6EECF244321}">
                <p14:modId xmlns:p14="http://schemas.microsoft.com/office/powerpoint/2010/main" val="3662871221"/>
              </p:ext>
            </p:extLst>
          </p:nvPr>
        </p:nvGraphicFramePr>
        <p:xfrm>
          <a:off x="838200" y="2057400"/>
          <a:ext cx="86106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3971480-BC84-83FE-8FE3-8ED0C799F7C6}"/>
              </a:ext>
            </a:extLst>
          </p:cNvPr>
          <p:cNvSpPr txBox="1"/>
          <p:nvPr/>
        </p:nvSpPr>
        <p:spPr>
          <a:xfrm>
            <a:off x="685800" y="1447800"/>
            <a:ext cx="4419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PIE CHART VISUALISATION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71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04800"/>
            <a:ext cx="3733800" cy="1293028"/>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47621A-DDE2-737B-7ED5-F791A5F97293}"/>
              </a:ext>
            </a:extLst>
          </p:cNvPr>
          <p:cNvSpPr txBox="1"/>
          <p:nvPr/>
        </p:nvSpPr>
        <p:spPr>
          <a:xfrm>
            <a:off x="838200" y="1752600"/>
            <a:ext cx="77724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Conduct regular salary reviews to ensure ongoing fairness and competitiveness. Explore the use of predictive analytics to forecast future salary trends. Our comprehensive employee salary analysis using excel has provided valuable insights into our organization’s compensation structure. The findings highlights areas of strength and opportunities for improvement, enabling us to make data-driven decisions to optimize our salary practices. The power of Excel and data analysis, we have gained a deeper understanding of our employee salary structure and can now make informed decisions to drive business success.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object 22"/>
          <p:cNvSpPr txBox="1">
            <a:spLocks noGrp="1"/>
          </p:cNvSpPr>
          <p:nvPr>
            <p:ph type="sldNum" sz="quarter" idx="12"/>
          </p:nvPr>
        </p:nvSpPr>
        <p:spPr>
          <a:xfrm>
            <a:off x="8763000" y="479244"/>
            <a:ext cx="27432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514600"/>
            <a:ext cx="9602878" cy="769441"/>
          </a:xfrm>
          <a:prstGeom prst="rect">
            <a:avLst/>
          </a:prstGeom>
          <a:noFill/>
        </p:spPr>
        <p:txBody>
          <a:bodyPr wrap="square" rtlCol="0">
            <a:spAutoFit/>
          </a:bodyPr>
          <a:lstStyle/>
          <a:p>
            <a:r>
              <a:rPr lang="en-US" sz="4400" b="1" dirty="0">
                <a:solidFill>
                  <a:srgbClr val="7030A0"/>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63A14F3-7AFB-B2E8-2926-512F11CFEFC9}"/>
              </a:ext>
            </a:extLst>
          </p:cNvPr>
          <p:cNvSpPr txBox="1"/>
          <p:nvPr/>
        </p:nvSpPr>
        <p:spPr>
          <a:xfrm>
            <a:off x="914400" y="762000"/>
            <a:ext cx="55626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PROJECT TITLE</a:t>
            </a:r>
            <a:endParaRPr lang="en-IN" sz="4800" b="1" dirty="0">
              <a:latin typeface="Times New Roman" panose="02020603050405020304" pitchFamily="18" charset="0"/>
              <a:cs typeface="Times New Roman" panose="02020603050405020304" pitchFamily="18" charset="0"/>
            </a:endParaRPr>
          </a:p>
        </p:txBody>
      </p:sp>
      <p:sp>
        <p:nvSpPr>
          <p:cNvPr id="24" name="Hexagon 23">
            <a:extLst>
              <a:ext uri="{FF2B5EF4-FFF2-40B4-BE49-F238E27FC236}">
                <a16:creationId xmlns:a16="http://schemas.microsoft.com/office/drawing/2014/main" id="{11E9C4F1-20F7-84E2-BF5C-B77B65AC23EF}"/>
              </a:ext>
            </a:extLst>
          </p:cNvPr>
          <p:cNvSpPr/>
          <p:nvPr/>
        </p:nvSpPr>
        <p:spPr>
          <a:xfrm>
            <a:off x="9448800" y="762000"/>
            <a:ext cx="1295400" cy="1143000"/>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Hexagon 24">
            <a:extLst>
              <a:ext uri="{FF2B5EF4-FFF2-40B4-BE49-F238E27FC236}">
                <a16:creationId xmlns:a16="http://schemas.microsoft.com/office/drawing/2014/main" id="{4BEDF15B-96E1-1360-B425-BD44BB7B8473}"/>
              </a:ext>
            </a:extLst>
          </p:cNvPr>
          <p:cNvSpPr/>
          <p:nvPr/>
        </p:nvSpPr>
        <p:spPr>
          <a:xfrm>
            <a:off x="11430000" y="2514600"/>
            <a:ext cx="533400" cy="4572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Hexagon 25">
            <a:extLst>
              <a:ext uri="{FF2B5EF4-FFF2-40B4-BE49-F238E27FC236}">
                <a16:creationId xmlns:a16="http://schemas.microsoft.com/office/drawing/2014/main" id="{0BB2830F-AAE7-3044-E3A6-1A1787F3C39C}"/>
              </a:ext>
            </a:extLst>
          </p:cNvPr>
          <p:cNvSpPr/>
          <p:nvPr/>
        </p:nvSpPr>
        <p:spPr>
          <a:xfrm>
            <a:off x="10134600" y="4419600"/>
            <a:ext cx="914400" cy="838200"/>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6" y="3660993"/>
            <a:ext cx="4295714"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06943"/>
            <a:ext cx="3705224" cy="629018"/>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531564" y="1142461"/>
            <a:ext cx="5029200" cy="4832092"/>
          </a:xfrm>
          <a:prstGeom prst="rect">
            <a:avLst/>
          </a:prstGeom>
          <a:noFill/>
        </p:spPr>
        <p:txBody>
          <a:bodyPr wrap="square" rtlCol="0">
            <a:spAutoFit/>
          </a:bodyPr>
          <a:lstStyle/>
          <a:p>
            <a:pPr algn="l"/>
            <a:endPar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chemeClr val="accent3">
                    <a:lumMod val="40000"/>
                    <a:lumOff val="60000"/>
                  </a:schemeClr>
                </a:solidFill>
                <a:latin typeface="Times New Roman" panose="02020603050405020304" pitchFamily="18" charset="0"/>
                <a:cs typeface="Times New Roman" panose="02020603050405020304" pitchFamily="18" charset="0"/>
              </a:rPr>
              <a:t>Project Overview</a:t>
            </a:r>
            <a:endPar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3">
                    <a:lumMod val="40000"/>
                    <a:lumOff val="60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3">
                    <a:lumMod val="40000"/>
                    <a:lumOff val="60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algn="l"/>
            <a:endParaRPr lang="en-US" sz="2800" b="0" i="0" dirty="0">
              <a:solidFill>
                <a:schemeClr val="accent3">
                  <a:lumMod val="40000"/>
                  <a:lumOff val="6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latin typeface="Times New Roman" panose="02020603050405020304" pitchFamily="18" charset="0"/>
                <a:cs typeface="Times New Roman" panose="02020603050405020304" pitchFamily="18" charset="0"/>
              </a:rPr>
              <a:t>P</a:t>
            </a:r>
            <a:r>
              <a:rPr sz="4250" b="1" spc="15" dirty="0">
                <a:latin typeface="Times New Roman" panose="02020603050405020304" pitchFamily="18" charset="0"/>
                <a:cs typeface="Times New Roman" panose="02020603050405020304" pitchFamily="18" charset="0"/>
              </a:rPr>
              <a:t>ROB</a:t>
            </a:r>
            <a:r>
              <a:rPr sz="4250" b="1" spc="55" dirty="0">
                <a:latin typeface="Times New Roman" panose="02020603050405020304" pitchFamily="18" charset="0"/>
                <a:cs typeface="Times New Roman" panose="02020603050405020304" pitchFamily="18" charset="0"/>
              </a:rPr>
              <a:t>L</a:t>
            </a:r>
            <a:r>
              <a:rPr sz="4250" b="1" spc="-2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a:t>
            </a:r>
            <a:r>
              <a:rPr lang="en-US" sz="4250" b="1" spc="20"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S</a:t>
            </a:r>
            <a:r>
              <a:rPr sz="4250" b="1" spc="-370" dirty="0">
                <a:latin typeface="Times New Roman" panose="02020603050405020304" pitchFamily="18" charset="0"/>
                <a:cs typeface="Times New Roman" panose="02020603050405020304" pitchFamily="18" charset="0"/>
              </a:rPr>
              <a:t>T</a:t>
            </a:r>
            <a:r>
              <a:rPr sz="4250" b="1" spc="-375" dirty="0">
                <a:latin typeface="Times New Roman" panose="02020603050405020304" pitchFamily="18" charset="0"/>
                <a:cs typeface="Times New Roman" panose="02020603050405020304" pitchFamily="18" charset="0"/>
              </a:rPr>
              <a:t>A</a:t>
            </a:r>
            <a:r>
              <a:rPr sz="4250" b="1" spc="15" dirty="0">
                <a:latin typeface="Times New Roman" panose="02020603050405020304" pitchFamily="18" charset="0"/>
                <a:cs typeface="Times New Roman" panose="02020603050405020304" pitchFamily="18" charset="0"/>
              </a:rPr>
              <a:t>T</a:t>
            </a:r>
            <a:r>
              <a:rPr sz="4250" b="1" spc="-1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ME</a:t>
            </a:r>
            <a:r>
              <a:rPr sz="4250" b="1" spc="10" dirty="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E3F864C8-B170-6BB2-9CE8-696C847ED75E}"/>
              </a:ext>
            </a:extLst>
          </p:cNvPr>
          <p:cNvSpPr txBox="1"/>
          <p:nvPr/>
        </p:nvSpPr>
        <p:spPr>
          <a:xfrm>
            <a:off x="1142999" y="2667000"/>
            <a:ext cx="6848475"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 need to analyze the current salary structure of our employees to identify trends, discrepancies, and areas of improvement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889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65EB942F-F37D-16D7-9BCC-F6CB53AE6438}"/>
              </a:ext>
            </a:extLst>
          </p:cNvPr>
          <p:cNvSpPr txBox="1"/>
          <p:nvPr/>
        </p:nvSpPr>
        <p:spPr>
          <a:xfrm>
            <a:off x="990600" y="2362200"/>
            <a:ext cx="746760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Using excel, I aim to calculate summary statistics for salaries by department, job title, and gender. Visualize findings using charts and graphs. Inform salary increase decisions and budget allocations. Develop recommendations for salary adjustments and policy changes.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85800" y="685800"/>
            <a:ext cx="7239000" cy="632224"/>
          </a:xfrm>
          <a:prstGeom prst="rect">
            <a:avLst/>
          </a:prstGeom>
        </p:spPr>
        <p:txBody>
          <a:bodyPr vert="horz" wrap="square" lIns="0" tIns="16510" rIns="0" bIns="0" rtlCol="0">
            <a:spAutoFit/>
          </a:bodyPr>
          <a:lstStyle/>
          <a:p>
            <a:pPr marL="12700">
              <a:lnSpc>
                <a:spcPct val="100000"/>
              </a:lnSpc>
              <a:spcBef>
                <a:spcPts val="130"/>
              </a:spcBef>
            </a:pPr>
            <a:r>
              <a:rPr b="1" spc="25" dirty="0">
                <a:latin typeface="Times New Roman" panose="02020603050405020304" pitchFamily="18" charset="0"/>
                <a:cs typeface="Times New Roman" panose="02020603050405020304" pitchFamily="18" charset="0"/>
              </a:rPr>
              <a:t>W</a:t>
            </a:r>
            <a:r>
              <a:rPr b="1" spc="-20" dirty="0">
                <a:latin typeface="Times New Roman" panose="02020603050405020304" pitchFamily="18" charset="0"/>
                <a:cs typeface="Times New Roman" panose="02020603050405020304" pitchFamily="18" charset="0"/>
              </a:rPr>
              <a:t>H</a:t>
            </a:r>
            <a:r>
              <a:rPr b="1" spc="20" dirty="0">
                <a:latin typeface="Times New Roman" panose="02020603050405020304" pitchFamily="18" charset="0"/>
                <a:cs typeface="Times New Roman" panose="02020603050405020304" pitchFamily="18" charset="0"/>
              </a:rPr>
              <a:t>O</a:t>
            </a:r>
            <a:r>
              <a:rPr b="1" spc="-235"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AR</a:t>
            </a:r>
            <a:r>
              <a:rPr b="1" spc="15" dirty="0">
                <a:latin typeface="Times New Roman" panose="02020603050405020304" pitchFamily="18" charset="0"/>
                <a:cs typeface="Times New Roman" panose="02020603050405020304" pitchFamily="18" charset="0"/>
              </a:rPr>
              <a:t>E</a:t>
            </a:r>
            <a:r>
              <a:rPr b="1" spc="-35"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T</a:t>
            </a:r>
            <a:r>
              <a:rPr b="1" spc="-15" dirty="0">
                <a:latin typeface="Times New Roman" panose="02020603050405020304" pitchFamily="18" charset="0"/>
                <a:cs typeface="Times New Roman" panose="02020603050405020304" pitchFamily="18" charset="0"/>
              </a:rPr>
              <a:t>H</a:t>
            </a:r>
            <a:r>
              <a:rPr b="1" spc="15" dirty="0">
                <a:latin typeface="Times New Roman" panose="02020603050405020304" pitchFamily="18" charset="0"/>
                <a:cs typeface="Times New Roman" panose="02020603050405020304" pitchFamily="18" charset="0"/>
              </a:rPr>
              <a:t>E</a:t>
            </a:r>
            <a:r>
              <a:rPr b="1" spc="-35" dirty="0">
                <a:latin typeface="Times New Roman" panose="02020603050405020304" pitchFamily="18" charset="0"/>
                <a:cs typeface="Times New Roman" panose="02020603050405020304" pitchFamily="18" charset="0"/>
              </a:rPr>
              <a:t> </a:t>
            </a:r>
            <a:r>
              <a:rPr b="1" spc="-20" dirty="0">
                <a:latin typeface="Times New Roman" panose="02020603050405020304" pitchFamily="18" charset="0"/>
                <a:cs typeface="Times New Roman" panose="02020603050405020304" pitchFamily="18" charset="0"/>
              </a:rPr>
              <a:t>E</a:t>
            </a:r>
            <a:r>
              <a:rPr b="1" spc="30" dirty="0">
                <a:latin typeface="Times New Roman" panose="02020603050405020304" pitchFamily="18" charset="0"/>
                <a:cs typeface="Times New Roman" panose="02020603050405020304" pitchFamily="18" charset="0"/>
              </a:rPr>
              <a:t>N</a:t>
            </a:r>
            <a:r>
              <a:rPr b="1" spc="15" dirty="0">
                <a:latin typeface="Times New Roman" panose="02020603050405020304" pitchFamily="18" charset="0"/>
                <a:cs typeface="Times New Roman" panose="02020603050405020304" pitchFamily="18" charset="0"/>
              </a:rPr>
              <a:t>D</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U</a:t>
            </a:r>
            <a:r>
              <a:rPr b="1" spc="10" dirty="0">
                <a:latin typeface="Times New Roman" panose="02020603050405020304" pitchFamily="18" charset="0"/>
                <a:cs typeface="Times New Roman" panose="02020603050405020304" pitchFamily="18" charset="0"/>
              </a:rPr>
              <a:t>S</a:t>
            </a:r>
            <a:r>
              <a:rPr b="1" spc="-25" dirty="0">
                <a:latin typeface="Times New Roman" panose="02020603050405020304" pitchFamily="18" charset="0"/>
                <a:cs typeface="Times New Roman" panose="02020603050405020304" pitchFamily="18" charset="0"/>
              </a:rPr>
              <a:t>E</a:t>
            </a:r>
            <a:r>
              <a:rPr b="1" spc="-10"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S?</a:t>
            </a:r>
            <a:endParaRPr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4F3EFB5-9AF1-6C75-8261-A8B8C418D311}"/>
              </a:ext>
            </a:extLst>
          </p:cNvPr>
          <p:cNvSpPr txBox="1"/>
          <p:nvPr/>
        </p:nvSpPr>
        <p:spPr>
          <a:xfrm>
            <a:off x="1295400" y="2286000"/>
            <a:ext cx="8058150"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HR managers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Human Resource management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Finance managers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Department heads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External auditors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Compensation analysts</a:t>
            </a:r>
          </a:p>
          <a:p>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3B94339-B5F3-D9E4-2C39-C15083F1D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1" y="1723329"/>
            <a:ext cx="3581399" cy="2315272"/>
          </a:xfrm>
          <a:prstGeom prst="rect">
            <a:avLst/>
          </a:prstGeom>
        </p:spPr>
      </p:pic>
      <p:pic>
        <p:nvPicPr>
          <p:cNvPr id="12" name="Picture 11">
            <a:extLst>
              <a:ext uri="{FF2B5EF4-FFF2-40B4-BE49-F238E27FC236}">
                <a16:creationId xmlns:a16="http://schemas.microsoft.com/office/drawing/2014/main" id="{809385A7-B8A0-0EE1-E224-E089FF9E78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5520" y="4618928"/>
            <a:ext cx="4586480" cy="155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10490835" cy="567463"/>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U</a:t>
            </a:r>
            <a:r>
              <a:rPr sz="3600" b="1"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 </a:t>
            </a:r>
            <a:r>
              <a:rPr sz="3600" b="1" spc="25" dirty="0">
                <a:latin typeface="Times New Roman" panose="02020603050405020304" pitchFamily="18" charset="0"/>
                <a:cs typeface="Times New Roman" panose="02020603050405020304" pitchFamily="18" charset="0"/>
              </a:rPr>
              <a:t>S</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LU</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r>
              <a:rPr sz="3600" b="1" spc="-345" dirty="0">
                <a:latin typeface="Times New Roman" panose="02020603050405020304" pitchFamily="18" charset="0"/>
                <a:cs typeface="Times New Roman" panose="02020603050405020304" pitchFamily="18" charset="0"/>
              </a:rPr>
              <a:t> </a:t>
            </a:r>
            <a:r>
              <a:rPr sz="3600" b="1" spc="-35" dirty="0">
                <a:latin typeface="Times New Roman" panose="02020603050405020304" pitchFamily="18" charset="0"/>
                <a:cs typeface="Times New Roman" panose="02020603050405020304" pitchFamily="18" charset="0"/>
              </a:rPr>
              <a:t>A</a:t>
            </a:r>
            <a:r>
              <a:rPr sz="3600" b="1" spc="-5" dirty="0">
                <a:latin typeface="Times New Roman" panose="02020603050405020304" pitchFamily="18" charset="0"/>
                <a:cs typeface="Times New Roman" panose="02020603050405020304" pitchFamily="18" charset="0"/>
              </a:rPr>
              <a:t>N</a:t>
            </a:r>
            <a:r>
              <a:rPr sz="3600" b="1"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 </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dirty="0">
                <a:latin typeface="Times New Roman" panose="02020603050405020304" pitchFamily="18" charset="0"/>
                <a:cs typeface="Times New Roman" panose="02020603050405020304" pitchFamily="18" charset="0"/>
              </a:rPr>
              <a:t>S</a:t>
            </a:r>
            <a:r>
              <a:rPr sz="3600" b="1" spc="60" dirty="0">
                <a:latin typeface="Times New Roman" panose="02020603050405020304" pitchFamily="18" charset="0"/>
                <a:cs typeface="Times New Roman" panose="02020603050405020304" pitchFamily="18" charset="0"/>
              </a:rPr>
              <a:t> </a:t>
            </a:r>
            <a:r>
              <a:rPr sz="3600" b="1" spc="-295" dirty="0">
                <a:latin typeface="Times New Roman" panose="02020603050405020304" pitchFamily="18" charset="0"/>
                <a:cs typeface="Times New Roman" panose="02020603050405020304" pitchFamily="18" charset="0"/>
              </a:rPr>
              <a:t>V</a:t>
            </a:r>
            <a:r>
              <a:rPr sz="3600" b="1" spc="-35" dirty="0">
                <a:latin typeface="Times New Roman" panose="02020603050405020304" pitchFamily="18" charset="0"/>
                <a:cs typeface="Times New Roman" panose="02020603050405020304" pitchFamily="18" charset="0"/>
              </a:rPr>
              <a:t>A</a:t>
            </a:r>
            <a:r>
              <a:rPr sz="3600" b="1" spc="25" dirty="0">
                <a:latin typeface="Times New Roman" panose="02020603050405020304" pitchFamily="18" charset="0"/>
                <a:cs typeface="Times New Roman" panose="02020603050405020304" pitchFamily="18" charset="0"/>
              </a:rPr>
              <a:t>LU</a:t>
            </a:r>
            <a:r>
              <a:rPr sz="3600" b="1" dirty="0">
                <a:latin typeface="Times New Roman" panose="02020603050405020304" pitchFamily="18" charset="0"/>
                <a:cs typeface="Times New Roman" panose="02020603050405020304" pitchFamily="18" charset="0"/>
              </a:rPr>
              <a:t>E</a:t>
            </a:r>
            <a:r>
              <a:rPr sz="3600" b="1" spc="-65" dirty="0">
                <a:latin typeface="Times New Roman" panose="02020603050405020304" pitchFamily="18" charset="0"/>
                <a:cs typeface="Times New Roman" panose="02020603050405020304" pitchFamily="18" charset="0"/>
              </a:rPr>
              <a:t> </a:t>
            </a:r>
            <a:r>
              <a:rPr sz="3600" b="1" spc="-15" dirty="0">
                <a:latin typeface="Times New Roman" panose="02020603050405020304" pitchFamily="18" charset="0"/>
                <a:cs typeface="Times New Roman" panose="02020603050405020304" pitchFamily="18" charset="0"/>
              </a:rPr>
              <a:t>P</a:t>
            </a:r>
            <a:r>
              <a:rPr sz="3600" b="1" spc="-30" dirty="0">
                <a:latin typeface="Times New Roman" panose="02020603050405020304" pitchFamily="18" charset="0"/>
                <a:cs typeface="Times New Roman" panose="02020603050405020304" pitchFamily="18" charset="0"/>
              </a:rPr>
              <a:t>R</a:t>
            </a:r>
            <a:r>
              <a:rPr sz="3600" b="1" spc="10"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P</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S</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F42D2B83-ED46-99BD-D538-880BA9C2652E}"/>
              </a:ext>
            </a:extLst>
          </p:cNvPr>
          <p:cNvSpPr txBox="1"/>
          <p:nvPr/>
        </p:nvSpPr>
        <p:spPr>
          <a:xfrm>
            <a:off x="3047999" y="1981200"/>
            <a:ext cx="6486525"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Enhanced Employee Satisfaction - </a:t>
            </a:r>
            <a:r>
              <a:rPr lang="en-US" sz="2400" dirty="0">
                <a:latin typeface="Times New Roman" panose="02020603050405020304" pitchFamily="18" charset="0"/>
                <a:cs typeface="Times New Roman" panose="02020603050405020304" pitchFamily="18" charset="0"/>
              </a:rPr>
              <a:t>Transparent and fair salary practices.</a:t>
            </a:r>
          </a:p>
          <a:p>
            <a:r>
              <a:rPr lang="en-US" sz="2400" b="1" dirty="0">
                <a:latin typeface="Times New Roman" panose="02020603050405020304" pitchFamily="18" charset="0"/>
                <a:cs typeface="Times New Roman" panose="02020603050405020304" pitchFamily="18" charset="0"/>
              </a:rPr>
              <a:t>Sort &amp; Filter - </a:t>
            </a:r>
            <a:r>
              <a:rPr lang="en-US" sz="2400" dirty="0">
                <a:latin typeface="Times New Roman" panose="02020603050405020304" pitchFamily="18" charset="0"/>
                <a:cs typeface="Times New Roman" panose="02020603050405020304" pitchFamily="18" charset="0"/>
              </a:rPr>
              <a:t>Remove the Blank Missing Values. </a:t>
            </a:r>
          </a:p>
          <a:p>
            <a:r>
              <a:rPr lang="en-US" sz="2400" b="1" dirty="0">
                <a:latin typeface="Times New Roman" panose="02020603050405020304" pitchFamily="18" charset="0"/>
                <a:cs typeface="Times New Roman" panose="02020603050405020304" pitchFamily="18" charset="0"/>
              </a:rPr>
              <a:t>Conditional Formatting - </a:t>
            </a:r>
            <a:r>
              <a:rPr lang="en-US" sz="2400" dirty="0">
                <a:latin typeface="Times New Roman" panose="02020603050405020304" pitchFamily="18" charset="0"/>
                <a:cs typeface="Times New Roman" panose="02020603050405020304" pitchFamily="18" charset="0"/>
              </a:rPr>
              <a:t>To Highlight the Blanks cells and change the colour of the cell.</a:t>
            </a:r>
          </a:p>
          <a:p>
            <a:r>
              <a:rPr lang="en-US" sz="2400" b="1" dirty="0">
                <a:latin typeface="Times New Roman" panose="02020603050405020304" pitchFamily="18" charset="0"/>
                <a:cs typeface="Times New Roman" panose="02020603050405020304" pitchFamily="18" charset="0"/>
              </a:rPr>
              <a:t>Pivot Tables -</a:t>
            </a:r>
            <a:r>
              <a:rPr lang="en-US" sz="2400" dirty="0">
                <a:latin typeface="Times New Roman" panose="02020603050405020304" pitchFamily="18" charset="0"/>
                <a:cs typeface="Times New Roman" panose="02020603050405020304" pitchFamily="18" charset="0"/>
              </a:rPr>
              <a:t> Summary of Employee Turnover from the Company through job satisfaction.</a:t>
            </a:r>
          </a:p>
          <a:p>
            <a:r>
              <a:rPr lang="en-US" sz="2400" b="1" dirty="0">
                <a:latin typeface="Times New Roman" panose="02020603050405020304" pitchFamily="18" charset="0"/>
                <a:cs typeface="Times New Roman" panose="02020603050405020304" pitchFamily="18" charset="0"/>
              </a:rPr>
              <a:t>Formulas</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Graphs </a:t>
            </a:r>
            <a:r>
              <a:rPr lang="en-US" sz="2400" dirty="0">
                <a:latin typeface="Times New Roman" panose="02020603050405020304" pitchFamily="18" charset="0"/>
                <a:cs typeface="Times New Roman" panose="02020603050405020304" pitchFamily="18" charset="0"/>
              </a:rPr>
              <a:t>- (Bar Chart &amp; Pie Chart) – FINAL REPORT on Employee Salary Analysis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03902"/>
            <a:ext cx="6172200" cy="1293028"/>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3335B781-2D82-B84A-DC43-825312A3070A}"/>
              </a:ext>
            </a:extLst>
          </p:cNvPr>
          <p:cNvSpPr txBox="1"/>
          <p:nvPr/>
        </p:nvSpPr>
        <p:spPr>
          <a:xfrm>
            <a:off x="914400" y="1752600"/>
            <a:ext cx="7543800"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Employee salary dataset – </a:t>
            </a:r>
            <a:r>
              <a:rPr lang="en-US" sz="2400" dirty="0">
                <a:latin typeface="Times New Roman" panose="02020603050405020304" pitchFamily="18" charset="0"/>
                <a:cs typeface="Times New Roman" panose="02020603050405020304" pitchFamily="18" charset="0"/>
              </a:rPr>
              <a:t>Kaggle.com</a:t>
            </a:r>
          </a:p>
          <a:p>
            <a:r>
              <a:rPr lang="en-US" sz="2400" b="1" dirty="0">
                <a:latin typeface="Times New Roman" panose="02020603050405020304" pitchFamily="18" charset="0"/>
                <a:cs typeface="Times New Roman" panose="02020603050405020304" pitchFamily="18" charset="0"/>
              </a:rPr>
              <a:t>Variables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 Id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Name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Salary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Job Title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Gender = &lt;fct&gt; Text Values(Female or Male)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Experience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Location = &lt;int&gt;Text Values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7B284AE-FA50-F3F7-E060-CB7760D04CBC}"/>
              </a:ext>
            </a:extLst>
          </p:cNvPr>
          <p:cNvSpPr txBox="1"/>
          <p:nvPr/>
        </p:nvSpPr>
        <p:spPr>
          <a:xfrm>
            <a:off x="2295832" y="2349787"/>
            <a:ext cx="6705600" cy="1569660"/>
          </a:xfrm>
          <a:prstGeom prst="rect">
            <a:avLst/>
          </a:prstGeom>
          <a:noFill/>
        </p:spPr>
        <p:txBody>
          <a:bodyPr wrap="square" rtlCol="0">
            <a:spAutoFit/>
          </a:bodyPr>
          <a:lstStyle/>
          <a:p>
            <a:pPr marL="514350" indent="-514350">
              <a:buFont typeface="+mj-lt"/>
              <a:buAutoNum type="romanLcPeriod"/>
            </a:pPr>
            <a:r>
              <a:rPr lang="en-US" sz="2400" b="1" dirty="0">
                <a:latin typeface="Times New Roman" panose="02020603050405020304" pitchFamily="18" charset="0"/>
                <a:cs typeface="Times New Roman" panose="02020603050405020304" pitchFamily="18" charset="0"/>
              </a:rPr>
              <a:t>Pivot Tables - </a:t>
            </a:r>
            <a:r>
              <a:rPr lang="en-US" sz="2400" dirty="0">
                <a:latin typeface="Times New Roman" panose="02020603050405020304" pitchFamily="18" charset="0"/>
                <a:cs typeface="Times New Roman" panose="02020603050405020304" pitchFamily="18" charset="0"/>
              </a:rPr>
              <a:t>Summarizes large database by creating custom views and aggregating values.</a:t>
            </a:r>
          </a:p>
          <a:p>
            <a:pPr marL="514350" indent="-514350">
              <a:buFont typeface="+mj-lt"/>
              <a:buAutoNum type="romanLcPeriod"/>
            </a:pPr>
            <a:r>
              <a:rPr lang="en-US" sz="2400" b="1" dirty="0">
                <a:latin typeface="Times New Roman" panose="02020603050405020304" pitchFamily="18" charset="0"/>
                <a:cs typeface="Times New Roman" panose="02020603050405020304" pitchFamily="18" charset="0"/>
              </a:rPr>
              <a:t>VLOOKUP - </a:t>
            </a:r>
            <a:r>
              <a:rPr lang="en-US" sz="2400" dirty="0">
                <a:latin typeface="Times New Roman" panose="02020603050405020304" pitchFamily="18" charset="0"/>
                <a:cs typeface="Times New Roman" panose="02020603050405020304" pitchFamily="18" charset="0"/>
              </a:rPr>
              <a:t>Retrieves data from a table based on a specific criteria (e.g., job title, department.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530</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Trebuchet MS</vt:lpstr>
      <vt:lpstr>Wingdings</vt:lpstr>
      <vt:lpstr>Vapor Trail</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 yuvasri</cp:lastModifiedBy>
  <cp:revision>38</cp:revision>
  <dcterms:created xsi:type="dcterms:W3CDTF">2024-03-29T15:07:22Z</dcterms:created>
  <dcterms:modified xsi:type="dcterms:W3CDTF">2024-09-03T09:04:00Z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