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A06"/>
    <a:srgbClr val="E81C24"/>
    <a:srgbClr val="003A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498"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5B9EF-DC3F-4546-9F7E-55C2338FCAC2}"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8EE51-FAE0-4890-9131-97CE504655D3}" type="slidenum">
              <a:rPr lang="en-US" smtClean="0"/>
              <a:t>‹#›</a:t>
            </a:fld>
            <a:endParaRPr lang="en-US"/>
          </a:p>
        </p:txBody>
      </p:sp>
    </p:spTree>
    <p:extLst>
      <p:ext uri="{BB962C8B-B14F-4D97-AF65-F5344CB8AC3E}">
        <p14:creationId xmlns:p14="http://schemas.microsoft.com/office/powerpoint/2010/main" val="228960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1</a:t>
            </a:fld>
            <a:endParaRPr lang="en-US"/>
          </a:p>
        </p:txBody>
      </p:sp>
    </p:spTree>
    <p:extLst>
      <p:ext uri="{BB962C8B-B14F-4D97-AF65-F5344CB8AC3E}">
        <p14:creationId xmlns:p14="http://schemas.microsoft.com/office/powerpoint/2010/main" val="106129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10</a:t>
            </a:fld>
            <a:endParaRPr lang="en-US"/>
          </a:p>
        </p:txBody>
      </p:sp>
    </p:spTree>
    <p:extLst>
      <p:ext uri="{BB962C8B-B14F-4D97-AF65-F5344CB8AC3E}">
        <p14:creationId xmlns:p14="http://schemas.microsoft.com/office/powerpoint/2010/main" val="980031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11</a:t>
            </a:fld>
            <a:endParaRPr lang="en-US"/>
          </a:p>
        </p:txBody>
      </p:sp>
    </p:spTree>
    <p:extLst>
      <p:ext uri="{BB962C8B-B14F-4D97-AF65-F5344CB8AC3E}">
        <p14:creationId xmlns:p14="http://schemas.microsoft.com/office/powerpoint/2010/main" val="2185340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12</a:t>
            </a:fld>
            <a:endParaRPr lang="en-US"/>
          </a:p>
        </p:txBody>
      </p:sp>
    </p:spTree>
    <p:extLst>
      <p:ext uri="{BB962C8B-B14F-4D97-AF65-F5344CB8AC3E}">
        <p14:creationId xmlns:p14="http://schemas.microsoft.com/office/powerpoint/2010/main" val="419001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13</a:t>
            </a:fld>
            <a:endParaRPr lang="en-US"/>
          </a:p>
        </p:txBody>
      </p:sp>
    </p:spTree>
    <p:extLst>
      <p:ext uri="{BB962C8B-B14F-4D97-AF65-F5344CB8AC3E}">
        <p14:creationId xmlns:p14="http://schemas.microsoft.com/office/powerpoint/2010/main" val="1985532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14</a:t>
            </a:fld>
            <a:endParaRPr lang="en-US"/>
          </a:p>
        </p:txBody>
      </p:sp>
    </p:spTree>
    <p:extLst>
      <p:ext uri="{BB962C8B-B14F-4D97-AF65-F5344CB8AC3E}">
        <p14:creationId xmlns:p14="http://schemas.microsoft.com/office/powerpoint/2010/main" val="3494419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15</a:t>
            </a:fld>
            <a:endParaRPr lang="en-US"/>
          </a:p>
        </p:txBody>
      </p:sp>
    </p:spTree>
    <p:extLst>
      <p:ext uri="{BB962C8B-B14F-4D97-AF65-F5344CB8AC3E}">
        <p14:creationId xmlns:p14="http://schemas.microsoft.com/office/powerpoint/2010/main" val="4121845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16</a:t>
            </a:fld>
            <a:endParaRPr lang="en-US"/>
          </a:p>
        </p:txBody>
      </p:sp>
    </p:spTree>
    <p:extLst>
      <p:ext uri="{BB962C8B-B14F-4D97-AF65-F5344CB8AC3E}">
        <p14:creationId xmlns:p14="http://schemas.microsoft.com/office/powerpoint/2010/main" val="3484364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17</a:t>
            </a:fld>
            <a:endParaRPr lang="en-US"/>
          </a:p>
        </p:txBody>
      </p:sp>
    </p:spTree>
    <p:extLst>
      <p:ext uri="{BB962C8B-B14F-4D97-AF65-F5344CB8AC3E}">
        <p14:creationId xmlns:p14="http://schemas.microsoft.com/office/powerpoint/2010/main" val="838292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18</a:t>
            </a:fld>
            <a:endParaRPr lang="en-US"/>
          </a:p>
        </p:txBody>
      </p:sp>
    </p:spTree>
    <p:extLst>
      <p:ext uri="{BB962C8B-B14F-4D97-AF65-F5344CB8AC3E}">
        <p14:creationId xmlns:p14="http://schemas.microsoft.com/office/powerpoint/2010/main" val="3411648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19</a:t>
            </a:fld>
            <a:endParaRPr lang="en-US"/>
          </a:p>
        </p:txBody>
      </p:sp>
    </p:spTree>
    <p:extLst>
      <p:ext uri="{BB962C8B-B14F-4D97-AF65-F5344CB8AC3E}">
        <p14:creationId xmlns:p14="http://schemas.microsoft.com/office/powerpoint/2010/main" val="34629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E057B4-CDC5-42BC-8D0A-6058159D71B2}" type="slidenum">
              <a:rPr lang="en-US" smtClean="0"/>
              <a:t>2</a:t>
            </a:fld>
            <a:endParaRPr lang="en-US"/>
          </a:p>
        </p:txBody>
      </p:sp>
    </p:spTree>
    <p:extLst>
      <p:ext uri="{BB962C8B-B14F-4D97-AF65-F5344CB8AC3E}">
        <p14:creationId xmlns:p14="http://schemas.microsoft.com/office/powerpoint/2010/main" val="529247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20</a:t>
            </a:fld>
            <a:endParaRPr lang="en-US"/>
          </a:p>
        </p:txBody>
      </p:sp>
    </p:spTree>
    <p:extLst>
      <p:ext uri="{BB962C8B-B14F-4D97-AF65-F5344CB8AC3E}">
        <p14:creationId xmlns:p14="http://schemas.microsoft.com/office/powerpoint/2010/main" val="4285346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21</a:t>
            </a:fld>
            <a:endParaRPr lang="en-US"/>
          </a:p>
        </p:txBody>
      </p:sp>
    </p:spTree>
    <p:extLst>
      <p:ext uri="{BB962C8B-B14F-4D97-AF65-F5344CB8AC3E}">
        <p14:creationId xmlns:p14="http://schemas.microsoft.com/office/powerpoint/2010/main" val="351392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22</a:t>
            </a:fld>
            <a:endParaRPr lang="en-US"/>
          </a:p>
        </p:txBody>
      </p:sp>
    </p:spTree>
    <p:extLst>
      <p:ext uri="{BB962C8B-B14F-4D97-AF65-F5344CB8AC3E}">
        <p14:creationId xmlns:p14="http://schemas.microsoft.com/office/powerpoint/2010/main" val="1055730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23</a:t>
            </a:fld>
            <a:endParaRPr lang="en-US"/>
          </a:p>
        </p:txBody>
      </p:sp>
    </p:spTree>
    <p:extLst>
      <p:ext uri="{BB962C8B-B14F-4D97-AF65-F5344CB8AC3E}">
        <p14:creationId xmlns:p14="http://schemas.microsoft.com/office/powerpoint/2010/main" val="3412056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24</a:t>
            </a:fld>
            <a:endParaRPr lang="en-US"/>
          </a:p>
        </p:txBody>
      </p:sp>
    </p:spTree>
    <p:extLst>
      <p:ext uri="{BB962C8B-B14F-4D97-AF65-F5344CB8AC3E}">
        <p14:creationId xmlns:p14="http://schemas.microsoft.com/office/powerpoint/2010/main" val="4243716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3</a:t>
            </a:fld>
            <a:endParaRPr lang="en-US"/>
          </a:p>
        </p:txBody>
      </p:sp>
    </p:spTree>
    <p:extLst>
      <p:ext uri="{BB962C8B-B14F-4D97-AF65-F5344CB8AC3E}">
        <p14:creationId xmlns:p14="http://schemas.microsoft.com/office/powerpoint/2010/main" val="386398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4</a:t>
            </a:fld>
            <a:endParaRPr lang="en-US"/>
          </a:p>
        </p:txBody>
      </p:sp>
    </p:spTree>
    <p:extLst>
      <p:ext uri="{BB962C8B-B14F-4D97-AF65-F5344CB8AC3E}">
        <p14:creationId xmlns:p14="http://schemas.microsoft.com/office/powerpoint/2010/main" val="1688208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5</a:t>
            </a:fld>
            <a:endParaRPr lang="en-US"/>
          </a:p>
        </p:txBody>
      </p:sp>
    </p:spTree>
    <p:extLst>
      <p:ext uri="{BB962C8B-B14F-4D97-AF65-F5344CB8AC3E}">
        <p14:creationId xmlns:p14="http://schemas.microsoft.com/office/powerpoint/2010/main" val="685514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6</a:t>
            </a:fld>
            <a:endParaRPr lang="en-US"/>
          </a:p>
        </p:txBody>
      </p:sp>
    </p:spTree>
    <p:extLst>
      <p:ext uri="{BB962C8B-B14F-4D97-AF65-F5344CB8AC3E}">
        <p14:creationId xmlns:p14="http://schemas.microsoft.com/office/powerpoint/2010/main" val="3521753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7</a:t>
            </a:fld>
            <a:endParaRPr lang="en-US"/>
          </a:p>
        </p:txBody>
      </p:sp>
    </p:spTree>
    <p:extLst>
      <p:ext uri="{BB962C8B-B14F-4D97-AF65-F5344CB8AC3E}">
        <p14:creationId xmlns:p14="http://schemas.microsoft.com/office/powerpoint/2010/main" val="771996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8</a:t>
            </a:fld>
            <a:endParaRPr lang="en-US"/>
          </a:p>
        </p:txBody>
      </p:sp>
    </p:spTree>
    <p:extLst>
      <p:ext uri="{BB962C8B-B14F-4D97-AF65-F5344CB8AC3E}">
        <p14:creationId xmlns:p14="http://schemas.microsoft.com/office/powerpoint/2010/main" val="3178277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58EE51-FAE0-4890-9131-97CE504655D3}" type="slidenum">
              <a:rPr lang="en-US" smtClean="0"/>
              <a:t>9</a:t>
            </a:fld>
            <a:endParaRPr lang="en-US"/>
          </a:p>
        </p:txBody>
      </p:sp>
    </p:spTree>
    <p:extLst>
      <p:ext uri="{BB962C8B-B14F-4D97-AF65-F5344CB8AC3E}">
        <p14:creationId xmlns:p14="http://schemas.microsoft.com/office/powerpoint/2010/main" val="177600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userDrawn="1"/>
        </p:nvSpPr>
        <p:spPr>
          <a:xfrm>
            <a:off x="1351005" y="131805"/>
            <a:ext cx="9489990" cy="646331"/>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TRƯỜNG ĐẠI HỌC CÔNG NGHIỆP HÀ NỘI – BÀI GIẢNG ĐIỆN TỬ</a:t>
            </a:r>
          </a:p>
          <a:p>
            <a:pPr algn="ctr"/>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 name="TextBox 9"/>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15" name="TextBox 14"/>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TÍCH HỢP HỆ THỐNG PHẦN MỀM</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6" name="TextBox 5"/>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
        <p:nvSpPr>
          <p:cNvPr id="5" name="TextBox 4"/>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jpe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duotone>
              <a:schemeClr val="bg2">
                <a:shade val="18000"/>
                <a:satMod val="160000"/>
                <a:lumMod val="28000"/>
              </a:schemeClr>
              <a:schemeClr val="bg2">
                <a:tint val="95000"/>
                <a:satMod val="160000"/>
                <a:lumMod val="116000"/>
              </a:schemeClr>
            </a:duotone>
            <a:extLst>
              <a:ext uri="{BEBA8EAE-BF5A-486C-A8C5-ECC9F3942E4B}">
                <a14:imgProps xmlns:a14="http://schemas.microsoft.com/office/drawing/2010/main">
                  <a14:imgLayer r:embed="rId20">
                    <a14:imgEffect>
                      <a14:brightnessContrast bright="38000"/>
                    </a14:imgEffect>
                  </a14:imgLayer>
                </a14:imgProps>
              </a:ext>
            </a:extLst>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BDA76B8-FB6B-47B4-B733-F9F3FA8CF68A}"/>
              </a:ext>
            </a:extLst>
          </p:cNvPr>
          <p:cNvPicPr>
            <a:picLocks noChangeAspect="1"/>
          </p:cNvPicPr>
          <p:nvPr userDrawn="1"/>
        </p:nvPicPr>
        <p:blipFill>
          <a:blip r:embed="rId21"/>
          <a:stretch>
            <a:fillRect/>
          </a:stretch>
        </p:blipFill>
        <p:spPr>
          <a:xfrm>
            <a:off x="0" y="4762"/>
            <a:ext cx="12192000" cy="797878"/>
          </a:xfrm>
          <a:prstGeom prst="rect">
            <a:avLst/>
          </a:prstGeom>
        </p:spPr>
      </p:pic>
      <p:pic>
        <p:nvPicPr>
          <p:cNvPr id="18" name="Picture 17">
            <a:extLst>
              <a:ext uri="{FF2B5EF4-FFF2-40B4-BE49-F238E27FC236}">
                <a16:creationId xmlns:a16="http://schemas.microsoft.com/office/drawing/2014/main" id="{19BF7B10-53EA-4154-9420-BA5EF91BF3FE}"/>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160" y="5862541"/>
            <a:ext cx="12195363" cy="1001821"/>
          </a:xfrm>
          <a:prstGeom prst="rect">
            <a:avLst/>
          </a:prstGeom>
        </p:spPr>
      </p:pic>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pic>
        <p:nvPicPr>
          <p:cNvPr id="10" name="Picture 9">
            <a:extLst>
              <a:ext uri="{FF2B5EF4-FFF2-40B4-BE49-F238E27FC236}">
                <a16:creationId xmlns:a16="http://schemas.microsoft.com/office/drawing/2014/main" id="{EEDFE2DA-50D5-49DA-8438-230DF30AD181}"/>
              </a:ext>
            </a:extLst>
          </p:cNvPr>
          <p:cNvPicPr>
            <a:picLocks noChangeAspect="1"/>
          </p:cNvPicPr>
          <p:nvPr userDrawn="1"/>
        </p:nvPicPr>
        <p:blipFill>
          <a:blip r:embed="rId23" cstate="hqprint">
            <a:clrChange>
              <a:clrFrom>
                <a:srgbClr val="F0F4F8"/>
              </a:clrFrom>
              <a:clrTo>
                <a:srgbClr val="F0F4F8">
                  <a:alpha val="0"/>
                </a:srgbClr>
              </a:clrTo>
            </a:clrChange>
            <a:extLst>
              <a:ext uri="{28A0092B-C50C-407E-A947-70E740481C1C}">
                <a14:useLocalDpi xmlns:a14="http://schemas.microsoft.com/office/drawing/2010/main" val="0"/>
              </a:ext>
            </a:extLst>
          </a:blip>
          <a:stretch>
            <a:fillRect/>
          </a:stretch>
        </p:blipFill>
        <p:spPr>
          <a:xfrm>
            <a:off x="162764" y="97090"/>
            <a:ext cx="588268" cy="588268"/>
          </a:xfrm>
          <a:prstGeom prst="rect">
            <a:avLst/>
          </a:prstGeom>
          <a:effectLst>
            <a:glow rad="50800">
              <a:schemeClr val="tx1">
                <a:alpha val="90000"/>
              </a:schemeClr>
            </a:glow>
          </a:effectLst>
        </p:spPr>
      </p:pic>
      <p:sp>
        <p:nvSpPr>
          <p:cNvPr id="23" name="Footer Placeholder 2">
            <a:extLst>
              <a:ext uri="{FF2B5EF4-FFF2-40B4-BE49-F238E27FC236}">
                <a16:creationId xmlns:a16="http://schemas.microsoft.com/office/drawing/2014/main" id="{C3E298A9-610C-46DC-B065-F65C5A6DC04F}"/>
              </a:ext>
            </a:extLst>
          </p:cNvPr>
          <p:cNvSpPr txBox="1">
            <a:spLocks/>
          </p:cNvSpPr>
          <p:nvPr userDrawn="1"/>
        </p:nvSpPr>
        <p:spPr>
          <a:xfrm>
            <a:off x="-45577" y="6636210"/>
            <a:ext cx="6400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a:latin typeface="Arial" panose="020B0604020202020204" pitchFamily="34" charset="0"/>
                <a:cs typeface="Arial" panose="020B0604020202020204" pitchFamily="34" charset="0"/>
              </a:rPr>
              <a:t>Webiste: https://haui.edu.vn</a:t>
            </a:r>
          </a:p>
        </p:txBody>
      </p:sp>
      <p:sp>
        <p:nvSpPr>
          <p:cNvPr id="24" name="TextBox 23">
            <a:extLst>
              <a:ext uri="{FF2B5EF4-FFF2-40B4-BE49-F238E27FC236}">
                <a16:creationId xmlns:a16="http://schemas.microsoft.com/office/drawing/2014/main" id="{E2CC0E39-3A88-446C-9DBA-4CD5D2FEEAC2}"/>
              </a:ext>
            </a:extLst>
          </p:cNvPr>
          <p:cNvSpPr txBox="1"/>
          <p:nvPr userDrawn="1"/>
        </p:nvSpPr>
        <p:spPr>
          <a:xfrm>
            <a:off x="7432898" y="6622998"/>
            <a:ext cx="3395481" cy="24622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000" b="0" i="0" kern="1200">
                <a:solidFill>
                  <a:schemeClr val="tx1"/>
                </a:solidFill>
                <a:effectLst/>
                <a:latin typeface="Arial" panose="020B0604020202020204" pitchFamily="34" charset="0"/>
                <a:ea typeface="+mn-ea"/>
                <a:cs typeface="Arial" panose="020B0604020202020204" pitchFamily="34" charset="0"/>
              </a:rPr>
              <a:t>© 2021</a:t>
            </a:r>
            <a:r>
              <a:rPr lang="en-ID" sz="1000" b="1" i="0" kern="1200">
                <a:solidFill>
                  <a:schemeClr val="tx1"/>
                </a:solidFill>
                <a:effectLst/>
                <a:latin typeface="Arial" panose="020B0604020202020204" pitchFamily="34" charset="0"/>
                <a:ea typeface="+mn-ea"/>
                <a:cs typeface="Arial" panose="020B0604020202020204" pitchFamily="34" charset="0"/>
              </a:rPr>
              <a:t> </a:t>
            </a:r>
            <a:r>
              <a:rPr lang="en-ID" sz="1000" b="1" i="0" kern="1200" dirty="0">
                <a:solidFill>
                  <a:schemeClr val="tx1"/>
                </a:solidFill>
                <a:effectLst/>
                <a:latin typeface="Arial" panose="020B0604020202020204" pitchFamily="34" charset="0"/>
                <a:ea typeface="+mn-ea"/>
                <a:cs typeface="Arial" panose="020B0604020202020204" pitchFamily="34" charset="0"/>
              </a:rPr>
              <a:t>Hanoi University of Industry </a:t>
            </a:r>
            <a:r>
              <a:rPr lang="en-ID" sz="1000" b="0" i="0" kern="1200" dirty="0">
                <a:solidFill>
                  <a:schemeClr val="tx1"/>
                </a:solidFill>
                <a:effectLst/>
                <a:latin typeface="Arial" panose="020B0604020202020204" pitchFamily="34" charset="0"/>
                <a:ea typeface="+mn-ea"/>
                <a:cs typeface="Arial" panose="020B0604020202020204" pitchFamily="34" charset="0"/>
              </a:rPr>
              <a:t>All rights reserved</a:t>
            </a:r>
            <a:endParaRPr lang="en-ID" sz="1000" dirty="0">
              <a:solidFill>
                <a:schemeClr val="tx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DADA8E7B-4936-4304-A6B7-69EA88D09CBD}"/>
              </a:ext>
            </a:extLst>
          </p:cNvPr>
          <p:cNvGrpSpPr/>
          <p:nvPr userDrawn="1"/>
        </p:nvGrpSpPr>
        <p:grpSpPr>
          <a:xfrm>
            <a:off x="10695894" y="6596658"/>
            <a:ext cx="357425" cy="184511"/>
            <a:chOff x="4858544" y="3598069"/>
            <a:chExt cx="1614487" cy="833438"/>
          </a:xfrm>
          <a:solidFill>
            <a:schemeClr val="tx1"/>
          </a:solidFill>
        </p:grpSpPr>
        <p:sp>
          <p:nvSpPr>
            <p:cNvPr id="26" name="Freeform 20">
              <a:extLst>
                <a:ext uri="{FF2B5EF4-FFF2-40B4-BE49-F238E27FC236}">
                  <a16:creationId xmlns:a16="http://schemas.microsoft.com/office/drawing/2014/main" id="{F20DF773-25D2-4904-9187-6D25DBA6214F}"/>
                </a:ext>
              </a:extLst>
            </p:cNvPr>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21">
              <a:extLst>
                <a:ext uri="{FF2B5EF4-FFF2-40B4-BE49-F238E27FC236}">
                  <a16:creationId xmlns:a16="http://schemas.microsoft.com/office/drawing/2014/main" id="{F6E0392A-71DA-4FC5-9189-78029867C258}"/>
                </a:ext>
              </a:extLst>
            </p:cNvPr>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28" name="Slide Number Placeholder 5">
            <a:extLst>
              <a:ext uri="{FF2B5EF4-FFF2-40B4-BE49-F238E27FC236}">
                <a16:creationId xmlns:a16="http://schemas.microsoft.com/office/drawing/2014/main" id="{FB27096D-82F9-4A7C-AA95-3E7BF1CC321A}"/>
              </a:ext>
            </a:extLst>
          </p:cNvPr>
          <p:cNvSpPr txBox="1">
            <a:spLocks/>
          </p:cNvSpPr>
          <p:nvPr userDrawn="1"/>
        </p:nvSpPr>
        <p:spPr>
          <a:xfrm>
            <a:off x="11400367" y="64928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a:t>
            </a:fld>
            <a:endParaRPr lang="en-US" dirty="0"/>
          </a:p>
        </p:txBody>
      </p:sp>
      <p:pic>
        <p:nvPicPr>
          <p:cNvPr id="19" name="Picture 18">
            <a:extLst>
              <a:ext uri="{FF2B5EF4-FFF2-40B4-BE49-F238E27FC236}">
                <a16:creationId xmlns:a16="http://schemas.microsoft.com/office/drawing/2014/main" id="{5BC9F964-3975-4FCF-8DDD-B6DA395787A5}"/>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569762" y="-10017"/>
            <a:ext cx="1604962" cy="802481"/>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1612-7D8F-4B8F-977C-F32DA5D172F6}"/>
              </a:ext>
            </a:extLst>
          </p:cNvPr>
          <p:cNvSpPr>
            <a:spLocks noGrp="1"/>
          </p:cNvSpPr>
          <p:nvPr>
            <p:ph type="ctrTitle"/>
          </p:nvPr>
        </p:nvSpPr>
        <p:spPr/>
        <p:txBody>
          <a:bodyPr>
            <a:normAutofit/>
          </a:bodyPr>
          <a:lstStyle/>
          <a:p>
            <a:r>
              <a:rPr lang="en-US" sz="4000">
                <a:effectLst/>
                <a:ea typeface="Times New Roman" panose="02020603050405020304" pitchFamily="18" charset="0"/>
              </a:rPr>
              <a:t>TÍCH HỢP HỆ THỐNG PHẦN MỀM</a:t>
            </a:r>
            <a:endParaRPr lang="en-US" sz="4000"/>
          </a:p>
        </p:txBody>
      </p:sp>
      <p:sp>
        <p:nvSpPr>
          <p:cNvPr id="3" name="Subtitle 2">
            <a:extLst>
              <a:ext uri="{FF2B5EF4-FFF2-40B4-BE49-F238E27FC236}">
                <a16:creationId xmlns:a16="http://schemas.microsoft.com/office/drawing/2014/main" id="{4735BDC3-385A-4DE8-861E-EB02AC3600C0}"/>
              </a:ext>
            </a:extLst>
          </p:cNvPr>
          <p:cNvSpPr>
            <a:spLocks noGrp="1"/>
          </p:cNvSpPr>
          <p:nvPr>
            <p:ph type="subTitle" idx="1"/>
          </p:nvPr>
        </p:nvSpPr>
        <p:spPr/>
        <p:txBody>
          <a:bodyPr>
            <a:normAutofit/>
          </a:bodyPr>
          <a:lstStyle/>
          <a:p>
            <a:r>
              <a:rPr lang="en-US" sz="2800" b="1">
                <a:solidFill>
                  <a:srgbClr val="92D050"/>
                </a:solidFill>
                <a:effectLst/>
                <a:ea typeface="Times New Roman" panose="02020603050405020304" pitchFamily="18" charset="0"/>
              </a:rPr>
              <a:t>BÀI 2</a:t>
            </a:r>
          </a:p>
          <a:p>
            <a:r>
              <a:rPr lang="en-US" sz="2800" b="1">
                <a:solidFill>
                  <a:srgbClr val="FFFF00"/>
                </a:solidFill>
                <a:effectLst/>
                <a:ea typeface="Times New Roman" panose="02020603050405020304" pitchFamily="18" charset="0"/>
              </a:rPr>
              <a:t>XML SCHEMA - LƯỢC ĐỒ XML</a:t>
            </a:r>
            <a:endParaRPr lang="en-US" sz="2800" b="1">
              <a:solidFill>
                <a:srgbClr val="FFFF00"/>
              </a:solidFill>
            </a:endParaRPr>
          </a:p>
        </p:txBody>
      </p:sp>
    </p:spTree>
    <p:extLst>
      <p:ext uri="{BB962C8B-B14F-4D97-AF65-F5344CB8AC3E}">
        <p14:creationId xmlns:p14="http://schemas.microsoft.com/office/powerpoint/2010/main" val="71685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3E18-961D-41FF-9D04-A72B3EE5B1EF}"/>
              </a:ext>
            </a:extLst>
          </p:cNvPr>
          <p:cNvSpPr>
            <a:spLocks noGrp="1"/>
          </p:cNvSpPr>
          <p:nvPr>
            <p:ph type="title"/>
          </p:nvPr>
        </p:nvSpPr>
        <p:spPr/>
        <p:txBody>
          <a:bodyPr/>
          <a:lstStyle/>
          <a:p>
            <a:r>
              <a:rPr lang="en-US" b="1">
                <a:solidFill>
                  <a:srgbClr val="FFFF00"/>
                </a:solidFill>
              </a:rPr>
              <a:t>Các phần tử thường dùng của lược đồ</a:t>
            </a:r>
            <a:endParaRPr lang="en-US">
              <a:solidFill>
                <a:srgbClr val="FFFF00"/>
              </a:solidFill>
            </a:endParaRPr>
          </a:p>
        </p:txBody>
      </p:sp>
      <p:sp>
        <p:nvSpPr>
          <p:cNvPr id="3" name="Content Placeholder 2">
            <a:extLst>
              <a:ext uri="{FF2B5EF4-FFF2-40B4-BE49-F238E27FC236}">
                <a16:creationId xmlns:a16="http://schemas.microsoft.com/office/drawing/2014/main" id="{44737E8C-C262-41B5-A23E-885D12FC3DC6}"/>
              </a:ext>
            </a:extLst>
          </p:cNvPr>
          <p:cNvSpPr>
            <a:spLocks noGrp="1"/>
          </p:cNvSpPr>
          <p:nvPr>
            <p:ph idx="1"/>
          </p:nvPr>
        </p:nvSpPr>
        <p:spPr>
          <a:xfrm>
            <a:off x="518984" y="1606378"/>
            <a:ext cx="10748573" cy="1822622"/>
          </a:xfrm>
        </p:spPr>
        <p:txBody>
          <a:bodyPr>
            <a:normAutofit fontScale="92500" lnSpcReduction="20000"/>
          </a:bodyPr>
          <a:lstStyle/>
          <a:p>
            <a:r>
              <a:rPr lang="en-US" sz="2500">
                <a:solidFill>
                  <a:schemeClr val="tx1"/>
                </a:solidFill>
              </a:rPr>
              <a:t>Phần tử schema- cung cấp 2 thuộc tính</a:t>
            </a:r>
          </a:p>
          <a:p>
            <a:pPr lvl="1">
              <a:buFont typeface="Wingdings" panose="05000000000000000000" pitchFamily="2" charset="2"/>
              <a:buChar char="Ø"/>
            </a:pPr>
            <a:r>
              <a:rPr lang="en-US" sz="2500">
                <a:solidFill>
                  <a:srgbClr val="FACA06"/>
                </a:solidFill>
              </a:rPr>
              <a:t>id – thuộc tính định danh cho lược đồ</a:t>
            </a:r>
          </a:p>
          <a:p>
            <a:pPr lvl="1">
              <a:buFont typeface="Wingdings" panose="05000000000000000000" pitchFamily="2" charset="2"/>
              <a:buChar char="Ø"/>
            </a:pPr>
            <a:r>
              <a:rPr lang="en-US" sz="2500">
                <a:solidFill>
                  <a:srgbClr val="FACA06"/>
                </a:solidFill>
              </a:rPr>
              <a:t>xmlns – không gian tên cho lược đồ</a:t>
            </a:r>
          </a:p>
          <a:p>
            <a:r>
              <a:rPr lang="en-US" sz="2500">
                <a:solidFill>
                  <a:schemeClr val="tx1"/>
                </a:solidFill>
              </a:rPr>
              <a:t>Cấu trúc chung cho 1 lược đồ và không gian tên</a:t>
            </a:r>
          </a:p>
          <a:p>
            <a:endParaRPr lang="en-US"/>
          </a:p>
        </p:txBody>
      </p:sp>
      <p:pic>
        <p:nvPicPr>
          <p:cNvPr id="4" name="Picture 3">
            <a:extLst>
              <a:ext uri="{FF2B5EF4-FFF2-40B4-BE49-F238E27FC236}">
                <a16:creationId xmlns:a16="http://schemas.microsoft.com/office/drawing/2014/main" id="{F138447C-DF7D-4F6B-943E-7FDA6729E2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205" y="3429000"/>
            <a:ext cx="6892012" cy="320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392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25A8-495E-4667-8E26-286A36D7F909}"/>
              </a:ext>
            </a:extLst>
          </p:cNvPr>
          <p:cNvSpPr>
            <a:spLocks noGrp="1"/>
          </p:cNvSpPr>
          <p:nvPr>
            <p:ph type="title"/>
          </p:nvPr>
        </p:nvSpPr>
        <p:spPr>
          <a:xfrm>
            <a:off x="913795" y="609601"/>
            <a:ext cx="10353761" cy="1120346"/>
          </a:xfrm>
        </p:spPr>
        <p:txBody>
          <a:bodyPr/>
          <a:lstStyle/>
          <a:p>
            <a:r>
              <a:rPr lang="en-US" b="1">
                <a:solidFill>
                  <a:srgbClr val="FFFF00"/>
                </a:solidFill>
              </a:rPr>
              <a:t>Các phần tử con của phần tử schema</a:t>
            </a:r>
            <a:endParaRPr lang="en-US">
              <a:solidFill>
                <a:srgbClr val="FFFF00"/>
              </a:solidFill>
            </a:endParaRPr>
          </a:p>
        </p:txBody>
      </p:sp>
      <p:sp>
        <p:nvSpPr>
          <p:cNvPr id="3" name="Content Placeholder 2">
            <a:extLst>
              <a:ext uri="{FF2B5EF4-FFF2-40B4-BE49-F238E27FC236}">
                <a16:creationId xmlns:a16="http://schemas.microsoft.com/office/drawing/2014/main" id="{0F9CA147-D429-4F1C-B7A2-CBD312DDFCB4}"/>
              </a:ext>
            </a:extLst>
          </p:cNvPr>
          <p:cNvSpPr>
            <a:spLocks noGrp="1"/>
          </p:cNvSpPr>
          <p:nvPr>
            <p:ph idx="1"/>
          </p:nvPr>
        </p:nvSpPr>
        <p:spPr>
          <a:xfrm>
            <a:off x="913795" y="1532238"/>
            <a:ext cx="10726270" cy="5066270"/>
          </a:xfrm>
        </p:spPr>
        <p:txBody>
          <a:bodyPr>
            <a:normAutofit fontScale="92500" lnSpcReduction="20000"/>
          </a:bodyPr>
          <a:lstStyle/>
          <a:p>
            <a:r>
              <a:rPr lang="en-US" sz="2700" b="1">
                <a:solidFill>
                  <a:schemeClr val="tx1"/>
                </a:solidFill>
              </a:rPr>
              <a:t>Phần tử attribute </a:t>
            </a:r>
            <a:r>
              <a:rPr lang="en-US" sz="2700">
                <a:solidFill>
                  <a:schemeClr val="tx1"/>
                </a:solidFill>
              </a:rPr>
              <a:t>– định nghĩa thuộc tính cho 1 phần tử. Nó có các thuộc tính con</a:t>
            </a:r>
          </a:p>
          <a:p>
            <a:pPr lvl="1">
              <a:buFont typeface="Wingdings" panose="05000000000000000000" pitchFamily="2" charset="2"/>
              <a:buChar char="Ø"/>
            </a:pPr>
            <a:r>
              <a:rPr lang="en-US" sz="2300">
                <a:solidFill>
                  <a:srgbClr val="FACA06"/>
                </a:solidFill>
              </a:rPr>
              <a:t>Default – giá trị ngầm định cho thuộc tính</a:t>
            </a:r>
          </a:p>
          <a:p>
            <a:pPr lvl="1">
              <a:buFont typeface="Wingdings" panose="05000000000000000000" pitchFamily="2" charset="2"/>
              <a:buChar char="Ø"/>
            </a:pPr>
            <a:r>
              <a:rPr lang="en-US" sz="2300">
                <a:solidFill>
                  <a:srgbClr val="FACA06"/>
                </a:solidFill>
              </a:rPr>
              <a:t>Fixed – giá trị cố định cho thuộc tính</a:t>
            </a:r>
          </a:p>
          <a:p>
            <a:pPr lvl="1">
              <a:buFont typeface="Wingdings" panose="05000000000000000000" pitchFamily="2" charset="2"/>
              <a:buChar char="Ø"/>
            </a:pPr>
            <a:r>
              <a:rPr lang="en-US" sz="2300">
                <a:solidFill>
                  <a:srgbClr val="FACA06"/>
                </a:solidFill>
              </a:rPr>
              <a:t>Name – tên thuộc tính</a:t>
            </a:r>
          </a:p>
          <a:p>
            <a:pPr lvl="1">
              <a:buFont typeface="Wingdings" panose="05000000000000000000" pitchFamily="2" charset="2"/>
              <a:buChar char="Ø"/>
            </a:pPr>
            <a:r>
              <a:rPr lang="en-US" sz="2300">
                <a:solidFill>
                  <a:srgbClr val="FACA06"/>
                </a:solidFill>
              </a:rPr>
              <a:t>Type – kiểu dữ liệu của thuộc tính</a:t>
            </a:r>
          </a:p>
          <a:p>
            <a:pPr lvl="1">
              <a:buFont typeface="Wingdings" panose="05000000000000000000" pitchFamily="2" charset="2"/>
              <a:buChar char="Ø"/>
            </a:pPr>
            <a:r>
              <a:rPr lang="en-US" sz="2300">
                <a:solidFill>
                  <a:srgbClr val="FACA06"/>
                </a:solidFill>
              </a:rPr>
              <a:t>Id – định danh thuộc tính</a:t>
            </a:r>
          </a:p>
          <a:p>
            <a:pPr lvl="1">
              <a:buFont typeface="Wingdings" panose="05000000000000000000" pitchFamily="2" charset="2"/>
              <a:buChar char="Ø"/>
            </a:pPr>
            <a:r>
              <a:rPr lang="en-US" sz="2300">
                <a:solidFill>
                  <a:srgbClr val="FACA06"/>
                </a:solidFill>
              </a:rPr>
              <a:t>Use – optional (không bắt buộc)/required (bắt buộc phải xuất hiện)</a:t>
            </a:r>
          </a:p>
          <a:p>
            <a:r>
              <a:rPr lang="en-US" sz="2700">
                <a:solidFill>
                  <a:srgbClr val="FF0000"/>
                </a:solidFill>
              </a:rPr>
              <a:t>Cú pháp</a:t>
            </a:r>
          </a:p>
          <a:p>
            <a:pPr marL="171450" lvl="1" indent="0">
              <a:buNone/>
            </a:pPr>
            <a:r>
              <a:rPr lang="en-US" sz="2300">
                <a:solidFill>
                  <a:srgbClr val="FACA06"/>
                </a:solidFill>
              </a:rPr>
              <a:t>&lt;xs:attribute name=“tên” type=“kiểu” use=“required/optional”&gt;</a:t>
            </a:r>
          </a:p>
          <a:p>
            <a:pPr marL="171450" lvl="1" indent="0">
              <a:buNone/>
            </a:pPr>
            <a:r>
              <a:rPr lang="en-US" sz="2300">
                <a:solidFill>
                  <a:srgbClr val="FACA06"/>
                </a:solidFill>
              </a:rPr>
              <a:t>	&lt;!--Nội dung cần định nghĩa--&gt;</a:t>
            </a:r>
          </a:p>
          <a:p>
            <a:pPr marL="171450" lvl="1" indent="0">
              <a:buNone/>
            </a:pPr>
            <a:r>
              <a:rPr lang="en-US" sz="2300">
                <a:solidFill>
                  <a:srgbClr val="FACA06"/>
                </a:solidFill>
              </a:rPr>
              <a:t>&lt;/xs:attribute&gt;</a:t>
            </a:r>
          </a:p>
        </p:txBody>
      </p:sp>
    </p:spTree>
    <p:extLst>
      <p:ext uri="{BB962C8B-B14F-4D97-AF65-F5344CB8AC3E}">
        <p14:creationId xmlns:p14="http://schemas.microsoft.com/office/powerpoint/2010/main" val="5989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27F5-BE6F-4226-8E4B-D4C47AC62EFA}"/>
              </a:ext>
            </a:extLst>
          </p:cNvPr>
          <p:cNvSpPr>
            <a:spLocks noGrp="1"/>
          </p:cNvSpPr>
          <p:nvPr>
            <p:ph type="title"/>
          </p:nvPr>
        </p:nvSpPr>
        <p:spPr>
          <a:xfrm>
            <a:off x="814156" y="391886"/>
            <a:ext cx="11060491" cy="1436914"/>
          </a:xfrm>
        </p:spPr>
        <p:txBody>
          <a:bodyPr>
            <a:normAutofit/>
          </a:bodyPr>
          <a:lstStyle/>
          <a:p>
            <a:r>
              <a:rPr lang="en-US" sz="2000">
                <a:solidFill>
                  <a:srgbClr val="FFFF00"/>
                </a:solidFill>
                <a:latin typeface="Times New Roman" pitchFamily="18" charset="0"/>
                <a:cs typeface="Times New Roman" pitchFamily="18" charset="0"/>
              </a:rPr>
              <a:t>VD định nghĩa thuộc tính doituong và ngay cho kiểu phần tử nhomtype</a:t>
            </a:r>
            <a:endParaRPr lang="en-US" sz="2000">
              <a:solidFill>
                <a:srgbClr val="FFFF00"/>
              </a:solidFill>
            </a:endParaRPr>
          </a:p>
        </p:txBody>
      </p:sp>
      <p:pic>
        <p:nvPicPr>
          <p:cNvPr id="4" name="Picture 3">
            <a:extLst>
              <a:ext uri="{FF2B5EF4-FFF2-40B4-BE49-F238E27FC236}">
                <a16:creationId xmlns:a16="http://schemas.microsoft.com/office/drawing/2014/main" id="{0F0EA364-0388-4C09-878D-08804F21B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415" y="1393371"/>
            <a:ext cx="8479972" cy="454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a:extLst>
              <a:ext uri="{FF2B5EF4-FFF2-40B4-BE49-F238E27FC236}">
                <a16:creationId xmlns:a16="http://schemas.microsoft.com/office/drawing/2014/main" id="{07DF46C0-D5F8-4A8A-BAAA-C3A5840986B1}"/>
              </a:ext>
            </a:extLst>
          </p:cNvPr>
          <p:cNvSpPr>
            <a:spLocks noGrp="1"/>
          </p:cNvSpPr>
          <p:nvPr>
            <p:ph idx="1"/>
          </p:nvPr>
        </p:nvSpPr>
        <p:spPr>
          <a:xfrm>
            <a:off x="814156" y="5938488"/>
            <a:ext cx="8382000" cy="533400"/>
          </a:xfrm>
        </p:spPr>
        <p:txBody>
          <a:bodyPr>
            <a:normAutofit/>
          </a:bodyPr>
          <a:lstStyle/>
          <a:p>
            <a:r>
              <a:rPr lang="en-US" sz="2500" dirty="0" err="1">
                <a:solidFill>
                  <a:schemeClr val="tx1"/>
                </a:solidFill>
              </a:rPr>
              <a:t>Mỗi</a:t>
            </a:r>
            <a:r>
              <a:rPr lang="en-US" sz="2500" dirty="0">
                <a:solidFill>
                  <a:schemeClr val="tx1"/>
                </a:solidFill>
              </a:rPr>
              <a:t> </a:t>
            </a:r>
            <a:r>
              <a:rPr lang="en-US" sz="2500" dirty="0" err="1">
                <a:solidFill>
                  <a:schemeClr val="tx1"/>
                </a:solidFill>
              </a:rPr>
              <a:t>nhóm</a:t>
            </a:r>
            <a:r>
              <a:rPr lang="en-US" sz="2500" dirty="0">
                <a:solidFill>
                  <a:schemeClr val="tx1"/>
                </a:solidFill>
              </a:rPr>
              <a:t> </a:t>
            </a:r>
            <a:r>
              <a:rPr lang="en-US" sz="2500" dirty="0" err="1">
                <a:solidFill>
                  <a:schemeClr val="tx1"/>
                </a:solidFill>
              </a:rPr>
              <a:t>có</a:t>
            </a:r>
            <a:r>
              <a:rPr lang="en-US" sz="2500" dirty="0">
                <a:solidFill>
                  <a:schemeClr val="tx1"/>
                </a:solidFill>
              </a:rPr>
              <a:t> 2 </a:t>
            </a:r>
            <a:r>
              <a:rPr lang="en-US" sz="2500" dirty="0" err="1">
                <a:solidFill>
                  <a:schemeClr val="tx1"/>
                </a:solidFill>
              </a:rPr>
              <a:t>thuộc</a:t>
            </a:r>
            <a:r>
              <a:rPr lang="en-US" sz="2500" dirty="0">
                <a:solidFill>
                  <a:schemeClr val="tx1"/>
                </a:solidFill>
              </a:rPr>
              <a:t> </a:t>
            </a:r>
            <a:r>
              <a:rPr lang="en-US" sz="2500" dirty="0" err="1">
                <a:solidFill>
                  <a:schemeClr val="tx1"/>
                </a:solidFill>
              </a:rPr>
              <a:t>tính</a:t>
            </a:r>
            <a:r>
              <a:rPr lang="en-US" sz="2500" dirty="0">
                <a:solidFill>
                  <a:schemeClr val="tx1"/>
                </a:solidFill>
              </a:rPr>
              <a:t> “</a:t>
            </a:r>
            <a:r>
              <a:rPr lang="en-US" sz="2500" dirty="0" err="1">
                <a:solidFill>
                  <a:schemeClr val="tx1"/>
                </a:solidFill>
              </a:rPr>
              <a:t>doituong</a:t>
            </a:r>
            <a:r>
              <a:rPr lang="en-US" sz="2500" dirty="0">
                <a:solidFill>
                  <a:schemeClr val="tx1"/>
                </a:solidFill>
              </a:rPr>
              <a:t>” </a:t>
            </a:r>
            <a:r>
              <a:rPr lang="en-US" sz="2500" err="1">
                <a:solidFill>
                  <a:schemeClr val="tx1"/>
                </a:solidFill>
              </a:rPr>
              <a:t>và</a:t>
            </a:r>
            <a:r>
              <a:rPr lang="en-US" sz="2500">
                <a:solidFill>
                  <a:schemeClr val="tx1"/>
                </a:solidFill>
              </a:rPr>
              <a:t> “ngay”</a:t>
            </a:r>
            <a:endParaRPr lang="en-US" sz="2500" dirty="0">
              <a:solidFill>
                <a:schemeClr val="tx1"/>
              </a:solidFill>
            </a:endParaRPr>
          </a:p>
        </p:txBody>
      </p:sp>
    </p:spTree>
    <p:extLst>
      <p:ext uri="{BB962C8B-B14F-4D97-AF65-F5344CB8AC3E}">
        <p14:creationId xmlns:p14="http://schemas.microsoft.com/office/powerpoint/2010/main" val="11539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61BB-8FAF-4E47-AB24-D37FFBA1A0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20960-C0E4-482F-AF2D-7E765731EE28}"/>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DEAA294F-1842-4A25-936A-4FE82887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942" y="783772"/>
            <a:ext cx="8219230" cy="5845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668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885A-558B-433E-BAC3-0E92B35583C3}"/>
              </a:ext>
            </a:extLst>
          </p:cNvPr>
          <p:cNvSpPr>
            <a:spLocks noGrp="1"/>
          </p:cNvSpPr>
          <p:nvPr>
            <p:ph type="title"/>
          </p:nvPr>
        </p:nvSpPr>
        <p:spPr/>
        <p:txBody>
          <a:bodyPr/>
          <a:lstStyle/>
          <a:p>
            <a:r>
              <a:rPr lang="en-US">
                <a:solidFill>
                  <a:srgbClr val="FFFF00"/>
                </a:solidFill>
              </a:rPr>
              <a:t>Nhập dữ liệu cho XML theo lược đồ</a:t>
            </a:r>
          </a:p>
        </p:txBody>
      </p:sp>
      <p:sp>
        <p:nvSpPr>
          <p:cNvPr id="3" name="Content Placeholder 2">
            <a:extLst>
              <a:ext uri="{FF2B5EF4-FFF2-40B4-BE49-F238E27FC236}">
                <a16:creationId xmlns:a16="http://schemas.microsoft.com/office/drawing/2014/main" id="{8E1731B9-B994-4EB7-B770-055365C4D275}"/>
              </a:ext>
            </a:extLst>
          </p:cNvPr>
          <p:cNvSpPr>
            <a:spLocks noGrp="1"/>
          </p:cNvSpPr>
          <p:nvPr>
            <p:ph idx="1"/>
          </p:nvPr>
        </p:nvSpPr>
        <p:spPr>
          <a:xfrm>
            <a:off x="522515" y="1676400"/>
            <a:ext cx="4702628" cy="4114800"/>
          </a:xfrm>
        </p:spPr>
        <p:txBody>
          <a:bodyPr/>
          <a:lstStyle/>
          <a:p>
            <a:pPr algn="just"/>
            <a:r>
              <a:rPr lang="en-US" sz="2000">
                <a:solidFill>
                  <a:schemeClr val="tx1"/>
                </a:solidFill>
              </a:rPr>
              <a:t>Tạo file XML mới – từ Root (DSKhach) – gọi tới namespace xmlns là tên file xsd (schema) vừa tạo </a:t>
            </a:r>
          </a:p>
          <a:p>
            <a:pPr algn="just"/>
            <a:r>
              <a:rPr lang="en-US" sz="2000">
                <a:solidFill>
                  <a:schemeClr val="tx1"/>
                </a:solidFill>
              </a:rPr>
              <a:t>Nhập dữ liệu cho file đúng cấu trúc và ràng buộc dữ liệu.</a:t>
            </a:r>
          </a:p>
          <a:p>
            <a:endParaRPr lang="en-US"/>
          </a:p>
        </p:txBody>
      </p:sp>
      <p:pic>
        <p:nvPicPr>
          <p:cNvPr id="4" name="Picture 3">
            <a:extLst>
              <a:ext uri="{FF2B5EF4-FFF2-40B4-BE49-F238E27FC236}">
                <a16:creationId xmlns:a16="http://schemas.microsoft.com/office/drawing/2014/main" id="{301777BF-196B-461A-AE2B-AC04EADE9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315" y="1696647"/>
            <a:ext cx="6598763" cy="455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64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F87E-6B3E-4985-89C9-80A5493EC43E}"/>
              </a:ext>
            </a:extLst>
          </p:cNvPr>
          <p:cNvSpPr>
            <a:spLocks noGrp="1"/>
          </p:cNvSpPr>
          <p:nvPr>
            <p:ph type="title"/>
          </p:nvPr>
        </p:nvSpPr>
        <p:spPr>
          <a:xfrm>
            <a:off x="913795" y="609600"/>
            <a:ext cx="10353761" cy="1110343"/>
          </a:xfrm>
        </p:spPr>
        <p:txBody>
          <a:bodyPr/>
          <a:lstStyle/>
          <a:p>
            <a:r>
              <a:rPr lang="en-US" b="1">
                <a:solidFill>
                  <a:srgbClr val="FFFF00"/>
                </a:solidFill>
              </a:rPr>
              <a:t>Phần tử element </a:t>
            </a:r>
            <a:endParaRPr lang="en-US">
              <a:solidFill>
                <a:srgbClr val="FFFF00"/>
              </a:solidFill>
            </a:endParaRPr>
          </a:p>
        </p:txBody>
      </p:sp>
      <p:sp>
        <p:nvSpPr>
          <p:cNvPr id="3" name="Content Placeholder 2">
            <a:extLst>
              <a:ext uri="{FF2B5EF4-FFF2-40B4-BE49-F238E27FC236}">
                <a16:creationId xmlns:a16="http://schemas.microsoft.com/office/drawing/2014/main" id="{49638721-F401-4C19-8F46-229E1D38ABF4}"/>
              </a:ext>
            </a:extLst>
          </p:cNvPr>
          <p:cNvSpPr>
            <a:spLocks noGrp="1"/>
          </p:cNvSpPr>
          <p:nvPr>
            <p:ph idx="1"/>
          </p:nvPr>
        </p:nvSpPr>
        <p:spPr>
          <a:xfrm>
            <a:off x="913795" y="1458687"/>
            <a:ext cx="10353762" cy="5159829"/>
          </a:xfrm>
        </p:spPr>
        <p:txBody>
          <a:bodyPr>
            <a:normAutofit fontScale="85000" lnSpcReduction="20000"/>
          </a:bodyPr>
          <a:lstStyle/>
          <a:p>
            <a:pPr algn="just"/>
            <a:r>
              <a:rPr lang="en-US" sz="2700">
                <a:solidFill>
                  <a:schemeClr val="tx1"/>
                </a:solidFill>
              </a:rPr>
              <a:t>Các thuộc tính của phần tử element</a:t>
            </a:r>
          </a:p>
          <a:p>
            <a:pPr lvl="1" algn="just">
              <a:buFont typeface="Wingdings" panose="05000000000000000000" pitchFamily="2" charset="2"/>
              <a:buChar char="Ø"/>
            </a:pPr>
            <a:r>
              <a:rPr lang="en-US" sz="2200">
                <a:solidFill>
                  <a:srgbClr val="FACA06"/>
                </a:solidFill>
              </a:rPr>
              <a:t>Default – giá trị ngầm định cho phần tử</a:t>
            </a:r>
          </a:p>
          <a:p>
            <a:pPr lvl="1" algn="just">
              <a:buFont typeface="Wingdings" panose="05000000000000000000" pitchFamily="2" charset="2"/>
              <a:buChar char="Ø"/>
            </a:pPr>
            <a:r>
              <a:rPr lang="en-US" sz="2200">
                <a:solidFill>
                  <a:srgbClr val="FACA06"/>
                </a:solidFill>
              </a:rPr>
              <a:t>Fixed – giá trị cố định của phần tử</a:t>
            </a:r>
          </a:p>
          <a:p>
            <a:pPr lvl="1" algn="just">
              <a:buFont typeface="Wingdings" panose="05000000000000000000" pitchFamily="2" charset="2"/>
              <a:buChar char="Ø"/>
            </a:pPr>
            <a:r>
              <a:rPr lang="en-US" sz="2200">
                <a:solidFill>
                  <a:srgbClr val="FACA06"/>
                </a:solidFill>
              </a:rPr>
              <a:t>Name – tên phần tử</a:t>
            </a:r>
          </a:p>
          <a:p>
            <a:pPr lvl="1" algn="just">
              <a:buFont typeface="Wingdings" panose="05000000000000000000" pitchFamily="2" charset="2"/>
              <a:buChar char="Ø"/>
            </a:pPr>
            <a:r>
              <a:rPr lang="en-US" sz="2200">
                <a:solidFill>
                  <a:srgbClr val="FACA06"/>
                </a:solidFill>
              </a:rPr>
              <a:t>Type – kiểu dữ liệu của phần tử</a:t>
            </a:r>
          </a:p>
          <a:p>
            <a:pPr lvl="1" algn="just">
              <a:buFont typeface="Wingdings" panose="05000000000000000000" pitchFamily="2" charset="2"/>
              <a:buChar char="Ø"/>
            </a:pPr>
            <a:r>
              <a:rPr lang="en-US" sz="2200">
                <a:solidFill>
                  <a:srgbClr val="FACA06"/>
                </a:solidFill>
              </a:rPr>
              <a:t>Id – định danh của phần tử</a:t>
            </a:r>
          </a:p>
          <a:p>
            <a:pPr lvl="1" algn="just">
              <a:buFont typeface="Wingdings" panose="05000000000000000000" pitchFamily="2" charset="2"/>
              <a:buChar char="Ø"/>
            </a:pPr>
            <a:r>
              <a:rPr lang="en-US" sz="2200">
                <a:solidFill>
                  <a:srgbClr val="FACA06"/>
                </a:solidFill>
              </a:rPr>
              <a:t>maxOccurs – số lần xuất hiện tối đa</a:t>
            </a:r>
          </a:p>
          <a:p>
            <a:pPr lvl="1" algn="just">
              <a:buFont typeface="Wingdings" panose="05000000000000000000" pitchFamily="2" charset="2"/>
              <a:buChar char="Ø"/>
            </a:pPr>
            <a:r>
              <a:rPr lang="en-US" sz="2200">
                <a:solidFill>
                  <a:srgbClr val="FACA06"/>
                </a:solidFill>
              </a:rPr>
              <a:t>minOccurs – số lần xuất hiện tối thiểu</a:t>
            </a:r>
          </a:p>
          <a:p>
            <a:pPr lvl="1" algn="just">
              <a:buFont typeface="Wingdings" panose="05000000000000000000" pitchFamily="2" charset="2"/>
              <a:buChar char="Ø"/>
            </a:pPr>
            <a:r>
              <a:rPr lang="en-US" sz="2200">
                <a:solidFill>
                  <a:srgbClr val="FACA06"/>
                </a:solidFill>
              </a:rPr>
              <a:t>Ref – tham chiếu tới phần tử khác</a:t>
            </a:r>
          </a:p>
          <a:p>
            <a:pPr algn="just"/>
            <a:r>
              <a:rPr lang="en-US" sz="2700">
                <a:solidFill>
                  <a:schemeClr val="tx1"/>
                </a:solidFill>
              </a:rPr>
              <a:t>Các phần tử XML có 2 kiểu đó là kiểu đơn giản và kiểu phức hợp</a:t>
            </a:r>
          </a:p>
          <a:p>
            <a:pPr algn="just"/>
            <a:r>
              <a:rPr lang="en-US" sz="2700">
                <a:solidFill>
                  <a:schemeClr val="tx1"/>
                </a:solidFill>
              </a:rPr>
              <a:t>Các phần tử kiểu đơn giản là các phần tử chỉ chứa dữ liệu text. Có nhiều kiểu text khác nhau vì vậy khi định nghĩa các phần tử kiểu này trong lược đồ ta có thể xác định 1 cách rõ ràng kiểu dữ liệu cơ bản cho chúng.</a:t>
            </a:r>
          </a:p>
        </p:txBody>
      </p:sp>
    </p:spTree>
    <p:extLst>
      <p:ext uri="{BB962C8B-B14F-4D97-AF65-F5344CB8AC3E}">
        <p14:creationId xmlns:p14="http://schemas.microsoft.com/office/powerpoint/2010/main" val="56949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553A-4909-4B8F-80B9-96CFBB303557}"/>
              </a:ext>
            </a:extLst>
          </p:cNvPr>
          <p:cNvSpPr>
            <a:spLocks noGrp="1"/>
          </p:cNvSpPr>
          <p:nvPr>
            <p:ph type="title"/>
          </p:nvPr>
        </p:nvSpPr>
        <p:spPr/>
        <p:txBody>
          <a:bodyPr/>
          <a:lstStyle/>
          <a:p>
            <a:r>
              <a:rPr lang="en-US" b="1">
                <a:solidFill>
                  <a:srgbClr val="FFFF00"/>
                </a:solidFill>
              </a:rPr>
              <a:t>Chỉ định giá trị mặc định cho phần tử</a:t>
            </a:r>
            <a:endParaRPr lang="en-US">
              <a:solidFill>
                <a:srgbClr val="FFFF00"/>
              </a:solidFill>
            </a:endParaRPr>
          </a:p>
        </p:txBody>
      </p:sp>
      <p:sp>
        <p:nvSpPr>
          <p:cNvPr id="3" name="Content Placeholder 2">
            <a:extLst>
              <a:ext uri="{FF2B5EF4-FFF2-40B4-BE49-F238E27FC236}">
                <a16:creationId xmlns:a16="http://schemas.microsoft.com/office/drawing/2014/main" id="{6C479DDD-DC3D-4983-86C2-6B6CC538C730}"/>
              </a:ext>
            </a:extLst>
          </p:cNvPr>
          <p:cNvSpPr>
            <a:spLocks noGrp="1"/>
          </p:cNvSpPr>
          <p:nvPr>
            <p:ph idx="1"/>
          </p:nvPr>
        </p:nvSpPr>
        <p:spPr>
          <a:xfrm>
            <a:off x="587829" y="1654629"/>
            <a:ext cx="10690376" cy="4593771"/>
          </a:xfrm>
        </p:spPr>
        <p:txBody>
          <a:bodyPr>
            <a:normAutofit fontScale="92500" lnSpcReduction="20000"/>
          </a:bodyPr>
          <a:lstStyle/>
          <a:p>
            <a:pPr algn="just">
              <a:spcBef>
                <a:spcPts val="1200"/>
              </a:spcBef>
              <a:spcAft>
                <a:spcPts val="600"/>
              </a:spcAft>
            </a:pPr>
            <a:r>
              <a:rPr lang="en-US" sz="2700">
                <a:solidFill>
                  <a:schemeClr val="tx1"/>
                </a:solidFill>
              </a:rPr>
              <a:t>Thuộc tính fixed – gán giá trị bắt buộc cho phần tử</a:t>
            </a:r>
          </a:p>
          <a:p>
            <a:pPr algn="just">
              <a:spcBef>
                <a:spcPts val="1200"/>
              </a:spcBef>
              <a:spcAft>
                <a:spcPts val="600"/>
              </a:spcAft>
            </a:pPr>
            <a:r>
              <a:rPr lang="en-US" sz="2700">
                <a:solidFill>
                  <a:schemeClr val="tx1"/>
                </a:solidFill>
              </a:rPr>
              <a:t>Thuộc tính default – gắn giá trị mặc định cho phần tử</a:t>
            </a:r>
          </a:p>
          <a:p>
            <a:pPr algn="just">
              <a:spcBef>
                <a:spcPts val="1200"/>
              </a:spcBef>
              <a:spcAft>
                <a:spcPts val="600"/>
              </a:spcAft>
            </a:pPr>
            <a:r>
              <a:rPr lang="en-US" sz="2700">
                <a:solidFill>
                  <a:schemeClr val="tx1"/>
                </a:solidFill>
              </a:rPr>
              <a:t>VD: với khai báo</a:t>
            </a:r>
          </a:p>
          <a:p>
            <a:pPr marL="205740" lvl="1" indent="0" algn="just">
              <a:spcBef>
                <a:spcPts val="1200"/>
              </a:spcBef>
              <a:spcAft>
                <a:spcPts val="600"/>
              </a:spcAft>
              <a:buNone/>
            </a:pPr>
            <a:r>
              <a:rPr lang="en-US" sz="2500">
                <a:solidFill>
                  <a:srgbClr val="FFFF00"/>
                </a:solidFill>
              </a:rPr>
              <a:t>&lt;xs:element name=“abc” fixed=“100$”&gt; </a:t>
            </a:r>
          </a:p>
          <a:p>
            <a:pPr marL="205740" lvl="1" indent="0" algn="just">
              <a:spcBef>
                <a:spcPts val="1200"/>
              </a:spcBef>
              <a:spcAft>
                <a:spcPts val="600"/>
              </a:spcAft>
              <a:buNone/>
            </a:pPr>
            <a:r>
              <a:rPr lang="en-US" sz="2500"/>
              <a:t>=&gt; phần tử abc có giá trị bắt buộc 100$, Nếu &lt;abc&gt;120$&lt;/abc&gt; sẽ bị báo lỗi</a:t>
            </a:r>
          </a:p>
          <a:p>
            <a:pPr marL="205740" lvl="1" indent="0" algn="just">
              <a:spcBef>
                <a:spcPts val="1200"/>
              </a:spcBef>
              <a:spcAft>
                <a:spcPts val="600"/>
              </a:spcAft>
              <a:buNone/>
            </a:pPr>
            <a:r>
              <a:rPr lang="en-US" sz="2500">
                <a:solidFill>
                  <a:srgbClr val="FFFF00"/>
                </a:solidFill>
              </a:rPr>
              <a:t>&lt;xs:element name=“abc” default=“100$”&gt; </a:t>
            </a:r>
          </a:p>
          <a:p>
            <a:pPr marL="205740" lvl="1" indent="0" algn="just">
              <a:spcBef>
                <a:spcPts val="1200"/>
              </a:spcBef>
              <a:spcAft>
                <a:spcPts val="600"/>
              </a:spcAft>
              <a:buNone/>
            </a:pPr>
            <a:r>
              <a:rPr lang="en-US" sz="2500"/>
              <a:t>=&gt; phần tử abc có giá trị ngầm định 100$, Nếu &lt;abc&gt;120$&lt;/abc&gt; thì abc sẽ có giá trị 120$, ngược lại &lt;abc&gt;&lt;/abc&gt;  thì abc mặc định 100$</a:t>
            </a:r>
          </a:p>
        </p:txBody>
      </p:sp>
    </p:spTree>
    <p:extLst>
      <p:ext uri="{BB962C8B-B14F-4D97-AF65-F5344CB8AC3E}">
        <p14:creationId xmlns:p14="http://schemas.microsoft.com/office/powerpoint/2010/main" val="2435367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1BBD-DFE2-4533-BC54-EBA6675434EE}"/>
              </a:ext>
            </a:extLst>
          </p:cNvPr>
          <p:cNvSpPr>
            <a:spLocks noGrp="1"/>
          </p:cNvSpPr>
          <p:nvPr>
            <p:ph type="title"/>
          </p:nvPr>
        </p:nvSpPr>
        <p:spPr/>
        <p:txBody>
          <a:bodyPr/>
          <a:lstStyle/>
          <a:p>
            <a:r>
              <a:rPr lang="en-US" b="1">
                <a:solidFill>
                  <a:srgbClr val="FFFF00"/>
                </a:solidFill>
              </a:rPr>
              <a:t>Các ràng buộc trong lược đồ</a:t>
            </a:r>
            <a:endParaRPr lang="en-US">
              <a:solidFill>
                <a:srgbClr val="FFFF00"/>
              </a:solidFill>
            </a:endParaRPr>
          </a:p>
        </p:txBody>
      </p:sp>
      <p:sp>
        <p:nvSpPr>
          <p:cNvPr id="3" name="Content Placeholder 2">
            <a:extLst>
              <a:ext uri="{FF2B5EF4-FFF2-40B4-BE49-F238E27FC236}">
                <a16:creationId xmlns:a16="http://schemas.microsoft.com/office/drawing/2014/main" id="{6F4BA7D7-0DB3-4C64-AE8E-5F83F5CAB25F}"/>
              </a:ext>
            </a:extLst>
          </p:cNvPr>
          <p:cNvSpPr>
            <a:spLocks noGrp="1"/>
          </p:cNvSpPr>
          <p:nvPr>
            <p:ph idx="1"/>
          </p:nvPr>
        </p:nvSpPr>
        <p:spPr>
          <a:xfrm>
            <a:off x="913795" y="1763486"/>
            <a:ext cx="10353762" cy="4484914"/>
          </a:xfrm>
        </p:spPr>
        <p:txBody>
          <a:bodyPr>
            <a:normAutofit fontScale="92500" lnSpcReduction="20000"/>
          </a:bodyPr>
          <a:lstStyle/>
          <a:p>
            <a:pPr algn="just"/>
            <a:r>
              <a:rPr lang="en-US" sz="2700">
                <a:solidFill>
                  <a:schemeClr val="tx1"/>
                </a:solidFill>
              </a:rPr>
              <a:t>Ràng buộc về kiểu dữ liệu cho phép kiểm soát phạm vi và định dạng của dữ liệu</a:t>
            </a:r>
          </a:p>
          <a:p>
            <a:pPr algn="just"/>
            <a:r>
              <a:rPr lang="en-US" sz="2700">
                <a:solidFill>
                  <a:schemeClr val="tx1"/>
                </a:solidFill>
              </a:rPr>
              <a:t>Để ràng buộc về kiểu dữ liệu cho phần tử ta sử dụng phần tử restriction. Phần tử này có các thuộc tính:</a:t>
            </a:r>
          </a:p>
          <a:p>
            <a:pPr lvl="1" algn="just">
              <a:buFont typeface="Wingdings" panose="05000000000000000000" pitchFamily="2" charset="2"/>
              <a:buChar char="Ø"/>
            </a:pPr>
            <a:r>
              <a:rPr lang="en-US" sz="2500">
                <a:solidFill>
                  <a:srgbClr val="FFFF00"/>
                </a:solidFill>
              </a:rPr>
              <a:t>base – xác định kiểu cơ sở cho phần tử</a:t>
            </a:r>
          </a:p>
          <a:p>
            <a:pPr lvl="1" algn="just">
              <a:buFont typeface="Wingdings" panose="05000000000000000000" pitchFamily="2" charset="2"/>
              <a:buChar char="Ø"/>
            </a:pPr>
            <a:r>
              <a:rPr lang="en-US" sz="2500">
                <a:solidFill>
                  <a:srgbClr val="FFFF00"/>
                </a:solidFill>
              </a:rPr>
              <a:t>Id – định danh của kiểu phần tử</a:t>
            </a:r>
          </a:p>
          <a:p>
            <a:pPr algn="just"/>
            <a:r>
              <a:rPr lang="en-US" sz="2500">
                <a:solidFill>
                  <a:schemeClr val="tx1"/>
                </a:solidFill>
              </a:rPr>
              <a:t>Cú pháp:</a:t>
            </a:r>
          </a:p>
          <a:p>
            <a:pPr marL="320040" lvl="1" indent="0" algn="just">
              <a:buNone/>
            </a:pPr>
            <a:r>
              <a:rPr lang="en-US" sz="2500">
                <a:solidFill>
                  <a:srgbClr val="FFFF00"/>
                </a:solidFill>
              </a:rPr>
              <a:t>&lt;xs:restriction base=“kiểu_cơ_sở”&gt;</a:t>
            </a:r>
          </a:p>
          <a:p>
            <a:pPr marL="320040" lvl="1" indent="0" algn="just">
              <a:buNone/>
            </a:pPr>
            <a:r>
              <a:rPr lang="en-US" sz="2500">
                <a:solidFill>
                  <a:srgbClr val="FFFF00"/>
                </a:solidFill>
              </a:rPr>
              <a:t>    &lt;!--Các ràng buộc--&gt;</a:t>
            </a:r>
          </a:p>
          <a:p>
            <a:pPr marL="320040" lvl="1" indent="0" algn="just">
              <a:buNone/>
            </a:pPr>
            <a:r>
              <a:rPr lang="en-US" sz="2500">
                <a:solidFill>
                  <a:srgbClr val="FFFF00"/>
                </a:solidFill>
              </a:rPr>
              <a:t>&lt;xs:restriction&gt;</a:t>
            </a:r>
          </a:p>
        </p:txBody>
      </p:sp>
    </p:spTree>
    <p:extLst>
      <p:ext uri="{BB962C8B-B14F-4D97-AF65-F5344CB8AC3E}">
        <p14:creationId xmlns:p14="http://schemas.microsoft.com/office/powerpoint/2010/main" val="7400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EE46-C916-4CE3-8918-54E8FC407475}"/>
              </a:ext>
            </a:extLst>
          </p:cNvPr>
          <p:cNvSpPr>
            <a:spLocks noGrp="1"/>
          </p:cNvSpPr>
          <p:nvPr>
            <p:ph type="title"/>
          </p:nvPr>
        </p:nvSpPr>
        <p:spPr>
          <a:xfrm>
            <a:off x="913795" y="609600"/>
            <a:ext cx="10353761" cy="1197429"/>
          </a:xfrm>
        </p:spPr>
        <p:txBody>
          <a:bodyPr/>
          <a:lstStyle/>
          <a:p>
            <a:r>
              <a:rPr lang="en-US" sz="3600" b="1">
                <a:solidFill>
                  <a:srgbClr val="FFFF00"/>
                </a:solidFill>
              </a:rPr>
              <a:t>Các ràng buộc cho các kiểu dữ liệu</a:t>
            </a:r>
            <a:endParaRPr lang="en-US">
              <a:solidFill>
                <a:srgbClr val="FFFF00"/>
              </a:solidFill>
            </a:endParaRPr>
          </a:p>
        </p:txBody>
      </p:sp>
      <p:sp>
        <p:nvSpPr>
          <p:cNvPr id="3" name="Content Placeholder 2">
            <a:extLst>
              <a:ext uri="{FF2B5EF4-FFF2-40B4-BE49-F238E27FC236}">
                <a16:creationId xmlns:a16="http://schemas.microsoft.com/office/drawing/2014/main" id="{32851664-1AB8-4159-83F8-D5EB6693019B}"/>
              </a:ext>
            </a:extLst>
          </p:cNvPr>
          <p:cNvSpPr>
            <a:spLocks noGrp="1"/>
          </p:cNvSpPr>
          <p:nvPr>
            <p:ph idx="1"/>
          </p:nvPr>
        </p:nvSpPr>
        <p:spPr>
          <a:xfrm>
            <a:off x="674914" y="1567543"/>
            <a:ext cx="10592643" cy="5050971"/>
          </a:xfrm>
        </p:spPr>
        <p:txBody>
          <a:bodyPr>
            <a:normAutofit fontScale="92500" lnSpcReduction="20000"/>
          </a:bodyPr>
          <a:lstStyle/>
          <a:p>
            <a:pPr>
              <a:buFont typeface="Wingdings" panose="05000000000000000000" pitchFamily="2" charset="2"/>
              <a:buChar char="Ø"/>
            </a:pPr>
            <a:r>
              <a:rPr lang="en-US" sz="2000"/>
              <a:t>enumration – danh sách các giá trị hợp lệ</a:t>
            </a:r>
          </a:p>
          <a:p>
            <a:pPr>
              <a:buFont typeface="Wingdings" panose="05000000000000000000" pitchFamily="2" charset="2"/>
              <a:buChar char="Ø"/>
            </a:pPr>
            <a:r>
              <a:rPr lang="en-US" sz="2000"/>
              <a:t>fractionDigits – số chữ số phần thập phân, &gt;=0</a:t>
            </a:r>
          </a:p>
          <a:p>
            <a:pPr>
              <a:buFont typeface="Wingdings" panose="05000000000000000000" pitchFamily="2" charset="2"/>
              <a:buChar char="Ø"/>
            </a:pPr>
            <a:r>
              <a:rPr lang="en-US" sz="2000"/>
              <a:t>length – số lượng ký tự, &gt;=0</a:t>
            </a:r>
          </a:p>
          <a:p>
            <a:pPr>
              <a:buFont typeface="Wingdings" panose="05000000000000000000" pitchFamily="2" charset="2"/>
              <a:buChar char="Ø"/>
            </a:pPr>
            <a:r>
              <a:rPr lang="en-US" sz="2000"/>
              <a:t>maxExclusive – Cận trên của giá trị kiểu số (&lt;=)</a:t>
            </a:r>
          </a:p>
          <a:p>
            <a:pPr>
              <a:buFont typeface="Wingdings" panose="05000000000000000000" pitchFamily="2" charset="2"/>
              <a:buChar char="Ø"/>
            </a:pPr>
            <a:r>
              <a:rPr lang="en-US" sz="2000"/>
              <a:t>minExclusive – Cận dưới của giá trị kiểu số (&gt;=)</a:t>
            </a:r>
          </a:p>
          <a:p>
            <a:pPr>
              <a:buFont typeface="Wingdings" panose="05000000000000000000" pitchFamily="2" charset="2"/>
              <a:buChar char="Ø"/>
            </a:pPr>
            <a:r>
              <a:rPr lang="en-US" sz="2000"/>
              <a:t>maxLength – số kỹ tự tối đa của 1 chuỗi (&gt;=0)</a:t>
            </a:r>
          </a:p>
          <a:p>
            <a:pPr>
              <a:buFont typeface="Wingdings" panose="05000000000000000000" pitchFamily="2" charset="2"/>
              <a:buChar char="Ø"/>
            </a:pPr>
            <a:r>
              <a:rPr lang="en-US" sz="2000"/>
              <a:t>minLength – số ký tự tối thiểu của 1 chuỗi (&gt;=0)</a:t>
            </a:r>
          </a:p>
          <a:p>
            <a:pPr>
              <a:buFont typeface="Wingdings" panose="05000000000000000000" pitchFamily="2" charset="2"/>
              <a:buChar char="Ø"/>
            </a:pPr>
            <a:r>
              <a:rPr lang="en-US" sz="2000"/>
              <a:t>maxInclusive – Cận trên của giá trị kiểu số (&lt;)</a:t>
            </a:r>
          </a:p>
          <a:p>
            <a:pPr>
              <a:buFont typeface="Wingdings" panose="05000000000000000000" pitchFamily="2" charset="2"/>
              <a:buChar char="Ø"/>
            </a:pPr>
            <a:r>
              <a:rPr lang="en-US" sz="2000"/>
              <a:t>minInclusive – Cận dưới của giá trị kiểu số (&gt;)</a:t>
            </a:r>
          </a:p>
          <a:p>
            <a:pPr>
              <a:buFont typeface="Wingdings" panose="05000000000000000000" pitchFamily="2" charset="2"/>
              <a:buChar char="Ø"/>
            </a:pPr>
            <a:r>
              <a:rPr lang="en-US" sz="2000"/>
              <a:t>pattern – Chính xác Các ký tự hợp lệ </a:t>
            </a:r>
          </a:p>
          <a:p>
            <a:pPr>
              <a:buFont typeface="Wingdings" panose="05000000000000000000" pitchFamily="2" charset="2"/>
              <a:buChar char="Ø"/>
            </a:pPr>
            <a:r>
              <a:rPr lang="en-US" sz="2000"/>
              <a:t>totalDigits – chính xác số các chữ số được chấp nhận (&gt;=0)</a:t>
            </a:r>
          </a:p>
          <a:p>
            <a:pPr>
              <a:buFont typeface="Wingdings" panose="05000000000000000000" pitchFamily="2" charset="2"/>
              <a:buChar char="Ø"/>
            </a:pPr>
            <a:r>
              <a:rPr lang="en-US" sz="2000"/>
              <a:t>whiteSpace – định nghĩa ràng buộc dấu cách</a:t>
            </a:r>
          </a:p>
        </p:txBody>
      </p:sp>
    </p:spTree>
    <p:extLst>
      <p:ext uri="{BB962C8B-B14F-4D97-AF65-F5344CB8AC3E}">
        <p14:creationId xmlns:p14="http://schemas.microsoft.com/office/powerpoint/2010/main" val="395437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32BF-DB09-4B57-9737-6D3BCC8BEA2C}"/>
              </a:ext>
            </a:extLst>
          </p:cNvPr>
          <p:cNvSpPr>
            <a:spLocks noGrp="1"/>
          </p:cNvSpPr>
          <p:nvPr>
            <p:ph type="title"/>
          </p:nvPr>
        </p:nvSpPr>
        <p:spPr/>
        <p:txBody>
          <a:bodyPr/>
          <a:lstStyle/>
          <a:p>
            <a:r>
              <a:rPr lang="en-US" sz="3600" b="1">
                <a:solidFill>
                  <a:srgbClr val="FFFF00"/>
                </a:solidFill>
              </a:rPr>
              <a:t>Một số kiểu ràng buộc</a:t>
            </a:r>
            <a:endParaRPr lang="en-US">
              <a:solidFill>
                <a:srgbClr val="FFFF00"/>
              </a:solidFill>
            </a:endParaRPr>
          </a:p>
        </p:txBody>
      </p:sp>
      <p:sp>
        <p:nvSpPr>
          <p:cNvPr id="3" name="Content Placeholder 2">
            <a:extLst>
              <a:ext uri="{FF2B5EF4-FFF2-40B4-BE49-F238E27FC236}">
                <a16:creationId xmlns:a16="http://schemas.microsoft.com/office/drawing/2014/main" id="{5CB08D7A-B877-4B5F-9ADA-6E2E44C53DBC}"/>
              </a:ext>
            </a:extLst>
          </p:cNvPr>
          <p:cNvSpPr>
            <a:spLocks noGrp="1"/>
          </p:cNvSpPr>
          <p:nvPr>
            <p:ph idx="1"/>
          </p:nvPr>
        </p:nvSpPr>
        <p:spPr>
          <a:xfrm>
            <a:off x="913795" y="1698171"/>
            <a:ext cx="10353762" cy="4093029"/>
          </a:xfrm>
        </p:spPr>
        <p:txBody>
          <a:bodyPr>
            <a:normAutofit/>
          </a:bodyPr>
          <a:lstStyle/>
          <a:p>
            <a:pPr marL="342900" indent="-342900">
              <a:lnSpc>
                <a:spcPct val="115000"/>
              </a:lnSpc>
              <a:buFont typeface="Times New Roman" panose="02020603050405020304" pitchFamily="18" charset="0"/>
              <a:buChar char="-"/>
            </a:pPr>
            <a:r>
              <a:rPr lang="en-US" sz="2800" b="1">
                <a:solidFill>
                  <a:schemeClr val="tx1"/>
                </a:solidFill>
                <a:ea typeface="Calibri" panose="020F0502020204030204" pitchFamily="34" charset="0"/>
              </a:rPr>
              <a:t>Ràng buộc kiểu giới hạn</a:t>
            </a:r>
            <a:endParaRPr lang="en-US" sz="2800">
              <a:solidFill>
                <a:schemeClr val="tx1"/>
              </a:solidFill>
              <a:ea typeface="Calibri" panose="020F0502020204030204" pitchFamily="34" charset="0"/>
            </a:endParaRPr>
          </a:p>
          <a:p>
            <a:pPr marL="320040" indent="0">
              <a:lnSpc>
                <a:spcPct val="115000"/>
              </a:lnSpc>
              <a:buNone/>
            </a:pPr>
            <a:r>
              <a:rPr lang="en-US" sz="2800">
                <a:solidFill>
                  <a:srgbClr val="FFFF00"/>
                </a:solidFill>
                <a:ea typeface="Calibri" panose="020F0502020204030204" pitchFamily="34" charset="0"/>
              </a:rPr>
              <a:t>&lt;xs:minExclusive value=”giá trị min”&gt;</a:t>
            </a:r>
          </a:p>
          <a:p>
            <a:pPr marL="320040" indent="0">
              <a:lnSpc>
                <a:spcPct val="115000"/>
              </a:lnSpc>
              <a:buNone/>
            </a:pPr>
            <a:r>
              <a:rPr lang="en-US" sz="2800">
                <a:solidFill>
                  <a:srgbClr val="FFFF00"/>
                </a:solidFill>
                <a:ea typeface="Calibri" panose="020F0502020204030204" pitchFamily="34" charset="0"/>
              </a:rPr>
              <a:t>&lt;xs:maxExclusive value=”giá trị max”&gt;</a:t>
            </a:r>
          </a:p>
          <a:p>
            <a:pPr marL="342900" indent="-342900">
              <a:lnSpc>
                <a:spcPct val="115000"/>
              </a:lnSpc>
              <a:buFont typeface="Times New Roman" panose="02020603050405020304" pitchFamily="18" charset="0"/>
              <a:buChar char="-"/>
            </a:pPr>
            <a:r>
              <a:rPr lang="en-US" sz="2800" b="1">
                <a:solidFill>
                  <a:schemeClr val="tx1"/>
                </a:solidFill>
                <a:ea typeface="Calibri" panose="020F0502020204030204" pitchFamily="34" charset="0"/>
              </a:rPr>
              <a:t>Ràng buộc kiểu liệt kê</a:t>
            </a:r>
            <a:endParaRPr lang="en-US" sz="2800">
              <a:solidFill>
                <a:schemeClr val="tx1"/>
              </a:solidFill>
              <a:ea typeface="Calibri" panose="020F0502020204030204" pitchFamily="34" charset="0"/>
            </a:endParaRPr>
          </a:p>
          <a:p>
            <a:pPr marL="320040" indent="0">
              <a:lnSpc>
                <a:spcPct val="115000"/>
              </a:lnSpc>
              <a:buNone/>
            </a:pPr>
            <a:r>
              <a:rPr lang="en-US" sz="2800">
                <a:solidFill>
                  <a:srgbClr val="FFFF00"/>
                </a:solidFill>
                <a:ea typeface="Calibri" panose="020F0502020204030204" pitchFamily="34" charset="0"/>
              </a:rPr>
              <a:t>&lt;xs:enumration value=”giá trị 1”&gt;</a:t>
            </a:r>
          </a:p>
          <a:p>
            <a:pPr marL="320040" indent="0">
              <a:lnSpc>
                <a:spcPct val="115000"/>
              </a:lnSpc>
              <a:buNone/>
            </a:pPr>
            <a:r>
              <a:rPr lang="en-US" sz="2800">
                <a:solidFill>
                  <a:srgbClr val="FFFF00"/>
                </a:solidFill>
                <a:ea typeface="Calibri" panose="020F0502020204030204" pitchFamily="34" charset="0"/>
              </a:rPr>
              <a:t>&lt;xs:enumration value=”giá trị 2”&gt;</a:t>
            </a:r>
          </a:p>
          <a:p>
            <a:endParaRPr lang="en-US" sz="2800"/>
          </a:p>
        </p:txBody>
      </p:sp>
    </p:spTree>
    <p:extLst>
      <p:ext uri="{BB962C8B-B14F-4D97-AF65-F5344CB8AC3E}">
        <p14:creationId xmlns:p14="http://schemas.microsoft.com/office/powerpoint/2010/main" val="114956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4CC1-3ECD-447A-8BA4-B01AD0E52DC2}"/>
              </a:ext>
            </a:extLst>
          </p:cNvPr>
          <p:cNvSpPr>
            <a:spLocks noGrp="1"/>
          </p:cNvSpPr>
          <p:nvPr>
            <p:ph type="title"/>
          </p:nvPr>
        </p:nvSpPr>
        <p:spPr/>
        <p:txBody>
          <a:bodyPr/>
          <a:lstStyle/>
          <a:p>
            <a:r>
              <a:rPr lang="en-US">
                <a:solidFill>
                  <a:srgbClr val="FFFF00"/>
                </a:solidFill>
              </a:rPr>
              <a:t>Nội dung bài học</a:t>
            </a:r>
          </a:p>
        </p:txBody>
      </p:sp>
      <p:sp>
        <p:nvSpPr>
          <p:cNvPr id="3" name="Content Placeholder 2">
            <a:extLst>
              <a:ext uri="{FF2B5EF4-FFF2-40B4-BE49-F238E27FC236}">
                <a16:creationId xmlns:a16="http://schemas.microsoft.com/office/drawing/2014/main" id="{78AC9EC0-6938-452F-8484-8B042819CA3F}"/>
              </a:ext>
            </a:extLst>
          </p:cNvPr>
          <p:cNvSpPr>
            <a:spLocks noGrp="1"/>
          </p:cNvSpPr>
          <p:nvPr>
            <p:ph idx="1"/>
          </p:nvPr>
        </p:nvSpPr>
        <p:spPr>
          <a:xfrm>
            <a:off x="913795" y="1935921"/>
            <a:ext cx="10353762" cy="3855279"/>
          </a:xfrm>
        </p:spPr>
        <p:txBody>
          <a:bodyPr>
            <a:normAutofit/>
          </a:bodyPr>
          <a:lstStyle/>
          <a:p>
            <a:pPr marL="457200" indent="-457200">
              <a:buFont typeface="+mj-lt"/>
              <a:buAutoNum type="arabicPeriod"/>
            </a:pPr>
            <a:r>
              <a:rPr lang="en-US" sz="3200"/>
              <a:t>Định nghĩa lược đồ</a:t>
            </a:r>
          </a:p>
          <a:p>
            <a:pPr marL="457200" indent="-457200">
              <a:buFont typeface="+mj-lt"/>
              <a:buAutoNum type="arabicPeriod"/>
            </a:pPr>
            <a:r>
              <a:rPr lang="en-US" sz="3200"/>
              <a:t>Cú pháp lược đồ</a:t>
            </a:r>
          </a:p>
          <a:p>
            <a:pPr marL="457200" indent="-457200">
              <a:buFont typeface="+mj-lt"/>
              <a:buAutoNum type="arabicPeriod"/>
            </a:pPr>
            <a:r>
              <a:rPr lang="en-US" sz="3200"/>
              <a:t>Một số ví dụ về lược đồ</a:t>
            </a:r>
          </a:p>
        </p:txBody>
      </p:sp>
    </p:spTree>
    <p:extLst>
      <p:ext uri="{BB962C8B-B14F-4D97-AF65-F5344CB8AC3E}">
        <p14:creationId xmlns:p14="http://schemas.microsoft.com/office/powerpoint/2010/main" val="2454063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03B7-981C-4A75-A3F2-4167DB067276}"/>
              </a:ext>
            </a:extLst>
          </p:cNvPr>
          <p:cNvSpPr>
            <a:spLocks noGrp="1"/>
          </p:cNvSpPr>
          <p:nvPr>
            <p:ph type="title"/>
          </p:nvPr>
        </p:nvSpPr>
        <p:spPr>
          <a:xfrm>
            <a:off x="913795" y="609601"/>
            <a:ext cx="10353761" cy="1066800"/>
          </a:xfrm>
        </p:spPr>
        <p:txBody>
          <a:bodyPr/>
          <a:lstStyle/>
          <a:p>
            <a:r>
              <a:rPr lang="en-US" sz="3600" b="1">
                <a:solidFill>
                  <a:srgbClr val="FFFF00"/>
                </a:solidFill>
              </a:rPr>
              <a:t>Một số kiểu ràng buộc</a:t>
            </a:r>
            <a:endParaRPr lang="en-US">
              <a:solidFill>
                <a:srgbClr val="FFFF00"/>
              </a:solidFill>
            </a:endParaRPr>
          </a:p>
        </p:txBody>
      </p:sp>
      <p:sp>
        <p:nvSpPr>
          <p:cNvPr id="3" name="Content Placeholder 2">
            <a:extLst>
              <a:ext uri="{FF2B5EF4-FFF2-40B4-BE49-F238E27FC236}">
                <a16:creationId xmlns:a16="http://schemas.microsoft.com/office/drawing/2014/main" id="{82578667-A3D5-4814-AF6D-67B03CB864D5}"/>
              </a:ext>
            </a:extLst>
          </p:cNvPr>
          <p:cNvSpPr>
            <a:spLocks noGrp="1"/>
          </p:cNvSpPr>
          <p:nvPr>
            <p:ph idx="1"/>
          </p:nvPr>
        </p:nvSpPr>
        <p:spPr>
          <a:xfrm>
            <a:off x="913794" y="1502229"/>
            <a:ext cx="11037799" cy="4985657"/>
          </a:xfrm>
        </p:spPr>
        <p:txBody>
          <a:bodyPr>
            <a:noAutofit/>
          </a:bodyPr>
          <a:lstStyle/>
          <a:p>
            <a:pPr marL="342900" indent="-342900">
              <a:lnSpc>
                <a:spcPct val="115000"/>
              </a:lnSpc>
              <a:buFont typeface="Times New Roman" panose="02020603050405020304" pitchFamily="18" charset="0"/>
              <a:buChar char="-"/>
            </a:pPr>
            <a:r>
              <a:rPr lang="en-US" sz="2200" b="1">
                <a:solidFill>
                  <a:schemeClr val="tx1"/>
                </a:solidFill>
                <a:ea typeface="Calibri" panose="020F0502020204030204" pitchFamily="34" charset="0"/>
              </a:rPr>
              <a:t>Ràng buộc kiểu so mẫu</a:t>
            </a:r>
            <a:endParaRPr lang="en-US" sz="2200">
              <a:solidFill>
                <a:schemeClr val="tx1"/>
              </a:solidFill>
              <a:ea typeface="Calibri" panose="020F0502020204030204" pitchFamily="34" charset="0"/>
            </a:endParaRPr>
          </a:p>
          <a:p>
            <a:pPr marL="320040" indent="0">
              <a:lnSpc>
                <a:spcPct val="115000"/>
              </a:lnSpc>
              <a:spcAft>
                <a:spcPts val="1000"/>
              </a:spcAft>
              <a:buNone/>
            </a:pPr>
            <a:r>
              <a:rPr lang="en-US" sz="2200">
                <a:solidFill>
                  <a:srgbClr val="FFFF00"/>
                </a:solidFill>
                <a:ea typeface="Calibri" panose="020F0502020204030204" pitchFamily="34" charset="0"/>
              </a:rPr>
              <a:t>&lt;xs:pattern value=”mẫu dữ liệu”&gt;</a:t>
            </a:r>
          </a:p>
          <a:p>
            <a:pPr marL="320040" indent="0">
              <a:lnSpc>
                <a:spcPct val="115000"/>
              </a:lnSpc>
              <a:spcAft>
                <a:spcPts val="1000"/>
              </a:spcAft>
              <a:buNone/>
            </a:pPr>
            <a:endParaRPr lang="en-US" sz="2200">
              <a:solidFill>
                <a:srgbClr val="00B050"/>
              </a:solidFill>
              <a:ea typeface="Calibri" panose="020F0502020204030204" pitchFamily="34" charset="0"/>
            </a:endParaRPr>
          </a:p>
          <a:p>
            <a:pPr marL="320040" indent="0">
              <a:lnSpc>
                <a:spcPct val="115000"/>
              </a:lnSpc>
              <a:spcAft>
                <a:spcPts val="1000"/>
              </a:spcAft>
              <a:buNone/>
            </a:pPr>
            <a:endParaRPr lang="en-US" sz="2200">
              <a:solidFill>
                <a:srgbClr val="00B050"/>
              </a:solidFill>
              <a:ea typeface="Calibri" panose="020F0502020204030204" pitchFamily="34" charset="0"/>
            </a:endParaRPr>
          </a:p>
          <a:p>
            <a:pPr marL="320040" indent="0">
              <a:lnSpc>
                <a:spcPct val="115000"/>
              </a:lnSpc>
              <a:spcAft>
                <a:spcPts val="1000"/>
              </a:spcAft>
              <a:buNone/>
            </a:pPr>
            <a:endParaRPr lang="en-US" sz="2200">
              <a:solidFill>
                <a:srgbClr val="00B050"/>
              </a:solidFill>
              <a:ea typeface="Calibri" panose="020F0502020204030204" pitchFamily="34" charset="0"/>
            </a:endParaRPr>
          </a:p>
          <a:p>
            <a:pPr marL="320040" indent="0">
              <a:lnSpc>
                <a:spcPct val="115000"/>
              </a:lnSpc>
              <a:spcAft>
                <a:spcPts val="1000"/>
              </a:spcAft>
              <a:buNone/>
            </a:pPr>
            <a:endParaRPr lang="en-US" sz="2200">
              <a:solidFill>
                <a:srgbClr val="00B050"/>
              </a:solidFill>
              <a:ea typeface="Calibri" panose="020F0502020204030204" pitchFamily="34" charset="0"/>
            </a:endParaRPr>
          </a:p>
          <a:p>
            <a:pPr marL="457200" indent="-457200">
              <a:lnSpc>
                <a:spcPct val="115000"/>
              </a:lnSpc>
            </a:pPr>
            <a:r>
              <a:rPr lang="en-US" sz="2200">
                <a:solidFill>
                  <a:schemeClr val="tx1"/>
                </a:solidFill>
                <a:ea typeface="Calibri" panose="020F0502020204030204" pitchFamily="34" charset="0"/>
              </a:rPr>
              <a:t>VD: tạo kiểu password chỉ chứa 4 ký tự: đầu tiên là 1 ký tự a hoặc b, tiếp theo là 3 ký tự số:</a:t>
            </a:r>
            <a:r>
              <a:rPr lang="en-US" sz="2200">
                <a:ea typeface="Calibri" panose="020F0502020204030204" pitchFamily="34" charset="0"/>
              </a:rPr>
              <a:t>  </a:t>
            </a:r>
            <a:r>
              <a:rPr lang="en-US" sz="2200">
                <a:solidFill>
                  <a:srgbClr val="FFFF00"/>
                </a:solidFill>
                <a:ea typeface="Calibri" panose="020F0502020204030204" pitchFamily="34" charset="0"/>
              </a:rPr>
              <a:t>&lt;xs:pattern value=”[ab]\d{3}”&gt;</a:t>
            </a:r>
          </a:p>
          <a:p>
            <a:endParaRPr lang="en-US" sz="1800"/>
          </a:p>
        </p:txBody>
      </p:sp>
      <p:graphicFrame>
        <p:nvGraphicFramePr>
          <p:cNvPr id="4" name="Table 3">
            <a:extLst>
              <a:ext uri="{FF2B5EF4-FFF2-40B4-BE49-F238E27FC236}">
                <a16:creationId xmlns:a16="http://schemas.microsoft.com/office/drawing/2014/main" id="{AFE032B7-9686-424A-8F16-9401ED7955AE}"/>
              </a:ext>
            </a:extLst>
          </p:cNvPr>
          <p:cNvGraphicFramePr>
            <a:graphicFrameLocks noGrp="1"/>
          </p:cNvGraphicFramePr>
          <p:nvPr>
            <p:extLst>
              <p:ext uri="{D42A27DB-BD31-4B8C-83A1-F6EECF244321}">
                <p14:modId xmlns:p14="http://schemas.microsoft.com/office/powerpoint/2010/main" val="3017880171"/>
              </p:ext>
            </p:extLst>
          </p:nvPr>
        </p:nvGraphicFramePr>
        <p:xfrm>
          <a:off x="1823475" y="2569029"/>
          <a:ext cx="8534399" cy="2658876"/>
        </p:xfrm>
        <a:graphic>
          <a:graphicData uri="http://schemas.openxmlformats.org/drawingml/2006/table">
            <a:tbl>
              <a:tblPr firstRow="1" firstCol="1" bandRow="1">
                <a:tableStyleId>{5C22544A-7EE6-4342-B048-85BDC9FD1C3A}</a:tableStyleId>
              </a:tblPr>
              <a:tblGrid>
                <a:gridCol w="2415959">
                  <a:extLst>
                    <a:ext uri="{9D8B030D-6E8A-4147-A177-3AD203B41FA5}">
                      <a16:colId xmlns:a16="http://schemas.microsoft.com/office/drawing/2014/main" val="2569328640"/>
                    </a:ext>
                  </a:extLst>
                </a:gridCol>
                <a:gridCol w="6118440">
                  <a:extLst>
                    <a:ext uri="{9D8B030D-6E8A-4147-A177-3AD203B41FA5}">
                      <a16:colId xmlns:a16="http://schemas.microsoft.com/office/drawing/2014/main" val="3757785932"/>
                    </a:ext>
                  </a:extLst>
                </a:gridCol>
              </a:tblGrid>
              <a:tr h="0">
                <a:tc>
                  <a:txBody>
                    <a:bodyPr/>
                    <a:lstStyle/>
                    <a:p>
                      <a:pPr marL="457200">
                        <a:lnSpc>
                          <a:spcPct val="115000"/>
                        </a:lnSpc>
                      </a:pPr>
                      <a:r>
                        <a:rPr lang="en-US" sz="1800">
                          <a:effectLst/>
                        </a:rPr>
                        <a:t>Ký hiệu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1800" dirty="0" err="1">
                          <a:effectLst/>
                        </a:rPr>
                        <a:t>Mô</a:t>
                      </a:r>
                      <a:r>
                        <a:rPr lang="en-US" sz="1800" dirty="0">
                          <a:effectLst/>
                        </a:rPr>
                        <a:t> </a:t>
                      </a:r>
                      <a:r>
                        <a:rPr lang="en-US" sz="1800" dirty="0" err="1">
                          <a:effectLst/>
                        </a:rPr>
                        <a:t>tả</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735582"/>
                  </a:ext>
                </a:extLst>
              </a:tr>
              <a:tr h="0">
                <a:tc>
                  <a:txBody>
                    <a:bodyPr/>
                    <a:lstStyle/>
                    <a:p>
                      <a:pPr marL="457200">
                        <a:lnSpc>
                          <a:spcPct val="115000"/>
                        </a:lnSpc>
                      </a:pPr>
                      <a:r>
                        <a:rPr lang="en-US" sz="1800">
                          <a:effectLst/>
                        </a:rPr>
                        <a:t>[0-9]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1800">
                          <a:effectLst/>
                        </a:rPr>
                        <a:t>một ký tự số từ 0-9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4099796"/>
                  </a:ext>
                </a:extLst>
              </a:tr>
              <a:tr h="0">
                <a:tc>
                  <a:txBody>
                    <a:bodyPr/>
                    <a:lstStyle/>
                    <a:p>
                      <a:pPr marL="457200">
                        <a:lnSpc>
                          <a:spcPct val="115000"/>
                        </a:lnSpc>
                      </a:pPr>
                      <a:r>
                        <a:rPr lang="en-US" sz="1800">
                          <a:effectLst/>
                        </a:rPr>
                        <a:t>[a..z]</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1800">
                          <a:effectLst/>
                        </a:rPr>
                        <a:t>một ký tự từ a đến z</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6806379"/>
                  </a:ext>
                </a:extLst>
              </a:tr>
              <a:tr h="0">
                <a:tc>
                  <a:txBody>
                    <a:bodyPr/>
                    <a:lstStyle/>
                    <a:p>
                      <a:pPr marL="457200">
                        <a:lnSpc>
                          <a:spcPct val="115000"/>
                        </a:lnSpc>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1800" dirty="0" err="1">
                          <a:effectLst/>
                        </a:rPr>
                        <a:t>chọn</a:t>
                      </a:r>
                      <a:r>
                        <a:rPr lang="en-US" sz="1800" dirty="0">
                          <a:effectLst/>
                        </a:rPr>
                        <a:t> </a:t>
                      </a:r>
                      <a:r>
                        <a:rPr lang="en-US" sz="1800" dirty="0" err="1">
                          <a:effectLst/>
                        </a:rPr>
                        <a:t>mẫu</a:t>
                      </a:r>
                      <a:r>
                        <a:rPr lang="en-US" sz="1800" dirty="0">
                          <a:effectLst/>
                        </a:rPr>
                        <a:t> </a:t>
                      </a:r>
                      <a:r>
                        <a:rPr lang="en-US" sz="1800" dirty="0" err="1">
                          <a:effectLst/>
                        </a:rPr>
                        <a:t>này</a:t>
                      </a:r>
                      <a:r>
                        <a:rPr lang="en-US" sz="1800" dirty="0">
                          <a:effectLst/>
                        </a:rPr>
                        <a:t> </a:t>
                      </a:r>
                      <a:r>
                        <a:rPr lang="en-US" sz="1800" dirty="0" err="1">
                          <a:effectLst/>
                        </a:rPr>
                        <a:t>hoặc</a:t>
                      </a:r>
                      <a:r>
                        <a:rPr lang="en-US" sz="1800" dirty="0">
                          <a:effectLst/>
                        </a:rPr>
                        <a:t> </a:t>
                      </a:r>
                      <a:r>
                        <a:rPr lang="en-US" sz="1800" dirty="0" err="1">
                          <a:effectLst/>
                        </a:rPr>
                        <a:t>mẫu</a:t>
                      </a:r>
                      <a:r>
                        <a:rPr lang="en-US" sz="1800" dirty="0">
                          <a:effectLst/>
                        </a:rPr>
                        <a:t> </a:t>
                      </a:r>
                      <a:r>
                        <a:rPr lang="en-US" sz="1800" dirty="0" err="1">
                          <a:effectLst/>
                        </a:rPr>
                        <a:t>khác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4559318"/>
                  </a:ext>
                </a:extLst>
              </a:tr>
              <a:tr h="0">
                <a:tc>
                  <a:txBody>
                    <a:bodyPr/>
                    <a:lstStyle/>
                    <a:p>
                      <a:pPr marL="457200">
                        <a:lnSpc>
                          <a:spcPct val="115000"/>
                        </a:lnSpc>
                      </a:pPr>
                      <a:r>
                        <a:rPr lang="en-US" sz="1800">
                          <a:effectLst/>
                        </a:rPr>
                        <a:t>\w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1800">
                          <a:effectLst/>
                        </a:rPr>
                        <a:t>ký tự thay thế phải là 1 chữ cái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3916202"/>
                  </a:ext>
                </a:extLst>
              </a:tr>
              <a:tr h="0">
                <a:tc>
                  <a:txBody>
                    <a:bodyPr/>
                    <a:lstStyle/>
                    <a:p>
                      <a:pPr marL="457200">
                        <a:lnSpc>
                          <a:spcPct val="115000"/>
                        </a:lnSpc>
                      </a:pPr>
                      <a:r>
                        <a:rPr lang="en-US" sz="1800">
                          <a:effectLst/>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1800">
                          <a:effectLst/>
                        </a:rPr>
                        <a:t>ký tự thay thế phải là 1 chữ số</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296876"/>
                  </a:ext>
                </a:extLst>
              </a:tr>
              <a:tr h="0">
                <a:tc>
                  <a:txBody>
                    <a:bodyPr/>
                    <a:lstStyle/>
                    <a:p>
                      <a:pPr marL="457200">
                        <a:lnSpc>
                          <a:spcPct val="115000"/>
                        </a:lnSpc>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1800" dirty="0" err="1">
                          <a:effectLst/>
                        </a:rPr>
                        <a:t>quy</a:t>
                      </a:r>
                      <a:r>
                        <a:rPr lang="en-US" sz="1800" dirty="0">
                          <a:effectLst/>
                        </a:rPr>
                        <a:t> </a:t>
                      </a:r>
                      <a:r>
                        <a:rPr lang="en-US" sz="1800" dirty="0" err="1">
                          <a:effectLst/>
                        </a:rPr>
                        <a:t>định</a:t>
                      </a:r>
                      <a:r>
                        <a:rPr lang="en-US" sz="1800" dirty="0">
                          <a:effectLst/>
                        </a:rPr>
                        <a:t> </a:t>
                      </a:r>
                      <a:r>
                        <a:rPr lang="en-US" sz="1800" dirty="0" err="1">
                          <a:effectLst/>
                        </a:rPr>
                        <a:t>số</a:t>
                      </a:r>
                      <a:r>
                        <a:rPr lang="en-US" sz="1800" dirty="0">
                          <a:effectLst/>
                        </a:rPr>
                        <a:t> </a:t>
                      </a:r>
                      <a:r>
                        <a:rPr lang="en-US" sz="1800" dirty="0" err="1">
                          <a:effectLst/>
                        </a:rPr>
                        <a:t>lần</a:t>
                      </a:r>
                      <a:r>
                        <a:rPr lang="en-US" sz="1800" dirty="0">
                          <a:effectLst/>
                        </a:rPr>
                        <a:t> </a:t>
                      </a:r>
                      <a:r>
                        <a:rPr lang="en-US" sz="1800" dirty="0" err="1">
                          <a:effectLst/>
                        </a:rPr>
                        <a:t>xuất</a:t>
                      </a:r>
                      <a:r>
                        <a:rPr lang="en-US" sz="1800" dirty="0">
                          <a:effectLst/>
                        </a:rPr>
                        <a:t> </a:t>
                      </a:r>
                      <a:r>
                        <a:rPr lang="en-US" sz="1800" dirty="0" err="1">
                          <a:effectLst/>
                        </a:rPr>
                        <a:t>hiện</a:t>
                      </a:r>
                      <a:r>
                        <a:rPr lang="en-US" sz="1800" dirty="0">
                          <a:effectLst/>
                        </a:rPr>
                        <a:t> 0 </a:t>
                      </a:r>
                      <a:r>
                        <a:rPr lang="en-US" sz="1800" dirty="0" err="1">
                          <a:effectLst/>
                        </a:rPr>
                        <a:t>hoặc</a:t>
                      </a:r>
                      <a:r>
                        <a:rPr lang="en-US" sz="1800" dirty="0">
                          <a:effectLst/>
                        </a:rPr>
                        <a:t> 1 </a:t>
                      </a:r>
                      <a:r>
                        <a:rPr lang="en-US" sz="1800" dirty="0" err="1">
                          <a:effectLst/>
                        </a:rPr>
                        <a:t>lần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1175421"/>
                  </a:ext>
                </a:extLst>
              </a:tr>
              <a:tr h="0">
                <a:tc>
                  <a:txBody>
                    <a:bodyPr/>
                    <a:lstStyle/>
                    <a:p>
                      <a:pPr marL="457200">
                        <a:lnSpc>
                          <a:spcPct val="115000"/>
                        </a:lnSpc>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1800">
                          <a:effectLst/>
                        </a:rPr>
                        <a:t>quy định số lần xuất hiện 0 hoặc nhiều lần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0206684"/>
                  </a:ext>
                </a:extLst>
              </a:tr>
              <a:tr h="0">
                <a:tc>
                  <a:txBody>
                    <a:bodyPr/>
                    <a:lstStyle/>
                    <a:p>
                      <a:pPr marL="457200">
                        <a:lnSpc>
                          <a:spcPct val="115000"/>
                        </a:lnSpc>
                      </a:pPr>
                      <a:r>
                        <a:rPr lang="en-US" sz="1800">
                          <a:effectLst/>
                        </a:rPr>
                        <a:t>{n}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1000"/>
                        </a:spcAft>
                      </a:pPr>
                      <a:r>
                        <a:rPr lang="en-US" sz="1800" dirty="0" err="1">
                          <a:effectLst/>
                        </a:rPr>
                        <a:t>quy</a:t>
                      </a:r>
                      <a:r>
                        <a:rPr lang="en-US" sz="1800" dirty="0">
                          <a:effectLst/>
                        </a:rPr>
                        <a:t> </a:t>
                      </a:r>
                      <a:r>
                        <a:rPr lang="en-US" sz="1800" dirty="0" err="1">
                          <a:effectLst/>
                        </a:rPr>
                        <a:t>định</a:t>
                      </a:r>
                      <a:r>
                        <a:rPr lang="en-US" sz="1800" dirty="0">
                          <a:effectLst/>
                        </a:rPr>
                        <a:t> </a:t>
                      </a:r>
                      <a:r>
                        <a:rPr lang="en-US" sz="1800" dirty="0" err="1">
                          <a:effectLst/>
                        </a:rPr>
                        <a:t>số</a:t>
                      </a:r>
                      <a:r>
                        <a:rPr lang="en-US" sz="1800" dirty="0">
                          <a:effectLst/>
                        </a:rPr>
                        <a:t> </a:t>
                      </a:r>
                      <a:r>
                        <a:rPr lang="en-US" sz="1800" dirty="0" err="1">
                          <a:effectLst/>
                        </a:rPr>
                        <a:t>lần</a:t>
                      </a:r>
                      <a:r>
                        <a:rPr lang="en-US" sz="1800" dirty="0">
                          <a:effectLst/>
                        </a:rPr>
                        <a:t> </a:t>
                      </a:r>
                      <a:r>
                        <a:rPr lang="en-US" sz="1800" dirty="0" err="1">
                          <a:effectLst/>
                        </a:rPr>
                        <a:t>xuất</a:t>
                      </a:r>
                      <a:r>
                        <a:rPr lang="en-US" sz="1800" dirty="0">
                          <a:effectLst/>
                        </a:rPr>
                        <a:t> </a:t>
                      </a:r>
                      <a:r>
                        <a:rPr lang="en-US" sz="1800" dirty="0" err="1">
                          <a:effectLst/>
                        </a:rPr>
                        <a:t>hiện</a:t>
                      </a:r>
                      <a:r>
                        <a:rPr lang="en-US" sz="1800" dirty="0">
                          <a:effectLst/>
                        </a:rPr>
                        <a:t> </a:t>
                      </a:r>
                      <a:r>
                        <a:rPr lang="en-US" sz="1800" dirty="0" err="1">
                          <a:effectLst/>
                        </a:rPr>
                        <a:t>chính</a:t>
                      </a:r>
                      <a:r>
                        <a:rPr lang="en-US" sz="1800" dirty="0">
                          <a:effectLst/>
                        </a:rPr>
                        <a:t> </a:t>
                      </a:r>
                      <a:r>
                        <a:rPr lang="en-US" sz="1800" dirty="0" err="1">
                          <a:effectLst/>
                        </a:rPr>
                        <a:t>xác</a:t>
                      </a:r>
                      <a:r>
                        <a:rPr lang="en-US" sz="1800" dirty="0">
                          <a:effectLst/>
                        </a:rPr>
                        <a:t> n </a:t>
                      </a:r>
                      <a:r>
                        <a:rPr lang="en-US" sz="1800" dirty="0" err="1">
                          <a:effectLst/>
                        </a:rPr>
                        <a:t>lần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8350582"/>
                  </a:ext>
                </a:extLst>
              </a:tr>
            </a:tbl>
          </a:graphicData>
        </a:graphic>
      </p:graphicFrame>
    </p:spTree>
    <p:extLst>
      <p:ext uri="{BB962C8B-B14F-4D97-AF65-F5344CB8AC3E}">
        <p14:creationId xmlns:p14="http://schemas.microsoft.com/office/powerpoint/2010/main" val="302972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A824-D1AC-413A-8EF5-AFAD9824E655}"/>
              </a:ext>
            </a:extLst>
          </p:cNvPr>
          <p:cNvSpPr>
            <a:spLocks noGrp="1"/>
          </p:cNvSpPr>
          <p:nvPr>
            <p:ph type="title"/>
          </p:nvPr>
        </p:nvSpPr>
        <p:spPr/>
        <p:txBody>
          <a:bodyPr>
            <a:normAutofit/>
          </a:bodyPr>
          <a:lstStyle/>
          <a:p>
            <a:r>
              <a:rPr lang="en-US" sz="1800">
                <a:solidFill>
                  <a:srgbClr val="FFFF00"/>
                </a:solidFill>
              </a:rPr>
              <a:t>VD tạo lược đồ XML mô tả cấu trúc dữ liệu cho bài toán quản lý thông tin nhân viên, bao gồm: mã nhân viên, họ tên, ngày, tháng, năm sinh, giới tính, quê quán, số điện thoại, trình độ, hệ số điểm với các ràng buộc tương ứng</a:t>
            </a:r>
          </a:p>
        </p:txBody>
      </p:sp>
      <p:pic>
        <p:nvPicPr>
          <p:cNvPr id="4" name="Picture 2">
            <a:extLst>
              <a:ext uri="{FF2B5EF4-FFF2-40B4-BE49-F238E27FC236}">
                <a16:creationId xmlns:a16="http://schemas.microsoft.com/office/drawing/2014/main" id="{EC9D2304-D56D-4678-A868-2AA0A8C7E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375" y="1668230"/>
            <a:ext cx="6324600" cy="498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78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CA9D-6F5B-41A0-9711-1B77473C40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F8959E-E2FD-49F3-A878-E713CB5707DC}"/>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833C117F-277B-42E0-A307-A81CE6D46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630" y="609600"/>
            <a:ext cx="6528740" cy="601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36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247E-C954-479E-867C-0DAB1021DD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6927CC-1210-424F-A827-8DA4E2652B3B}"/>
              </a:ext>
            </a:extLst>
          </p:cNvPr>
          <p:cNvSpPr>
            <a:spLocks noGrp="1"/>
          </p:cNvSpPr>
          <p:nvPr>
            <p:ph idx="1"/>
          </p:nvPr>
        </p:nvSpPr>
        <p:spPr/>
        <p:txBody>
          <a:bodyPr/>
          <a:lstStyle/>
          <a:p>
            <a:endParaRPr lang="en-US"/>
          </a:p>
        </p:txBody>
      </p:sp>
      <p:pic>
        <p:nvPicPr>
          <p:cNvPr id="4" name="Picture 4">
            <a:extLst>
              <a:ext uri="{FF2B5EF4-FFF2-40B4-BE49-F238E27FC236}">
                <a16:creationId xmlns:a16="http://schemas.microsoft.com/office/drawing/2014/main" id="{D3299902-AB94-491A-B977-CF54BBF46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625" y="780884"/>
            <a:ext cx="8420100" cy="607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99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DA8F-F167-4436-AD3B-0F87C4FE9876}"/>
              </a:ext>
            </a:extLst>
          </p:cNvPr>
          <p:cNvSpPr>
            <a:spLocks noGrp="1"/>
          </p:cNvSpPr>
          <p:nvPr>
            <p:ph type="title"/>
          </p:nvPr>
        </p:nvSpPr>
        <p:spPr/>
        <p:txBody>
          <a:bodyPr/>
          <a:lstStyle/>
          <a:p>
            <a:r>
              <a:rPr lang="en-US">
                <a:solidFill>
                  <a:srgbClr val="FFFF00"/>
                </a:solidFill>
              </a:rPr>
              <a:t>Nhập dữ liệu cho DSSV</a:t>
            </a:r>
          </a:p>
        </p:txBody>
      </p:sp>
      <p:sp>
        <p:nvSpPr>
          <p:cNvPr id="3" name="Content Placeholder 2">
            <a:extLst>
              <a:ext uri="{FF2B5EF4-FFF2-40B4-BE49-F238E27FC236}">
                <a16:creationId xmlns:a16="http://schemas.microsoft.com/office/drawing/2014/main" id="{3B21A2FC-7AD2-4157-B20D-DC8382AE2050}"/>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68C13CA6-5183-4D84-97A8-2850D00AA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618956"/>
            <a:ext cx="5638800" cy="4963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79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93EC-8D68-47F1-9FFC-27E40CD6970C}"/>
              </a:ext>
            </a:extLst>
          </p:cNvPr>
          <p:cNvSpPr>
            <a:spLocks noGrp="1"/>
          </p:cNvSpPr>
          <p:nvPr>
            <p:ph type="title"/>
          </p:nvPr>
        </p:nvSpPr>
        <p:spPr/>
        <p:txBody>
          <a:bodyPr/>
          <a:lstStyle/>
          <a:p>
            <a:r>
              <a:rPr lang="en-US">
                <a:solidFill>
                  <a:srgbClr val="FFFF00"/>
                </a:solidFill>
              </a:rPr>
              <a:t>Lược đồ</a:t>
            </a:r>
          </a:p>
        </p:txBody>
      </p:sp>
      <p:sp>
        <p:nvSpPr>
          <p:cNvPr id="3" name="Content Placeholder 2">
            <a:extLst>
              <a:ext uri="{FF2B5EF4-FFF2-40B4-BE49-F238E27FC236}">
                <a16:creationId xmlns:a16="http://schemas.microsoft.com/office/drawing/2014/main" id="{735267C4-8F9C-4F15-B76A-E9603EF7D9B2}"/>
              </a:ext>
            </a:extLst>
          </p:cNvPr>
          <p:cNvSpPr>
            <a:spLocks noGrp="1"/>
          </p:cNvSpPr>
          <p:nvPr>
            <p:ph idx="1"/>
          </p:nvPr>
        </p:nvSpPr>
        <p:spPr>
          <a:xfrm>
            <a:off x="399061" y="1754659"/>
            <a:ext cx="6619578" cy="4819136"/>
          </a:xfrm>
        </p:spPr>
        <p:txBody>
          <a:bodyPr>
            <a:normAutofit/>
          </a:bodyPr>
          <a:lstStyle/>
          <a:p>
            <a:pPr algn="just"/>
            <a:r>
              <a:rPr lang="en-US">
                <a:solidFill>
                  <a:schemeClr val="tx1"/>
                </a:solidFill>
              </a:rPr>
              <a:t>Một lược đồ là 1 tập các luật để ràng buộc cấu trúc và truyền tải tập thông tin của các tài liệu XML. Một lược đồ mô tả một mô hình cho toàn bộ các tài liệu, mô tả cách đánh dấu dữ liệu và chỉ rõ sự sắp xếp có thể của các thẻ và văn bản trong 1 tài liệu hợp lệ.</a:t>
            </a:r>
          </a:p>
          <a:p>
            <a:pPr algn="just"/>
            <a:r>
              <a:rPr lang="en-US">
                <a:solidFill>
                  <a:schemeClr val="tx1"/>
                </a:solidFill>
              </a:rPr>
              <a:t>Một lược đồ có thể xem như 1 bộ từ vựng chung để trao đổi tài liệu giữa những tổ chức khác nhau.</a:t>
            </a:r>
          </a:p>
          <a:p>
            <a:pPr algn="just"/>
            <a:r>
              <a:rPr lang="en-US" sz="2000">
                <a:solidFill>
                  <a:srgbClr val="FACA06"/>
                </a:solidFill>
              </a:rPr>
              <a:t>Các thông tin về sinh viên như hodem, ten, ngaysinh, gioitinh thông qua ràng buộc dữ liệu ở lược đồ để kiểm tra cú pháp các thông tin này</a:t>
            </a:r>
          </a:p>
          <a:p>
            <a:endParaRPr lang="en-US"/>
          </a:p>
        </p:txBody>
      </p:sp>
      <p:pic>
        <p:nvPicPr>
          <p:cNvPr id="4" name="Picture 2">
            <a:extLst>
              <a:ext uri="{FF2B5EF4-FFF2-40B4-BE49-F238E27FC236}">
                <a16:creationId xmlns:a16="http://schemas.microsoft.com/office/drawing/2014/main" id="{1F06143E-999A-403E-BA33-6D1472D61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6962" y="1935921"/>
            <a:ext cx="4485978"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3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3E6F-089C-4EE4-90CB-8F2AF92B9B71}"/>
              </a:ext>
            </a:extLst>
          </p:cNvPr>
          <p:cNvSpPr>
            <a:spLocks noGrp="1"/>
          </p:cNvSpPr>
          <p:nvPr>
            <p:ph type="title"/>
          </p:nvPr>
        </p:nvSpPr>
        <p:spPr/>
        <p:txBody>
          <a:bodyPr/>
          <a:lstStyle/>
          <a:p>
            <a:r>
              <a:rPr lang="en-US" b="1">
                <a:solidFill>
                  <a:srgbClr val="FFFF00"/>
                </a:solidFill>
              </a:rPr>
              <a:t>Các kiểu dữ liệu cơ sở</a:t>
            </a:r>
            <a:endParaRPr lang="en-US">
              <a:solidFill>
                <a:srgbClr val="FFFF00"/>
              </a:solidFill>
            </a:endParaRPr>
          </a:p>
        </p:txBody>
      </p:sp>
      <p:sp>
        <p:nvSpPr>
          <p:cNvPr id="3" name="Content Placeholder 2">
            <a:extLst>
              <a:ext uri="{FF2B5EF4-FFF2-40B4-BE49-F238E27FC236}">
                <a16:creationId xmlns:a16="http://schemas.microsoft.com/office/drawing/2014/main" id="{9035CA10-6E15-4534-8724-8CA7041BC500}"/>
              </a:ext>
            </a:extLst>
          </p:cNvPr>
          <p:cNvSpPr>
            <a:spLocks noGrp="1"/>
          </p:cNvSpPr>
          <p:nvPr>
            <p:ph idx="1"/>
          </p:nvPr>
        </p:nvSpPr>
        <p:spPr>
          <a:xfrm>
            <a:off x="913795" y="1680519"/>
            <a:ext cx="10353762" cy="4992130"/>
          </a:xfrm>
        </p:spPr>
        <p:txBody>
          <a:bodyPr>
            <a:normAutofit fontScale="92500" lnSpcReduction="20000"/>
          </a:bodyPr>
          <a:lstStyle/>
          <a:p>
            <a:pPr>
              <a:buFont typeface="Wingdings" panose="05000000000000000000" pitchFamily="2" charset="2"/>
              <a:buChar char="Ø"/>
            </a:pPr>
            <a:r>
              <a:rPr lang="en-US" sz="2000">
                <a:solidFill>
                  <a:schemeClr val="tx1"/>
                </a:solidFill>
              </a:rPr>
              <a:t>boolean – kiểu logic – true/false</a:t>
            </a:r>
          </a:p>
          <a:p>
            <a:pPr>
              <a:buFont typeface="Wingdings" panose="05000000000000000000" pitchFamily="2" charset="2"/>
              <a:buChar char="Ø"/>
            </a:pPr>
            <a:r>
              <a:rPr lang="en-US" sz="2000">
                <a:solidFill>
                  <a:schemeClr val="tx1"/>
                </a:solidFill>
              </a:rPr>
              <a:t>binary – kiểu nhị phân</a:t>
            </a:r>
          </a:p>
          <a:p>
            <a:pPr>
              <a:buFont typeface="Wingdings" panose="05000000000000000000" pitchFamily="2" charset="2"/>
              <a:buChar char="Ø"/>
            </a:pPr>
            <a:r>
              <a:rPr lang="en-US" sz="2000">
                <a:solidFill>
                  <a:schemeClr val="tx1"/>
                </a:solidFill>
              </a:rPr>
              <a:t>datetime – kiểu ngày giờ</a:t>
            </a:r>
          </a:p>
          <a:p>
            <a:pPr>
              <a:buFont typeface="Wingdings" panose="05000000000000000000" pitchFamily="2" charset="2"/>
              <a:buChar char="Ø"/>
            </a:pPr>
            <a:r>
              <a:rPr lang="en-US" sz="2000">
                <a:solidFill>
                  <a:schemeClr val="tx1"/>
                </a:solidFill>
              </a:rPr>
              <a:t>number – kiểu số nguyên/thực</a:t>
            </a:r>
          </a:p>
          <a:p>
            <a:pPr>
              <a:buFont typeface="Wingdings" panose="05000000000000000000" pitchFamily="2" charset="2"/>
              <a:buChar char="Ø"/>
            </a:pPr>
            <a:r>
              <a:rPr lang="en-US" sz="2000">
                <a:solidFill>
                  <a:schemeClr val="tx1"/>
                </a:solidFill>
              </a:rPr>
              <a:t>string – kiểu xâu ký tự</a:t>
            </a:r>
          </a:p>
          <a:p>
            <a:pPr>
              <a:buFont typeface="Wingdings" panose="05000000000000000000" pitchFamily="2" charset="2"/>
              <a:buChar char="Ø"/>
            </a:pPr>
            <a:r>
              <a:rPr lang="en-US" sz="2000">
                <a:solidFill>
                  <a:schemeClr val="tx1"/>
                </a:solidFill>
              </a:rPr>
              <a:t>uri – biểu diễn tên file hay vị trí lưu file</a:t>
            </a:r>
          </a:p>
          <a:p>
            <a:pPr>
              <a:buFont typeface="Wingdings" panose="05000000000000000000" pitchFamily="2" charset="2"/>
              <a:buChar char="Ø"/>
            </a:pPr>
            <a:r>
              <a:rPr lang="en-US" sz="2000">
                <a:solidFill>
                  <a:schemeClr val="tx1"/>
                </a:solidFill>
              </a:rPr>
              <a:t>…</a:t>
            </a:r>
          </a:p>
          <a:p>
            <a:pPr>
              <a:buFont typeface="Wingdings" panose="05000000000000000000" pitchFamily="2" charset="2"/>
              <a:buChar char="Ø"/>
            </a:pPr>
            <a:r>
              <a:rPr lang="en-US" sz="2000">
                <a:solidFill>
                  <a:schemeClr val="tx1"/>
                </a:solidFill>
              </a:rPr>
              <a:t>interger – số nguyên</a:t>
            </a:r>
          </a:p>
          <a:p>
            <a:pPr>
              <a:buFont typeface="Wingdings" panose="05000000000000000000" pitchFamily="2" charset="2"/>
              <a:buChar char="Ø"/>
            </a:pPr>
            <a:r>
              <a:rPr lang="en-US" sz="2000">
                <a:solidFill>
                  <a:schemeClr val="tx1"/>
                </a:solidFill>
              </a:rPr>
              <a:t>decimal – số thực</a:t>
            </a:r>
          </a:p>
          <a:p>
            <a:pPr>
              <a:buFont typeface="Wingdings" panose="05000000000000000000" pitchFamily="2" charset="2"/>
              <a:buChar char="Ø"/>
            </a:pPr>
            <a:r>
              <a:rPr lang="en-US" sz="2000">
                <a:solidFill>
                  <a:schemeClr val="tx1"/>
                </a:solidFill>
              </a:rPr>
              <a:t>real – số thực có mũ vd: 3.4E4</a:t>
            </a:r>
          </a:p>
          <a:p>
            <a:pPr>
              <a:buFont typeface="Wingdings" panose="05000000000000000000" pitchFamily="2" charset="2"/>
              <a:buChar char="Ø"/>
            </a:pPr>
            <a:r>
              <a:rPr lang="en-US" sz="2000">
                <a:solidFill>
                  <a:schemeClr val="tx1"/>
                </a:solidFill>
              </a:rPr>
              <a:t>time – kiểu thời gian</a:t>
            </a:r>
          </a:p>
          <a:p>
            <a:pPr>
              <a:buFont typeface="Wingdings" panose="05000000000000000000" pitchFamily="2" charset="2"/>
              <a:buChar char="Ø"/>
            </a:pPr>
            <a:r>
              <a:rPr lang="en-US" sz="2000">
                <a:solidFill>
                  <a:schemeClr val="tx1"/>
                </a:solidFill>
              </a:rPr>
              <a:t> …</a:t>
            </a:r>
          </a:p>
        </p:txBody>
      </p:sp>
    </p:spTree>
    <p:extLst>
      <p:ext uri="{BB962C8B-B14F-4D97-AF65-F5344CB8AC3E}">
        <p14:creationId xmlns:p14="http://schemas.microsoft.com/office/powerpoint/2010/main" val="170095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822A-25F4-4B87-9781-0667FED4576E}"/>
              </a:ext>
            </a:extLst>
          </p:cNvPr>
          <p:cNvSpPr>
            <a:spLocks noGrp="1"/>
          </p:cNvSpPr>
          <p:nvPr>
            <p:ph type="title"/>
          </p:nvPr>
        </p:nvSpPr>
        <p:spPr/>
        <p:txBody>
          <a:bodyPr/>
          <a:lstStyle/>
          <a:p>
            <a:r>
              <a:rPr lang="en-US" b="1">
                <a:solidFill>
                  <a:srgbClr val="FFFF00"/>
                </a:solidFill>
              </a:rPr>
              <a:t>Các kiểu dữ liệu do người dùng tự tạo</a:t>
            </a:r>
            <a:endParaRPr lang="en-US">
              <a:solidFill>
                <a:srgbClr val="FFFF00"/>
              </a:solidFill>
            </a:endParaRPr>
          </a:p>
        </p:txBody>
      </p:sp>
      <p:sp>
        <p:nvSpPr>
          <p:cNvPr id="3" name="Content Placeholder 2">
            <a:extLst>
              <a:ext uri="{FF2B5EF4-FFF2-40B4-BE49-F238E27FC236}">
                <a16:creationId xmlns:a16="http://schemas.microsoft.com/office/drawing/2014/main" id="{875D1ED5-43D1-4B77-A2A0-904E724CD90F}"/>
              </a:ext>
            </a:extLst>
          </p:cNvPr>
          <p:cNvSpPr>
            <a:spLocks noGrp="1"/>
          </p:cNvSpPr>
          <p:nvPr>
            <p:ph idx="1"/>
          </p:nvPr>
        </p:nvSpPr>
        <p:spPr>
          <a:xfrm>
            <a:off x="617838" y="1581665"/>
            <a:ext cx="10972799" cy="4917989"/>
          </a:xfrm>
        </p:spPr>
        <p:txBody>
          <a:bodyPr>
            <a:normAutofit fontScale="92500" lnSpcReduction="20000"/>
          </a:bodyPr>
          <a:lstStyle/>
          <a:p>
            <a:pPr algn="just"/>
            <a:r>
              <a:rPr lang="en-US" sz="2700">
                <a:solidFill>
                  <a:schemeClr val="tx1"/>
                </a:solidFill>
              </a:rPr>
              <a:t>Kiểu đơn giản – các phần tử kiểu đơn giản là các phần tử mà nội dung chỉ chứa dữ liệu dạng text. Dữ liệu dạng text là các dữ liệu được hỗ trợ bởi lược đồ như integer, real, decimal,…</a:t>
            </a:r>
          </a:p>
          <a:p>
            <a:pPr algn="just"/>
            <a:r>
              <a:rPr lang="en-US" sz="2700">
                <a:solidFill>
                  <a:schemeClr val="tx1"/>
                </a:solidFill>
              </a:rPr>
              <a:t>Chúng ta có thể tạo 1 kiểu dữ liệu mới với sự hỗ trợ của các kiểu dữ liệu xây dựng sẵn và các  ràng buộc bổ sung nếu cần</a:t>
            </a:r>
          </a:p>
          <a:p>
            <a:pPr algn="just"/>
            <a:r>
              <a:rPr lang="en-US" sz="2700">
                <a:solidFill>
                  <a:schemeClr val="tx1"/>
                </a:solidFill>
              </a:rPr>
              <a:t>Cú pháp:</a:t>
            </a:r>
          </a:p>
          <a:p>
            <a:pPr marL="171450" lvl="1" indent="0" algn="just">
              <a:buNone/>
            </a:pPr>
            <a:r>
              <a:rPr lang="en-US" sz="2500">
                <a:solidFill>
                  <a:srgbClr val="FFFF00"/>
                </a:solidFill>
              </a:rPr>
              <a:t>&lt;xs:simpleType name=“tên_kiểu”&gt;</a:t>
            </a:r>
          </a:p>
          <a:p>
            <a:pPr marL="171450" lvl="1" indent="0" algn="just">
              <a:buNone/>
            </a:pPr>
            <a:r>
              <a:rPr lang="en-US" sz="2500">
                <a:solidFill>
                  <a:srgbClr val="FFFF00"/>
                </a:solidFill>
              </a:rPr>
              <a:t>    &lt;xs:restriction base=“tên_kiểu_cơ_sở”&gt;</a:t>
            </a:r>
          </a:p>
          <a:p>
            <a:pPr marL="171450" lvl="1" indent="0" algn="just">
              <a:buNone/>
            </a:pPr>
            <a:r>
              <a:rPr lang="en-US" sz="2500">
                <a:solidFill>
                  <a:srgbClr val="FFFF00"/>
                </a:solidFill>
              </a:rPr>
              <a:t>         &lt;!--Khai báo các ràng buộc dữ liệu--&gt;</a:t>
            </a:r>
          </a:p>
          <a:p>
            <a:pPr marL="171450" lvl="1" indent="0" algn="just">
              <a:buNone/>
            </a:pPr>
            <a:r>
              <a:rPr lang="en-US" sz="2500">
                <a:solidFill>
                  <a:srgbClr val="FFFF00"/>
                </a:solidFill>
              </a:rPr>
              <a:t>    &lt;/xs:restriction&gt;</a:t>
            </a:r>
          </a:p>
          <a:p>
            <a:pPr marL="171450" lvl="1" indent="0" algn="just">
              <a:buNone/>
            </a:pPr>
            <a:r>
              <a:rPr lang="en-US" sz="2500">
                <a:solidFill>
                  <a:srgbClr val="FFFF00"/>
                </a:solidFill>
              </a:rPr>
              <a:t>&lt;/xs:simpleType&gt;</a:t>
            </a:r>
          </a:p>
        </p:txBody>
      </p:sp>
    </p:spTree>
    <p:extLst>
      <p:ext uri="{BB962C8B-B14F-4D97-AF65-F5344CB8AC3E}">
        <p14:creationId xmlns:p14="http://schemas.microsoft.com/office/powerpoint/2010/main" val="22663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9F83-29F5-4E0A-A047-D6C7C74D1540}"/>
              </a:ext>
            </a:extLst>
          </p:cNvPr>
          <p:cNvSpPr>
            <a:spLocks noGrp="1"/>
          </p:cNvSpPr>
          <p:nvPr>
            <p:ph type="title"/>
          </p:nvPr>
        </p:nvSpPr>
        <p:spPr/>
        <p:txBody>
          <a:bodyPr>
            <a:normAutofit/>
          </a:bodyPr>
          <a:lstStyle/>
          <a:p>
            <a:r>
              <a:rPr lang="en-US" sz="2800" b="1">
                <a:solidFill>
                  <a:srgbClr val="FFFF00"/>
                </a:solidFill>
              </a:rPr>
              <a:t>Vd: Định nghĩa kiểu dữ liệu mới có tên diemType </a:t>
            </a:r>
            <a:endParaRPr lang="en-US" sz="2800">
              <a:solidFill>
                <a:srgbClr val="FFFF00"/>
              </a:solidFill>
            </a:endParaRPr>
          </a:p>
        </p:txBody>
      </p:sp>
      <p:sp>
        <p:nvSpPr>
          <p:cNvPr id="3" name="Content Placeholder 2">
            <a:extLst>
              <a:ext uri="{FF2B5EF4-FFF2-40B4-BE49-F238E27FC236}">
                <a16:creationId xmlns:a16="http://schemas.microsoft.com/office/drawing/2014/main" id="{373F99A1-6ED5-43D8-B978-7868D62EF601}"/>
              </a:ext>
            </a:extLst>
          </p:cNvPr>
          <p:cNvSpPr>
            <a:spLocks noGrp="1"/>
          </p:cNvSpPr>
          <p:nvPr>
            <p:ph idx="1"/>
          </p:nvPr>
        </p:nvSpPr>
        <p:spPr>
          <a:xfrm>
            <a:off x="617839" y="1631092"/>
            <a:ext cx="3336324" cy="4160108"/>
          </a:xfrm>
        </p:spPr>
        <p:txBody>
          <a:bodyPr/>
          <a:lstStyle/>
          <a:p>
            <a:pPr algn="just"/>
            <a:r>
              <a:rPr lang="en-US" sz="2000">
                <a:solidFill>
                  <a:schemeClr val="tx1"/>
                </a:solidFill>
              </a:rPr>
              <a:t>Kiểu dữ liệu cơ sở của diemType là integer với giá trị nhỏ nhất là 0 và lớn nhất là 10 của mỗi phần tử thuộc kiểu đó</a:t>
            </a:r>
          </a:p>
          <a:p>
            <a:pPr algn="just"/>
            <a:endParaRPr lang="en-US"/>
          </a:p>
        </p:txBody>
      </p:sp>
      <p:pic>
        <p:nvPicPr>
          <p:cNvPr id="4" name="Picture 2">
            <a:extLst>
              <a:ext uri="{FF2B5EF4-FFF2-40B4-BE49-F238E27FC236}">
                <a16:creationId xmlns:a16="http://schemas.microsoft.com/office/drawing/2014/main" id="{F5943883-01BB-4D7D-A3B2-6B3BAAD7E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7008" y="1631092"/>
            <a:ext cx="7734300" cy="470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4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229C-2B43-408F-B68C-7201D2A2273C}"/>
              </a:ext>
            </a:extLst>
          </p:cNvPr>
          <p:cNvSpPr>
            <a:spLocks noGrp="1"/>
          </p:cNvSpPr>
          <p:nvPr>
            <p:ph type="title"/>
          </p:nvPr>
        </p:nvSpPr>
        <p:spPr/>
        <p:txBody>
          <a:bodyPr>
            <a:normAutofit/>
          </a:bodyPr>
          <a:lstStyle/>
          <a:p>
            <a:r>
              <a:rPr lang="en-US" sz="2400" b="1">
                <a:solidFill>
                  <a:srgbClr val="FFFF00"/>
                </a:solidFill>
              </a:rPr>
              <a:t>Định nghĩa phần tử diemtoan, diemly có kiểu diemType</a:t>
            </a:r>
            <a:endParaRPr lang="en-US" sz="2400">
              <a:solidFill>
                <a:srgbClr val="FFFF00"/>
              </a:solidFill>
            </a:endParaRPr>
          </a:p>
        </p:txBody>
      </p:sp>
      <p:sp>
        <p:nvSpPr>
          <p:cNvPr id="3" name="Content Placeholder 2">
            <a:extLst>
              <a:ext uri="{FF2B5EF4-FFF2-40B4-BE49-F238E27FC236}">
                <a16:creationId xmlns:a16="http://schemas.microsoft.com/office/drawing/2014/main" id="{F403E10E-06E3-4565-9B9A-AB7CDF5FE8D4}"/>
              </a:ext>
            </a:extLst>
          </p:cNvPr>
          <p:cNvSpPr>
            <a:spLocks noGrp="1"/>
          </p:cNvSpPr>
          <p:nvPr>
            <p:ph idx="1"/>
          </p:nvPr>
        </p:nvSpPr>
        <p:spPr>
          <a:xfrm>
            <a:off x="913795" y="1606378"/>
            <a:ext cx="3927995" cy="4184822"/>
          </a:xfrm>
        </p:spPr>
        <p:txBody>
          <a:bodyPr/>
          <a:lstStyle/>
          <a:p>
            <a:pPr algn="just"/>
            <a:r>
              <a:rPr lang="en-US" sz="2000">
                <a:solidFill>
                  <a:schemeClr val="tx1"/>
                </a:solidFill>
              </a:rPr>
              <a:t>Định nghĩa kiểu phần tử</a:t>
            </a:r>
          </a:p>
          <a:p>
            <a:pPr algn="just"/>
            <a:endParaRPr lang="en-US"/>
          </a:p>
          <a:p>
            <a:pPr algn="just"/>
            <a:r>
              <a:rPr lang="en-US" sz="2000">
                <a:solidFill>
                  <a:schemeClr val="tx1"/>
                </a:solidFill>
              </a:rPr>
              <a:t>Sử dụng kiểu dữ liệu định nghĩa kiểu phần tử</a:t>
            </a:r>
          </a:p>
          <a:p>
            <a:pPr algn="just"/>
            <a:endParaRPr lang="en-US" sz="2000">
              <a:solidFill>
                <a:schemeClr val="tx1"/>
              </a:solidFill>
            </a:endParaRPr>
          </a:p>
          <a:p>
            <a:pPr algn="just"/>
            <a:endParaRPr lang="en-US"/>
          </a:p>
        </p:txBody>
      </p:sp>
      <p:pic>
        <p:nvPicPr>
          <p:cNvPr id="4" name="Picture 3">
            <a:extLst>
              <a:ext uri="{FF2B5EF4-FFF2-40B4-BE49-F238E27FC236}">
                <a16:creationId xmlns:a16="http://schemas.microsoft.com/office/drawing/2014/main" id="{3B57DA5E-5177-42E7-BE3B-3F2D30D4D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887" y="2201209"/>
            <a:ext cx="8077200" cy="307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34BD8C0D-398D-4A09-AF42-EE41FEE25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790" y="2773615"/>
            <a:ext cx="7020697" cy="368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646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C726-7482-4D6E-AE1F-053A3F4D63AE}"/>
              </a:ext>
            </a:extLst>
          </p:cNvPr>
          <p:cNvSpPr>
            <a:spLocks noGrp="1"/>
          </p:cNvSpPr>
          <p:nvPr>
            <p:ph type="title"/>
          </p:nvPr>
        </p:nvSpPr>
        <p:spPr>
          <a:xfrm>
            <a:off x="913795" y="820616"/>
            <a:ext cx="10353761" cy="996778"/>
          </a:xfrm>
        </p:spPr>
        <p:txBody>
          <a:bodyPr/>
          <a:lstStyle/>
          <a:p>
            <a:r>
              <a:rPr lang="en-US" b="1">
                <a:solidFill>
                  <a:srgbClr val="FFFF00"/>
                </a:solidFill>
              </a:rPr>
              <a:t>Bảng từ vựng lược đồ xml</a:t>
            </a:r>
            <a:endParaRPr lang="en-US">
              <a:solidFill>
                <a:srgbClr val="FFFF00"/>
              </a:solidFill>
            </a:endParaRPr>
          </a:p>
        </p:txBody>
      </p:sp>
      <p:sp>
        <p:nvSpPr>
          <p:cNvPr id="3" name="Content Placeholder 2">
            <a:extLst>
              <a:ext uri="{FF2B5EF4-FFF2-40B4-BE49-F238E27FC236}">
                <a16:creationId xmlns:a16="http://schemas.microsoft.com/office/drawing/2014/main" id="{99AEFE72-1215-47CD-8127-F73E3DAFDA46}"/>
              </a:ext>
            </a:extLst>
          </p:cNvPr>
          <p:cNvSpPr>
            <a:spLocks noGrp="1"/>
          </p:cNvSpPr>
          <p:nvPr>
            <p:ph idx="1"/>
          </p:nvPr>
        </p:nvSpPr>
        <p:spPr>
          <a:xfrm>
            <a:off x="913795" y="1606378"/>
            <a:ext cx="10353762" cy="4967417"/>
          </a:xfrm>
        </p:spPr>
        <p:txBody>
          <a:bodyPr>
            <a:normAutofit fontScale="85000" lnSpcReduction="20000"/>
          </a:bodyPr>
          <a:lstStyle/>
          <a:p>
            <a:r>
              <a:rPr lang="en-US" sz="2700">
                <a:solidFill>
                  <a:schemeClr val="tx1"/>
                </a:solidFill>
              </a:rPr>
              <a:t>Schema là phần tử gốc của tất cả các tài liệu lược đồ xml</a:t>
            </a:r>
          </a:p>
          <a:p>
            <a:r>
              <a:rPr lang="en-US" sz="2700">
                <a:solidFill>
                  <a:schemeClr val="tx1"/>
                </a:solidFill>
              </a:rPr>
              <a:t>Phần tử schema có các phần tử con</a:t>
            </a:r>
          </a:p>
          <a:p>
            <a:pPr lvl="1">
              <a:buFont typeface="Wingdings" panose="05000000000000000000" pitchFamily="2" charset="2"/>
              <a:buChar char="Ø"/>
            </a:pPr>
            <a:r>
              <a:rPr lang="en-US" sz="2500">
                <a:solidFill>
                  <a:srgbClr val="FFFF00"/>
                </a:solidFill>
              </a:rPr>
              <a:t>annotation</a:t>
            </a:r>
          </a:p>
          <a:p>
            <a:pPr lvl="1">
              <a:buFont typeface="Wingdings" panose="05000000000000000000" pitchFamily="2" charset="2"/>
              <a:buChar char="Ø"/>
            </a:pPr>
            <a:r>
              <a:rPr lang="en-US" sz="2500">
                <a:solidFill>
                  <a:srgbClr val="FFFF00"/>
                </a:solidFill>
              </a:rPr>
              <a:t>attribute</a:t>
            </a:r>
          </a:p>
          <a:p>
            <a:pPr lvl="1">
              <a:buFont typeface="Wingdings" panose="05000000000000000000" pitchFamily="2" charset="2"/>
              <a:buChar char="Ø"/>
            </a:pPr>
            <a:r>
              <a:rPr lang="en-US" sz="2500">
                <a:solidFill>
                  <a:srgbClr val="FFFF00"/>
                </a:solidFill>
              </a:rPr>
              <a:t>attributeGroup</a:t>
            </a:r>
          </a:p>
          <a:p>
            <a:pPr lvl="1">
              <a:buFont typeface="Wingdings" panose="05000000000000000000" pitchFamily="2" charset="2"/>
              <a:buChar char="Ø"/>
            </a:pPr>
            <a:r>
              <a:rPr lang="en-US" sz="2500">
                <a:solidFill>
                  <a:srgbClr val="FFFF00"/>
                </a:solidFill>
              </a:rPr>
              <a:t>complexType</a:t>
            </a:r>
          </a:p>
          <a:p>
            <a:pPr lvl="1">
              <a:buFont typeface="Wingdings" panose="05000000000000000000" pitchFamily="2" charset="2"/>
              <a:buChar char="Ø"/>
            </a:pPr>
            <a:r>
              <a:rPr lang="en-US" sz="2500">
                <a:solidFill>
                  <a:srgbClr val="FFFF00"/>
                </a:solidFill>
              </a:rPr>
              <a:t>simpleType</a:t>
            </a:r>
          </a:p>
          <a:p>
            <a:pPr lvl="1">
              <a:buFont typeface="Wingdings" panose="05000000000000000000" pitchFamily="2" charset="2"/>
              <a:buChar char="Ø"/>
            </a:pPr>
            <a:r>
              <a:rPr lang="en-US" sz="2500">
                <a:solidFill>
                  <a:srgbClr val="FFFF00"/>
                </a:solidFill>
              </a:rPr>
              <a:t>element</a:t>
            </a:r>
          </a:p>
          <a:p>
            <a:pPr lvl="1">
              <a:buFont typeface="Wingdings" panose="05000000000000000000" pitchFamily="2" charset="2"/>
              <a:buChar char="Ø"/>
            </a:pPr>
            <a:r>
              <a:rPr lang="en-US" sz="2500">
                <a:solidFill>
                  <a:srgbClr val="FFFF00"/>
                </a:solidFill>
              </a:rPr>
              <a:t>group</a:t>
            </a:r>
          </a:p>
          <a:p>
            <a:pPr lvl="1">
              <a:buFont typeface="Wingdings" panose="05000000000000000000" pitchFamily="2" charset="2"/>
              <a:buChar char="Ø"/>
            </a:pPr>
            <a:r>
              <a:rPr lang="en-US" sz="2500">
                <a:solidFill>
                  <a:srgbClr val="FFFF00"/>
                </a:solidFill>
              </a:rPr>
              <a:t>notation</a:t>
            </a:r>
          </a:p>
          <a:p>
            <a:pPr lvl="1">
              <a:buFont typeface="Wingdings" panose="05000000000000000000" pitchFamily="2" charset="2"/>
              <a:buChar char="Ø"/>
            </a:pPr>
            <a:r>
              <a:rPr lang="en-US" sz="2500">
                <a:solidFill>
                  <a:srgbClr val="FFFF00"/>
                </a:solidFill>
              </a:rPr>
              <a:t>include</a:t>
            </a:r>
          </a:p>
          <a:p>
            <a:pPr lvl="1">
              <a:buFont typeface="Wingdings" panose="05000000000000000000" pitchFamily="2" charset="2"/>
              <a:buChar char="Ø"/>
            </a:pPr>
            <a:r>
              <a:rPr lang="en-US" sz="2500">
                <a:solidFill>
                  <a:srgbClr val="FFFF00"/>
                </a:solidFill>
              </a:rPr>
              <a:t>import</a:t>
            </a:r>
          </a:p>
        </p:txBody>
      </p:sp>
    </p:spTree>
    <p:extLst>
      <p:ext uri="{BB962C8B-B14F-4D97-AF65-F5344CB8AC3E}">
        <p14:creationId xmlns:p14="http://schemas.microsoft.com/office/powerpoint/2010/main" val="176769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68BC-782A-4EAB-952B-75DF21EC739A}"/>
              </a:ext>
            </a:extLst>
          </p:cNvPr>
          <p:cNvSpPr>
            <a:spLocks noGrp="1"/>
          </p:cNvSpPr>
          <p:nvPr>
            <p:ph type="title"/>
          </p:nvPr>
        </p:nvSpPr>
        <p:spPr>
          <a:xfrm>
            <a:off x="913795" y="609601"/>
            <a:ext cx="10353761" cy="1095632"/>
          </a:xfrm>
        </p:spPr>
        <p:txBody>
          <a:bodyPr/>
          <a:lstStyle/>
          <a:p>
            <a:r>
              <a:rPr lang="en-US" b="1">
                <a:solidFill>
                  <a:srgbClr val="FFFF00"/>
                </a:solidFill>
              </a:rPr>
              <a:t>Kiểu phức hợp - complexType</a:t>
            </a:r>
            <a:endParaRPr lang="en-US">
              <a:solidFill>
                <a:srgbClr val="FFFF00"/>
              </a:solidFill>
            </a:endParaRPr>
          </a:p>
        </p:txBody>
      </p:sp>
      <p:sp>
        <p:nvSpPr>
          <p:cNvPr id="3" name="Content Placeholder 2">
            <a:extLst>
              <a:ext uri="{FF2B5EF4-FFF2-40B4-BE49-F238E27FC236}">
                <a16:creationId xmlns:a16="http://schemas.microsoft.com/office/drawing/2014/main" id="{FB1AB07C-DE88-4EE3-987A-C3858FC78F4A}"/>
              </a:ext>
            </a:extLst>
          </p:cNvPr>
          <p:cNvSpPr>
            <a:spLocks noGrp="1"/>
          </p:cNvSpPr>
          <p:nvPr>
            <p:ph idx="1"/>
          </p:nvPr>
        </p:nvSpPr>
        <p:spPr>
          <a:xfrm>
            <a:off x="642550" y="1482811"/>
            <a:ext cx="11244649" cy="5041557"/>
          </a:xfrm>
        </p:spPr>
        <p:txBody>
          <a:bodyPr>
            <a:normAutofit fontScale="85000" lnSpcReduction="10000"/>
          </a:bodyPr>
          <a:lstStyle/>
          <a:p>
            <a:r>
              <a:rPr lang="en-US" sz="2800">
                <a:solidFill>
                  <a:schemeClr val="tx1"/>
                </a:solidFill>
              </a:rPr>
              <a:t>Các phần tử có kiểu phức hợp là các phần tử mà nội dung của nó có thể chứa</a:t>
            </a:r>
          </a:p>
          <a:p>
            <a:pPr lvl="1">
              <a:buFont typeface="Wingdings" panose="05000000000000000000" pitchFamily="2" charset="2"/>
              <a:buChar char="Ø"/>
            </a:pPr>
            <a:r>
              <a:rPr lang="en-US" sz="2200">
                <a:solidFill>
                  <a:srgbClr val="FFFF00"/>
                </a:solidFill>
              </a:rPr>
              <a:t>Các phần tử khác</a:t>
            </a:r>
          </a:p>
          <a:p>
            <a:pPr lvl="1">
              <a:buFont typeface="Wingdings" panose="05000000000000000000" pitchFamily="2" charset="2"/>
              <a:buChar char="Ø"/>
            </a:pPr>
            <a:r>
              <a:rPr lang="en-US" sz="2200">
                <a:solidFill>
                  <a:srgbClr val="FFFF00"/>
                </a:solidFill>
              </a:rPr>
              <a:t>Thuộc tính</a:t>
            </a:r>
          </a:p>
          <a:p>
            <a:pPr lvl="1">
              <a:buFont typeface="Wingdings" panose="05000000000000000000" pitchFamily="2" charset="2"/>
              <a:buChar char="Ø"/>
            </a:pPr>
            <a:r>
              <a:rPr lang="en-US" sz="2200">
                <a:solidFill>
                  <a:srgbClr val="FFFF00"/>
                </a:solidFill>
              </a:rPr>
              <a:t>Nội dung hỗn hợp (vừa có dữ liệu text, vừa chứa phần tử con)</a:t>
            </a:r>
          </a:p>
          <a:p>
            <a:pPr lvl="1">
              <a:buFont typeface="Wingdings" panose="05000000000000000000" pitchFamily="2" charset="2"/>
              <a:buChar char="Ø"/>
            </a:pPr>
            <a:r>
              <a:rPr lang="en-US" sz="2200">
                <a:solidFill>
                  <a:srgbClr val="FFFF00"/>
                </a:solidFill>
              </a:rPr>
              <a:t>Là phần tử rỗng</a:t>
            </a:r>
          </a:p>
          <a:p>
            <a:r>
              <a:rPr lang="en-US" sz="2700">
                <a:solidFill>
                  <a:srgbClr val="FF0000"/>
                </a:solidFill>
              </a:rPr>
              <a:t>Cú pháp:</a:t>
            </a:r>
          </a:p>
          <a:p>
            <a:pPr marL="171450" lvl="1" indent="0">
              <a:buNone/>
            </a:pPr>
            <a:r>
              <a:rPr lang="en-US" sz="2500">
                <a:solidFill>
                  <a:srgbClr val="FFFF00"/>
                </a:solidFill>
              </a:rPr>
              <a:t>&lt;xs:complexType name=“tenkieu”&gt;</a:t>
            </a:r>
          </a:p>
          <a:p>
            <a:pPr marL="171450" lvl="1" indent="0">
              <a:buNone/>
            </a:pPr>
            <a:r>
              <a:rPr lang="en-US" sz="2500">
                <a:solidFill>
                  <a:srgbClr val="FFFF00"/>
                </a:solidFill>
              </a:rPr>
              <a:t>     &lt;xs:sequence&gt;</a:t>
            </a:r>
          </a:p>
          <a:p>
            <a:pPr marL="171450" lvl="1" indent="0">
              <a:buNone/>
            </a:pPr>
            <a:r>
              <a:rPr lang="en-US" sz="2500">
                <a:solidFill>
                  <a:srgbClr val="FFFF00"/>
                </a:solidFill>
              </a:rPr>
              <a:t>           &lt;!--Định nghĩa nội dung phần tử--&gt;</a:t>
            </a:r>
          </a:p>
          <a:p>
            <a:pPr marL="171450" lvl="1" indent="0">
              <a:buNone/>
            </a:pPr>
            <a:r>
              <a:rPr lang="en-US" sz="2500">
                <a:solidFill>
                  <a:srgbClr val="FFFF00"/>
                </a:solidFill>
              </a:rPr>
              <a:t>     &lt;/xs:sequence&gt;</a:t>
            </a:r>
          </a:p>
          <a:p>
            <a:pPr marL="171450" lvl="1" indent="0">
              <a:buNone/>
            </a:pPr>
            <a:r>
              <a:rPr lang="en-US" sz="2500">
                <a:solidFill>
                  <a:srgbClr val="FFFF00"/>
                </a:solidFill>
              </a:rPr>
              <a:t>     &lt;!--Định nghĩa các kiểu thuộc tính nếu có--&gt;</a:t>
            </a:r>
          </a:p>
          <a:p>
            <a:pPr marL="171450" lvl="1" indent="0">
              <a:buNone/>
            </a:pPr>
            <a:r>
              <a:rPr lang="en-US" sz="2500">
                <a:solidFill>
                  <a:srgbClr val="FFFF00"/>
                </a:solidFill>
              </a:rPr>
              <a:t>&lt;/xs:complexType&gt;</a:t>
            </a:r>
          </a:p>
        </p:txBody>
      </p:sp>
    </p:spTree>
    <p:extLst>
      <p:ext uri="{BB962C8B-B14F-4D97-AF65-F5344CB8AC3E}">
        <p14:creationId xmlns:p14="http://schemas.microsoft.com/office/powerpoint/2010/main" val="25916105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477CEF4-70DE-4583-A55A-C942E8D21369"/>
  <p:tag name="ISPRING_CMI5_LAUNCH_METHOD" val="any window"/>
  <p:tag name="ISPRINGCLOUDFOLDERID" val="1"/>
  <p:tag name="ISPRINGONLINEFOLDERID" val="1"/>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PASSING_SCORE" val="0.000000"/>
  <p:tag name="ISPRING_CURRENT_PLAYER_ID" val="universal"/>
  <p:tag name="ISPRING_FIRST_PUBLISH" val="1"/>
  <p:tag name="ISPRING_LMS_API_VERSION" val="SCORM 1.2"/>
  <p:tag name="ISPRING_ULTRA_SCORM_COURCE_TITLE" val="Bai2.XSD"/>
  <p:tag name="ISPRING_PRESENTATION_TITLE" val="Bai2.XSD"/>
  <p:tag name="ISPRING_OUTPUT_FOLDER" val="[[&quot;U\uFFFD\u0007\b{9E0EFC9A-8102-4339-AFBA-5598400F076C}&quot;,&quot;D:\\Giang day\\Tích hợp hệ thống PM\\Bai giang_Ver5\\Bai 2\\B&quot;]]"/>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495</TotalTime>
  <Words>1581</Words>
  <Application>Microsoft Office PowerPoint</Application>
  <PresentationFormat>Widescreen</PresentationFormat>
  <Paragraphs>188</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Rockwell</vt:lpstr>
      <vt:lpstr>Times New Roman</vt:lpstr>
      <vt:lpstr>Wingdings</vt:lpstr>
      <vt:lpstr>Damask</vt:lpstr>
      <vt:lpstr>TÍCH HỢP HỆ THỐNG PHẦN MỀM</vt:lpstr>
      <vt:lpstr>Nội dung bài học</vt:lpstr>
      <vt:lpstr>Lược đồ</vt:lpstr>
      <vt:lpstr>Các kiểu dữ liệu cơ sở</vt:lpstr>
      <vt:lpstr>Các kiểu dữ liệu do người dùng tự tạo</vt:lpstr>
      <vt:lpstr>Vd: Định nghĩa kiểu dữ liệu mới có tên diemType </vt:lpstr>
      <vt:lpstr>Định nghĩa phần tử diemtoan, diemly có kiểu diemType</vt:lpstr>
      <vt:lpstr>Bảng từ vựng lược đồ xml</vt:lpstr>
      <vt:lpstr>Kiểu phức hợp - complexType</vt:lpstr>
      <vt:lpstr>Các phần tử thường dùng của lược đồ</vt:lpstr>
      <vt:lpstr>Các phần tử con của phần tử schema</vt:lpstr>
      <vt:lpstr>VD định nghĩa thuộc tính doituong và ngay cho kiểu phần tử nhomtype</vt:lpstr>
      <vt:lpstr>PowerPoint Presentation</vt:lpstr>
      <vt:lpstr>Nhập dữ liệu cho XML theo lược đồ</vt:lpstr>
      <vt:lpstr>Phần tử element </vt:lpstr>
      <vt:lpstr>Chỉ định giá trị mặc định cho phần tử</vt:lpstr>
      <vt:lpstr>Các ràng buộc trong lược đồ</vt:lpstr>
      <vt:lpstr>Các ràng buộc cho các kiểu dữ liệu</vt:lpstr>
      <vt:lpstr>Một số kiểu ràng buộc</vt:lpstr>
      <vt:lpstr>Một số kiểu ràng buộc</vt:lpstr>
      <vt:lpstr>VD tạo lược đồ XML mô tả cấu trúc dữ liệu cho bài toán quản lý thông tin nhân viên, bao gồm: mã nhân viên, họ tên, ngày, tháng, năm sinh, giới tính, quê quán, số điện thoại, trình độ, hệ số điểm với các ràng buộc tương ứng</vt:lpstr>
      <vt:lpstr>PowerPoint Presentation</vt:lpstr>
      <vt:lpstr>PowerPoint Presentation</vt:lpstr>
      <vt:lpstr>Nhập dữ liệu cho DSSV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Bai2.XSD</dc:title>
  <dc:creator>Mai The</dc:creator>
  <cp:lastModifiedBy>hung tran</cp:lastModifiedBy>
  <cp:revision>44</cp:revision>
  <dcterms:created xsi:type="dcterms:W3CDTF">2021-01-21T04:17:31Z</dcterms:created>
  <dcterms:modified xsi:type="dcterms:W3CDTF">2021-09-02T12:27:25Z</dcterms:modified>
</cp:coreProperties>
</file>