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1"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C24"/>
    <a:srgbClr val="FACA06"/>
    <a:srgbClr val="003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5CCB3-761C-46AA-BE02-F3054D8D58B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051B89E-1B87-4FB5-A393-97530B0FF55C}">
      <dgm:prSet phldrT="[Text]" custT="1"/>
      <dgm:spPr/>
      <dgm:t>
        <a:bodyPr/>
        <a:lstStyle/>
        <a:p>
          <a:r>
            <a:rPr lang="en-US" sz="2400">
              <a:latin typeface="Arial" panose="020B0604020202020204" pitchFamily="34" charset="0"/>
              <a:cs typeface="Arial" panose="020B0604020202020204" pitchFamily="34" charset="0"/>
            </a:rPr>
            <a:t>TỔNG QUAN VỀ XSLT</a:t>
          </a:r>
        </a:p>
      </dgm:t>
    </dgm:pt>
    <dgm:pt modelId="{BE4618E6-B471-4E60-8C87-DFCC80D04812}" type="parTrans" cxnId="{3A774659-3C52-411B-B412-51240848BA59}">
      <dgm:prSet/>
      <dgm:spPr/>
      <dgm:t>
        <a:bodyPr/>
        <a:lstStyle/>
        <a:p>
          <a:endParaRPr lang="en-US" sz="2400">
            <a:latin typeface="Times New Roman" panose="02020603050405020304" pitchFamily="18" charset="0"/>
            <a:cs typeface="Times New Roman" panose="02020603050405020304" pitchFamily="18" charset="0"/>
          </a:endParaRPr>
        </a:p>
      </dgm:t>
    </dgm:pt>
    <dgm:pt modelId="{1A4C6BF8-5451-4C26-9920-543FC3E49D76}" type="sibTrans" cxnId="{3A774659-3C52-411B-B412-51240848BA59}">
      <dgm:prSet/>
      <dgm:spPr/>
      <dgm:t>
        <a:bodyPr/>
        <a:lstStyle/>
        <a:p>
          <a:endParaRPr lang="en-US" sz="2400">
            <a:latin typeface="Times New Roman" panose="02020603050405020304" pitchFamily="18" charset="0"/>
            <a:cs typeface="Times New Roman" panose="02020603050405020304" pitchFamily="18" charset="0"/>
          </a:endParaRPr>
        </a:p>
      </dgm:t>
    </dgm:pt>
    <dgm:pt modelId="{90018AF7-F899-427F-8651-F350D29E91CE}">
      <dgm:prSet phldrT="[Text]" custT="1"/>
      <dgm:spPr/>
      <dgm:t>
        <a:bodyPr/>
        <a:lstStyle/>
        <a:p>
          <a:r>
            <a:rPr lang="en-US" sz="2400">
              <a:latin typeface="Arial" panose="020B0604020202020204" pitchFamily="34" charset="0"/>
              <a:cs typeface="Arial" panose="020B0604020202020204" pitchFamily="34" charset="0"/>
            </a:rPr>
            <a:t>CÚ PHÁP XSLT</a:t>
          </a:r>
        </a:p>
      </dgm:t>
    </dgm:pt>
    <dgm:pt modelId="{ECE4B9F7-83EB-405D-8A9D-8602FBE39266}" type="parTrans" cxnId="{A4617DF4-AF34-4BEE-A57B-F09E30F88B92}">
      <dgm:prSet/>
      <dgm:spPr/>
      <dgm:t>
        <a:bodyPr/>
        <a:lstStyle/>
        <a:p>
          <a:endParaRPr lang="en-US" sz="2400">
            <a:latin typeface="Times New Roman" panose="02020603050405020304" pitchFamily="18" charset="0"/>
            <a:cs typeface="Times New Roman" panose="02020603050405020304" pitchFamily="18" charset="0"/>
          </a:endParaRPr>
        </a:p>
      </dgm:t>
    </dgm:pt>
    <dgm:pt modelId="{E9B1438E-1271-4F70-8F4B-F644FE760A2A}" type="sibTrans" cxnId="{A4617DF4-AF34-4BEE-A57B-F09E30F88B92}">
      <dgm:prSet/>
      <dgm:spPr/>
      <dgm:t>
        <a:bodyPr/>
        <a:lstStyle/>
        <a:p>
          <a:endParaRPr lang="en-US" sz="2400">
            <a:latin typeface="Times New Roman" panose="02020603050405020304" pitchFamily="18" charset="0"/>
            <a:cs typeface="Times New Roman" panose="02020603050405020304" pitchFamily="18" charset="0"/>
          </a:endParaRPr>
        </a:p>
      </dgm:t>
    </dgm:pt>
    <dgm:pt modelId="{922C67DC-D707-4AC1-90B4-1376297B3255}">
      <dgm:prSet phldrT="[Text]" custT="1"/>
      <dgm:spPr/>
      <dgm:t>
        <a:bodyPr/>
        <a:lstStyle/>
        <a:p>
          <a:r>
            <a:rPr lang="en-US" sz="2400">
              <a:latin typeface="Arial" panose="020B0604020202020204" pitchFamily="34" charset="0"/>
              <a:cs typeface="Arial" panose="020B0604020202020204" pitchFamily="34" charset="0"/>
            </a:rPr>
            <a:t>MỘT SỐ VÍ DỤ</a:t>
          </a:r>
        </a:p>
      </dgm:t>
    </dgm:pt>
    <dgm:pt modelId="{99BC4950-CDDB-4BDB-91AD-D46AD39A1F1E}" type="parTrans" cxnId="{30FD1E66-30B8-4BB4-8731-1C30216E8FEE}">
      <dgm:prSet/>
      <dgm:spPr/>
      <dgm:t>
        <a:bodyPr/>
        <a:lstStyle/>
        <a:p>
          <a:endParaRPr lang="en-US"/>
        </a:p>
      </dgm:t>
    </dgm:pt>
    <dgm:pt modelId="{175FC3F6-D93D-4F6A-A828-7AD748B501B7}" type="sibTrans" cxnId="{30FD1E66-30B8-4BB4-8731-1C30216E8FEE}">
      <dgm:prSet/>
      <dgm:spPr/>
      <dgm:t>
        <a:bodyPr/>
        <a:lstStyle/>
        <a:p>
          <a:endParaRPr lang="en-US"/>
        </a:p>
      </dgm:t>
    </dgm:pt>
    <dgm:pt modelId="{8B880CE7-6A5B-4361-AAD2-3D8978BFF5DF}" type="pres">
      <dgm:prSet presAssocID="{FAA5CCB3-761C-46AA-BE02-F3054D8D58BE}" presName="Name0" presStyleCnt="0">
        <dgm:presLayoutVars>
          <dgm:chMax val="7"/>
          <dgm:chPref val="7"/>
          <dgm:dir/>
        </dgm:presLayoutVars>
      </dgm:prSet>
      <dgm:spPr/>
    </dgm:pt>
    <dgm:pt modelId="{1E2BB5E1-E14F-42D9-B783-E87889881663}" type="pres">
      <dgm:prSet presAssocID="{FAA5CCB3-761C-46AA-BE02-F3054D8D58BE}" presName="Name1" presStyleCnt="0"/>
      <dgm:spPr/>
    </dgm:pt>
    <dgm:pt modelId="{39EA4821-DFD4-4314-92B1-CAF83CE5EB18}" type="pres">
      <dgm:prSet presAssocID="{FAA5CCB3-761C-46AA-BE02-F3054D8D58BE}" presName="cycle" presStyleCnt="0"/>
      <dgm:spPr/>
    </dgm:pt>
    <dgm:pt modelId="{9E72439A-A911-4805-96E3-DFB1C5833511}" type="pres">
      <dgm:prSet presAssocID="{FAA5CCB3-761C-46AA-BE02-F3054D8D58BE}" presName="srcNode" presStyleLbl="node1" presStyleIdx="0" presStyleCnt="3"/>
      <dgm:spPr/>
    </dgm:pt>
    <dgm:pt modelId="{A04EE119-A9ED-4B8F-A760-22406E18C4AF}" type="pres">
      <dgm:prSet presAssocID="{FAA5CCB3-761C-46AA-BE02-F3054D8D58BE}" presName="conn" presStyleLbl="parChTrans1D2" presStyleIdx="0" presStyleCnt="1"/>
      <dgm:spPr/>
    </dgm:pt>
    <dgm:pt modelId="{44D8DA63-12B1-4BC2-99CF-68E9DC2AB6CD}" type="pres">
      <dgm:prSet presAssocID="{FAA5CCB3-761C-46AA-BE02-F3054D8D58BE}" presName="extraNode" presStyleLbl="node1" presStyleIdx="0" presStyleCnt="3"/>
      <dgm:spPr/>
    </dgm:pt>
    <dgm:pt modelId="{553084E9-39E7-40D9-8995-BC17E340A5B8}" type="pres">
      <dgm:prSet presAssocID="{FAA5CCB3-761C-46AA-BE02-F3054D8D58BE}" presName="dstNode" presStyleLbl="node1" presStyleIdx="0" presStyleCnt="3"/>
      <dgm:spPr/>
    </dgm:pt>
    <dgm:pt modelId="{F43D7A5E-92FB-4BAA-8C4B-5CE0C965CF8E}" type="pres">
      <dgm:prSet presAssocID="{2051B89E-1B87-4FB5-A393-97530B0FF55C}" presName="text_1" presStyleLbl="node1" presStyleIdx="0" presStyleCnt="3">
        <dgm:presLayoutVars>
          <dgm:bulletEnabled val="1"/>
        </dgm:presLayoutVars>
      </dgm:prSet>
      <dgm:spPr/>
    </dgm:pt>
    <dgm:pt modelId="{6F6AA2A8-2740-4480-BC29-129011CC8425}" type="pres">
      <dgm:prSet presAssocID="{2051B89E-1B87-4FB5-A393-97530B0FF55C}" presName="accent_1" presStyleCnt="0"/>
      <dgm:spPr/>
    </dgm:pt>
    <dgm:pt modelId="{CBBBEB4B-0524-4AD5-872E-75CFDC287ED6}" type="pres">
      <dgm:prSet presAssocID="{2051B89E-1B87-4FB5-A393-97530B0FF55C}" presName="accentRepeatNode" presStyleLbl="solidFgAcc1" presStyleIdx="0" presStyleCnt="3"/>
      <dgm:spPr/>
    </dgm:pt>
    <dgm:pt modelId="{1756BF79-DC27-4EBA-8BD7-B5114FD60B0D}" type="pres">
      <dgm:prSet presAssocID="{90018AF7-F899-427F-8651-F350D29E91CE}" presName="text_2" presStyleLbl="node1" presStyleIdx="1" presStyleCnt="3">
        <dgm:presLayoutVars>
          <dgm:bulletEnabled val="1"/>
        </dgm:presLayoutVars>
      </dgm:prSet>
      <dgm:spPr/>
    </dgm:pt>
    <dgm:pt modelId="{6A0081D8-5CAA-41F0-9EE0-5BFDA9C988D7}" type="pres">
      <dgm:prSet presAssocID="{90018AF7-F899-427F-8651-F350D29E91CE}" presName="accent_2" presStyleCnt="0"/>
      <dgm:spPr/>
    </dgm:pt>
    <dgm:pt modelId="{DD53011E-F985-4AE5-9420-AA200204B76A}" type="pres">
      <dgm:prSet presAssocID="{90018AF7-F899-427F-8651-F350D29E91CE}" presName="accentRepeatNode" presStyleLbl="solidFgAcc1" presStyleIdx="1" presStyleCnt="3"/>
      <dgm:spPr/>
    </dgm:pt>
    <dgm:pt modelId="{B4B2C1F2-0A1B-447B-9D12-E53DDF46136B}" type="pres">
      <dgm:prSet presAssocID="{922C67DC-D707-4AC1-90B4-1376297B3255}" presName="text_3" presStyleLbl="node1" presStyleIdx="2" presStyleCnt="3">
        <dgm:presLayoutVars>
          <dgm:bulletEnabled val="1"/>
        </dgm:presLayoutVars>
      </dgm:prSet>
      <dgm:spPr/>
    </dgm:pt>
    <dgm:pt modelId="{AAD70463-2FE1-46B9-8E87-6D0D19897B08}" type="pres">
      <dgm:prSet presAssocID="{922C67DC-D707-4AC1-90B4-1376297B3255}" presName="accent_3" presStyleCnt="0"/>
      <dgm:spPr/>
    </dgm:pt>
    <dgm:pt modelId="{46CC8249-DBCA-4874-8B3C-35C30B305CAF}" type="pres">
      <dgm:prSet presAssocID="{922C67DC-D707-4AC1-90B4-1376297B3255}" presName="accentRepeatNode" presStyleLbl="solidFgAcc1" presStyleIdx="2" presStyleCnt="3"/>
      <dgm:spPr/>
    </dgm:pt>
  </dgm:ptLst>
  <dgm:cxnLst>
    <dgm:cxn modelId="{E3D9F306-0308-4AF3-8B28-8E178C79C706}" type="presOf" srcId="{922C67DC-D707-4AC1-90B4-1376297B3255}" destId="{B4B2C1F2-0A1B-447B-9D12-E53DDF46136B}" srcOrd="0" destOrd="0" presId="urn:microsoft.com/office/officeart/2008/layout/VerticalCurvedList"/>
    <dgm:cxn modelId="{349E180C-042A-473E-A4CE-85648CEC5E74}" type="presOf" srcId="{FAA5CCB3-761C-46AA-BE02-F3054D8D58BE}" destId="{8B880CE7-6A5B-4361-AAD2-3D8978BFF5DF}" srcOrd="0" destOrd="0" presId="urn:microsoft.com/office/officeart/2008/layout/VerticalCurvedList"/>
    <dgm:cxn modelId="{30FD1E66-30B8-4BB4-8731-1C30216E8FEE}" srcId="{FAA5CCB3-761C-46AA-BE02-F3054D8D58BE}" destId="{922C67DC-D707-4AC1-90B4-1376297B3255}" srcOrd="2" destOrd="0" parTransId="{99BC4950-CDDB-4BDB-91AD-D46AD39A1F1E}" sibTransId="{175FC3F6-D93D-4F6A-A828-7AD748B501B7}"/>
    <dgm:cxn modelId="{D2903A49-F062-4261-860B-8CBFED8AF5A6}" type="presOf" srcId="{1A4C6BF8-5451-4C26-9920-543FC3E49D76}" destId="{A04EE119-A9ED-4B8F-A760-22406E18C4AF}" srcOrd="0" destOrd="0" presId="urn:microsoft.com/office/officeart/2008/layout/VerticalCurvedList"/>
    <dgm:cxn modelId="{38D24049-DAE8-4018-82EA-CC78640C587F}" type="presOf" srcId="{2051B89E-1B87-4FB5-A393-97530B0FF55C}" destId="{F43D7A5E-92FB-4BAA-8C4B-5CE0C965CF8E}" srcOrd="0" destOrd="0" presId="urn:microsoft.com/office/officeart/2008/layout/VerticalCurvedList"/>
    <dgm:cxn modelId="{62C3DA6E-6BB0-4022-AAAA-9AD8FC9A2CF2}" type="presOf" srcId="{90018AF7-F899-427F-8651-F350D29E91CE}" destId="{1756BF79-DC27-4EBA-8BD7-B5114FD60B0D}" srcOrd="0" destOrd="0" presId="urn:microsoft.com/office/officeart/2008/layout/VerticalCurvedList"/>
    <dgm:cxn modelId="{3A774659-3C52-411B-B412-51240848BA59}" srcId="{FAA5CCB3-761C-46AA-BE02-F3054D8D58BE}" destId="{2051B89E-1B87-4FB5-A393-97530B0FF55C}" srcOrd="0" destOrd="0" parTransId="{BE4618E6-B471-4E60-8C87-DFCC80D04812}" sibTransId="{1A4C6BF8-5451-4C26-9920-543FC3E49D76}"/>
    <dgm:cxn modelId="{A4617DF4-AF34-4BEE-A57B-F09E30F88B92}" srcId="{FAA5CCB3-761C-46AA-BE02-F3054D8D58BE}" destId="{90018AF7-F899-427F-8651-F350D29E91CE}" srcOrd="1" destOrd="0" parTransId="{ECE4B9F7-83EB-405D-8A9D-8602FBE39266}" sibTransId="{E9B1438E-1271-4F70-8F4B-F644FE760A2A}"/>
    <dgm:cxn modelId="{AD0A1815-822F-4ADA-9514-4F2AA8F57CCF}" type="presParOf" srcId="{8B880CE7-6A5B-4361-AAD2-3D8978BFF5DF}" destId="{1E2BB5E1-E14F-42D9-B783-E87889881663}" srcOrd="0" destOrd="0" presId="urn:microsoft.com/office/officeart/2008/layout/VerticalCurvedList"/>
    <dgm:cxn modelId="{4322AFB1-EF26-4754-91D4-575B1C5224D7}" type="presParOf" srcId="{1E2BB5E1-E14F-42D9-B783-E87889881663}" destId="{39EA4821-DFD4-4314-92B1-CAF83CE5EB18}" srcOrd="0" destOrd="0" presId="urn:microsoft.com/office/officeart/2008/layout/VerticalCurvedList"/>
    <dgm:cxn modelId="{B8669289-43FC-4AF8-849E-6C07B80228A0}" type="presParOf" srcId="{39EA4821-DFD4-4314-92B1-CAF83CE5EB18}" destId="{9E72439A-A911-4805-96E3-DFB1C5833511}" srcOrd="0" destOrd="0" presId="urn:microsoft.com/office/officeart/2008/layout/VerticalCurvedList"/>
    <dgm:cxn modelId="{4D67C723-6E14-426F-856C-769E3870F917}" type="presParOf" srcId="{39EA4821-DFD4-4314-92B1-CAF83CE5EB18}" destId="{A04EE119-A9ED-4B8F-A760-22406E18C4AF}" srcOrd="1" destOrd="0" presId="urn:microsoft.com/office/officeart/2008/layout/VerticalCurvedList"/>
    <dgm:cxn modelId="{9E66EB5D-1492-4FC6-9A22-E3B470E0B03A}" type="presParOf" srcId="{39EA4821-DFD4-4314-92B1-CAF83CE5EB18}" destId="{44D8DA63-12B1-4BC2-99CF-68E9DC2AB6CD}" srcOrd="2" destOrd="0" presId="urn:microsoft.com/office/officeart/2008/layout/VerticalCurvedList"/>
    <dgm:cxn modelId="{41247113-BD43-466B-A958-4D3F6B555646}" type="presParOf" srcId="{39EA4821-DFD4-4314-92B1-CAF83CE5EB18}" destId="{553084E9-39E7-40D9-8995-BC17E340A5B8}" srcOrd="3" destOrd="0" presId="urn:microsoft.com/office/officeart/2008/layout/VerticalCurvedList"/>
    <dgm:cxn modelId="{62E6AC9F-E0EB-4DFE-B905-93260030A61F}" type="presParOf" srcId="{1E2BB5E1-E14F-42D9-B783-E87889881663}" destId="{F43D7A5E-92FB-4BAA-8C4B-5CE0C965CF8E}" srcOrd="1" destOrd="0" presId="urn:microsoft.com/office/officeart/2008/layout/VerticalCurvedList"/>
    <dgm:cxn modelId="{56FA33CA-1505-4D85-9FF3-3BE66EC95FC7}" type="presParOf" srcId="{1E2BB5E1-E14F-42D9-B783-E87889881663}" destId="{6F6AA2A8-2740-4480-BC29-129011CC8425}" srcOrd="2" destOrd="0" presId="urn:microsoft.com/office/officeart/2008/layout/VerticalCurvedList"/>
    <dgm:cxn modelId="{9B107A04-3C92-4302-9BDE-E51B531FA61F}" type="presParOf" srcId="{6F6AA2A8-2740-4480-BC29-129011CC8425}" destId="{CBBBEB4B-0524-4AD5-872E-75CFDC287ED6}" srcOrd="0" destOrd="0" presId="urn:microsoft.com/office/officeart/2008/layout/VerticalCurvedList"/>
    <dgm:cxn modelId="{50249CD6-8243-4270-B67F-2B04F6C968C8}" type="presParOf" srcId="{1E2BB5E1-E14F-42D9-B783-E87889881663}" destId="{1756BF79-DC27-4EBA-8BD7-B5114FD60B0D}" srcOrd="3" destOrd="0" presId="urn:microsoft.com/office/officeart/2008/layout/VerticalCurvedList"/>
    <dgm:cxn modelId="{1AA81036-E9BC-4F1F-8C0E-090F44FA907E}" type="presParOf" srcId="{1E2BB5E1-E14F-42D9-B783-E87889881663}" destId="{6A0081D8-5CAA-41F0-9EE0-5BFDA9C988D7}" srcOrd="4" destOrd="0" presId="urn:microsoft.com/office/officeart/2008/layout/VerticalCurvedList"/>
    <dgm:cxn modelId="{2B11B289-49EC-439A-B563-365E67637076}" type="presParOf" srcId="{6A0081D8-5CAA-41F0-9EE0-5BFDA9C988D7}" destId="{DD53011E-F985-4AE5-9420-AA200204B76A}" srcOrd="0" destOrd="0" presId="urn:microsoft.com/office/officeart/2008/layout/VerticalCurvedList"/>
    <dgm:cxn modelId="{7B3AEF48-F468-4F79-8DED-19D5D523C811}" type="presParOf" srcId="{1E2BB5E1-E14F-42D9-B783-E87889881663}" destId="{B4B2C1F2-0A1B-447B-9D12-E53DDF46136B}" srcOrd="5" destOrd="0" presId="urn:microsoft.com/office/officeart/2008/layout/VerticalCurvedList"/>
    <dgm:cxn modelId="{9AF34976-B613-48CE-87BC-B71CB21DEB4A}" type="presParOf" srcId="{1E2BB5E1-E14F-42D9-B783-E87889881663}" destId="{AAD70463-2FE1-46B9-8E87-6D0D19897B08}" srcOrd="6" destOrd="0" presId="urn:microsoft.com/office/officeart/2008/layout/VerticalCurvedList"/>
    <dgm:cxn modelId="{D0336870-E707-4CEE-A00B-6F4DB6BACA9D}" type="presParOf" srcId="{AAD70463-2FE1-46B9-8E87-6D0D19897B08}" destId="{46CC8249-DBCA-4874-8B3C-35C30B305CA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EE119-A9ED-4B8F-A760-22406E18C4AF}">
      <dsp:nvSpPr>
        <dsp:cNvPr id="0" name=""/>
        <dsp:cNvSpPr/>
      </dsp:nvSpPr>
      <dsp:spPr>
        <a:xfrm>
          <a:off x="-4834843" y="-740971"/>
          <a:ext cx="5758522" cy="5758522"/>
        </a:xfrm>
        <a:prstGeom prst="blockArc">
          <a:avLst>
            <a:gd name="adj1" fmla="val 18900000"/>
            <a:gd name="adj2" fmla="val 2700000"/>
            <a:gd name="adj3" fmla="val 375"/>
          </a:avLst>
        </a:pr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D7A5E-92FB-4BAA-8C4B-5CE0C965CF8E}">
      <dsp:nvSpPr>
        <dsp:cNvPr id="0" name=""/>
        <dsp:cNvSpPr/>
      </dsp:nvSpPr>
      <dsp:spPr>
        <a:xfrm>
          <a:off x="594061" y="427657"/>
          <a:ext cx="10058768" cy="85531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890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TỔNG QUAN VỀ XSLT</a:t>
          </a:r>
        </a:p>
      </dsp:txBody>
      <dsp:txXfrm>
        <a:off x="594061" y="427657"/>
        <a:ext cx="10058768" cy="855315"/>
      </dsp:txXfrm>
    </dsp:sp>
    <dsp:sp modelId="{CBBBEB4B-0524-4AD5-872E-75CFDC287ED6}">
      <dsp:nvSpPr>
        <dsp:cNvPr id="0" name=""/>
        <dsp:cNvSpPr/>
      </dsp:nvSpPr>
      <dsp:spPr>
        <a:xfrm>
          <a:off x="59489" y="320743"/>
          <a:ext cx="1069144" cy="1069144"/>
        </a:xfrm>
        <a:prstGeom prst="ellipse">
          <a:avLst/>
        </a:prstGeom>
        <a:solidFill>
          <a:schemeClr val="lt1">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56BF79-DC27-4EBA-8BD7-B5114FD60B0D}">
      <dsp:nvSpPr>
        <dsp:cNvPr id="0" name=""/>
        <dsp:cNvSpPr/>
      </dsp:nvSpPr>
      <dsp:spPr>
        <a:xfrm>
          <a:off x="904969" y="1710631"/>
          <a:ext cx="9747860" cy="855315"/>
        </a:xfrm>
        <a:prstGeom prst="rect">
          <a:avLst/>
        </a:prstGeom>
        <a:solidFill>
          <a:schemeClr val="accent5">
            <a:hueOff val="-9214729"/>
            <a:satOff val="10313"/>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890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CÚ PHÁP XSLT</a:t>
          </a:r>
        </a:p>
      </dsp:txBody>
      <dsp:txXfrm>
        <a:off x="904969" y="1710631"/>
        <a:ext cx="9747860" cy="855315"/>
      </dsp:txXfrm>
    </dsp:sp>
    <dsp:sp modelId="{DD53011E-F985-4AE5-9420-AA200204B76A}">
      <dsp:nvSpPr>
        <dsp:cNvPr id="0" name=""/>
        <dsp:cNvSpPr/>
      </dsp:nvSpPr>
      <dsp:spPr>
        <a:xfrm>
          <a:off x="370396" y="1603717"/>
          <a:ext cx="1069144" cy="1069144"/>
        </a:xfrm>
        <a:prstGeom prst="ellipse">
          <a:avLst/>
        </a:prstGeom>
        <a:solidFill>
          <a:schemeClr val="lt1">
            <a:hueOff val="0"/>
            <a:satOff val="0"/>
            <a:lumOff val="0"/>
            <a:alphaOff val="0"/>
          </a:schemeClr>
        </a:solidFill>
        <a:ln w="19050" cap="flat" cmpd="sng" algn="ctr">
          <a:solidFill>
            <a:schemeClr val="accent5">
              <a:hueOff val="-9214729"/>
              <a:satOff val="10313"/>
              <a:lumOff val="589"/>
              <a:alphaOff val="0"/>
            </a:schemeClr>
          </a:solidFill>
          <a:prstDash val="solid"/>
        </a:ln>
        <a:effectLst/>
      </dsp:spPr>
      <dsp:style>
        <a:lnRef idx="2">
          <a:scrgbClr r="0" g="0" b="0"/>
        </a:lnRef>
        <a:fillRef idx="1">
          <a:scrgbClr r="0" g="0" b="0"/>
        </a:fillRef>
        <a:effectRef idx="0">
          <a:scrgbClr r="0" g="0" b="0"/>
        </a:effectRef>
        <a:fontRef idx="minor"/>
      </dsp:style>
    </dsp:sp>
    <dsp:sp modelId="{B4B2C1F2-0A1B-447B-9D12-E53DDF46136B}">
      <dsp:nvSpPr>
        <dsp:cNvPr id="0" name=""/>
        <dsp:cNvSpPr/>
      </dsp:nvSpPr>
      <dsp:spPr>
        <a:xfrm>
          <a:off x="594061" y="2993605"/>
          <a:ext cx="10058768" cy="855315"/>
        </a:xfrm>
        <a:prstGeom prst="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890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MỘT SỐ VÍ DỤ</a:t>
          </a:r>
        </a:p>
      </dsp:txBody>
      <dsp:txXfrm>
        <a:off x="594061" y="2993605"/>
        <a:ext cx="10058768" cy="855315"/>
      </dsp:txXfrm>
    </dsp:sp>
    <dsp:sp modelId="{46CC8249-DBCA-4874-8B3C-35C30B305CAF}">
      <dsp:nvSpPr>
        <dsp:cNvPr id="0" name=""/>
        <dsp:cNvSpPr/>
      </dsp:nvSpPr>
      <dsp:spPr>
        <a:xfrm>
          <a:off x="59489" y="2886690"/>
          <a:ext cx="1069144" cy="1069144"/>
        </a:xfrm>
        <a:prstGeom prst="ellipse">
          <a:avLst/>
        </a:prstGeom>
        <a:solidFill>
          <a:schemeClr val="lt1">
            <a:hueOff val="0"/>
            <a:satOff val="0"/>
            <a:lumOff val="0"/>
            <a:alphaOff val="0"/>
          </a:schemeClr>
        </a:solidFill>
        <a:ln w="19050" cap="flat" cmpd="sng" algn="ctr">
          <a:solidFill>
            <a:schemeClr val="accent5">
              <a:hueOff val="-18429457"/>
              <a:satOff val="20625"/>
              <a:lumOff val="117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501F0-75A1-462F-90FB-E87D01E92073}"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0C8F1-98E4-4F05-8FA2-1EA711CDBF55}" type="slidenum">
              <a:rPr lang="en-US" smtClean="0"/>
              <a:t>‹#›</a:t>
            </a:fld>
            <a:endParaRPr lang="en-US"/>
          </a:p>
        </p:txBody>
      </p:sp>
    </p:spTree>
    <p:extLst>
      <p:ext uri="{BB962C8B-B14F-4D97-AF65-F5344CB8AC3E}">
        <p14:creationId xmlns:p14="http://schemas.microsoft.com/office/powerpoint/2010/main" val="352932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a:t>
            </a:fld>
            <a:endParaRPr lang="en-US"/>
          </a:p>
        </p:txBody>
      </p:sp>
    </p:spTree>
    <p:extLst>
      <p:ext uri="{BB962C8B-B14F-4D97-AF65-F5344CB8AC3E}">
        <p14:creationId xmlns:p14="http://schemas.microsoft.com/office/powerpoint/2010/main" val="867678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10</a:t>
            </a:fld>
            <a:endParaRPr lang="en-US"/>
          </a:p>
        </p:txBody>
      </p:sp>
    </p:spTree>
    <p:extLst>
      <p:ext uri="{BB962C8B-B14F-4D97-AF65-F5344CB8AC3E}">
        <p14:creationId xmlns:p14="http://schemas.microsoft.com/office/powerpoint/2010/main" val="354615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11</a:t>
            </a:fld>
            <a:endParaRPr lang="en-US"/>
          </a:p>
        </p:txBody>
      </p:sp>
    </p:spTree>
    <p:extLst>
      <p:ext uri="{BB962C8B-B14F-4D97-AF65-F5344CB8AC3E}">
        <p14:creationId xmlns:p14="http://schemas.microsoft.com/office/powerpoint/2010/main" val="1060421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12</a:t>
            </a:fld>
            <a:endParaRPr lang="en-US"/>
          </a:p>
        </p:txBody>
      </p:sp>
    </p:spTree>
    <p:extLst>
      <p:ext uri="{BB962C8B-B14F-4D97-AF65-F5344CB8AC3E}">
        <p14:creationId xmlns:p14="http://schemas.microsoft.com/office/powerpoint/2010/main" val="411354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13</a:t>
            </a:fld>
            <a:endParaRPr lang="en-US"/>
          </a:p>
        </p:txBody>
      </p:sp>
    </p:spTree>
    <p:extLst>
      <p:ext uri="{BB962C8B-B14F-4D97-AF65-F5344CB8AC3E}">
        <p14:creationId xmlns:p14="http://schemas.microsoft.com/office/powerpoint/2010/main" val="328601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14</a:t>
            </a:fld>
            <a:endParaRPr lang="en-US"/>
          </a:p>
        </p:txBody>
      </p:sp>
    </p:spTree>
    <p:extLst>
      <p:ext uri="{BB962C8B-B14F-4D97-AF65-F5344CB8AC3E}">
        <p14:creationId xmlns:p14="http://schemas.microsoft.com/office/powerpoint/2010/main" val="1811687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15</a:t>
            </a:fld>
            <a:endParaRPr lang="en-US"/>
          </a:p>
        </p:txBody>
      </p:sp>
    </p:spTree>
    <p:extLst>
      <p:ext uri="{BB962C8B-B14F-4D97-AF65-F5344CB8AC3E}">
        <p14:creationId xmlns:p14="http://schemas.microsoft.com/office/powerpoint/2010/main" val="260589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16</a:t>
            </a:fld>
            <a:endParaRPr lang="en-US"/>
          </a:p>
        </p:txBody>
      </p:sp>
    </p:spTree>
    <p:extLst>
      <p:ext uri="{BB962C8B-B14F-4D97-AF65-F5344CB8AC3E}">
        <p14:creationId xmlns:p14="http://schemas.microsoft.com/office/powerpoint/2010/main" val="1331422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17</a:t>
            </a:fld>
            <a:endParaRPr lang="en-US"/>
          </a:p>
        </p:txBody>
      </p:sp>
    </p:spTree>
    <p:extLst>
      <p:ext uri="{BB962C8B-B14F-4D97-AF65-F5344CB8AC3E}">
        <p14:creationId xmlns:p14="http://schemas.microsoft.com/office/powerpoint/2010/main" val="2269474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18</a:t>
            </a:fld>
            <a:endParaRPr lang="en-US"/>
          </a:p>
        </p:txBody>
      </p:sp>
    </p:spTree>
    <p:extLst>
      <p:ext uri="{BB962C8B-B14F-4D97-AF65-F5344CB8AC3E}">
        <p14:creationId xmlns:p14="http://schemas.microsoft.com/office/powerpoint/2010/main" val="4287595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19</a:t>
            </a:fld>
            <a:endParaRPr lang="en-US"/>
          </a:p>
        </p:txBody>
      </p:sp>
    </p:spTree>
    <p:extLst>
      <p:ext uri="{BB962C8B-B14F-4D97-AF65-F5344CB8AC3E}">
        <p14:creationId xmlns:p14="http://schemas.microsoft.com/office/powerpoint/2010/main" val="422380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2</a:t>
            </a:fld>
            <a:endParaRPr lang="en-US"/>
          </a:p>
        </p:txBody>
      </p:sp>
    </p:spTree>
    <p:extLst>
      <p:ext uri="{BB962C8B-B14F-4D97-AF65-F5344CB8AC3E}">
        <p14:creationId xmlns:p14="http://schemas.microsoft.com/office/powerpoint/2010/main" val="117990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3</a:t>
            </a:fld>
            <a:endParaRPr lang="en-US"/>
          </a:p>
        </p:txBody>
      </p:sp>
    </p:spTree>
    <p:extLst>
      <p:ext uri="{BB962C8B-B14F-4D97-AF65-F5344CB8AC3E}">
        <p14:creationId xmlns:p14="http://schemas.microsoft.com/office/powerpoint/2010/main" val="397251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4</a:t>
            </a:fld>
            <a:endParaRPr lang="en-US"/>
          </a:p>
        </p:txBody>
      </p:sp>
    </p:spTree>
    <p:extLst>
      <p:ext uri="{BB962C8B-B14F-4D97-AF65-F5344CB8AC3E}">
        <p14:creationId xmlns:p14="http://schemas.microsoft.com/office/powerpoint/2010/main" val="124662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5</a:t>
            </a:fld>
            <a:endParaRPr lang="en-US"/>
          </a:p>
        </p:txBody>
      </p:sp>
    </p:spTree>
    <p:extLst>
      <p:ext uri="{BB962C8B-B14F-4D97-AF65-F5344CB8AC3E}">
        <p14:creationId xmlns:p14="http://schemas.microsoft.com/office/powerpoint/2010/main" val="11290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6</a:t>
            </a:fld>
            <a:endParaRPr lang="en-US"/>
          </a:p>
        </p:txBody>
      </p:sp>
    </p:spTree>
    <p:extLst>
      <p:ext uri="{BB962C8B-B14F-4D97-AF65-F5344CB8AC3E}">
        <p14:creationId xmlns:p14="http://schemas.microsoft.com/office/powerpoint/2010/main" val="300453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7</a:t>
            </a:fld>
            <a:endParaRPr lang="en-US"/>
          </a:p>
        </p:txBody>
      </p:sp>
    </p:spTree>
    <p:extLst>
      <p:ext uri="{BB962C8B-B14F-4D97-AF65-F5344CB8AC3E}">
        <p14:creationId xmlns:p14="http://schemas.microsoft.com/office/powerpoint/2010/main" val="39986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8</a:t>
            </a:fld>
            <a:endParaRPr lang="en-US"/>
          </a:p>
        </p:txBody>
      </p:sp>
    </p:spTree>
    <p:extLst>
      <p:ext uri="{BB962C8B-B14F-4D97-AF65-F5344CB8AC3E}">
        <p14:creationId xmlns:p14="http://schemas.microsoft.com/office/powerpoint/2010/main" val="416920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0C8F1-98E4-4F05-8FA2-1EA711CDBF55}" type="slidenum">
              <a:rPr lang="en-US" smtClean="0"/>
              <a:t>9</a:t>
            </a:fld>
            <a:endParaRPr lang="en-US"/>
          </a:p>
        </p:txBody>
      </p:sp>
    </p:spTree>
    <p:extLst>
      <p:ext uri="{BB962C8B-B14F-4D97-AF65-F5344CB8AC3E}">
        <p14:creationId xmlns:p14="http://schemas.microsoft.com/office/powerpoint/2010/main" val="282239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userDrawn="1"/>
        </p:nvSpPr>
        <p:spPr>
          <a:xfrm>
            <a:off x="1351005" y="131805"/>
            <a:ext cx="9489990" cy="646331"/>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a:p>
            <a:pPr algn="ctr"/>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15" name="TextBox 14"/>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TÍCH HỢP HỆ THỐNG PHẦN MỀM</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6" name="TextBox 5"/>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
        <p:nvSpPr>
          <p:cNvPr id="5" name="TextBox 4"/>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156519"/>
            <a:ext cx="1035376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TÊN HỌC PHẦN</a:t>
            </a:r>
            <a:endParaRPr lang="vi-VN"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20">
                    <a14:imgEffect>
                      <a14:brightnessContrast bright="38000"/>
                    </a14:imgEffect>
                  </a14:imgLayer>
                </a14:imgProps>
              </a:ext>
            </a:extLst>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21"/>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23"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latin typeface="Arial" panose="020B0604020202020204" pitchFamily="34" charset="0"/>
                <a:cs typeface="Arial" panose="020B0604020202020204" pitchFamily="34" charset="0"/>
              </a:rPr>
              <a:t>Webiste: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a:t>
            </a:fld>
            <a:endParaRPr lang="en-US" dirty="0"/>
          </a:p>
        </p:txBody>
      </p:sp>
      <p:pic>
        <p:nvPicPr>
          <p:cNvPr id="19" name="Picture 18">
            <a:extLst>
              <a:ext uri="{FF2B5EF4-FFF2-40B4-BE49-F238E27FC236}">
                <a16:creationId xmlns:a16="http://schemas.microsoft.com/office/drawing/2014/main" id="{704813A5-CB7A-470A-8F36-D0388803D43E}"/>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597886" y="9285"/>
            <a:ext cx="1604962" cy="80248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1612-7D8F-4B8F-977C-F32DA5D172F6}"/>
              </a:ext>
            </a:extLst>
          </p:cNvPr>
          <p:cNvSpPr>
            <a:spLocks noGrp="1"/>
          </p:cNvSpPr>
          <p:nvPr>
            <p:ph type="ctrTitle"/>
          </p:nvPr>
        </p:nvSpPr>
        <p:spPr>
          <a:xfrm>
            <a:off x="1595269" y="1122363"/>
            <a:ext cx="9001462" cy="1655762"/>
          </a:xfrm>
        </p:spPr>
        <p:txBody>
          <a:bodyPr>
            <a:normAutofit/>
          </a:bodyPr>
          <a:lstStyle/>
          <a:p>
            <a:r>
              <a:rPr lang="en-US" sz="4000">
                <a:effectLst/>
                <a:ea typeface="Times New Roman" panose="02020603050405020304" pitchFamily="18" charset="0"/>
              </a:rPr>
              <a:t>TÍCH HỢP HỆ THỐNG PHẦN MỀM</a:t>
            </a:r>
            <a:endParaRPr lang="en-US" sz="4000"/>
          </a:p>
        </p:txBody>
      </p:sp>
      <p:sp>
        <p:nvSpPr>
          <p:cNvPr id="3" name="Subtitle 2">
            <a:extLst>
              <a:ext uri="{FF2B5EF4-FFF2-40B4-BE49-F238E27FC236}">
                <a16:creationId xmlns:a16="http://schemas.microsoft.com/office/drawing/2014/main" id="{4735BDC3-385A-4DE8-861E-EB02AC3600C0}"/>
              </a:ext>
            </a:extLst>
          </p:cNvPr>
          <p:cNvSpPr>
            <a:spLocks noGrp="1"/>
          </p:cNvSpPr>
          <p:nvPr>
            <p:ph type="subTitle" idx="1"/>
          </p:nvPr>
        </p:nvSpPr>
        <p:spPr>
          <a:xfrm>
            <a:off x="1595269" y="3011194"/>
            <a:ext cx="9001462" cy="1655762"/>
          </a:xfrm>
        </p:spPr>
        <p:txBody>
          <a:bodyPr>
            <a:normAutofit/>
          </a:bodyPr>
          <a:lstStyle/>
          <a:p>
            <a:r>
              <a:rPr lang="en-US" sz="2200" b="1">
                <a:solidFill>
                  <a:srgbClr val="FFFF00"/>
                </a:solidFill>
              </a:rPr>
              <a:t>TRÌNH BÀY TÀI LIỆU XML SỬ DỤNG XSL</a:t>
            </a:r>
          </a:p>
        </p:txBody>
      </p:sp>
    </p:spTree>
    <p:extLst>
      <p:ext uri="{BB962C8B-B14F-4D97-AF65-F5344CB8AC3E}">
        <p14:creationId xmlns:p14="http://schemas.microsoft.com/office/powerpoint/2010/main" val="7168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F6C0-ADBC-47C1-8C32-D60B2D70C4F8}"/>
              </a:ext>
            </a:extLst>
          </p:cNvPr>
          <p:cNvSpPr>
            <a:spLocks noGrp="1"/>
          </p:cNvSpPr>
          <p:nvPr>
            <p:ph type="title"/>
          </p:nvPr>
        </p:nvSpPr>
        <p:spPr>
          <a:xfrm>
            <a:off x="838200" y="365125"/>
            <a:ext cx="10515600" cy="1325563"/>
          </a:xfrm>
        </p:spPr>
        <p:txBody>
          <a:bodyPr>
            <a:normAutofit/>
          </a:bodyPr>
          <a:lstStyle/>
          <a:p>
            <a:pPr marL="457200" indent="-457200">
              <a:buFont typeface="Wingdings" panose="05000000000000000000" pitchFamily="2" charset="2"/>
              <a:buChar char="Ø"/>
            </a:pPr>
            <a:r>
              <a:rPr lang="en-US" sz="2700" b="1">
                <a:solidFill>
                  <a:srgbClr val="FFFF00"/>
                </a:solidFill>
                <a:effectLst/>
                <a:ea typeface="Times New Roman" panose="02020603050405020304" pitchFamily="18" charset="0"/>
              </a:rPr>
              <a:t>XSLT –  &lt;</a:t>
            </a:r>
            <a:r>
              <a:rPr lang="en-US" sz="2700" b="1" cap="none">
                <a:solidFill>
                  <a:srgbClr val="FFFF00"/>
                </a:solidFill>
                <a:effectLst/>
                <a:ea typeface="Times New Roman" panose="02020603050405020304" pitchFamily="18" charset="0"/>
              </a:rPr>
              <a:t>xsl: for – each </a:t>
            </a:r>
            <a:r>
              <a:rPr lang="en-US" sz="2700" b="1">
                <a:solidFill>
                  <a:srgbClr val="FFFF00"/>
                </a:solidFill>
                <a:effectLst/>
                <a:ea typeface="Times New Roman" panose="02020603050405020304" pitchFamily="18" charset="0"/>
              </a:rPr>
              <a:t>…&gt;</a:t>
            </a:r>
            <a:endParaRPr lang="en-US" sz="2700">
              <a:solidFill>
                <a:srgbClr val="FFFF00"/>
              </a:solidFill>
            </a:endParaRPr>
          </a:p>
        </p:txBody>
      </p:sp>
      <p:pic>
        <p:nvPicPr>
          <p:cNvPr id="3" name="Picture 2">
            <a:extLst>
              <a:ext uri="{FF2B5EF4-FFF2-40B4-BE49-F238E27FC236}">
                <a16:creationId xmlns:a16="http://schemas.microsoft.com/office/drawing/2014/main" id="{0518F714-C118-4EA2-BED4-73AD23281A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67100" y="1869757"/>
            <a:ext cx="5257800" cy="365125"/>
          </a:xfrm>
          <a:prstGeom prst="rect">
            <a:avLst/>
          </a:prstGeom>
          <a:noFill/>
          <a:ln>
            <a:noFill/>
          </a:ln>
        </p:spPr>
      </p:pic>
      <p:sp>
        <p:nvSpPr>
          <p:cNvPr id="4" name="Title 1">
            <a:extLst>
              <a:ext uri="{FF2B5EF4-FFF2-40B4-BE49-F238E27FC236}">
                <a16:creationId xmlns:a16="http://schemas.microsoft.com/office/drawing/2014/main" id="{63636383-1D7E-4DC4-B1F2-4576BFB84FA6}"/>
              </a:ext>
            </a:extLst>
          </p:cNvPr>
          <p:cNvSpPr txBox="1">
            <a:spLocks/>
          </p:cNvSpPr>
          <p:nvPr/>
        </p:nvSpPr>
        <p:spPr>
          <a:xfrm>
            <a:off x="861060" y="22058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XSLT –  &lt;xsl: sort …&gt;</a:t>
            </a:r>
            <a:endParaRPr lang="en-US" sz="2700">
              <a:solidFill>
                <a:srgbClr val="FFFF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857E221-40E5-44AC-8E1A-D5559F42E7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13052" y="3636007"/>
            <a:ext cx="5257800" cy="1325562"/>
          </a:xfrm>
          <a:prstGeom prst="rect">
            <a:avLst/>
          </a:prstGeom>
          <a:noFill/>
          <a:ln>
            <a:noFill/>
          </a:ln>
        </p:spPr>
      </p:pic>
      <p:sp>
        <p:nvSpPr>
          <p:cNvPr id="6" name="Content Placeholder 2">
            <a:extLst>
              <a:ext uri="{FF2B5EF4-FFF2-40B4-BE49-F238E27FC236}">
                <a16:creationId xmlns:a16="http://schemas.microsoft.com/office/drawing/2014/main" id="{3E8467C5-423E-412F-B7D7-2CE82D4E1F51}"/>
              </a:ext>
            </a:extLst>
          </p:cNvPr>
          <p:cNvSpPr>
            <a:spLocks noGrp="1"/>
          </p:cNvSpPr>
          <p:nvPr>
            <p:ph idx="1"/>
          </p:nvPr>
        </p:nvSpPr>
        <p:spPr>
          <a:xfrm>
            <a:off x="838200" y="1318576"/>
            <a:ext cx="10515600" cy="688975"/>
          </a:xfrm>
        </p:spPr>
        <p:txBody>
          <a:bodyPr>
            <a:normAutofit/>
          </a:bodyPr>
          <a:lstStyle/>
          <a:p>
            <a:r>
              <a:rPr lang="en-US" sz="2200">
                <a:effectLst/>
                <a:ea typeface="Times New Roman" panose="02020603050405020304" pitchFamily="18" charset="0"/>
              </a:rPr>
              <a:t>Thẻ &lt;xsl:for-each&gt; sử dụng vòng lặp để áp dụng template cho mỗi node.</a:t>
            </a:r>
          </a:p>
        </p:txBody>
      </p:sp>
      <p:sp>
        <p:nvSpPr>
          <p:cNvPr id="7" name="Content Placeholder 2">
            <a:extLst>
              <a:ext uri="{FF2B5EF4-FFF2-40B4-BE49-F238E27FC236}">
                <a16:creationId xmlns:a16="http://schemas.microsoft.com/office/drawing/2014/main" id="{C350B947-5C9B-4520-95A6-A195F86B4BF6}"/>
              </a:ext>
            </a:extLst>
          </p:cNvPr>
          <p:cNvSpPr txBox="1">
            <a:spLocks/>
          </p:cNvSpPr>
          <p:nvPr/>
        </p:nvSpPr>
        <p:spPr>
          <a:xfrm>
            <a:off x="861060" y="3095941"/>
            <a:ext cx="10515600" cy="688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effectLst/>
                <a:latin typeface="Arial" panose="020B0604020202020204" pitchFamily="34" charset="0"/>
                <a:ea typeface="Times New Roman" panose="02020603050405020304" pitchFamily="18" charset="0"/>
                <a:cs typeface="Arial" panose="020B0604020202020204" pitchFamily="34" charset="0"/>
              </a:rPr>
              <a:t>Thẻ &lt;xsl:sort&gt; được dùng để sắp xếp các node theo điều kiện nào đó</a:t>
            </a:r>
            <a:r>
              <a:rPr lang="en-US" sz="2200">
                <a:latin typeface="Arial" panose="020B0604020202020204" pitchFamily="34" charset="0"/>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26710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2F66-98A3-42F9-ADE6-B0C72961E5E5}"/>
              </a:ext>
            </a:extLst>
          </p:cNvPr>
          <p:cNvSpPr>
            <a:spLocks noGrp="1"/>
          </p:cNvSpPr>
          <p:nvPr>
            <p:ph type="title"/>
          </p:nvPr>
        </p:nvSpPr>
        <p:spPr>
          <a:xfrm>
            <a:off x="790074" y="990767"/>
            <a:ext cx="10515600" cy="1325563"/>
          </a:xfrm>
        </p:spPr>
        <p:txBody>
          <a:bodyPr>
            <a:normAutofit/>
          </a:bodyPr>
          <a:lstStyle/>
          <a:p>
            <a:r>
              <a:rPr lang="en-US" sz="2000">
                <a:solidFill>
                  <a:srgbClr val="FFFF00"/>
                </a:solidFill>
                <a:effectLst/>
                <a:ea typeface="Times New Roman" panose="02020603050405020304" pitchFamily="18" charset="0"/>
              </a:rPr>
              <a:t>Bổ sung &lt;</a:t>
            </a:r>
            <a:r>
              <a:rPr lang="en-US" sz="2000" cap="none">
                <a:solidFill>
                  <a:srgbClr val="FFFF00"/>
                </a:solidFill>
                <a:effectLst/>
                <a:ea typeface="Times New Roman" panose="02020603050405020304" pitchFamily="18" charset="0"/>
              </a:rPr>
              <a:t>xsl:sort&gt; </a:t>
            </a:r>
            <a:r>
              <a:rPr lang="en-US" sz="2000">
                <a:solidFill>
                  <a:srgbClr val="FFFF00"/>
                </a:solidFill>
                <a:effectLst/>
                <a:ea typeface="Times New Roman" panose="02020603050405020304" pitchFamily="18" charset="0"/>
              </a:rPr>
              <a:t>vào file students.xsl như hình trên, kết quả hiển thị là các student sẽ được sắp xếp theo chiều tăng dần của firstname.</a:t>
            </a:r>
            <a:endParaRPr lang="en-US" sz="2000">
              <a:solidFill>
                <a:srgbClr val="FFFF00"/>
              </a:solidFill>
            </a:endParaRPr>
          </a:p>
        </p:txBody>
      </p:sp>
      <p:sp>
        <p:nvSpPr>
          <p:cNvPr id="3" name="Content Placeholder 2">
            <a:extLst>
              <a:ext uri="{FF2B5EF4-FFF2-40B4-BE49-F238E27FC236}">
                <a16:creationId xmlns:a16="http://schemas.microsoft.com/office/drawing/2014/main" id="{320CE57F-B485-4B9A-9361-B210AF7276E2}"/>
              </a:ext>
            </a:extLst>
          </p:cNvPr>
          <p:cNvSpPr>
            <a:spLocks noGrp="1"/>
          </p:cNvSpPr>
          <p:nvPr>
            <p:ph idx="1"/>
          </p:nvPr>
        </p:nvSpPr>
        <p:spPr>
          <a:xfrm>
            <a:off x="790074" y="2451267"/>
            <a:ext cx="10515600" cy="365125"/>
          </a:xfrm>
        </p:spPr>
        <p:txBody>
          <a:bodyPr>
            <a:noAutofit/>
          </a:bodyPr>
          <a:lstStyle/>
          <a:p>
            <a:r>
              <a:rPr lang="en-US" sz="2400" b="1">
                <a:solidFill>
                  <a:srgbClr val="FF0000"/>
                </a:solidFill>
                <a:effectLst/>
                <a:ea typeface="Times New Roman" panose="02020603050405020304" pitchFamily="18" charset="0"/>
              </a:rPr>
              <a:t>Chưa sắp xếp:</a:t>
            </a:r>
          </a:p>
        </p:txBody>
      </p:sp>
      <p:sp>
        <p:nvSpPr>
          <p:cNvPr id="4" name="Content Placeholder 2">
            <a:extLst>
              <a:ext uri="{FF2B5EF4-FFF2-40B4-BE49-F238E27FC236}">
                <a16:creationId xmlns:a16="http://schemas.microsoft.com/office/drawing/2014/main" id="{24DFFBBD-7AE8-49B2-993F-09DE65650FCD}"/>
              </a:ext>
            </a:extLst>
          </p:cNvPr>
          <p:cNvSpPr txBox="1">
            <a:spLocks/>
          </p:cNvSpPr>
          <p:nvPr/>
        </p:nvSpPr>
        <p:spPr>
          <a:xfrm>
            <a:off x="6794634" y="2515242"/>
            <a:ext cx="4114800" cy="602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rgbClr val="FF0000"/>
                </a:solidFill>
                <a:latin typeface="Arial" panose="020B0604020202020204" pitchFamily="34" charset="0"/>
                <a:ea typeface="Times New Roman" panose="02020603050405020304" pitchFamily="18" charset="0"/>
                <a:cs typeface="Arial" panose="020B0604020202020204" pitchFamily="34" charset="0"/>
              </a:rPr>
              <a:t>Đã sắp xếp:</a:t>
            </a:r>
          </a:p>
        </p:txBody>
      </p:sp>
      <p:pic>
        <p:nvPicPr>
          <p:cNvPr id="5" name="Picture 4">
            <a:extLst>
              <a:ext uri="{FF2B5EF4-FFF2-40B4-BE49-F238E27FC236}">
                <a16:creationId xmlns:a16="http://schemas.microsoft.com/office/drawing/2014/main" id="{D2A80066-B1AB-4E89-B8CE-E49422D7A1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8674" y="3177708"/>
            <a:ext cx="4686300" cy="2092325"/>
          </a:xfrm>
          <a:prstGeom prst="rect">
            <a:avLst/>
          </a:prstGeom>
          <a:noFill/>
          <a:ln>
            <a:noFill/>
          </a:ln>
        </p:spPr>
      </p:pic>
      <p:pic>
        <p:nvPicPr>
          <p:cNvPr id="6" name="Picture 5">
            <a:extLst>
              <a:ext uri="{FF2B5EF4-FFF2-40B4-BE49-F238E27FC236}">
                <a16:creationId xmlns:a16="http://schemas.microsoft.com/office/drawing/2014/main" id="{DAC865E9-9CCB-4726-9A23-E2BF3659A9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82289" y="3177708"/>
            <a:ext cx="4352925" cy="1915795"/>
          </a:xfrm>
          <a:prstGeom prst="rect">
            <a:avLst/>
          </a:prstGeom>
          <a:noFill/>
          <a:ln>
            <a:noFill/>
          </a:ln>
        </p:spPr>
      </p:pic>
    </p:spTree>
    <p:extLst>
      <p:ext uri="{BB962C8B-B14F-4D97-AF65-F5344CB8AC3E}">
        <p14:creationId xmlns:p14="http://schemas.microsoft.com/office/powerpoint/2010/main" val="311824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9C26-879A-4A00-9869-1C9081D85B3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XSLT –  &lt;xsl: if …&gt;</a:t>
            </a:r>
            <a:endParaRPr lang="en-US" sz="270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DF8FD8-7F19-4620-AB2B-9FC84C259F88}"/>
              </a:ext>
            </a:extLst>
          </p:cNvPr>
          <p:cNvSpPr txBox="1">
            <a:spLocks/>
          </p:cNvSpPr>
          <p:nvPr/>
        </p:nvSpPr>
        <p:spPr>
          <a:xfrm>
            <a:off x="838200" y="1460500"/>
            <a:ext cx="10515600" cy="901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latin typeface="Arial" panose="020B0604020202020204" pitchFamily="34" charset="0"/>
                <a:ea typeface="Times New Roman" panose="02020603050405020304" pitchFamily="18" charset="0"/>
                <a:cs typeface="Arial" panose="020B0604020202020204" pitchFamily="34" charset="0"/>
              </a:rPr>
              <a:t>Thẻ </a:t>
            </a:r>
            <a:r>
              <a:rPr lang="en-US" sz="2200">
                <a:solidFill>
                  <a:srgbClr val="FFFF00"/>
                </a:solidFill>
                <a:latin typeface="Arial" panose="020B0604020202020204" pitchFamily="34" charset="0"/>
                <a:ea typeface="Times New Roman" panose="02020603050405020304" pitchFamily="18" charset="0"/>
                <a:cs typeface="Arial" panose="020B0604020202020204" pitchFamily="34" charset="0"/>
              </a:rPr>
              <a:t>&lt;xsl:if&gt;</a:t>
            </a:r>
            <a:r>
              <a:rPr lang="en-US" sz="2200">
                <a:latin typeface="Arial" panose="020B0604020202020204" pitchFamily="34" charset="0"/>
                <a:ea typeface="Times New Roman" panose="02020603050405020304" pitchFamily="18" charset="0"/>
                <a:cs typeface="Arial" panose="020B0604020202020204" pitchFamily="34" charset="0"/>
              </a:rPr>
              <a:t> </a:t>
            </a:r>
            <a:r>
              <a:rPr lang="en-US" sz="2200">
                <a:effectLst/>
                <a:latin typeface="Arial" panose="020B0604020202020204" pitchFamily="34" charset="0"/>
                <a:ea typeface="Times New Roman" panose="02020603050405020304" pitchFamily="18" charset="0"/>
                <a:cs typeface="Arial" panose="020B0604020202020204" pitchFamily="34" charset="0"/>
              </a:rPr>
              <a:t>Kiểm tra dữ liệu có thỏa mãn điều kiện nào đó</a:t>
            </a:r>
            <a:r>
              <a:rPr lang="en-US" sz="2200">
                <a:latin typeface="Arial" panose="020B0604020202020204" pitchFamily="34" charset="0"/>
                <a:ea typeface="Times New Roman" panose="02020603050405020304" pitchFamily="18" charset="0"/>
                <a:cs typeface="Arial" panose="020B0604020202020204" pitchFamily="34" charset="0"/>
              </a:rPr>
              <a:t>.</a:t>
            </a:r>
          </a:p>
          <a:p>
            <a:r>
              <a:rPr lang="en-US" sz="2200">
                <a:effectLst/>
                <a:latin typeface="Arial" panose="020B0604020202020204" pitchFamily="34" charset="0"/>
                <a:ea typeface="Times New Roman" panose="02020603050405020304" pitchFamily="18" charset="0"/>
                <a:cs typeface="Arial" panose="020B0604020202020204" pitchFamily="34" charset="0"/>
              </a:rPr>
              <a:t>Tiếp ví dụ trên, chỉ những student có mark &gt; 90 mới được hiển thị:</a:t>
            </a:r>
          </a:p>
          <a:p>
            <a:endParaRPr lang="en-US" sz="2200">
              <a:latin typeface="Arial" panose="020B0604020202020204" pitchFamily="34" charset="0"/>
              <a:ea typeface="Times New Roman" panose="020206030504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AC46EA92-537D-47E1-A8F4-FB1E145F70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1592"/>
            <a:ext cx="5791200" cy="3438207"/>
          </a:xfrm>
          <a:prstGeom prst="rect">
            <a:avLst/>
          </a:prstGeom>
          <a:noFill/>
          <a:ln>
            <a:noFill/>
          </a:ln>
        </p:spPr>
      </p:pic>
      <p:sp>
        <p:nvSpPr>
          <p:cNvPr id="5" name="TextBox 4">
            <a:extLst>
              <a:ext uri="{FF2B5EF4-FFF2-40B4-BE49-F238E27FC236}">
                <a16:creationId xmlns:a16="http://schemas.microsoft.com/office/drawing/2014/main" id="{A35E6310-0B77-4158-910B-6CE0FE5576F1}"/>
              </a:ext>
            </a:extLst>
          </p:cNvPr>
          <p:cNvSpPr txBox="1"/>
          <p:nvPr/>
        </p:nvSpPr>
        <p:spPr>
          <a:xfrm>
            <a:off x="7105650" y="2612172"/>
            <a:ext cx="2009775" cy="430887"/>
          </a:xfrm>
          <a:prstGeom prst="rect">
            <a:avLst/>
          </a:prstGeom>
          <a:noFill/>
        </p:spPr>
        <p:txBody>
          <a:bodyPr wrap="square">
            <a:spAutoFit/>
          </a:bodyPr>
          <a:lstStyle/>
          <a:p>
            <a:pPr marL="342900" indent="-342900">
              <a:buFont typeface="Wingdings" panose="05000000000000000000" pitchFamily="2" charset="2"/>
              <a:buChar char="Ø"/>
            </a:pPr>
            <a:r>
              <a:rPr lang="en-US" sz="2200" b="1">
                <a:solidFill>
                  <a:srgbClr val="00B050"/>
                </a:solidFill>
                <a:effectLst/>
                <a:latin typeface="Times New Roman" panose="02020603050405020304" pitchFamily="18" charset="0"/>
                <a:ea typeface="Times New Roman" panose="02020603050405020304" pitchFamily="18" charset="0"/>
              </a:rPr>
              <a:t>Kết quả:</a:t>
            </a:r>
            <a:endParaRPr lang="en-US" sz="2200" b="1">
              <a:solidFill>
                <a:srgbClr val="00B050"/>
              </a:solidFill>
            </a:endParaRPr>
          </a:p>
        </p:txBody>
      </p:sp>
      <p:pic>
        <p:nvPicPr>
          <p:cNvPr id="6" name="Picture 5">
            <a:extLst>
              <a:ext uri="{FF2B5EF4-FFF2-40B4-BE49-F238E27FC236}">
                <a16:creationId xmlns:a16="http://schemas.microsoft.com/office/drawing/2014/main" id="{ECE30DF7-48D2-4F4D-B344-172A89678F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05650" y="3231474"/>
            <a:ext cx="4991100" cy="1763157"/>
          </a:xfrm>
          <a:prstGeom prst="rect">
            <a:avLst/>
          </a:prstGeom>
          <a:noFill/>
          <a:ln>
            <a:noFill/>
          </a:ln>
        </p:spPr>
      </p:pic>
    </p:spTree>
    <p:extLst>
      <p:ext uri="{BB962C8B-B14F-4D97-AF65-F5344CB8AC3E}">
        <p14:creationId xmlns:p14="http://schemas.microsoft.com/office/powerpoint/2010/main" val="121220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1F30-BFFF-488A-ADFD-8691C58C6C0D}"/>
              </a:ext>
            </a:extLst>
          </p:cNvPr>
          <p:cNvSpPr txBox="1">
            <a:spLocks/>
          </p:cNvSpPr>
          <p:nvPr/>
        </p:nvSpPr>
        <p:spPr>
          <a:xfrm>
            <a:off x="419100" y="726610"/>
            <a:ext cx="10896600" cy="625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XSLT –  &lt;xsl: choose …&gt;</a:t>
            </a:r>
            <a:endParaRPr lang="en-US" sz="270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6DD0A03-9FDA-4E2B-A3F4-65D8B6C599F7}"/>
              </a:ext>
            </a:extLst>
          </p:cNvPr>
          <p:cNvSpPr txBox="1">
            <a:spLocks/>
          </p:cNvSpPr>
          <p:nvPr/>
        </p:nvSpPr>
        <p:spPr>
          <a:xfrm>
            <a:off x="314325" y="1272307"/>
            <a:ext cx="6010275" cy="5106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latin typeface="Arial" panose="020B0604020202020204" pitchFamily="34" charset="0"/>
                <a:ea typeface="Times New Roman" panose="02020603050405020304" pitchFamily="18" charset="0"/>
                <a:cs typeface="Arial" panose="020B0604020202020204" pitchFamily="34" charset="0"/>
              </a:rPr>
              <a:t>Thẻ </a:t>
            </a:r>
            <a:r>
              <a:rPr lang="en-US" sz="2200">
                <a:solidFill>
                  <a:srgbClr val="FFFF00"/>
                </a:solidFill>
                <a:latin typeface="Arial" panose="020B0604020202020204" pitchFamily="34" charset="0"/>
                <a:ea typeface="Times New Roman" panose="02020603050405020304" pitchFamily="18" charset="0"/>
                <a:cs typeface="Arial" panose="020B0604020202020204" pitchFamily="34" charset="0"/>
              </a:rPr>
              <a:t>&lt;xsl:choose&gt; </a:t>
            </a:r>
            <a:r>
              <a:rPr lang="en-US" sz="2200">
                <a:effectLst/>
                <a:latin typeface="Arial" panose="020B0604020202020204" pitchFamily="34" charset="0"/>
                <a:ea typeface="Times New Roman" panose="02020603050405020304" pitchFamily="18" charset="0"/>
                <a:cs typeface="Arial" panose="020B0604020202020204" pitchFamily="34" charset="0"/>
              </a:rPr>
              <a:t>cho phép đưa vào nhiều điều kiện để thay đổi hiển thị hay định dạng phần tử xml</a:t>
            </a:r>
            <a:r>
              <a:rPr lang="en-US" sz="2200">
                <a:latin typeface="Arial" panose="020B0604020202020204" pitchFamily="34" charset="0"/>
                <a:ea typeface="Times New Roman" panose="02020603050405020304" pitchFamily="18" charset="0"/>
                <a:cs typeface="Arial" panose="020B0604020202020204" pitchFamily="34" charset="0"/>
              </a:rPr>
              <a:t>.</a:t>
            </a:r>
          </a:p>
          <a:p>
            <a:r>
              <a:rPr lang="en-US" sz="2200">
                <a:effectLst/>
                <a:latin typeface="Arial" panose="020B0604020202020204" pitchFamily="34" charset="0"/>
                <a:ea typeface="Times New Roman" panose="02020603050405020304" pitchFamily="18" charset="0"/>
                <a:cs typeface="Arial" panose="020B0604020202020204" pitchFamily="34" charset="0"/>
              </a:rPr>
              <a:t>Thêm dòng 15 để bổ sung cột Grade và thêm dòng từ 24-36  như hình bên.</a:t>
            </a:r>
          </a:p>
          <a:p>
            <a:r>
              <a:rPr lang="en-US" sz="2200">
                <a:effectLst/>
                <a:latin typeface="Arial" panose="020B0604020202020204" pitchFamily="34" charset="0"/>
                <a:ea typeface="Times New Roman" panose="02020603050405020304" pitchFamily="18" charset="0"/>
                <a:cs typeface="Arial" panose="020B0604020202020204" pitchFamily="34" charset="0"/>
              </a:rPr>
              <a:t>Kết quả là: Tạo thêm cột </a:t>
            </a:r>
            <a:r>
              <a:rPr lang="en-US" sz="2200" b="1">
                <a:effectLst/>
                <a:latin typeface="Arial" panose="020B0604020202020204" pitchFamily="34" charset="0"/>
                <a:ea typeface="Times New Roman" panose="02020603050405020304" pitchFamily="18" charset="0"/>
                <a:cs typeface="Arial" panose="020B0604020202020204" pitchFamily="34" charset="0"/>
              </a:rPr>
              <a:t>Grade</a:t>
            </a:r>
            <a:r>
              <a:rPr lang="en-US" sz="2200">
                <a:effectLst/>
                <a:latin typeface="Arial" panose="020B0604020202020204" pitchFamily="34" charset="0"/>
                <a:ea typeface="Times New Roman" panose="02020603050405020304" pitchFamily="18" charset="0"/>
                <a:cs typeface="Arial" panose="020B0604020202020204" pitchFamily="34" charset="0"/>
              </a:rPr>
              <a:t>, với kết quả là Low, High hay Medium tùy theo giá trị của mark. </a:t>
            </a:r>
          </a:p>
          <a:p>
            <a:endParaRPr lang="en-US" sz="2200">
              <a:effectLst/>
              <a:latin typeface="Arial" panose="020B0604020202020204" pitchFamily="34" charset="0"/>
              <a:ea typeface="Times New Roman" panose="02020603050405020304" pitchFamily="18" charset="0"/>
              <a:cs typeface="Arial" panose="020B0604020202020204" pitchFamily="34" charset="0"/>
            </a:endParaRPr>
          </a:p>
          <a:p>
            <a:endParaRPr lang="en-US" sz="2200">
              <a:latin typeface="Arial" panose="020B0604020202020204" pitchFamily="34" charset="0"/>
              <a:ea typeface="Times New Roman" panose="020206030504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41F4A738-3ADA-46E6-953A-82C4544F3E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0480"/>
            <a:ext cx="5553075" cy="6581775"/>
          </a:xfrm>
          <a:prstGeom prst="rect">
            <a:avLst/>
          </a:prstGeom>
          <a:noFill/>
          <a:ln>
            <a:noFill/>
          </a:ln>
        </p:spPr>
      </p:pic>
      <p:pic>
        <p:nvPicPr>
          <p:cNvPr id="5" name="Picture 4">
            <a:extLst>
              <a:ext uri="{FF2B5EF4-FFF2-40B4-BE49-F238E27FC236}">
                <a16:creationId xmlns:a16="http://schemas.microsoft.com/office/drawing/2014/main" id="{1D04C3BD-089A-42BE-A770-70220EFAAD7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100" y="3984091"/>
            <a:ext cx="5825490" cy="2459599"/>
          </a:xfrm>
          <a:prstGeom prst="rect">
            <a:avLst/>
          </a:prstGeom>
          <a:noFill/>
          <a:ln>
            <a:noFill/>
          </a:ln>
        </p:spPr>
      </p:pic>
    </p:spTree>
    <p:extLst>
      <p:ext uri="{BB962C8B-B14F-4D97-AF65-F5344CB8AC3E}">
        <p14:creationId xmlns:p14="http://schemas.microsoft.com/office/powerpoint/2010/main" val="280717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2C5B-BE3E-4C16-8706-CBD7BF448920}"/>
              </a:ext>
            </a:extLst>
          </p:cNvPr>
          <p:cNvSpPr txBox="1">
            <a:spLocks/>
          </p:cNvSpPr>
          <p:nvPr/>
        </p:nvSpPr>
        <p:spPr>
          <a:xfrm>
            <a:off x="252046" y="566586"/>
            <a:ext cx="10820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XSLT –  &lt;xsl:</a:t>
            </a:r>
            <a:r>
              <a:rPr lang="en-US" sz="2700" b="1">
                <a:solidFill>
                  <a:srgbClr val="FFFF00"/>
                </a:solidFill>
                <a:latin typeface="Arial" panose="020B0604020202020204" pitchFamily="34" charset="0"/>
                <a:cs typeface="Arial" panose="020B0604020202020204" pitchFamily="34" charset="0"/>
              </a:rPr>
              <a:t>apply - template </a:t>
            </a:r>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…&gt;</a:t>
            </a:r>
            <a:endParaRPr lang="en-US" sz="270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B07412-ECEE-4A9B-8BF1-C55D96E8A2DB}"/>
              </a:ext>
            </a:extLst>
          </p:cNvPr>
          <p:cNvSpPr txBox="1">
            <a:spLocks/>
          </p:cNvSpPr>
          <p:nvPr/>
        </p:nvSpPr>
        <p:spPr>
          <a:xfrm>
            <a:off x="252046" y="1516378"/>
            <a:ext cx="5181601" cy="2273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effectLst/>
                <a:latin typeface="Arial" panose="020B0604020202020204" pitchFamily="34" charset="0"/>
                <a:ea typeface="Times New Roman" panose="02020603050405020304" pitchFamily="18" charset="0"/>
                <a:cs typeface="Arial" panose="020B0604020202020204" pitchFamily="34" charset="0"/>
              </a:rPr>
              <a:t>Thẻ </a:t>
            </a:r>
            <a:r>
              <a:rPr lang="en-US" sz="2200">
                <a:solidFill>
                  <a:srgbClr val="FFFF00"/>
                </a:solidFill>
                <a:effectLst/>
                <a:latin typeface="Arial" panose="020B0604020202020204" pitchFamily="34" charset="0"/>
                <a:ea typeface="Times New Roman" panose="02020603050405020304" pitchFamily="18" charset="0"/>
                <a:cs typeface="Arial" panose="020B0604020202020204" pitchFamily="34" charset="0"/>
              </a:rPr>
              <a:t>&lt;xsl:apply-template&gt; </a:t>
            </a:r>
            <a:r>
              <a:rPr lang="en-US" sz="2200">
                <a:effectLst/>
                <a:latin typeface="Arial" panose="020B0604020202020204" pitchFamily="34" charset="0"/>
                <a:ea typeface="Times New Roman" panose="02020603050405020304" pitchFamily="18" charset="0"/>
                <a:cs typeface="Arial" panose="020B0604020202020204" pitchFamily="34" charset="0"/>
              </a:rPr>
              <a:t>dùng để tìm template phù hợp và áp dụng cho mỗi node</a:t>
            </a:r>
            <a:r>
              <a:rPr lang="en-US" sz="2200">
                <a:latin typeface="Arial" panose="020B0604020202020204" pitchFamily="34" charset="0"/>
                <a:ea typeface="Times New Roman" panose="02020603050405020304" pitchFamily="18" charset="0"/>
                <a:cs typeface="Arial" panose="020B0604020202020204" pitchFamily="34" charset="0"/>
              </a:rPr>
              <a:t>.</a:t>
            </a:r>
          </a:p>
          <a:p>
            <a:r>
              <a:rPr lang="en-US" sz="2200">
                <a:effectLst/>
                <a:latin typeface="Arial" panose="020B0604020202020204" pitchFamily="34" charset="0"/>
                <a:ea typeface="Times New Roman" panose="02020603050405020304" pitchFamily="18" charset="0"/>
                <a:cs typeface="Arial" panose="020B0604020202020204" pitchFamily="34" charset="0"/>
              </a:rPr>
              <a:t>File students.xsl được viết lại như sau:</a:t>
            </a:r>
            <a:endParaRPr lang="en-US" sz="2200">
              <a:latin typeface="Arial" panose="020B0604020202020204" pitchFamily="34" charset="0"/>
              <a:ea typeface="Times New Roman" panose="020206030504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D83EF74D-683F-4259-8EAD-35D6EBAEA4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33647" y="1516378"/>
            <a:ext cx="6758353" cy="4612641"/>
          </a:xfrm>
          <a:prstGeom prst="rect">
            <a:avLst/>
          </a:prstGeom>
          <a:noFill/>
          <a:ln>
            <a:noFill/>
          </a:ln>
        </p:spPr>
      </p:pic>
    </p:spTree>
    <p:extLst>
      <p:ext uri="{BB962C8B-B14F-4D97-AF65-F5344CB8AC3E}">
        <p14:creationId xmlns:p14="http://schemas.microsoft.com/office/powerpoint/2010/main" val="181434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C7C5-0923-40A4-802E-7B1B9CA01D72}"/>
              </a:ext>
            </a:extLst>
          </p:cNvPr>
          <p:cNvSpPr>
            <a:spLocks noGrp="1"/>
          </p:cNvSpPr>
          <p:nvPr>
            <p:ph type="title"/>
          </p:nvPr>
        </p:nvSpPr>
        <p:spPr>
          <a:xfrm>
            <a:off x="429063" y="899698"/>
            <a:ext cx="6013939" cy="984202"/>
          </a:xfrm>
        </p:spPr>
        <p:txBody>
          <a:bodyPr>
            <a:normAutofit/>
          </a:bodyPr>
          <a:lstStyle/>
          <a:p>
            <a:pPr algn="l"/>
            <a:r>
              <a:rPr lang="en-US" sz="2500" cap="none">
                <a:solidFill>
                  <a:srgbClr val="FFFF00"/>
                </a:solidFill>
                <a:effectLst/>
                <a:ea typeface="Times New Roman" panose="02020603050405020304" pitchFamily="18" charset="0"/>
              </a:rPr>
              <a:t>V</a:t>
            </a:r>
            <a:r>
              <a:rPr lang="en-US" sz="2500" b="1" cap="none">
                <a:solidFill>
                  <a:srgbClr val="FFFF00"/>
                </a:solidFill>
                <a:effectLst/>
                <a:ea typeface="Times New Roman" panose="02020603050405020304" pitchFamily="18" charset="0"/>
              </a:rPr>
              <a:t>í dụ 1: File lophoc.xml có cấu trúc như bên:</a:t>
            </a:r>
            <a:endParaRPr lang="en-US" sz="2500" b="1" cap="none">
              <a:solidFill>
                <a:srgbClr val="FFFF00"/>
              </a:solidFill>
            </a:endParaRPr>
          </a:p>
        </p:txBody>
      </p:sp>
      <p:sp>
        <p:nvSpPr>
          <p:cNvPr id="3" name="Content Placeholder 2">
            <a:extLst>
              <a:ext uri="{FF2B5EF4-FFF2-40B4-BE49-F238E27FC236}">
                <a16:creationId xmlns:a16="http://schemas.microsoft.com/office/drawing/2014/main" id="{5E4A6993-9A29-422C-A680-D167ADF21180}"/>
              </a:ext>
            </a:extLst>
          </p:cNvPr>
          <p:cNvSpPr>
            <a:spLocks noGrp="1"/>
          </p:cNvSpPr>
          <p:nvPr>
            <p:ph idx="1"/>
          </p:nvPr>
        </p:nvSpPr>
        <p:spPr>
          <a:xfrm>
            <a:off x="330590" y="1883899"/>
            <a:ext cx="5638800" cy="4193345"/>
          </a:xfrm>
        </p:spPr>
        <p:txBody>
          <a:bodyPr>
            <a:normAutofit fontScale="92500"/>
          </a:bodyPr>
          <a:lstStyle/>
          <a:p>
            <a:pPr algn="just">
              <a:lnSpc>
                <a:spcPct val="120000"/>
              </a:lnSpc>
              <a:spcBef>
                <a:spcPts val="145"/>
              </a:spcBef>
              <a:spcAft>
                <a:spcPts val="600"/>
              </a:spcAft>
              <a:tabLst>
                <a:tab pos="453390" algn="l"/>
                <a:tab pos="683895" algn="l"/>
                <a:tab pos="453390" algn="l"/>
                <a:tab pos="683895" algn="l"/>
                <a:tab pos="1350645" algn="l"/>
                <a:tab pos="1530350" algn="l"/>
              </a:tabLst>
            </a:pPr>
            <a:r>
              <a:rPr lang="en-US" sz="2200">
                <a:effectLst/>
                <a:ea typeface="Times New Roman" panose="02020603050405020304" pitchFamily="18" charset="0"/>
              </a:rPr>
              <a:t>Yêu cầu: Tạo file lophoc.xsl để hiển thị lớp học:</a:t>
            </a:r>
          </a:p>
          <a:p>
            <a:pPr marL="342900" lvl="0" indent="-342900" algn="just">
              <a:lnSpc>
                <a:spcPct val="120000"/>
              </a:lnSpc>
              <a:spcBef>
                <a:spcPts val="145"/>
              </a:spcBef>
              <a:spcAft>
                <a:spcPts val="600"/>
              </a:spcAft>
              <a:buFont typeface="Wingdings" panose="05000000000000000000" pitchFamily="2" charset="2"/>
              <a:buChar char=""/>
              <a:tabLst>
                <a:tab pos="453390" algn="l"/>
                <a:tab pos="683895" algn="l"/>
                <a:tab pos="457200" algn="l"/>
              </a:tabLst>
            </a:pPr>
            <a:r>
              <a:rPr lang="en-US" sz="2200">
                <a:effectLst/>
                <a:ea typeface="Times New Roman" panose="02020603050405020304" pitchFamily="18" charset="0"/>
              </a:rPr>
              <a:t>Lớp học nằm trong 1 bảng, mỗi sinh viên là 1 hàng.</a:t>
            </a:r>
          </a:p>
          <a:p>
            <a:pPr marL="342900" lvl="0" indent="-342900" algn="just">
              <a:lnSpc>
                <a:spcPct val="120000"/>
              </a:lnSpc>
              <a:spcBef>
                <a:spcPts val="145"/>
              </a:spcBef>
              <a:spcAft>
                <a:spcPts val="600"/>
              </a:spcAft>
              <a:buFont typeface="Wingdings" panose="05000000000000000000" pitchFamily="2" charset="2"/>
              <a:buChar char=""/>
              <a:tabLst>
                <a:tab pos="453390" algn="l"/>
                <a:tab pos="683895" algn="l"/>
                <a:tab pos="457200" algn="l"/>
              </a:tabLst>
            </a:pPr>
            <a:r>
              <a:rPr lang="en-US" sz="2200">
                <a:effectLst/>
                <a:ea typeface="Times New Roman" panose="02020603050405020304" pitchFamily="18" charset="0"/>
              </a:rPr>
              <a:t>Mỗi hàng có thông tin chi tiết của 1 sinh viên</a:t>
            </a:r>
          </a:p>
          <a:p>
            <a:pPr marL="342900" lvl="0" indent="-342900" algn="just">
              <a:lnSpc>
                <a:spcPct val="120000"/>
              </a:lnSpc>
              <a:spcBef>
                <a:spcPts val="145"/>
              </a:spcBef>
              <a:spcAft>
                <a:spcPts val="600"/>
              </a:spcAft>
              <a:buFont typeface="Wingdings" panose="05000000000000000000" pitchFamily="2" charset="2"/>
              <a:buChar char=""/>
              <a:tabLst>
                <a:tab pos="453390" algn="l"/>
                <a:tab pos="683895" algn="l"/>
                <a:tab pos="457200" algn="l"/>
              </a:tabLst>
            </a:pPr>
            <a:r>
              <a:rPr lang="en-US" sz="2200">
                <a:effectLst/>
                <a:ea typeface="Times New Roman" panose="02020603050405020304" pitchFamily="18" charset="0"/>
              </a:rPr>
              <a:t>Thêm cột Xếp loại và dữ liệu là Giỏi, Khá, Trung bình, Kém dựa trên điểm.</a:t>
            </a:r>
          </a:p>
          <a:p>
            <a:pPr marL="342900" lvl="0" indent="-342900" algn="just">
              <a:lnSpc>
                <a:spcPct val="120000"/>
              </a:lnSpc>
              <a:spcBef>
                <a:spcPts val="145"/>
              </a:spcBef>
              <a:spcAft>
                <a:spcPts val="600"/>
              </a:spcAft>
              <a:buFont typeface="Wingdings" panose="05000000000000000000" pitchFamily="2" charset="2"/>
              <a:buChar char=""/>
              <a:tabLst>
                <a:tab pos="453390" algn="l"/>
                <a:tab pos="683895" algn="l"/>
                <a:tab pos="457200" algn="l"/>
              </a:tabLst>
            </a:pPr>
            <a:r>
              <a:rPr lang="en-US" sz="2200">
                <a:effectLst/>
                <a:ea typeface="Times New Roman" panose="02020603050405020304" pitchFamily="18" charset="0"/>
              </a:rPr>
              <a:t>Cuối bảng có thống kê số lượng sinh viên và tổng điểm của toàn bộ sinh viên.</a:t>
            </a:r>
          </a:p>
          <a:p>
            <a:endParaRPr lang="en-US"/>
          </a:p>
        </p:txBody>
      </p:sp>
      <p:pic>
        <p:nvPicPr>
          <p:cNvPr id="4" name="Picture 3">
            <a:extLst>
              <a:ext uri="{FF2B5EF4-FFF2-40B4-BE49-F238E27FC236}">
                <a16:creationId xmlns:a16="http://schemas.microsoft.com/office/drawing/2014/main" id="{AD5B03C8-8D07-4F1D-A4F4-E97A554C2C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32730"/>
            <a:ext cx="5875018" cy="5495926"/>
          </a:xfrm>
          <a:prstGeom prst="rect">
            <a:avLst/>
          </a:prstGeom>
          <a:noFill/>
          <a:ln>
            <a:noFill/>
          </a:ln>
        </p:spPr>
      </p:pic>
    </p:spTree>
    <p:extLst>
      <p:ext uri="{BB962C8B-B14F-4D97-AF65-F5344CB8AC3E}">
        <p14:creationId xmlns:p14="http://schemas.microsoft.com/office/powerpoint/2010/main" val="93704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E3BF-A845-4F75-8F4D-5834E6D96B70}"/>
              </a:ext>
            </a:extLst>
          </p:cNvPr>
          <p:cNvSpPr>
            <a:spLocks noGrp="1"/>
          </p:cNvSpPr>
          <p:nvPr>
            <p:ph type="title"/>
          </p:nvPr>
        </p:nvSpPr>
        <p:spPr>
          <a:xfrm>
            <a:off x="334108" y="378559"/>
            <a:ext cx="5335173" cy="915670"/>
          </a:xfrm>
        </p:spPr>
        <p:txBody>
          <a:bodyPr>
            <a:normAutofit/>
          </a:bodyPr>
          <a:lstStyle/>
          <a:p>
            <a:r>
              <a:rPr lang="en-US" sz="1800">
                <a:solidFill>
                  <a:srgbClr val="FFFF00"/>
                </a:solidFill>
                <a:effectLst/>
                <a:latin typeface="Times New Roman" panose="02020603050405020304" pitchFamily="18" charset="0"/>
                <a:ea typeface="Times New Roman" panose="02020603050405020304" pitchFamily="18" charset="0"/>
              </a:rPr>
              <a:t>File </a:t>
            </a:r>
            <a:r>
              <a:rPr lang="en-US" sz="1800" b="1">
                <a:solidFill>
                  <a:srgbClr val="FFFF00"/>
                </a:solidFill>
                <a:effectLst/>
                <a:latin typeface="Times New Roman" panose="02020603050405020304" pitchFamily="18" charset="0"/>
                <a:ea typeface="Times New Roman" panose="02020603050405020304" pitchFamily="18" charset="0"/>
              </a:rPr>
              <a:t>lophoc</a:t>
            </a:r>
            <a:r>
              <a:rPr lang="en-US" sz="1800">
                <a:solidFill>
                  <a:srgbClr val="FFFF00"/>
                </a:solidFill>
                <a:effectLst/>
                <a:latin typeface="Times New Roman" panose="02020603050405020304" pitchFamily="18" charset="0"/>
                <a:ea typeface="Times New Roman" panose="02020603050405020304" pitchFamily="18" charset="0"/>
              </a:rPr>
              <a:t>.xsl được viết như sau:</a:t>
            </a:r>
            <a:endParaRPr lang="en-US" sz="1800">
              <a:solidFill>
                <a:srgbClr val="FFFF00"/>
              </a:solidFill>
            </a:endParaRPr>
          </a:p>
        </p:txBody>
      </p:sp>
      <p:pic>
        <p:nvPicPr>
          <p:cNvPr id="3" name="Picture 2">
            <a:extLst>
              <a:ext uri="{FF2B5EF4-FFF2-40B4-BE49-F238E27FC236}">
                <a16:creationId xmlns:a16="http://schemas.microsoft.com/office/drawing/2014/main" id="{117FBA65-8D0F-47FF-B628-7C770611F6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2" y="936706"/>
            <a:ext cx="6523892" cy="5670550"/>
          </a:xfrm>
          <a:prstGeom prst="rect">
            <a:avLst/>
          </a:prstGeom>
          <a:noFill/>
          <a:ln>
            <a:noFill/>
          </a:ln>
        </p:spPr>
      </p:pic>
      <p:pic>
        <p:nvPicPr>
          <p:cNvPr id="4" name="Picture 3">
            <a:extLst>
              <a:ext uri="{FF2B5EF4-FFF2-40B4-BE49-F238E27FC236}">
                <a16:creationId xmlns:a16="http://schemas.microsoft.com/office/drawing/2014/main" id="{5290CF31-9AEA-45B6-B7CC-AE3C02AC50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22720" y="942796"/>
            <a:ext cx="5669280" cy="4203700"/>
          </a:xfrm>
          <a:prstGeom prst="rect">
            <a:avLst/>
          </a:prstGeom>
          <a:noFill/>
          <a:ln>
            <a:noFill/>
          </a:ln>
        </p:spPr>
      </p:pic>
      <p:sp>
        <p:nvSpPr>
          <p:cNvPr id="5" name="TextBox 4">
            <a:extLst>
              <a:ext uri="{FF2B5EF4-FFF2-40B4-BE49-F238E27FC236}">
                <a16:creationId xmlns:a16="http://schemas.microsoft.com/office/drawing/2014/main" id="{62EE6144-55D8-4A32-935E-2BD4DCA1C1D9}"/>
              </a:ext>
            </a:extLst>
          </p:cNvPr>
          <p:cNvSpPr txBox="1"/>
          <p:nvPr/>
        </p:nvSpPr>
        <p:spPr>
          <a:xfrm>
            <a:off x="6522720" y="5146496"/>
            <a:ext cx="5409026" cy="1061829"/>
          </a:xfrm>
          <a:prstGeom prst="rect">
            <a:avLst/>
          </a:prstGeom>
          <a:noFill/>
        </p:spPr>
        <p:txBody>
          <a:bodyPr wrap="square">
            <a:spAutoFit/>
          </a:bodyPr>
          <a:lstStyle/>
          <a:p>
            <a:pPr algn="just"/>
            <a:r>
              <a:rPr lang="en-US" sz="2100" b="1">
                <a:solidFill>
                  <a:srgbClr val="FFFF00"/>
                </a:solidFill>
                <a:effectLst/>
                <a:latin typeface="Arial" panose="020B0604020202020204" pitchFamily="34" charset="0"/>
                <a:ea typeface="Times New Roman" panose="02020603050405020304" pitchFamily="18" charset="0"/>
                <a:cs typeface="Arial" panose="020B0604020202020204" pitchFamily="34" charset="0"/>
              </a:rPr>
              <a:t>Lưu ý:</a:t>
            </a:r>
            <a:r>
              <a:rPr lang="en-US" sz="2100">
                <a:solidFill>
                  <a:srgbClr val="FFFF00"/>
                </a:solidFill>
                <a:effectLst/>
                <a:latin typeface="Arial" panose="020B0604020202020204" pitchFamily="34" charset="0"/>
                <a:ea typeface="Times New Roman" panose="02020603050405020304" pitchFamily="18" charset="0"/>
                <a:cs typeface="Arial" panose="020B0604020202020204" pitchFamily="34" charset="0"/>
              </a:rPr>
              <a:t> File trên sử dụng apply-templates select=”sinhvien” nên không cần sử dụng vòng lặp để lấy ra các phần tử là sinhvien.</a:t>
            </a:r>
            <a:endParaRPr lang="en-US" sz="210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01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C61C-E11F-4C2B-A7DF-7D24B8C27008}"/>
              </a:ext>
            </a:extLst>
          </p:cNvPr>
          <p:cNvSpPr>
            <a:spLocks noGrp="1"/>
          </p:cNvSpPr>
          <p:nvPr>
            <p:ph type="title"/>
          </p:nvPr>
        </p:nvSpPr>
        <p:spPr>
          <a:xfrm>
            <a:off x="685800" y="901693"/>
            <a:ext cx="10820400" cy="625475"/>
          </a:xfrm>
        </p:spPr>
        <p:txBody>
          <a:bodyPr>
            <a:normAutofit/>
          </a:bodyPr>
          <a:lstStyle/>
          <a:p>
            <a:r>
              <a:rPr lang="en-US" sz="2400" b="1">
                <a:solidFill>
                  <a:srgbClr val="FFFF00"/>
                </a:solidFill>
                <a:effectLst/>
                <a:ea typeface="Times New Roman" panose="02020603050405020304" pitchFamily="18" charset="0"/>
              </a:rPr>
              <a:t>Kết quả là:</a:t>
            </a:r>
            <a:endParaRPr lang="en-US" sz="2400" b="1">
              <a:solidFill>
                <a:srgbClr val="FFFF00"/>
              </a:solidFill>
            </a:endParaRPr>
          </a:p>
        </p:txBody>
      </p:sp>
      <p:pic>
        <p:nvPicPr>
          <p:cNvPr id="3" name="Picture 2">
            <a:extLst>
              <a:ext uri="{FF2B5EF4-FFF2-40B4-BE49-F238E27FC236}">
                <a16:creationId xmlns:a16="http://schemas.microsoft.com/office/drawing/2014/main" id="{9850E99B-A640-478C-9454-EA8B9F6BF4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7387" y="1571747"/>
            <a:ext cx="4757225" cy="3714506"/>
          </a:xfrm>
          <a:prstGeom prst="rect">
            <a:avLst/>
          </a:prstGeom>
          <a:noFill/>
          <a:ln>
            <a:noFill/>
          </a:ln>
        </p:spPr>
      </p:pic>
    </p:spTree>
    <p:extLst>
      <p:ext uri="{BB962C8B-B14F-4D97-AF65-F5344CB8AC3E}">
        <p14:creationId xmlns:p14="http://schemas.microsoft.com/office/powerpoint/2010/main" val="427514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7357-8DCF-482E-9F13-89F8C587EF54}"/>
              </a:ext>
            </a:extLst>
          </p:cNvPr>
          <p:cNvSpPr>
            <a:spLocks noGrp="1"/>
          </p:cNvSpPr>
          <p:nvPr>
            <p:ph type="title"/>
          </p:nvPr>
        </p:nvSpPr>
        <p:spPr>
          <a:xfrm>
            <a:off x="338795" y="1017465"/>
            <a:ext cx="6484035" cy="930275"/>
          </a:xfrm>
        </p:spPr>
        <p:txBody>
          <a:bodyPr>
            <a:normAutofit fontScale="90000"/>
          </a:bodyPr>
          <a:lstStyle/>
          <a:p>
            <a:pPr marL="342900" indent="-342900" algn="l">
              <a:lnSpc>
                <a:spcPct val="150000"/>
              </a:lnSpc>
              <a:spcBef>
                <a:spcPts val="1200"/>
              </a:spcBef>
              <a:spcAft>
                <a:spcPts val="1200"/>
              </a:spcAft>
              <a:buFont typeface="Wingdings" panose="05000000000000000000" pitchFamily="2" charset="2"/>
              <a:buChar char="Ø"/>
            </a:pPr>
            <a:r>
              <a:rPr lang="en-US" sz="2300" cap="none">
                <a:solidFill>
                  <a:srgbClr val="FFFF00"/>
                </a:solidFill>
                <a:effectLst/>
                <a:ea typeface="Times New Roman" panose="02020603050405020304" pitchFamily="18" charset="0"/>
              </a:rPr>
              <a:t>V</a:t>
            </a:r>
            <a:r>
              <a:rPr lang="en-US" sz="2300" b="1" cap="none">
                <a:solidFill>
                  <a:srgbClr val="FFFF00"/>
                </a:solidFill>
                <a:effectLst/>
                <a:ea typeface="Times New Roman" panose="02020603050405020304" pitchFamily="18" charset="0"/>
              </a:rPr>
              <a:t>í dụ 2: trường hợp file lophoc2.xml có nhiều cấp:</a:t>
            </a:r>
            <a:br>
              <a:rPr lang="en-US" sz="2300" b="1" cap="none">
                <a:solidFill>
                  <a:srgbClr val="FFFF00"/>
                </a:solidFill>
                <a:effectLst/>
                <a:ea typeface="Times New Roman" panose="02020603050405020304" pitchFamily="18" charset="0"/>
              </a:rPr>
            </a:br>
            <a:endParaRPr lang="en-US" sz="2300" b="1" cap="none">
              <a:solidFill>
                <a:srgbClr val="FFFF00"/>
              </a:solidFill>
            </a:endParaRPr>
          </a:p>
        </p:txBody>
      </p:sp>
      <p:pic>
        <p:nvPicPr>
          <p:cNvPr id="3" name="Picture 2">
            <a:extLst>
              <a:ext uri="{FF2B5EF4-FFF2-40B4-BE49-F238E27FC236}">
                <a16:creationId xmlns:a16="http://schemas.microsoft.com/office/drawing/2014/main" id="{02BB71F5-F808-4376-AA2F-A361F4EB01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96331" y="549714"/>
            <a:ext cx="4648200" cy="6153541"/>
          </a:xfrm>
          <a:prstGeom prst="rect">
            <a:avLst/>
          </a:prstGeom>
          <a:noFill/>
          <a:ln>
            <a:noFill/>
          </a:ln>
        </p:spPr>
      </p:pic>
    </p:spTree>
    <p:extLst>
      <p:ext uri="{BB962C8B-B14F-4D97-AF65-F5344CB8AC3E}">
        <p14:creationId xmlns:p14="http://schemas.microsoft.com/office/powerpoint/2010/main" val="17306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04F1-D96B-4DBE-BBFF-1EF33DE7D862}"/>
              </a:ext>
            </a:extLst>
          </p:cNvPr>
          <p:cNvSpPr>
            <a:spLocks noGrp="1"/>
          </p:cNvSpPr>
          <p:nvPr>
            <p:ph type="title"/>
          </p:nvPr>
        </p:nvSpPr>
        <p:spPr>
          <a:xfrm>
            <a:off x="323850" y="860889"/>
            <a:ext cx="4572000" cy="1325563"/>
          </a:xfrm>
        </p:spPr>
        <p:txBody>
          <a:bodyPr>
            <a:noAutofit/>
          </a:bodyPr>
          <a:lstStyle/>
          <a:p>
            <a:pPr marL="342900" indent="-342900">
              <a:buFont typeface="Arial" panose="020B0604020202020204" pitchFamily="34" charset="0"/>
              <a:buChar char="•"/>
            </a:pPr>
            <a:r>
              <a:rPr lang="en-US" sz="2200" b="1">
                <a:solidFill>
                  <a:srgbClr val="FFFF00"/>
                </a:solidFill>
                <a:effectLst/>
                <a:ea typeface="Times New Roman" panose="02020603050405020304" pitchFamily="18" charset="0"/>
              </a:rPr>
              <a:t>File lophoc2.xsl có nội dung sau:</a:t>
            </a:r>
            <a:br>
              <a:rPr lang="en-US" sz="2200">
                <a:effectLst/>
                <a:ea typeface="Times New Roman" panose="02020603050405020304" pitchFamily="18" charset="0"/>
              </a:rPr>
            </a:br>
            <a:br>
              <a:rPr lang="en-US" sz="2200">
                <a:effectLst/>
                <a:ea typeface="Times New Roman" panose="02020603050405020304" pitchFamily="18" charset="0"/>
              </a:rPr>
            </a:br>
            <a:r>
              <a:rPr lang="en-US" sz="2200" b="1">
                <a:effectLst/>
                <a:ea typeface="Times New Roman" panose="02020603050405020304" pitchFamily="18" charset="0"/>
              </a:rPr>
              <a:t>Kết quả là:</a:t>
            </a:r>
            <a:br>
              <a:rPr lang="en-US" sz="1800">
                <a:effectLst/>
                <a:ea typeface="Times New Roman" panose="02020603050405020304" pitchFamily="18" charset="0"/>
              </a:rPr>
            </a:br>
            <a:endParaRPr lang="en-US" sz="2200"/>
          </a:p>
        </p:txBody>
      </p:sp>
      <p:pic>
        <p:nvPicPr>
          <p:cNvPr id="3" name="Picture 2">
            <a:extLst>
              <a:ext uri="{FF2B5EF4-FFF2-40B4-BE49-F238E27FC236}">
                <a16:creationId xmlns:a16="http://schemas.microsoft.com/office/drawing/2014/main" id="{71B4DC64-6143-4DC6-8CEF-C084CD4D78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67300" y="0"/>
            <a:ext cx="7086600" cy="6858000"/>
          </a:xfrm>
          <a:prstGeom prst="rect">
            <a:avLst/>
          </a:prstGeom>
          <a:noFill/>
          <a:ln>
            <a:noFill/>
          </a:ln>
        </p:spPr>
      </p:pic>
      <p:pic>
        <p:nvPicPr>
          <p:cNvPr id="4" name="Picture 3">
            <a:extLst>
              <a:ext uri="{FF2B5EF4-FFF2-40B4-BE49-F238E27FC236}">
                <a16:creationId xmlns:a16="http://schemas.microsoft.com/office/drawing/2014/main" id="{062F175F-AA75-482F-9D0D-239DC7FEB23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9550" y="2186452"/>
            <a:ext cx="4800600" cy="2818130"/>
          </a:xfrm>
          <a:prstGeom prst="rect">
            <a:avLst/>
          </a:prstGeom>
          <a:noFill/>
          <a:ln>
            <a:noFill/>
          </a:ln>
        </p:spPr>
      </p:pic>
    </p:spTree>
    <p:extLst>
      <p:ext uri="{BB962C8B-B14F-4D97-AF65-F5344CB8AC3E}">
        <p14:creationId xmlns:p14="http://schemas.microsoft.com/office/powerpoint/2010/main" val="263926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a:xfrm>
            <a:off x="913795" y="609600"/>
            <a:ext cx="10353761" cy="1326321"/>
          </a:xfrm>
        </p:spPr>
        <p:txBody>
          <a:bodyPr/>
          <a:lstStyle/>
          <a:p>
            <a:r>
              <a:rPr lang="en-US"/>
              <a:t>NỘI DUNG BÀI HỌC</a:t>
            </a:r>
          </a:p>
        </p:txBody>
      </p:sp>
      <p:sp>
        <p:nvSpPr>
          <p:cNvPr id="16" name="Content Placeholder 15">
            <a:extLst>
              <a:ext uri="{FF2B5EF4-FFF2-40B4-BE49-F238E27FC236}">
                <a16:creationId xmlns:a16="http://schemas.microsoft.com/office/drawing/2014/main" id="{F4B0AC20-D070-4A97-868B-EB376E111055}"/>
              </a:ext>
            </a:extLst>
          </p:cNvPr>
          <p:cNvSpPr>
            <a:spLocks noGrp="1"/>
          </p:cNvSpPr>
          <p:nvPr>
            <p:ph idx="1"/>
          </p:nvPr>
        </p:nvSpPr>
        <p:spPr/>
        <p:txBody>
          <a:bodyPr/>
          <a:lstStyle/>
          <a:p>
            <a:endParaRPr lang="en-US"/>
          </a:p>
        </p:txBody>
      </p:sp>
      <p:grpSp>
        <p:nvGrpSpPr>
          <p:cNvPr id="3" name="Group 2">
            <a:extLst>
              <a:ext uri="{FF2B5EF4-FFF2-40B4-BE49-F238E27FC236}">
                <a16:creationId xmlns:a16="http://schemas.microsoft.com/office/drawing/2014/main" id="{8562FB7D-8020-45ED-B58C-0429BD34EE17}"/>
              </a:ext>
            </a:extLst>
          </p:cNvPr>
          <p:cNvGrpSpPr/>
          <p:nvPr/>
        </p:nvGrpSpPr>
        <p:grpSpPr>
          <a:xfrm>
            <a:off x="734988" y="1514621"/>
            <a:ext cx="10711374" cy="4276579"/>
            <a:chOff x="734988" y="1514621"/>
            <a:chExt cx="10711374" cy="4276579"/>
          </a:xfrm>
        </p:grpSpPr>
        <p:grpSp>
          <p:nvGrpSpPr>
            <p:cNvPr id="4" name="Group 3">
              <a:extLst>
                <a:ext uri="{FF2B5EF4-FFF2-40B4-BE49-F238E27FC236}">
                  <a16:creationId xmlns:a16="http://schemas.microsoft.com/office/drawing/2014/main" id="{0C0F4828-1194-4F11-9C42-7BB6653505EA}"/>
                </a:ext>
              </a:extLst>
            </p:cNvPr>
            <p:cNvGrpSpPr/>
            <p:nvPr/>
          </p:nvGrpSpPr>
          <p:grpSpPr>
            <a:xfrm>
              <a:off x="734988" y="1514621"/>
              <a:ext cx="10711374" cy="4276579"/>
              <a:chOff x="838201" y="1153552"/>
              <a:chExt cx="10739510" cy="4839285"/>
            </a:xfrm>
          </p:grpSpPr>
          <p:graphicFrame>
            <p:nvGraphicFramePr>
              <p:cNvPr id="5" name="Diagram 4">
                <a:extLst>
                  <a:ext uri="{FF2B5EF4-FFF2-40B4-BE49-F238E27FC236}">
                    <a16:creationId xmlns:a16="http://schemas.microsoft.com/office/drawing/2014/main" id="{F2E669A1-1B99-4EAF-80A7-1897B5D289F5}"/>
                  </a:ext>
                </a:extLst>
              </p:cNvPr>
              <p:cNvGraphicFramePr/>
              <p:nvPr>
                <p:extLst>
                  <p:ext uri="{D42A27DB-BD31-4B8C-83A1-F6EECF244321}">
                    <p14:modId xmlns:p14="http://schemas.microsoft.com/office/powerpoint/2010/main" val="1324836820"/>
                  </p:ext>
                </p:extLst>
              </p:nvPr>
            </p:nvGraphicFramePr>
            <p:xfrm>
              <a:off x="838201" y="1153552"/>
              <a:ext cx="10739510" cy="4839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C40343B-12D5-43C5-AB45-CAD37EF9F86D}"/>
                  </a:ext>
                </a:extLst>
              </p:cNvPr>
              <p:cNvSpPr txBox="1"/>
              <p:nvPr/>
            </p:nvSpPr>
            <p:spPr>
              <a:xfrm>
                <a:off x="1266092" y="1730326"/>
                <a:ext cx="562708" cy="870683"/>
              </a:xfrm>
              <a:prstGeom prst="rect">
                <a:avLst/>
              </a:prstGeom>
              <a:noFill/>
            </p:spPr>
            <p:txBody>
              <a:bodyPr wrap="square" rtlCol="0">
                <a:spAutoFit/>
              </a:bodyPr>
              <a:lstStyle/>
              <a:p>
                <a:r>
                  <a:rPr lang="en-US" sz="4400">
                    <a:solidFill>
                      <a:srgbClr val="00B0F0"/>
                    </a:solidFill>
                    <a:latin typeface="Arial" panose="020B0604020202020204" pitchFamily="34" charset="0"/>
                    <a:cs typeface="Arial" panose="020B0604020202020204" pitchFamily="34" charset="0"/>
                  </a:rPr>
                  <a:t>1</a:t>
                </a:r>
              </a:p>
            </p:txBody>
          </p:sp>
          <p:sp>
            <p:nvSpPr>
              <p:cNvPr id="7" name="TextBox 6">
                <a:extLst>
                  <a:ext uri="{FF2B5EF4-FFF2-40B4-BE49-F238E27FC236}">
                    <a16:creationId xmlns:a16="http://schemas.microsoft.com/office/drawing/2014/main" id="{598CD833-DD89-4263-9D04-54B5DA1AC2F2}"/>
                  </a:ext>
                </a:extLst>
              </p:cNvPr>
              <p:cNvSpPr txBox="1"/>
              <p:nvPr/>
            </p:nvSpPr>
            <p:spPr>
              <a:xfrm>
                <a:off x="1547446" y="3092141"/>
                <a:ext cx="562708" cy="870683"/>
              </a:xfrm>
              <a:prstGeom prst="rect">
                <a:avLst/>
              </a:prstGeom>
              <a:noFill/>
            </p:spPr>
            <p:txBody>
              <a:bodyPr wrap="square" rtlCol="0">
                <a:spAutoFit/>
              </a:bodyPr>
              <a:lstStyle/>
              <a:p>
                <a:r>
                  <a:rPr lang="en-US" sz="4400">
                    <a:solidFill>
                      <a:srgbClr val="00B050"/>
                    </a:solidFill>
                    <a:latin typeface="Arial" panose="020B0604020202020204" pitchFamily="34" charset="0"/>
                    <a:cs typeface="Arial" panose="020B0604020202020204" pitchFamily="34" charset="0"/>
                  </a:rPr>
                  <a:t>2</a:t>
                </a:r>
              </a:p>
            </p:txBody>
          </p:sp>
        </p:grpSp>
        <p:sp>
          <p:nvSpPr>
            <p:cNvPr id="8" name="TextBox 7">
              <a:extLst>
                <a:ext uri="{FF2B5EF4-FFF2-40B4-BE49-F238E27FC236}">
                  <a16:creationId xmlns:a16="http://schemas.microsoft.com/office/drawing/2014/main" id="{809CB676-A821-481C-BF99-ED89E9623EC8}"/>
                </a:ext>
              </a:extLst>
            </p:cNvPr>
            <p:cNvSpPr txBox="1"/>
            <p:nvPr/>
          </p:nvSpPr>
          <p:spPr>
            <a:xfrm>
              <a:off x="1161758" y="4573938"/>
              <a:ext cx="561234" cy="769441"/>
            </a:xfrm>
            <a:prstGeom prst="rect">
              <a:avLst/>
            </a:prstGeom>
            <a:noFill/>
          </p:spPr>
          <p:txBody>
            <a:bodyPr wrap="square" rtlCol="0">
              <a:spAutoFit/>
            </a:bodyPr>
            <a:lstStyle/>
            <a:p>
              <a:r>
                <a:rPr lang="en-US" sz="4400">
                  <a:solidFill>
                    <a:srgbClr val="FF0000"/>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38563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FDB72C-5A4D-424C-969A-3CDD484C353E}"/>
              </a:ext>
            </a:extLst>
          </p:cNvPr>
          <p:cNvSpPr>
            <a:spLocks noGrp="1"/>
          </p:cNvSpPr>
          <p:nvPr>
            <p:ph type="title"/>
          </p:nvPr>
        </p:nvSpPr>
        <p:spPr>
          <a:xfrm>
            <a:off x="838200" y="821079"/>
            <a:ext cx="10515600" cy="625475"/>
          </a:xfrm>
        </p:spPr>
        <p:txBody>
          <a:bodyPr>
            <a:normAutofit/>
          </a:bodyPr>
          <a:lstStyle/>
          <a:p>
            <a:r>
              <a:rPr lang="en-US" sz="2800" b="1">
                <a:solidFill>
                  <a:srgbClr val="FFFF00"/>
                </a:solidFill>
                <a:effectLst/>
                <a:ea typeface="Times New Roman" panose="02020603050405020304" pitchFamily="18" charset="0"/>
              </a:rPr>
              <a:t>Tổng quan về XSLT</a:t>
            </a:r>
            <a:endParaRPr lang="en-US" sz="2800">
              <a:solidFill>
                <a:srgbClr val="FFFF00"/>
              </a:solidFill>
            </a:endParaRPr>
          </a:p>
        </p:txBody>
      </p:sp>
      <p:sp>
        <p:nvSpPr>
          <p:cNvPr id="5" name="Content Placeholder 2">
            <a:extLst>
              <a:ext uri="{FF2B5EF4-FFF2-40B4-BE49-F238E27FC236}">
                <a16:creationId xmlns:a16="http://schemas.microsoft.com/office/drawing/2014/main" id="{26B7B9EC-E67B-4C38-AC1D-98A3F43ACC0D}"/>
              </a:ext>
            </a:extLst>
          </p:cNvPr>
          <p:cNvSpPr>
            <a:spLocks noGrp="1"/>
          </p:cNvSpPr>
          <p:nvPr>
            <p:ph idx="1"/>
          </p:nvPr>
        </p:nvSpPr>
        <p:spPr>
          <a:xfrm>
            <a:off x="534572" y="1348080"/>
            <a:ext cx="11169748" cy="5186363"/>
          </a:xfrm>
        </p:spPr>
        <p:txBody>
          <a:bodyPr>
            <a:normAutofit lnSpcReduction="10000"/>
          </a:bodyPr>
          <a:lstStyle/>
          <a:p>
            <a:pPr algn="just">
              <a:lnSpc>
                <a:spcPct val="150000"/>
              </a:lnSpc>
              <a:spcBef>
                <a:spcPts val="600"/>
              </a:spcBef>
              <a:spcAft>
                <a:spcPts val="600"/>
              </a:spcAft>
            </a:pPr>
            <a:r>
              <a:rPr lang="en-US" sz="2500" b="1">
                <a:solidFill>
                  <a:srgbClr val="FFFF00"/>
                </a:solidFill>
                <a:effectLst/>
                <a:ea typeface="Times New Roman" panose="02020603050405020304" pitchFamily="18" charset="0"/>
              </a:rPr>
              <a:t>XSL </a:t>
            </a:r>
            <a:r>
              <a:rPr lang="en-US" sz="2500" b="1">
                <a:effectLst/>
                <a:ea typeface="Times New Roman" panose="02020603050405020304" pitchFamily="18" charset="0"/>
              </a:rPr>
              <a:t>là viết tắt</a:t>
            </a:r>
            <a:r>
              <a:rPr lang="en-US" sz="2500">
                <a:effectLst/>
                <a:ea typeface="Times New Roman" panose="02020603050405020304" pitchFamily="18" charset="0"/>
              </a:rPr>
              <a:t> của e</a:t>
            </a:r>
            <a:r>
              <a:rPr lang="en-US" sz="2500" b="1">
                <a:effectLst/>
                <a:ea typeface="Times New Roman" panose="02020603050405020304" pitchFamily="18" charset="0"/>
              </a:rPr>
              <a:t>X</a:t>
            </a:r>
            <a:r>
              <a:rPr lang="en-US" sz="2500">
                <a:effectLst/>
                <a:ea typeface="Times New Roman" panose="02020603050405020304" pitchFamily="18" charset="0"/>
              </a:rPr>
              <a:t>tensible </a:t>
            </a:r>
            <a:r>
              <a:rPr lang="en-US" sz="2500" b="1">
                <a:effectLst/>
                <a:ea typeface="Times New Roman" panose="02020603050405020304" pitchFamily="18" charset="0"/>
              </a:rPr>
              <a:t>S</a:t>
            </a:r>
            <a:r>
              <a:rPr lang="en-US" sz="2500">
                <a:effectLst/>
                <a:ea typeface="Times New Roman" panose="02020603050405020304" pitchFamily="18" charset="0"/>
              </a:rPr>
              <a:t>tylesheet </a:t>
            </a:r>
            <a:r>
              <a:rPr lang="en-US" sz="2500" b="1">
                <a:effectLst/>
                <a:ea typeface="Times New Roman" panose="02020603050405020304" pitchFamily="18" charset="0"/>
              </a:rPr>
              <a:t>L</a:t>
            </a:r>
            <a:r>
              <a:rPr lang="en-US" sz="2500">
                <a:effectLst/>
                <a:ea typeface="Times New Roman" panose="02020603050405020304" pitchFamily="18" charset="0"/>
              </a:rPr>
              <a:t>anguage.  Được sử dụng để chuyển đổi từ tài liệu xml sang một dạng tài liệu khác, ví dụ như html</a:t>
            </a:r>
          </a:p>
          <a:p>
            <a:pPr algn="just">
              <a:lnSpc>
                <a:spcPct val="150000"/>
              </a:lnSpc>
              <a:spcBef>
                <a:spcPts val="600"/>
              </a:spcBef>
              <a:spcAft>
                <a:spcPts val="600"/>
              </a:spcAft>
            </a:pPr>
            <a:r>
              <a:rPr lang="en-US" sz="2500" b="1">
                <a:solidFill>
                  <a:srgbClr val="FFFF00"/>
                </a:solidFill>
                <a:effectLst/>
                <a:ea typeface="Times New Roman" panose="02020603050405020304" pitchFamily="18" charset="0"/>
              </a:rPr>
              <a:t>Sự cần thiết của xsl</a:t>
            </a:r>
            <a:r>
              <a:rPr lang="en-US" sz="2500" b="1">
                <a:solidFill>
                  <a:srgbClr val="FFFF00"/>
                </a:solidFill>
                <a:ea typeface="Times New Roman" panose="02020603050405020304" pitchFamily="18" charset="0"/>
              </a:rPr>
              <a:t>: </a:t>
            </a:r>
          </a:p>
          <a:p>
            <a:pPr lvl="1" algn="just">
              <a:lnSpc>
                <a:spcPct val="150000"/>
              </a:lnSpc>
              <a:spcBef>
                <a:spcPts val="600"/>
              </a:spcBef>
              <a:spcAft>
                <a:spcPts val="600"/>
              </a:spcAft>
            </a:pPr>
            <a:r>
              <a:rPr lang="en-US" sz="2500">
                <a:effectLst/>
                <a:ea typeface="Times New Roman" panose="02020603050405020304" pitchFamily="18" charset="0"/>
              </a:rPr>
              <a:t>Trong tài liệu html, các thẻ đã được định nghĩa trước như table, div, span…; và trình duyệt biết cách áp dụng các style cho chúng và hiển thị theo cách css đã viết. </a:t>
            </a:r>
          </a:p>
          <a:p>
            <a:pPr lvl="1" algn="just">
              <a:lnSpc>
                <a:spcPct val="150000"/>
              </a:lnSpc>
              <a:spcBef>
                <a:spcPts val="600"/>
              </a:spcBef>
              <a:spcAft>
                <a:spcPts val="600"/>
              </a:spcAft>
            </a:pPr>
            <a:r>
              <a:rPr lang="en-US" sz="2500">
                <a:effectLst/>
                <a:ea typeface="Times New Roman" panose="02020603050405020304" pitchFamily="18" charset="0"/>
              </a:rPr>
              <a:t>Một tài liệu XSL sẽ chỉ ra cách trình duyệt tạo và hiển thị một tài liệu xml như thế nào.</a:t>
            </a:r>
          </a:p>
          <a:p>
            <a:pPr algn="just"/>
            <a:endParaRPr lang="en-US" sz="2500"/>
          </a:p>
        </p:txBody>
      </p:sp>
    </p:spTree>
    <p:extLst>
      <p:ext uri="{BB962C8B-B14F-4D97-AF65-F5344CB8AC3E}">
        <p14:creationId xmlns:p14="http://schemas.microsoft.com/office/powerpoint/2010/main" val="25989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ECEB-EFA8-4B55-A6F0-9B65AE6DA3A6}"/>
              </a:ext>
            </a:extLst>
          </p:cNvPr>
          <p:cNvSpPr>
            <a:spLocks noGrp="1"/>
          </p:cNvSpPr>
          <p:nvPr>
            <p:ph type="title"/>
          </p:nvPr>
        </p:nvSpPr>
        <p:spPr>
          <a:xfrm>
            <a:off x="762000" y="1046162"/>
            <a:ext cx="10668000" cy="549275"/>
          </a:xfrm>
        </p:spPr>
        <p:txBody>
          <a:bodyPr>
            <a:normAutofit/>
          </a:bodyPr>
          <a:lstStyle/>
          <a:p>
            <a:r>
              <a:rPr lang="en-US" sz="2800" b="1">
                <a:solidFill>
                  <a:srgbClr val="FFFF00"/>
                </a:solidFill>
                <a:effectLst/>
                <a:ea typeface="Times New Roman" panose="02020603050405020304" pitchFamily="18" charset="0"/>
              </a:rPr>
              <a:t>Tổng quan về XSLT</a:t>
            </a:r>
            <a:endParaRPr lang="en-US" sz="2800">
              <a:solidFill>
                <a:srgbClr val="FFFF00"/>
              </a:solidFill>
            </a:endParaRPr>
          </a:p>
        </p:txBody>
      </p:sp>
      <p:sp>
        <p:nvSpPr>
          <p:cNvPr id="3" name="Content Placeholder 2">
            <a:extLst>
              <a:ext uri="{FF2B5EF4-FFF2-40B4-BE49-F238E27FC236}">
                <a16:creationId xmlns:a16="http://schemas.microsoft.com/office/drawing/2014/main" id="{66DBC7F6-52B4-4E94-9299-D98D20C2CB83}"/>
              </a:ext>
            </a:extLst>
          </p:cNvPr>
          <p:cNvSpPr>
            <a:spLocks noGrp="1"/>
          </p:cNvSpPr>
          <p:nvPr>
            <p:ph idx="1"/>
          </p:nvPr>
        </p:nvSpPr>
        <p:spPr>
          <a:xfrm>
            <a:off x="762000" y="1595437"/>
            <a:ext cx="10668000" cy="5262563"/>
          </a:xfrm>
        </p:spPr>
        <p:txBody>
          <a:bodyPr>
            <a:normAutofit lnSpcReduction="10000"/>
          </a:bodyPr>
          <a:lstStyle/>
          <a:p>
            <a:pPr>
              <a:lnSpc>
                <a:spcPct val="150000"/>
              </a:lnSpc>
              <a:spcBef>
                <a:spcPts val="600"/>
              </a:spcBef>
              <a:spcAft>
                <a:spcPts val="600"/>
              </a:spcAft>
            </a:pPr>
            <a:r>
              <a:rPr lang="en-US" sz="2700" b="1">
                <a:solidFill>
                  <a:srgbClr val="FFFF00"/>
                </a:solidFill>
                <a:effectLst/>
                <a:ea typeface="Times New Roman" panose="02020603050405020304" pitchFamily="18" charset="0"/>
              </a:rPr>
              <a:t>XSL có 3 phần chính:</a:t>
            </a:r>
          </a:p>
          <a:p>
            <a:pPr indent="222250" algn="just">
              <a:lnSpc>
                <a:spcPct val="150000"/>
              </a:lnSpc>
              <a:spcBef>
                <a:spcPts val="600"/>
              </a:spcBef>
              <a:spcAft>
                <a:spcPts val="600"/>
              </a:spcAft>
              <a:tabLst>
                <a:tab pos="450850" algn="l"/>
                <a:tab pos="682625" algn="l"/>
              </a:tabLst>
            </a:pPr>
            <a:r>
              <a:rPr lang="en-US" sz="2300">
                <a:effectLst/>
                <a:ea typeface="Times New Roman" panose="02020603050405020304" pitchFamily="18" charset="0"/>
              </a:rPr>
              <a:t>XSLT – được dùng để chuyển tài liệu XML sang một dạng tài liệu khác</a:t>
            </a:r>
          </a:p>
          <a:p>
            <a:pPr indent="222250" algn="just">
              <a:lnSpc>
                <a:spcPct val="150000"/>
              </a:lnSpc>
              <a:spcBef>
                <a:spcPts val="600"/>
              </a:spcBef>
              <a:spcAft>
                <a:spcPts val="600"/>
              </a:spcAft>
              <a:tabLst>
                <a:tab pos="450850" algn="l"/>
                <a:tab pos="682625" algn="l"/>
              </a:tabLst>
            </a:pPr>
            <a:r>
              <a:rPr lang="en-US" sz="2300">
                <a:effectLst/>
                <a:ea typeface="Times New Roman" panose="02020603050405020304" pitchFamily="18" charset="0"/>
              </a:rPr>
              <a:t>XPath – được dùng để định hướng tới các phần tử trong tài liệu XML</a:t>
            </a:r>
          </a:p>
          <a:p>
            <a:pPr indent="222250" algn="just">
              <a:lnSpc>
                <a:spcPct val="150000"/>
              </a:lnSpc>
              <a:spcBef>
                <a:spcPts val="600"/>
              </a:spcBef>
              <a:spcAft>
                <a:spcPts val="600"/>
              </a:spcAft>
              <a:tabLst>
                <a:tab pos="450850" algn="l"/>
                <a:tab pos="682625" algn="l"/>
              </a:tabLst>
            </a:pPr>
            <a:r>
              <a:rPr lang="en-US" sz="2300">
                <a:effectLst/>
                <a:ea typeface="Times New Roman" panose="02020603050405020304" pitchFamily="18" charset="0"/>
              </a:rPr>
              <a:t>XSL-FO – được dùng để định dạng tài liệu XML.</a:t>
            </a:r>
            <a:endParaRPr lang="en-US" sz="2300">
              <a:ea typeface="Times New Roman" panose="02020603050405020304" pitchFamily="18" charset="0"/>
            </a:endParaRPr>
          </a:p>
          <a:p>
            <a:pPr algn="just">
              <a:lnSpc>
                <a:spcPct val="150000"/>
              </a:lnSpc>
              <a:spcBef>
                <a:spcPts val="600"/>
              </a:spcBef>
              <a:spcAft>
                <a:spcPts val="600"/>
              </a:spcAft>
              <a:tabLst>
                <a:tab pos="450850" algn="l"/>
                <a:tab pos="682625" algn="l"/>
              </a:tabLst>
            </a:pPr>
            <a:r>
              <a:rPr lang="en-US" sz="2700" b="1">
                <a:solidFill>
                  <a:srgbClr val="FFFF00"/>
                </a:solidFill>
                <a:effectLst/>
                <a:ea typeface="Times New Roman" panose="02020603050405020304" pitchFamily="18" charset="0"/>
              </a:rPr>
              <a:t>XSLT là gì?</a:t>
            </a:r>
          </a:p>
          <a:p>
            <a:pPr lvl="1" algn="just">
              <a:lnSpc>
                <a:spcPct val="150000"/>
              </a:lnSpc>
              <a:spcBef>
                <a:spcPts val="600"/>
              </a:spcBef>
              <a:spcAft>
                <a:spcPts val="600"/>
              </a:spcAft>
              <a:tabLst>
                <a:tab pos="450850" algn="l"/>
                <a:tab pos="682625" algn="l"/>
              </a:tabLst>
            </a:pPr>
            <a:r>
              <a:rPr lang="en-US" sz="2300">
                <a:effectLst/>
                <a:ea typeface="Times New Roman" panose="02020603050405020304" pitchFamily="18" charset="0"/>
              </a:rPr>
              <a:t>XSLT – là viết tắt của Extensible Stylesheet Language Transformations, cung cấp khả năng tự động chuyển đổi tài liệu XML sang một dạng tài liệu khác.  </a:t>
            </a:r>
          </a:p>
          <a:p>
            <a:pPr lvl="1" algn="just">
              <a:lnSpc>
                <a:spcPct val="120000"/>
              </a:lnSpc>
              <a:spcBef>
                <a:spcPts val="145"/>
              </a:spcBef>
              <a:spcAft>
                <a:spcPts val="145"/>
              </a:spcAft>
              <a:tabLst>
                <a:tab pos="450850" algn="l"/>
                <a:tab pos="682625" algn="l"/>
              </a:tabLst>
            </a:pPr>
            <a:endParaRPr lang="en-US" sz="1900">
              <a:effectLst/>
              <a:ea typeface="Times New Roman" panose="02020603050405020304" pitchFamily="18" charset="0"/>
            </a:endParaRPr>
          </a:p>
        </p:txBody>
      </p:sp>
    </p:spTree>
    <p:extLst>
      <p:ext uri="{BB962C8B-B14F-4D97-AF65-F5344CB8AC3E}">
        <p14:creationId xmlns:p14="http://schemas.microsoft.com/office/powerpoint/2010/main" val="31762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1AE4-6EC4-44E2-9995-B938B447F585}"/>
              </a:ext>
            </a:extLst>
          </p:cNvPr>
          <p:cNvSpPr>
            <a:spLocks noGrp="1"/>
          </p:cNvSpPr>
          <p:nvPr>
            <p:ph type="title"/>
          </p:nvPr>
        </p:nvSpPr>
        <p:spPr>
          <a:xfrm>
            <a:off x="838200" y="846389"/>
            <a:ext cx="10515600" cy="315912"/>
          </a:xfrm>
        </p:spPr>
        <p:txBody>
          <a:bodyPr>
            <a:normAutofit fontScale="90000"/>
          </a:bodyPr>
          <a:lstStyle/>
          <a:p>
            <a:r>
              <a:rPr lang="en-US" sz="2800" b="1">
                <a:solidFill>
                  <a:srgbClr val="FFFF00"/>
                </a:solidFill>
                <a:effectLst/>
                <a:ea typeface="Times New Roman" panose="02020603050405020304" pitchFamily="18" charset="0"/>
              </a:rPr>
              <a:t>Tổng quan về XSLT</a:t>
            </a:r>
            <a:endParaRPr lang="en-US" sz="2800">
              <a:solidFill>
                <a:srgbClr val="FFFF00"/>
              </a:solidFill>
            </a:endParaRPr>
          </a:p>
        </p:txBody>
      </p:sp>
      <p:sp>
        <p:nvSpPr>
          <p:cNvPr id="3" name="Content Placeholder 2">
            <a:extLst>
              <a:ext uri="{FF2B5EF4-FFF2-40B4-BE49-F238E27FC236}">
                <a16:creationId xmlns:a16="http://schemas.microsoft.com/office/drawing/2014/main" id="{A2F8943A-8B60-4A9F-BBE6-23B61A685348}"/>
              </a:ext>
            </a:extLst>
          </p:cNvPr>
          <p:cNvSpPr>
            <a:spLocks noGrp="1"/>
          </p:cNvSpPr>
          <p:nvPr>
            <p:ph idx="1"/>
          </p:nvPr>
        </p:nvSpPr>
        <p:spPr>
          <a:xfrm>
            <a:off x="703385" y="1262564"/>
            <a:ext cx="10930597" cy="5338763"/>
          </a:xfrm>
        </p:spPr>
        <p:txBody>
          <a:bodyPr>
            <a:normAutofit fontScale="77500" lnSpcReduction="20000"/>
          </a:bodyPr>
          <a:lstStyle/>
          <a:p>
            <a:r>
              <a:rPr lang="en-US" sz="2500" b="1">
                <a:solidFill>
                  <a:srgbClr val="FFFF00"/>
                </a:solidFill>
                <a:effectLst/>
                <a:ea typeface="Times New Roman" panose="02020603050405020304" pitchFamily="18" charset="0"/>
              </a:rPr>
              <a:t>XSLT  làm việc như thế nào?</a:t>
            </a:r>
          </a:p>
          <a:p>
            <a:pPr lvl="1"/>
            <a:r>
              <a:rPr lang="en-US" sz="2500">
                <a:effectLst/>
                <a:ea typeface="Times New Roman" panose="02020603050405020304" pitchFamily="18" charset="0"/>
              </a:rPr>
              <a:t> Một bảng kiểu XSLT được sử dụng để định nghĩa các nguyên tắc biến đổi được áp dụng cho tài liệu XML. Các lệnh của XSLT được viết theo nguyên tắc XML.</a:t>
            </a:r>
          </a:p>
          <a:p>
            <a:pPr lvl="1"/>
            <a:endParaRPr lang="en-US" sz="2500">
              <a:ea typeface="Times New Roman" panose="02020603050405020304" pitchFamily="18" charset="0"/>
            </a:endParaRPr>
          </a:p>
          <a:p>
            <a:pPr lvl="1"/>
            <a:endParaRPr lang="en-US" sz="2500">
              <a:effectLst/>
              <a:ea typeface="Times New Roman" panose="02020603050405020304" pitchFamily="18" charset="0"/>
            </a:endParaRPr>
          </a:p>
          <a:p>
            <a:pPr lvl="1"/>
            <a:endParaRPr lang="en-US" sz="2500">
              <a:ea typeface="Times New Roman" panose="02020603050405020304" pitchFamily="18" charset="0"/>
            </a:endParaRPr>
          </a:p>
          <a:p>
            <a:pPr lvl="1"/>
            <a:endParaRPr lang="en-US" sz="2500">
              <a:effectLst/>
              <a:ea typeface="Times New Roman" panose="02020603050405020304" pitchFamily="18" charset="0"/>
            </a:endParaRPr>
          </a:p>
          <a:p>
            <a:pPr lvl="1"/>
            <a:endParaRPr lang="en-US" sz="2500">
              <a:ea typeface="Times New Roman" panose="02020603050405020304" pitchFamily="18" charset="0"/>
            </a:endParaRPr>
          </a:p>
          <a:p>
            <a:pPr marL="457200" lvl="1" indent="0">
              <a:buNone/>
            </a:pPr>
            <a:endParaRPr lang="en-US" sz="2500">
              <a:effectLst/>
              <a:ea typeface="Times New Roman" panose="02020603050405020304" pitchFamily="18" charset="0"/>
            </a:endParaRPr>
          </a:p>
          <a:p>
            <a:pPr lvl="1"/>
            <a:endParaRPr lang="en-US" sz="2500">
              <a:ea typeface="Times New Roman" panose="02020603050405020304" pitchFamily="18" charset="0"/>
            </a:endParaRPr>
          </a:p>
          <a:p>
            <a:pPr lvl="1"/>
            <a:endParaRPr lang="en-US" sz="2500">
              <a:effectLst/>
              <a:ea typeface="Times New Roman" panose="02020603050405020304" pitchFamily="18" charset="0"/>
            </a:endParaRPr>
          </a:p>
          <a:p>
            <a:r>
              <a:rPr lang="en-US" sz="2500" b="1">
                <a:solidFill>
                  <a:srgbClr val="FFFF00"/>
                </a:solidFill>
                <a:effectLst/>
                <a:ea typeface="Times New Roman" panose="02020603050405020304" pitchFamily="18" charset="0"/>
              </a:rPr>
              <a:t>Ưu điểm của XSLT:</a:t>
            </a:r>
          </a:p>
          <a:p>
            <a:pPr lvl="1"/>
            <a:r>
              <a:rPr lang="en-US" sz="2500">
                <a:effectLst/>
                <a:ea typeface="Calibri" panose="020F0502020204030204" pitchFamily="34" charset="0"/>
              </a:rPr>
              <a:t>Độc lập với lập trình. Sự biến đổi được viết riêng ra file .xsl</a:t>
            </a:r>
          </a:p>
          <a:p>
            <a:pPr lvl="1"/>
            <a:r>
              <a:rPr lang="en-US" sz="2500">
                <a:effectLst/>
                <a:ea typeface="Calibri" panose="020F0502020204030204" pitchFamily="34" charset="0"/>
              </a:rPr>
              <a:t>Muốn thay đổi kết quả thì chỉ cần thay đổi trong file .xsl </a:t>
            </a:r>
          </a:p>
          <a:p>
            <a:pPr lvl="1"/>
            <a:endParaRPr lang="en-US" sz="2500">
              <a:effectLst/>
              <a:ea typeface="Times New Roman" panose="02020603050405020304" pitchFamily="18" charset="0"/>
            </a:endParaRPr>
          </a:p>
          <a:p>
            <a:endParaRPr lang="en-US" sz="2500"/>
          </a:p>
        </p:txBody>
      </p:sp>
      <p:pic>
        <p:nvPicPr>
          <p:cNvPr id="4" name="Picture 3">
            <a:extLst>
              <a:ext uri="{FF2B5EF4-FFF2-40B4-BE49-F238E27FC236}">
                <a16:creationId xmlns:a16="http://schemas.microsoft.com/office/drawing/2014/main" id="{8EF89D55-0F3D-4834-95D0-A431A2C852F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799" y="2310063"/>
            <a:ext cx="4900863" cy="2839453"/>
          </a:xfrm>
          <a:prstGeom prst="rect">
            <a:avLst/>
          </a:prstGeom>
          <a:noFill/>
          <a:ln>
            <a:noFill/>
          </a:ln>
        </p:spPr>
      </p:pic>
    </p:spTree>
    <p:extLst>
      <p:ext uri="{BB962C8B-B14F-4D97-AF65-F5344CB8AC3E}">
        <p14:creationId xmlns:p14="http://schemas.microsoft.com/office/powerpoint/2010/main" val="60956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F001-4CA7-42F9-A44E-67DECA04B728}"/>
              </a:ext>
            </a:extLst>
          </p:cNvPr>
          <p:cNvSpPr>
            <a:spLocks noGrp="1"/>
          </p:cNvSpPr>
          <p:nvPr>
            <p:ph type="title"/>
          </p:nvPr>
        </p:nvSpPr>
        <p:spPr>
          <a:xfrm>
            <a:off x="711591" y="672269"/>
            <a:ext cx="10515600" cy="549275"/>
          </a:xfrm>
        </p:spPr>
        <p:txBody>
          <a:bodyPr>
            <a:normAutofit/>
          </a:bodyPr>
          <a:lstStyle/>
          <a:p>
            <a:r>
              <a:rPr lang="en-US" sz="2400" b="1">
                <a:solidFill>
                  <a:srgbClr val="FFFF00"/>
                </a:solidFill>
                <a:effectLst/>
                <a:ea typeface="Times New Roman" panose="02020603050405020304" pitchFamily="18" charset="0"/>
              </a:rPr>
              <a:t>Cú pháp XSLT</a:t>
            </a:r>
            <a:endParaRPr lang="en-US" sz="2400">
              <a:solidFill>
                <a:srgbClr val="FFFF00"/>
              </a:solidFill>
            </a:endParaRPr>
          </a:p>
        </p:txBody>
      </p:sp>
      <p:sp>
        <p:nvSpPr>
          <p:cNvPr id="3" name="Content Placeholder 2">
            <a:extLst>
              <a:ext uri="{FF2B5EF4-FFF2-40B4-BE49-F238E27FC236}">
                <a16:creationId xmlns:a16="http://schemas.microsoft.com/office/drawing/2014/main" id="{D8DFFC84-FD7C-4FA9-844A-B111B19B1C0D}"/>
              </a:ext>
            </a:extLst>
          </p:cNvPr>
          <p:cNvSpPr>
            <a:spLocks noGrp="1"/>
          </p:cNvSpPr>
          <p:nvPr>
            <p:ph idx="1"/>
          </p:nvPr>
        </p:nvSpPr>
        <p:spPr>
          <a:xfrm>
            <a:off x="533400" y="1221544"/>
            <a:ext cx="6477000" cy="5110163"/>
          </a:xfrm>
        </p:spPr>
        <p:txBody>
          <a:bodyPr>
            <a:normAutofit/>
          </a:bodyPr>
          <a:lstStyle/>
          <a:p>
            <a:pPr marL="266700" lvl="1" indent="-182563"/>
            <a:r>
              <a:rPr lang="en-US" sz="2200" b="1">
                <a:solidFill>
                  <a:srgbClr val="FFFF00"/>
                </a:solidFill>
                <a:effectLst/>
                <a:ea typeface="Times New Roman" panose="02020603050405020304" pitchFamily="18" charset="0"/>
              </a:rPr>
              <a:t>Ví dụ, với file students.xml như sau:</a:t>
            </a:r>
          </a:p>
          <a:p>
            <a:pPr marL="266700" lvl="1" indent="-182563"/>
            <a:r>
              <a:rPr lang="en-US" sz="2200" b="1">
                <a:solidFill>
                  <a:srgbClr val="FFFF00"/>
                </a:solidFill>
                <a:effectLst/>
                <a:ea typeface="Times New Roman" panose="02020603050405020304" pitchFamily="18" charset="0"/>
              </a:rPr>
              <a:t>Chúng ta cần định nghĩa tài liệu XSLT cho tài liệu XML trên theo các yêu cầu sau:</a:t>
            </a:r>
          </a:p>
          <a:p>
            <a:pPr lvl="1" indent="18415" algn="just">
              <a:lnSpc>
                <a:spcPct val="120000"/>
              </a:lnSpc>
              <a:spcBef>
                <a:spcPts val="145"/>
              </a:spcBef>
              <a:spcAft>
                <a:spcPts val="600"/>
              </a:spcAft>
              <a:tabLst>
                <a:tab pos="453390" algn="l"/>
                <a:tab pos="683895" algn="l"/>
              </a:tabLst>
            </a:pPr>
            <a:r>
              <a:rPr lang="en-US" sz="2200">
                <a:effectLst/>
                <a:ea typeface="Times New Roman" panose="02020603050405020304" pitchFamily="18" charset="0"/>
              </a:rPr>
              <a:t>	Trang có tiêu đề là Students</a:t>
            </a:r>
          </a:p>
          <a:p>
            <a:pPr lvl="1" indent="18415" algn="just">
              <a:lnSpc>
                <a:spcPct val="120000"/>
              </a:lnSpc>
              <a:spcBef>
                <a:spcPts val="145"/>
              </a:spcBef>
              <a:spcAft>
                <a:spcPts val="600"/>
              </a:spcAft>
              <a:tabLst>
                <a:tab pos="453390" algn="l"/>
                <a:tab pos="683895" algn="l"/>
              </a:tabLst>
            </a:pPr>
            <a:r>
              <a:rPr lang="en-US" sz="2200">
                <a:effectLst/>
                <a:ea typeface="Times New Roman" panose="02020603050405020304" pitchFamily="18" charset="0"/>
              </a:rPr>
              <a:t>	Trang có chứa bảng hiển thị chi tiết Student</a:t>
            </a:r>
          </a:p>
          <a:p>
            <a:pPr lvl="1" indent="18415" algn="just">
              <a:lnSpc>
                <a:spcPct val="120000"/>
              </a:lnSpc>
              <a:spcBef>
                <a:spcPts val="145"/>
              </a:spcBef>
              <a:spcAft>
                <a:spcPts val="600"/>
              </a:spcAft>
              <a:tabLst>
                <a:tab pos="453390" algn="l"/>
                <a:tab pos="683895" algn="l"/>
              </a:tabLst>
            </a:pPr>
            <a:r>
              <a:rPr lang="en-US" sz="2200">
                <a:effectLst/>
                <a:ea typeface="Times New Roman" panose="02020603050405020304" pitchFamily="18" charset="0"/>
              </a:rPr>
              <a:t>	Các cột có tiêu đề lần lượt là: Roll No, First Name, Last Name, Nick Name, Marks.</a:t>
            </a:r>
          </a:p>
          <a:p>
            <a:pPr lvl="1" indent="18415" algn="just">
              <a:lnSpc>
                <a:spcPct val="120000"/>
              </a:lnSpc>
              <a:spcBef>
                <a:spcPts val="145"/>
              </a:spcBef>
              <a:spcAft>
                <a:spcPts val="600"/>
              </a:spcAft>
              <a:tabLst>
                <a:tab pos="453390" algn="l"/>
                <a:tab pos="683895" algn="l"/>
              </a:tabLst>
            </a:pPr>
            <a:r>
              <a:rPr lang="en-US" sz="2200">
                <a:effectLst/>
                <a:ea typeface="Times New Roman" panose="02020603050405020304" pitchFamily="18" charset="0"/>
              </a:rPr>
              <a:t>	Bảng phải chứa chi tiết thông tin của Student.</a:t>
            </a:r>
          </a:p>
          <a:p>
            <a:pPr marL="266700" lvl="1" indent="-182563"/>
            <a:endParaRPr lang="en-US" sz="1800">
              <a:effectLst/>
              <a:ea typeface="Times New Roman" panose="02020603050405020304" pitchFamily="18" charset="0"/>
            </a:endParaRPr>
          </a:p>
        </p:txBody>
      </p:sp>
      <p:pic>
        <p:nvPicPr>
          <p:cNvPr id="4" name="Picture 3">
            <a:extLst>
              <a:ext uri="{FF2B5EF4-FFF2-40B4-BE49-F238E27FC236}">
                <a16:creationId xmlns:a16="http://schemas.microsoft.com/office/drawing/2014/main" id="{E5E54647-FEEC-4BC5-835E-6117F96E49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123094"/>
            <a:ext cx="4724400" cy="5414963"/>
          </a:xfrm>
          <a:prstGeom prst="rect">
            <a:avLst/>
          </a:prstGeom>
          <a:noFill/>
          <a:ln>
            <a:noFill/>
          </a:ln>
        </p:spPr>
      </p:pic>
    </p:spTree>
    <p:extLst>
      <p:ext uri="{BB962C8B-B14F-4D97-AF65-F5344CB8AC3E}">
        <p14:creationId xmlns:p14="http://schemas.microsoft.com/office/powerpoint/2010/main" val="270178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3906-EF2A-4F6E-A713-44F8CBFD045A}"/>
              </a:ext>
            </a:extLst>
          </p:cNvPr>
          <p:cNvSpPr>
            <a:spLocks noGrp="1"/>
          </p:cNvSpPr>
          <p:nvPr>
            <p:ph type="title"/>
          </p:nvPr>
        </p:nvSpPr>
        <p:spPr>
          <a:xfrm>
            <a:off x="329272" y="1525075"/>
            <a:ext cx="4800600" cy="1325563"/>
          </a:xfrm>
        </p:spPr>
        <p:txBody>
          <a:bodyPr>
            <a:noAutofit/>
          </a:bodyPr>
          <a:lstStyle/>
          <a:p>
            <a:pPr marL="285750" indent="-285750" algn="l">
              <a:lnSpc>
                <a:spcPct val="120000"/>
              </a:lnSpc>
              <a:spcBef>
                <a:spcPts val="145"/>
              </a:spcBef>
              <a:spcAft>
                <a:spcPts val="600"/>
              </a:spcAft>
              <a:buFont typeface="Wingdings" panose="05000000000000000000" pitchFamily="2" charset="2"/>
              <a:buChar char="§"/>
              <a:tabLst>
                <a:tab pos="453390" algn="l"/>
                <a:tab pos="683895" algn="l"/>
              </a:tabLst>
            </a:pPr>
            <a:r>
              <a:rPr lang="en-US" sz="2200" b="1">
                <a:solidFill>
                  <a:srgbClr val="FFFF00"/>
                </a:solidFill>
                <a:effectLst/>
                <a:ea typeface="Times New Roman" panose="02020603050405020304" pitchFamily="18" charset="0"/>
              </a:rPr>
              <a:t>Bước 1.</a:t>
            </a:r>
            <a:r>
              <a:rPr lang="en-US" sz="2200">
                <a:solidFill>
                  <a:srgbClr val="FFFF00"/>
                </a:solidFill>
                <a:effectLst/>
                <a:ea typeface="Times New Roman" panose="02020603050405020304" pitchFamily="18" charset="0"/>
              </a:rPr>
              <a:t> Tạo file XSLT</a:t>
            </a:r>
            <a:r>
              <a:rPr lang="en-US" sz="2200">
                <a:effectLst/>
                <a:ea typeface="Times New Roman" panose="02020603050405020304" pitchFamily="18" charset="0"/>
              </a:rPr>
              <a:t>: đặt tên là </a:t>
            </a:r>
            <a:r>
              <a:rPr lang="en-US" sz="2200" b="1">
                <a:effectLst/>
                <a:ea typeface="Times New Roman" panose="02020603050405020304" pitchFamily="18" charset="0"/>
              </a:rPr>
              <a:t>student</a:t>
            </a:r>
            <a:r>
              <a:rPr lang="en-US" sz="2200">
                <a:effectLst/>
                <a:ea typeface="Times New Roman" panose="02020603050405020304" pitchFamily="18" charset="0"/>
              </a:rPr>
              <a:t>.xsl và ghi cùng vị trí với file student.xml.</a:t>
            </a:r>
            <a:br>
              <a:rPr lang="en-US" sz="2200">
                <a:effectLst/>
                <a:ea typeface="Times New Roman" panose="02020603050405020304" pitchFamily="18" charset="0"/>
              </a:rPr>
            </a:br>
            <a:br>
              <a:rPr lang="en-US" sz="2200">
                <a:effectLst/>
                <a:ea typeface="Times New Roman" panose="02020603050405020304" pitchFamily="18" charset="0"/>
              </a:rPr>
            </a:br>
            <a:r>
              <a:rPr lang="en-US" sz="2200">
                <a:solidFill>
                  <a:srgbClr val="FFFF00"/>
                </a:solidFill>
                <a:effectLst/>
                <a:ea typeface="Times New Roman" panose="02020603050405020304" pitchFamily="18" charset="0"/>
              </a:rPr>
              <a:t>- File students.xsl sẽ có nội dung sau:</a:t>
            </a:r>
            <a:endParaRPr lang="en-US" sz="2200">
              <a:solidFill>
                <a:srgbClr val="FFFF00"/>
              </a:solidFill>
            </a:endParaRPr>
          </a:p>
        </p:txBody>
      </p:sp>
      <p:pic>
        <p:nvPicPr>
          <p:cNvPr id="3" name="Picture 2">
            <a:extLst>
              <a:ext uri="{FF2B5EF4-FFF2-40B4-BE49-F238E27FC236}">
                <a16:creationId xmlns:a16="http://schemas.microsoft.com/office/drawing/2014/main" id="{C9598D95-D78A-40EB-9F6C-463002D455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2403" y="581906"/>
            <a:ext cx="6410325" cy="5987708"/>
          </a:xfrm>
          <a:prstGeom prst="rect">
            <a:avLst/>
          </a:prstGeom>
          <a:noFill/>
          <a:ln>
            <a:noFill/>
          </a:ln>
        </p:spPr>
      </p:pic>
    </p:spTree>
    <p:extLst>
      <p:ext uri="{BB962C8B-B14F-4D97-AF65-F5344CB8AC3E}">
        <p14:creationId xmlns:p14="http://schemas.microsoft.com/office/powerpoint/2010/main" val="113772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ADFE-FF9D-4DDA-9C0E-EDF497BE8377}"/>
              </a:ext>
            </a:extLst>
          </p:cNvPr>
          <p:cNvSpPr>
            <a:spLocks noGrp="1"/>
          </p:cNvSpPr>
          <p:nvPr>
            <p:ph type="title"/>
          </p:nvPr>
        </p:nvSpPr>
        <p:spPr>
          <a:xfrm>
            <a:off x="561473" y="1275347"/>
            <a:ext cx="5029200" cy="1768475"/>
          </a:xfrm>
        </p:spPr>
        <p:txBody>
          <a:bodyPr>
            <a:noAutofit/>
          </a:bodyPr>
          <a:lstStyle/>
          <a:p>
            <a:pPr marL="285750" indent="-285750" algn="l">
              <a:buFont typeface="Arial" panose="020B0604020202020204" pitchFamily="34" charset="0"/>
              <a:buChar char="•"/>
            </a:pPr>
            <a:r>
              <a:rPr lang="en-US" sz="2200" b="1">
                <a:solidFill>
                  <a:srgbClr val="FFFF00"/>
                </a:solidFill>
                <a:effectLst/>
                <a:ea typeface="Times New Roman" panose="02020603050405020304" pitchFamily="18" charset="0"/>
              </a:rPr>
              <a:t>Bước 2.</a:t>
            </a:r>
            <a:r>
              <a:rPr lang="en-US" sz="2200">
                <a:solidFill>
                  <a:srgbClr val="FFFF00"/>
                </a:solidFill>
                <a:effectLst/>
                <a:ea typeface="Times New Roman" panose="02020603050405020304" pitchFamily="18" charset="0"/>
              </a:rPr>
              <a:t> </a:t>
            </a:r>
            <a:r>
              <a:rPr lang="en-US" sz="2200" cap="none">
                <a:solidFill>
                  <a:srgbClr val="FFFF00"/>
                </a:solidFill>
                <a:effectLst/>
                <a:ea typeface="Times New Roman" panose="02020603050405020304" pitchFamily="18" charset="0"/>
              </a:rPr>
              <a:t>tạo liên kết từ xml tới file xslt</a:t>
            </a:r>
            <a:r>
              <a:rPr lang="en-US" sz="2200" cap="none">
                <a:effectLst/>
                <a:ea typeface="Times New Roman" panose="02020603050405020304" pitchFamily="18" charset="0"/>
              </a:rPr>
              <a:t>: thêm dòng &lt;?xml-stylesheet … ?&gt; vào vị trí dòng 2 như hình bên.</a:t>
            </a:r>
            <a:br>
              <a:rPr lang="en-US" sz="2200">
                <a:effectLst/>
                <a:ea typeface="Times New Roman" panose="02020603050405020304" pitchFamily="18" charset="0"/>
              </a:rPr>
            </a:br>
            <a:br>
              <a:rPr lang="en-US" sz="2200">
                <a:effectLst/>
                <a:ea typeface="Times New Roman" panose="02020603050405020304" pitchFamily="18" charset="0"/>
              </a:rPr>
            </a:br>
            <a:r>
              <a:rPr lang="en-US" sz="2200" cap="none">
                <a:solidFill>
                  <a:srgbClr val="FFFF00"/>
                </a:solidFill>
                <a:effectLst/>
                <a:ea typeface="Times New Roman" panose="02020603050405020304" pitchFamily="18" charset="0"/>
              </a:rPr>
              <a:t>K</a:t>
            </a:r>
            <a:r>
              <a:rPr lang="en-US" sz="2200" b="1" cap="none">
                <a:solidFill>
                  <a:srgbClr val="FFFF00"/>
                </a:solidFill>
                <a:effectLst/>
                <a:ea typeface="Times New Roman" panose="02020603050405020304" pitchFamily="18" charset="0"/>
              </a:rPr>
              <a:t>ết quả hiển thị như sau :</a:t>
            </a:r>
            <a:br>
              <a:rPr lang="en-US" sz="2200">
                <a:effectLst/>
                <a:ea typeface="Times New Roman" panose="02020603050405020304" pitchFamily="18" charset="0"/>
              </a:rPr>
            </a:br>
            <a:endParaRPr lang="en-US" sz="2200"/>
          </a:p>
        </p:txBody>
      </p:sp>
      <p:pic>
        <p:nvPicPr>
          <p:cNvPr id="3" name="Picture 2">
            <a:extLst>
              <a:ext uri="{FF2B5EF4-FFF2-40B4-BE49-F238E27FC236}">
                <a16:creationId xmlns:a16="http://schemas.microsoft.com/office/drawing/2014/main" id="{20B19B3B-9001-4F92-9FD1-4F54D0BC98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90673" y="1183272"/>
            <a:ext cx="6248400" cy="1325562"/>
          </a:xfrm>
          <a:prstGeom prst="rect">
            <a:avLst/>
          </a:prstGeom>
          <a:noFill/>
          <a:ln>
            <a:noFill/>
          </a:ln>
        </p:spPr>
      </p:pic>
      <p:pic>
        <p:nvPicPr>
          <p:cNvPr id="4" name="Picture 3">
            <a:extLst>
              <a:ext uri="{FF2B5EF4-FFF2-40B4-BE49-F238E27FC236}">
                <a16:creationId xmlns:a16="http://schemas.microsoft.com/office/drawing/2014/main" id="{30DC9704-6CCA-42C1-BFD0-4E3A0F4E4BE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3698" y="3180347"/>
            <a:ext cx="5438775" cy="2428875"/>
          </a:xfrm>
          <a:prstGeom prst="rect">
            <a:avLst/>
          </a:prstGeom>
          <a:noFill/>
          <a:ln>
            <a:noFill/>
          </a:ln>
        </p:spPr>
      </p:pic>
    </p:spTree>
    <p:extLst>
      <p:ext uri="{BB962C8B-B14F-4D97-AF65-F5344CB8AC3E}">
        <p14:creationId xmlns:p14="http://schemas.microsoft.com/office/powerpoint/2010/main" val="91966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D2C8-9F5D-4CCF-9586-A0104F83959F}"/>
              </a:ext>
            </a:extLst>
          </p:cNvPr>
          <p:cNvSpPr>
            <a:spLocks noGrp="1"/>
          </p:cNvSpPr>
          <p:nvPr>
            <p:ph type="title"/>
          </p:nvPr>
        </p:nvSpPr>
        <p:spPr>
          <a:xfrm>
            <a:off x="950742" y="744461"/>
            <a:ext cx="10515600" cy="549275"/>
          </a:xfrm>
        </p:spPr>
        <p:txBody>
          <a:bodyPr>
            <a:normAutofit/>
          </a:bodyPr>
          <a:lstStyle/>
          <a:p>
            <a:pPr marL="457200" indent="-457200">
              <a:buFont typeface="Wingdings" panose="05000000000000000000" pitchFamily="2" charset="2"/>
              <a:buChar char="Ø"/>
            </a:pPr>
            <a:r>
              <a:rPr lang="en-US" sz="2700" b="1">
                <a:solidFill>
                  <a:srgbClr val="FFFF00"/>
                </a:solidFill>
                <a:effectLst/>
                <a:latin typeface="Times New Roman" panose="02020603050405020304" pitchFamily="18" charset="0"/>
                <a:ea typeface="Times New Roman" panose="02020603050405020304" pitchFamily="18" charset="0"/>
              </a:rPr>
              <a:t>XSLT - </a:t>
            </a:r>
            <a:r>
              <a:rPr lang="en-US" sz="2700" b="1" cap="none">
                <a:solidFill>
                  <a:srgbClr val="FFFF00"/>
                </a:solidFill>
                <a:effectLst/>
                <a:latin typeface="Times New Roman" panose="02020603050405020304" pitchFamily="18" charset="0"/>
                <a:ea typeface="Times New Roman" panose="02020603050405020304" pitchFamily="18" charset="0"/>
              </a:rPr>
              <a:t>&lt;xsl: template …&gt;</a:t>
            </a:r>
            <a:endParaRPr lang="en-US" sz="2700">
              <a:solidFill>
                <a:srgbClr val="FFFF00"/>
              </a:solidFill>
            </a:endParaRPr>
          </a:p>
        </p:txBody>
      </p:sp>
      <p:sp>
        <p:nvSpPr>
          <p:cNvPr id="3" name="Content Placeholder 2">
            <a:extLst>
              <a:ext uri="{FF2B5EF4-FFF2-40B4-BE49-F238E27FC236}">
                <a16:creationId xmlns:a16="http://schemas.microsoft.com/office/drawing/2014/main" id="{7FDC766D-3C13-4679-87ED-A7706F9E944B}"/>
              </a:ext>
            </a:extLst>
          </p:cNvPr>
          <p:cNvSpPr>
            <a:spLocks noGrp="1"/>
          </p:cNvSpPr>
          <p:nvPr>
            <p:ph idx="1"/>
          </p:nvPr>
        </p:nvSpPr>
        <p:spPr>
          <a:xfrm>
            <a:off x="838199" y="1227409"/>
            <a:ext cx="10992729" cy="1295400"/>
          </a:xfrm>
        </p:spPr>
        <p:txBody>
          <a:bodyPr>
            <a:noAutofit/>
          </a:bodyPr>
          <a:lstStyle/>
          <a:p>
            <a:r>
              <a:rPr lang="en-US" sz="2400">
                <a:effectLst/>
                <a:ea typeface="Times New Roman" panose="02020603050405020304" pitchFamily="18" charset="0"/>
              </a:rPr>
              <a:t>&lt;xsl:template&gt; : tìm và so sánh các phần tử xem có khớp không.</a:t>
            </a:r>
          </a:p>
          <a:p>
            <a:r>
              <a:rPr lang="en-US" sz="2400">
                <a:effectLst/>
                <a:ea typeface="Times New Roman" panose="02020603050405020304" pitchFamily="18" charset="0"/>
              </a:rPr>
              <a:t> Trong ví dụ trên, ở dòng số 5:                                                          tìm và so sánh với phần tử gốc.</a:t>
            </a:r>
          </a:p>
        </p:txBody>
      </p:sp>
      <p:sp>
        <p:nvSpPr>
          <p:cNvPr id="4" name="Title 1">
            <a:extLst>
              <a:ext uri="{FF2B5EF4-FFF2-40B4-BE49-F238E27FC236}">
                <a16:creationId xmlns:a16="http://schemas.microsoft.com/office/drawing/2014/main" id="{EEB0659A-49E1-474E-87C7-755FFD26E6D2}"/>
              </a:ext>
            </a:extLst>
          </p:cNvPr>
          <p:cNvSpPr txBox="1">
            <a:spLocks/>
          </p:cNvSpPr>
          <p:nvPr/>
        </p:nvSpPr>
        <p:spPr>
          <a:xfrm>
            <a:off x="835855" y="2725388"/>
            <a:ext cx="10515600"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XSLT - &lt;xsl: </a:t>
            </a:r>
            <a:r>
              <a:rPr lang="en-US" sz="2700" b="1">
                <a:solidFill>
                  <a:srgbClr val="FFFF00"/>
                </a:solidFill>
                <a:latin typeface="Arial" panose="020B0604020202020204" pitchFamily="34" charset="0"/>
                <a:cs typeface="Arial" panose="020B0604020202020204" pitchFamily="34" charset="0"/>
              </a:rPr>
              <a:t>value-of </a:t>
            </a:r>
            <a:r>
              <a:rPr lang="en-US" sz="2700" b="1">
                <a:solidFill>
                  <a:srgbClr val="FFFF00"/>
                </a:solidFill>
                <a:latin typeface="Arial" panose="020B0604020202020204" pitchFamily="34" charset="0"/>
                <a:ea typeface="Times New Roman" panose="02020603050405020304" pitchFamily="18" charset="0"/>
                <a:cs typeface="Arial" panose="020B0604020202020204" pitchFamily="34" charset="0"/>
              </a:rPr>
              <a:t> …&gt;</a:t>
            </a:r>
            <a:endParaRPr lang="en-US" sz="2700">
              <a:solidFill>
                <a:srgbClr val="FFFF00"/>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C663B25B-7158-4596-9CF5-A82AD0DEBA24}"/>
              </a:ext>
            </a:extLst>
          </p:cNvPr>
          <p:cNvSpPr txBox="1">
            <a:spLocks/>
          </p:cNvSpPr>
          <p:nvPr/>
        </p:nvSpPr>
        <p:spPr>
          <a:xfrm>
            <a:off x="609600" y="3178445"/>
            <a:ext cx="10744200" cy="129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20000"/>
              </a:lnSpc>
              <a:spcBef>
                <a:spcPts val="145"/>
              </a:spcBef>
              <a:spcAft>
                <a:spcPts val="600"/>
              </a:spcAft>
              <a:tabLst>
                <a:tab pos="453390" algn="l"/>
                <a:tab pos="683895" algn="l"/>
              </a:tabLst>
            </a:pPr>
            <a:r>
              <a:rPr lang="en-US" sz="2200">
                <a:effectLst/>
                <a:latin typeface="Arial" panose="020B0604020202020204" pitchFamily="34" charset="0"/>
                <a:ea typeface="Times New Roman" panose="02020603050405020304" pitchFamily="18" charset="0"/>
                <a:cs typeface="Arial" panose="020B0604020202020204" pitchFamily="34" charset="0"/>
              </a:rPr>
              <a:t>Được dùng để hiển thị giá trị tại node đang được chọn bởi biểu thức XPath.</a:t>
            </a:r>
          </a:p>
          <a:p>
            <a:pPr marL="514350" indent="-285750" algn="just">
              <a:lnSpc>
                <a:spcPct val="120000"/>
              </a:lnSpc>
              <a:spcBef>
                <a:spcPts val="145"/>
              </a:spcBef>
              <a:spcAft>
                <a:spcPts val="600"/>
              </a:spcAft>
              <a:tabLst>
                <a:tab pos="453390" algn="l"/>
                <a:tab pos="683895" algn="l"/>
              </a:tabLst>
            </a:pPr>
            <a:endParaRPr lang="en-US" sz="22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C152E799-20C4-43CA-86E4-80DA0EFEF8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67464" y="3727719"/>
            <a:ext cx="5715000" cy="2193926"/>
          </a:xfrm>
          <a:prstGeom prst="rect">
            <a:avLst/>
          </a:prstGeom>
          <a:noFill/>
          <a:ln>
            <a:noFill/>
          </a:ln>
        </p:spPr>
      </p:pic>
      <p:sp>
        <p:nvSpPr>
          <p:cNvPr id="7" name="TextBox 6">
            <a:extLst>
              <a:ext uri="{FF2B5EF4-FFF2-40B4-BE49-F238E27FC236}">
                <a16:creationId xmlns:a16="http://schemas.microsoft.com/office/drawing/2014/main" id="{EB03FEE2-B44B-4383-B92B-E32AFA95B431}"/>
              </a:ext>
            </a:extLst>
          </p:cNvPr>
          <p:cNvSpPr txBox="1"/>
          <p:nvPr/>
        </p:nvSpPr>
        <p:spPr>
          <a:xfrm>
            <a:off x="835855" y="5977554"/>
            <a:ext cx="9382125" cy="463204"/>
          </a:xfrm>
          <a:prstGeom prst="rect">
            <a:avLst/>
          </a:prstGeom>
          <a:noFill/>
        </p:spPr>
        <p:txBody>
          <a:bodyPr wrap="square">
            <a:spAutoFit/>
          </a:bodyPr>
          <a:lstStyle/>
          <a:p>
            <a:pPr marL="342900" indent="-342900" algn="just">
              <a:lnSpc>
                <a:spcPct val="120000"/>
              </a:lnSpc>
              <a:spcBef>
                <a:spcPts val="145"/>
              </a:spcBef>
              <a:spcAft>
                <a:spcPts val="600"/>
              </a:spcAft>
              <a:buFont typeface="Arial" panose="020B0604020202020204" pitchFamily="34" charset="0"/>
              <a:buChar char="•"/>
              <a:tabLst>
                <a:tab pos="453390" algn="l"/>
                <a:tab pos="683895" algn="l"/>
              </a:tabLst>
            </a:pPr>
            <a:r>
              <a:rPr lang="en-US" sz="2200">
                <a:effectLst/>
                <a:latin typeface="Arial" panose="020B0604020202020204" pitchFamily="34" charset="0"/>
                <a:ea typeface="Times New Roman" panose="02020603050405020304" pitchFamily="18" charset="0"/>
                <a:cs typeface="Arial" panose="020B0604020202020204" pitchFamily="34" charset="0"/>
              </a:rPr>
              <a:t>Lưu ý: Muốn lấy ra giá trị của thuộc tính, thêm @ trước tên của nó.</a:t>
            </a:r>
          </a:p>
        </p:txBody>
      </p:sp>
      <p:pic>
        <p:nvPicPr>
          <p:cNvPr id="8" name="Picture 7">
            <a:extLst>
              <a:ext uri="{FF2B5EF4-FFF2-40B4-BE49-F238E27FC236}">
                <a16:creationId xmlns:a16="http://schemas.microsoft.com/office/drawing/2014/main" id="{16C902F0-FB8F-46B0-9AFE-D00079CE037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01063" y="1775890"/>
            <a:ext cx="4016327" cy="533400"/>
          </a:xfrm>
          <a:prstGeom prst="rect">
            <a:avLst/>
          </a:prstGeom>
          <a:noFill/>
          <a:ln>
            <a:noFill/>
          </a:ln>
        </p:spPr>
      </p:pic>
    </p:spTree>
    <p:extLst>
      <p:ext uri="{BB962C8B-B14F-4D97-AF65-F5344CB8AC3E}">
        <p14:creationId xmlns:p14="http://schemas.microsoft.com/office/powerpoint/2010/main" val="25973416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1.2"/>
  <p:tag name="ISPRING_ULTRA_SCORM_COURCE_TITLE" val="Bai3.XSLT"/>
  <p:tag name="ISPRING_ULTRA_SCORM_COURSE_ID" val="AFA6189B-FC63-4DC9-9A8C-AD095EF19F35"/>
  <p:tag name="ISPRING_CMI5_LAUNCH_METHOD" val="any window"/>
  <p:tag name="ISPRINGCLOUDFOLDERID" val="1"/>
  <p:tag name="ISPRINGONLINEFOLDERID" val="1"/>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PASSING_SCORE" val="0.000000"/>
  <p:tag name="ISPRING_CURRENT_PLAYER_ID" val="universal"/>
  <p:tag name="ISPRING_PRESENTATION_TITLE" val="Bai3.XSLT"/>
  <p:tag name="ISPRING_FIRST_PUBLISH" val="1"/>
  <p:tag name="ISPRING_OUTPUT_FOLDER" val="[[&quot;U\uFFFD\u0007\b{9E0EFC9A-8102-4339-AFBA-5598400F076C}&quot;,&quot;D:\\Giang day\\Tích hợp hệ thống PM\\Bai giang_Ver5\\Bai 3\\A&quot;]]"/>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978</TotalTime>
  <Words>979</Words>
  <Application>Microsoft Office PowerPoint</Application>
  <PresentationFormat>Widescreen</PresentationFormat>
  <Paragraphs>98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Rockwell</vt:lpstr>
      <vt:lpstr>Times New Roman</vt:lpstr>
      <vt:lpstr>Wingdings</vt:lpstr>
      <vt:lpstr>Damask</vt:lpstr>
      <vt:lpstr>TÍCH HỢP HỆ THỐNG PHẦN MỀM</vt:lpstr>
      <vt:lpstr>NỘI DUNG BÀI HỌC</vt:lpstr>
      <vt:lpstr>Tổng quan về XSLT</vt:lpstr>
      <vt:lpstr>Tổng quan về XSLT</vt:lpstr>
      <vt:lpstr>Tổng quan về XSLT</vt:lpstr>
      <vt:lpstr>Cú pháp XSLT</vt:lpstr>
      <vt:lpstr>Bước 1. Tạo file XSLT: đặt tên là student.xsl và ghi cùng vị trí với file student.xml.  - File students.xsl sẽ có nội dung sau:</vt:lpstr>
      <vt:lpstr>Bước 2. tạo liên kết từ xml tới file xslt: thêm dòng &lt;?xml-stylesheet … ?&gt; vào vị trí dòng 2 như hình bên.  Kết quả hiển thị như sau : </vt:lpstr>
      <vt:lpstr>XSLT - &lt;xsl: template …&gt;</vt:lpstr>
      <vt:lpstr>XSLT –  &lt;xsl: for – each …&gt;</vt:lpstr>
      <vt:lpstr>Bổ sung &lt;xsl:sort&gt; vào file students.xsl như hình trên, kết quả hiển thị là các student sẽ được sắp xếp theo chiều tăng dần của firstname.</vt:lpstr>
      <vt:lpstr>PowerPoint Presentation</vt:lpstr>
      <vt:lpstr>PowerPoint Presentation</vt:lpstr>
      <vt:lpstr>PowerPoint Presentation</vt:lpstr>
      <vt:lpstr>Ví dụ 1: File lophoc.xml có cấu trúc như bên:</vt:lpstr>
      <vt:lpstr>File lophoc.xsl được viết như sau:</vt:lpstr>
      <vt:lpstr>Kết quả là:</vt:lpstr>
      <vt:lpstr>Ví dụ 2: trường hợp file lophoc2.xml có nhiều cấp: </vt:lpstr>
      <vt:lpstr>File lophoc2.xsl có nội dung sau:  Kết quả là: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Bai3.XSLT</dc:title>
  <dc:creator>Mai The</dc:creator>
  <cp:lastModifiedBy>hung tran</cp:lastModifiedBy>
  <cp:revision>64</cp:revision>
  <dcterms:created xsi:type="dcterms:W3CDTF">2021-01-21T04:17:31Z</dcterms:created>
  <dcterms:modified xsi:type="dcterms:W3CDTF">2021-09-02T12:29:35Z</dcterms:modified>
</cp:coreProperties>
</file>