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0ea9fc95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0ea9fc95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論文提到，有兩個方法實際上可以僅改變一小部分參數來實現對下游任務的 fine-tune。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1. Adapter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是一個小型的可訓練網路，通常接在大模型後面。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我們可以在不同任務下，訓練不同的Adapter。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在Adapter 內，最後會逐漸降低維度，以嘗試將核心資訊從高維"提取"(蒸餾)出來。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2. Diff-Pruning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是 pre-train 後，對原始參數與一個稀疏參數向量的相加做 fine-tune，最終就可以得到對應不同任務的稀疏參數向量。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這裡的 theta 是 pre-train 後的原始參數，delta tau是稀疏參數向量。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論文有列出了4個標準，由於時間我們不展開說明，Adapter 符合 4 個，Diff-Pruning 符合 3 個。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因此，使用 Adapter 或 Diff pruning 都能在只調整少量參數下完成 fine tuning，且 Adapter 比較符合作者的想法。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————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BERT架構的預訓練模型，fine tuning調整參數方法有: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1. 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將 小型、可訓練的task specific layer 放在預訓練模型中間，不同任務的參數大致相同，只需要在adapter層進行微調。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2. Diff pruning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使用稀疏且固定的差異向量來調整模型參數。這基本上是識別並保留對特定任務所需的關鍵變化。這些變化是稀疏的，只對一小部分參數進行調整，而不是修改整個模型。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theta pre 是固定的預訓練權重，delta gamma是每個不同任務獨特的差異向量。特定任務的權重等於固定預訓練權重 + 差異向量。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Adapter和Diff pruning都能減少fine tuning須調整的參數數量，論文兩種方法在效率和精準度不同。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0ea9fc95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0ea9fc95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0ea9fc95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0ea9fc95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接著是實驗方法的部分，就像剛剛在介紹 transformer-encoder 的部分，這邊有把式子列出來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 Attention 的部分可以看到 Q K V 都是由 Wx+b 構成的。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而為了應對下游任務，BERT 和 RoBERTa 我們可以簡單地理解為這個Transformer-encoder 後 還有接上一個簡單的 MLP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裡面也有不少層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像 h2 跟 h5 基本上是一樣的東西，就是線性結合後將部分東西丟掉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h4 是 一個可被訓練得activation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h3 跟 out 就是 add and norm 的式子表現形式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0ea9fc95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0ea9fc95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這裡有顏色的部分都是可以被訓練的參數，紅色的部分是 bias。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作者提出了一個叫做 BitFit (BIas Term FIne Tuning) 的 fine-tune 方法，簡單來說，就是指fine-tune bias，紅色的部分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這個方法有幾個重要的性質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1. 在實驗後它可以幾乎跟上全參數 fine-tuning 的表現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2. 它的實際參數更新範圍非常小 &lt; 0.1%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3. 就算在不同的任務環境跟較差的硬體下，也能有效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0ea9fc95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0ea9fc95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0ea9fc9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0ea9fc9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作者選定 GLUE 這個著名的 NLP benchmark，它底下有 8 個小任務，由於在各個任務的表現跟其他的都沒有差太多，所以我們都只擷取了平均來看。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最左邊這張是都使用Bert Large 在 val 跟 test set 上來做 fine-tune 的數據。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可以看</a:t>
            </a:r>
            <a:r>
              <a:rPr lang="zh-TW"/>
              <a:t>到雖然都不是最好的，但 BitFit都可以在參數差了好幾個數量級下，達到接近的成果。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中間這張是不同模型在分別 全參數 fine-tune 跟 BitFit 下的比較，BB 是 BERT Base BL 是 BERT Large Ro 是 RoBERTa Base。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可以看到在不同的模型下 BitFit 都是有效的。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右邊這張是BERT Base 在調整了不同比例的參數後的結果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其中有幾點要關注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BitFit 超過了 FullFT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用甚至更小的參數量都還有效果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隨機亂選參數效果會下降，所以 bias term 有某種特殊性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0ea9fc95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0ea9fc95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關於剛剛提到的更小參數量的實驗，作者群有先做了一個先導實驗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就是觀察在 RTE task 下 BitFit 實際改變的 bias term 是那些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最後發現 MLP 的中間層改了最多，然後 Attention 的 query 的 bias 也很多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所以之後在更小參數量的實驗中，若僅訓練這兩個bias 也是很有效的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最後這邊有一張圖是呈現了在不同大小的 dataset 下 BitFit 跟 FullFT 的效果比較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可以看到在較小的資料集下 BitFit 甚至會超過 Full FT 的效果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0ea9fc95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0ea9fc95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0ea9fc95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0ea9fc95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總結，Bitfit優點有: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只需調整少量參數。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在各種任務上都具有競爭力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在各種任務與硬體條件上都能廣泛地被使用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作者群認為在後續的研究中，他們可以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研究 </a:t>
            </a:r>
            <a:r>
              <a:rPr lang="zh-TW"/>
              <a:t>bias 在轉移學習（將原始模型的知識轉移到新模型上）的應用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將 BitFit 的訓練方法延伸至非 NLP 的領域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d6e84d0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d6e84d0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ea9fc9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ea9fc9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0ea9fc95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0ea9fc95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0ea9fc9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0ea9fc9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BitFit的核心理念是: 只對預訓練語言模型中的 偏置項(bias) 進行 </a:t>
            </a:r>
            <a:r>
              <a:rPr lang="zh-TW">
                <a:solidFill>
                  <a:schemeClr val="dk1"/>
                </a:solidFill>
              </a:rPr>
              <a:t>fine-tune</a:t>
            </a:r>
            <a:r>
              <a:rPr lang="zh-TW"/>
              <a:t>，而不是更新整個模型的所有參數。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這項研究提出了一個有趣的假"說"</a:t>
            </a:r>
            <a:r>
              <a:rPr lang="zh-TW"/>
              <a:t>——</a:t>
            </a:r>
            <a:r>
              <a:rPr lang="zh-TW">
                <a:solidFill>
                  <a:schemeClr val="dk1"/>
                </a:solidFill>
              </a:rPr>
              <a:t>fine-tuning </a:t>
            </a:r>
            <a:r>
              <a:rPr lang="zh-TW"/>
              <a:t>主要是揭示 pre-train 過程中已經學到的知識，而非學習新的語言知識。也就是說語言模型中包含的大量知識，可以在 fine-tune 過程中有效地被激發，而不是基於 pre-train 學習的知識作為基礎向上分化學習。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基於上述假說與實驗，本論文提出的方法有以下兩個好處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1. 在中小型數據集上具有競爭力：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即便只微調偏置項，本模型的方法在</a:t>
            </a:r>
            <a:r>
              <a:rPr lang="zh-TW">
                <a:solidFill>
                  <a:schemeClr val="dk1"/>
                </a:solidFill>
              </a:rPr>
              <a:t>中小型數據集</a:t>
            </a:r>
            <a:r>
              <a:rPr lang="zh-TW"/>
              <a:t>上也能達到與全模型 fine-tuning 相媲美，甚至有時候效果更好。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2. 高效部署，減少參數更新：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由於僅更新偏置項，BitFit 能顯著減少需要更新的參數數量，這不僅提高了計算效率，還能加速微調過程，適合在資源有限的情況下進行高效部署。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0ea9fc9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0ea9fc9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0ea9fc9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0ea9fc9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當時在NLP 自然語言處理上具有統治地位的模型主要是 Transformer及其變體，當然現在也是。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尤其是像 NER(有名稱的實體辨識)，POS tagging 等等，BERT 跟 RoBERTa 等 Transformer encoder-base 的模型都有很好的成果。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所以本篇論文的主要研究核心是放在 transformer 上，更詳細地來</a:t>
            </a:r>
            <a:r>
              <a:rPr lang="zh-TW"/>
              <a:t>說，是放在 </a:t>
            </a:r>
            <a:r>
              <a:rPr lang="zh-TW">
                <a:solidFill>
                  <a:schemeClr val="dk1"/>
                </a:solidFill>
              </a:rPr>
              <a:t>Transformer encoder-base 的模型上。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我雖然上禮拜請假，但我有稍微看一下有公開的 PPT 裡面有些有提到 Transformer，所以我們這邊簡單講一下概念帶過就好。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使用者的序列化文字輸入會先經過 embedding 跟 positional encoding 變成 序列化的一串向量。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經過主要的區塊，重複N次後，再丟到輸出去處理，這個 N 就跟之後提到的模型後綴有關，像BERT</a:t>
            </a:r>
            <a:r>
              <a:rPr baseline="-25000" lang="zh-TW">
                <a:solidFill>
                  <a:schemeClr val="dk1"/>
                </a:solidFill>
              </a:rPr>
              <a:t>Base</a:t>
            </a:r>
            <a:r>
              <a:rPr lang="zh-TW">
                <a:solidFill>
                  <a:schemeClr val="dk1"/>
                </a:solidFill>
              </a:rPr>
              <a:t> </a:t>
            </a:r>
            <a:r>
              <a:rPr lang="zh-TW"/>
              <a:t>是 12 Lage 是 24 這樣。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因為我們只專注在encoder的部分，所以輸出那邊我們就先跳過。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在encoder 的主要區塊內，先經過一個Multi-head Attention 再經過一個 Feed-Foward network(就是 Linear 層)，然後在這兩層之後都會分別做一次 add and norm。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Add 的部分就是把之前的資訊加回來，Norm 的部分是把這個加總的東西做標準化。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解釋Multihead Attention 前，我們得先了解最基礎的 attention 在幹嘛。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我們會有一個 query 用來標示我們想找的東西	一個 key 用來標示這筆資訊是什麼	一個 Value 用來標示這筆資料是什麼	當然其實分別都還有 bias 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也就是 Q K V 跟 bias ，這些東西都可以被視為參數，也是主要被訓練的部分，這點後面會提到。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舉個形象化的例子就像是上面的圖，有人拿著紙條(Q) 去照對應的資料夾標籤(K) 來得到 資料夾內的內容(V)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又或者說鑰匙(Q) 之於鎖頭(K) 之於寶藏(V)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那如果我們把很多個 Attention 拼起來後再把他透過線性層降低維度，那這就是 Multi-head Attention。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也因此我們可以發現，訓練transformer模型，很花資源。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0ea9fc95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0ea9fc95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也因此，使用者或研究者主要面對的困境是：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就像剛才提到的如果我們真的要全部的參數都訓練的話，很困難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如果要讓模型有針對不同的任務的能力的話，難上加難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所以，作者基於之後會提到的兩個現有方案提出了一個核心問題。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Fine-tune 到底 影響了 pre-train 所提供的知識多少，或是甚至沒有，只是將它暴露出來?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0ea9fc9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0ea9fc9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要解析這個問題，我們會需要先知道什麼是 Pre-train 什麼是 Fine-tune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Pre-train 是透過大量多類別的資料讓模型有基礎能力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 Fine-tune 是餵給模型下游任務相關的資料，並期待模型產生對下游任務的能力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那這裡的問題是，到底這兩者的關係是先有基礎教育，後在這個基礎上做專業教育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還是先學成完全通才，在讓它學著把特定領域的知識選擇拿出來，甚至說，蒸餾，讓其他能力消失?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0ea9fc95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0ea9fc95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5059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張信富　洪慶弦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5" y="844963"/>
            <a:ext cx="8373150" cy="243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049" y="2209801"/>
            <a:ext cx="4224901" cy="22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Existing Approaches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Existing Methods</a:t>
            </a:r>
            <a:r>
              <a:rPr lang="zh-TW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zh-TW" sz="1800">
                <a:solidFill>
                  <a:schemeClr val="dk1"/>
                </a:solidFill>
              </a:rPr>
              <a:t>Adapters</a:t>
            </a:r>
            <a:r>
              <a:rPr lang="zh-TW" sz="1800">
                <a:solidFill>
                  <a:schemeClr val="dk1"/>
                </a:solidFill>
              </a:rPr>
              <a:t>: Task-specific modules between layers.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zh-TW" sz="1800">
                <a:solidFill>
                  <a:schemeClr val="dk1"/>
                </a:solidFill>
              </a:rPr>
              <a:t>Diff-Pruning</a:t>
            </a:r>
            <a:r>
              <a:rPr lang="zh-TW" sz="1800">
                <a:solidFill>
                  <a:schemeClr val="dk1"/>
                </a:solidFill>
              </a:rPr>
              <a:t>: Sparse difference vectors for tasks.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Comparison</a:t>
            </a:r>
            <a:r>
              <a:rPr lang="zh-TW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Both methods limit parameter changes but vary in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efficiency and accuracy.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975" y="3697724"/>
            <a:ext cx="2694176" cy="7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104875" y="4568875"/>
            <a:ext cx="2204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Diff-Pruning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796288" y="4568875"/>
            <a:ext cx="2204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Adapter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 Overview (BitFit)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 Overview (BitFit)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625" y="484500"/>
            <a:ext cx="2803376" cy="11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500" y="2056038"/>
            <a:ext cx="3968958" cy="37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2550" y="2830150"/>
            <a:ext cx="3341449" cy="208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4"/>
          <p:cNvGrpSpPr/>
          <p:nvPr/>
        </p:nvGrpSpPr>
        <p:grpSpPr>
          <a:xfrm>
            <a:off x="311695" y="1152466"/>
            <a:ext cx="2803373" cy="3950208"/>
            <a:chOff x="5493762" y="0"/>
            <a:chExt cx="3650226" cy="5143500"/>
          </a:xfrm>
        </p:grpSpPr>
        <p:pic>
          <p:nvPicPr>
            <p:cNvPr id="145" name="Google Shape;145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93762" y="0"/>
              <a:ext cx="3650226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4"/>
            <p:cNvSpPr/>
            <p:nvPr/>
          </p:nvSpPr>
          <p:spPr>
            <a:xfrm>
              <a:off x="5617325" y="1681525"/>
              <a:ext cx="1656900" cy="3191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4"/>
          <p:cNvSpPr/>
          <p:nvPr/>
        </p:nvSpPr>
        <p:spPr>
          <a:xfrm>
            <a:off x="4764975" y="484500"/>
            <a:ext cx="135900" cy="1950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5666650" y="2899625"/>
            <a:ext cx="135900" cy="1950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3723600" y="3637475"/>
            <a:ext cx="1811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</a:rPr>
              <a:t>MLP classifier</a:t>
            </a:r>
            <a:endParaRPr sz="1800">
              <a:solidFill>
                <a:schemeClr val="accent1"/>
              </a:solidFill>
            </a:endParaRPr>
          </a:p>
        </p:txBody>
      </p:sp>
      <p:cxnSp>
        <p:nvCxnSpPr>
          <p:cNvPr id="150" name="Google Shape;150;p24"/>
          <p:cNvCxnSpPr>
            <a:stCxn id="147" idx="1"/>
          </p:cNvCxnSpPr>
          <p:nvPr/>
        </p:nvCxnSpPr>
        <p:spPr>
          <a:xfrm flipH="1">
            <a:off x="1514175" y="1459650"/>
            <a:ext cx="3250800" cy="212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 Overview (BitFit)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Key Idea</a:t>
            </a:r>
            <a:r>
              <a:rPr lang="zh-TW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Fine-tune </a:t>
            </a:r>
            <a:r>
              <a:rPr b="1" lang="zh-TW">
                <a:solidFill>
                  <a:schemeClr val="dk1"/>
                </a:solidFill>
              </a:rPr>
              <a:t>only bias terms</a:t>
            </a:r>
            <a:r>
              <a:rPr lang="zh-TW">
                <a:solidFill>
                  <a:schemeClr val="dk1"/>
                </a:solidFill>
              </a:rPr>
              <a:t> (</a:t>
            </a:r>
            <a:r>
              <a:rPr lang="zh-TW">
                <a:solidFill>
                  <a:srgbClr val="BF0040"/>
                </a:solidFill>
              </a:rPr>
              <a:t>b</a:t>
            </a:r>
            <a:r>
              <a:rPr lang="zh-TW">
                <a:solidFill>
                  <a:schemeClr val="dk1"/>
                </a:solidFill>
              </a:rPr>
              <a:t>) in transformers.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Key Properties</a:t>
            </a:r>
            <a:r>
              <a:rPr lang="zh-TW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Matches performance of full fine-tuning.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Minimal parameter updates (&lt; 0.1%).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Task-invariant and hardware-friendly.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625" y="484500"/>
            <a:ext cx="2803376" cy="11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500" y="2056038"/>
            <a:ext cx="3968958" cy="37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2550" y="2830150"/>
            <a:ext cx="3341449" cy="20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 and Result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 and Result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GLUE Benchmark (8 tasks) evaluate with Accuracy, F1, Spearman correlation.</a:t>
            </a:r>
            <a:endParaRPr sz="1600"/>
          </a:p>
        </p:txBody>
      </p:sp>
      <p:grpSp>
        <p:nvGrpSpPr>
          <p:cNvPr id="171" name="Google Shape;171;p27"/>
          <p:cNvGrpSpPr/>
          <p:nvPr/>
        </p:nvGrpSpPr>
        <p:grpSpPr>
          <a:xfrm>
            <a:off x="407500" y="1698500"/>
            <a:ext cx="2678402" cy="2235200"/>
            <a:chOff x="0" y="1662275"/>
            <a:chExt cx="2678402" cy="2235200"/>
          </a:xfrm>
        </p:grpSpPr>
        <p:pic>
          <p:nvPicPr>
            <p:cNvPr id="172" name="Google Shape;172;p27"/>
            <p:cNvPicPr preferRelativeResize="0"/>
            <p:nvPr/>
          </p:nvPicPr>
          <p:blipFill rotWithShape="1">
            <a:blip r:embed="rId3">
              <a:alphaModFix/>
            </a:blip>
            <a:srcRect b="23100" l="0" r="77499" t="0"/>
            <a:stretch/>
          </p:blipFill>
          <p:spPr>
            <a:xfrm>
              <a:off x="0" y="1662275"/>
              <a:ext cx="2057400" cy="223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7"/>
            <p:cNvPicPr preferRelativeResize="0"/>
            <p:nvPr/>
          </p:nvPicPr>
          <p:blipFill rotWithShape="1">
            <a:blip r:embed="rId3">
              <a:alphaModFix/>
            </a:blip>
            <a:srcRect b="23100" l="93208" r="0" t="0"/>
            <a:stretch/>
          </p:blipFill>
          <p:spPr>
            <a:xfrm>
              <a:off x="2057402" y="1662275"/>
              <a:ext cx="621000" cy="223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27"/>
          <p:cNvGrpSpPr/>
          <p:nvPr/>
        </p:nvGrpSpPr>
        <p:grpSpPr>
          <a:xfrm>
            <a:off x="3615738" y="1698500"/>
            <a:ext cx="2370529" cy="1513600"/>
            <a:chOff x="0" y="1814950"/>
            <a:chExt cx="2370529" cy="1513600"/>
          </a:xfrm>
        </p:grpSpPr>
        <p:pic>
          <p:nvPicPr>
            <p:cNvPr id="175" name="Google Shape;175;p27"/>
            <p:cNvPicPr preferRelativeResize="0"/>
            <p:nvPr/>
          </p:nvPicPr>
          <p:blipFill rotWithShape="1">
            <a:blip r:embed="rId4">
              <a:alphaModFix/>
            </a:blip>
            <a:srcRect b="0" l="0" r="80273" t="0"/>
            <a:stretch/>
          </p:blipFill>
          <p:spPr>
            <a:xfrm>
              <a:off x="0" y="1814950"/>
              <a:ext cx="1803848" cy="151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7"/>
            <p:cNvPicPr preferRelativeResize="0"/>
            <p:nvPr/>
          </p:nvPicPr>
          <p:blipFill rotWithShape="1">
            <a:blip r:embed="rId4">
              <a:alphaModFix/>
            </a:blip>
            <a:srcRect b="0" l="93802" r="0" t="0"/>
            <a:stretch/>
          </p:blipFill>
          <p:spPr>
            <a:xfrm>
              <a:off x="1803852" y="1814950"/>
              <a:ext cx="566676" cy="1513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27"/>
          <p:cNvGrpSpPr/>
          <p:nvPr/>
        </p:nvGrpSpPr>
        <p:grpSpPr>
          <a:xfrm>
            <a:off x="6516100" y="1790325"/>
            <a:ext cx="2316202" cy="1870750"/>
            <a:chOff x="0" y="1636375"/>
            <a:chExt cx="2316202" cy="1870750"/>
          </a:xfrm>
        </p:grpSpPr>
        <p:pic>
          <p:nvPicPr>
            <p:cNvPr id="178" name="Google Shape;178;p27"/>
            <p:cNvPicPr preferRelativeResize="0"/>
            <p:nvPr/>
          </p:nvPicPr>
          <p:blipFill rotWithShape="1">
            <a:blip r:embed="rId5">
              <a:alphaModFix/>
            </a:blip>
            <a:srcRect b="0" l="0" r="80768" t="0"/>
            <a:stretch/>
          </p:blipFill>
          <p:spPr>
            <a:xfrm>
              <a:off x="0" y="1636375"/>
              <a:ext cx="1758577" cy="187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7"/>
            <p:cNvPicPr preferRelativeResize="0"/>
            <p:nvPr/>
          </p:nvPicPr>
          <p:blipFill rotWithShape="1">
            <a:blip r:embed="rId5">
              <a:alphaModFix/>
            </a:blip>
            <a:srcRect b="0" l="93901" r="0" t="0"/>
            <a:stretch/>
          </p:blipFill>
          <p:spPr>
            <a:xfrm>
              <a:off x="1758577" y="1636375"/>
              <a:ext cx="557624" cy="1870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7"/>
          <p:cNvSpPr txBox="1"/>
          <p:nvPr/>
        </p:nvSpPr>
        <p:spPr>
          <a:xfrm>
            <a:off x="588550" y="4069525"/>
            <a:ext cx="2316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BERT</a:t>
            </a:r>
            <a:r>
              <a:rPr baseline="-25000" lang="zh-TW" sz="1600">
                <a:solidFill>
                  <a:schemeClr val="dk1"/>
                </a:solidFill>
              </a:rPr>
              <a:t>Large</a:t>
            </a:r>
            <a:r>
              <a:rPr lang="zh-TW" sz="1600">
                <a:solidFill>
                  <a:schemeClr val="dk1"/>
                </a:solidFill>
              </a:rPr>
              <a:t> Comparison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3642875" y="3572900"/>
            <a:ext cx="2316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BERT</a:t>
            </a:r>
            <a:r>
              <a:rPr baseline="-25000" lang="zh-TW" sz="1600">
                <a:solidFill>
                  <a:schemeClr val="dk1"/>
                </a:solidFill>
              </a:rPr>
              <a:t>Base</a:t>
            </a:r>
            <a:r>
              <a:rPr lang="zh-TW" sz="1600">
                <a:solidFill>
                  <a:schemeClr val="dk1"/>
                </a:solidFill>
              </a:rPr>
              <a:t>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BERT</a:t>
            </a:r>
            <a:r>
              <a:rPr baseline="-25000" lang="zh-TW" sz="1600">
                <a:solidFill>
                  <a:schemeClr val="dk1"/>
                </a:solidFill>
              </a:rPr>
              <a:t>Large</a:t>
            </a:r>
            <a:r>
              <a:rPr lang="zh-TW" sz="1600">
                <a:solidFill>
                  <a:schemeClr val="dk1"/>
                </a:solidFill>
              </a:rPr>
              <a:t>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RoBERTa</a:t>
            </a:r>
            <a:r>
              <a:rPr baseline="-25000" lang="zh-TW" sz="1600">
                <a:solidFill>
                  <a:schemeClr val="dk1"/>
                </a:solidFill>
              </a:rPr>
              <a:t>Base</a:t>
            </a:r>
            <a:endParaRPr baseline="-25000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compare with others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6516038" y="4069525"/>
            <a:ext cx="2316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BERT</a:t>
            </a:r>
            <a:r>
              <a:rPr baseline="-25000" lang="zh-TW" sz="1600">
                <a:solidFill>
                  <a:schemeClr val="dk1"/>
                </a:solidFill>
              </a:rPr>
              <a:t>Base</a:t>
            </a:r>
            <a:r>
              <a:rPr lang="zh-TW" sz="1600">
                <a:solidFill>
                  <a:schemeClr val="dk1"/>
                </a:solidFill>
              </a:rPr>
              <a:t> with different modify rate</a:t>
            </a:r>
            <a:r>
              <a:rPr lang="zh-TW" sz="1600">
                <a:solidFill>
                  <a:schemeClr val="dk1"/>
                </a:solidFill>
              </a:rPr>
              <a:t> on RTE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6370325" y="456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highlight>
                  <a:srgbClr val="FFFFFF"/>
                </a:highlight>
              </a:rPr>
              <a:t>(Recognizing Textual Entailment)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 and Result</a:t>
            </a:r>
            <a:endParaRPr/>
          </a:p>
        </p:txBody>
      </p:sp>
      <p:grpSp>
        <p:nvGrpSpPr>
          <p:cNvPr id="189" name="Google Shape;189;p28"/>
          <p:cNvGrpSpPr/>
          <p:nvPr/>
        </p:nvGrpSpPr>
        <p:grpSpPr>
          <a:xfrm>
            <a:off x="4572000" y="1284975"/>
            <a:ext cx="4273350" cy="3454975"/>
            <a:chOff x="460300" y="1088625"/>
            <a:chExt cx="4273350" cy="3454975"/>
          </a:xfrm>
        </p:grpSpPr>
        <p:pic>
          <p:nvPicPr>
            <p:cNvPr id="190" name="Google Shape;190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0300" y="1088625"/>
              <a:ext cx="4273350" cy="2958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8"/>
            <p:cNvSpPr txBox="1"/>
            <p:nvPr/>
          </p:nvSpPr>
          <p:spPr>
            <a:xfrm>
              <a:off x="971125" y="4047100"/>
              <a:ext cx="3251700" cy="49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dk1"/>
                  </a:solidFill>
                </a:rPr>
                <a:t>BERT</a:t>
              </a:r>
              <a:r>
                <a:rPr baseline="-25000" lang="zh-TW" sz="1600">
                  <a:solidFill>
                    <a:schemeClr val="dk1"/>
                  </a:solidFill>
                </a:rPr>
                <a:t>Base</a:t>
              </a:r>
              <a:r>
                <a:rPr lang="zh-TW" sz="1600">
                  <a:solidFill>
                    <a:schemeClr val="dk1"/>
                  </a:solidFill>
                </a:rPr>
                <a:t> SQuAD score on various size of datasets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grpSp>
        <p:nvGrpSpPr>
          <p:cNvPr id="192" name="Google Shape;192;p28"/>
          <p:cNvGrpSpPr/>
          <p:nvPr/>
        </p:nvGrpSpPr>
        <p:grpSpPr>
          <a:xfrm>
            <a:off x="311700" y="1173925"/>
            <a:ext cx="4105551" cy="3566025"/>
            <a:chOff x="4952450" y="977575"/>
            <a:chExt cx="4105551" cy="3566025"/>
          </a:xfrm>
        </p:grpSpPr>
        <p:pic>
          <p:nvPicPr>
            <p:cNvPr id="193" name="Google Shape;193;p28"/>
            <p:cNvPicPr preferRelativeResize="0"/>
            <p:nvPr/>
          </p:nvPicPr>
          <p:blipFill rotWithShape="1">
            <a:blip r:embed="rId4">
              <a:alphaModFix/>
            </a:blip>
            <a:srcRect b="10410" l="0" r="0" t="0"/>
            <a:stretch/>
          </p:blipFill>
          <p:spPr>
            <a:xfrm>
              <a:off x="4952450" y="977575"/>
              <a:ext cx="4105551" cy="3069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8"/>
            <p:cNvSpPr txBox="1"/>
            <p:nvPr/>
          </p:nvSpPr>
          <p:spPr>
            <a:xfrm>
              <a:off x="5379375" y="4047100"/>
              <a:ext cx="3251700" cy="49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dk1"/>
                  </a:solidFill>
                </a:rPr>
                <a:t>BERT</a:t>
              </a:r>
              <a:r>
                <a:rPr baseline="-25000" lang="zh-TW" sz="1600">
                  <a:solidFill>
                    <a:schemeClr val="dk1"/>
                  </a:solidFill>
                </a:rPr>
                <a:t>Base</a:t>
              </a:r>
              <a:r>
                <a:rPr lang="zh-TW" sz="1600">
                  <a:solidFill>
                    <a:schemeClr val="dk1"/>
                  </a:solidFill>
                </a:rPr>
                <a:t> change per bias term and layer on RTE task</a:t>
              </a:r>
              <a:endParaRPr sz="16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Conclusions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BitFit</a:t>
            </a:r>
            <a:r>
              <a:rPr lang="zh-TW">
                <a:solidFill>
                  <a:schemeClr val="dk1"/>
                </a:solidFill>
              </a:rPr>
              <a:t> achieves: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Parameter efficiency.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Competitive task performance.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Scalability across tasks and hardware constraints.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Future Work</a:t>
            </a:r>
            <a:r>
              <a:rPr lang="zh-TW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Investigate bias terms' role in transfer learning.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Extend to non-language domains.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Abstract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Background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Existing Approaches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Method Overview (BitFit)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Experiments and Result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Conclusions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zh-TW" sz="2000">
                <a:solidFill>
                  <a:schemeClr val="dk1"/>
                </a:solidFill>
              </a:rPr>
              <a:t>BitFit</a:t>
            </a:r>
            <a:r>
              <a:rPr lang="zh-TW" sz="2000">
                <a:solidFill>
                  <a:schemeClr val="dk1"/>
                </a:solidFill>
              </a:rPr>
              <a:t>: Fine-tuning method focusing only on model's bias terms.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zh-TW" sz="2000">
                <a:solidFill>
                  <a:schemeClr val="dk1"/>
                </a:solidFill>
              </a:rPr>
              <a:t>Key Hypothesis</a:t>
            </a:r>
            <a:r>
              <a:rPr lang="zh-TW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zh-TW" sz="2000">
                <a:solidFill>
                  <a:schemeClr val="dk1"/>
                </a:solidFill>
              </a:rPr>
              <a:t>Fine-tuning exposes pre-trained knowledge rather than learning new linguistic knowledge.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zh-TW" sz="2000">
                <a:solidFill>
                  <a:schemeClr val="dk1"/>
                </a:solidFill>
              </a:rPr>
              <a:t>Key Benefits</a:t>
            </a:r>
            <a:r>
              <a:rPr lang="zh-TW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zh-TW" sz="2000">
                <a:solidFill>
                  <a:schemeClr val="dk1"/>
                </a:solidFill>
              </a:rPr>
              <a:t>Competitive performance on small-to-medium datasets.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zh-TW" sz="2000">
                <a:solidFill>
                  <a:schemeClr val="dk1"/>
                </a:solidFill>
              </a:rPr>
              <a:t>Efficient deployment with reduced parameter updates.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762" y="0"/>
            <a:ext cx="36502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275" y="155125"/>
            <a:ext cx="3304376" cy="17929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>
            <a:off x="5617325" y="1681525"/>
            <a:ext cx="1656900" cy="319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Transformer Models</a:t>
            </a:r>
            <a:r>
              <a:rPr lang="zh-TW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Dominate NLP tasks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(e.g., BERT, RoBERTa).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However, expensive to fine-tune and deploy.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950" y="2657174"/>
            <a:ext cx="4260301" cy="227785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4928500" y="2740475"/>
            <a:ext cx="217800" cy="219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492825" y="2698850"/>
            <a:ext cx="217800" cy="219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8"/>
          <p:cNvCxnSpPr>
            <a:stCxn id="89" idx="1"/>
          </p:cNvCxnSpPr>
          <p:nvPr/>
        </p:nvCxnSpPr>
        <p:spPr>
          <a:xfrm>
            <a:off x="2710625" y="3796100"/>
            <a:ext cx="789000" cy="330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8"/>
          <p:cNvCxnSpPr>
            <a:stCxn id="88" idx="1"/>
          </p:cNvCxnSpPr>
          <p:nvPr/>
        </p:nvCxnSpPr>
        <p:spPr>
          <a:xfrm flipH="1" rot="10800000">
            <a:off x="5146300" y="3216725"/>
            <a:ext cx="1211100" cy="6210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Challenges</a:t>
            </a:r>
            <a:r>
              <a:rPr lang="zh-TW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Fine-tuning changes all model parameters.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Large memory demand for multi-task applications.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Key Question</a:t>
            </a:r>
            <a:r>
              <a:rPr lang="zh-TW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How much of fine-tuning modifies pre-trained knowledge vs. exposes 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Key Question</a:t>
            </a:r>
            <a:r>
              <a:rPr lang="zh-TW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How much of fine-tuning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	modifies pre-trained knowledge vs. exposes 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738475" y="3236200"/>
            <a:ext cx="971700" cy="971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</a:t>
            </a:r>
            <a:r>
              <a:rPr lang="zh-TW" sz="2000"/>
              <a:t>odel</a:t>
            </a:r>
            <a:endParaRPr sz="2000"/>
          </a:p>
        </p:txBody>
      </p:sp>
      <p:sp>
        <p:nvSpPr>
          <p:cNvPr id="105" name="Google Shape;105;p20"/>
          <p:cNvSpPr/>
          <p:nvPr/>
        </p:nvSpPr>
        <p:spPr>
          <a:xfrm>
            <a:off x="4086150" y="3236200"/>
            <a:ext cx="971700" cy="971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Model</a:t>
            </a:r>
            <a:endParaRPr sz="2000"/>
          </a:p>
        </p:txBody>
      </p:sp>
      <p:sp>
        <p:nvSpPr>
          <p:cNvPr id="106" name="Google Shape;106;p20"/>
          <p:cNvSpPr/>
          <p:nvPr/>
        </p:nvSpPr>
        <p:spPr>
          <a:xfrm>
            <a:off x="7433825" y="3236200"/>
            <a:ext cx="971700" cy="971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Model</a:t>
            </a:r>
            <a:endParaRPr sz="2000"/>
          </a:p>
        </p:txBody>
      </p:sp>
      <p:cxnSp>
        <p:nvCxnSpPr>
          <p:cNvPr id="107" name="Google Shape;107;p20"/>
          <p:cNvCxnSpPr>
            <a:stCxn id="104" idx="3"/>
            <a:endCxn id="105" idx="1"/>
          </p:cNvCxnSpPr>
          <p:nvPr/>
        </p:nvCxnSpPr>
        <p:spPr>
          <a:xfrm>
            <a:off x="1710175" y="3722050"/>
            <a:ext cx="2376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>
            <a:stCxn id="105" idx="3"/>
            <a:endCxn id="106" idx="1"/>
          </p:cNvCxnSpPr>
          <p:nvPr/>
        </p:nvCxnSpPr>
        <p:spPr>
          <a:xfrm>
            <a:off x="5057850" y="3722050"/>
            <a:ext cx="2376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2094151" y="3277125"/>
            <a:ext cx="1608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accent1"/>
                </a:solidFill>
              </a:rPr>
              <a:t>Pre-training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441838" y="3277125"/>
            <a:ext cx="1608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accent4"/>
                </a:solidFill>
              </a:rPr>
              <a:t>Fine-tuning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710175" y="3722050"/>
            <a:ext cx="2376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vast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basic general abilities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057825" y="3722050"/>
            <a:ext cx="2376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domain </a:t>
            </a:r>
            <a:r>
              <a:rPr lang="zh-TW" sz="1800">
                <a:solidFill>
                  <a:schemeClr val="dk1"/>
                </a:solidFill>
              </a:rPr>
              <a:t>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specific task abilities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5524025" y="2561000"/>
            <a:ext cx="2558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B45F06"/>
                </a:solidFill>
              </a:rPr>
              <a:t>select(distillation)</a:t>
            </a:r>
            <a:r>
              <a:rPr lang="zh-TW" sz="1600">
                <a:solidFill>
                  <a:srgbClr val="B45F06"/>
                </a:solidFill>
              </a:rPr>
              <a:t> or learn</a:t>
            </a:r>
            <a:endParaRPr sz="1600">
              <a:solidFill>
                <a:srgbClr val="B45F06"/>
              </a:solidFill>
            </a:endParaRPr>
          </a:p>
        </p:txBody>
      </p:sp>
      <p:cxnSp>
        <p:nvCxnSpPr>
          <p:cNvPr id="114" name="Google Shape;114;p20"/>
          <p:cNvCxnSpPr>
            <a:stCxn id="110" idx="0"/>
            <a:endCxn id="113" idx="2"/>
          </p:cNvCxnSpPr>
          <p:nvPr/>
        </p:nvCxnSpPr>
        <p:spPr>
          <a:xfrm rot="-5400000">
            <a:off x="6412038" y="2885925"/>
            <a:ext cx="225000" cy="5574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Existing Approaches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