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aveat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veat-bold.fntdata"/><Relationship Id="rId14" Type="http://schemas.openxmlformats.org/officeDocument/2006/relationships/font" Target="fonts/Cave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87e9f18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87e9f18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87e9f18c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87e9f18c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87e9f18c0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87e9f18c0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87e9f18c0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87e9f18c0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87e9f18c0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87e9f18c0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87e9f18c0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87e9f18c0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87e9f18c0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87e9f18c0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87e9f18c0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87e9f18c0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208400" y="122600"/>
            <a:ext cx="48222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DISC Assessment</a:t>
            </a:r>
            <a:endParaRPr sz="3600"/>
          </a:p>
        </p:txBody>
      </p:sp>
      <p:sp>
        <p:nvSpPr>
          <p:cNvPr id="55" name="Google Shape;55;p13"/>
          <p:cNvSpPr/>
          <p:nvPr/>
        </p:nvSpPr>
        <p:spPr>
          <a:xfrm>
            <a:off x="4396338" y="829850"/>
            <a:ext cx="1991100" cy="18411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</a:t>
            </a:r>
            <a:r>
              <a:rPr lang="en" sz="1600"/>
              <a:t>ominance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Direct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Results-Oriented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Decisive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Competitive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Problem Solve</a:t>
            </a:r>
            <a:r>
              <a:rPr lang="en" sz="800"/>
              <a:t>r</a:t>
            </a:r>
            <a:endParaRPr sz="800"/>
          </a:p>
        </p:txBody>
      </p:sp>
      <p:sp>
        <p:nvSpPr>
          <p:cNvPr id="56" name="Google Shape;56;p13"/>
          <p:cNvSpPr/>
          <p:nvPr/>
        </p:nvSpPr>
        <p:spPr>
          <a:xfrm>
            <a:off x="6387450" y="2670950"/>
            <a:ext cx="1990800" cy="18396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</a:t>
            </a:r>
            <a:r>
              <a:rPr lang="en" sz="1600"/>
              <a:t>teadiness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Analytical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Diplomatic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Precise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Compliant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Objective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6387450" y="830600"/>
            <a:ext cx="1990800" cy="18396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</a:t>
            </a:r>
            <a:r>
              <a:rPr lang="en" sz="1600"/>
              <a:t>nfluence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Charming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Optimistic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Enthusiastic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Persuasive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Inspiring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8" name="Google Shape;58;p13"/>
          <p:cNvSpPr/>
          <p:nvPr/>
        </p:nvSpPr>
        <p:spPr>
          <a:xfrm>
            <a:off x="4396350" y="2670950"/>
            <a:ext cx="1991100" cy="18396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</a:t>
            </a:r>
            <a:r>
              <a:rPr lang="en" sz="1600"/>
              <a:t>onscientious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Understanding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Team Player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Patient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Stable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Sincere</a:t>
            </a:r>
            <a:endParaRPr sz="1000"/>
          </a:p>
        </p:txBody>
      </p:sp>
      <p:sp>
        <p:nvSpPr>
          <p:cNvPr id="59" name="Google Shape;59;p13"/>
          <p:cNvSpPr/>
          <p:nvPr/>
        </p:nvSpPr>
        <p:spPr>
          <a:xfrm>
            <a:off x="526125" y="1280300"/>
            <a:ext cx="3515400" cy="3230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 DISC Assessment is a behavioral assessment tool that focuses on 4 personality traits 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078900" y="154425"/>
            <a:ext cx="4016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DOMINANT </a:t>
            </a:r>
            <a:endParaRPr sz="3600"/>
          </a:p>
        </p:txBody>
      </p:sp>
      <p:sp>
        <p:nvSpPr>
          <p:cNvPr id="65" name="Google Shape;65;p14"/>
          <p:cNvSpPr/>
          <p:nvPr/>
        </p:nvSpPr>
        <p:spPr>
          <a:xfrm>
            <a:off x="1980550" y="948213"/>
            <a:ext cx="4754700" cy="2551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Priorities:</a:t>
            </a:r>
            <a:r>
              <a:rPr lang="en" sz="1200"/>
              <a:t> getting immediate results, taking action, challenging self and others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Motivated by:</a:t>
            </a:r>
            <a:r>
              <a:rPr lang="en" sz="1200"/>
              <a:t> power and authority, competition, winning success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Fears: </a:t>
            </a:r>
            <a:r>
              <a:rPr lang="en" sz="1200"/>
              <a:t>loss of control, being taken advantage of, vulnerability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Characteristics:</a:t>
            </a:r>
            <a:r>
              <a:rPr lang="en" sz="1200"/>
              <a:t>  self-confidence, directness, forcefulness, risk-taking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Limitations:</a:t>
            </a:r>
            <a:r>
              <a:rPr lang="en" sz="1200"/>
              <a:t> lack of concern for others, impatience, insensitivity</a:t>
            </a:r>
            <a:endParaRPr sz="1200"/>
          </a:p>
        </p:txBody>
      </p:sp>
      <p:sp>
        <p:nvSpPr>
          <p:cNvPr id="66" name="Google Shape;66;p14"/>
          <p:cNvSpPr/>
          <p:nvPr/>
        </p:nvSpPr>
        <p:spPr>
          <a:xfrm>
            <a:off x="413200" y="1080125"/>
            <a:ext cx="1360799" cy="23871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5D0D0"/>
                    </a:gs>
                    <a:gs pos="100000">
                      <a:srgbClr val="D9686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D</a:t>
            </a:r>
          </a:p>
        </p:txBody>
      </p:sp>
      <p:sp>
        <p:nvSpPr>
          <p:cNvPr id="67" name="Google Shape;67;p14"/>
          <p:cNvSpPr/>
          <p:nvPr/>
        </p:nvSpPr>
        <p:spPr>
          <a:xfrm>
            <a:off x="295525" y="3710325"/>
            <a:ext cx="2575800" cy="1069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Talk to them this way….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Get to the Point!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Be Specific!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They want to </a:t>
            </a:r>
            <a:r>
              <a:rPr lang="en" u="sng"/>
              <a:t>Win!</a:t>
            </a:r>
            <a:endParaRPr u="sng"/>
          </a:p>
        </p:txBody>
      </p:sp>
      <p:sp>
        <p:nvSpPr>
          <p:cNvPr id="68" name="Google Shape;68;p14"/>
          <p:cNvSpPr/>
          <p:nvPr/>
        </p:nvSpPr>
        <p:spPr>
          <a:xfrm>
            <a:off x="6941800" y="907725"/>
            <a:ext cx="1668600" cy="310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Likes: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the Boss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Ideas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Dislikes: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Indecision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Orders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Laziness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Slow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3294550" y="3656700"/>
            <a:ext cx="3440700" cy="1339200"/>
          </a:xfrm>
          <a:prstGeom prst="wave">
            <a:avLst>
              <a:gd fmla="val 12500" name="adj1"/>
              <a:gd fmla="val 0" name="adj2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JUST</a:t>
            </a:r>
            <a:r>
              <a:rPr b="1" lang="en" sz="1800"/>
              <a:t> </a:t>
            </a:r>
            <a:r>
              <a:rPr b="1" lang="en" sz="1800" u="sng"/>
              <a:t>GET</a:t>
            </a:r>
            <a:r>
              <a:rPr b="1" lang="en" sz="1800"/>
              <a:t> </a:t>
            </a:r>
            <a:r>
              <a:rPr b="1" lang="en" sz="1800" u="sng"/>
              <a:t>IT</a:t>
            </a:r>
            <a:r>
              <a:rPr b="1" lang="en" sz="1800"/>
              <a:t> </a:t>
            </a:r>
            <a:r>
              <a:rPr b="1" lang="en" sz="1800" u="sng"/>
              <a:t>DONE</a:t>
            </a:r>
            <a:r>
              <a:rPr b="1" lang="en" sz="1800"/>
              <a:t>!!!</a:t>
            </a:r>
            <a:endParaRPr b="1" sz="18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750" y="3710325"/>
            <a:ext cx="904701" cy="90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1085500" y="100150"/>
            <a:ext cx="70389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INFLUENCE</a:t>
            </a:r>
            <a:endParaRPr sz="3600"/>
          </a:p>
        </p:txBody>
      </p:sp>
      <p:sp>
        <p:nvSpPr>
          <p:cNvPr id="76" name="Google Shape;76;p15"/>
          <p:cNvSpPr/>
          <p:nvPr/>
        </p:nvSpPr>
        <p:spPr>
          <a:xfrm>
            <a:off x="1660600" y="993375"/>
            <a:ext cx="5167800" cy="224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Priorities:</a:t>
            </a:r>
            <a:r>
              <a:rPr lang="en" sz="1200"/>
              <a:t> expressing enthusiasm, taking action, encouraging collaboration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Motivated by:</a:t>
            </a:r>
            <a:r>
              <a:rPr lang="en" sz="1200"/>
              <a:t> social recognition, group activities, friendly relationships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Fears:</a:t>
            </a:r>
            <a:r>
              <a:rPr lang="en" sz="1200"/>
              <a:t> social rejection, disapproval, loss of influence, being ignored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Characteristics:</a:t>
            </a:r>
            <a:r>
              <a:rPr lang="en" sz="1200"/>
              <a:t> charm, enthusiasm, sociability, optimism, talkativeness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Limitations:</a:t>
            </a:r>
            <a:r>
              <a:rPr lang="en" sz="1200"/>
              <a:t> impulsiveness, disorganization, lack of follow-through</a:t>
            </a:r>
            <a:endParaRPr sz="1200"/>
          </a:p>
        </p:txBody>
      </p:sp>
      <p:sp>
        <p:nvSpPr>
          <p:cNvPr id="77" name="Google Shape;77;p15"/>
          <p:cNvSpPr/>
          <p:nvPr/>
        </p:nvSpPr>
        <p:spPr>
          <a:xfrm>
            <a:off x="631900" y="1029226"/>
            <a:ext cx="639900" cy="20371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6DB"/>
                    </a:gs>
                    <a:gs pos="100000">
                      <a:srgbClr val="FAD25C"/>
                    </a:gs>
                  </a:gsLst>
                  <a:lin ang="5400012" scaled="0"/>
                </a:gradFill>
                <a:latin typeface="Arial"/>
              </a:rPr>
              <a:t>i</a:t>
            </a:r>
          </a:p>
        </p:txBody>
      </p:sp>
      <p:sp>
        <p:nvSpPr>
          <p:cNvPr id="78" name="Google Shape;78;p15"/>
          <p:cNvSpPr/>
          <p:nvPr/>
        </p:nvSpPr>
        <p:spPr>
          <a:xfrm>
            <a:off x="631900" y="3507825"/>
            <a:ext cx="2575800" cy="1069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Talk to them this way….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This will be Fun!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Be Upbeat &amp; Positive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Enthusiastic</a:t>
            </a:r>
            <a:endParaRPr u="sng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400" y="3238275"/>
            <a:ext cx="2902051" cy="18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4009600" y="3758925"/>
            <a:ext cx="18144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Here’s an Idea!!!</a:t>
            </a:r>
            <a:endParaRPr b="1" sz="1900"/>
          </a:p>
        </p:txBody>
      </p:sp>
      <p:sp>
        <p:nvSpPr>
          <p:cNvPr id="81" name="Google Shape;81;p15"/>
          <p:cNvSpPr/>
          <p:nvPr/>
        </p:nvSpPr>
        <p:spPr>
          <a:xfrm>
            <a:off x="6949900" y="952875"/>
            <a:ext cx="1814400" cy="280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Likes: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Liked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of a Group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Activities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Dislikes: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Long-Term Projects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1450" y="3564525"/>
            <a:ext cx="949275" cy="114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1127375" y="113900"/>
            <a:ext cx="68430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STEADINESS</a:t>
            </a:r>
            <a:endParaRPr sz="3600"/>
          </a:p>
        </p:txBody>
      </p:sp>
      <p:sp>
        <p:nvSpPr>
          <p:cNvPr id="88" name="Google Shape;88;p16"/>
          <p:cNvSpPr/>
          <p:nvPr/>
        </p:nvSpPr>
        <p:spPr>
          <a:xfrm>
            <a:off x="352425" y="1004925"/>
            <a:ext cx="1251475" cy="2462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DCECD5"/>
                    </a:gs>
                    <a:gs pos="100000">
                      <a:srgbClr val="93BC81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S</a:t>
            </a:r>
          </a:p>
        </p:txBody>
      </p:sp>
      <p:sp>
        <p:nvSpPr>
          <p:cNvPr id="89" name="Google Shape;89;p16"/>
          <p:cNvSpPr/>
          <p:nvPr/>
        </p:nvSpPr>
        <p:spPr>
          <a:xfrm>
            <a:off x="1765900" y="938175"/>
            <a:ext cx="5054400" cy="2595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Priorities:</a:t>
            </a:r>
            <a:r>
              <a:rPr lang="en" sz="1200"/>
              <a:t> giving support, maintaining stability, enjoying collaboration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Motivated by:</a:t>
            </a:r>
            <a:r>
              <a:rPr lang="en" sz="1200"/>
              <a:t> stable environments, sincere appreciation, cooperation, opportunities to help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Fears:</a:t>
            </a:r>
            <a:r>
              <a:rPr lang="en" sz="1200"/>
              <a:t> loss of stability, change, loss of harmony, offending others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Characteristics:</a:t>
            </a:r>
            <a:r>
              <a:rPr lang="en" sz="1200"/>
              <a:t> patience, team player, calm approach, good listener, humility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Limitations: </a:t>
            </a:r>
            <a:r>
              <a:rPr lang="en" sz="1200"/>
              <a:t>overly accommodating, tendency to avoid change, indecisiveness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599500" y="3686025"/>
            <a:ext cx="2575800" cy="1069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Talk to them this way….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Kindly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Patiently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Predictability</a:t>
            </a:r>
            <a:endParaRPr u="sng"/>
          </a:p>
        </p:txBody>
      </p:sp>
      <p:sp>
        <p:nvSpPr>
          <p:cNvPr id="91" name="Google Shape;91;p16"/>
          <p:cNvSpPr/>
          <p:nvPr/>
        </p:nvSpPr>
        <p:spPr>
          <a:xfrm>
            <a:off x="6982300" y="911250"/>
            <a:ext cx="1838700" cy="3001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Likes: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Harmony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Quo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Cooperation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Dislikes: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Insensitivity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Yelled 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Surprises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Pushed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000" y="3686025"/>
            <a:ext cx="3100372" cy="13895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3515500" y="3758950"/>
            <a:ext cx="19602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veat"/>
                <a:ea typeface="Caveat"/>
                <a:cs typeface="Caveat"/>
                <a:sym typeface="Caveat"/>
              </a:rPr>
              <a:t>Whatever you think is best….</a:t>
            </a:r>
            <a:endParaRPr b="1" sz="20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1105950" y="203025"/>
            <a:ext cx="69321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CONSCIENTIOUS</a:t>
            </a:r>
            <a:endParaRPr sz="3000"/>
          </a:p>
        </p:txBody>
      </p:sp>
      <p:sp>
        <p:nvSpPr>
          <p:cNvPr id="99" name="Google Shape;99;p17"/>
          <p:cNvSpPr/>
          <p:nvPr/>
        </p:nvSpPr>
        <p:spPr>
          <a:xfrm>
            <a:off x="2041300" y="948225"/>
            <a:ext cx="4746600" cy="2340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Priorities:</a:t>
            </a:r>
            <a:r>
              <a:rPr lang="en" sz="1200"/>
              <a:t> ensuring accuracy, maintaining stability, challenging assumptions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Motivated by:</a:t>
            </a:r>
            <a:r>
              <a:rPr lang="en" sz="1200"/>
              <a:t> opportunities to use expertise or gain knowledge, attention to quality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Fears:</a:t>
            </a:r>
            <a:r>
              <a:rPr lang="en" sz="1200"/>
              <a:t> criticism, slipshod methods, being wrong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Characteristics:</a:t>
            </a:r>
            <a:r>
              <a:rPr lang="en" sz="1200"/>
              <a:t> precision, analysis, skepticism, reserve, quiet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Limitations:</a:t>
            </a:r>
            <a:r>
              <a:rPr lang="en" sz="1200"/>
              <a:t> overly critical, tendency to overanalyze, isolates self</a:t>
            </a:r>
            <a:endParaRPr sz="1200"/>
          </a:p>
        </p:txBody>
      </p:sp>
      <p:sp>
        <p:nvSpPr>
          <p:cNvPr id="100" name="Google Shape;100;p17"/>
          <p:cNvSpPr/>
          <p:nvPr/>
        </p:nvSpPr>
        <p:spPr>
          <a:xfrm>
            <a:off x="320250" y="1053525"/>
            <a:ext cx="1559051" cy="21303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DFE9FB"/>
                    </a:gs>
                    <a:gs pos="100000">
                      <a:srgbClr val="6E9BE7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C</a:t>
            </a:r>
          </a:p>
        </p:txBody>
      </p:sp>
      <p:sp>
        <p:nvSpPr>
          <p:cNvPr id="101" name="Google Shape;101;p17"/>
          <p:cNvSpPr/>
          <p:nvPr/>
        </p:nvSpPr>
        <p:spPr>
          <a:xfrm>
            <a:off x="583300" y="3613125"/>
            <a:ext cx="2575800" cy="1069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Talk to them this way….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Accommodating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Accurate &amp; Analytical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Accountable</a:t>
            </a:r>
            <a:endParaRPr u="sng"/>
          </a:p>
        </p:txBody>
      </p:sp>
      <p:sp>
        <p:nvSpPr>
          <p:cNvPr id="102" name="Google Shape;102;p17"/>
          <p:cNvSpPr/>
          <p:nvPr/>
        </p:nvSpPr>
        <p:spPr>
          <a:xfrm>
            <a:off x="6949900" y="939600"/>
            <a:ext cx="1798200" cy="2957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Likes: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Right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Establishing- Procedures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Finishing Tasks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Dislikes: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Mistakes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Sudden Changes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Unpreparedness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Sloppy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200" y="3279100"/>
            <a:ext cx="2902051" cy="18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039975" y="3746825"/>
            <a:ext cx="13608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 need more information</a:t>
            </a:r>
            <a:endParaRPr sz="1700"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400765" y="3746775"/>
            <a:ext cx="805975" cy="98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1103075" y="162500"/>
            <a:ext cx="60492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Using DISC In Business</a:t>
            </a:r>
            <a:endParaRPr sz="3600"/>
          </a:p>
        </p:txBody>
      </p:sp>
      <p:sp>
        <p:nvSpPr>
          <p:cNvPr id="111" name="Google Shape;111;p18"/>
          <p:cNvSpPr/>
          <p:nvPr/>
        </p:nvSpPr>
        <p:spPr>
          <a:xfrm>
            <a:off x="3394000" y="1077825"/>
            <a:ext cx="2178900" cy="11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8C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D’s</a:t>
            </a:r>
            <a:r>
              <a:rPr b="1" lang="en"/>
              <a:t> </a:t>
            </a:r>
            <a:r>
              <a:rPr b="1" lang="en">
                <a:solidFill>
                  <a:schemeClr val="dk1"/>
                </a:solidFill>
              </a:rPr>
              <a:t>&amp;</a:t>
            </a:r>
            <a:r>
              <a:rPr b="1" lang="en"/>
              <a:t> </a:t>
            </a:r>
            <a:r>
              <a:rPr b="1" lang="en">
                <a:solidFill>
                  <a:srgbClr val="FFFF00"/>
                </a:solidFill>
              </a:rPr>
              <a:t>I’s</a:t>
            </a:r>
            <a:r>
              <a:rPr b="1" lang="en"/>
              <a:t> </a:t>
            </a:r>
            <a:r>
              <a:rPr b="1" lang="en">
                <a:solidFill>
                  <a:schemeClr val="dk1"/>
                </a:solidFill>
              </a:rPr>
              <a:t>tend to speak louder and faster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5822900" y="2688213"/>
            <a:ext cx="2178900" cy="11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8C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S’s</a:t>
            </a:r>
            <a:r>
              <a:rPr b="1" lang="en">
                <a:solidFill>
                  <a:schemeClr val="dk1"/>
                </a:solidFill>
              </a:rPr>
              <a:t> &amp; </a:t>
            </a:r>
            <a:r>
              <a:rPr b="1" lang="en">
                <a:solidFill>
                  <a:srgbClr val="3C78D8"/>
                </a:solidFill>
              </a:rPr>
              <a:t>C’s</a:t>
            </a:r>
            <a:r>
              <a:rPr b="1" lang="en">
                <a:solidFill>
                  <a:schemeClr val="dk1"/>
                </a:solidFill>
              </a:rPr>
              <a:t> tend to speak softer &amp; slower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5767300" y="1077825"/>
            <a:ext cx="2178900" cy="11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8C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I’s</a:t>
            </a:r>
            <a:r>
              <a:rPr b="1" lang="en">
                <a:solidFill>
                  <a:schemeClr val="dk1"/>
                </a:solidFill>
              </a:rPr>
              <a:t> &amp; </a:t>
            </a:r>
            <a:r>
              <a:rPr b="1" lang="en">
                <a:solidFill>
                  <a:srgbClr val="38761D"/>
                </a:solidFill>
              </a:rPr>
              <a:t>S’s</a:t>
            </a:r>
            <a:r>
              <a:rPr b="1" lang="en">
                <a:solidFill>
                  <a:schemeClr val="dk1"/>
                </a:solidFill>
              </a:rPr>
              <a:t> tend to show more emotion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3394000" y="2688225"/>
            <a:ext cx="2178900" cy="11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8C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D’s</a:t>
            </a:r>
            <a:r>
              <a:rPr b="1" lang="en">
                <a:solidFill>
                  <a:schemeClr val="dk1"/>
                </a:solidFill>
              </a:rPr>
              <a:t> &amp; </a:t>
            </a:r>
            <a:r>
              <a:rPr b="1" lang="en">
                <a:solidFill>
                  <a:srgbClr val="3C78D8"/>
                </a:solidFill>
              </a:rPr>
              <a:t>C’s</a:t>
            </a:r>
            <a:r>
              <a:rPr b="1" lang="en">
                <a:solidFill>
                  <a:schemeClr val="dk1"/>
                </a:solidFill>
              </a:rPr>
              <a:t> tend to show no emotion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00" y="2203725"/>
            <a:ext cx="2667274" cy="266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1054475" y="138200"/>
            <a:ext cx="68673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Using DISC On An Appointment</a:t>
            </a:r>
            <a:endParaRPr sz="3600"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225" y="1028675"/>
            <a:ext cx="848402" cy="8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225" y="2045250"/>
            <a:ext cx="848402" cy="8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225" y="3061825"/>
            <a:ext cx="848402" cy="8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225" y="4078400"/>
            <a:ext cx="848402" cy="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/>
          <p:nvPr/>
        </p:nvSpPr>
        <p:spPr>
          <a:xfrm>
            <a:off x="2801725" y="2081975"/>
            <a:ext cx="4803300" cy="81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I’s homes tend to be well decorated with trendy styles. I’s will have photos throughout the home</a:t>
            </a:r>
            <a:endParaRPr b="1"/>
          </a:p>
        </p:txBody>
      </p:sp>
      <p:sp>
        <p:nvSpPr>
          <p:cNvPr id="126" name="Google Shape;126;p19"/>
          <p:cNvSpPr/>
          <p:nvPr/>
        </p:nvSpPr>
        <p:spPr>
          <a:xfrm>
            <a:off x="2801725" y="1085925"/>
            <a:ext cx="4803300" cy="81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8C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D’s homes tend to be clean, neat and decorated traditionally</a:t>
            </a:r>
            <a:endParaRPr b="1"/>
          </a:p>
        </p:txBody>
      </p:sp>
      <p:sp>
        <p:nvSpPr>
          <p:cNvPr id="127" name="Google Shape;127;p19"/>
          <p:cNvSpPr/>
          <p:nvPr/>
        </p:nvSpPr>
        <p:spPr>
          <a:xfrm>
            <a:off x="2801725" y="3078025"/>
            <a:ext cx="4803300" cy="81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S’s homes tend to be comfortable and traditional. S’s love lots of family photos</a:t>
            </a:r>
            <a:endParaRPr b="1"/>
          </a:p>
        </p:txBody>
      </p:sp>
      <p:sp>
        <p:nvSpPr>
          <p:cNvPr id="128" name="Google Shape;128;p19"/>
          <p:cNvSpPr/>
          <p:nvPr/>
        </p:nvSpPr>
        <p:spPr>
          <a:xfrm>
            <a:off x="2840725" y="4078400"/>
            <a:ext cx="4803300" cy="81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C’s homes tend to be neat, tidy and well organized. Usually not a lot of color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1094975" y="154400"/>
            <a:ext cx="6446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To Ask For The Business</a:t>
            </a:r>
            <a:endParaRPr sz="3600"/>
          </a:p>
        </p:txBody>
      </p:sp>
      <p:sp>
        <p:nvSpPr>
          <p:cNvPr id="134" name="Google Shape;134;p20"/>
          <p:cNvSpPr/>
          <p:nvPr/>
        </p:nvSpPr>
        <p:spPr>
          <a:xfrm>
            <a:off x="461800" y="1080125"/>
            <a:ext cx="777599" cy="12936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5D0D0"/>
                    </a:gs>
                    <a:gs pos="100000">
                      <a:srgbClr val="D9686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D</a:t>
            </a:r>
          </a:p>
        </p:txBody>
      </p:sp>
      <p:sp>
        <p:nvSpPr>
          <p:cNvPr id="135" name="Google Shape;135;p20"/>
          <p:cNvSpPr/>
          <p:nvPr/>
        </p:nvSpPr>
        <p:spPr>
          <a:xfrm>
            <a:off x="599500" y="2767825"/>
            <a:ext cx="267300" cy="13689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6DB"/>
                    </a:gs>
                    <a:gs pos="100000">
                      <a:srgbClr val="FAD25C"/>
                    </a:gs>
                  </a:gsLst>
                  <a:lin ang="5400012" scaled="0"/>
                </a:gradFill>
                <a:latin typeface="Arial"/>
              </a:rPr>
              <a:t>i</a:t>
            </a:r>
          </a:p>
        </p:txBody>
      </p:sp>
      <p:sp>
        <p:nvSpPr>
          <p:cNvPr id="136" name="Google Shape;136;p20"/>
          <p:cNvSpPr/>
          <p:nvPr/>
        </p:nvSpPr>
        <p:spPr>
          <a:xfrm>
            <a:off x="4402425" y="1080137"/>
            <a:ext cx="777600" cy="12936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DCECD5"/>
                    </a:gs>
                    <a:gs pos="100000">
                      <a:srgbClr val="93BC81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S</a:t>
            </a:r>
          </a:p>
        </p:txBody>
      </p:sp>
      <p:sp>
        <p:nvSpPr>
          <p:cNvPr id="137" name="Google Shape;137;p20"/>
          <p:cNvSpPr/>
          <p:nvPr/>
        </p:nvSpPr>
        <p:spPr>
          <a:xfrm>
            <a:off x="4402425" y="2870225"/>
            <a:ext cx="777599" cy="12936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DFE9FB"/>
                    </a:gs>
                    <a:gs pos="100000">
                      <a:srgbClr val="6E9BE7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C</a:t>
            </a:r>
          </a:p>
        </p:txBody>
      </p:sp>
      <p:sp>
        <p:nvSpPr>
          <p:cNvPr id="138" name="Google Shape;138;p20"/>
          <p:cNvSpPr/>
          <p:nvPr/>
        </p:nvSpPr>
        <p:spPr>
          <a:xfrm>
            <a:off x="1586200" y="2897425"/>
            <a:ext cx="2251800" cy="1239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May be quick decision makers. I’s have an overwhelming need to be liked and recognized. Focus on how it will help them!</a:t>
            </a:r>
            <a:endParaRPr sz="1250"/>
          </a:p>
        </p:txBody>
      </p:sp>
      <p:sp>
        <p:nvSpPr>
          <p:cNvPr id="139" name="Google Shape;139;p20"/>
          <p:cNvSpPr/>
          <p:nvPr/>
        </p:nvSpPr>
        <p:spPr>
          <a:xfrm>
            <a:off x="1586200" y="1134525"/>
            <a:ext cx="2251800" cy="1239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They will make fast decisions. D’s like to negotiate and need to feel like they’ve won.</a:t>
            </a:r>
            <a:endParaRPr sz="1300"/>
          </a:p>
        </p:txBody>
      </p:sp>
      <p:sp>
        <p:nvSpPr>
          <p:cNvPr id="140" name="Google Shape;140;p20"/>
          <p:cNvSpPr/>
          <p:nvPr/>
        </p:nvSpPr>
        <p:spPr>
          <a:xfrm>
            <a:off x="5659000" y="1107325"/>
            <a:ext cx="2251800" cy="1239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Need time to make a decision. Help them focus on security, safety and family. S’s want to trust who they are working with.</a:t>
            </a:r>
            <a:endParaRPr sz="1250"/>
          </a:p>
        </p:txBody>
      </p:sp>
      <p:sp>
        <p:nvSpPr>
          <p:cNvPr id="141" name="Google Shape;141;p20"/>
          <p:cNvSpPr/>
          <p:nvPr/>
        </p:nvSpPr>
        <p:spPr>
          <a:xfrm>
            <a:off x="5699475" y="2897425"/>
            <a:ext cx="2251800" cy="1239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They need a lot of information to make a decision. Don’t rush them! They would rather make no decision that a rushed one.</a:t>
            </a:r>
            <a:endParaRPr sz="12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