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notesMasterIdLst>
    <p:notesMasterId r:id="rId21"/>
  </p:notesMasterIdLst>
  <p:sldIdLst>
    <p:sldId id="343" r:id="rId2"/>
    <p:sldId id="389" r:id="rId3"/>
    <p:sldId id="388" r:id="rId4"/>
    <p:sldId id="391" r:id="rId5"/>
    <p:sldId id="392" r:id="rId6"/>
    <p:sldId id="404" r:id="rId7"/>
    <p:sldId id="393" r:id="rId8"/>
    <p:sldId id="390" r:id="rId9"/>
    <p:sldId id="401" r:id="rId10"/>
    <p:sldId id="406" r:id="rId11"/>
    <p:sldId id="394" r:id="rId12"/>
    <p:sldId id="395" r:id="rId13"/>
    <p:sldId id="396" r:id="rId14"/>
    <p:sldId id="397" r:id="rId15"/>
    <p:sldId id="399" r:id="rId16"/>
    <p:sldId id="398" r:id="rId17"/>
    <p:sldId id="400" r:id="rId18"/>
    <p:sldId id="407" r:id="rId19"/>
    <p:sldId id="3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60"/>
  </p:normalViewPr>
  <p:slideViewPr>
    <p:cSldViewPr>
      <p:cViewPr varScale="1">
        <p:scale>
          <a:sx n="110" d="100"/>
          <a:sy n="110" d="100"/>
        </p:scale>
        <p:origin x="151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77CBF0-0349-4739-8B56-CB2DFC9579AD}" type="datetimeFigureOut">
              <a:rPr lang="en-US" smtClean="0"/>
              <a:t>4/29/2016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A4F936-F4AE-4326-A9F1-926C0B17E95D}" type="slidenum">
              <a:rPr lang="en-US" smtClean="0"/>
              <a:t>‹#›</a:t>
            </a:fld>
            <a:endParaRPr lang="en-US"/>
          </a:p>
        </p:txBody>
      </p:sp>
    </p:spTree>
    <p:extLst>
      <p:ext uri="{BB962C8B-B14F-4D97-AF65-F5344CB8AC3E}">
        <p14:creationId xmlns:p14="http://schemas.microsoft.com/office/powerpoint/2010/main" val="3608364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CDE6BF-0C9B-4A94-A9F2-0D31226B309D}"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14936777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DE6BF-0C9B-4A94-A9F2-0D31226B309D}"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187225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DE6BF-0C9B-4A94-A9F2-0D31226B309D}"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307E7C-6376-4EFE-B74C-DF2E598C12AB}"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8718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2CDE6BF-0C9B-4A94-A9F2-0D31226B309D}"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411763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2CDE6BF-0C9B-4A94-A9F2-0D31226B309D}"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307E7C-6376-4EFE-B74C-DF2E598C12AB}"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4335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2CDE6BF-0C9B-4A94-A9F2-0D31226B309D}"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851536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CDE6BF-0C9B-4A94-A9F2-0D31226B309D}"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4084737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CDE6BF-0C9B-4A94-A9F2-0D31226B309D}"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27208057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CDE6BF-0C9B-4A94-A9F2-0D31226B309D}"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327046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DE6BF-0C9B-4A94-A9F2-0D31226B309D}"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404062544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CDE6BF-0C9B-4A94-A9F2-0D31226B309D}"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1621400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CDE6BF-0C9B-4A94-A9F2-0D31226B309D}" type="datetimeFigureOut">
              <a:rPr lang="en-US" smtClean="0"/>
              <a:t>4/29/2016</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197897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CDE6BF-0C9B-4A94-A9F2-0D31226B309D}" type="datetimeFigureOut">
              <a:rPr lang="en-US" smtClean="0"/>
              <a:t>4/29/2016</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18708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DE6BF-0C9B-4A94-A9F2-0D31226B309D}" type="datetimeFigureOut">
              <a:rPr lang="en-US" smtClean="0"/>
              <a:t>4/29/2016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35173895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DE6BF-0C9B-4A94-A9F2-0D31226B309D}"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39389356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DE6BF-0C9B-4A94-A9F2-0D31226B309D}"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73723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92CDE6BF-0C9B-4A94-A9F2-0D31226B309D}" type="datetimeFigureOut">
              <a:rPr lang="en-US" smtClean="0"/>
              <a:t>4/29/2016</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B307E7C-6376-4EFE-B74C-DF2E598C12AB}" type="slidenum">
              <a:rPr lang="en-US" smtClean="0"/>
              <a:t>‹#›</a:t>
            </a:fld>
            <a:endParaRPr lang="en-US"/>
          </a:p>
        </p:txBody>
      </p:sp>
    </p:spTree>
    <p:extLst>
      <p:ext uri="{BB962C8B-B14F-4D97-AF65-F5344CB8AC3E}">
        <p14:creationId xmlns:p14="http://schemas.microsoft.com/office/powerpoint/2010/main" val="260731331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0" r:id="rId14"/>
    <p:sldLayoutId id="2147483961" r:id="rId15"/>
    <p:sldLayoutId id="214748396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7.emf"/><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355080" y="6150114"/>
            <a:ext cx="2788920" cy="707886"/>
          </a:xfrm>
          <a:prstGeom prst="rect">
            <a:avLst/>
          </a:prstGeom>
          <a:noFill/>
        </p:spPr>
        <p:txBody>
          <a:bodyPr wrap="square" rtlCol="0">
            <a:spAutoFit/>
          </a:bodyPr>
          <a:lstStyle/>
          <a:p>
            <a:pPr algn="r"/>
            <a:r>
              <a:rPr lang="en-US" sz="2000" dirty="0" smtClean="0">
                <a:latin typeface="Angsana New" panose="02020603050405020304" pitchFamily="18" charset="-34"/>
                <a:cs typeface="Angsana New" panose="02020603050405020304" pitchFamily="18" charset="-34"/>
              </a:rPr>
              <a:t>NASA SPACE APPS CHALLENGE</a:t>
            </a:r>
          </a:p>
          <a:p>
            <a:pPr algn="r"/>
            <a:r>
              <a:rPr lang="en-US" sz="2000" dirty="0" smtClean="0">
                <a:latin typeface="Angsana New" panose="02020603050405020304" pitchFamily="18" charset="-34"/>
                <a:ea typeface="Calibri"/>
                <a:cs typeface="Angsana New" panose="02020603050405020304" pitchFamily="18" charset="-34"/>
              </a:rPr>
              <a:t>24 April 2016</a:t>
            </a:r>
            <a:endParaRPr lang="en-US" sz="2000" dirty="0">
              <a:latin typeface="Angsana New" panose="02020603050405020304" pitchFamily="18" charset="-34"/>
              <a:ea typeface="Calibri"/>
              <a:cs typeface="Angsana New" panose="02020603050405020304" pitchFamily="18" charset="-34"/>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0290" b="30435"/>
          <a:stretch/>
        </p:blipFill>
        <p:spPr>
          <a:xfrm>
            <a:off x="1752600" y="381000"/>
            <a:ext cx="5867400" cy="1816343"/>
          </a:xfrm>
          <a:prstGeom prst="rect">
            <a:avLst/>
          </a:prstGeom>
        </p:spPr>
      </p:pic>
      <p:pic>
        <p:nvPicPr>
          <p:cNvPr id="4" name="Picture 3"/>
          <p:cNvPicPr>
            <a:picLocks noChangeAspect="1"/>
          </p:cNvPicPr>
          <p:nvPr/>
        </p:nvPicPr>
        <p:blipFill rotWithShape="1">
          <a:blip r:embed="rId3">
            <a:clrChange>
              <a:clrFrom>
                <a:srgbClr val="FFFFFF"/>
              </a:clrFrom>
              <a:clrTo>
                <a:srgbClr val="FFFFFF">
                  <a:alpha val="0"/>
                </a:srgbClr>
              </a:clrTo>
            </a:clrChange>
          </a:blip>
          <a:srcRect l="1299" r="1299" b="35767"/>
          <a:stretch/>
        </p:blipFill>
        <p:spPr>
          <a:xfrm rot="10800000" flipH="1">
            <a:off x="1752600" y="2286000"/>
            <a:ext cx="5867400" cy="1816343"/>
          </a:xfrm>
          <a:prstGeom prst="rect">
            <a:avLst/>
          </a:prstGeom>
        </p:spPr>
      </p:pic>
      <p:sp>
        <p:nvSpPr>
          <p:cNvPr id="16" name="TextBox 15"/>
          <p:cNvSpPr txBox="1"/>
          <p:nvPr/>
        </p:nvSpPr>
        <p:spPr>
          <a:xfrm>
            <a:off x="1219200" y="4343400"/>
            <a:ext cx="4800600" cy="707886"/>
          </a:xfrm>
          <a:prstGeom prst="rect">
            <a:avLst/>
          </a:prstGeom>
          <a:noFill/>
        </p:spPr>
        <p:txBody>
          <a:bodyPr wrap="square" rtlCol="0">
            <a:spAutoFit/>
          </a:bodyPr>
          <a:lstStyle/>
          <a:p>
            <a:pPr algn="ctr"/>
            <a:r>
              <a:rPr lang="en-US" sz="4000" dirty="0" smtClean="0">
                <a:latin typeface="Angsana New" panose="02020603050405020304" pitchFamily="18" charset="-34"/>
                <a:cs typeface="Angsana New" panose="02020603050405020304" pitchFamily="18" charset="-34"/>
              </a:rPr>
              <a:t>CLOUDS OR CONTRAILS?</a:t>
            </a:r>
            <a:endParaRPr lang="en-US" sz="4000" dirty="0">
              <a:latin typeface="Angsana New" panose="02020603050405020304" pitchFamily="18" charset="-34"/>
              <a:ea typeface="Calibri"/>
              <a:cs typeface="Angsana New" panose="02020603050405020304" pitchFamily="18" charset="-34"/>
            </a:endParaRPr>
          </a:p>
        </p:txBody>
      </p:sp>
    </p:spTree>
    <p:extLst>
      <p:ext uri="{BB962C8B-B14F-4D97-AF65-F5344CB8AC3E}">
        <p14:creationId xmlns:p14="http://schemas.microsoft.com/office/powerpoint/2010/main" val="251484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a:latin typeface="Angsana New" panose="02020603050405020304" pitchFamily="18" charset="-34"/>
                <a:cs typeface="Angsana New" panose="02020603050405020304" pitchFamily="18" charset="-34"/>
              </a:rPr>
              <a:t>PATTERN RECOGNITION STRATEGY </a:t>
            </a:r>
            <a:r>
              <a:rPr lang="en-US" sz="4000" dirty="0" smtClean="0">
                <a:latin typeface="Angsana New" panose="02020603050405020304" pitchFamily="18" charset="-34"/>
                <a:cs typeface="Angsana New" panose="02020603050405020304" pitchFamily="18" charset="-34"/>
              </a:rPr>
              <a:t>(2/2)</a:t>
            </a:r>
            <a:endParaRPr lang="en-US" sz="4000" dirty="0">
              <a:latin typeface="Angsana New" panose="02020603050405020304" pitchFamily="18" charset="-34"/>
              <a:ea typeface="Calibri"/>
              <a:cs typeface="Angsana New" panose="02020603050405020304" pitchFamily="18" charset="-34"/>
            </a:endParaRPr>
          </a:p>
        </p:txBody>
      </p:sp>
      <p:pic>
        <p:nvPicPr>
          <p:cNvPr id="20" name="Picture 19"/>
          <p:cNvPicPr>
            <a:picLocks noChangeAspect="1"/>
          </p:cNvPicPr>
          <p:nvPr/>
        </p:nvPicPr>
        <p:blipFill rotWithShape="1">
          <a:blip r:embed="rId2"/>
          <a:srcRect l="13070" t="11412" r="12981" b="21640"/>
          <a:stretch/>
        </p:blipFill>
        <p:spPr>
          <a:xfrm>
            <a:off x="1981200" y="1447800"/>
            <a:ext cx="5141421" cy="1591605"/>
          </a:xfrm>
          <a:prstGeom prst="rect">
            <a:avLst/>
          </a:prstGeom>
        </p:spPr>
      </p:pic>
      <p:pic>
        <p:nvPicPr>
          <p:cNvPr id="24" name="Picture 23"/>
          <p:cNvPicPr>
            <a:picLocks noChangeAspect="1"/>
          </p:cNvPicPr>
          <p:nvPr/>
        </p:nvPicPr>
        <p:blipFill>
          <a:blip r:embed="rId3">
            <a:clrChange>
              <a:clrFrom>
                <a:srgbClr val="FFFFFF"/>
              </a:clrFrom>
              <a:clrTo>
                <a:srgbClr val="FFFFFF">
                  <a:alpha val="0"/>
                </a:srgbClr>
              </a:clrTo>
            </a:clrChange>
          </a:blip>
          <a:stretch>
            <a:fillRect/>
          </a:stretch>
        </p:blipFill>
        <p:spPr>
          <a:xfrm>
            <a:off x="7187838" y="1413106"/>
            <a:ext cx="632256" cy="1655709"/>
          </a:xfrm>
          <a:prstGeom prst="rect">
            <a:avLst/>
          </a:prstGeom>
        </p:spPr>
      </p:pic>
      <p:sp>
        <p:nvSpPr>
          <p:cNvPr id="27" name="TextBox 26"/>
          <p:cNvSpPr txBox="1"/>
          <p:nvPr/>
        </p:nvSpPr>
        <p:spPr>
          <a:xfrm>
            <a:off x="3957873" y="1406976"/>
            <a:ext cx="31495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Density pattern recognition lines</a:t>
            </a:r>
            <a:endParaRPr lang="en-US" sz="1600" dirty="0">
              <a:solidFill>
                <a:schemeClr val="bg1"/>
              </a:solidFill>
              <a:latin typeface="Calibri" panose="020F0502020204030204" pitchFamily="34" charset="0"/>
            </a:endParaRPr>
          </a:p>
        </p:txBody>
      </p:sp>
      <p:sp>
        <p:nvSpPr>
          <p:cNvPr id="28" name="TextBox 27"/>
          <p:cNvSpPr txBox="1"/>
          <p:nvPr/>
        </p:nvSpPr>
        <p:spPr>
          <a:xfrm>
            <a:off x="2856647" y="1549934"/>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1</a:t>
            </a:r>
            <a:endParaRPr lang="en-US" sz="1600" dirty="0">
              <a:solidFill>
                <a:schemeClr val="bg1"/>
              </a:solidFill>
              <a:latin typeface="Calibri" panose="020F0502020204030204" pitchFamily="34" charset="0"/>
            </a:endParaRPr>
          </a:p>
        </p:txBody>
      </p:sp>
      <p:sp>
        <p:nvSpPr>
          <p:cNvPr id="29" name="TextBox 28"/>
          <p:cNvSpPr txBox="1"/>
          <p:nvPr/>
        </p:nvSpPr>
        <p:spPr>
          <a:xfrm>
            <a:off x="4143436" y="1981757"/>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3</a:t>
            </a:r>
          </a:p>
        </p:txBody>
      </p:sp>
      <p:sp>
        <p:nvSpPr>
          <p:cNvPr id="30" name="TextBox 29"/>
          <p:cNvSpPr txBox="1"/>
          <p:nvPr/>
        </p:nvSpPr>
        <p:spPr>
          <a:xfrm>
            <a:off x="5293240" y="1697519"/>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4</a:t>
            </a:r>
          </a:p>
        </p:txBody>
      </p:sp>
      <p:cxnSp>
        <p:nvCxnSpPr>
          <p:cNvPr id="31" name="Straight Arrow Connector 30"/>
          <p:cNvCxnSpPr/>
          <p:nvPr/>
        </p:nvCxnSpPr>
        <p:spPr>
          <a:xfrm>
            <a:off x="3110555" y="1803771"/>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392310" y="2172726"/>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512109" y="1888488"/>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056775" y="1777583"/>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2</a:t>
            </a:r>
          </a:p>
        </p:txBody>
      </p:sp>
      <p:cxnSp>
        <p:nvCxnSpPr>
          <p:cNvPr id="35" name="Straight Arrow Connector 34"/>
          <p:cNvCxnSpPr/>
          <p:nvPr/>
        </p:nvCxnSpPr>
        <p:spPr>
          <a:xfrm>
            <a:off x="2275644" y="1968552"/>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631908" y="2190143"/>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5</a:t>
            </a:r>
          </a:p>
        </p:txBody>
      </p:sp>
      <p:cxnSp>
        <p:nvCxnSpPr>
          <p:cNvPr id="37" name="Straight Arrow Connector 36"/>
          <p:cNvCxnSpPr/>
          <p:nvPr/>
        </p:nvCxnSpPr>
        <p:spPr>
          <a:xfrm flipH="1">
            <a:off x="6508976" y="2413736"/>
            <a:ext cx="181702" cy="134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rotWithShape="1">
          <a:blip r:embed="rId4"/>
          <a:srcRect l="12805" t="10791" r="12981" b="21640"/>
          <a:stretch/>
        </p:blipFill>
        <p:spPr>
          <a:xfrm>
            <a:off x="1124537" y="3810000"/>
            <a:ext cx="3572573" cy="1160173"/>
          </a:xfrm>
          <a:prstGeom prst="rect">
            <a:avLst/>
          </a:prstGeom>
        </p:spPr>
      </p:pic>
      <p:pic>
        <p:nvPicPr>
          <p:cNvPr id="39" name="Picture 38"/>
          <p:cNvPicPr>
            <a:picLocks noChangeAspect="1"/>
          </p:cNvPicPr>
          <p:nvPr/>
        </p:nvPicPr>
        <p:blipFill rotWithShape="1">
          <a:blip r:embed="rId5"/>
          <a:srcRect l="12805" t="10791" r="12981" b="21640"/>
          <a:stretch/>
        </p:blipFill>
        <p:spPr>
          <a:xfrm>
            <a:off x="1124538" y="5095448"/>
            <a:ext cx="3572573" cy="1160173"/>
          </a:xfrm>
          <a:prstGeom prst="rect">
            <a:avLst/>
          </a:prstGeom>
        </p:spPr>
      </p:pic>
      <p:pic>
        <p:nvPicPr>
          <p:cNvPr id="40" name="Picture 39"/>
          <p:cNvPicPr>
            <a:picLocks noChangeAspect="1"/>
          </p:cNvPicPr>
          <p:nvPr/>
        </p:nvPicPr>
        <p:blipFill rotWithShape="1">
          <a:blip r:embed="rId6"/>
          <a:srcRect l="13071" t="10791" r="13245" b="21640"/>
          <a:stretch/>
        </p:blipFill>
        <p:spPr>
          <a:xfrm>
            <a:off x="4851142" y="3800103"/>
            <a:ext cx="3572573" cy="1160173"/>
          </a:xfrm>
          <a:prstGeom prst="rect">
            <a:avLst/>
          </a:prstGeom>
        </p:spPr>
      </p:pic>
      <p:pic>
        <p:nvPicPr>
          <p:cNvPr id="41" name="Picture 40"/>
          <p:cNvPicPr>
            <a:picLocks noChangeAspect="1"/>
          </p:cNvPicPr>
          <p:nvPr/>
        </p:nvPicPr>
        <p:blipFill rotWithShape="1">
          <a:blip r:embed="rId7"/>
          <a:srcRect l="12805" t="10792" r="12981" b="21020"/>
          <a:stretch/>
        </p:blipFill>
        <p:spPr>
          <a:xfrm>
            <a:off x="4851141" y="5111938"/>
            <a:ext cx="3572573" cy="1144812"/>
          </a:xfrm>
          <a:prstGeom prst="rect">
            <a:avLst/>
          </a:prstGeom>
        </p:spPr>
      </p:pic>
      <p:sp>
        <p:nvSpPr>
          <p:cNvPr id="42" name="TextBox 41"/>
          <p:cNvSpPr txBox="1"/>
          <p:nvPr/>
        </p:nvSpPr>
        <p:spPr>
          <a:xfrm>
            <a:off x="3127972" y="3395376"/>
            <a:ext cx="3149508" cy="338554"/>
          </a:xfrm>
          <a:prstGeom prst="rect">
            <a:avLst/>
          </a:prstGeom>
          <a:noFill/>
          <a:ln>
            <a:noFill/>
          </a:ln>
        </p:spPr>
        <p:txBody>
          <a:bodyPr wrap="square" rtlCol="0">
            <a:spAutoFit/>
          </a:bodyPr>
          <a:lstStyle/>
          <a:p>
            <a:pPr algn="ctr"/>
            <a:r>
              <a:rPr lang="en-US" sz="1600" dirty="0" smtClean="0">
                <a:latin typeface="Calibri" panose="020F0502020204030204" pitchFamily="34" charset="0"/>
              </a:rPr>
              <a:t>Sample pattern isolation results</a:t>
            </a:r>
            <a:endParaRPr lang="en-US" sz="1600" dirty="0">
              <a:latin typeface="Calibri" panose="020F0502020204030204" pitchFamily="34" charset="0"/>
            </a:endParaRPr>
          </a:p>
        </p:txBody>
      </p:sp>
      <p:sp>
        <p:nvSpPr>
          <p:cNvPr id="43" name="TextBox 42"/>
          <p:cNvSpPr txBox="1"/>
          <p:nvPr/>
        </p:nvSpPr>
        <p:spPr>
          <a:xfrm>
            <a:off x="1152526" y="3816531"/>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1</a:t>
            </a:r>
            <a:endParaRPr lang="en-US" sz="1600" dirty="0">
              <a:solidFill>
                <a:schemeClr val="bg1"/>
              </a:solidFill>
              <a:latin typeface="Calibri" panose="020F0502020204030204" pitchFamily="34" charset="0"/>
            </a:endParaRPr>
          </a:p>
        </p:txBody>
      </p:sp>
      <p:sp>
        <p:nvSpPr>
          <p:cNvPr id="45" name="TextBox 44"/>
          <p:cNvSpPr txBox="1"/>
          <p:nvPr/>
        </p:nvSpPr>
        <p:spPr>
          <a:xfrm>
            <a:off x="4851141" y="3800103"/>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5</a:t>
            </a:r>
            <a:endParaRPr lang="en-US" sz="1600" dirty="0">
              <a:solidFill>
                <a:schemeClr val="bg1"/>
              </a:solidFill>
              <a:latin typeface="Calibri" panose="020F0502020204030204" pitchFamily="34" charset="0"/>
            </a:endParaRPr>
          </a:p>
        </p:txBody>
      </p:sp>
      <p:sp>
        <p:nvSpPr>
          <p:cNvPr id="46" name="TextBox 45"/>
          <p:cNvSpPr txBox="1"/>
          <p:nvPr/>
        </p:nvSpPr>
        <p:spPr>
          <a:xfrm>
            <a:off x="1152526" y="5072847"/>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4</a:t>
            </a:r>
            <a:endParaRPr lang="en-US" sz="1600" dirty="0">
              <a:solidFill>
                <a:schemeClr val="bg1"/>
              </a:solidFill>
              <a:latin typeface="Calibri" panose="020F0502020204030204" pitchFamily="34" charset="0"/>
            </a:endParaRPr>
          </a:p>
        </p:txBody>
      </p:sp>
      <p:sp>
        <p:nvSpPr>
          <p:cNvPr id="47" name="TextBox 46"/>
          <p:cNvSpPr txBox="1"/>
          <p:nvPr/>
        </p:nvSpPr>
        <p:spPr>
          <a:xfrm>
            <a:off x="4851141" y="5095448"/>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3</a:t>
            </a:r>
            <a:endParaRPr lang="en-US" sz="16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31079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MASS DISTRIBUTIONS ON PATTERN LINES</a:t>
            </a:r>
            <a:endParaRPr lang="en-US" sz="4000" dirty="0">
              <a:latin typeface="Angsana New" panose="02020603050405020304" pitchFamily="18" charset="-34"/>
              <a:ea typeface="Calibri"/>
              <a:cs typeface="Angsana New" panose="02020603050405020304" pitchFamily="18" charset="-34"/>
            </a:endParaRPr>
          </a:p>
        </p:txBody>
      </p:sp>
      <p:sp>
        <p:nvSpPr>
          <p:cNvPr id="4" name="TextBox 3"/>
          <p:cNvSpPr txBox="1"/>
          <p:nvPr/>
        </p:nvSpPr>
        <p:spPr>
          <a:xfrm>
            <a:off x="1066800" y="1557437"/>
            <a:ext cx="7848600"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Once the pattern lines are recognized along the water density distributions, we evaluate the mass of water inside a thickness layer of the projected water area along the pattern line. </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The thickness of the projected water area is assumed to be one aircraft engine exhaust diameter for  a variety of typical aircraft engines available for commercial airlines.</a:t>
            </a:r>
          </a:p>
          <a:p>
            <a:pPr marL="285750" indent="-285750">
              <a:buFont typeface="Arial" panose="020B0604020202020204" pitchFamily="34" charset="0"/>
              <a:buChar char="•"/>
            </a:pPr>
            <a:endParaRPr lang="en-US" sz="1400" dirty="0" smtClean="0">
              <a:latin typeface="Calibri" panose="020F0502020204030204" pitchFamily="34" charset="0"/>
            </a:endParaRPr>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7772400" y="4110446"/>
            <a:ext cx="586537" cy="1847850"/>
          </a:xfrm>
          <a:prstGeom prst="rect">
            <a:avLst/>
          </a:prstGeom>
        </p:spPr>
      </p:pic>
      <p:pic>
        <p:nvPicPr>
          <p:cNvPr id="9" name="Picture 8"/>
          <p:cNvPicPr>
            <a:picLocks noChangeAspect="1"/>
          </p:cNvPicPr>
          <p:nvPr/>
        </p:nvPicPr>
        <p:blipFill>
          <a:blip r:embed="rId3"/>
          <a:stretch>
            <a:fillRect/>
          </a:stretch>
        </p:blipFill>
        <p:spPr>
          <a:xfrm flipV="1">
            <a:off x="1502229" y="4059827"/>
            <a:ext cx="6153792" cy="190500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1447800" y="5993609"/>
                <a:ext cx="3309257" cy="338554"/>
              </a:xfrm>
              <a:prstGeom prst="rect">
                <a:avLst/>
              </a:prstGeom>
              <a:noFill/>
              <a:ln>
                <a:noFill/>
              </a:ln>
            </p:spPr>
            <p:txBody>
              <a:bodyPr wrap="square" rtlCol="0">
                <a:spAutoFit/>
              </a:bodyPr>
              <a:lstStyle/>
              <a:p>
                <a:r>
                  <a:rPr lang="en-US" sz="1600" dirty="0" smtClean="0">
                    <a:solidFill>
                      <a:schemeClr val="tx1"/>
                    </a:solidFill>
                    <a:latin typeface="Calibri" panose="020F0502020204030204" pitchFamily="34" charset="0"/>
                  </a:rPr>
                  <a:t>Normalized red scatter intensity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b="0" i="1">
                            <a:solidFill>
                              <a:schemeClr val="tx1"/>
                            </a:solidFill>
                            <a:latin typeface="Cambria Math" panose="02040503050406030204" pitchFamily="18" charset="0"/>
                          </a:rPr>
                          <m:t>𝐼</m:t>
                        </m:r>
                      </m:e>
                      <m:sub>
                        <m:r>
                          <a:rPr lang="en-US" sz="1600" b="0" i="1">
                            <a:solidFill>
                              <a:schemeClr val="tx1"/>
                            </a:solidFill>
                            <a:latin typeface="Cambria Math" panose="02040503050406030204" pitchFamily="18" charset="0"/>
                          </a:rPr>
                          <m:t>𝑅</m:t>
                        </m:r>
                      </m:sub>
                    </m:sSub>
                  </m:oMath>
                </a14:m>
                <a:r>
                  <a:rPr lang="en-US" sz="1600" dirty="0" smtClean="0">
                    <a:solidFill>
                      <a:schemeClr val="tx1"/>
                    </a:solidFill>
                    <a:latin typeface="Calibri" panose="020F0502020204030204" pitchFamily="34" charset="0"/>
                  </a:rPr>
                  <a:t>)</a:t>
                </a:r>
                <a:endParaRPr lang="en-US" sz="1600" dirty="0">
                  <a:solidFill>
                    <a:schemeClr val="tx1"/>
                  </a:solidFill>
                  <a:latin typeface="Calibri" panose="020F050202020403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47800" y="5993609"/>
                <a:ext cx="3309257" cy="338554"/>
              </a:xfrm>
              <a:prstGeom prst="rect">
                <a:avLst/>
              </a:prstGeom>
              <a:blipFill rotWithShape="0">
                <a:blip r:embed="rId4"/>
                <a:stretch>
                  <a:fillRect l="-1107" t="-5357" b="-21429"/>
                </a:stretch>
              </a:blipFill>
              <a:ln>
                <a:noFill/>
              </a:ln>
            </p:spPr>
            <p:txBody>
              <a:bodyPr/>
              <a:lstStyle/>
              <a:p>
                <a:r>
                  <a:rPr lang="en-US">
                    <a:noFill/>
                  </a:rPr>
                  <a:t> </a:t>
                </a:r>
              </a:p>
            </p:txBody>
          </p:sp>
        </mc:Fallback>
      </mc:AlternateContent>
      <p:cxnSp>
        <p:nvCxnSpPr>
          <p:cNvPr id="3" name="Straight Connector 2"/>
          <p:cNvCxnSpPr/>
          <p:nvPr/>
        </p:nvCxnSpPr>
        <p:spPr>
          <a:xfrm flipV="1">
            <a:off x="4648200" y="4267200"/>
            <a:ext cx="2895600" cy="160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rot="19852659">
            <a:off x="4406001" y="4977407"/>
            <a:ext cx="3484117" cy="18040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5889171" y="3798090"/>
            <a:ext cx="952500" cy="726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400" y="3592578"/>
            <a:ext cx="4350921"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Projected area band around density pattern line</a:t>
            </a:r>
            <a:endParaRPr lang="en-US" sz="1600"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420488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IMAGE FIELD OF VIEW</a:t>
            </a:r>
            <a:endParaRPr lang="en-US" sz="4000" dirty="0">
              <a:latin typeface="Angsana New" panose="02020603050405020304" pitchFamily="18" charset="-34"/>
              <a:ea typeface="Calibri"/>
              <a:cs typeface="Angsana New" panose="02020603050405020304" pitchFamily="18" charset="-34"/>
            </a:endParaRPr>
          </a:p>
        </p:txBody>
      </p:sp>
      <p:sp>
        <p:nvSpPr>
          <p:cNvPr id="4" name="TextBox 3"/>
          <p:cNvSpPr txBox="1"/>
          <p:nvPr/>
        </p:nvSpPr>
        <p:spPr>
          <a:xfrm>
            <a:off x="914400" y="1524000"/>
            <a:ext cx="78486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The algorithm works by checking if the mass of water contained in the predicted contrails matches any known aircraft configurations for the length scale of the image</a:t>
            </a:r>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t="20290" b="30435"/>
          <a:stretch/>
        </p:blipFill>
        <p:spPr>
          <a:xfrm rot="19236691">
            <a:off x="2559403" y="2140496"/>
            <a:ext cx="4327684" cy="1905000"/>
          </a:xfrm>
          <a:prstGeom prst="rect">
            <a:avLst/>
          </a:prstGeom>
          <a:scene3d>
            <a:camera prst="isometricLeftDown"/>
            <a:lightRig rig="threePt" dir="t"/>
          </a:scene3d>
        </p:spPr>
      </p:pic>
      <p:cxnSp>
        <p:nvCxnSpPr>
          <p:cNvPr id="7" name="Straight Connector 6"/>
          <p:cNvCxnSpPr/>
          <p:nvPr/>
        </p:nvCxnSpPr>
        <p:spPr>
          <a:xfrm>
            <a:off x="2446462" y="2819400"/>
            <a:ext cx="2125538" cy="358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05200" y="4038600"/>
            <a:ext cx="106680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572000" y="3429000"/>
            <a:ext cx="236220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572000" y="2209800"/>
            <a:ext cx="1371600" cy="411480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clrChange>
              <a:clrFrom>
                <a:srgbClr val="FFFFFF"/>
              </a:clrFrom>
              <a:clrTo>
                <a:srgbClr val="FFFFFF">
                  <a:alpha val="0"/>
                </a:srgbClr>
              </a:clrTo>
            </a:clrChange>
          </a:blip>
          <a:stretch>
            <a:fillRect/>
          </a:stretch>
        </p:blipFill>
        <p:spPr>
          <a:xfrm>
            <a:off x="4411980" y="6183384"/>
            <a:ext cx="858727" cy="607591"/>
          </a:xfrm>
          <a:prstGeom prst="rect">
            <a:avLst/>
          </a:prstGeom>
        </p:spPr>
      </p:pic>
      <p:pic>
        <p:nvPicPr>
          <p:cNvPr id="26" name="Picture 25"/>
          <p:cNvPicPr>
            <a:picLocks/>
          </p:cNvPicPr>
          <p:nvPr/>
        </p:nvPicPr>
        <p:blipFill rotWithShape="1">
          <a:blip r:embed="rId4" cstate="print">
            <a:extLst>
              <a:ext uri="{28A0092B-C50C-407E-A947-70E740481C1C}">
                <a14:useLocalDpi xmlns:a14="http://schemas.microsoft.com/office/drawing/2010/main" val="0"/>
              </a:ext>
            </a:extLst>
          </a:blip>
          <a:srcRect t="20290" b="30435"/>
          <a:stretch/>
        </p:blipFill>
        <p:spPr>
          <a:xfrm>
            <a:off x="4486272" y="6366511"/>
            <a:ext cx="254326" cy="181355"/>
          </a:xfrm>
          <a:prstGeom prst="rect">
            <a:avLst/>
          </a:prstGeom>
        </p:spPr>
      </p:pic>
      <p:cxnSp>
        <p:nvCxnSpPr>
          <p:cNvPr id="28" name="Straight Arrow Connector 27"/>
          <p:cNvCxnSpPr/>
          <p:nvPr/>
        </p:nvCxnSpPr>
        <p:spPr>
          <a:xfrm flipH="1">
            <a:off x="7315200" y="2895600"/>
            <a:ext cx="76200" cy="373380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330798" y="4440823"/>
            <a:ext cx="1794767" cy="1077218"/>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Altitude</a:t>
            </a:r>
          </a:p>
          <a:p>
            <a:pPr algn="ctr"/>
            <a:r>
              <a:rPr lang="en-US" sz="1600" dirty="0" smtClean="0">
                <a:solidFill>
                  <a:srgbClr val="0070C0"/>
                </a:solidFill>
                <a:latin typeface="Calibri" panose="020F0502020204030204" pitchFamily="34" charset="0"/>
              </a:rPr>
              <a:t>Assumed from standard aircraft flight routes</a:t>
            </a:r>
            <a:endParaRPr lang="en-US" sz="1600" dirty="0">
              <a:solidFill>
                <a:srgbClr val="0070C0"/>
              </a:solidFill>
              <a:latin typeface="Calibri" panose="020F0502020204030204" pitchFamily="34" charset="0"/>
            </a:endParaRPr>
          </a:p>
        </p:txBody>
      </p:sp>
      <p:sp>
        <p:nvSpPr>
          <p:cNvPr id="30" name="TextBox 29"/>
          <p:cNvSpPr txBox="1"/>
          <p:nvPr/>
        </p:nvSpPr>
        <p:spPr>
          <a:xfrm>
            <a:off x="1074861" y="5889558"/>
            <a:ext cx="2283801" cy="584775"/>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Camera field of view (known from hardware)</a:t>
            </a:r>
            <a:endParaRPr lang="en-US" sz="1600" dirty="0">
              <a:solidFill>
                <a:srgbClr val="0070C0"/>
              </a:solidFill>
              <a:latin typeface="Calibri" panose="020F0502020204030204" pitchFamily="34" charset="0"/>
            </a:endParaRPr>
          </a:p>
        </p:txBody>
      </p:sp>
      <p:cxnSp>
        <p:nvCxnSpPr>
          <p:cNvPr id="31" name="Straight Arrow Connector 30"/>
          <p:cNvCxnSpPr>
            <a:stCxn id="30" idx="3"/>
          </p:cNvCxnSpPr>
          <p:nvPr/>
        </p:nvCxnSpPr>
        <p:spPr>
          <a:xfrm>
            <a:off x="3358662" y="6181946"/>
            <a:ext cx="1045743" cy="274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569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MASS ANALYSIS</a:t>
            </a:r>
            <a:endParaRPr lang="en-US" sz="4000" dirty="0">
              <a:latin typeface="Angsana New" panose="02020603050405020304" pitchFamily="18" charset="-34"/>
              <a:ea typeface="Calibri"/>
              <a:cs typeface="Angsana New" panose="02020603050405020304" pitchFamily="18" charset="-34"/>
            </a:endParaRPr>
          </a:p>
        </p:txBody>
      </p:sp>
      <mc:AlternateContent xmlns:mc="http://schemas.openxmlformats.org/markup-compatibility/2006" xmlns:a14="http://schemas.microsoft.com/office/drawing/2010/main">
        <mc:Choice Requires="a14">
          <p:sp>
            <p:nvSpPr>
              <p:cNvPr id="4" name="TextBox 3"/>
              <p:cNvSpPr txBox="1"/>
              <p:nvPr/>
            </p:nvSpPr>
            <p:spPr>
              <a:xfrm>
                <a:off x="914400" y="1524000"/>
                <a:ext cx="7848600" cy="4198842"/>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The image field of view allows us to determine the length and width size of projected water mass volumes and thereby convert them from image scale to real world scale.</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If an aircraft were to pass through this known field of view at known cruise speeds (Mach 0.8), the length of the pattern line and the sonic velocity at this altitude allow us to determine the mass of water that would be present in a given length of the pattern line:</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𝑀𝑎𝑠𝑠</m:t>
                      </m:r>
                      <m:r>
                        <a:rPr lang="en-US" sz="1400" b="0" i="1" smtClean="0">
                          <a:latin typeface="Cambria Math" panose="02040503050406030204" pitchFamily="18" charset="0"/>
                        </a:rPr>
                        <m:t> </m:t>
                      </m:r>
                      <m:r>
                        <a:rPr lang="en-US" sz="1400" b="0" i="1" smtClean="0">
                          <a:latin typeface="Cambria Math" panose="02040503050406030204" pitchFamily="18" charset="0"/>
                        </a:rPr>
                        <m:t>𝑜𝑓</m:t>
                      </m:r>
                      <m:r>
                        <a:rPr lang="en-US" sz="1400" b="0" i="1" smtClean="0">
                          <a:latin typeface="Cambria Math" panose="02040503050406030204" pitchFamily="18" charset="0"/>
                        </a:rPr>
                        <m:t> </m:t>
                      </m:r>
                      <m:r>
                        <a:rPr lang="en-US" sz="1400" b="0" i="1" smtClean="0">
                          <a:latin typeface="Cambria Math" panose="02040503050406030204" pitchFamily="18" charset="0"/>
                        </a:rPr>
                        <m:t>𝑤𝑎𝑡𝑒𝑟</m:t>
                      </m:r>
                      <m:r>
                        <a:rPr lang="en-US" sz="1400" b="0" i="1" smtClean="0">
                          <a:latin typeface="Cambria Math" panose="02040503050406030204" pitchFamily="18" charset="0"/>
                        </a:rPr>
                        <m:t> </m:t>
                      </m:r>
                      <m:r>
                        <a:rPr lang="en-US" sz="1400" b="0" i="1" smtClean="0">
                          <a:latin typeface="Cambria Math" panose="02040503050406030204" pitchFamily="18" charset="0"/>
                        </a:rPr>
                        <m:t>𝑖𝑛</m:t>
                      </m:r>
                      <m:r>
                        <a:rPr lang="en-US" sz="1400" b="0" i="1" smtClean="0">
                          <a:latin typeface="Cambria Math" panose="02040503050406030204" pitchFamily="18" charset="0"/>
                        </a:rPr>
                        <m:t> </m:t>
                      </m:r>
                      <m:r>
                        <a:rPr lang="en-US" sz="1400" b="0" i="1" smtClean="0">
                          <a:latin typeface="Cambria Math" panose="02040503050406030204" pitchFamily="18" charset="0"/>
                        </a:rPr>
                        <m:t>𝑝𝑎𝑡𝑡𝑒𝑟𝑛</m:t>
                      </m:r>
                      <m:r>
                        <a:rPr lang="en-US" sz="1400" b="0" i="1" smtClean="0">
                          <a:latin typeface="Cambria Math" panose="02040503050406030204" pitchFamily="18" charset="0"/>
                        </a:rPr>
                        <m:t> </m:t>
                      </m:r>
                      <m:r>
                        <a:rPr lang="en-US" sz="1400" b="0" i="1" smtClean="0">
                          <a:latin typeface="Cambria Math" panose="02040503050406030204" pitchFamily="18" charset="0"/>
                        </a:rPr>
                        <m:t>𝑙𝑖𝑛𝑒</m:t>
                      </m:r>
                      <m:r>
                        <a:rPr lang="en-US" sz="1400" b="0" i="1" smtClean="0">
                          <a:latin typeface="Cambria Math" panose="02040503050406030204" pitchFamily="18" charset="0"/>
                        </a:rPr>
                        <m:t> </m:t>
                      </m:r>
                      <m:r>
                        <a:rPr lang="en-US" sz="1400" b="0" i="1" smtClean="0">
                          <a:latin typeface="Cambria Math" panose="02040503050406030204" pitchFamily="18" charset="0"/>
                        </a:rPr>
                        <m:t>𝐼𝐹</m:t>
                      </m:r>
                      <m:r>
                        <a:rPr lang="en-US" sz="1400" b="0" i="1" smtClean="0">
                          <a:latin typeface="Cambria Math" panose="02040503050406030204" pitchFamily="18" charset="0"/>
                        </a:rPr>
                        <m:t> </m:t>
                      </m:r>
                      <m:r>
                        <a:rPr lang="en-US" sz="1400" b="0" i="1" smtClean="0">
                          <a:latin typeface="Cambria Math" panose="02040503050406030204" pitchFamily="18" charset="0"/>
                        </a:rPr>
                        <m:t>𝑖𝑡</m:t>
                      </m:r>
                      <m:r>
                        <a:rPr lang="en-US" sz="1400" b="0" i="1" smtClean="0">
                          <a:latin typeface="Cambria Math" panose="02040503050406030204" pitchFamily="18" charset="0"/>
                        </a:rPr>
                        <m:t> </m:t>
                      </m:r>
                      <m:r>
                        <a:rPr lang="en-US" sz="1400" b="0" i="1" smtClean="0">
                          <a:latin typeface="Cambria Math" panose="02040503050406030204" pitchFamily="18" charset="0"/>
                        </a:rPr>
                        <m:t>𝑤𝑒𝑟𝑒</m:t>
                      </m:r>
                      <m:r>
                        <a:rPr lang="en-US" sz="1400" b="0" i="1" smtClean="0">
                          <a:latin typeface="Cambria Math" panose="02040503050406030204" pitchFamily="18" charset="0"/>
                        </a:rPr>
                        <m:t> </m:t>
                      </m:r>
                      <m:r>
                        <a:rPr lang="en-US" sz="1400" b="0" i="1" smtClean="0">
                          <a:latin typeface="Cambria Math" panose="02040503050406030204" pitchFamily="18" charset="0"/>
                        </a:rPr>
                        <m:t>𝑎</m:t>
                      </m:r>
                      <m:r>
                        <a:rPr lang="en-US" sz="1400" b="0" i="1" smtClean="0">
                          <a:latin typeface="Cambria Math" panose="02040503050406030204" pitchFamily="18" charset="0"/>
                        </a:rPr>
                        <m:t> </m:t>
                      </m:r>
                      <m:r>
                        <a:rPr lang="en-US" sz="1400" b="0" i="1" smtClean="0">
                          <a:latin typeface="Cambria Math" panose="02040503050406030204" pitchFamily="18" charset="0"/>
                        </a:rPr>
                        <m:t>𝑐𝑜𝑛𝑡𝑟𝑎𝑖𝑙</m:t>
                      </m:r>
                      <m:r>
                        <a:rPr lang="en-US" sz="140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𝐿</m:t>
                              </m:r>
                            </m:e>
                            <m:sub>
                              <m:r>
                                <a:rPr lang="en-US" sz="1400" b="0" i="1" smtClean="0">
                                  <a:latin typeface="Cambria Math" panose="02040503050406030204" pitchFamily="18" charset="0"/>
                                </a:rPr>
                                <m:t>𝑝𝑎𝑡𝑡𝑒𝑟𝑛</m:t>
                              </m:r>
                              <m:r>
                                <a:rPr lang="en-US" sz="1400" b="0" i="1" smtClean="0">
                                  <a:latin typeface="Cambria Math" panose="02040503050406030204" pitchFamily="18" charset="0"/>
                                </a:rPr>
                                <m:t> </m:t>
                              </m:r>
                              <m:r>
                                <a:rPr lang="en-US" sz="1400" b="0" i="1" smtClean="0">
                                  <a:latin typeface="Cambria Math" panose="02040503050406030204" pitchFamily="18" charset="0"/>
                                </a:rPr>
                                <m:t>𝑙𝑖𝑛𝑒</m:t>
                              </m:r>
                            </m:sub>
                          </m:sSub>
                        </m:num>
                        <m:den>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𝑀</m:t>
                              </m:r>
                            </m:e>
                            <m:sub>
                              <m:r>
                                <a:rPr lang="en-US" sz="1400" i="1" smtClean="0">
                                  <a:latin typeface="Cambria Math" panose="02040503050406030204" pitchFamily="18" charset="0"/>
                                  <a:ea typeface="Cambria Math" panose="02040503050406030204" pitchFamily="18" charset="0"/>
                                </a:rPr>
                                <m:t>∞</m:t>
                              </m:r>
                            </m:sub>
                          </m:sSub>
                          <m:r>
                            <a:rPr lang="en-US" sz="1400" b="0" i="1" smtClean="0">
                              <a:latin typeface="Cambria Math" panose="02040503050406030204" pitchFamily="18" charset="0"/>
                            </a:rPr>
                            <m:t>𝑎</m:t>
                          </m:r>
                          <m:r>
                            <a:rPr lang="en-US" sz="1400" b="0" i="1" smtClean="0">
                              <a:latin typeface="Cambria Math" panose="02040503050406030204" pitchFamily="18" charset="0"/>
                            </a:rPr>
                            <m:t> </m:t>
                          </m:r>
                        </m:den>
                      </m:f>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𝑚</m:t>
                          </m:r>
                        </m:e>
                      </m:acc>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𝑁</m:t>
                          </m:r>
                        </m:e>
                        <m:sub>
                          <m:r>
                            <a:rPr lang="en-US" sz="1400" i="1">
                              <a:latin typeface="Cambria Math" panose="02040503050406030204" pitchFamily="18" charset="0"/>
                            </a:rPr>
                            <m:t>𝐸</m:t>
                          </m:r>
                        </m:sub>
                      </m:sSub>
                      <m:r>
                        <a:rPr lang="en-US" sz="1400" b="0" i="1" smtClean="0">
                          <a:latin typeface="Cambria Math" panose="02040503050406030204" pitchFamily="18" charset="0"/>
                        </a:rPr>
                        <m:t> </m:t>
                      </m:r>
                    </m:oMath>
                  </m:oMathPara>
                </a14:m>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This value from the image is compared with known data for various aircraft types to see if there is a rough correlation. </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If correlation exists for a given pattern line, the pattern line is potentially a contrail.</a:t>
                </a:r>
              </a:p>
            </p:txBody>
          </p:sp>
        </mc:Choice>
        <mc:Fallback xmlns="">
          <p:sp>
            <p:nvSpPr>
              <p:cNvPr id="4" name="TextBox 3"/>
              <p:cNvSpPr txBox="1">
                <a:spLocks noRot="1" noChangeAspect="1" noMove="1" noResize="1" noEditPoints="1" noAdjustHandles="1" noChangeArrowheads="1" noChangeShapeType="1" noTextEdit="1"/>
              </p:cNvSpPr>
              <p:nvPr/>
            </p:nvSpPr>
            <p:spPr>
              <a:xfrm>
                <a:off x="914400" y="1524000"/>
                <a:ext cx="7848600" cy="4198842"/>
              </a:xfrm>
              <a:prstGeom prst="rect">
                <a:avLst/>
              </a:prstGeom>
              <a:blipFill rotWithShape="0">
                <a:blip r:embed="rId2"/>
                <a:stretch>
                  <a:fillRect l="-78" t="-290" b="-435"/>
                </a:stretch>
              </a:blipFill>
            </p:spPr>
            <p:txBody>
              <a:bodyPr/>
              <a:lstStyle/>
              <a:p>
                <a:r>
                  <a:rPr lang="en-US">
                    <a:noFill/>
                  </a:rPr>
                  <a:t> </a:t>
                </a:r>
              </a:p>
            </p:txBody>
          </p:sp>
        </mc:Fallback>
      </mc:AlternateContent>
      <p:cxnSp>
        <p:nvCxnSpPr>
          <p:cNvPr id="16" name="Straight Arrow Connector 15"/>
          <p:cNvCxnSpPr/>
          <p:nvPr/>
        </p:nvCxnSpPr>
        <p:spPr>
          <a:xfrm>
            <a:off x="5886450" y="3276600"/>
            <a:ext cx="22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943600" y="3886200"/>
            <a:ext cx="3429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705600" y="3886200"/>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239000" y="2995333"/>
            <a:ext cx="0" cy="62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7696200" y="3334635"/>
            <a:ext cx="381000" cy="288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2711" y="2996081"/>
            <a:ext cx="3192339"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Length of pattern line in real scale</a:t>
            </a:r>
            <a:endParaRPr lang="en-US" sz="1600" dirty="0">
              <a:solidFill>
                <a:srgbClr val="0070C0"/>
              </a:solidFill>
              <a:latin typeface="Calibri" panose="020F0502020204030204" pitchFamily="34" charset="0"/>
            </a:endParaRPr>
          </a:p>
        </p:txBody>
      </p:sp>
      <p:sp>
        <p:nvSpPr>
          <p:cNvPr id="34" name="TextBox 33"/>
          <p:cNvSpPr txBox="1"/>
          <p:nvPr/>
        </p:nvSpPr>
        <p:spPr>
          <a:xfrm>
            <a:off x="3733800" y="4056765"/>
            <a:ext cx="276225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Cruise Mach number of aircraft</a:t>
            </a:r>
            <a:endParaRPr lang="en-US" sz="1600" dirty="0">
              <a:solidFill>
                <a:srgbClr val="0070C0"/>
              </a:solidFill>
              <a:latin typeface="Calibri" panose="020F0502020204030204" pitchFamily="34" charset="0"/>
            </a:endParaRPr>
          </a:p>
        </p:txBody>
      </p:sp>
      <p:sp>
        <p:nvSpPr>
          <p:cNvPr id="35" name="TextBox 34"/>
          <p:cNvSpPr txBox="1"/>
          <p:nvPr/>
        </p:nvSpPr>
        <p:spPr>
          <a:xfrm>
            <a:off x="6522176" y="4052411"/>
            <a:ext cx="2363185"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Sonic velocity at altitude</a:t>
            </a:r>
            <a:endParaRPr lang="en-US" sz="1600" dirty="0">
              <a:solidFill>
                <a:srgbClr val="0070C0"/>
              </a:solidFill>
              <a:latin typeface="Calibri" panose="020F0502020204030204" pitchFamily="34" charset="0"/>
            </a:endParaRPr>
          </a:p>
        </p:txBody>
      </p:sp>
      <p:sp>
        <p:nvSpPr>
          <p:cNvPr id="36" name="TextBox 35"/>
          <p:cNvSpPr txBox="1"/>
          <p:nvPr/>
        </p:nvSpPr>
        <p:spPr>
          <a:xfrm>
            <a:off x="7378609" y="2995333"/>
            <a:ext cx="182880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Number of engines</a:t>
            </a:r>
            <a:endParaRPr lang="en-US" sz="1600" dirty="0">
              <a:solidFill>
                <a:srgbClr val="0070C0"/>
              </a:solidFill>
              <a:latin typeface="Calibri" panose="020F0502020204030204" pitchFamily="34" charset="0"/>
            </a:endParaRPr>
          </a:p>
        </p:txBody>
      </p:sp>
      <p:sp>
        <p:nvSpPr>
          <p:cNvPr id="38" name="TextBox 37"/>
          <p:cNvSpPr txBox="1"/>
          <p:nvPr/>
        </p:nvSpPr>
        <p:spPr>
          <a:xfrm>
            <a:off x="5908222" y="2706438"/>
            <a:ext cx="2854506"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Mass flow rate of single engine</a:t>
            </a:r>
            <a:endParaRPr lang="en-US" sz="1600" dirty="0">
              <a:solidFill>
                <a:srgbClr val="0070C0"/>
              </a:solidFill>
              <a:latin typeface="Calibri" panose="020F0502020204030204" pitchFamily="34" charset="0"/>
            </a:endParaRPr>
          </a:p>
        </p:txBody>
      </p:sp>
    </p:spTree>
    <p:extLst>
      <p:ext uri="{BB962C8B-B14F-4D97-AF65-F5344CB8AC3E}">
        <p14:creationId xmlns:p14="http://schemas.microsoft.com/office/powerpoint/2010/main" val="2932533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CASE STUDY: AIRBUS A-340 CONTRAILS</a:t>
            </a:r>
            <a:endParaRPr lang="en-US" sz="4000" dirty="0">
              <a:latin typeface="Angsana New" panose="02020603050405020304" pitchFamily="18" charset="-34"/>
              <a:ea typeface="Calibri"/>
              <a:cs typeface="Angsana New" panose="02020603050405020304" pitchFamily="18" charset="-34"/>
            </a:endParaRPr>
          </a:p>
        </p:txBody>
      </p:sp>
      <p:pic>
        <p:nvPicPr>
          <p:cNvPr id="5" name="Picture 4"/>
          <p:cNvPicPr>
            <a:picLocks noChangeAspect="1"/>
          </p:cNvPicPr>
          <p:nvPr/>
        </p:nvPicPr>
        <p:blipFill rotWithShape="1">
          <a:blip r:embed="rId2"/>
          <a:srcRect l="30622" t="13100" r="10193" b="28711"/>
          <a:stretch/>
        </p:blipFill>
        <p:spPr>
          <a:xfrm>
            <a:off x="838200" y="1524000"/>
            <a:ext cx="7839075" cy="1653319"/>
          </a:xfrm>
          <a:prstGeom prst="rect">
            <a:avLst/>
          </a:prstGeom>
        </p:spPr>
      </p:pic>
      <p:pic>
        <p:nvPicPr>
          <p:cNvPr id="8" name="Picture 7"/>
          <p:cNvPicPr>
            <a:picLocks noChangeAspect="1"/>
          </p:cNvPicPr>
          <p:nvPr/>
        </p:nvPicPr>
        <p:blipFill rotWithShape="1">
          <a:blip r:embed="rId3"/>
          <a:srcRect l="15361" t="16787" r="14936" b="27073"/>
          <a:stretch/>
        </p:blipFill>
        <p:spPr>
          <a:xfrm>
            <a:off x="2514601" y="4869826"/>
            <a:ext cx="6167028" cy="1597231"/>
          </a:xfrm>
          <a:prstGeom prst="rect">
            <a:avLst/>
          </a:prstGeom>
        </p:spPr>
      </p:pic>
      <p:pic>
        <p:nvPicPr>
          <p:cNvPr id="2" name="Picture 1"/>
          <p:cNvPicPr>
            <a:picLocks noChangeAspect="1"/>
          </p:cNvPicPr>
          <p:nvPr/>
        </p:nvPicPr>
        <p:blipFill>
          <a:blip r:embed="rId4"/>
          <a:stretch>
            <a:fillRect/>
          </a:stretch>
        </p:blipFill>
        <p:spPr>
          <a:xfrm flipV="1">
            <a:off x="2514601" y="3231348"/>
            <a:ext cx="6162675" cy="1584450"/>
          </a:xfrm>
          <a:prstGeom prst="rect">
            <a:avLst/>
          </a:prstGeom>
        </p:spPr>
      </p:pic>
      <p:pic>
        <p:nvPicPr>
          <p:cNvPr id="9" name="Picture 8"/>
          <p:cNvPicPr>
            <a:picLocks noChangeAspect="1"/>
          </p:cNvPicPr>
          <p:nvPr/>
        </p:nvPicPr>
        <p:blipFill>
          <a:blip r:embed="rId5">
            <a:clrChange>
              <a:clrFrom>
                <a:srgbClr val="FFFFFF"/>
              </a:clrFrom>
              <a:clrTo>
                <a:srgbClr val="FFFFFF">
                  <a:alpha val="0"/>
                </a:srgbClr>
              </a:clrTo>
            </a:clrChange>
          </a:blip>
          <a:stretch>
            <a:fillRect/>
          </a:stretch>
        </p:blipFill>
        <p:spPr>
          <a:xfrm>
            <a:off x="1798320" y="3231349"/>
            <a:ext cx="586537" cy="1584450"/>
          </a:xfrm>
          <a:prstGeom prst="rect">
            <a:avLst/>
          </a:prstGeom>
        </p:spPr>
      </p:pic>
      <p:pic>
        <p:nvPicPr>
          <p:cNvPr id="3" name="Picture 2"/>
          <p:cNvPicPr>
            <a:picLocks noChangeAspect="1"/>
          </p:cNvPicPr>
          <p:nvPr/>
        </p:nvPicPr>
        <p:blipFill>
          <a:blip r:embed="rId6">
            <a:clrChange>
              <a:clrFrom>
                <a:srgbClr val="FFFFFF"/>
              </a:clrFrom>
              <a:clrTo>
                <a:srgbClr val="FFFFFF">
                  <a:alpha val="0"/>
                </a:srgbClr>
              </a:clrTo>
            </a:clrChange>
          </a:blip>
          <a:stretch>
            <a:fillRect/>
          </a:stretch>
        </p:blipFill>
        <p:spPr>
          <a:xfrm>
            <a:off x="1752601" y="4869826"/>
            <a:ext cx="632256" cy="1655709"/>
          </a:xfrm>
          <a:prstGeom prst="rect">
            <a:avLst/>
          </a:prstGeom>
        </p:spPr>
      </p:pic>
      <p:sp>
        <p:nvSpPr>
          <p:cNvPr id="10" name="TextBox 9"/>
          <p:cNvSpPr txBox="1"/>
          <p:nvPr/>
        </p:nvSpPr>
        <p:spPr>
          <a:xfrm>
            <a:off x="6774452" y="1532249"/>
            <a:ext cx="1900646" cy="338554"/>
          </a:xfrm>
          <a:prstGeom prst="rect">
            <a:avLst/>
          </a:prstGeom>
          <a:noFill/>
          <a:ln>
            <a:noFill/>
          </a:ln>
        </p:spPr>
        <p:txBody>
          <a:bodyPr wrap="square" rtlCol="0">
            <a:spAutoFit/>
          </a:bodyPr>
          <a:lstStyle/>
          <a:p>
            <a:pPr algn="r"/>
            <a:r>
              <a:rPr lang="en-US" sz="1600" dirty="0" smtClean="0">
                <a:solidFill>
                  <a:schemeClr val="tx1"/>
                </a:solidFill>
                <a:latin typeface="Calibri" panose="020F0502020204030204" pitchFamily="34" charset="0"/>
              </a:rPr>
              <a:t>Original user image</a:t>
            </a:r>
            <a:endParaRPr lang="en-US" sz="1600" dirty="0">
              <a:solidFill>
                <a:schemeClr val="tx1"/>
              </a:solidFill>
              <a:latin typeface="Calibri" panose="020F0502020204030204" pitchFamily="34" charset="0"/>
            </a:endParaRPr>
          </a:p>
        </p:txBody>
      </p:sp>
      <p:sp>
        <p:nvSpPr>
          <p:cNvPr id="11" name="TextBox 10"/>
          <p:cNvSpPr txBox="1"/>
          <p:nvPr/>
        </p:nvSpPr>
        <p:spPr>
          <a:xfrm>
            <a:off x="5562601" y="3199387"/>
            <a:ext cx="3142977"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Normalized red scatter intensity</a:t>
            </a:r>
            <a:endParaRPr lang="en-US" sz="1600" dirty="0">
              <a:solidFill>
                <a:schemeClr val="bg1"/>
              </a:solidFill>
              <a:latin typeface="Calibri" panose="020F0502020204030204" pitchFamily="34" charset="0"/>
            </a:endParaRPr>
          </a:p>
        </p:txBody>
      </p:sp>
      <p:sp>
        <p:nvSpPr>
          <p:cNvPr id="12" name="TextBox 11"/>
          <p:cNvSpPr txBox="1"/>
          <p:nvPr/>
        </p:nvSpPr>
        <p:spPr>
          <a:xfrm>
            <a:off x="5562601" y="4815076"/>
            <a:ext cx="31495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Density pattern recognition lines</a:t>
            </a:r>
            <a:endParaRPr lang="en-US" sz="1600" dirty="0">
              <a:solidFill>
                <a:schemeClr val="bg1"/>
              </a:solidFill>
              <a:latin typeface="Calibri" panose="020F0502020204030204" pitchFamily="34" charset="0"/>
            </a:endParaRPr>
          </a:p>
        </p:txBody>
      </p:sp>
      <p:sp>
        <p:nvSpPr>
          <p:cNvPr id="13" name="TextBox 12"/>
          <p:cNvSpPr txBox="1"/>
          <p:nvPr/>
        </p:nvSpPr>
        <p:spPr>
          <a:xfrm>
            <a:off x="2819401" y="4984353"/>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1</a:t>
            </a:r>
            <a:endParaRPr lang="en-US" sz="1600" dirty="0">
              <a:solidFill>
                <a:schemeClr val="bg1"/>
              </a:solidFill>
              <a:latin typeface="Calibri" panose="020F0502020204030204" pitchFamily="34" charset="0"/>
            </a:endParaRPr>
          </a:p>
        </p:txBody>
      </p:sp>
      <p:sp>
        <p:nvSpPr>
          <p:cNvPr id="14" name="TextBox 13"/>
          <p:cNvSpPr txBox="1"/>
          <p:nvPr/>
        </p:nvSpPr>
        <p:spPr>
          <a:xfrm>
            <a:off x="2661967" y="5255607"/>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2</a:t>
            </a:r>
            <a:endParaRPr lang="en-US" sz="1600" dirty="0">
              <a:solidFill>
                <a:schemeClr val="bg1"/>
              </a:solidFill>
              <a:latin typeface="Calibri" panose="020F0502020204030204" pitchFamily="34" charset="0"/>
            </a:endParaRPr>
          </a:p>
        </p:txBody>
      </p:sp>
      <p:sp>
        <p:nvSpPr>
          <p:cNvPr id="15" name="TextBox 14"/>
          <p:cNvSpPr txBox="1"/>
          <p:nvPr/>
        </p:nvSpPr>
        <p:spPr>
          <a:xfrm>
            <a:off x="2577058" y="5624562"/>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3</a:t>
            </a:r>
            <a:endParaRPr lang="en-US" sz="1600" dirty="0">
              <a:solidFill>
                <a:schemeClr val="bg1"/>
              </a:solidFill>
              <a:latin typeface="Calibri" panose="020F0502020204030204" pitchFamily="34" charset="0"/>
            </a:endParaRPr>
          </a:p>
        </p:txBody>
      </p:sp>
      <p:cxnSp>
        <p:nvCxnSpPr>
          <p:cNvPr id="16" name="Straight Arrow Connector 15"/>
          <p:cNvCxnSpPr/>
          <p:nvPr/>
        </p:nvCxnSpPr>
        <p:spPr>
          <a:xfrm>
            <a:off x="3073309" y="5238190"/>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910841" y="5446576"/>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95927" y="5815531"/>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734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CASE STUDY: AIRBUS A-340 CONTRAILS</a:t>
            </a:r>
            <a:endParaRPr lang="en-US" sz="4000" dirty="0">
              <a:latin typeface="Angsana New" panose="02020603050405020304" pitchFamily="18" charset="-34"/>
              <a:ea typeface="Calibri"/>
              <a:cs typeface="Angsana New" panose="02020603050405020304" pitchFamily="18" charset="-34"/>
            </a:endParaRPr>
          </a:p>
        </p:txBody>
      </p:sp>
      <p:graphicFrame>
        <p:nvGraphicFramePr>
          <p:cNvPr id="4" name="Table 3"/>
          <p:cNvGraphicFramePr>
            <a:graphicFrameLocks noGrp="1"/>
          </p:cNvGraphicFramePr>
          <p:nvPr>
            <p:extLst>
              <p:ext uri="{D42A27DB-BD31-4B8C-83A1-F6EECF244321}">
                <p14:modId xmlns:p14="http://schemas.microsoft.com/office/powerpoint/2010/main" val="1617073226"/>
              </p:ext>
            </p:extLst>
          </p:nvPr>
        </p:nvGraphicFramePr>
        <p:xfrm>
          <a:off x="1371600" y="1676400"/>
          <a:ext cx="6477000" cy="4079240"/>
        </p:xfrm>
        <a:graphic>
          <a:graphicData uri="http://schemas.openxmlformats.org/drawingml/2006/table">
            <a:tbl>
              <a:tblPr firstRow="1" bandRow="1">
                <a:tableStyleId>{2D5ABB26-0587-4C30-8999-92F81FD0307C}</a:tableStyleId>
              </a:tblPr>
              <a:tblGrid>
                <a:gridCol w="4572000"/>
                <a:gridCol w="1905000"/>
              </a:tblGrid>
              <a:tr h="370840">
                <a:tc>
                  <a:txBody>
                    <a:bodyPr/>
                    <a:lstStyle/>
                    <a:p>
                      <a:pPr algn="ctr"/>
                      <a:r>
                        <a:rPr lang="en-US" dirty="0" smtClean="0"/>
                        <a:t>Parameters</a:t>
                      </a:r>
                      <a:endParaRPr lang="en-US" dirty="0"/>
                    </a:p>
                  </a:txBody>
                  <a:tcPr/>
                </a:tc>
                <a:tc>
                  <a:txBody>
                    <a:bodyPr/>
                    <a:lstStyle/>
                    <a:p>
                      <a:pPr algn="ctr"/>
                      <a:endParaRPr lang="en-US" dirty="0"/>
                    </a:p>
                  </a:txBody>
                  <a:tcPr/>
                </a:tc>
              </a:tr>
              <a:tr h="370840">
                <a:tc>
                  <a:txBody>
                    <a:bodyPr/>
                    <a:lstStyle/>
                    <a:p>
                      <a:r>
                        <a:rPr lang="en-US" sz="1400" dirty="0" smtClean="0"/>
                        <a:t>Altitude</a:t>
                      </a:r>
                      <a:endParaRPr lang="en-US" sz="1400" dirty="0"/>
                    </a:p>
                  </a:txBody>
                  <a:tcPr/>
                </a:tc>
                <a:tc>
                  <a:txBody>
                    <a:bodyPr/>
                    <a:lstStyle/>
                    <a:p>
                      <a:endParaRPr lang="en-US" sz="1400"/>
                    </a:p>
                  </a:txBody>
                  <a:tcPr/>
                </a:tc>
              </a:tr>
              <a:tr h="370840">
                <a:tc>
                  <a:txBody>
                    <a:bodyPr/>
                    <a:lstStyle/>
                    <a:p>
                      <a:r>
                        <a:rPr lang="en-US" sz="1400" dirty="0" smtClean="0"/>
                        <a:t>Number of engines</a:t>
                      </a:r>
                      <a:endParaRPr lang="en-US" sz="1400" dirty="0"/>
                    </a:p>
                  </a:txBody>
                  <a:tcPr/>
                </a:tc>
                <a:tc>
                  <a:txBody>
                    <a:bodyPr/>
                    <a:lstStyle/>
                    <a:p>
                      <a:endParaRPr lang="en-US" sz="1400"/>
                    </a:p>
                  </a:txBody>
                  <a:tcPr/>
                </a:tc>
              </a:tr>
              <a:tr h="370840">
                <a:tc>
                  <a:txBody>
                    <a:bodyPr/>
                    <a:lstStyle/>
                    <a:p>
                      <a:r>
                        <a:rPr lang="en-US" sz="1400" dirty="0" smtClean="0"/>
                        <a:t>Engine</a:t>
                      </a:r>
                      <a:r>
                        <a:rPr lang="en-US" sz="1400" baseline="0" dirty="0" smtClean="0"/>
                        <a:t> type</a:t>
                      </a:r>
                      <a:endParaRPr lang="en-US" sz="1400" dirty="0"/>
                    </a:p>
                  </a:txBody>
                  <a:tcPr/>
                </a:tc>
                <a:tc>
                  <a:txBody>
                    <a:bodyPr/>
                    <a:lstStyle/>
                    <a:p>
                      <a:r>
                        <a:rPr lang="en-US" sz="1400" dirty="0" smtClean="0"/>
                        <a:t>CFM-56 series</a:t>
                      </a:r>
                      <a:endParaRPr lang="en-US" sz="1400" dirty="0"/>
                    </a:p>
                  </a:txBody>
                  <a:tcPr/>
                </a:tc>
              </a:tr>
              <a:tr h="370840">
                <a:tc>
                  <a:txBody>
                    <a:bodyPr/>
                    <a:lstStyle/>
                    <a:p>
                      <a:r>
                        <a:rPr lang="en-US" sz="1400" dirty="0" smtClean="0"/>
                        <a:t>Mass flow-rate/engine</a:t>
                      </a:r>
                      <a:endParaRPr lang="en-US" sz="1400" dirty="0"/>
                    </a:p>
                  </a:txBody>
                  <a:tcPr/>
                </a:tc>
                <a:tc>
                  <a:txBody>
                    <a:bodyPr/>
                    <a:lstStyle/>
                    <a:p>
                      <a:r>
                        <a:rPr lang="en-US" sz="1400" dirty="0" smtClean="0"/>
                        <a:t>817 </a:t>
                      </a:r>
                      <a:r>
                        <a:rPr lang="en-US" sz="1400" dirty="0" err="1" smtClean="0"/>
                        <a:t>lbm</a:t>
                      </a:r>
                      <a:r>
                        <a:rPr lang="en-US" sz="1400" dirty="0" smtClean="0"/>
                        <a:t>/sec</a:t>
                      </a:r>
                      <a:endParaRPr lang="en-US" sz="1400" dirty="0"/>
                    </a:p>
                  </a:txBody>
                  <a:tcPr/>
                </a:tc>
              </a:tr>
              <a:tr h="370840">
                <a:tc>
                  <a:txBody>
                    <a:bodyPr/>
                    <a:lstStyle/>
                    <a:p>
                      <a:r>
                        <a:rPr lang="en-US" sz="1400" dirty="0" smtClean="0"/>
                        <a:t>Time of flight for</a:t>
                      </a:r>
                      <a:r>
                        <a:rPr lang="en-US" sz="1400" baseline="0" dirty="0" smtClean="0"/>
                        <a:t> image length scale</a:t>
                      </a:r>
                      <a:endParaRPr lang="en-US" sz="1400" dirty="0"/>
                    </a:p>
                  </a:txBody>
                  <a:tcPr/>
                </a:tc>
                <a:tc>
                  <a:txBody>
                    <a:bodyPr/>
                    <a:lstStyle/>
                    <a:p>
                      <a:r>
                        <a:rPr lang="en-US" sz="1400" dirty="0" smtClean="0"/>
                        <a:t>1.7 seconds</a:t>
                      </a:r>
                      <a:endParaRPr lang="en-US" sz="1400" dirty="0"/>
                    </a:p>
                  </a:txBody>
                  <a:tcPr/>
                </a:tc>
              </a:tr>
              <a:tr h="370840">
                <a:tc>
                  <a:txBody>
                    <a:bodyPr/>
                    <a:lstStyle/>
                    <a:p>
                      <a:r>
                        <a:rPr lang="en-US" sz="1400" dirty="0" smtClean="0"/>
                        <a:t>Diameter of exhaust</a:t>
                      </a:r>
                      <a:endParaRPr lang="en-US" sz="1400" dirty="0"/>
                    </a:p>
                  </a:txBody>
                  <a:tcPr/>
                </a:tc>
                <a:tc>
                  <a:txBody>
                    <a:bodyPr/>
                    <a:lstStyle/>
                    <a:p>
                      <a:r>
                        <a:rPr lang="en-US" sz="1400" dirty="0" smtClean="0"/>
                        <a:t>68.3</a:t>
                      </a:r>
                      <a:r>
                        <a:rPr lang="en-US" sz="1400" baseline="0" dirty="0" smtClean="0"/>
                        <a:t> inches</a:t>
                      </a:r>
                      <a:endParaRPr lang="en-US" sz="1400" dirty="0"/>
                    </a:p>
                  </a:txBody>
                  <a:tcPr/>
                </a:tc>
              </a:tr>
              <a:tr h="370840">
                <a:tc>
                  <a:txBody>
                    <a:bodyPr/>
                    <a:lstStyle/>
                    <a:p>
                      <a:r>
                        <a:rPr lang="en-US" sz="1400" dirty="0" smtClean="0"/>
                        <a:t>Image</a:t>
                      </a:r>
                      <a:r>
                        <a:rPr lang="en-US" sz="1400" baseline="0" dirty="0" smtClean="0"/>
                        <a:t> to real world scaling ratio</a:t>
                      </a:r>
                      <a:endParaRPr lang="en-US" sz="1400" dirty="0"/>
                    </a:p>
                  </a:txBody>
                  <a:tcPr/>
                </a:tc>
                <a:tc>
                  <a:txBody>
                    <a:bodyPr/>
                    <a:lstStyle/>
                    <a:p>
                      <a:r>
                        <a:rPr lang="en-US" sz="1400" dirty="0" smtClean="0"/>
                        <a:t>1.1176 meters/pixel</a:t>
                      </a:r>
                      <a:endParaRPr lang="en-US" sz="1400" dirty="0"/>
                    </a:p>
                  </a:txBody>
                  <a:tcPr/>
                </a:tc>
              </a:tr>
              <a:tr h="370840">
                <a:tc>
                  <a:txBody>
                    <a:bodyPr/>
                    <a:lstStyle/>
                    <a:p>
                      <a:r>
                        <a:rPr lang="en-US" sz="1400" dirty="0" smtClean="0"/>
                        <a:t>Length</a:t>
                      </a:r>
                      <a:r>
                        <a:rPr lang="en-US" sz="1400" baseline="0" dirty="0" smtClean="0"/>
                        <a:t> of pattern lines in image</a:t>
                      </a:r>
                      <a:endParaRPr lang="en-US" sz="1400" dirty="0"/>
                    </a:p>
                  </a:txBody>
                  <a:tcPr/>
                </a:tc>
                <a:tc>
                  <a:txBody>
                    <a:bodyPr/>
                    <a:lstStyle/>
                    <a:p>
                      <a:r>
                        <a:rPr lang="en-US" sz="1400" dirty="0" smtClean="0"/>
                        <a:t>419.0</a:t>
                      </a:r>
                      <a:r>
                        <a:rPr lang="en-US" sz="1400" baseline="0" dirty="0" smtClean="0"/>
                        <a:t> meters</a:t>
                      </a:r>
                      <a:endParaRPr lang="en-US" sz="1400" dirty="0"/>
                    </a:p>
                  </a:txBody>
                  <a:tcPr/>
                </a:tc>
              </a:tr>
              <a:tr h="370840">
                <a:tc>
                  <a:txBody>
                    <a:bodyPr/>
                    <a:lstStyle/>
                    <a:p>
                      <a:r>
                        <a:rPr lang="en-US" sz="1400" dirty="0" smtClean="0"/>
                        <a:t>Mass o</a:t>
                      </a:r>
                      <a:r>
                        <a:rPr lang="en-US" sz="1400" baseline="0" dirty="0" smtClean="0"/>
                        <a:t>f water in image from image calculations</a:t>
                      </a:r>
                      <a:endParaRPr lang="en-US" sz="1400" dirty="0"/>
                    </a:p>
                  </a:txBody>
                  <a:tcPr>
                    <a:solidFill>
                      <a:srgbClr val="FF0000"/>
                    </a:solidFill>
                  </a:tcPr>
                </a:tc>
                <a:tc>
                  <a:txBody>
                    <a:bodyPr/>
                    <a:lstStyle/>
                    <a:p>
                      <a:r>
                        <a:rPr lang="en-US" sz="1400" dirty="0" smtClean="0"/>
                        <a:t>2,862.4</a:t>
                      </a:r>
                      <a:r>
                        <a:rPr lang="en-US" sz="1400" baseline="0" dirty="0" smtClean="0"/>
                        <a:t> kg</a:t>
                      </a:r>
                      <a:endParaRPr lang="en-US" sz="1400" dirty="0"/>
                    </a:p>
                  </a:txBody>
                  <a:tcPr>
                    <a:solidFill>
                      <a:srgbClr val="FF0000"/>
                    </a:solidFill>
                  </a:tcPr>
                </a:tc>
              </a:tr>
              <a:tr h="370840">
                <a:tc>
                  <a:txBody>
                    <a:bodyPr/>
                    <a:lstStyle/>
                    <a:p>
                      <a:r>
                        <a:rPr lang="en-US" sz="1400" dirty="0" smtClean="0"/>
                        <a:t>Mass of water from exhaust</a:t>
                      </a:r>
                      <a:r>
                        <a:rPr lang="en-US" sz="1400" baseline="0" dirty="0" smtClean="0"/>
                        <a:t> in the image</a:t>
                      </a:r>
                      <a:endParaRPr lang="en-US" sz="1400" dirty="0"/>
                    </a:p>
                  </a:txBody>
                  <a:tcPr>
                    <a:solidFill>
                      <a:srgbClr val="00B0F0"/>
                    </a:solidFill>
                  </a:tcPr>
                </a:tc>
                <a:tc>
                  <a:txBody>
                    <a:bodyPr/>
                    <a:lstStyle/>
                    <a:p>
                      <a:r>
                        <a:rPr lang="en-US" sz="1400" dirty="0" smtClean="0"/>
                        <a:t>2,567.7 kg</a:t>
                      </a:r>
                      <a:endParaRPr lang="en-US" sz="1400" dirty="0"/>
                    </a:p>
                  </a:txBody>
                  <a:tcPr>
                    <a:solidFill>
                      <a:srgbClr val="00B0F0"/>
                    </a:solidFill>
                  </a:tcPr>
                </a:tc>
              </a:tr>
            </a:tbl>
          </a:graphicData>
        </a:graphic>
      </p:graphicFrame>
    </p:spTree>
    <p:extLst>
      <p:ext uri="{BB962C8B-B14F-4D97-AF65-F5344CB8AC3E}">
        <p14:creationId xmlns:p14="http://schemas.microsoft.com/office/powerpoint/2010/main" val="2597978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rotWithShape="1">
          <a:blip r:embed="rId2"/>
          <a:srcRect l="18285" t="15024" r="18345" b="27129"/>
          <a:stretch/>
        </p:blipFill>
        <p:spPr>
          <a:xfrm>
            <a:off x="2819399" y="4827717"/>
            <a:ext cx="3529581" cy="1733488"/>
          </a:xfrm>
          <a:prstGeom prst="rect">
            <a:avLst/>
          </a:prstGeom>
        </p:spPr>
      </p:pic>
      <p:pic>
        <p:nvPicPr>
          <p:cNvPr id="44" name="Picture 43"/>
          <p:cNvPicPr>
            <a:picLocks noChangeAspect="1"/>
          </p:cNvPicPr>
          <p:nvPr/>
        </p:nvPicPr>
        <p:blipFill rotWithShape="1">
          <a:blip r:embed="rId3"/>
          <a:srcRect l="18702" t="12183" r="17928" b="25836"/>
          <a:stretch/>
        </p:blipFill>
        <p:spPr>
          <a:xfrm>
            <a:off x="2819400" y="1233834"/>
            <a:ext cx="3529580" cy="1764789"/>
          </a:xfrm>
          <a:prstGeom prst="rect">
            <a:avLst/>
          </a:prstGeom>
        </p:spPr>
      </p:pic>
      <p:pic>
        <p:nvPicPr>
          <p:cNvPr id="43" name="Picture 42"/>
          <p:cNvPicPr>
            <a:picLocks noChangeAspect="1"/>
          </p:cNvPicPr>
          <p:nvPr/>
        </p:nvPicPr>
        <p:blipFill>
          <a:blip r:embed="rId4"/>
          <a:stretch>
            <a:fillRect/>
          </a:stretch>
        </p:blipFill>
        <p:spPr>
          <a:xfrm rot="10800000" flipH="1">
            <a:off x="2819400" y="3048000"/>
            <a:ext cx="3529580" cy="1730340"/>
          </a:xfrm>
          <a:prstGeom prst="rect">
            <a:avLst/>
          </a:prstGeom>
        </p:spPr>
      </p:pic>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CASE STUDY: CONTRAIL/CLOUD MIXTURE</a:t>
            </a:r>
            <a:endParaRPr lang="en-US" sz="4000" dirty="0">
              <a:latin typeface="Angsana New" panose="02020603050405020304" pitchFamily="18" charset="-34"/>
              <a:ea typeface="Calibri"/>
              <a:cs typeface="Angsana New" panose="02020603050405020304" pitchFamily="18" charset="-34"/>
            </a:endParaRPr>
          </a:p>
        </p:txBody>
      </p:sp>
      <p:pic>
        <p:nvPicPr>
          <p:cNvPr id="23" name="Picture 22"/>
          <p:cNvPicPr>
            <a:picLocks noChangeAspect="1"/>
          </p:cNvPicPr>
          <p:nvPr/>
        </p:nvPicPr>
        <p:blipFill>
          <a:blip r:embed="rId5">
            <a:clrChange>
              <a:clrFrom>
                <a:srgbClr val="FFFFFF"/>
              </a:clrFrom>
              <a:clrTo>
                <a:srgbClr val="FFFFFF">
                  <a:alpha val="0"/>
                </a:srgbClr>
              </a:clrTo>
            </a:clrChange>
          </a:blip>
          <a:stretch>
            <a:fillRect/>
          </a:stretch>
        </p:blipFill>
        <p:spPr>
          <a:xfrm>
            <a:off x="6475850" y="3120945"/>
            <a:ext cx="586537" cy="1584450"/>
          </a:xfrm>
          <a:prstGeom prst="rect">
            <a:avLst/>
          </a:prstGeom>
        </p:spPr>
      </p:pic>
      <p:pic>
        <p:nvPicPr>
          <p:cNvPr id="24" name="Picture 23"/>
          <p:cNvPicPr>
            <a:picLocks noChangeAspect="1"/>
          </p:cNvPicPr>
          <p:nvPr/>
        </p:nvPicPr>
        <p:blipFill>
          <a:blip r:embed="rId6">
            <a:clrChange>
              <a:clrFrom>
                <a:srgbClr val="FFFFFF"/>
              </a:clrFrom>
              <a:clrTo>
                <a:srgbClr val="FFFFFF">
                  <a:alpha val="0"/>
                </a:srgbClr>
              </a:clrTo>
            </a:clrChange>
          </a:blip>
          <a:stretch>
            <a:fillRect/>
          </a:stretch>
        </p:blipFill>
        <p:spPr>
          <a:xfrm>
            <a:off x="6458372" y="4827717"/>
            <a:ext cx="632256" cy="1655709"/>
          </a:xfrm>
          <a:prstGeom prst="rect">
            <a:avLst/>
          </a:prstGeom>
        </p:spPr>
      </p:pic>
      <p:sp>
        <p:nvSpPr>
          <p:cNvPr id="25" name="TextBox 24"/>
          <p:cNvSpPr txBox="1"/>
          <p:nvPr/>
        </p:nvSpPr>
        <p:spPr>
          <a:xfrm>
            <a:off x="4475338" y="1202668"/>
            <a:ext cx="1900646" cy="338554"/>
          </a:xfrm>
          <a:prstGeom prst="rect">
            <a:avLst/>
          </a:prstGeom>
          <a:noFill/>
          <a:ln>
            <a:noFill/>
          </a:ln>
        </p:spPr>
        <p:txBody>
          <a:bodyPr wrap="square" rtlCol="0">
            <a:spAutoFit/>
          </a:bodyPr>
          <a:lstStyle/>
          <a:p>
            <a:pPr algn="r"/>
            <a:r>
              <a:rPr lang="en-US" sz="1600" dirty="0" smtClean="0">
                <a:solidFill>
                  <a:schemeClr val="tx1"/>
                </a:solidFill>
                <a:latin typeface="Calibri" panose="020F0502020204030204" pitchFamily="34" charset="0"/>
              </a:rPr>
              <a:t>Original user image</a:t>
            </a:r>
            <a:endParaRPr lang="en-US" sz="1600" dirty="0">
              <a:solidFill>
                <a:schemeClr val="tx1"/>
              </a:solidFill>
              <a:latin typeface="Calibri" panose="020F0502020204030204" pitchFamily="34" charset="0"/>
            </a:endParaRPr>
          </a:p>
        </p:txBody>
      </p:sp>
      <p:sp>
        <p:nvSpPr>
          <p:cNvPr id="26" name="TextBox 25"/>
          <p:cNvSpPr txBox="1"/>
          <p:nvPr/>
        </p:nvSpPr>
        <p:spPr>
          <a:xfrm>
            <a:off x="3239538" y="3016510"/>
            <a:ext cx="3142977" cy="338554"/>
          </a:xfrm>
          <a:prstGeom prst="rect">
            <a:avLst/>
          </a:prstGeom>
          <a:noFill/>
          <a:ln>
            <a:noFill/>
          </a:ln>
        </p:spPr>
        <p:txBody>
          <a:bodyPr wrap="square" rtlCol="0">
            <a:spAutoFit/>
          </a:bodyPr>
          <a:lstStyle/>
          <a:p>
            <a:pPr algn="r"/>
            <a:r>
              <a:rPr lang="en-US" sz="1600" dirty="0" smtClean="0">
                <a:latin typeface="Calibri" panose="020F0502020204030204" pitchFamily="34" charset="0"/>
              </a:rPr>
              <a:t>Normalized red scatter intensity</a:t>
            </a:r>
            <a:endParaRPr lang="en-US" sz="1600" dirty="0">
              <a:latin typeface="Calibri" panose="020F0502020204030204" pitchFamily="34" charset="0"/>
            </a:endParaRPr>
          </a:p>
        </p:txBody>
      </p:sp>
      <p:sp>
        <p:nvSpPr>
          <p:cNvPr id="27" name="TextBox 26"/>
          <p:cNvSpPr txBox="1"/>
          <p:nvPr/>
        </p:nvSpPr>
        <p:spPr>
          <a:xfrm>
            <a:off x="3236272" y="4763959"/>
            <a:ext cx="31495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Density pattern recognition lines</a:t>
            </a:r>
            <a:endParaRPr lang="en-US" sz="1600" dirty="0">
              <a:solidFill>
                <a:schemeClr val="bg1"/>
              </a:solidFill>
              <a:latin typeface="Calibri" panose="020F0502020204030204" pitchFamily="34" charset="0"/>
            </a:endParaRPr>
          </a:p>
        </p:txBody>
      </p:sp>
      <p:sp>
        <p:nvSpPr>
          <p:cNvPr id="45" name="TextBox 44"/>
          <p:cNvSpPr txBox="1"/>
          <p:nvPr/>
        </p:nvSpPr>
        <p:spPr>
          <a:xfrm>
            <a:off x="2757874" y="5002174"/>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1</a:t>
            </a:r>
            <a:endParaRPr lang="en-US" sz="1600" dirty="0">
              <a:solidFill>
                <a:schemeClr val="bg1"/>
              </a:solidFill>
              <a:latin typeface="Calibri" panose="020F0502020204030204" pitchFamily="34" charset="0"/>
            </a:endParaRPr>
          </a:p>
        </p:txBody>
      </p:sp>
      <p:sp>
        <p:nvSpPr>
          <p:cNvPr id="46" name="TextBox 45"/>
          <p:cNvSpPr txBox="1"/>
          <p:nvPr/>
        </p:nvSpPr>
        <p:spPr>
          <a:xfrm>
            <a:off x="4052613" y="5007961"/>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3</a:t>
            </a:r>
          </a:p>
        </p:txBody>
      </p:sp>
      <p:sp>
        <p:nvSpPr>
          <p:cNvPr id="47" name="TextBox 46"/>
          <p:cNvSpPr txBox="1"/>
          <p:nvPr/>
        </p:nvSpPr>
        <p:spPr>
          <a:xfrm>
            <a:off x="4683373" y="4947942"/>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4</a:t>
            </a:r>
          </a:p>
        </p:txBody>
      </p:sp>
      <p:cxnSp>
        <p:nvCxnSpPr>
          <p:cNvPr id="48" name="Straight Arrow Connector 47"/>
          <p:cNvCxnSpPr/>
          <p:nvPr/>
        </p:nvCxnSpPr>
        <p:spPr>
          <a:xfrm>
            <a:off x="3011782" y="5256011"/>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2"/>
          </p:cNvCxnSpPr>
          <p:nvPr/>
        </p:nvCxnSpPr>
        <p:spPr>
          <a:xfrm>
            <a:off x="4179567" y="5346515"/>
            <a:ext cx="123723" cy="18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902242" y="5138911"/>
            <a:ext cx="121248" cy="201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171228" y="4862900"/>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2</a:t>
            </a:r>
          </a:p>
        </p:txBody>
      </p:sp>
      <p:cxnSp>
        <p:nvCxnSpPr>
          <p:cNvPr id="52" name="Straight Arrow Connector 51"/>
          <p:cNvCxnSpPr>
            <a:stCxn id="51" idx="3"/>
          </p:cNvCxnSpPr>
          <p:nvPr/>
        </p:nvCxnSpPr>
        <p:spPr>
          <a:xfrm>
            <a:off x="3425136" y="5032177"/>
            <a:ext cx="80457" cy="271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019505" y="4949628"/>
            <a:ext cx="63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5</a:t>
            </a:r>
          </a:p>
        </p:txBody>
      </p:sp>
      <p:cxnSp>
        <p:nvCxnSpPr>
          <p:cNvPr id="54" name="Straight Arrow Connector 53"/>
          <p:cNvCxnSpPr/>
          <p:nvPr/>
        </p:nvCxnSpPr>
        <p:spPr>
          <a:xfrm flipH="1">
            <a:off x="5276573" y="5173222"/>
            <a:ext cx="181702" cy="134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024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CASE STUDY: CONTRAIL/CLOUD MIXTURE</a:t>
            </a:r>
            <a:endParaRPr lang="en-US" sz="4000" dirty="0">
              <a:latin typeface="Angsana New" panose="02020603050405020304" pitchFamily="18" charset="-34"/>
              <a:ea typeface="Calibri"/>
              <a:cs typeface="Angsana New" panose="02020603050405020304" pitchFamily="18" charset="-34"/>
            </a:endParaRPr>
          </a:p>
        </p:txBody>
      </p:sp>
      <p:sp>
        <p:nvSpPr>
          <p:cNvPr id="42" name="TextBox 41"/>
          <p:cNvSpPr txBox="1"/>
          <p:nvPr/>
        </p:nvSpPr>
        <p:spPr>
          <a:xfrm>
            <a:off x="3127972" y="3395376"/>
            <a:ext cx="3149508" cy="338554"/>
          </a:xfrm>
          <a:prstGeom prst="rect">
            <a:avLst/>
          </a:prstGeom>
          <a:noFill/>
          <a:ln>
            <a:noFill/>
          </a:ln>
        </p:spPr>
        <p:txBody>
          <a:bodyPr wrap="square" rtlCol="0">
            <a:spAutoFit/>
          </a:bodyPr>
          <a:lstStyle/>
          <a:p>
            <a:pPr algn="ctr"/>
            <a:r>
              <a:rPr lang="en-US" sz="1600" dirty="0" smtClean="0">
                <a:latin typeface="Calibri" panose="020F0502020204030204" pitchFamily="34" charset="0"/>
              </a:rPr>
              <a:t>Sample pattern isolation results</a:t>
            </a:r>
            <a:endParaRPr lang="en-US" sz="1600" dirty="0">
              <a:latin typeface="Calibri" panose="020F0502020204030204" pitchFamily="34" charset="0"/>
            </a:endParaRPr>
          </a:p>
        </p:txBody>
      </p:sp>
      <p:sp>
        <p:nvSpPr>
          <p:cNvPr id="45" name="TextBox 44"/>
          <p:cNvSpPr txBox="1"/>
          <p:nvPr/>
        </p:nvSpPr>
        <p:spPr>
          <a:xfrm>
            <a:off x="4851141" y="3800103"/>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5</a:t>
            </a:r>
            <a:endParaRPr lang="en-US" sz="1600" dirty="0">
              <a:solidFill>
                <a:schemeClr val="bg1"/>
              </a:solidFill>
              <a:latin typeface="Calibri" panose="020F0502020204030204" pitchFamily="34" charset="0"/>
            </a:endParaRPr>
          </a:p>
        </p:txBody>
      </p:sp>
      <p:pic>
        <p:nvPicPr>
          <p:cNvPr id="48" name="Picture 47"/>
          <p:cNvPicPr>
            <a:picLocks noChangeAspect="1"/>
          </p:cNvPicPr>
          <p:nvPr/>
        </p:nvPicPr>
        <p:blipFill rotWithShape="1">
          <a:blip r:embed="rId2"/>
          <a:srcRect l="18285" t="15024" r="18345" b="27129"/>
          <a:stretch/>
        </p:blipFill>
        <p:spPr>
          <a:xfrm>
            <a:off x="2819400" y="1442761"/>
            <a:ext cx="3529581" cy="1733488"/>
          </a:xfrm>
          <a:prstGeom prst="rect">
            <a:avLst/>
          </a:prstGeom>
        </p:spPr>
      </p:pic>
      <p:pic>
        <p:nvPicPr>
          <p:cNvPr id="49" name="Picture 48"/>
          <p:cNvPicPr>
            <a:picLocks noChangeAspect="1"/>
          </p:cNvPicPr>
          <p:nvPr/>
        </p:nvPicPr>
        <p:blipFill>
          <a:blip r:embed="rId3">
            <a:clrChange>
              <a:clrFrom>
                <a:srgbClr val="FFFFFF"/>
              </a:clrFrom>
              <a:clrTo>
                <a:srgbClr val="FFFFFF">
                  <a:alpha val="0"/>
                </a:srgbClr>
              </a:clrTo>
            </a:clrChange>
          </a:blip>
          <a:stretch>
            <a:fillRect/>
          </a:stretch>
        </p:blipFill>
        <p:spPr>
          <a:xfrm>
            <a:off x="6458373" y="1442761"/>
            <a:ext cx="632256" cy="1655709"/>
          </a:xfrm>
          <a:prstGeom prst="rect">
            <a:avLst/>
          </a:prstGeom>
        </p:spPr>
      </p:pic>
      <p:sp>
        <p:nvSpPr>
          <p:cNvPr id="50" name="TextBox 49"/>
          <p:cNvSpPr txBox="1"/>
          <p:nvPr/>
        </p:nvSpPr>
        <p:spPr>
          <a:xfrm>
            <a:off x="2757875" y="1617218"/>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5</a:t>
            </a:r>
          </a:p>
        </p:txBody>
      </p:sp>
      <p:sp>
        <p:nvSpPr>
          <p:cNvPr id="51" name="TextBox 50"/>
          <p:cNvSpPr txBox="1"/>
          <p:nvPr/>
        </p:nvSpPr>
        <p:spPr>
          <a:xfrm>
            <a:off x="4052614" y="1623005"/>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2</a:t>
            </a:r>
            <a:endParaRPr lang="en-US" sz="1600" dirty="0">
              <a:solidFill>
                <a:schemeClr val="bg1"/>
              </a:solidFill>
              <a:latin typeface="Calibri" panose="020F0502020204030204" pitchFamily="34" charset="0"/>
            </a:endParaRPr>
          </a:p>
        </p:txBody>
      </p:sp>
      <p:sp>
        <p:nvSpPr>
          <p:cNvPr id="52" name="TextBox 51"/>
          <p:cNvSpPr txBox="1"/>
          <p:nvPr/>
        </p:nvSpPr>
        <p:spPr>
          <a:xfrm>
            <a:off x="4683374" y="1562986"/>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1</a:t>
            </a:r>
            <a:endParaRPr lang="en-US" sz="1600" dirty="0">
              <a:solidFill>
                <a:schemeClr val="bg1"/>
              </a:solidFill>
              <a:latin typeface="Calibri" panose="020F0502020204030204" pitchFamily="34" charset="0"/>
            </a:endParaRPr>
          </a:p>
        </p:txBody>
      </p:sp>
      <p:cxnSp>
        <p:nvCxnSpPr>
          <p:cNvPr id="53" name="Straight Arrow Connector 52"/>
          <p:cNvCxnSpPr/>
          <p:nvPr/>
        </p:nvCxnSpPr>
        <p:spPr>
          <a:xfrm>
            <a:off x="3011783" y="1871055"/>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1" idx="2"/>
          </p:cNvCxnSpPr>
          <p:nvPr/>
        </p:nvCxnSpPr>
        <p:spPr>
          <a:xfrm>
            <a:off x="4179568" y="1961559"/>
            <a:ext cx="123723" cy="18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902243" y="1753955"/>
            <a:ext cx="121248" cy="201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425137" y="1647221"/>
            <a:ext cx="80457" cy="271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458276" y="1564672"/>
            <a:ext cx="19513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4</a:t>
            </a:r>
            <a:endParaRPr lang="en-US" sz="1600" dirty="0">
              <a:solidFill>
                <a:schemeClr val="bg1"/>
              </a:solidFill>
              <a:latin typeface="Calibri" panose="020F0502020204030204" pitchFamily="34" charset="0"/>
            </a:endParaRPr>
          </a:p>
        </p:txBody>
      </p:sp>
      <p:cxnSp>
        <p:nvCxnSpPr>
          <p:cNvPr id="58" name="Straight Arrow Connector 57"/>
          <p:cNvCxnSpPr>
            <a:stCxn id="57" idx="1"/>
          </p:cNvCxnSpPr>
          <p:nvPr/>
        </p:nvCxnSpPr>
        <p:spPr>
          <a:xfrm flipH="1">
            <a:off x="5276574" y="1733949"/>
            <a:ext cx="181702" cy="18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232612" y="1364270"/>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3</a:t>
            </a:r>
            <a:endParaRPr lang="en-US" sz="1600" dirty="0">
              <a:solidFill>
                <a:schemeClr val="bg1"/>
              </a:solidFill>
              <a:latin typeface="Calibri" panose="020F0502020204030204" pitchFamily="34" charset="0"/>
            </a:endParaRPr>
          </a:p>
        </p:txBody>
      </p:sp>
      <p:pic>
        <p:nvPicPr>
          <p:cNvPr id="71" name="Picture 70"/>
          <p:cNvPicPr>
            <a:picLocks noChangeAspect="1"/>
          </p:cNvPicPr>
          <p:nvPr/>
        </p:nvPicPr>
        <p:blipFill rotWithShape="1">
          <a:blip r:embed="rId4"/>
          <a:srcRect l="18141" t="12612" r="18489" b="25409"/>
          <a:stretch/>
        </p:blipFill>
        <p:spPr>
          <a:xfrm>
            <a:off x="1715600" y="5221884"/>
            <a:ext cx="3034024" cy="1471071"/>
          </a:xfrm>
          <a:prstGeom prst="rect">
            <a:avLst/>
          </a:prstGeom>
        </p:spPr>
      </p:pic>
      <p:pic>
        <p:nvPicPr>
          <p:cNvPr id="72" name="Picture 71"/>
          <p:cNvPicPr>
            <a:picLocks noChangeAspect="1"/>
          </p:cNvPicPr>
          <p:nvPr/>
        </p:nvPicPr>
        <p:blipFill rotWithShape="1">
          <a:blip r:embed="rId5"/>
          <a:srcRect l="18102" t="11806" r="18528" b="26215"/>
          <a:stretch/>
        </p:blipFill>
        <p:spPr>
          <a:xfrm>
            <a:off x="4819995" y="3653974"/>
            <a:ext cx="3023361" cy="1490131"/>
          </a:xfrm>
          <a:prstGeom prst="rect">
            <a:avLst/>
          </a:prstGeom>
        </p:spPr>
      </p:pic>
      <p:pic>
        <p:nvPicPr>
          <p:cNvPr id="73" name="Picture 72"/>
          <p:cNvPicPr>
            <a:picLocks noChangeAspect="1"/>
          </p:cNvPicPr>
          <p:nvPr/>
        </p:nvPicPr>
        <p:blipFill rotWithShape="1">
          <a:blip r:embed="rId6"/>
          <a:srcRect l="19012" t="12396" r="17619" b="25625"/>
          <a:stretch/>
        </p:blipFill>
        <p:spPr>
          <a:xfrm>
            <a:off x="1715600" y="3664265"/>
            <a:ext cx="3034024" cy="1485834"/>
          </a:xfrm>
          <a:prstGeom prst="rect">
            <a:avLst/>
          </a:prstGeom>
        </p:spPr>
      </p:pic>
      <p:pic>
        <p:nvPicPr>
          <p:cNvPr id="74" name="Picture 73"/>
          <p:cNvPicPr>
            <a:picLocks noChangeAspect="1"/>
          </p:cNvPicPr>
          <p:nvPr/>
        </p:nvPicPr>
        <p:blipFill rotWithShape="1">
          <a:blip r:embed="rId7"/>
          <a:srcRect l="16893" t="13976" r="17625" b="24045"/>
          <a:stretch/>
        </p:blipFill>
        <p:spPr>
          <a:xfrm>
            <a:off x="4788106" y="5213290"/>
            <a:ext cx="3057972" cy="1479665"/>
          </a:xfrm>
          <a:prstGeom prst="rect">
            <a:avLst/>
          </a:prstGeom>
        </p:spPr>
      </p:pic>
      <p:sp>
        <p:nvSpPr>
          <p:cNvPr id="75" name="TextBox 74"/>
          <p:cNvSpPr txBox="1"/>
          <p:nvPr/>
        </p:nvSpPr>
        <p:spPr>
          <a:xfrm>
            <a:off x="1709902" y="3646044"/>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1</a:t>
            </a:r>
          </a:p>
        </p:txBody>
      </p:sp>
      <p:sp>
        <p:nvSpPr>
          <p:cNvPr id="76" name="TextBox 75"/>
          <p:cNvSpPr txBox="1"/>
          <p:nvPr/>
        </p:nvSpPr>
        <p:spPr>
          <a:xfrm>
            <a:off x="1712649" y="5203880"/>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3</a:t>
            </a:r>
            <a:endParaRPr lang="en-US" sz="1600" dirty="0">
              <a:solidFill>
                <a:schemeClr val="bg1"/>
              </a:solidFill>
              <a:latin typeface="Calibri" panose="020F0502020204030204" pitchFamily="34" charset="0"/>
            </a:endParaRPr>
          </a:p>
        </p:txBody>
      </p:sp>
      <p:sp>
        <p:nvSpPr>
          <p:cNvPr id="77" name="TextBox 76"/>
          <p:cNvSpPr txBox="1"/>
          <p:nvPr/>
        </p:nvSpPr>
        <p:spPr>
          <a:xfrm>
            <a:off x="4835913" y="3646044"/>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2</a:t>
            </a:r>
            <a:endParaRPr lang="en-US" sz="1600" dirty="0">
              <a:solidFill>
                <a:schemeClr val="bg1"/>
              </a:solidFill>
              <a:latin typeface="Calibri" panose="020F0502020204030204" pitchFamily="34" charset="0"/>
            </a:endParaRPr>
          </a:p>
        </p:txBody>
      </p:sp>
      <p:sp>
        <p:nvSpPr>
          <p:cNvPr id="78" name="TextBox 77"/>
          <p:cNvSpPr txBox="1"/>
          <p:nvPr/>
        </p:nvSpPr>
        <p:spPr>
          <a:xfrm>
            <a:off x="4819995" y="5176815"/>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4</a:t>
            </a:r>
          </a:p>
        </p:txBody>
      </p:sp>
    </p:spTree>
    <p:extLst>
      <p:ext uri="{BB962C8B-B14F-4D97-AF65-F5344CB8AC3E}">
        <p14:creationId xmlns:p14="http://schemas.microsoft.com/office/powerpoint/2010/main" val="2310927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CONCLUSIONS &amp; FUTURE WORK</a:t>
            </a:r>
            <a:endParaRPr lang="en-US" sz="4000" dirty="0">
              <a:latin typeface="Angsana New" panose="02020603050405020304" pitchFamily="18" charset="-34"/>
              <a:ea typeface="Calibri"/>
              <a:cs typeface="Angsana New" panose="02020603050405020304" pitchFamily="18" charset="-34"/>
            </a:endParaRPr>
          </a:p>
        </p:txBody>
      </p:sp>
      <p:sp>
        <p:nvSpPr>
          <p:cNvPr id="4" name="TextBox 3"/>
          <p:cNvSpPr txBox="1"/>
          <p:nvPr/>
        </p:nvSpPr>
        <p:spPr>
          <a:xfrm>
            <a:off x="914400" y="1524000"/>
            <a:ext cx="7848600"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The strategy proposed here to determine clouds from contrails is capable of working with mixed images of contrails interspersed with dissipated and concentrated cirrus cloud patterns.</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An app or software built around this approach could also incorporate more checks based on local weather data (wind vectors?) to help the existing pattern recognition algorithm make more advanced decisions and further reduce possibility of erroneous predictions. </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More work can be expended on improving the threshold algorithm in the pattern recognizer by using a moving threshold approach.</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When isolating </a:t>
            </a:r>
            <a:r>
              <a:rPr lang="en-US" sz="1400" dirty="0">
                <a:latin typeface="Calibri" panose="020F0502020204030204" pitchFamily="34" charset="0"/>
              </a:rPr>
              <a:t>patterns from an image where patterns </a:t>
            </a:r>
            <a:r>
              <a:rPr lang="en-US" sz="1400" dirty="0" smtClean="0">
                <a:latin typeface="Calibri" panose="020F0502020204030204" pitchFamily="34" charset="0"/>
              </a:rPr>
              <a:t>crisscross, </a:t>
            </a:r>
            <a:r>
              <a:rPr lang="en-US" sz="1400" dirty="0">
                <a:latin typeface="Calibri" panose="020F0502020204030204" pitchFamily="34" charset="0"/>
              </a:rPr>
              <a:t>information from one pattern was seen bleeding into the other. This can be eliminated/minimized by using the median width of the pattern </a:t>
            </a:r>
            <a:r>
              <a:rPr lang="en-US" sz="1400" dirty="0" smtClean="0">
                <a:latin typeface="Calibri" panose="020F0502020204030204" pitchFamily="34" charset="0"/>
              </a:rPr>
              <a:t>lines.</a:t>
            </a:r>
            <a:endParaRPr lang="en-US" sz="1400" dirty="0">
              <a:latin typeface="Calibri" panose="020F0502020204030204" pitchFamily="34" charset="0"/>
            </a:endParaRPr>
          </a:p>
        </p:txBody>
      </p:sp>
    </p:spTree>
    <p:extLst>
      <p:ext uri="{BB962C8B-B14F-4D97-AF65-F5344CB8AC3E}">
        <p14:creationId xmlns:p14="http://schemas.microsoft.com/office/powerpoint/2010/main" val="3503151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609600"/>
            <a:ext cx="2667000" cy="707886"/>
          </a:xfrm>
          <a:prstGeom prst="rect">
            <a:avLst/>
          </a:prstGeom>
          <a:noFill/>
        </p:spPr>
        <p:txBody>
          <a:bodyPr wrap="square" rtlCol="0">
            <a:spAutoFit/>
          </a:bodyPr>
          <a:lstStyle/>
          <a:p>
            <a:pPr algn="ctr"/>
            <a:r>
              <a:rPr lang="en-US" sz="4000" dirty="0" smtClean="0">
                <a:latin typeface="Angsana New" panose="02020603050405020304" pitchFamily="18" charset="-34"/>
                <a:cs typeface="Angsana New" panose="02020603050405020304" pitchFamily="18" charset="-34"/>
              </a:rPr>
              <a:t>THANK YOU</a:t>
            </a:r>
            <a:endParaRPr lang="en-US" sz="4000" dirty="0">
              <a:latin typeface="Angsana New" panose="02020603050405020304" pitchFamily="18" charset="-34"/>
              <a:ea typeface="Calibri"/>
              <a:cs typeface="Angsana New" panose="02020603050405020304" pitchFamily="18" charset="-34"/>
            </a:endParaRPr>
          </a:p>
        </p:txBody>
      </p:sp>
    </p:spTree>
    <p:extLst>
      <p:ext uri="{BB962C8B-B14F-4D97-AF65-F5344CB8AC3E}">
        <p14:creationId xmlns:p14="http://schemas.microsoft.com/office/powerpoint/2010/main" val="2485187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1371600"/>
            <a:ext cx="7848600" cy="2677656"/>
          </a:xfrm>
          <a:prstGeom prst="rect">
            <a:avLst/>
          </a:prstGeom>
          <a:noFill/>
        </p:spPr>
        <p:txBody>
          <a:bodyPr wrap="square" rtlCol="0">
            <a:spAutoFit/>
          </a:bodyPr>
          <a:lstStyle/>
          <a:p>
            <a:r>
              <a:rPr lang="en-US" sz="1400" b="1" dirty="0" smtClean="0">
                <a:latin typeface="Calibri" panose="020F0502020204030204" pitchFamily="34" charset="0"/>
              </a:rPr>
              <a:t>CHALLENGE:</a:t>
            </a:r>
          </a:p>
          <a:p>
            <a:pPr algn="just"/>
            <a:r>
              <a:rPr lang="en-US" sz="1400" dirty="0">
                <a:latin typeface="Calibri" panose="020F0502020204030204" pitchFamily="34" charset="0"/>
              </a:rPr>
              <a:t>With global air traffic on the rise, climate scientists are concerned about the additional 'clouds' produced by jets. </a:t>
            </a:r>
            <a:r>
              <a:rPr lang="en-US" sz="1400" dirty="0" smtClean="0">
                <a:latin typeface="Calibri" panose="020F0502020204030204" pitchFamily="34" charset="0"/>
              </a:rPr>
              <a:t>Can </a:t>
            </a:r>
            <a:r>
              <a:rPr lang="en-US" sz="1400" dirty="0">
                <a:latin typeface="Calibri" panose="020F0502020204030204" pitchFamily="34" charset="0"/>
              </a:rPr>
              <a:t>an app be developed to help a ground observer determine the probability that an aircraft made the thin lines of white </a:t>
            </a:r>
            <a:r>
              <a:rPr lang="en-US" sz="1400" dirty="0" smtClean="0">
                <a:latin typeface="Calibri" panose="020F0502020204030204" pitchFamily="34" charset="0"/>
              </a:rPr>
              <a:t>clouds?</a:t>
            </a:r>
          </a:p>
          <a:p>
            <a:endParaRPr lang="en-US" sz="1400" dirty="0" smtClean="0">
              <a:latin typeface="Calibri" panose="020F0502020204030204" pitchFamily="34" charset="0"/>
            </a:endParaRPr>
          </a:p>
          <a:p>
            <a:endParaRPr lang="en-US" sz="1400" dirty="0">
              <a:latin typeface="Calibri" panose="020F0502020204030204" pitchFamily="34" charset="0"/>
            </a:endParaRPr>
          </a:p>
          <a:p>
            <a:r>
              <a:rPr lang="en-US" sz="1400" b="1" dirty="0" smtClean="0">
                <a:latin typeface="Calibri" panose="020F0502020204030204" pitchFamily="34" charset="0"/>
              </a:rPr>
              <a:t>THE TEAM:</a:t>
            </a:r>
          </a:p>
          <a:p>
            <a:pPr marL="285750" indent="-285750">
              <a:buFont typeface="Arial" panose="020B0604020202020204" pitchFamily="34" charset="0"/>
              <a:buChar char="•"/>
            </a:pPr>
            <a:r>
              <a:rPr lang="en-US" sz="1400" dirty="0" smtClean="0">
                <a:latin typeface="Calibri" panose="020F0502020204030204" pitchFamily="34" charset="0"/>
              </a:rPr>
              <a:t>Vivek Ahuja</a:t>
            </a:r>
          </a:p>
          <a:p>
            <a:pPr marL="285750" indent="-285750">
              <a:buFont typeface="Arial" panose="020B0604020202020204" pitchFamily="34" charset="0"/>
              <a:buChar char="•"/>
            </a:pPr>
            <a:r>
              <a:rPr lang="en-US" sz="1400" dirty="0" err="1" smtClean="0">
                <a:latin typeface="Calibri" panose="020F0502020204030204" pitchFamily="34" charset="0"/>
              </a:rPr>
              <a:t>Abhishek</a:t>
            </a:r>
            <a:r>
              <a:rPr lang="en-US" sz="1400" dirty="0" smtClean="0">
                <a:latin typeface="Calibri" panose="020F0502020204030204" pitchFamily="34" charset="0"/>
              </a:rPr>
              <a:t> </a:t>
            </a:r>
            <a:r>
              <a:rPr lang="en-US" sz="1400" dirty="0" err="1" smtClean="0">
                <a:latin typeface="Calibri" panose="020F0502020204030204" pitchFamily="34" charset="0"/>
              </a:rPr>
              <a:t>Bichal</a:t>
            </a: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err="1" smtClean="0">
                <a:latin typeface="Calibri" panose="020F0502020204030204" pitchFamily="34" charset="0"/>
              </a:rPr>
              <a:t>Ritesh</a:t>
            </a:r>
            <a:r>
              <a:rPr lang="en-US" sz="1400" smtClean="0">
                <a:latin typeface="Calibri" panose="020F0502020204030204" pitchFamily="34" charset="0"/>
              </a:rPr>
              <a:t> Bafna</a:t>
            </a:r>
            <a:endParaRPr lang="en-US" sz="1400" dirty="0" smtClean="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p:txBody>
      </p:sp>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INTRODUCTION</a:t>
            </a:r>
            <a:endParaRPr lang="en-US" sz="4000" dirty="0">
              <a:latin typeface="Angsana New" panose="02020603050405020304" pitchFamily="18" charset="-34"/>
              <a:ea typeface="Calibri"/>
              <a:cs typeface="Angsana New" panose="02020603050405020304" pitchFamily="18" charset="-34"/>
            </a:endParaRPr>
          </a:p>
        </p:txBody>
      </p:sp>
    </p:spTree>
    <p:extLst>
      <p:ext uri="{BB962C8B-B14F-4D97-AF65-F5344CB8AC3E}">
        <p14:creationId xmlns:p14="http://schemas.microsoft.com/office/powerpoint/2010/main" val="4241557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97182" y="603206"/>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STRATEGY</a:t>
            </a:r>
            <a:endParaRPr lang="en-US" sz="4000" dirty="0">
              <a:latin typeface="Angsana New" panose="02020603050405020304" pitchFamily="18" charset="-34"/>
              <a:ea typeface="Calibri"/>
              <a:cs typeface="Angsana New" panose="02020603050405020304" pitchFamily="18" charset="-34"/>
            </a:endParaRPr>
          </a:p>
        </p:txBody>
      </p:sp>
      <p:sp>
        <p:nvSpPr>
          <p:cNvPr id="7" name="TextBox 6"/>
          <p:cNvSpPr txBox="1"/>
          <p:nvPr/>
        </p:nvSpPr>
        <p:spPr>
          <a:xfrm>
            <a:off x="1524000" y="1524000"/>
            <a:ext cx="2448198" cy="338554"/>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User takes image of sky</a:t>
            </a:r>
            <a:endParaRPr lang="en-US" sz="1600" dirty="0">
              <a:latin typeface="Calibri" panose="020F0502020204030204" pitchFamily="34" charset="0"/>
            </a:endParaRPr>
          </a:p>
        </p:txBody>
      </p:sp>
      <p:sp>
        <p:nvSpPr>
          <p:cNvPr id="9" name="TextBox 8"/>
          <p:cNvSpPr txBox="1"/>
          <p:nvPr/>
        </p:nvSpPr>
        <p:spPr>
          <a:xfrm>
            <a:off x="5826578" y="1520841"/>
            <a:ext cx="2509157" cy="338554"/>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Image + length scale data</a:t>
            </a:r>
            <a:endParaRPr lang="en-US" sz="1600" dirty="0">
              <a:latin typeface="Calibri" panose="020F0502020204030204" pitchFamily="34" charset="0"/>
            </a:endParaRPr>
          </a:p>
        </p:txBody>
      </p:sp>
      <p:sp>
        <p:nvSpPr>
          <p:cNvPr id="10" name="TextBox 9"/>
          <p:cNvSpPr txBox="1"/>
          <p:nvPr/>
        </p:nvSpPr>
        <p:spPr>
          <a:xfrm>
            <a:off x="5257800" y="2961283"/>
            <a:ext cx="3657600" cy="338554"/>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Water density pattern recognition</a:t>
            </a:r>
            <a:endParaRPr lang="en-US" sz="1600" dirty="0">
              <a:latin typeface="Calibri" panose="020F0502020204030204" pitchFamily="34" charset="0"/>
            </a:endParaRPr>
          </a:p>
        </p:txBody>
      </p:sp>
      <p:sp>
        <p:nvSpPr>
          <p:cNvPr id="11" name="TextBox 10"/>
          <p:cNvSpPr txBox="1"/>
          <p:nvPr/>
        </p:nvSpPr>
        <p:spPr>
          <a:xfrm>
            <a:off x="5257800" y="2217725"/>
            <a:ext cx="3646714" cy="338554"/>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Sunlight scattering distribution</a:t>
            </a:r>
            <a:endParaRPr lang="en-US" sz="1600" dirty="0">
              <a:latin typeface="Calibri" panose="020F0502020204030204" pitchFamily="34" charset="0"/>
            </a:endParaRPr>
          </a:p>
        </p:txBody>
      </p:sp>
      <p:sp>
        <p:nvSpPr>
          <p:cNvPr id="12" name="TextBox 11"/>
          <p:cNvSpPr txBox="1"/>
          <p:nvPr/>
        </p:nvSpPr>
        <p:spPr>
          <a:xfrm>
            <a:off x="5257800" y="3677944"/>
            <a:ext cx="3657599" cy="584775"/>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Determine water mass distribution along pattern line</a:t>
            </a:r>
            <a:endParaRPr lang="en-US" sz="1600" dirty="0">
              <a:latin typeface="Calibri" panose="020F0502020204030204" pitchFamily="34" charset="0"/>
            </a:endParaRPr>
          </a:p>
        </p:txBody>
      </p:sp>
      <p:sp>
        <p:nvSpPr>
          <p:cNvPr id="13" name="TextBox 12"/>
          <p:cNvSpPr txBox="1"/>
          <p:nvPr/>
        </p:nvSpPr>
        <p:spPr>
          <a:xfrm>
            <a:off x="5257800" y="4530099"/>
            <a:ext cx="3657599" cy="584775"/>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Check if scatter patterns and mass distribution match known aircraft data</a:t>
            </a:r>
            <a:endParaRPr lang="en-US" sz="1600" dirty="0">
              <a:latin typeface="Calibri" panose="020F0502020204030204" pitchFamily="34" charset="0"/>
            </a:endParaRPr>
          </a:p>
        </p:txBody>
      </p:sp>
      <p:sp>
        <p:nvSpPr>
          <p:cNvPr id="14" name="TextBox 13"/>
          <p:cNvSpPr txBox="1"/>
          <p:nvPr/>
        </p:nvSpPr>
        <p:spPr>
          <a:xfrm>
            <a:off x="5257800" y="5382955"/>
            <a:ext cx="3657599" cy="584775"/>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Determine if particular scatter pattern is contrail or cloud</a:t>
            </a:r>
            <a:endParaRPr lang="en-US" sz="1600" dirty="0">
              <a:latin typeface="Calibri" panose="020F0502020204030204" pitchFamily="34" charset="0"/>
            </a:endParaRPr>
          </a:p>
        </p:txBody>
      </p:sp>
      <p:cxnSp>
        <p:nvCxnSpPr>
          <p:cNvPr id="15" name="Straight Arrow Connector 14"/>
          <p:cNvCxnSpPr>
            <a:stCxn id="9" idx="2"/>
            <a:endCxn id="11" idx="0"/>
          </p:cNvCxnSpPr>
          <p:nvPr/>
        </p:nvCxnSpPr>
        <p:spPr>
          <a:xfrm>
            <a:off x="7081157" y="1859395"/>
            <a:ext cx="0" cy="358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2" idx="0"/>
          </p:cNvCxnSpPr>
          <p:nvPr/>
        </p:nvCxnSpPr>
        <p:spPr>
          <a:xfrm>
            <a:off x="7086600" y="3299837"/>
            <a:ext cx="0" cy="37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2"/>
            <a:endCxn id="10" idx="0"/>
          </p:cNvCxnSpPr>
          <p:nvPr/>
        </p:nvCxnSpPr>
        <p:spPr>
          <a:xfrm>
            <a:off x="7081157" y="2556279"/>
            <a:ext cx="5443" cy="405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2"/>
            <a:endCxn id="13" idx="0"/>
          </p:cNvCxnSpPr>
          <p:nvPr/>
        </p:nvCxnSpPr>
        <p:spPr>
          <a:xfrm>
            <a:off x="7086600" y="4262719"/>
            <a:ext cx="0" cy="26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4" idx="0"/>
          </p:cNvCxnSpPr>
          <p:nvPr/>
        </p:nvCxnSpPr>
        <p:spPr>
          <a:xfrm>
            <a:off x="7086600" y="5114874"/>
            <a:ext cx="0" cy="268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3"/>
            <a:endCxn id="9" idx="1"/>
          </p:cNvCxnSpPr>
          <p:nvPr/>
        </p:nvCxnSpPr>
        <p:spPr>
          <a:xfrm flipV="1">
            <a:off x="3972198" y="1690118"/>
            <a:ext cx="1854380" cy="3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4" idx="1"/>
          </p:cNvCxnSpPr>
          <p:nvPr/>
        </p:nvCxnSpPr>
        <p:spPr>
          <a:xfrm flipH="1">
            <a:off x="4724400" y="5675343"/>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724400" y="3130560"/>
            <a:ext cx="0" cy="2544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10" idx="1"/>
          </p:cNvCxnSpPr>
          <p:nvPr/>
        </p:nvCxnSpPr>
        <p:spPr>
          <a:xfrm>
            <a:off x="4724400" y="313056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524000" y="5888251"/>
            <a:ext cx="2420985" cy="584775"/>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Show contrail-only pattern lines to user over image</a:t>
            </a:r>
            <a:endParaRPr lang="en-US" sz="1600" dirty="0">
              <a:latin typeface="Calibri" panose="020F0502020204030204" pitchFamily="34" charset="0"/>
            </a:endParaRPr>
          </a:p>
        </p:txBody>
      </p:sp>
      <p:cxnSp>
        <p:nvCxnSpPr>
          <p:cNvPr id="78" name="Straight Arrow Connector 77"/>
          <p:cNvCxnSpPr>
            <a:endCxn id="77" idx="3"/>
          </p:cNvCxnSpPr>
          <p:nvPr/>
        </p:nvCxnSpPr>
        <p:spPr>
          <a:xfrm flipH="1">
            <a:off x="3944985" y="6178057"/>
            <a:ext cx="3141616" cy="2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4" idx="2"/>
          </p:cNvCxnSpPr>
          <p:nvPr/>
        </p:nvCxnSpPr>
        <p:spPr>
          <a:xfrm>
            <a:off x="7086600" y="5967730"/>
            <a:ext cx="0" cy="21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4419600" y="1317486"/>
            <a:ext cx="4648200" cy="536328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5600700" y="969528"/>
            <a:ext cx="228600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Processing algorithm</a:t>
            </a:r>
            <a:endParaRPr lang="en-US" sz="1600" dirty="0">
              <a:solidFill>
                <a:srgbClr val="0070C0"/>
              </a:solidFill>
              <a:latin typeface="Calibri" panose="020F0502020204030204" pitchFamily="34" charset="0"/>
            </a:endParaRPr>
          </a:p>
        </p:txBody>
      </p:sp>
      <p:sp>
        <p:nvSpPr>
          <p:cNvPr id="88" name="Rectangle 87"/>
          <p:cNvSpPr/>
          <p:nvPr/>
        </p:nvSpPr>
        <p:spPr>
          <a:xfrm>
            <a:off x="1348740" y="1297633"/>
            <a:ext cx="2836817" cy="538314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686198" y="3613461"/>
            <a:ext cx="228600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User interface</a:t>
            </a:r>
            <a:endParaRPr lang="en-US" sz="1600" dirty="0">
              <a:solidFill>
                <a:srgbClr val="0070C0"/>
              </a:solidFill>
              <a:latin typeface="Calibri" panose="020F0502020204030204" pitchFamily="34" charset="0"/>
            </a:endParaRPr>
          </a:p>
        </p:txBody>
      </p:sp>
    </p:spTree>
    <p:extLst>
      <p:ext uri="{BB962C8B-B14F-4D97-AF65-F5344CB8AC3E}">
        <p14:creationId xmlns:p14="http://schemas.microsoft.com/office/powerpoint/2010/main" val="3547403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1143000" y="1371600"/>
                <a:ext cx="7848600" cy="5065489"/>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Why is the sky blue? Why are the clouds white?</a:t>
                </a: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Rayleigh scattering serves as a useful phenomenon to quantify the amount of water present in a piece of the sky:</a:t>
                </a:r>
              </a:p>
              <a:p>
                <a:pPr marL="285750" indent="-285750">
                  <a:buFont typeface="Arial" panose="020B0604020202020204" pitchFamily="34" charset="0"/>
                  <a:buChar char="•"/>
                </a:pPr>
                <a:endParaRPr lang="en-US" sz="1400" dirty="0" smtClean="0">
                  <a:latin typeface="Calibri" panose="020F0502020204030204" pitchFamily="34" charset="0"/>
                </a:endParaRPr>
              </a:p>
              <a:p>
                <a:pPr lvl="1"/>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𝐼</m:t>
                      </m:r>
                      <m:r>
                        <a:rPr lang="en-US" sz="2000" i="1" smtClean="0">
                          <a:latin typeface="Cambria Math" panose="02040503050406030204" pitchFamily="18" charset="0"/>
                        </a:rPr>
                        <m:t>=</m:t>
                      </m:r>
                      <m:r>
                        <a:rPr lang="en-US" sz="2000" b="0" i="1" smtClean="0">
                          <a:latin typeface="Cambria Math" panose="02040503050406030204" pitchFamily="18" charset="0"/>
                        </a:rPr>
                        <m:t> </m:t>
                      </m:r>
                      <m:f>
                        <m:fPr>
                          <m:type m:val="skw"/>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𝑂</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𝑑</m:t>
                              </m:r>
                            </m:e>
                            <m:sup>
                              <m:r>
                                <a:rPr lang="en-US" sz="2000" b="0" i="1" smtClean="0">
                                  <a:latin typeface="Cambria Math" panose="02040503050406030204" pitchFamily="18" charset="0"/>
                                </a:rPr>
                                <m:t>6</m:t>
                              </m:r>
                            </m:sup>
                          </m:sSup>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𝜆</m:t>
                              </m:r>
                            </m:e>
                            <m:sup>
                              <m:r>
                                <a:rPr lang="en-US" sz="2000" b="0" i="1" smtClean="0">
                                  <a:latin typeface="Cambria Math" panose="02040503050406030204" pitchFamily="18" charset="0"/>
                                </a:rPr>
                                <m:t>4</m:t>
                              </m:r>
                            </m:sup>
                          </m:sSup>
                        </m:den>
                      </m:f>
                    </m:oMath>
                  </m:oMathPara>
                </a14:m>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Particle size is often assumed as constant for air and the variability is fixed on the wavelength of light. This gives us the classical form of the famous Rayleigh scattering function:</a:t>
                </a:r>
              </a:p>
              <a:p>
                <a:pPr lvl="1" algn="ctr"/>
                <a14:m>
                  <m:oMath xmlns:m="http://schemas.openxmlformats.org/officeDocument/2006/math">
                    <m:r>
                      <a:rPr lang="en-US" sz="2000" i="1">
                        <a:latin typeface="Cambria Math" panose="02040503050406030204" pitchFamily="18" charset="0"/>
                      </a:rPr>
                      <m:t>𝐼</m:t>
                    </m:r>
                    <m:r>
                      <a:rPr lang="en-US" sz="2000" i="1">
                        <a:latin typeface="Cambria Math" panose="02040503050406030204" pitchFamily="18" charset="0"/>
                      </a:rPr>
                      <m:t>= </m:t>
                    </m:r>
                    <m:f>
                      <m:fPr>
                        <m:type m:val="skw"/>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𝐼</m:t>
                            </m:r>
                          </m:e>
                          <m:sub>
                            <m:r>
                              <a:rPr lang="en-US" sz="2000" i="1">
                                <a:latin typeface="Cambria Math" panose="02040503050406030204" pitchFamily="18" charset="0"/>
                              </a:rPr>
                              <m:t>𝑂</m:t>
                            </m:r>
                          </m:sub>
                        </m:sSub>
                      </m:num>
                      <m:den>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𝜆</m:t>
                            </m:r>
                          </m:e>
                          <m:sup>
                            <m:r>
                              <a:rPr lang="en-US" sz="2000" i="1">
                                <a:latin typeface="Cambria Math" panose="02040503050406030204" pitchFamily="18" charset="0"/>
                              </a:rPr>
                              <m:t>4</m:t>
                            </m:r>
                          </m:sup>
                        </m:sSup>
                      </m:den>
                    </m:f>
                  </m:oMath>
                </a14:m>
                <a:r>
                  <a:rPr lang="en-US" sz="1400" dirty="0" smtClean="0">
                    <a:latin typeface="Calibri" panose="020F0502020204030204" pitchFamily="34" charset="0"/>
                  </a:rPr>
                  <a:t>	</a:t>
                </a:r>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Rayleigh scattering gives the blue hue to the sky since “blue” wavelengths are smaller than the “red” wavelengths and therefore scatter more.</a:t>
                </a: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However, water particles in clouds are much bigger (around 10</a:t>
                </a:r>
                <a:r>
                  <a:rPr lang="el-GR" sz="1400" dirty="0" smtClean="0">
                    <a:latin typeface="Calibri" panose="020F0502020204030204" pitchFamily="34" charset="0"/>
                  </a:rPr>
                  <a:t>μ</a:t>
                </a:r>
                <a:r>
                  <a:rPr lang="en-US" sz="1400" dirty="0" smtClean="0">
                    <a:latin typeface="Calibri" panose="020F0502020204030204" pitchFamily="34" charset="0"/>
                  </a:rPr>
                  <a:t>m) and are much bigger than the typical 2</a:t>
                </a:r>
                <a:r>
                  <a:rPr lang="el-GR" sz="1400" dirty="0" smtClean="0">
                    <a:latin typeface="Calibri" panose="020F0502020204030204" pitchFamily="34" charset="0"/>
                  </a:rPr>
                  <a:t>μ</a:t>
                </a:r>
                <a:r>
                  <a:rPr lang="en-US" sz="1400" dirty="0" smtClean="0">
                    <a:latin typeface="Calibri" panose="020F0502020204030204" pitchFamily="34" charset="0"/>
                  </a:rPr>
                  <a:t>m particle sizes needed to scatter sunlight equally in all directions. So clouds are white.</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For our purposes, can we restructure the Rayleigh function into a particle size variability? </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a:latin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143000" y="1371600"/>
                <a:ext cx="7848600" cy="5065489"/>
              </a:xfrm>
              <a:prstGeom prst="rect">
                <a:avLst/>
              </a:prstGeom>
              <a:blipFill rotWithShape="0">
                <a:blip r:embed="rId2"/>
                <a:stretch>
                  <a:fillRect l="-155" t="-241" r="-544"/>
                </a:stretch>
              </a:blipFill>
            </p:spPr>
            <p:txBody>
              <a:bodyPr/>
              <a:lstStyle/>
              <a:p>
                <a:r>
                  <a:rPr lang="en-US">
                    <a:noFill/>
                  </a:rPr>
                  <a:t> </a:t>
                </a:r>
              </a:p>
            </p:txBody>
          </p:sp>
        </mc:Fallback>
      </mc:AlternateContent>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SUNLIGHT SCATTERING DSITRIBUTION</a:t>
            </a:r>
            <a:endParaRPr lang="en-US" sz="4000" dirty="0">
              <a:latin typeface="Angsana New" panose="02020603050405020304" pitchFamily="18" charset="-34"/>
              <a:ea typeface="Calibri"/>
              <a:cs typeface="Angsana New" panose="02020603050405020304" pitchFamily="18" charset="-34"/>
            </a:endParaRPr>
          </a:p>
        </p:txBody>
      </p:sp>
      <p:cxnSp>
        <p:nvCxnSpPr>
          <p:cNvPr id="3" name="Straight Arrow Connector 2"/>
          <p:cNvCxnSpPr/>
          <p:nvPr/>
        </p:nvCxnSpPr>
        <p:spPr>
          <a:xfrm flipV="1">
            <a:off x="3505200" y="2778909"/>
            <a:ext cx="609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562600" y="2855109"/>
            <a:ext cx="4572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181600" y="2362200"/>
            <a:ext cx="3810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76400" y="2762032"/>
            <a:ext cx="198120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Scattering intensity</a:t>
            </a:r>
            <a:endParaRPr lang="en-US" sz="1600" dirty="0">
              <a:solidFill>
                <a:srgbClr val="0070C0"/>
              </a:solidFill>
              <a:latin typeface="Calibri" panose="020F0502020204030204" pitchFamily="34" charset="0"/>
            </a:endParaRPr>
          </a:p>
        </p:txBody>
      </p:sp>
      <p:sp>
        <p:nvSpPr>
          <p:cNvPr id="21" name="TextBox 20"/>
          <p:cNvSpPr txBox="1"/>
          <p:nvPr/>
        </p:nvSpPr>
        <p:spPr>
          <a:xfrm>
            <a:off x="5453743" y="2192923"/>
            <a:ext cx="1328057"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Particle size</a:t>
            </a:r>
            <a:endParaRPr lang="en-US" sz="1600" dirty="0">
              <a:solidFill>
                <a:srgbClr val="0070C0"/>
              </a:solidFill>
              <a:latin typeface="Calibri" panose="020F0502020204030204" pitchFamily="34" charset="0"/>
            </a:endParaRPr>
          </a:p>
        </p:txBody>
      </p:sp>
      <p:sp>
        <p:nvSpPr>
          <p:cNvPr id="22" name="TextBox 21"/>
          <p:cNvSpPr txBox="1"/>
          <p:nvPr/>
        </p:nvSpPr>
        <p:spPr>
          <a:xfrm>
            <a:off x="5943600" y="2855109"/>
            <a:ext cx="190500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Wavelength of light</a:t>
            </a:r>
            <a:endParaRPr lang="en-US" sz="1600"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621623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914400" y="1371600"/>
                <a:ext cx="4953000" cy="520924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smtClean="0">
                    <a:latin typeface="Calibri" panose="020F0502020204030204" pitchFamily="34" charset="0"/>
                  </a:rPr>
                  <a:t>We assume that the red wavelengths of light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rPr>
                          <m:t>𝑅</m:t>
                        </m:r>
                      </m:sub>
                    </m:sSub>
                  </m:oMath>
                </a14:m>
                <a:r>
                  <a:rPr lang="en-US" sz="1400" dirty="0" smtClean="0">
                    <a:latin typeface="Calibri" panose="020F0502020204030204" pitchFamily="34" charset="0"/>
                  </a:rPr>
                  <a:t>) are what need to scatter to create white light from the existing blue scatter. </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lgn="just">
                  <a:buFont typeface="Arial" panose="020B0604020202020204" pitchFamily="34" charset="0"/>
                  <a:buChar char="•"/>
                </a:pPr>
                <a:r>
                  <a:rPr lang="en-US" sz="1400" dirty="0" smtClean="0">
                    <a:latin typeface="Calibri" panose="020F0502020204030204" pitchFamily="34" charset="0"/>
                  </a:rPr>
                  <a:t>We can also evaluate the projected area of water particles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𝑤</m:t>
                        </m:r>
                      </m:sub>
                    </m:sSub>
                  </m:oMath>
                </a14:m>
                <a:r>
                  <a:rPr lang="en-US" sz="1400" dirty="0" smtClean="0">
                    <a:latin typeface="Calibri" panose="020F0502020204030204" pitchFamily="34" charset="0"/>
                  </a:rPr>
                  <a:t>) in a small area element (A) of the image using the following function:</a:t>
                </a:r>
              </a:p>
              <a:p>
                <a:pPr lvl="1"/>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𝑤</m:t>
                          </m:r>
                        </m:sub>
                      </m:sSub>
                      <m:r>
                        <a:rPr lang="en-US" i="1" smtClean="0">
                          <a:latin typeface="Cambria Math" panose="02040503050406030204" pitchFamily="18" charset="0"/>
                        </a:rPr>
                        <m:t>=</m:t>
                      </m:r>
                      <m:r>
                        <a:rPr lang="en-US" b="0" i="1" smtClean="0">
                          <a:latin typeface="Cambria Math" panose="02040503050406030204" pitchFamily="18" charset="0"/>
                        </a:rPr>
                        <m:t>𝑛</m:t>
                      </m:r>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4</m:t>
                          </m:r>
                        </m:den>
                      </m:f>
                      <m:sSup>
                        <m:sSupPr>
                          <m:ctrlPr>
                            <a:rPr lang="en-US" i="1" smtClean="0">
                              <a:latin typeface="Cambria Math" panose="02040503050406030204" pitchFamily="18" charset="0"/>
                            </a:rPr>
                          </m:ctrlPr>
                        </m:sSupPr>
                        <m:e>
                          <m:r>
                            <a:rPr lang="en-US" b="0" i="1" smtClean="0">
                              <a:latin typeface="Cambria Math" panose="02040503050406030204" pitchFamily="18" charset="0"/>
                            </a:rPr>
                            <m:t>𝑑</m:t>
                          </m:r>
                        </m:e>
                        <m:sup>
                          <m:r>
                            <a:rPr lang="en-US" i="1" smtClean="0">
                              <a:latin typeface="Cambria Math" panose="02040503050406030204" pitchFamily="18" charset="0"/>
                            </a:rPr>
                            <m:t>2</m:t>
                          </m:r>
                        </m:sup>
                      </m:sSup>
                    </m:oMath>
                  </m:oMathPara>
                </a14:m>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lgn="just">
                  <a:buFont typeface="Arial" panose="020B0604020202020204" pitchFamily="34" charset="0"/>
                  <a:buChar char="•"/>
                </a:pPr>
                <a:r>
                  <a:rPr lang="en-US" sz="1400" dirty="0" smtClean="0">
                    <a:latin typeface="Calibri" panose="020F0502020204030204" pitchFamily="34" charset="0"/>
                  </a:rPr>
                  <a:t>We then reformulate the Rayleigh scattering of red wavelengths thus:</a:t>
                </a:r>
              </a:p>
              <a:p>
                <a:pPr lvl="1"/>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𝐼</m:t>
                      </m:r>
                      <m:r>
                        <a:rPr lang="en-US" i="1" smtClean="0">
                          <a:latin typeface="Cambria Math" panose="02040503050406030204" pitchFamily="18" charset="0"/>
                        </a:rPr>
                        <m:t>=</m:t>
                      </m:r>
                      <m:r>
                        <a:rPr lang="en-US" b="0" i="1" smtClean="0">
                          <a:latin typeface="Cambria Math" panose="02040503050406030204" pitchFamily="18" charset="0"/>
                        </a:rPr>
                        <m:t> </m:t>
                      </m:r>
                      <m:f>
                        <m:fPr>
                          <m:type m:val="skw"/>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𝑂</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ea typeface="Cambria Math" panose="02040503050406030204" pitchFamily="18" charset="0"/>
                                    </a:rPr>
                                    <m:t>𝜋</m:t>
                                  </m:r>
                                </m:den>
                              </m:f>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𝑤</m:t>
                                  </m:r>
                                </m:sub>
                              </m:sSub>
                              <m:r>
                                <a:rPr lang="en-US" b="0" i="1" smtClean="0">
                                  <a:latin typeface="Cambria Math" panose="02040503050406030204" pitchFamily="18" charset="0"/>
                                </a:rPr>
                                <m:t>)</m:t>
                              </m:r>
                            </m:e>
                            <m:sup>
                              <m:r>
                                <a:rPr lang="en-US" b="0" i="1" smtClean="0">
                                  <a:latin typeface="Cambria Math" panose="02040503050406030204" pitchFamily="18" charset="0"/>
                                </a:rPr>
                                <m:t>3</m:t>
                              </m:r>
                            </m:sup>
                          </m:sSup>
                        </m:num>
                        <m:den>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𝑅</m:t>
                                  </m:r>
                                </m:sub>
                              </m:sSub>
                            </m:e>
                            <m:sup>
                              <m:r>
                                <a:rPr lang="en-US" b="0" i="1" smtClean="0">
                                  <a:latin typeface="Cambria Math" panose="02040503050406030204" pitchFamily="18" charset="0"/>
                                </a:rPr>
                                <m:t>4</m:t>
                              </m:r>
                            </m:sup>
                          </m:sSup>
                        </m:den>
                      </m:f>
                    </m:oMath>
                  </m:oMathPara>
                </a14:m>
                <a:endParaRPr lang="en-US" sz="2000" b="0" dirty="0" smtClean="0">
                  <a:latin typeface="Calibri" panose="020F0502020204030204" pitchFamily="34" charset="0"/>
                </a:endParaRPr>
              </a:p>
              <a:p>
                <a:pPr marL="342900" indent="-342900">
                  <a:buFont typeface="Arial" panose="020B0604020202020204" pitchFamily="34" charset="0"/>
                  <a:buChar char="•"/>
                </a:pPr>
                <a:endParaRPr lang="en-US" sz="1400" dirty="0" smtClean="0">
                  <a:latin typeface="Calibri" panose="020F0502020204030204" pitchFamily="34" charset="0"/>
                </a:endParaRPr>
              </a:p>
              <a:p>
                <a:pPr marL="342900" indent="-342900" algn="just">
                  <a:buFont typeface="Arial" panose="020B0604020202020204" pitchFamily="34" charset="0"/>
                  <a:buChar char="•"/>
                </a:pPr>
                <a:r>
                  <a:rPr lang="en-US" sz="1400" dirty="0" smtClean="0">
                    <a:latin typeface="Calibri" panose="020F0502020204030204" pitchFamily="34" charset="0"/>
                  </a:rPr>
                  <a:t>The red scattering can be normalized between standard red scattering for the atmosphere with no water particles and a water-saturated white scattering intensity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i="1">
                            <a:latin typeface="Cambria Math" panose="02040503050406030204" pitchFamily="18" charset="0"/>
                          </a:rPr>
                          <m:t>𝑅</m:t>
                        </m:r>
                      </m:sub>
                    </m:sSub>
                  </m:oMath>
                </a14:m>
                <a:r>
                  <a:rPr lang="en-US" sz="1400" dirty="0" smtClean="0">
                    <a:latin typeface="Calibri" panose="020F0502020204030204" pitchFamily="34" charset="0"/>
                  </a:rPr>
                  <a:t>) in contrails/clouds:</a:t>
                </a:r>
              </a:p>
              <a:p>
                <a:pPr lvl="1"/>
                <a14:m>
                  <m:oMathPara xmlns:m="http://schemas.openxmlformats.org/officeDocument/2006/math">
                    <m:oMathParaPr>
                      <m:jc m:val="center"/>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𝐼</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𝑅</m:t>
                              </m:r>
                            </m:sub>
                          </m:sSub>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𝑤</m:t>
                              </m:r>
                            </m:sub>
                          </m:sSub>
                        </m:e>
                        <m:sup>
                          <m:r>
                            <a:rPr lang="en-US" b="0" i="1" smtClean="0">
                              <a:latin typeface="Cambria Math" panose="02040503050406030204" pitchFamily="18" charset="0"/>
                            </a:rPr>
                            <m:t>3</m:t>
                          </m:r>
                        </m:sup>
                      </m:sSup>
                      <m:r>
                        <a:rPr lang="en-US" b="0" i="1" smtClean="0">
                          <a:latin typeface="Cambria Math" panose="02040503050406030204" pitchFamily="18" charset="0"/>
                        </a:rPr>
                        <m:t>  ,   0&lt;</m:t>
                      </m:r>
                      <m:r>
                        <a:rPr lang="en-US" i="1">
                          <a:latin typeface="Cambria Math" panose="02040503050406030204" pitchFamily="18" charset="0"/>
                        </a:rPr>
                        <m:t>𝐼</m:t>
                      </m:r>
                      <m:r>
                        <a:rPr lang="en-US" b="0" i="1" smtClean="0">
                          <a:latin typeface="Cambria Math" panose="02040503050406030204" pitchFamily="18" charset="0"/>
                        </a:rPr>
                        <m:t>&lt;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𝑅</m:t>
                          </m:r>
                        </m:sub>
                      </m:sSub>
                      <m:r>
                        <a:rPr lang="en-US" b="0" i="1" smtClean="0">
                          <a:latin typeface="Cambria Math" panose="02040503050406030204" pitchFamily="18" charset="0"/>
                        </a:rPr>
                        <m:t>,  </m:t>
                      </m:r>
                      <m:r>
                        <a:rPr lang="en-US" i="1">
                          <a:latin typeface="Cambria Math" panose="02040503050406030204" pitchFamily="18" charset="0"/>
                        </a:rPr>
                        <m:t>0</m:t>
                      </m:r>
                      <m:r>
                        <a:rPr lang="en-US"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𝑅</m:t>
                          </m:r>
                        </m:sub>
                      </m:sSub>
                      <m:r>
                        <a:rPr lang="en-US" i="1">
                          <a:latin typeface="Cambria Math" panose="02040503050406030204" pitchFamily="18" charset="0"/>
                        </a:rPr>
                        <m:t>&lt;</m:t>
                      </m:r>
                      <m:r>
                        <a:rPr lang="en-US" b="0" i="1" smtClean="0">
                          <a:latin typeface="Cambria Math" panose="02040503050406030204" pitchFamily="18" charset="0"/>
                        </a:rPr>
                        <m:t>1</m:t>
                      </m:r>
                      <m:r>
                        <a:rPr lang="en-US" i="1">
                          <a:latin typeface="Cambria Math" panose="02040503050406030204" pitchFamily="18" charset="0"/>
                        </a:rPr>
                        <m:t> </m:t>
                      </m:r>
                    </m:oMath>
                  </m:oMathPara>
                </a14:m>
                <a:endParaRPr lang="en-US" sz="2000" dirty="0" smtClean="0">
                  <a:latin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14400" y="1371600"/>
                <a:ext cx="4953000" cy="5209247"/>
              </a:xfrm>
              <a:prstGeom prst="rect">
                <a:avLst/>
              </a:prstGeom>
              <a:blipFill rotWithShape="0">
                <a:blip r:embed="rId2"/>
                <a:stretch>
                  <a:fillRect l="-123" t="-234" r="-246"/>
                </a:stretch>
              </a:blipFill>
            </p:spPr>
            <p:txBody>
              <a:bodyPr/>
              <a:lstStyle/>
              <a:p>
                <a:r>
                  <a:rPr lang="en-US">
                    <a:noFill/>
                  </a:rPr>
                  <a:t> </a:t>
                </a:r>
              </a:p>
            </p:txBody>
          </p:sp>
        </mc:Fallback>
      </mc:AlternateContent>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SUNLIGHT SCATTERING DSITRIBUTION</a:t>
            </a:r>
            <a:endParaRPr lang="en-US" sz="4000" dirty="0">
              <a:latin typeface="Angsana New" panose="02020603050405020304" pitchFamily="18" charset="-34"/>
              <a:ea typeface="Calibri"/>
              <a:cs typeface="Angsana New" panose="02020603050405020304" pitchFamily="18" charset="-34"/>
            </a:endParaRPr>
          </a:p>
        </p:txBody>
      </p:sp>
      <p:pic>
        <p:nvPicPr>
          <p:cNvPr id="2" name="Picture 1"/>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905241" y="2209800"/>
            <a:ext cx="3159542" cy="289560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6934200" y="2819400"/>
                <a:ext cx="323720" cy="33855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0070C0"/>
                              </a:solidFill>
                              <a:latin typeface="Cambria Math" panose="02040503050406030204" pitchFamily="18" charset="0"/>
                            </a:rPr>
                          </m:ctrlPr>
                        </m:sSubPr>
                        <m:e>
                          <m:r>
                            <a:rPr lang="en-US" sz="1600" b="0" i="1" smtClean="0">
                              <a:solidFill>
                                <a:srgbClr val="0070C0"/>
                              </a:solidFill>
                              <a:latin typeface="Cambria Math" panose="02040503050406030204" pitchFamily="18" charset="0"/>
                            </a:rPr>
                            <m:t>𝐼</m:t>
                          </m:r>
                        </m:e>
                        <m:sub>
                          <m:r>
                            <a:rPr lang="en-US" sz="1600" b="0" i="1" smtClean="0">
                              <a:solidFill>
                                <a:srgbClr val="0070C0"/>
                              </a:solidFill>
                              <a:latin typeface="Cambria Math" panose="02040503050406030204" pitchFamily="18" charset="0"/>
                            </a:rPr>
                            <m:t>𝑅</m:t>
                          </m:r>
                        </m:sub>
                      </m:sSub>
                    </m:oMath>
                  </m:oMathPara>
                </a14:m>
                <a:endParaRPr lang="en-US" sz="1600" dirty="0">
                  <a:solidFill>
                    <a:srgbClr val="0070C0"/>
                  </a:solidFill>
                  <a:latin typeface="Calibri" panose="020F050202020403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934200" y="2819400"/>
                <a:ext cx="323720" cy="338554"/>
              </a:xfrm>
              <a:prstGeom prst="rect">
                <a:avLst/>
              </a:prstGeom>
              <a:blipFill rotWithShape="0">
                <a:blip r:embed="rId5"/>
                <a:stretch>
                  <a:fillRect/>
                </a:stretch>
              </a:blipFill>
              <a:ln>
                <a:noFill/>
              </a:ln>
            </p:spPr>
            <p:txBody>
              <a:bodyPr/>
              <a:lstStyle/>
              <a:p>
                <a:r>
                  <a:rPr lang="en-US">
                    <a:noFill/>
                  </a:rPr>
                  <a:t> </a:t>
                </a:r>
              </a:p>
            </p:txBody>
          </p:sp>
        </mc:Fallback>
      </mc:AlternateContent>
      <p:cxnSp>
        <p:nvCxnSpPr>
          <p:cNvPr id="9" name="Straight Arrow Connector 8"/>
          <p:cNvCxnSpPr>
            <a:stCxn id="8" idx="1"/>
          </p:cNvCxnSpPr>
          <p:nvPr/>
        </p:nvCxnSpPr>
        <p:spPr>
          <a:xfrm flipH="1">
            <a:off x="6477000" y="2988677"/>
            <a:ext cx="457200" cy="364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534400" y="4267200"/>
            <a:ext cx="2286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7772401" y="3976223"/>
                <a:ext cx="1143000" cy="55335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solidFill>
                                <a:srgbClr val="0070C0"/>
                              </a:solidFill>
                              <a:latin typeface="Cambria Math" panose="02040503050406030204" pitchFamily="18" charset="0"/>
                            </a:rPr>
                          </m:ctrlPr>
                        </m:fPr>
                        <m:num>
                          <m:sSub>
                            <m:sSubPr>
                              <m:ctrlPr>
                                <a:rPr lang="en-US" sz="1600" i="1" smtClean="0">
                                  <a:solidFill>
                                    <a:srgbClr val="0070C0"/>
                                  </a:solidFill>
                                  <a:latin typeface="Cambria Math" panose="02040503050406030204" pitchFamily="18" charset="0"/>
                                </a:rPr>
                              </m:ctrlPr>
                            </m:sSubPr>
                            <m:e>
                              <m:r>
                                <a:rPr lang="en-US" sz="1600" b="0" i="1" smtClean="0">
                                  <a:solidFill>
                                    <a:srgbClr val="0070C0"/>
                                  </a:solidFill>
                                  <a:latin typeface="Cambria Math" panose="02040503050406030204" pitchFamily="18" charset="0"/>
                                </a:rPr>
                                <m:t>𝐴</m:t>
                              </m:r>
                            </m:e>
                            <m:sub>
                              <m:r>
                                <a:rPr lang="en-US" sz="1600" b="0" i="1" smtClean="0">
                                  <a:solidFill>
                                    <a:srgbClr val="0070C0"/>
                                  </a:solidFill>
                                  <a:latin typeface="Cambria Math" panose="02040503050406030204" pitchFamily="18" charset="0"/>
                                </a:rPr>
                                <m:t>𝑊</m:t>
                              </m:r>
                            </m:sub>
                          </m:sSub>
                        </m:num>
                        <m:den>
                          <m:r>
                            <a:rPr lang="en-US" sz="1600" b="0" i="1" smtClean="0">
                              <a:solidFill>
                                <a:srgbClr val="0070C0"/>
                              </a:solidFill>
                              <a:latin typeface="Cambria Math" panose="02040503050406030204" pitchFamily="18" charset="0"/>
                            </a:rPr>
                            <m:t>𝐴</m:t>
                          </m:r>
                        </m:den>
                      </m:f>
                    </m:oMath>
                  </m:oMathPara>
                </a14:m>
                <a:endParaRPr lang="en-US" sz="1600" dirty="0">
                  <a:solidFill>
                    <a:srgbClr val="0070C0"/>
                  </a:solidFill>
                  <a:latin typeface="Calibri" panose="020F050202020403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772401" y="3976223"/>
                <a:ext cx="1143000" cy="553357"/>
              </a:xfrm>
              <a:prstGeom prst="rect">
                <a:avLst/>
              </a:prstGeom>
              <a:blipFill rotWithShape="0">
                <a:blip r:embed="rId6"/>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82127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1371600"/>
            <a:ext cx="78486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There are two methods to eliminate the blue scatter intensity from the image:</a:t>
            </a:r>
          </a:p>
          <a:p>
            <a:pPr marL="742950" lvl="1" indent="-285750">
              <a:buFont typeface="Arial" panose="020B0604020202020204" pitchFamily="34" charset="0"/>
              <a:buChar char="•"/>
            </a:pPr>
            <a:r>
              <a:rPr lang="en-US" sz="1400" dirty="0" smtClean="0">
                <a:latin typeface="Calibri" panose="020F0502020204030204" pitchFamily="34" charset="0"/>
              </a:rPr>
              <a:t>Threshold using absolute gray-scale (ABS).</a:t>
            </a:r>
          </a:p>
          <a:p>
            <a:pPr marL="742950" lvl="1" indent="-285750">
              <a:buFont typeface="Arial" panose="020B0604020202020204" pitchFamily="34" charset="0"/>
              <a:buChar char="•"/>
            </a:pPr>
            <a:r>
              <a:rPr lang="en-US" sz="1400" dirty="0" smtClean="0">
                <a:latin typeface="Calibri" panose="020F0502020204030204" pitchFamily="34" charset="0"/>
              </a:rPr>
              <a:t>Threshold using ratio of blue and red color values (RBRC).</a:t>
            </a:r>
          </a:p>
          <a:p>
            <a:pPr marL="285750" indent="-285750">
              <a:buFont typeface="Arial" panose="020B0604020202020204" pitchFamily="34" charset="0"/>
              <a:buChar char="•"/>
            </a:pPr>
            <a:r>
              <a:rPr lang="en-US" sz="1400" dirty="0" smtClean="0">
                <a:latin typeface="Calibri" panose="020F0502020204030204" pitchFamily="34" charset="0"/>
              </a:rPr>
              <a:t>The images below show the pros and cons of using either of these methods. For this effort, RBRC was found to be more effective: </a:t>
            </a:r>
          </a:p>
        </p:txBody>
      </p:sp>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SUNLIGHT SCATTERING DISTRIBUTION</a:t>
            </a:r>
            <a:endParaRPr lang="en-US" sz="4000" dirty="0">
              <a:latin typeface="Angsana New" panose="02020603050405020304" pitchFamily="18" charset="-34"/>
              <a:ea typeface="Calibri"/>
              <a:cs typeface="Angsana New" panose="02020603050405020304" pitchFamily="18" charset="-34"/>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0290" b="30435"/>
          <a:stretch/>
        </p:blipFill>
        <p:spPr>
          <a:xfrm>
            <a:off x="2514600" y="2642184"/>
            <a:ext cx="4184579" cy="1295400"/>
          </a:xfrm>
          <a:prstGeom prst="rect">
            <a:avLst/>
          </a:prstGeom>
        </p:spPr>
      </p:pic>
      <p:sp>
        <p:nvSpPr>
          <p:cNvPr id="8" name="TextBox 7"/>
          <p:cNvSpPr txBox="1"/>
          <p:nvPr/>
        </p:nvSpPr>
        <p:spPr>
          <a:xfrm>
            <a:off x="2512422" y="2599619"/>
            <a:ext cx="2743200" cy="338554"/>
          </a:xfrm>
          <a:prstGeom prst="rect">
            <a:avLst/>
          </a:prstGeom>
          <a:noFill/>
          <a:ln>
            <a:noFill/>
          </a:ln>
        </p:spPr>
        <p:txBody>
          <a:bodyPr wrap="square" rtlCol="0">
            <a:spAutoFit/>
          </a:bodyPr>
          <a:lstStyle/>
          <a:p>
            <a:r>
              <a:rPr lang="en-US" sz="1600" dirty="0" smtClean="0">
                <a:latin typeface="Calibri" panose="020F0502020204030204" pitchFamily="34" charset="0"/>
              </a:rPr>
              <a:t>Original image taken by user</a:t>
            </a:r>
            <a:endParaRPr lang="en-US" sz="1600" dirty="0">
              <a:latin typeface="Calibri" panose="020F0502020204030204" pitchFamily="34" charset="0"/>
            </a:endParaRPr>
          </a:p>
        </p:txBody>
      </p:sp>
      <p:pic>
        <p:nvPicPr>
          <p:cNvPr id="9" name="Picture 8"/>
          <p:cNvPicPr>
            <a:picLocks noChangeAspect="1"/>
          </p:cNvPicPr>
          <p:nvPr/>
        </p:nvPicPr>
        <p:blipFill rotWithShape="1">
          <a:blip r:embed="rId3"/>
          <a:srcRect l="13070" t="11412" r="12981" b="21640"/>
          <a:stretch/>
        </p:blipFill>
        <p:spPr>
          <a:xfrm>
            <a:off x="2514600" y="3980149"/>
            <a:ext cx="4184579" cy="1295400"/>
          </a:xfrm>
          <a:prstGeom prst="rect">
            <a:avLst/>
          </a:prstGeom>
        </p:spPr>
      </p:pic>
      <p:pic>
        <p:nvPicPr>
          <p:cNvPr id="11" name="Picture 10"/>
          <p:cNvPicPr>
            <a:picLocks noChangeAspect="1"/>
          </p:cNvPicPr>
          <p:nvPr/>
        </p:nvPicPr>
        <p:blipFill rotWithShape="1">
          <a:blip r:embed="rId4"/>
          <a:srcRect l="13070" t="11412" r="12981" b="21640"/>
          <a:stretch/>
        </p:blipFill>
        <p:spPr>
          <a:xfrm>
            <a:off x="2514599" y="5318114"/>
            <a:ext cx="4184579" cy="1295400"/>
          </a:xfrm>
          <a:prstGeom prst="rect">
            <a:avLst/>
          </a:prstGeom>
        </p:spPr>
      </p:pic>
      <p:sp>
        <p:nvSpPr>
          <p:cNvPr id="12" name="TextBox 11"/>
          <p:cNvSpPr txBox="1"/>
          <p:nvPr/>
        </p:nvSpPr>
        <p:spPr>
          <a:xfrm>
            <a:off x="2484119" y="3975046"/>
            <a:ext cx="636871" cy="338554"/>
          </a:xfrm>
          <a:prstGeom prst="rect">
            <a:avLst/>
          </a:prstGeom>
          <a:noFill/>
          <a:ln>
            <a:noFill/>
          </a:ln>
        </p:spPr>
        <p:txBody>
          <a:bodyPr wrap="square" rtlCol="0">
            <a:spAutoFit/>
          </a:bodyPr>
          <a:lstStyle/>
          <a:p>
            <a:r>
              <a:rPr lang="en-US" sz="1600" dirty="0" smtClean="0">
                <a:solidFill>
                  <a:schemeClr val="bg1"/>
                </a:solidFill>
                <a:latin typeface="Calibri" panose="020F0502020204030204" pitchFamily="34" charset="0"/>
              </a:rPr>
              <a:t>ABS</a:t>
            </a:r>
            <a:endParaRPr lang="en-US" sz="1600" dirty="0">
              <a:solidFill>
                <a:schemeClr val="bg1"/>
              </a:solidFill>
              <a:latin typeface="Calibri" panose="020F0502020204030204" pitchFamily="34" charset="0"/>
            </a:endParaRPr>
          </a:p>
        </p:txBody>
      </p:sp>
      <p:sp>
        <p:nvSpPr>
          <p:cNvPr id="13" name="TextBox 12"/>
          <p:cNvSpPr txBox="1"/>
          <p:nvPr/>
        </p:nvSpPr>
        <p:spPr>
          <a:xfrm>
            <a:off x="2490651" y="5318114"/>
            <a:ext cx="706539" cy="338554"/>
          </a:xfrm>
          <a:prstGeom prst="rect">
            <a:avLst/>
          </a:prstGeom>
          <a:noFill/>
          <a:ln>
            <a:noFill/>
          </a:ln>
        </p:spPr>
        <p:txBody>
          <a:bodyPr wrap="square" rtlCol="0">
            <a:spAutoFit/>
          </a:bodyPr>
          <a:lstStyle/>
          <a:p>
            <a:r>
              <a:rPr lang="en-US" sz="1600" dirty="0" smtClean="0">
                <a:solidFill>
                  <a:schemeClr val="bg1"/>
                </a:solidFill>
                <a:latin typeface="Calibri" panose="020F0502020204030204" pitchFamily="34" charset="0"/>
              </a:rPr>
              <a:t>RBRC</a:t>
            </a:r>
            <a:endParaRPr lang="en-US" sz="1600" dirty="0">
              <a:solidFill>
                <a:schemeClr val="bg1"/>
              </a:solidFill>
              <a:latin typeface="Calibri" panose="020F0502020204030204" pitchFamily="34" charset="0"/>
            </a:endParaRPr>
          </a:p>
        </p:txBody>
      </p:sp>
      <p:cxnSp>
        <p:nvCxnSpPr>
          <p:cNvPr id="14" name="Straight Arrow Connector 13"/>
          <p:cNvCxnSpPr/>
          <p:nvPr/>
        </p:nvCxnSpPr>
        <p:spPr>
          <a:xfrm flipH="1">
            <a:off x="4061460" y="4366600"/>
            <a:ext cx="228599" cy="10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75759" y="4148677"/>
            <a:ext cx="255270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Poor patterning recognition</a:t>
            </a:r>
            <a:endParaRPr lang="en-US" sz="1600" dirty="0">
              <a:solidFill>
                <a:srgbClr val="0070C0"/>
              </a:solidFill>
              <a:latin typeface="Calibri" panose="020F0502020204030204" pitchFamily="34" charset="0"/>
            </a:endParaRPr>
          </a:p>
        </p:txBody>
      </p:sp>
      <p:cxnSp>
        <p:nvCxnSpPr>
          <p:cNvPr id="18" name="Straight Arrow Connector 17"/>
          <p:cNvCxnSpPr/>
          <p:nvPr/>
        </p:nvCxnSpPr>
        <p:spPr>
          <a:xfrm flipH="1">
            <a:off x="4085351" y="5691710"/>
            <a:ext cx="228599" cy="10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9650" y="5473787"/>
            <a:ext cx="1972550" cy="338554"/>
          </a:xfrm>
          <a:prstGeom prst="rect">
            <a:avLst/>
          </a:prstGeom>
          <a:noFill/>
          <a:ln>
            <a:noFill/>
          </a:ln>
        </p:spPr>
        <p:txBody>
          <a:bodyPr wrap="square" rtlCol="0">
            <a:spAutoFit/>
          </a:bodyPr>
          <a:lstStyle/>
          <a:p>
            <a:r>
              <a:rPr lang="en-US" sz="1600" dirty="0" smtClean="0">
                <a:solidFill>
                  <a:srgbClr val="0070C0"/>
                </a:solidFill>
                <a:latin typeface="Calibri" panose="020F0502020204030204" pitchFamily="34" charset="0"/>
              </a:rPr>
              <a:t>Superior pattern lines</a:t>
            </a:r>
            <a:endParaRPr lang="en-US" sz="1600" dirty="0">
              <a:solidFill>
                <a:srgbClr val="0070C0"/>
              </a:solidFill>
              <a:latin typeface="Calibri" panose="020F0502020204030204" pitchFamily="34" charset="0"/>
            </a:endParaRPr>
          </a:p>
        </p:txBody>
      </p:sp>
      <p:cxnSp>
        <p:nvCxnSpPr>
          <p:cNvPr id="20" name="Straight Arrow Connector 19"/>
          <p:cNvCxnSpPr/>
          <p:nvPr/>
        </p:nvCxnSpPr>
        <p:spPr>
          <a:xfrm>
            <a:off x="4290059" y="4366600"/>
            <a:ext cx="205741" cy="58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13950" y="5691710"/>
            <a:ext cx="205741" cy="58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887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1143000" y="1371600"/>
                <a:ext cx="78486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After blue scatter intensity is eliminated from the image color distribution, the remaining intensity distribution is the red color intensity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i="1">
                            <a:latin typeface="Cambria Math" panose="02040503050406030204" pitchFamily="18" charset="0"/>
                          </a:rPr>
                          <m:t>𝑅</m:t>
                        </m:r>
                      </m:sub>
                    </m:sSub>
                  </m:oMath>
                </a14:m>
                <a:r>
                  <a:rPr lang="en-US" sz="1400" dirty="0" smtClean="0">
                    <a:latin typeface="Calibri" panose="020F0502020204030204" pitchFamily="34" charset="0"/>
                  </a:rPr>
                  <a:t>), which is normalized:</a:t>
                </a:r>
              </a:p>
            </p:txBody>
          </p:sp>
        </mc:Choice>
        <mc:Fallback xmlns="">
          <p:sp>
            <p:nvSpPr>
              <p:cNvPr id="5" name="TextBox 4"/>
              <p:cNvSpPr txBox="1">
                <a:spLocks noRot="1" noChangeAspect="1" noMove="1" noResize="1" noEditPoints="1" noAdjustHandles="1" noChangeArrowheads="1" noChangeShapeType="1" noTextEdit="1"/>
              </p:cNvSpPr>
              <p:nvPr/>
            </p:nvSpPr>
            <p:spPr>
              <a:xfrm>
                <a:off x="1143000" y="1371600"/>
                <a:ext cx="7848600" cy="523220"/>
              </a:xfrm>
              <a:prstGeom prst="rect">
                <a:avLst/>
              </a:prstGeom>
              <a:blipFill rotWithShape="0">
                <a:blip r:embed="rId2"/>
                <a:stretch>
                  <a:fillRect l="-155" t="-2326" b="-10465"/>
                </a:stretch>
              </a:blipFill>
            </p:spPr>
            <p:txBody>
              <a:bodyPr/>
              <a:lstStyle/>
              <a:p>
                <a:r>
                  <a:rPr lang="en-US">
                    <a:noFill/>
                  </a:rPr>
                  <a:t> </a:t>
                </a:r>
              </a:p>
            </p:txBody>
          </p:sp>
        </mc:Fallback>
      </mc:AlternateContent>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SUNLIGHT SCATTERING DSITRIBUTION</a:t>
            </a:r>
            <a:endParaRPr lang="en-US" sz="4000" dirty="0">
              <a:latin typeface="Angsana New" panose="02020603050405020304" pitchFamily="18" charset="-34"/>
              <a:ea typeface="Calibri"/>
              <a:cs typeface="Angsana New" panose="02020603050405020304" pitchFamily="18" charset="-34"/>
            </a:endParaRPr>
          </a:p>
        </p:txBody>
      </p:sp>
      <p:pic>
        <p:nvPicPr>
          <p:cNvPr id="2" name="Picture 1"/>
          <p:cNvPicPr>
            <a:picLocks noChangeAspect="1"/>
          </p:cNvPicPr>
          <p:nvPr/>
        </p:nvPicPr>
        <p:blipFill>
          <a:blip r:embed="rId3">
            <a:clrChange>
              <a:clrFrom>
                <a:srgbClr val="FFFFFF"/>
              </a:clrFrom>
              <a:clrTo>
                <a:srgbClr val="FFFFFF">
                  <a:alpha val="0"/>
                </a:srgbClr>
              </a:clrTo>
            </a:clrChange>
          </a:blip>
          <a:stretch>
            <a:fillRect/>
          </a:stretch>
        </p:blipFill>
        <p:spPr>
          <a:xfrm>
            <a:off x="7772400" y="4110446"/>
            <a:ext cx="586537" cy="1847850"/>
          </a:xfrm>
          <a:prstGeom prst="rect">
            <a:avLst/>
          </a:prstGeom>
        </p:spPr>
      </p:pic>
      <p:pic>
        <p:nvPicPr>
          <p:cNvPr id="3" name="Picture 2"/>
          <p:cNvPicPr>
            <a:picLocks noChangeAspect="1"/>
          </p:cNvPicPr>
          <p:nvPr/>
        </p:nvPicPr>
        <p:blipFill>
          <a:blip r:embed="rId4"/>
          <a:stretch>
            <a:fillRect/>
          </a:stretch>
        </p:blipFill>
        <p:spPr>
          <a:xfrm flipV="1">
            <a:off x="1502229" y="4059827"/>
            <a:ext cx="6153792" cy="1905000"/>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20290" b="30435"/>
          <a:stretch/>
        </p:blipFill>
        <p:spPr>
          <a:xfrm>
            <a:off x="1491343" y="2057400"/>
            <a:ext cx="6153792" cy="1905000"/>
          </a:xfrm>
          <a:prstGeom prst="rect">
            <a:avLst/>
          </a:prstGeom>
        </p:spPr>
      </p:pic>
      <p:sp>
        <p:nvSpPr>
          <p:cNvPr id="8" name="TextBox 7"/>
          <p:cNvSpPr txBox="1"/>
          <p:nvPr/>
        </p:nvSpPr>
        <p:spPr>
          <a:xfrm>
            <a:off x="1465218" y="2061435"/>
            <a:ext cx="2743200" cy="338554"/>
          </a:xfrm>
          <a:prstGeom prst="rect">
            <a:avLst/>
          </a:prstGeom>
          <a:noFill/>
          <a:ln>
            <a:noFill/>
          </a:ln>
        </p:spPr>
        <p:txBody>
          <a:bodyPr wrap="square" rtlCol="0">
            <a:spAutoFit/>
          </a:bodyPr>
          <a:lstStyle/>
          <a:p>
            <a:r>
              <a:rPr lang="en-US" sz="1600" dirty="0" smtClean="0">
                <a:latin typeface="Calibri" panose="020F0502020204030204" pitchFamily="34" charset="0"/>
              </a:rPr>
              <a:t>Original image taken by user</a:t>
            </a:r>
            <a:endParaRPr lang="en-US" sz="16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10" name="TextBox 9"/>
              <p:cNvSpPr txBox="1"/>
              <p:nvPr/>
            </p:nvSpPr>
            <p:spPr>
              <a:xfrm>
                <a:off x="1491342" y="4075067"/>
                <a:ext cx="3309257" cy="338554"/>
              </a:xfrm>
              <a:prstGeom prst="rect">
                <a:avLst/>
              </a:prstGeom>
              <a:noFill/>
              <a:ln>
                <a:noFill/>
              </a:ln>
            </p:spPr>
            <p:txBody>
              <a:bodyPr wrap="square" rtlCol="0">
                <a:spAutoFit/>
              </a:bodyPr>
              <a:lstStyle/>
              <a:p>
                <a:r>
                  <a:rPr lang="en-US" sz="1600" dirty="0" smtClean="0">
                    <a:solidFill>
                      <a:schemeClr val="bg1"/>
                    </a:solidFill>
                    <a:latin typeface="Calibri" panose="020F0502020204030204" pitchFamily="34" charset="0"/>
                  </a:rPr>
                  <a:t>Normalized red scatter intensity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𝐼</m:t>
                        </m:r>
                      </m:e>
                      <m:sub>
                        <m:r>
                          <a:rPr lang="en-US" sz="1600" i="1">
                            <a:solidFill>
                              <a:schemeClr val="bg1"/>
                            </a:solidFill>
                            <a:latin typeface="Cambria Math" panose="02040503050406030204" pitchFamily="18" charset="0"/>
                          </a:rPr>
                          <m:t>𝑅</m:t>
                        </m:r>
                      </m:sub>
                    </m:sSub>
                  </m:oMath>
                </a14:m>
                <a:r>
                  <a:rPr lang="en-US" sz="1600" dirty="0" smtClean="0">
                    <a:solidFill>
                      <a:schemeClr val="bg1"/>
                    </a:solidFill>
                    <a:latin typeface="Calibri" panose="020F0502020204030204" pitchFamily="34" charset="0"/>
                  </a:rPr>
                  <a:t>)</a:t>
                </a:r>
                <a:endParaRPr lang="en-US" sz="1600" dirty="0">
                  <a:solidFill>
                    <a:schemeClr val="bg1"/>
                  </a:solidFill>
                  <a:latin typeface="Calibri" panose="020F050202020403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91342" y="4075067"/>
                <a:ext cx="3309257" cy="338554"/>
              </a:xfrm>
              <a:prstGeom prst="rect">
                <a:avLst/>
              </a:prstGeom>
              <a:blipFill rotWithShape="0">
                <a:blip r:embed="rId6"/>
                <a:stretch>
                  <a:fillRect l="-1107" t="-5357" b="-2142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26153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flipV="1">
            <a:off x="1676400" y="3429000"/>
            <a:ext cx="6153792" cy="1905000"/>
          </a:xfrm>
          <a:prstGeom prst="rect">
            <a:avLst/>
          </a:prstGeom>
        </p:spPr>
      </p:pic>
      <p:sp>
        <p:nvSpPr>
          <p:cNvPr id="5" name="TextBox 4"/>
          <p:cNvSpPr txBox="1"/>
          <p:nvPr/>
        </p:nvSpPr>
        <p:spPr>
          <a:xfrm>
            <a:off x="1143000" y="1371600"/>
            <a:ext cx="78486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Once the scattering distribution is achieved, we need to determine the density pattern lines in order to isolate contrails from clouds.</a:t>
            </a: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Such pattern lines help us in isolating geometric features particular to pure contrails from erroneous cirrus clouds that have a high Normalized Red Scatter Intensities</a:t>
            </a:r>
            <a:endParaRPr lang="en-US" sz="1400" dirty="0">
              <a:latin typeface="Calibri" panose="020F0502020204030204" pitchFamily="34" charset="0"/>
            </a:endParaRPr>
          </a:p>
        </p:txBody>
      </p:sp>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WATER DENSITY PATTERN RECOGNITION</a:t>
            </a:r>
            <a:endParaRPr lang="en-US" sz="4000" dirty="0">
              <a:latin typeface="Angsana New" panose="02020603050405020304" pitchFamily="18" charset="-34"/>
              <a:ea typeface="Calibri"/>
              <a:cs typeface="Angsana New" panose="02020603050405020304" pitchFamily="18" charset="-34"/>
            </a:endParaRPr>
          </a:p>
        </p:txBody>
      </p:sp>
      <p:cxnSp>
        <p:nvCxnSpPr>
          <p:cNvPr id="8" name="Straight Arrow Connector 7"/>
          <p:cNvCxnSpPr/>
          <p:nvPr/>
        </p:nvCxnSpPr>
        <p:spPr>
          <a:xfrm>
            <a:off x="5248597" y="3248314"/>
            <a:ext cx="1600200" cy="1228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2945730"/>
            <a:ext cx="5867399"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Challenge: can these lines be determined programmatically?</a:t>
            </a:r>
            <a:endParaRPr lang="en-US" sz="1600" dirty="0">
              <a:solidFill>
                <a:srgbClr val="0070C0"/>
              </a:solidFill>
              <a:latin typeface="Calibri" panose="020F0502020204030204" pitchFamily="34" charset="0"/>
            </a:endParaRPr>
          </a:p>
        </p:txBody>
      </p:sp>
      <p:cxnSp>
        <p:nvCxnSpPr>
          <p:cNvPr id="10" name="Straight Arrow Connector 9"/>
          <p:cNvCxnSpPr/>
          <p:nvPr/>
        </p:nvCxnSpPr>
        <p:spPr>
          <a:xfrm flipH="1">
            <a:off x="2352997" y="3248314"/>
            <a:ext cx="2895600" cy="1228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953197" y="3248314"/>
            <a:ext cx="12954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248597" y="3248314"/>
            <a:ext cx="800100" cy="115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438400" y="5621923"/>
            <a:ext cx="5676900" cy="338554"/>
          </a:xfrm>
          <a:prstGeom prst="rect">
            <a:avLst/>
          </a:prstGeom>
          <a:noFill/>
          <a:ln>
            <a:noFill/>
          </a:ln>
        </p:spPr>
        <p:txBody>
          <a:bodyPr wrap="square" rtlCol="0">
            <a:spAutoFit/>
          </a:bodyPr>
          <a:lstStyle/>
          <a:p>
            <a:r>
              <a:rPr lang="en-US" sz="1600" dirty="0" smtClean="0">
                <a:solidFill>
                  <a:srgbClr val="0070C0"/>
                </a:solidFill>
                <a:latin typeface="Calibri" panose="020F0502020204030204" pitchFamily="34" charset="0"/>
              </a:rPr>
              <a:t>Can the algorithm determine this region to be a cloud?</a:t>
            </a:r>
            <a:endParaRPr lang="en-US" sz="1600" dirty="0">
              <a:solidFill>
                <a:srgbClr val="0070C0"/>
              </a:solidFill>
              <a:latin typeface="Calibri" panose="020F0502020204030204" pitchFamily="34" charset="0"/>
            </a:endParaRPr>
          </a:p>
        </p:txBody>
      </p:sp>
      <p:cxnSp>
        <p:nvCxnSpPr>
          <p:cNvPr id="24" name="Straight Arrow Connector 23"/>
          <p:cNvCxnSpPr/>
          <p:nvPr/>
        </p:nvCxnSpPr>
        <p:spPr>
          <a:xfrm flipH="1" flipV="1">
            <a:off x="2133600" y="5288357"/>
            <a:ext cx="304800" cy="502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321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1371600"/>
            <a:ext cx="78486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Subtract background</a:t>
            </a:r>
          </a:p>
        </p:txBody>
      </p:sp>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PATTERN RECOGNITION STRATEGY (1/2)</a:t>
            </a:r>
            <a:endParaRPr lang="en-US" sz="4000" dirty="0">
              <a:latin typeface="Angsana New" panose="02020603050405020304" pitchFamily="18" charset="-34"/>
              <a:ea typeface="Calibri"/>
              <a:cs typeface="Angsana New" panose="02020603050405020304" pitchFamily="18" charset="-34"/>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20290" b="30435"/>
          <a:stretch/>
        </p:blipFill>
        <p:spPr>
          <a:xfrm>
            <a:off x="1676400" y="1828800"/>
            <a:ext cx="6076406" cy="1905000"/>
          </a:xfrm>
          <a:prstGeom prst="rect">
            <a:avLst/>
          </a:prstGeom>
        </p:spPr>
      </p:pic>
      <p:pic>
        <p:nvPicPr>
          <p:cNvPr id="13" name="Picture 12"/>
          <p:cNvPicPr>
            <a:picLocks noChangeAspect="1"/>
          </p:cNvPicPr>
          <p:nvPr/>
        </p:nvPicPr>
        <p:blipFill rotWithShape="1">
          <a:blip r:embed="rId3"/>
          <a:srcRect l="13070" t="11412" r="12981" b="21640"/>
          <a:stretch/>
        </p:blipFill>
        <p:spPr>
          <a:xfrm>
            <a:off x="1676400" y="3766457"/>
            <a:ext cx="6076406" cy="1905000"/>
          </a:xfrm>
          <a:prstGeom prst="rect">
            <a:avLst/>
          </a:prstGeom>
        </p:spPr>
      </p:pic>
      <p:cxnSp>
        <p:nvCxnSpPr>
          <p:cNvPr id="15" name="Straight Arrow Connector 14"/>
          <p:cNvCxnSpPr/>
          <p:nvPr/>
        </p:nvCxnSpPr>
        <p:spPr>
          <a:xfrm flipH="1">
            <a:off x="6096000" y="2819400"/>
            <a:ext cx="2" cy="1905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217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8221</TotalTime>
  <Words>912</Words>
  <Application>Microsoft Office PowerPoint</Application>
  <PresentationFormat>On-screen Show (4:3)</PresentationFormat>
  <Paragraphs>177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Angsana New</vt:lpstr>
      <vt:lpstr>Arial</vt:lpstr>
      <vt:lpstr>Calibri</vt:lpstr>
      <vt:lpstr>Cambria Math</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ahuja</dc:creator>
  <cp:lastModifiedBy>Vivek Ahuja</cp:lastModifiedBy>
  <cp:revision>686</cp:revision>
  <dcterms:created xsi:type="dcterms:W3CDTF">2014-07-10T13:32:32Z</dcterms:created>
  <dcterms:modified xsi:type="dcterms:W3CDTF">2016-04-29T23:33:23Z</dcterms:modified>
</cp:coreProperties>
</file>