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9" r:id="rId6"/>
    <p:sldId id="281" r:id="rId7"/>
    <p:sldId id="268" r:id="rId8"/>
    <p:sldId id="272" r:id="rId9"/>
    <p:sldId id="276" r:id="rId10"/>
    <p:sldId id="270" r:id="rId11"/>
    <p:sldId id="271" r:id="rId12"/>
    <p:sldId id="274" r:id="rId13"/>
    <p:sldId id="275" r:id="rId14"/>
    <p:sldId id="280" r:id="rId15"/>
    <p:sldId id="277" r:id="rId16"/>
    <p:sldId id="278" r:id="rId17"/>
    <p:sldId id="279" r:id="rId18"/>
    <p:sldId id="282" r:id="rId19"/>
    <p:sldId id="283" r:id="rId20"/>
    <p:sldId id="284" r:id="rId21"/>
    <p:sldId id="267" r:id="rId22"/>
    <p:sldId id="261" r:id="rId23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74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8CD34-D03A-4848-B210-C2F61D51D642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8178F-47BD-4D55-832B-E0B2C38B07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6B60E-FF18-48FA-9C6C-9A043EB105DA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03D79-3706-4C4B-9349-790C65D670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DE183-0DFF-462A-8C17-6F8F015910B1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35BD7-5546-4995-8BBA-2CFB9733A6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4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5FBE4-52E5-46A0-A5EB-CF1AE7401337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BE50D-049E-413A-A6D2-CD9D1355A9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21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40EB-9326-48BA-975D-689BA7EE0506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D4A2C-FC8A-4C99-915C-26E22FD55E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8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45C2-83BA-42CB-B9C5-10903D59B4FD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5E5A2-C3B5-4ECA-A2E6-B9C53BA9A3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20F2-11B7-4152-8662-7B5F400F7786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30CA0-0FB1-411C-B74C-853121D2DD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81B1E-91F6-4779-A423-36494DD61C07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EB9BA-9D6B-4A90-B9BF-E59A8E02F1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40B3-B3DC-4964-B255-10C22BE294A3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04CD0-CA29-486C-A197-3000306632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9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F0353-8DE6-42B2-8E9D-262B20D06D6C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B38FC-4F19-433F-8DD8-C74EBB1C3E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1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BD29B-F094-4E48-B092-5779DFD4F46E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2C205-C4A7-4D75-903F-014B1F273B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2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C606B2-8564-4B5D-8D1E-EE3B46F4F8C2}" type="datetimeFigureOut">
              <a:rPr lang="ru-RU"/>
              <a:pPr>
                <a:defRPr/>
              </a:pPr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04927E-74C7-4C7F-8C92-967B94001B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1751013" y="1674813"/>
            <a:ext cx="8675687" cy="1993900"/>
          </a:xfrm>
        </p:spPr>
        <p:txBody>
          <a:bodyPr/>
          <a:lstStyle/>
          <a:p>
            <a:pPr eaLnBrk="1" hangingPunct="1"/>
            <a:r>
              <a:rPr lang="ru-RU" altLang="ru-RU" sz="4000" dirty="0" smtClean="0"/>
              <a:t>Приложение «Менеджер паролей»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3" y="225425"/>
            <a:ext cx="8675687" cy="1905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dirty="0" smtClean="0"/>
              <a:t>Национальный аэрокосмический университет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dirty="0" smtClean="0"/>
              <a:t>имени Н.Е. Жуковского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ru-RU" dirty="0" smtClean="0"/>
              <a:t>Кафедра компьютерных систем и сетей</a:t>
            </a:r>
          </a:p>
        </p:txBody>
      </p:sp>
      <p:pic>
        <p:nvPicPr>
          <p:cNvPr id="2052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00" y="225425"/>
            <a:ext cx="1524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25425"/>
            <a:ext cx="2303462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275015" y="4164706"/>
            <a:ext cx="8676222" cy="138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defRPr/>
            </a:pPr>
            <a:r>
              <a:rPr lang="ru-RU" dirty="0" smtClean="0"/>
              <a:t>Выполнил: студент 535а группы</a:t>
            </a:r>
          </a:p>
          <a:p>
            <a:pPr algn="r" fontAlgn="auto">
              <a:defRPr/>
            </a:pPr>
            <a:r>
              <a:rPr lang="ru-RU" dirty="0" smtClean="0"/>
              <a:t>Забродин В.Д.</a:t>
            </a:r>
          </a:p>
          <a:p>
            <a:pPr algn="r" fontAlgn="auto">
              <a:defRPr/>
            </a:pPr>
            <a:r>
              <a:rPr lang="ru-RU" dirty="0" smtClean="0"/>
              <a:t>Научный руководители: </a:t>
            </a:r>
            <a:r>
              <a:rPr lang="ru-RU" dirty="0" err="1" smtClean="0"/>
              <a:t>Дужий</a:t>
            </a:r>
            <a:r>
              <a:rPr lang="ru-RU" dirty="0" smtClean="0"/>
              <a:t> В.И.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751012" y="6457146"/>
            <a:ext cx="8676222" cy="4008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ru-RU" dirty="0" smtClean="0"/>
              <a:t>Харьков</a:t>
            </a:r>
            <a:r>
              <a:rPr lang="en-US" dirty="0" smtClean="0"/>
              <a:t> 2016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501650" y="365125"/>
            <a:ext cx="11256963" cy="1325563"/>
          </a:xfrm>
        </p:spPr>
        <p:txBody>
          <a:bodyPr/>
          <a:lstStyle/>
          <a:p>
            <a:r>
              <a:rPr lang="ru-RU" altLang="ru-RU" sz="4000" dirty="0" smtClean="0"/>
              <a:t>Разработка. Пакеты </a:t>
            </a:r>
            <a:r>
              <a:rPr lang="en-US" altLang="ru-RU" sz="4000" dirty="0" smtClean="0"/>
              <a:t>GUI</a:t>
            </a:r>
            <a:r>
              <a:rPr lang="ru-RU" altLang="ru-RU" sz="4000" dirty="0" smtClean="0"/>
              <a:t>, </a:t>
            </a:r>
            <a:r>
              <a:rPr lang="en-US" altLang="ru-RU" sz="4000" dirty="0" smtClean="0"/>
              <a:t>Business Logic</a:t>
            </a:r>
            <a:endParaRPr lang="ru-RU" altLang="ru-RU" sz="4000" dirty="0" smtClean="0"/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/>
              <a:t>9</a:t>
            </a:r>
            <a:r>
              <a:rPr lang="en-US" altLang="ru-RU" sz="1800" dirty="0" smtClean="0"/>
              <a:t>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16" y="1690688"/>
            <a:ext cx="9366829" cy="4191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10</a:t>
            </a:r>
            <a:r>
              <a:rPr lang="en-US" altLang="ru-RU" sz="1800" dirty="0" smtClean="0"/>
              <a:t>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9" y="0"/>
            <a:ext cx="10778101" cy="6681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2313"/>
          </a:xfrm>
        </p:spPr>
        <p:txBody>
          <a:bodyPr/>
          <a:lstStyle/>
          <a:p>
            <a:r>
              <a:rPr lang="ru-RU" altLang="ru-RU" sz="4000" dirty="0" smtClean="0"/>
              <a:t>Алгоритм открытия файла</a:t>
            </a: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11</a:t>
            </a:r>
            <a:r>
              <a:rPr lang="en-US" altLang="ru-RU" sz="1800" dirty="0" smtClean="0"/>
              <a:t>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04" y="45104"/>
            <a:ext cx="3065171" cy="6636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6375"/>
          </a:xfrm>
        </p:spPr>
        <p:txBody>
          <a:bodyPr/>
          <a:lstStyle/>
          <a:p>
            <a:r>
              <a:rPr lang="ru-RU" altLang="ru-RU" sz="4000" dirty="0" smtClean="0"/>
              <a:t>Алгоритм создания базы данных</a:t>
            </a: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12</a:t>
            </a:r>
            <a:r>
              <a:rPr lang="en-US" altLang="ru-RU" sz="1800" dirty="0" smtClean="0"/>
              <a:t>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39" y="1461304"/>
            <a:ext cx="3095261" cy="4850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6375"/>
          </a:xfrm>
        </p:spPr>
        <p:txBody>
          <a:bodyPr/>
          <a:lstStyle/>
          <a:p>
            <a:r>
              <a:rPr lang="ru-RU" altLang="ru-RU" sz="4000" dirty="0" smtClean="0"/>
              <a:t>Алгоритм сохранения файла</a:t>
            </a: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13</a:t>
            </a:r>
            <a:r>
              <a:rPr lang="en-US" altLang="ru-RU" sz="1800" dirty="0" smtClean="0"/>
              <a:t>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81" y="1515489"/>
            <a:ext cx="2635037" cy="51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Верификация</a:t>
            </a:r>
          </a:p>
        </p:txBody>
      </p:sp>
      <p:sp>
        <p:nvSpPr>
          <p:cNvPr id="21595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14/18</a:t>
            </a:r>
            <a:endParaRPr lang="ru-RU" altLang="ru-RU" sz="18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496787"/>
              </p:ext>
            </p:extLst>
          </p:nvPr>
        </p:nvGraphicFramePr>
        <p:xfrm>
          <a:off x="663575" y="2172494"/>
          <a:ext cx="10515600" cy="36576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808750">
                  <a:extLst>
                    <a:ext uri="{9D8B030D-6E8A-4147-A177-3AD203B41FA5}">
                      <a16:colId xmlns:a16="http://schemas.microsoft.com/office/drawing/2014/main" val="1954008387"/>
                    </a:ext>
                  </a:extLst>
                </a:gridCol>
                <a:gridCol w="3200949">
                  <a:extLst>
                    <a:ext uri="{9D8B030D-6E8A-4147-A177-3AD203B41FA5}">
                      <a16:colId xmlns:a16="http://schemas.microsoft.com/office/drawing/2014/main" val="2899440198"/>
                    </a:ext>
                  </a:extLst>
                </a:gridCol>
                <a:gridCol w="3505901">
                  <a:extLst>
                    <a:ext uri="{9D8B030D-6E8A-4147-A177-3AD203B41FA5}">
                      <a16:colId xmlns:a16="http://schemas.microsoft.com/office/drawing/2014/main" val="125195084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Требование в ТЗ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Где реализован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287127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Создание </a:t>
                      </a:r>
                      <a:r>
                        <a:rPr lang="ru-RU" sz="1400" dirty="0">
                          <a:effectLst/>
                        </a:rPr>
                        <a:t>файла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SavePassFile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58342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Открытие </a:t>
                      </a:r>
                      <a:r>
                        <a:rPr lang="ru-RU" sz="1400" dirty="0">
                          <a:effectLst/>
                        </a:rPr>
                        <a:t>файла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SavePassFile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478373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Сохранение </a:t>
                      </a:r>
                      <a:r>
                        <a:rPr lang="ru-RU" sz="1400" dirty="0">
                          <a:effectLst/>
                        </a:rPr>
                        <a:t>файла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SavePassFile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775833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Добавление </a:t>
                      </a:r>
                      <a:r>
                        <a:rPr lang="ru-RU" sz="1400" dirty="0">
                          <a:effectLst/>
                        </a:rPr>
                        <a:t>записи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8304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Редактирование </a:t>
                      </a:r>
                      <a:r>
                        <a:rPr lang="ru-RU" sz="1400" dirty="0">
                          <a:effectLst/>
                        </a:rPr>
                        <a:t>записи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EntryEdit_Click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FormMain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89118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Удаление </a:t>
                      </a:r>
                      <a:r>
                        <a:rPr lang="ru-RU" sz="1400" dirty="0">
                          <a:effectLst/>
                        </a:rPr>
                        <a:t>записи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Remove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81216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Копирование </a:t>
                      </a:r>
                      <a:r>
                        <a:rPr lang="ru-RU" sz="1400" dirty="0">
                          <a:effectLst/>
                        </a:rPr>
                        <a:t>поля записи в буфер обмена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CopyToClipboard_Click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FormMain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880009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Открытие </a:t>
                      </a:r>
                      <a:r>
                        <a:rPr lang="en-US" sz="1400" dirty="0">
                          <a:effectLst/>
                        </a:rPr>
                        <a:t>URL</a:t>
                      </a:r>
                      <a:r>
                        <a:rPr lang="ru-RU" sz="1400" dirty="0">
                          <a:effectLst/>
                        </a:rPr>
                        <a:t> в браузере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OpenURL_Click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FormMain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9308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r>
              <a:rPr lang="ru-RU" altLang="ru-RU" sz="4000" dirty="0" smtClean="0"/>
              <a:t>Тестирование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63869"/>
              </p:ext>
            </p:extLst>
          </p:nvPr>
        </p:nvGraphicFramePr>
        <p:xfrm>
          <a:off x="812549" y="1001229"/>
          <a:ext cx="10566901" cy="51600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2123941">
                  <a:extLst>
                    <a:ext uri="{9D8B030D-6E8A-4147-A177-3AD203B41FA5}">
                      <a16:colId xmlns:a16="http://schemas.microsoft.com/office/drawing/2014/main" val="4199230370"/>
                    </a:ext>
                  </a:extLst>
                </a:gridCol>
                <a:gridCol w="5975797">
                  <a:extLst>
                    <a:ext uri="{9D8B030D-6E8A-4147-A177-3AD203B41FA5}">
                      <a16:colId xmlns:a16="http://schemas.microsoft.com/office/drawing/2014/main" val="535788205"/>
                    </a:ext>
                  </a:extLst>
                </a:gridCol>
                <a:gridCol w="2467163">
                  <a:extLst>
                    <a:ext uri="{9D8B030D-6E8A-4147-A177-3AD203B41FA5}">
                      <a16:colId xmlns:a16="http://schemas.microsoft.com/office/drawing/2014/main" val="2949946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Тестируемая функция</a:t>
                      </a:r>
                    </a:p>
                  </a:txBody>
                  <a:tcPr marL="42567" marR="42567" marT="0" marB="0" anchor="ctr"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Цель теста</a:t>
                      </a:r>
                    </a:p>
                  </a:txBody>
                  <a:tcPr marL="42567" marR="42567" marT="0" marB="0" anchor="ctr"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 теста</a:t>
                      </a:r>
                    </a:p>
                  </a:txBody>
                  <a:tcPr marL="42567" marR="42567" marT="0" marB="0" anchor="ctr"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4741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Открытие файла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 файла с помощью диалогового окна, ввод пароля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817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 файла с помощью диалогового окна, ввод заведомо неправильного пароля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 (диалоговое окно с указанием ошибки)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73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 поврежденного файла с помощью диалогового окна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 (диалоговое окно с указанием ошибки)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75335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базы данных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Создания базы данных с указанными именем и мастер-паролем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 (диалоговое окно с указанием ошибки)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934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Создания базы данных без указания имени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96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Создания базы данных без указания пароля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 (диалоговое окно с указанием ошибки)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18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Сохранение файла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Сохранение файла в файловую систему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5693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 записи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 записи в список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745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 записи в список с именем существующей записи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 (диалоговое окно с указанием ошибки)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69574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Редактирование записи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Редактирование записи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09106"/>
                  </a:ext>
                </a:extLst>
              </a:tr>
              <a:tr h="4661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Сохранение редактируемой записи с именем существующей записи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 (диалоговое окно с указанием ошибки)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82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Удаление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записи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Удаление</a:t>
                      </a: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записи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5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Копирование поля записи в буфер обмена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Копирование поля записи в буфер обмена</a:t>
                      </a:r>
                      <a:endParaRPr lang="en-US" sz="14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9251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Открытие </a:t>
                      </a:r>
                      <a:r>
                        <a:rPr lang="en-US" sz="1400" dirty="0" smtClean="0">
                          <a:effectLst/>
                        </a:rPr>
                        <a:t>URL</a:t>
                      </a:r>
                      <a:r>
                        <a:rPr lang="ru-RU" sz="1400" dirty="0" smtClean="0">
                          <a:effectLst/>
                        </a:rPr>
                        <a:t> в браузере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effectLst/>
                        </a:rPr>
                        <a:t>Открытие </a:t>
                      </a:r>
                      <a:r>
                        <a:rPr lang="en-US" sz="1400" b="0" dirty="0" smtClean="0">
                          <a:effectLst/>
                        </a:rPr>
                        <a:t>URL</a:t>
                      </a:r>
                      <a:r>
                        <a:rPr lang="ru-RU" sz="1400" b="0" dirty="0" smtClean="0">
                          <a:effectLst/>
                        </a:rPr>
                        <a:t> в браузере</a:t>
                      </a:r>
                      <a:endParaRPr lang="en-US" sz="1400" b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21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effectLst/>
                        </a:rPr>
                        <a:t>Открытие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ru-RU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браузере если он пустой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Пройден (диалоговое окно с указанием ошибки)</a:t>
                      </a:r>
                    </a:p>
                  </a:txBody>
                  <a:tcPr marL="42567" marR="42567" marT="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45561"/>
                  </a:ext>
                </a:extLst>
              </a:tr>
            </a:tbl>
          </a:graphicData>
        </a:graphic>
      </p:graphicFrame>
      <p:sp>
        <p:nvSpPr>
          <p:cNvPr id="22589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15/18</a:t>
            </a:r>
            <a:endParaRPr lang="ru-RU" alt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16/18</a:t>
            </a:r>
            <a:endParaRPr lang="ru-RU" altLang="ru-R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096294"/>
            <a:ext cx="571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3405981"/>
            <a:ext cx="2571750" cy="119062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altLang="en-US" dirty="0"/>
              <a:t>Результаты работы программы</a:t>
            </a:r>
            <a:r>
              <a:rPr lang="en-US" altLang="en-US" dirty="0"/>
              <a:t> </a:t>
            </a:r>
            <a:r>
              <a:rPr lang="en-US" altLang="en-US" dirty="0" smtClean="0"/>
              <a:t>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Результаты работы программы</a:t>
            </a:r>
            <a:r>
              <a:rPr lang="en-US" altLang="en-US" dirty="0"/>
              <a:t> </a:t>
            </a:r>
            <a:r>
              <a:rPr lang="en-US" alt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2096294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Результаты работы программы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ru-RU" altLang="en-US" dirty="0" smtClean="0"/>
              <a:t>3</a:t>
            </a:r>
            <a:r>
              <a:rPr lang="en-US" alt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2096294"/>
            <a:ext cx="571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2" y="3220244"/>
            <a:ext cx="3495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90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/>
              <a:t>Разработать программу, которая позволит поместить все пароли в одну базу данных, </a:t>
            </a:r>
            <a:r>
              <a:rPr lang="ru-RU" dirty="0"/>
              <a:t>которая надежно закрыта единственным </a:t>
            </a:r>
            <a:r>
              <a:rPr lang="ru-RU" dirty="0" smtClean="0"/>
              <a:t>мастер-паролем.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2/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Результаты работы программы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ru-RU" altLang="en-US" dirty="0" smtClean="0"/>
              <a:t>4</a:t>
            </a:r>
            <a:r>
              <a:rPr lang="en-US" alt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2096294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Пути развития и модернизации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 rtlCol="0">
            <a:normAutofit fontScale="92500" lnSpcReduction="10000"/>
          </a:bodyPr>
          <a:lstStyle/>
          <a:p>
            <a:pPr lvl="0"/>
            <a:r>
              <a:rPr lang="ru-RU" dirty="0"/>
              <a:t>расширение интерфейса;</a:t>
            </a:r>
            <a:endParaRPr lang="en-US" dirty="0"/>
          </a:p>
          <a:p>
            <a:pPr lvl="0"/>
            <a:r>
              <a:rPr lang="ru-RU" dirty="0"/>
              <a:t>возможность добавлять свои поля;</a:t>
            </a:r>
            <a:endParaRPr lang="en-US" dirty="0"/>
          </a:p>
          <a:p>
            <a:pPr lvl="0"/>
            <a:r>
              <a:rPr lang="ru-RU" dirty="0"/>
              <a:t>поддержка группы паролей;</a:t>
            </a:r>
            <a:endParaRPr lang="en-US" dirty="0"/>
          </a:p>
          <a:p>
            <a:pPr lvl="0"/>
            <a:r>
              <a:rPr lang="ru-RU" dirty="0"/>
              <a:t>корзина удаленных записей;</a:t>
            </a:r>
            <a:endParaRPr lang="en-US" dirty="0"/>
          </a:p>
          <a:p>
            <a:pPr lvl="0"/>
            <a:r>
              <a:rPr lang="ru-RU" dirty="0"/>
              <a:t>поиск;</a:t>
            </a:r>
            <a:endParaRPr lang="en-US" dirty="0"/>
          </a:p>
          <a:p>
            <a:pPr lvl="0"/>
            <a:r>
              <a:rPr lang="ru-RU" dirty="0"/>
              <a:t>встроенный генератор случайных паролей;</a:t>
            </a:r>
            <a:endParaRPr lang="en-US" dirty="0"/>
          </a:p>
          <a:p>
            <a:pPr lvl="0"/>
            <a:r>
              <a:rPr lang="ru-RU" dirty="0" err="1"/>
              <a:t>мультиязычность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/>
              <a:t>экспорт данных в TXT, HTML, XML, CSV файлы;</a:t>
            </a:r>
            <a:endParaRPr lang="en-US" dirty="0"/>
          </a:p>
          <a:p>
            <a:pPr lvl="0"/>
            <a:r>
              <a:rPr lang="ru-RU" dirty="0"/>
              <a:t>импорт из файлов других форматов;</a:t>
            </a:r>
            <a:endParaRPr lang="en-US" dirty="0"/>
          </a:p>
          <a:p>
            <a:pPr lvl="0"/>
            <a:r>
              <a:rPr lang="ru-RU" dirty="0"/>
              <a:t>добавление новых алгоритмов шифрования (например, </a:t>
            </a:r>
            <a:r>
              <a:rPr lang="en-US" dirty="0" err="1"/>
              <a:t>Twofish</a:t>
            </a:r>
            <a:r>
              <a:rPr lang="ru-RU" dirty="0"/>
              <a:t>);</a:t>
            </a:r>
            <a:endParaRPr lang="en-US" dirty="0"/>
          </a:p>
          <a:p>
            <a:r>
              <a:rPr lang="ru-RU" dirty="0"/>
              <a:t>защита паролей </a:t>
            </a:r>
            <a:r>
              <a:rPr lang="ru-RU" dirty="0" err="1" smtClean="0"/>
              <a:t>In-Memory</a:t>
            </a:r>
            <a:r>
              <a:rPr lang="en-US" dirty="0"/>
              <a:t>.</a:t>
            </a:r>
            <a:endParaRPr lang="ru-RU" dirty="0" smtClean="0"/>
          </a:p>
          <a:p>
            <a:pPr marL="3810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ru-RU" dirty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11179175" y="631190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 smtClean="0"/>
              <a:t>17/18</a:t>
            </a:r>
            <a:endParaRPr lang="ru-RU" alt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 smtClean="0"/>
              <a:t>Проблема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713" indent="-457200" eaLnBrk="1" hangingPunct="1"/>
            <a:r>
              <a:rPr lang="ru-RU" altLang="ru-RU" dirty="0" smtClean="0"/>
              <a:t>У современного пользователя ПК существует множество аккаунтов в Интернете</a:t>
            </a:r>
            <a:endParaRPr lang="ru-RU" altLang="ru-RU" dirty="0"/>
          </a:p>
          <a:p>
            <a:pPr marL="493713" indent="-457200" eaLnBrk="1" hangingPunct="1"/>
            <a:r>
              <a:rPr lang="ru-RU" altLang="ru-RU" dirty="0" smtClean="0"/>
              <a:t>Для каждой учетной записи необходимо использовать разные пароли</a:t>
            </a:r>
          </a:p>
          <a:p>
            <a:pPr marL="493713" indent="-457200" eaLnBrk="1" hangingPunct="1"/>
            <a:r>
              <a:rPr lang="ru-RU" altLang="ru-RU" dirty="0" smtClean="0"/>
              <a:t>Пользователи часто забывают пароли в своим учетным записям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/>
              <a:t>3</a:t>
            </a:r>
            <a:r>
              <a:rPr lang="en-US" altLang="ru-RU" sz="1800" dirty="0" smtClean="0"/>
              <a:t>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Цель и задачи</a:t>
            </a:r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 eaLnBrk="1" hangingPunct="1">
              <a:buFont typeface="Wingdings 2" panose="05020102010507070707" pitchFamily="18" charset="2"/>
              <a:buNone/>
            </a:pPr>
            <a:r>
              <a:rPr lang="ru-RU" altLang="ru-RU" dirty="0" smtClean="0"/>
              <a:t>Цель работы – хранить пароли от учетных записей в одном месте, которое защищено мастер-паролем.</a:t>
            </a:r>
          </a:p>
          <a:p>
            <a:pPr marL="38100" indent="0" eaLnBrk="1" hangingPunct="1">
              <a:buNone/>
            </a:pPr>
            <a:r>
              <a:rPr lang="ru-RU" altLang="ru-RU" dirty="0" smtClean="0"/>
              <a:t>Задача – разработать приложение на языке программирования </a:t>
            </a:r>
            <a:r>
              <a:rPr lang="en-US" altLang="ru-RU" dirty="0" smtClean="0"/>
              <a:t>C#</a:t>
            </a:r>
            <a:r>
              <a:rPr lang="ru-RU" altLang="ru-RU" dirty="0" smtClean="0"/>
              <a:t>, которое</a:t>
            </a:r>
            <a:r>
              <a:rPr lang="ru-RU" dirty="0" smtClean="0"/>
              <a:t>, позволит </a:t>
            </a:r>
            <a:r>
              <a:rPr lang="ru-RU" dirty="0"/>
              <a:t>поместить все пароли в одну базу данных, которая надежно закрыта единственным мастер-паролем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4/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5/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 smtClean="0"/>
              <a:t>Проектирование. </a:t>
            </a:r>
            <a:r>
              <a:rPr lang="ru-RU" dirty="0" smtClean="0"/>
              <a:t>Выбор технологий</a:t>
            </a:r>
            <a:endParaRPr lang="ru-RU" altLang="ru-RU" sz="4000" dirty="0" smtClean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95300" indent="-457200" eaLnBrk="1" hangingPunct="1"/>
            <a:r>
              <a:rPr lang="ru-RU" dirty="0" smtClean="0"/>
              <a:t>Язык программирования – </a:t>
            </a:r>
            <a:r>
              <a:rPr lang="en-US" dirty="0" smtClean="0"/>
              <a:t>C#, </a:t>
            </a:r>
            <a:r>
              <a:rPr lang="ru-RU" dirty="0" smtClean="0"/>
              <a:t>платформа </a:t>
            </a:r>
            <a:r>
              <a:rPr lang="en-US" dirty="0" smtClean="0"/>
              <a:t>.NET</a:t>
            </a:r>
          </a:p>
          <a:p>
            <a:pPr marL="495300" indent="-457200" eaLnBrk="1" hangingPunct="1"/>
            <a:r>
              <a:rPr lang="ru-RU" dirty="0" smtClean="0"/>
              <a:t>Платформа </a:t>
            </a:r>
            <a:r>
              <a:rPr lang="en-US" dirty="0" smtClean="0"/>
              <a:t>GUI – Windows Forms</a:t>
            </a:r>
          </a:p>
          <a:p>
            <a:pPr marL="495300" indent="-457200" eaLnBrk="1" hangingPunct="1"/>
            <a:r>
              <a:rPr lang="ru-RU" dirty="0" smtClean="0"/>
              <a:t>JSON </a:t>
            </a:r>
            <a:r>
              <a:rPr lang="ru-RU" dirty="0"/>
              <a:t>(англ.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 smtClean="0"/>
              <a:t>)</a:t>
            </a:r>
          </a:p>
          <a:p>
            <a:pPr marL="495300" indent="-457200" eaLnBrk="1" hangingPunct="1"/>
            <a:r>
              <a:rPr lang="en-US" dirty="0"/>
              <a:t>Advanced Encryption </a:t>
            </a:r>
            <a:r>
              <a:rPr lang="en-US" dirty="0" smtClean="0"/>
              <a:t>Standard (</a:t>
            </a:r>
            <a:r>
              <a:rPr lang="en-US" dirty="0" err="1" smtClean="0"/>
              <a:t>Rijndael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026" name="Picture 2" descr="aes-logo.png (250×15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70" y="4399253"/>
            <a:ext cx="23812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onlogo.png (352×1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04" y="4284953"/>
            <a:ext cx="3352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80.png (340×34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857" y="4214610"/>
            <a:ext cx="1855184" cy="18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5/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Проектирование. Архитектура проекта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1" y="2108156"/>
            <a:ext cx="6155737" cy="26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6/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sp>
        <p:nvSpPr>
          <p:cNvPr id="13316" name="Заголовок 1"/>
          <p:cNvSpPr>
            <a:spLocks noGrp="1"/>
          </p:cNvSpPr>
          <p:nvPr>
            <p:ph type="title"/>
          </p:nvPr>
        </p:nvSpPr>
        <p:spPr>
          <a:xfrm>
            <a:off x="334963" y="287338"/>
            <a:ext cx="11534775" cy="1325562"/>
          </a:xfrm>
        </p:spPr>
        <p:txBody>
          <a:bodyPr/>
          <a:lstStyle/>
          <a:p>
            <a:pPr eaLnBrk="1" hangingPunct="1"/>
            <a:r>
              <a:rPr lang="ru-RU" altLang="ru-RU" sz="3800" smtClean="0"/>
              <a:t>Проектирование. Диаграмма вариантов использования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78" y="1282803"/>
            <a:ext cx="8493344" cy="5398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800" dirty="0" smtClean="0"/>
              <a:t>7/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43" y="1"/>
            <a:ext cx="5464127" cy="6681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smtClean="0"/>
              <a:t>Проектирование. Интерфейс программы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1179175" y="6311900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/>
              <a:t>8</a:t>
            </a:r>
            <a:r>
              <a:rPr lang="en-US" altLang="ru-RU" sz="1800" dirty="0" smtClean="0"/>
              <a:t>/</a:t>
            </a:r>
            <a:r>
              <a:rPr lang="ru-RU" altLang="ru-RU" sz="1800" dirty="0" smtClean="0"/>
              <a:t>18</a:t>
            </a:r>
            <a:endParaRPr lang="ru-RU" altLang="ru-RU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92" y="1690688"/>
            <a:ext cx="6622016" cy="4621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541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 2</vt:lpstr>
      <vt:lpstr>Тема Office</vt:lpstr>
      <vt:lpstr>Приложение «Менеджер паролей»</vt:lpstr>
      <vt:lpstr>Постановка задачи</vt:lpstr>
      <vt:lpstr>Проблема</vt:lpstr>
      <vt:lpstr>Цель и задачи</vt:lpstr>
      <vt:lpstr>Проектирование. Выбор технологий</vt:lpstr>
      <vt:lpstr>Проектирование. Архитектура проекта</vt:lpstr>
      <vt:lpstr>Проектирование. Диаграмма вариантов использования</vt:lpstr>
      <vt:lpstr>PowerPoint Presentation</vt:lpstr>
      <vt:lpstr>Проектирование. Интерфейс программы</vt:lpstr>
      <vt:lpstr>Разработка. Пакеты GUI, Business Logic</vt:lpstr>
      <vt:lpstr>PowerPoint Presentation</vt:lpstr>
      <vt:lpstr>Алгоритм открытия файла</vt:lpstr>
      <vt:lpstr>Алгоритм создания базы данных</vt:lpstr>
      <vt:lpstr>Алгоритм сохранения файла</vt:lpstr>
      <vt:lpstr>Верификация</vt:lpstr>
      <vt:lpstr>Тестирование</vt:lpstr>
      <vt:lpstr>Результаты работы программы (2)</vt:lpstr>
      <vt:lpstr>Результаты работы программы (2)</vt:lpstr>
      <vt:lpstr>Результаты работы программы (3)</vt:lpstr>
      <vt:lpstr>Результаты работы программы (4)</vt:lpstr>
      <vt:lpstr>Пути развития и модернизации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Zabrodin Vitaliy</dc:creator>
  <cp:lastModifiedBy>Zabrodin Vitaliy</cp:lastModifiedBy>
  <cp:revision>63</cp:revision>
  <dcterms:created xsi:type="dcterms:W3CDTF">2016-11-14T18:09:58Z</dcterms:created>
  <dcterms:modified xsi:type="dcterms:W3CDTF">2016-12-21T10:24:29Z</dcterms:modified>
</cp:coreProperties>
</file>