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69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2624D5-D6CA-4401-9582-A406003B6E8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67"/>
            <p14:sldId id="268"/>
            <p14:sldId id="269"/>
            <p14:sldId id="273"/>
            <p14:sldId id="272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4668" autoAdjust="0"/>
  </p:normalViewPr>
  <p:slideViewPr>
    <p:cSldViewPr>
      <p:cViewPr varScale="1">
        <p:scale>
          <a:sx n="143" d="100"/>
          <a:sy n="143" d="100"/>
        </p:scale>
        <p:origin x="30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2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Node Package Manager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manage/publish Node.js packages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huge online repository of packages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also supports writing scripts which make it a viable build tool</a:t>
            </a:r>
          </a:p>
        </p:txBody>
      </p:sp>
    </p:spTree>
    <p:extLst>
      <p:ext uri="{BB962C8B-B14F-4D97-AF65-F5344CB8AC3E}">
        <p14:creationId xmlns:p14="http://schemas.microsoft.com/office/powerpoint/2010/main" val="94149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uses a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r>
              <a:rPr lang="en-US" dirty="0"/>
              <a:t> file to define package information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name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version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author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dependencies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development dependencies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etc.</a:t>
            </a:r>
          </a:p>
          <a:p>
            <a:pPr marL="457200" indent="-457200">
              <a:buFontTx/>
              <a:buChar char="-"/>
            </a:pPr>
            <a:r>
              <a:rPr lang="en-US" dirty="0"/>
              <a:t>makes sense to build our applications as </a:t>
            </a:r>
            <a:r>
              <a:rPr lang="en-US" dirty="0" err="1"/>
              <a:t>npm</a:t>
            </a:r>
            <a:r>
              <a:rPr lang="en-US" dirty="0"/>
              <a:t> packages even if we won’t publish them because we can utilize </a:t>
            </a:r>
            <a:r>
              <a:rPr lang="en-US" dirty="0" err="1"/>
              <a:t>npm</a:t>
            </a:r>
            <a:r>
              <a:rPr lang="en-US" dirty="0"/>
              <a:t> to handle our dependencies and/or build process</a:t>
            </a:r>
          </a:p>
        </p:txBody>
      </p:sp>
    </p:spTree>
    <p:extLst>
      <p:ext uri="{BB962C8B-B14F-4D97-AF65-F5344CB8AC3E}">
        <p14:creationId xmlns:p14="http://schemas.microsoft.com/office/powerpoint/2010/main" val="107065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automate application development tasks (e.g. run tests or start the app)</a:t>
            </a:r>
          </a:p>
          <a:p>
            <a:pPr marL="457200" indent="-457200">
              <a:buFontTx/>
              <a:buChar char="-"/>
            </a:pPr>
            <a:r>
              <a:rPr lang="en-US" dirty="0"/>
              <a:t>JSON object under </a:t>
            </a:r>
            <a:r>
              <a:rPr lang="en-US" dirty="0">
                <a:solidFill>
                  <a:srgbClr val="00B0F0"/>
                </a:solidFill>
              </a:rPr>
              <a:t>scripts</a:t>
            </a:r>
            <a:r>
              <a:rPr lang="en-US" dirty="0"/>
              <a:t> key in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r>
              <a:rPr lang="en-US" dirty="0"/>
              <a:t>, each key in the object represents the script name and value is the script body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run &lt;</a:t>
            </a:r>
            <a:r>
              <a:rPr lang="en-US" dirty="0" err="1">
                <a:solidFill>
                  <a:srgbClr val="92D050"/>
                </a:solidFill>
              </a:rPr>
              <a:t>script_name</a:t>
            </a:r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some special scripts don’t require the run keyword e.g. – 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test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“name”: “foo-app”,</a:t>
            </a:r>
          </a:p>
          <a:p>
            <a:r>
              <a:rPr lang="en-US" dirty="0"/>
              <a:t>    “version”: “1.0.0”,</a:t>
            </a:r>
          </a:p>
          <a:p>
            <a:r>
              <a:rPr lang="en-US" dirty="0"/>
              <a:t>    “scripts”: {</a:t>
            </a:r>
          </a:p>
          <a:p>
            <a:r>
              <a:rPr lang="en-US" dirty="0"/>
              <a:t>        “start”: “node app.js”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17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creates </a:t>
            </a:r>
            <a:r>
              <a:rPr lang="en-US" dirty="0" err="1"/>
              <a:t>package.json</a:t>
            </a:r>
            <a:r>
              <a:rPr lang="en-US" dirty="0"/>
              <a:t> via wizard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init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  <a:p>
            <a:r>
              <a:rPr lang="en-US" dirty="0"/>
              <a:t># installs the express module as a dependency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express –save</a:t>
            </a:r>
          </a:p>
          <a:p>
            <a:endParaRPr lang="en-US" dirty="0"/>
          </a:p>
          <a:p>
            <a:r>
              <a:rPr lang="en-US" dirty="0"/>
              <a:t># edit </a:t>
            </a:r>
            <a:r>
              <a:rPr lang="en-US" dirty="0" err="1"/>
              <a:t>package.json</a:t>
            </a:r>
            <a:r>
              <a:rPr lang="en-US" dirty="0"/>
              <a:t> and add script with name “start” and content “node app.js”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r>
              <a:rPr lang="en-US" dirty="0"/>
              <a:t>    </a:t>
            </a:r>
            <a:r>
              <a:rPr lang="en-US" dirty="0" err="1"/>
              <a:t>res.send</a:t>
            </a:r>
            <a:r>
              <a:rPr lang="en-US" dirty="0"/>
              <a:t>("Hello from our HTTP server");</a:t>
            </a:r>
          </a:p>
          <a:p>
            <a:r>
              <a:rPr lang="en-US" dirty="0"/>
              <a:t>});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port = 3333;</a:t>
            </a:r>
          </a:p>
          <a:p>
            <a:r>
              <a:rPr lang="en-US" dirty="0" err="1"/>
              <a:t>var</a:t>
            </a:r>
            <a:r>
              <a:rPr lang="en-US" dirty="0"/>
              <a:t> host = "localhost";</a:t>
            </a:r>
          </a:p>
          <a:p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(port, host, function() {</a:t>
            </a:r>
          </a:p>
          <a:p>
            <a:r>
              <a:rPr lang="en-US" dirty="0"/>
              <a:t>    console.log("Server is listening on " + host + ":" + port);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0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start the application via start script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r>
              <a:rPr lang="en-US" dirty="0">
                <a:solidFill>
                  <a:schemeClr val="bg1"/>
                </a:solidFill>
              </a:rPr>
              <a:t>Server is listening on localhost:3333</a:t>
            </a:r>
          </a:p>
        </p:txBody>
      </p:sp>
    </p:spTree>
    <p:extLst>
      <p:ext uri="{BB962C8B-B14F-4D97-AF65-F5344CB8AC3E}">
        <p14:creationId xmlns:p14="http://schemas.microsoft.com/office/powerpoint/2010/main" val="235351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6039"/>
            <a:ext cx="5486400" cy="425054"/>
          </a:xfrm>
        </p:spPr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705614" y="4299942"/>
            <a:ext cx="1944216" cy="603647"/>
          </a:xfrm>
        </p:spPr>
        <p:txBody>
          <a:bodyPr/>
          <a:lstStyle/>
          <a:p>
            <a:r>
              <a:rPr lang="en-US" dirty="0"/>
              <a:t>https://webpack.js.org/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8" y="857152"/>
            <a:ext cx="8132324" cy="3429197"/>
          </a:xfrm>
        </p:spPr>
      </p:pic>
    </p:spTree>
    <p:extLst>
      <p:ext uri="{BB962C8B-B14F-4D97-AF65-F5344CB8AC3E}">
        <p14:creationId xmlns:p14="http://schemas.microsoft.com/office/powerpoint/2010/main" val="222562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developed as an </a:t>
            </a:r>
            <a:r>
              <a:rPr lang="en-US" dirty="0" err="1"/>
              <a:t>npm</a:t>
            </a:r>
            <a:r>
              <a:rPr lang="en-US" dirty="0"/>
              <a:t> package, installed via </a:t>
            </a:r>
            <a:r>
              <a:rPr lang="en-US" dirty="0" err="1"/>
              <a:t>npm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bundles Node.js modules into static assets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 not bundle all installed modules, only bundles modules actually used in the code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looks for a module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  <a:r>
              <a:rPr lang="en-US" dirty="0">
                <a:solidFill>
                  <a:schemeClr val="bg1"/>
                </a:solidFill>
              </a:rPr>
              <a:t> file by default, but can be overridden using the  </a:t>
            </a:r>
            <a:r>
              <a:rPr lang="en-US" dirty="0">
                <a:solidFill>
                  <a:srgbClr val="00B0F0"/>
                </a:solidFill>
              </a:rPr>
              <a:t>--config</a:t>
            </a:r>
            <a:r>
              <a:rPr lang="en-US" dirty="0">
                <a:solidFill>
                  <a:schemeClr val="bg1"/>
                </a:solidFill>
              </a:rPr>
              <a:t> flag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webpack.config.js </a:t>
            </a:r>
            <a:r>
              <a:rPr lang="en-US" dirty="0"/>
              <a:t>file needs to export  a configuration object via Node.js module system</a:t>
            </a: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2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basic config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init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 --save-dev</a:t>
            </a:r>
          </a:p>
          <a:p>
            <a:pPr marL="457200" indent="-457200">
              <a:buFontTx/>
              <a:buChar char="-"/>
            </a:pPr>
            <a:r>
              <a:rPr lang="en-US" dirty="0"/>
              <a:t>setup the </a:t>
            </a:r>
            <a:r>
              <a:rPr lang="en-US" dirty="0" err="1">
                <a:solidFill>
                  <a:srgbClr val="00B0F0"/>
                </a:solidFill>
              </a:rPr>
              <a:t>npm</a:t>
            </a:r>
            <a:r>
              <a:rPr lang="en-US" dirty="0">
                <a:solidFill>
                  <a:srgbClr val="00B0F0"/>
                </a:solidFill>
              </a:rPr>
              <a:t> build </a:t>
            </a:r>
            <a:r>
              <a:rPr lang="en-US" dirty="0"/>
              <a:t>script to equal </a:t>
            </a:r>
            <a:r>
              <a:rPr lang="en-US" dirty="0">
                <a:solidFill>
                  <a:srgbClr val="00B0F0"/>
                </a:solidFill>
              </a:rPr>
              <a:t>"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355976" y="1779663"/>
            <a:ext cx="4197152" cy="288032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/>
              <a:t>var</a:t>
            </a:r>
            <a:r>
              <a:rPr lang="en-US" dirty="0"/>
              <a:t> path = require('path');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context: </a:t>
            </a:r>
            <a:r>
              <a:rPr lang="en-US" dirty="0" err="1"/>
              <a:t>path.resolve</a:t>
            </a:r>
            <a:r>
              <a:rPr lang="en-US" dirty="0"/>
              <a:t>("./"),</a:t>
            </a:r>
          </a:p>
          <a:p>
            <a:r>
              <a:rPr lang="en-US" dirty="0"/>
              <a:t>    entry: "./</a:t>
            </a:r>
            <a:r>
              <a:rPr lang="en-US" dirty="0" err="1"/>
              <a:t>src</a:t>
            </a:r>
            <a:r>
              <a:rPr lang="en-US" dirty="0"/>
              <a:t>/app.js",</a:t>
            </a:r>
          </a:p>
          <a:p>
            <a:r>
              <a:rPr lang="en-US" dirty="0"/>
              <a:t>    output: {</a:t>
            </a:r>
          </a:p>
          <a:p>
            <a:r>
              <a:rPr lang="en-US" dirty="0"/>
              <a:t>        path: </a:t>
            </a:r>
            <a:r>
              <a:rPr lang="en-US" dirty="0" err="1"/>
              <a:t>path.resolve</a:t>
            </a:r>
            <a:r>
              <a:rPr lang="en-US" dirty="0"/>
              <a:t>("./</a:t>
            </a:r>
            <a:r>
              <a:rPr lang="en-US" dirty="0" err="1"/>
              <a:t>dist</a:t>
            </a:r>
            <a:r>
              <a:rPr lang="en-US" dirty="0"/>
              <a:t>"),</a:t>
            </a:r>
          </a:p>
          <a:p>
            <a:r>
              <a:rPr lang="en-US" dirty="0"/>
              <a:t>        filename: "bundle.js"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5699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JavaScript modules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Node.js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module system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npm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as a JavaScript build tool/environment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Webpack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basic config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development server</a:t>
            </a:r>
            <a:endParaRPr lang="hr-HR" dirty="0"/>
          </a:p>
          <a:p>
            <a:pPr marL="995363" lvl="1" indent="-457200">
              <a:buFontTx/>
              <a:buChar char="-"/>
            </a:pPr>
            <a:r>
              <a:rPr lang="en-US" dirty="0"/>
              <a:t>loaders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plugins</a:t>
            </a:r>
          </a:p>
          <a:p>
            <a:pPr marL="457200" indent="-457200">
              <a:buFontTx/>
              <a:buChar char="-"/>
            </a:pPr>
            <a:r>
              <a:rPr lang="en-US" dirty="0"/>
              <a:t>Usage</a:t>
            </a:r>
          </a:p>
          <a:p>
            <a:pPr marL="995363" lvl="1" indent="-457200">
              <a:buFontTx/>
              <a:buChar char="-"/>
            </a:pPr>
            <a:r>
              <a:rPr lang="hr-HR" dirty="0"/>
              <a:t>J</a:t>
            </a:r>
            <a:r>
              <a:rPr lang="en-US" dirty="0"/>
              <a:t>S library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React 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Angular 2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Angular.js</a:t>
            </a:r>
          </a:p>
          <a:p>
            <a:pPr marL="457200" indent="-457200">
              <a:buFontTx/>
              <a:buChar char="-"/>
            </a:pPr>
            <a:r>
              <a:rPr lang="en-US" dirty="0"/>
              <a:t>	</a:t>
            </a:r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8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681" y="1779663"/>
            <a:ext cx="3909120" cy="288032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myMath.js</a:t>
            </a:r>
          </a:p>
          <a:p>
            <a:r>
              <a:rPr lang="en-US" dirty="0"/>
              <a:t>function sum(a, b) {    </a:t>
            </a:r>
          </a:p>
          <a:p>
            <a:r>
              <a:rPr lang="en-US" dirty="0"/>
              <a:t>    return a + b;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module.exports.sum</a:t>
            </a:r>
            <a:r>
              <a:rPr lang="en-US" dirty="0"/>
              <a:t> = sum;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95936" y="1779663"/>
            <a:ext cx="4896544" cy="28803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myMath</a:t>
            </a:r>
            <a:r>
              <a:rPr lang="en-US" dirty="0"/>
              <a:t> = require('./</a:t>
            </a:r>
            <a:r>
              <a:rPr lang="en-US" dirty="0" err="1"/>
              <a:t>myMath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console.log(</a:t>
            </a:r>
          </a:p>
          <a:p>
            <a:r>
              <a:rPr lang="en-US" dirty="0"/>
              <a:t>    "Sum calculated using </a:t>
            </a:r>
            <a:r>
              <a:rPr lang="en-US" dirty="0" err="1"/>
              <a:t>myMath</a:t>
            </a:r>
            <a:r>
              <a:rPr lang="en-US" dirty="0"/>
              <a:t>: “</a:t>
            </a:r>
          </a:p>
          <a:p>
            <a:r>
              <a:rPr lang="en-US" dirty="0"/>
              <a:t>    + </a:t>
            </a:r>
            <a:r>
              <a:rPr lang="en-US" dirty="0" err="1"/>
              <a:t>myMath.sum</a:t>
            </a:r>
            <a:r>
              <a:rPr lang="en-US" dirty="0"/>
              <a:t>(3, 10)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540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4053136" cy="28803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</a:t>
            </a:r>
            <a:r>
              <a:rPr lang="en-US" dirty="0" err="1"/>
              <a:t>Webpack</a:t>
            </a:r>
            <a:r>
              <a:rPr lang="en-US" dirty="0"/>
              <a:t> base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="./bundle.js"&gt;&lt;/script&gt;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# bundle app.js and myMath.js and into bundle.js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302374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development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local server with several options which improve the development experience</a:t>
            </a:r>
          </a:p>
          <a:p>
            <a:pPr marL="457200" indent="-457200">
              <a:buFontTx/>
              <a:buChar char="-"/>
            </a:pPr>
            <a:r>
              <a:rPr lang="en-US" dirty="0"/>
              <a:t>supports live reloading and hot module replacement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configured using the </a:t>
            </a:r>
            <a:r>
              <a:rPr lang="en-US" dirty="0" err="1">
                <a:solidFill>
                  <a:srgbClr val="00B0F0"/>
                </a:solidFill>
              </a:rPr>
              <a:t>devServer</a:t>
            </a:r>
            <a:r>
              <a:rPr lang="en-US" dirty="0"/>
              <a:t> object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available via the 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-dev-server</a:t>
            </a:r>
            <a:r>
              <a:rPr lang="en-US" dirty="0">
                <a:solidFill>
                  <a:schemeClr val="bg1"/>
                </a:solidFill>
              </a:rPr>
              <a:t> package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-dev-server --save-dev</a:t>
            </a:r>
          </a:p>
        </p:txBody>
      </p:sp>
    </p:spTree>
    <p:extLst>
      <p:ext uri="{BB962C8B-B14F-4D97-AF65-F5344CB8AC3E}">
        <p14:creationId xmlns:p14="http://schemas.microsoft.com/office/powerpoint/2010/main" val="424151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dev </a:t>
            </a:r>
            <a:r>
              <a:rPr lang="en-US" dirty="0" err="1"/>
              <a:t>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install dev server package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-dev-server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configure start script to run </a:t>
            </a:r>
            <a:r>
              <a:rPr lang="en-US" dirty="0" err="1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-dev-server</a:t>
            </a:r>
          </a:p>
          <a:p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path = require('path');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module.exports</a:t>
            </a:r>
            <a:r>
              <a:rPr lang="en-US" dirty="0">
                <a:solidFill>
                  <a:schemeClr val="bg1"/>
                </a:solidFill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// other options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devServer</a:t>
            </a:r>
            <a:r>
              <a:rPr lang="en-US" dirty="0">
                <a:solidFill>
                  <a:schemeClr val="bg1"/>
                </a:solidFill>
              </a:rPr>
              <a:t>: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contentBase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path.join</a:t>
            </a:r>
            <a:r>
              <a:rPr lang="en-US" dirty="0">
                <a:solidFill>
                  <a:schemeClr val="bg1"/>
                </a:solidFill>
              </a:rPr>
              <a:t>(__</a:t>
            </a:r>
            <a:r>
              <a:rPr lang="en-US" dirty="0" err="1">
                <a:solidFill>
                  <a:schemeClr val="bg1"/>
                </a:solidFill>
              </a:rPr>
              <a:t>dirname</a:t>
            </a:r>
            <a:r>
              <a:rPr lang="en-US" dirty="0">
                <a:solidFill>
                  <a:schemeClr val="bg1"/>
                </a:solidFill>
              </a:rPr>
              <a:t>, "</a:t>
            </a:r>
            <a:r>
              <a:rPr lang="en-US" dirty="0" err="1">
                <a:solidFill>
                  <a:schemeClr val="bg1"/>
                </a:solidFill>
              </a:rPr>
              <a:t>dist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    port: 5000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62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dev 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 other options</a:t>
            </a:r>
          </a:p>
          <a:p>
            <a:r>
              <a:rPr lang="en-US" dirty="0"/>
              <a:t>    watch: true,</a:t>
            </a:r>
          </a:p>
          <a:p>
            <a:r>
              <a:rPr lang="en-US" dirty="0"/>
              <a:t>    </a:t>
            </a:r>
            <a:r>
              <a:rPr lang="en-US" dirty="0" err="1"/>
              <a:t>watchOptions</a:t>
            </a:r>
            <a:r>
              <a:rPr lang="en-US" dirty="0"/>
              <a:t>: {</a:t>
            </a:r>
          </a:p>
          <a:p>
            <a:r>
              <a:rPr lang="en-US" dirty="0"/>
              <a:t>        </a:t>
            </a:r>
            <a:r>
              <a:rPr lang="en-US" dirty="0" err="1"/>
              <a:t>aggregateTimeout</a:t>
            </a:r>
            <a:r>
              <a:rPr lang="en-US" dirty="0"/>
              <a:t>: 300,</a:t>
            </a:r>
          </a:p>
          <a:p>
            <a:r>
              <a:rPr lang="en-US" dirty="0"/>
              <a:t>        poll: 1000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enable watching for changes so the server reloads every time a change is detected</a:t>
            </a:r>
          </a:p>
          <a:p>
            <a:pPr marL="457200" indent="-457200">
              <a:buFontTx/>
              <a:buChar char="-"/>
            </a:pPr>
            <a:r>
              <a:rPr lang="en-US" dirty="0"/>
              <a:t>poll is required on Windows and </a:t>
            </a:r>
            <a:r>
              <a:rPr lang="en-US" dirty="0" err="1"/>
              <a:t>Virtualbox</a:t>
            </a:r>
            <a:r>
              <a:rPr lang="en-US" dirty="0"/>
              <a:t> VMs for watch to work</a:t>
            </a:r>
          </a:p>
        </p:txBody>
      </p:sp>
    </p:spTree>
    <p:extLst>
      <p:ext uri="{BB962C8B-B14F-4D97-AF65-F5344CB8AC3E}">
        <p14:creationId xmlns:p14="http://schemas.microsoft.com/office/powerpoint/2010/main" val="256292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</a:t>
            </a:r>
            <a:r>
              <a:rPr lang="en-US" dirty="0" err="1"/>
              <a:t>devServer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r>
              <a:rPr lang="en-US" dirty="0"/>
              <a:t>	Project is running at </a:t>
            </a:r>
            <a:r>
              <a:rPr lang="en-US" dirty="0">
                <a:hlinkClick r:id="rId2"/>
              </a:rPr>
              <a:t>http://localhost:5000/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webpack</a:t>
            </a:r>
            <a:r>
              <a:rPr lang="en-US" dirty="0"/>
              <a:t> output is served from /</a:t>
            </a:r>
          </a:p>
          <a:p>
            <a:pPr marL="457200" indent="-457200">
              <a:buFontTx/>
              <a:buChar char="-"/>
            </a:pPr>
            <a:r>
              <a:rPr lang="en-US" dirty="0"/>
              <a:t>changing any JS code now automatically reloads the served page</a:t>
            </a:r>
          </a:p>
          <a:p>
            <a:pPr marL="457200" indent="-457200">
              <a:buFontTx/>
              <a:buChar char="-"/>
            </a:pPr>
            <a:r>
              <a:rPr lang="en-US" dirty="0"/>
              <a:t>note that HTML changes are still not reflected, we will get back to it later</a:t>
            </a:r>
          </a:p>
          <a:p>
            <a:pPr marL="457200" indent="-457200">
              <a:buFontTx/>
              <a:buChar char="-"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5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a way to tell </a:t>
            </a:r>
            <a:r>
              <a:rPr lang="en-US" dirty="0" err="1"/>
              <a:t>webpack</a:t>
            </a:r>
            <a:r>
              <a:rPr lang="en-US" dirty="0"/>
              <a:t> how to load/preprocess required files and create a build pipeline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babel-loader, </a:t>
            </a:r>
            <a:r>
              <a:rPr lang="en-US" dirty="0" err="1"/>
              <a:t>ts</a:t>
            </a:r>
            <a:r>
              <a:rPr lang="en-US" dirty="0"/>
              <a:t>-loader, </a:t>
            </a:r>
            <a:r>
              <a:rPr lang="en-US" dirty="0" err="1"/>
              <a:t>css</a:t>
            </a:r>
            <a:r>
              <a:rPr lang="en-US" dirty="0"/>
              <a:t>-loader, style-loader etc.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used by configuring the </a:t>
            </a:r>
            <a:r>
              <a:rPr lang="en-US" dirty="0" err="1">
                <a:solidFill>
                  <a:srgbClr val="00B0F0"/>
                </a:solidFill>
              </a:rPr>
              <a:t>module.rules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array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additional loader configuration passed via </a:t>
            </a:r>
            <a:r>
              <a:rPr lang="en-US" dirty="0">
                <a:solidFill>
                  <a:srgbClr val="00B0F0"/>
                </a:solidFill>
              </a:rPr>
              <a:t>options</a:t>
            </a:r>
            <a:r>
              <a:rPr lang="en-US" dirty="0">
                <a:solidFill>
                  <a:schemeClr val="bg1"/>
                </a:solidFill>
              </a:rPr>
              <a:t> property of the loader configuration object</a:t>
            </a:r>
          </a:p>
        </p:txBody>
      </p:sp>
    </p:spTree>
    <p:extLst>
      <p:ext uri="{BB962C8B-B14F-4D97-AF65-F5344CB8AC3E}">
        <p14:creationId xmlns:p14="http://schemas.microsoft.com/office/powerpoint/2010/main" val="176497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babel loader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872" y="1275606"/>
            <a:ext cx="3765104" cy="338437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babel-loader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babel-core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babel-preset-latest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88024" y="1275606"/>
            <a:ext cx="3765104" cy="33843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>
                <a:solidFill>
                  <a:schemeClr val="bg1"/>
                </a:solidFill>
              </a:rPr>
              <a:t>module.exports</a:t>
            </a:r>
            <a:r>
              <a:rPr lang="en-US" dirty="0">
                <a:solidFill>
                  <a:schemeClr val="bg1"/>
                </a:solidFill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devtool</a:t>
            </a:r>
            <a:r>
              <a:rPr lang="en-US" dirty="0">
                <a:solidFill>
                  <a:schemeClr val="bg1"/>
                </a:solidFill>
              </a:rPr>
              <a:t>: 'source-map',</a:t>
            </a:r>
          </a:p>
          <a:p>
            <a:r>
              <a:rPr lang="en-US" dirty="0">
                <a:solidFill>
                  <a:schemeClr val="bg1"/>
                </a:solidFill>
              </a:rPr>
              <a:t>    module: {</a:t>
            </a:r>
          </a:p>
          <a:p>
            <a:r>
              <a:rPr lang="en-US" dirty="0">
                <a:solidFill>
                  <a:schemeClr val="bg1"/>
                </a:solidFill>
              </a:rPr>
              <a:t>        rules: [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test: /\.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$/,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exclude: /</a:t>
            </a:r>
            <a:r>
              <a:rPr lang="en-US" dirty="0" err="1">
                <a:solidFill>
                  <a:schemeClr val="bg1"/>
                </a:solidFill>
              </a:rPr>
              <a:t>node_modules</a:t>
            </a:r>
            <a:r>
              <a:rPr lang="en-US" dirty="0">
                <a:solidFill>
                  <a:schemeClr val="bg1"/>
                </a:solidFill>
              </a:rPr>
              <a:t>/,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use: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loader: 'babel-loader',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options: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presets: ["latest"]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]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6630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babel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419622"/>
            <a:ext cx="3765104" cy="32403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myMath.js</a:t>
            </a:r>
          </a:p>
          <a:p>
            <a:r>
              <a:rPr lang="en-US" dirty="0"/>
              <a:t>class Math {    </a:t>
            </a:r>
          </a:p>
          <a:p>
            <a:r>
              <a:rPr lang="en-US" dirty="0"/>
              <a:t>    sum(a, b) {        </a:t>
            </a:r>
          </a:p>
          <a:p>
            <a:r>
              <a:rPr lang="en-US" dirty="0"/>
              <a:t>        return a + b;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Math;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491630"/>
            <a:ext cx="3765104" cy="316835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>
                <a:solidFill>
                  <a:schemeClr val="bg1"/>
                </a:solidFill>
              </a:rPr>
              <a:t>import Math from './</a:t>
            </a:r>
            <a:r>
              <a:rPr lang="en-US" dirty="0" err="1">
                <a:solidFill>
                  <a:schemeClr val="bg1"/>
                </a:solidFill>
              </a:rPr>
              <a:t>myMath</a:t>
            </a:r>
            <a:r>
              <a:rPr lang="en-US" dirty="0">
                <a:solidFill>
                  <a:schemeClr val="bg1"/>
                </a:solidFill>
              </a:rPr>
              <a:t>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math = new Math();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</a:p>
          <a:p>
            <a:r>
              <a:rPr lang="en-US" dirty="0">
                <a:solidFill>
                  <a:schemeClr val="bg1"/>
                </a:solidFill>
              </a:rPr>
              <a:t>`Sum calculated using </a:t>
            </a:r>
            <a:r>
              <a:rPr lang="en-US" dirty="0" err="1">
                <a:solidFill>
                  <a:schemeClr val="bg1"/>
                </a:solidFill>
              </a:rPr>
              <a:t>myMath</a:t>
            </a:r>
            <a:r>
              <a:rPr lang="en-US" dirty="0">
                <a:solidFill>
                  <a:schemeClr val="bg1"/>
                </a:solidFill>
              </a:rPr>
              <a:t>: ${</a:t>
            </a:r>
            <a:r>
              <a:rPr lang="en-US" dirty="0" err="1">
                <a:solidFill>
                  <a:schemeClr val="bg1"/>
                </a:solidFill>
              </a:rPr>
              <a:t>math.sum</a:t>
            </a:r>
            <a:r>
              <a:rPr lang="en-US" dirty="0">
                <a:solidFill>
                  <a:schemeClr val="bg1"/>
                </a:solidFill>
              </a:rPr>
              <a:t>(3, 10)}`);</a:t>
            </a:r>
          </a:p>
        </p:txBody>
      </p:sp>
    </p:spTree>
    <p:extLst>
      <p:ext uri="{BB962C8B-B14F-4D97-AF65-F5344CB8AC3E}">
        <p14:creationId xmlns:p14="http://schemas.microsoft.com/office/powerpoint/2010/main" val="116323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03598"/>
            <a:ext cx="3765104" cy="34563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css</a:t>
            </a:r>
            <a:r>
              <a:rPr lang="en-US" dirty="0"/>
              <a:t> loader bundles the </a:t>
            </a:r>
            <a:r>
              <a:rPr lang="en-US" dirty="0" err="1"/>
              <a:t>css</a:t>
            </a:r>
            <a:r>
              <a:rPr lang="en-US" dirty="0"/>
              <a:t> into the JS bundle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css</a:t>
            </a:r>
            <a:r>
              <a:rPr lang="en-US" dirty="0">
                <a:solidFill>
                  <a:srgbClr val="92D050"/>
                </a:solidFill>
              </a:rPr>
              <a:t>-loader --save-dev</a:t>
            </a:r>
          </a:p>
          <a:p>
            <a:endParaRPr lang="en-US" dirty="0"/>
          </a:p>
          <a:p>
            <a:r>
              <a:rPr lang="en-US" dirty="0"/>
              <a:t># style </a:t>
            </a:r>
            <a:r>
              <a:rPr lang="en-US" dirty="0" err="1"/>
              <a:t>inlines</a:t>
            </a:r>
            <a:r>
              <a:rPr lang="en-US" dirty="0"/>
              <a:t> the </a:t>
            </a:r>
            <a:r>
              <a:rPr lang="en-US" dirty="0" err="1"/>
              <a:t>css</a:t>
            </a:r>
            <a:r>
              <a:rPr lang="en-US" dirty="0"/>
              <a:t> in the html style tags instead of bundling in JS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style-loader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We are going to chain them together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203598"/>
            <a:ext cx="3765104" cy="345638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//other config</a:t>
            </a:r>
          </a:p>
          <a:p>
            <a:r>
              <a:rPr lang="en-US" dirty="0"/>
              <a:t>    module: {</a:t>
            </a:r>
          </a:p>
          <a:p>
            <a:r>
              <a:rPr lang="en-US" dirty="0"/>
              <a:t>        rules: [</a:t>
            </a:r>
          </a:p>
          <a:p>
            <a:r>
              <a:rPr lang="en-US" dirty="0"/>
              <a:t>            // other rules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test: /\.</a:t>
            </a:r>
            <a:r>
              <a:rPr lang="en-US" dirty="0" err="1"/>
              <a:t>css</a:t>
            </a:r>
            <a:r>
              <a:rPr lang="en-US" dirty="0"/>
              <a:t>/,</a:t>
            </a:r>
          </a:p>
          <a:p>
            <a:r>
              <a:rPr lang="en-US" dirty="0"/>
              <a:t>                // loader chaining</a:t>
            </a:r>
          </a:p>
          <a:p>
            <a:r>
              <a:rPr lang="en-US" dirty="0"/>
              <a:t>                use: [ 'style-loader', '</a:t>
            </a:r>
            <a:r>
              <a:rPr lang="en-US" dirty="0" err="1"/>
              <a:t>css</a:t>
            </a:r>
            <a:r>
              <a:rPr lang="en-US" dirty="0"/>
              <a:t>-loader' ]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61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347614"/>
            <a:ext cx="7941568" cy="331236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ES5 has no import mechanism in the language spec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module pattern</a:t>
            </a:r>
          </a:p>
          <a:p>
            <a:pPr marL="457200" indent="-457200">
              <a:buFontTx/>
              <a:buChar char="-"/>
            </a:pPr>
            <a:r>
              <a:rPr lang="en-US" dirty="0"/>
              <a:t>several module definition APIs: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AMD (Asynchronous Module Definition)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CommonJS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UMD (Universal Module Definition)</a:t>
            </a:r>
          </a:p>
          <a:p>
            <a:pPr marL="457200" indent="-457200">
              <a:buFontTx/>
              <a:buChar char="-"/>
            </a:pPr>
            <a:r>
              <a:rPr lang="en-US" dirty="0"/>
              <a:t>ES6 has a module specification (not yet fully supported in all environments)</a:t>
            </a:r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3765104" cy="338437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</a:t>
            </a:r>
            <a:r>
              <a:rPr lang="en-US" dirty="0" err="1"/>
              <a:t>Webpack</a:t>
            </a:r>
            <a:r>
              <a:rPr lang="en-US" dirty="0"/>
              <a:t> base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&lt;a class="</a:t>
            </a:r>
            <a:r>
              <a:rPr lang="en-US" dirty="0" err="1"/>
              <a:t>btn</a:t>
            </a:r>
            <a:r>
              <a:rPr lang="en-US" dirty="0"/>
              <a:t>-primary" </a:t>
            </a:r>
            <a:r>
              <a:rPr lang="en-US" dirty="0" err="1"/>
              <a:t>href</a:t>
            </a:r>
            <a:r>
              <a:rPr lang="en-US" dirty="0"/>
              <a:t>="#"&gt;Button text!&lt;/a&gt;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="./bundle.js"&gt;&lt;/script&gt;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275606"/>
            <a:ext cx="3765104" cy="33843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app.css</a:t>
            </a:r>
          </a:p>
          <a:p>
            <a:r>
              <a:rPr lang="en-US" dirty="0">
                <a:solidFill>
                  <a:schemeClr val="bg1"/>
                </a:solidFill>
              </a:rPr>
              <a:t>body {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</a:rPr>
              <a:t>antiquewhite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 {</a:t>
            </a:r>
          </a:p>
          <a:p>
            <a:r>
              <a:rPr lang="en-US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blue;</a:t>
            </a:r>
          </a:p>
          <a:p>
            <a:r>
              <a:rPr lang="en-US" dirty="0">
                <a:solidFill>
                  <a:schemeClr val="bg1"/>
                </a:solidFill>
              </a:rPr>
              <a:t>    padding: 6px 12px;</a:t>
            </a:r>
          </a:p>
          <a:p>
            <a:r>
              <a:rPr lang="en-US" dirty="0">
                <a:solidFill>
                  <a:schemeClr val="bg1"/>
                </a:solidFill>
              </a:rPr>
              <a:t>    color: lime;</a:t>
            </a:r>
          </a:p>
          <a:p>
            <a:r>
              <a:rPr lang="en-US" dirty="0">
                <a:solidFill>
                  <a:schemeClr val="bg1"/>
                </a:solidFill>
              </a:rPr>
              <a:t>    font-size: 16px;</a:t>
            </a:r>
          </a:p>
          <a:p>
            <a:r>
              <a:rPr lang="en-US" dirty="0">
                <a:solidFill>
                  <a:schemeClr val="bg1"/>
                </a:solidFill>
              </a:rPr>
              <a:t>    line-height: 24px;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text-decoration: none;</a:t>
            </a:r>
          </a:p>
          <a:p>
            <a:r>
              <a:rPr lang="en-US" dirty="0">
                <a:solidFill>
                  <a:schemeClr val="bg1"/>
                </a:solidFill>
              </a:rPr>
              <a:t>    border-radius: 3px;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text-transform: uppercase;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9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347614"/>
            <a:ext cx="3765104" cy="33123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/>
              <a:t>import '../styles/app.css';</a:t>
            </a:r>
          </a:p>
          <a:p>
            <a:r>
              <a:rPr lang="en-US" dirty="0"/>
              <a:t>import Math from './</a:t>
            </a:r>
            <a:r>
              <a:rPr lang="en-US" dirty="0" err="1"/>
              <a:t>myMath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math = new Math();</a:t>
            </a:r>
          </a:p>
          <a:p>
            <a:r>
              <a:rPr lang="en-US" dirty="0"/>
              <a:t>console.log(`Sum calculated using </a:t>
            </a:r>
            <a:r>
              <a:rPr lang="en-US" dirty="0" err="1"/>
              <a:t>myMath</a:t>
            </a:r>
            <a:r>
              <a:rPr lang="en-US" dirty="0"/>
              <a:t>: ${</a:t>
            </a:r>
            <a:r>
              <a:rPr lang="en-US" dirty="0" err="1"/>
              <a:t>math.sum</a:t>
            </a:r>
            <a:r>
              <a:rPr lang="en-US" dirty="0"/>
              <a:t>(3, 10)}`);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347614"/>
            <a:ext cx="3765104" cy="33123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CSS rule is configured to first use the 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-loader</a:t>
            </a:r>
            <a:r>
              <a:rPr lang="en-US" dirty="0"/>
              <a:t> to turn the imported CSS file into a </a:t>
            </a:r>
            <a:r>
              <a:rPr lang="en-US" dirty="0">
                <a:solidFill>
                  <a:srgbClr val="00B0F0"/>
                </a:solidFill>
              </a:rPr>
              <a:t>JS module</a:t>
            </a:r>
            <a:r>
              <a:rPr lang="en-US" dirty="0"/>
              <a:t>, then the </a:t>
            </a:r>
            <a:r>
              <a:rPr lang="en-US" dirty="0">
                <a:solidFill>
                  <a:srgbClr val="00B0F0"/>
                </a:solidFill>
              </a:rPr>
              <a:t>style-loader</a:t>
            </a:r>
            <a:r>
              <a:rPr lang="en-US" dirty="0"/>
              <a:t> is chained with it to </a:t>
            </a:r>
            <a:r>
              <a:rPr lang="en-US" dirty="0">
                <a:solidFill>
                  <a:srgbClr val="00B0F0"/>
                </a:solidFill>
              </a:rPr>
              <a:t>inline</a:t>
            </a:r>
            <a:r>
              <a:rPr lang="en-US" dirty="0"/>
              <a:t> the JS module in the HTML style tags. Notice that the chaining is reverse from the order of loaders specified in the array – </a:t>
            </a:r>
            <a:r>
              <a:rPr lang="en-US" dirty="0">
                <a:solidFill>
                  <a:srgbClr val="00B0F0"/>
                </a:solidFill>
              </a:rPr>
              <a:t>the last loader in the array processes the loaded file first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672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 install sass loader and node bindings to </a:t>
            </a:r>
            <a:r>
              <a:rPr lang="en-US" dirty="0" err="1">
                <a:solidFill>
                  <a:schemeClr val="bg1"/>
                </a:solidFill>
              </a:rPr>
              <a:t>LibSass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sass-loader node-sass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//other config</a:t>
            </a:r>
          </a:p>
          <a:p>
            <a:r>
              <a:rPr lang="en-US" dirty="0"/>
              <a:t>    module: {</a:t>
            </a:r>
          </a:p>
          <a:p>
            <a:r>
              <a:rPr lang="en-US" dirty="0"/>
              <a:t>        rules: [</a:t>
            </a:r>
          </a:p>
          <a:p>
            <a:r>
              <a:rPr lang="en-US" dirty="0"/>
              <a:t>            // other rules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test: /\.</a:t>
            </a:r>
            <a:r>
              <a:rPr lang="en-US" dirty="0" err="1"/>
              <a:t>css</a:t>
            </a:r>
            <a:r>
              <a:rPr lang="en-US" dirty="0"/>
              <a:t>/,</a:t>
            </a:r>
          </a:p>
          <a:p>
            <a:r>
              <a:rPr lang="en-US" dirty="0"/>
              <a:t>                // loader chaining</a:t>
            </a:r>
          </a:p>
          <a:p>
            <a:r>
              <a:rPr lang="en-US" dirty="0"/>
              <a:t>                use: [ 'style-loader', '</a:t>
            </a:r>
            <a:r>
              <a:rPr lang="en-US" dirty="0" err="1"/>
              <a:t>css</a:t>
            </a:r>
            <a:r>
              <a:rPr lang="en-US" dirty="0"/>
              <a:t>-loader', 'sass-loader']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8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_</a:t>
            </a:r>
            <a:r>
              <a:rPr lang="en-US" dirty="0" err="1">
                <a:solidFill>
                  <a:srgbClr val="00B0F0"/>
                </a:solidFill>
              </a:rPr>
              <a:t>buttons.scss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$color-primary: blue;</a:t>
            </a:r>
          </a:p>
          <a:p>
            <a:r>
              <a:rPr lang="en-US" dirty="0">
                <a:solidFill>
                  <a:schemeClr val="bg1"/>
                </a:solidFill>
              </a:rPr>
              <a:t>$color-secondary: lime;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 {</a:t>
            </a:r>
          </a:p>
          <a:p>
            <a:r>
              <a:rPr lang="en-US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$color-primary;</a:t>
            </a:r>
          </a:p>
          <a:p>
            <a:r>
              <a:rPr lang="en-US" dirty="0">
                <a:solidFill>
                  <a:schemeClr val="bg1"/>
                </a:solidFill>
              </a:rPr>
              <a:t>    padding: 6px 12px;</a:t>
            </a:r>
          </a:p>
          <a:p>
            <a:r>
              <a:rPr lang="en-US" dirty="0">
                <a:solidFill>
                  <a:schemeClr val="bg1"/>
                </a:solidFill>
              </a:rPr>
              <a:t>    color: $color-secondary;</a:t>
            </a:r>
          </a:p>
          <a:p>
            <a:r>
              <a:rPr lang="en-US" dirty="0">
                <a:solidFill>
                  <a:schemeClr val="bg1"/>
                </a:solidFill>
              </a:rPr>
              <a:t>    font-size: 16px;</a:t>
            </a:r>
          </a:p>
          <a:p>
            <a:r>
              <a:rPr lang="en-US" dirty="0">
                <a:solidFill>
                  <a:schemeClr val="bg1"/>
                </a:solidFill>
              </a:rPr>
              <a:t>    line-height: 24px;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text-decoration: none;</a:t>
            </a:r>
          </a:p>
          <a:p>
            <a:r>
              <a:rPr lang="en-US" dirty="0">
                <a:solidFill>
                  <a:schemeClr val="bg1"/>
                </a:solidFill>
              </a:rPr>
              <a:t>    border-radius: 3px;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text-transform: uppercase;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err="1">
                <a:solidFill>
                  <a:srgbClr val="00B0F0"/>
                </a:solidFill>
              </a:rPr>
              <a:t>app.scss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@import 'buttons';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body {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</a:rPr>
              <a:t>antiquewhite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96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/>
              <a:t>import '../styles/</a:t>
            </a:r>
            <a:r>
              <a:rPr lang="en-US" dirty="0" err="1"/>
              <a:t>app.scss</a:t>
            </a:r>
            <a:r>
              <a:rPr lang="en-US" dirty="0"/>
              <a:t>';</a:t>
            </a:r>
          </a:p>
          <a:p>
            <a:r>
              <a:rPr lang="en-US" dirty="0"/>
              <a:t>import Math from './</a:t>
            </a:r>
            <a:r>
              <a:rPr lang="en-US" dirty="0" err="1"/>
              <a:t>myMath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math = new Math();</a:t>
            </a:r>
          </a:p>
          <a:p>
            <a:r>
              <a:rPr lang="en-US" dirty="0"/>
              <a:t>console.log(`Sum calculated using </a:t>
            </a:r>
            <a:r>
              <a:rPr lang="en-US" dirty="0" err="1"/>
              <a:t>myMath</a:t>
            </a:r>
            <a:r>
              <a:rPr lang="en-US" dirty="0"/>
              <a:t>: ${</a:t>
            </a:r>
            <a:r>
              <a:rPr lang="en-US" dirty="0" err="1"/>
              <a:t>math.sum</a:t>
            </a:r>
            <a:r>
              <a:rPr lang="en-US" dirty="0"/>
              <a:t>(3, 10)}`);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logic applies as in the CSS example, but in this case the sass rule first uses the </a:t>
            </a:r>
            <a:r>
              <a:rPr lang="en-US" dirty="0">
                <a:solidFill>
                  <a:srgbClr val="00B0F0"/>
                </a:solidFill>
              </a:rPr>
              <a:t>sass-loader</a:t>
            </a:r>
            <a:r>
              <a:rPr lang="en-US" dirty="0"/>
              <a:t> to turn </a:t>
            </a:r>
            <a:r>
              <a:rPr lang="en-US" dirty="0">
                <a:solidFill>
                  <a:srgbClr val="00B0F0"/>
                </a:solidFill>
              </a:rPr>
              <a:t>SCSS file into regular CSS </a:t>
            </a:r>
            <a:r>
              <a:rPr lang="en-US" dirty="0">
                <a:solidFill>
                  <a:schemeClr val="bg1"/>
                </a:solidFill>
              </a:rPr>
              <a:t>which is then passed on to the same 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-loader-&gt; style-loader </a:t>
            </a:r>
            <a:r>
              <a:rPr lang="en-US" dirty="0">
                <a:solidFill>
                  <a:schemeClr val="bg1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70395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plugins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plugins allow </a:t>
            </a:r>
            <a:r>
              <a:rPr lang="en-US" dirty="0" err="1"/>
              <a:t>webpack</a:t>
            </a:r>
            <a:r>
              <a:rPr lang="en-US" dirty="0"/>
              <a:t> extension for functionality which does not fall under loaders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ommons</a:t>
            </a:r>
            <a:r>
              <a:rPr lang="en-US" dirty="0"/>
              <a:t>-chunk-plugin, </a:t>
            </a:r>
            <a:r>
              <a:rPr lang="en-US" dirty="0" err="1"/>
              <a:t>DefinePlugin</a:t>
            </a:r>
            <a:r>
              <a:rPr lang="en-US" dirty="0"/>
              <a:t>, extract-text-</a:t>
            </a:r>
            <a:r>
              <a:rPr lang="en-US" dirty="0" err="1"/>
              <a:t>webpack</a:t>
            </a:r>
            <a:r>
              <a:rPr lang="en-US" dirty="0"/>
              <a:t>-plugin, html-</a:t>
            </a:r>
            <a:r>
              <a:rPr lang="en-US" dirty="0" err="1"/>
              <a:t>webpack</a:t>
            </a:r>
            <a:r>
              <a:rPr lang="en-US" dirty="0"/>
              <a:t>-plugin etc.</a:t>
            </a:r>
          </a:p>
          <a:p>
            <a:pPr marL="457200" indent="-457200">
              <a:buFontTx/>
              <a:buChar char="-"/>
            </a:pPr>
            <a:r>
              <a:rPr lang="en-US" dirty="0"/>
              <a:t>some of the plugins come built-in with </a:t>
            </a:r>
            <a:r>
              <a:rPr lang="en-US" dirty="0" err="1"/>
              <a:t>webpack</a:t>
            </a:r>
            <a:r>
              <a:rPr lang="en-US" dirty="0"/>
              <a:t>, while others are available as </a:t>
            </a:r>
            <a:r>
              <a:rPr lang="en-US" dirty="0" err="1"/>
              <a:t>npm</a:t>
            </a:r>
            <a:r>
              <a:rPr lang="en-US" dirty="0"/>
              <a:t>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extract-text-</a:t>
            </a:r>
            <a:r>
              <a:rPr lang="en-US" dirty="0" err="1"/>
              <a:t>wepback</a:t>
            </a:r>
            <a:r>
              <a:rPr lang="en-US" dirty="0"/>
              <a:t>-plugin example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currently the CSS is </a:t>
            </a:r>
            <a:r>
              <a:rPr lang="en-US" dirty="0" err="1"/>
              <a:t>inlined</a:t>
            </a:r>
            <a:r>
              <a:rPr lang="en-US" dirty="0"/>
              <a:t> in style tags inside the HTML file which is not optimal if we want to utilize browser CSS caching and parallel file loading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using the extract-text-</a:t>
            </a:r>
            <a:r>
              <a:rPr lang="en-US" dirty="0" err="1"/>
              <a:t>webpack</a:t>
            </a:r>
            <a:r>
              <a:rPr lang="en-US" dirty="0"/>
              <a:t>-plugin we can save the CSS to a file instead of </a:t>
            </a:r>
            <a:r>
              <a:rPr lang="en-US" dirty="0" err="1"/>
              <a:t>inlining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08431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extract-text-</a:t>
            </a:r>
            <a:r>
              <a:rPr lang="en-US" dirty="0" err="1"/>
              <a:t>wepback</a:t>
            </a:r>
            <a:r>
              <a:rPr lang="en-US" dirty="0"/>
              <a:t>-plugin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remove the style-loader from </a:t>
            </a:r>
            <a:r>
              <a:rPr lang="en-US" dirty="0" err="1"/>
              <a:t>package.json</a:t>
            </a:r>
            <a:r>
              <a:rPr lang="en-US" dirty="0"/>
              <a:t> since it’s not needed anymore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extract-text-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-plugin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// webpack.config.js</a:t>
            </a:r>
          </a:p>
        </p:txBody>
      </p:sp>
    </p:spTree>
    <p:extLst>
      <p:ext uri="{BB962C8B-B14F-4D97-AF65-F5344CB8AC3E}">
        <p14:creationId xmlns:p14="http://schemas.microsoft.com/office/powerpoint/2010/main" val="349450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872" y="1419622"/>
            <a:ext cx="3765104" cy="324036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foo.js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fooModule</a:t>
            </a:r>
            <a:r>
              <a:rPr lang="en-US" dirty="0"/>
              <a:t> = (function()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"Foo module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printFromFoo</a:t>
            </a:r>
            <a:r>
              <a:rPr lang="en-US" dirty="0"/>
              <a:t> = function () {</a:t>
            </a:r>
          </a:p>
          <a:p>
            <a:r>
              <a:rPr lang="en-US" dirty="0"/>
              <a:t>        console.log(a);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print: </a:t>
            </a:r>
            <a:r>
              <a:rPr lang="en-US" dirty="0" err="1"/>
              <a:t>printFromFoo</a:t>
            </a:r>
            <a:endParaRPr lang="en-US" dirty="0"/>
          </a:p>
          <a:p>
            <a:r>
              <a:rPr lang="en-US" dirty="0"/>
              <a:t>    };</a:t>
            </a:r>
          </a:p>
          <a:p>
            <a:r>
              <a:rPr lang="en-US" dirty="0"/>
              <a:t>})();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88024" y="1419622"/>
            <a:ext cx="3765104" cy="324036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bar.js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barModule</a:t>
            </a:r>
            <a:r>
              <a:rPr lang="en-US" dirty="0"/>
              <a:t> = (function 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"Bar module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printFromBar</a:t>
            </a:r>
            <a:r>
              <a:rPr lang="en-US" dirty="0"/>
              <a:t> = function() {</a:t>
            </a:r>
          </a:p>
          <a:p>
            <a:r>
              <a:rPr lang="en-US" dirty="0"/>
              <a:t>        console.log(a);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print: </a:t>
            </a:r>
            <a:r>
              <a:rPr lang="en-US" dirty="0" err="1"/>
              <a:t>printFromBar</a:t>
            </a:r>
            <a:endParaRPr lang="en-US" dirty="0"/>
          </a:p>
          <a:p>
            <a:r>
              <a:rPr lang="en-US" dirty="0"/>
              <a:t>    };</a:t>
            </a:r>
          </a:p>
          <a:p>
            <a:r>
              <a:rPr lang="en-US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54166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appModule</a:t>
            </a:r>
            <a:r>
              <a:rPr lang="en-US" dirty="0"/>
              <a:t> = (function(foo, bar)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"App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foo.print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bar.print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console.log(a);</a:t>
            </a:r>
          </a:p>
          <a:p>
            <a:r>
              <a:rPr lang="en-US" dirty="0"/>
              <a:t>})(</a:t>
            </a:r>
            <a:r>
              <a:rPr lang="en-US" dirty="0" err="1"/>
              <a:t>fooModule</a:t>
            </a:r>
            <a:r>
              <a:rPr lang="en-US" dirty="0"/>
              <a:t>, </a:t>
            </a:r>
            <a:r>
              <a:rPr lang="en-US" dirty="0" err="1"/>
              <a:t>barModule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    &lt;head&gt;</a:t>
            </a:r>
          </a:p>
          <a:p>
            <a:r>
              <a:rPr lang="en-US" dirty="0"/>
              <a:t>        &lt;title&gt;JS module demo&lt;/title&gt;</a:t>
            </a:r>
          </a:p>
          <a:p>
            <a:r>
              <a:rPr lang="en-US" dirty="0"/>
              <a:t>    &lt;/head&gt;</a:t>
            </a:r>
          </a:p>
          <a:p>
            <a:r>
              <a:rPr lang="en-US" dirty="0"/>
              <a:t>    &lt;body&gt;</a:t>
            </a:r>
          </a:p>
          <a:p>
            <a:r>
              <a:rPr lang="en-US" dirty="0"/>
              <a:t>        Module demo, look at the console.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="./foo.js"&gt;&lt;/script&gt;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="./bar.js"&gt;&lt;/script&gt;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="./app.js"&gt;&lt;/script&gt;</a:t>
            </a:r>
          </a:p>
          <a:p>
            <a:r>
              <a:rPr lang="en-US" dirty="0"/>
              <a:t>    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reserved object </a:t>
            </a:r>
            <a:r>
              <a:rPr lang="en-US" dirty="0">
                <a:solidFill>
                  <a:srgbClr val="00B0F0"/>
                </a:solidFill>
              </a:rPr>
              <a:t>exports</a:t>
            </a:r>
            <a:r>
              <a:rPr lang="en-US" dirty="0"/>
              <a:t> or </a:t>
            </a:r>
            <a:r>
              <a:rPr lang="en-US" dirty="0" err="1">
                <a:solidFill>
                  <a:srgbClr val="00B0F0"/>
                </a:solidFill>
              </a:rPr>
              <a:t>module.exports</a:t>
            </a:r>
            <a:r>
              <a:rPr lang="en-US" dirty="0"/>
              <a:t> to export properties/functions from a module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require</a:t>
            </a:r>
            <a:r>
              <a:rPr lang="en-US" dirty="0"/>
              <a:t> function which accepts a string module identifier and returns the exports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foo.js</a:t>
            </a:r>
          </a:p>
          <a:p>
            <a:r>
              <a:rPr lang="en-US" dirty="0" err="1"/>
              <a:t>var</a:t>
            </a:r>
            <a:r>
              <a:rPr lang="en-US" dirty="0"/>
              <a:t> a = "Foo module a variable.";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printFromFoo</a:t>
            </a:r>
            <a:r>
              <a:rPr lang="en-US" dirty="0"/>
              <a:t> = function () {</a:t>
            </a:r>
          </a:p>
          <a:p>
            <a:r>
              <a:rPr lang="en-US" dirty="0"/>
              <a:t>console.log(a);</a:t>
            </a:r>
          </a:p>
          <a:p>
            <a:r>
              <a:rPr lang="en-US" dirty="0"/>
              <a:t>};</a:t>
            </a:r>
          </a:p>
          <a:p>
            <a:br>
              <a:rPr lang="en-US" dirty="0"/>
            </a:br>
            <a:r>
              <a:rPr lang="en-US" dirty="0" err="1"/>
              <a:t>exports.print</a:t>
            </a:r>
            <a:r>
              <a:rPr lang="en-US" dirty="0"/>
              <a:t> = </a:t>
            </a:r>
            <a:r>
              <a:rPr lang="en-US" dirty="0" err="1"/>
              <a:t>printFromFoo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bar.js</a:t>
            </a:r>
          </a:p>
          <a:p>
            <a:r>
              <a:rPr lang="en-US" dirty="0" err="1"/>
              <a:t>var</a:t>
            </a:r>
            <a:r>
              <a:rPr lang="en-US" dirty="0"/>
              <a:t> a = "Bar module a variable.";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printFromBar</a:t>
            </a:r>
            <a:r>
              <a:rPr lang="en-US" dirty="0"/>
              <a:t> = function() {</a:t>
            </a:r>
          </a:p>
          <a:p>
            <a:r>
              <a:rPr lang="en-US" dirty="0"/>
              <a:t>    console.log(a);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module.exports.print</a:t>
            </a:r>
            <a:r>
              <a:rPr lang="en-US" dirty="0"/>
              <a:t> = </a:t>
            </a:r>
            <a:r>
              <a:rPr lang="en-US" dirty="0" err="1"/>
              <a:t>printFromBar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78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foo = require('./foo');</a:t>
            </a:r>
          </a:p>
          <a:p>
            <a:r>
              <a:rPr lang="en-US" dirty="0" err="1"/>
              <a:t>var</a:t>
            </a:r>
            <a:r>
              <a:rPr lang="en-US" dirty="0"/>
              <a:t> bar = require('./bar');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 = "App a variable.";</a:t>
            </a:r>
          </a:p>
          <a:p>
            <a:endParaRPr lang="en-US" dirty="0"/>
          </a:p>
          <a:p>
            <a:r>
              <a:rPr lang="en-US" dirty="0" err="1"/>
              <a:t>foo.print</a:t>
            </a:r>
            <a:r>
              <a:rPr lang="en-US" dirty="0"/>
              <a:t>();</a:t>
            </a:r>
          </a:p>
          <a:p>
            <a:r>
              <a:rPr lang="en-US" dirty="0" err="1"/>
              <a:t>bar.print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console.log(a);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>
                <a:solidFill>
                  <a:srgbClr val="92D050"/>
                </a:solidFill>
              </a:rPr>
              <a:t>node app.js</a:t>
            </a:r>
          </a:p>
          <a:p>
            <a:r>
              <a:rPr lang="en-US" dirty="0"/>
              <a:t>Foo module a variable.</a:t>
            </a:r>
          </a:p>
          <a:p>
            <a:r>
              <a:rPr lang="en-US" dirty="0"/>
              <a:t>Bar module a variable.</a:t>
            </a:r>
          </a:p>
          <a:p>
            <a:r>
              <a:rPr lang="en-US" dirty="0"/>
              <a:t>App a variable.</a:t>
            </a:r>
          </a:p>
        </p:txBody>
      </p:sp>
    </p:spTree>
    <p:extLst>
      <p:ext uri="{BB962C8B-B14F-4D97-AF65-F5344CB8AC3E}">
        <p14:creationId xmlns:p14="http://schemas.microsoft.com/office/powerpoint/2010/main" val="209120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JavaScript runtime based on Chrome’s V8 JS engine</a:t>
            </a:r>
          </a:p>
          <a:p>
            <a:pPr marL="457200" indent="-457200">
              <a:buFontTx/>
              <a:buChar char="-"/>
            </a:pPr>
            <a:r>
              <a:rPr lang="en-US" dirty="0"/>
              <a:t>i.e. makes JS engine capabilities available on the server</a:t>
            </a:r>
          </a:p>
          <a:p>
            <a:pPr marL="457200" indent="-457200">
              <a:buFontTx/>
              <a:buChar char="-"/>
            </a:pPr>
            <a:r>
              <a:rPr lang="en-US" dirty="0"/>
              <a:t>i.e. allows writing application backends in JS</a:t>
            </a:r>
          </a:p>
          <a:p>
            <a:pPr marL="457200" indent="-457200">
              <a:buFontTx/>
              <a:buChar char="-"/>
            </a:pPr>
            <a:r>
              <a:rPr lang="en-US" dirty="0"/>
              <a:t>uses the </a:t>
            </a:r>
            <a:r>
              <a:rPr lang="en-US" dirty="0" err="1">
                <a:solidFill>
                  <a:srgbClr val="00B0F0"/>
                </a:solidFill>
              </a:rPr>
              <a:t>CommonJS</a:t>
            </a:r>
            <a:r>
              <a:rPr lang="en-US" dirty="0"/>
              <a:t> module specification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modules are file-based</a:t>
            </a:r>
          </a:p>
        </p:txBody>
      </p:sp>
    </p:spTree>
    <p:extLst>
      <p:ext uri="{BB962C8B-B14F-4D97-AF65-F5344CB8AC3E}">
        <p14:creationId xmlns:p14="http://schemas.microsoft.com/office/powerpoint/2010/main" val="27883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2099</Words>
  <Application>Microsoft Office PowerPoint</Application>
  <PresentationFormat>On-screen Show (16:9)</PresentationFormat>
  <Paragraphs>424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Abril Text SB</vt:lpstr>
      <vt:lpstr>Arial</vt:lpstr>
      <vt:lpstr>Calibri</vt:lpstr>
      <vt:lpstr>Theinhardt</vt:lpstr>
      <vt:lpstr>Office Theme</vt:lpstr>
      <vt:lpstr>Introduction to Webpack</vt:lpstr>
      <vt:lpstr>Agenda</vt:lpstr>
      <vt:lpstr>JS modules</vt:lpstr>
      <vt:lpstr>JS module pattern</vt:lpstr>
      <vt:lpstr>JS module pattern</vt:lpstr>
      <vt:lpstr>CommonJS module</vt:lpstr>
      <vt:lpstr>CommonJS modules</vt:lpstr>
      <vt:lpstr>CommonJS modules</vt:lpstr>
      <vt:lpstr>Node.js</vt:lpstr>
      <vt:lpstr>npm</vt:lpstr>
      <vt:lpstr>npm</vt:lpstr>
      <vt:lpstr>npm scripts</vt:lpstr>
      <vt:lpstr>npm scripts</vt:lpstr>
      <vt:lpstr>npm example usage</vt:lpstr>
      <vt:lpstr>npm example usage</vt:lpstr>
      <vt:lpstr>npm example usage</vt:lpstr>
      <vt:lpstr>Webpack</vt:lpstr>
      <vt:lpstr>Webpack</vt:lpstr>
      <vt:lpstr>Webpack – basic config</vt:lpstr>
      <vt:lpstr>Webpack – base config</vt:lpstr>
      <vt:lpstr>Webpack – base config</vt:lpstr>
      <vt:lpstr>Webpack development server</vt:lpstr>
      <vt:lpstr>Webpack – base config with dev erver</vt:lpstr>
      <vt:lpstr>Webpack – base config with dev server</vt:lpstr>
      <vt:lpstr>Webpack – base config with devServer</vt:lpstr>
      <vt:lpstr>Webpack - loaders</vt:lpstr>
      <vt:lpstr>Webpack – babel loader example</vt:lpstr>
      <vt:lpstr>Webpack – babel loader example</vt:lpstr>
      <vt:lpstr>Webpack – css loader example</vt:lpstr>
      <vt:lpstr>Webpack – css loader example</vt:lpstr>
      <vt:lpstr>Webpack – css loader example</vt:lpstr>
      <vt:lpstr>Webpack – sass loader example</vt:lpstr>
      <vt:lpstr>Webpack – sass loader example</vt:lpstr>
      <vt:lpstr>Webpack – sass loader example</vt:lpstr>
      <vt:lpstr>Webpack - plugins</vt:lpstr>
      <vt:lpstr>Webpack – extract-text-wepback-plugin example </vt:lpstr>
      <vt:lpstr>Webpack – extract-text-wepback-plugin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Plac</dc:creator>
  <cp:lastModifiedBy>Vedran Zakanj</cp:lastModifiedBy>
  <cp:revision>71</cp:revision>
  <dcterms:created xsi:type="dcterms:W3CDTF">2014-12-03T10:13:02Z</dcterms:created>
  <dcterms:modified xsi:type="dcterms:W3CDTF">2017-04-12T14:46:56Z</dcterms:modified>
</cp:coreProperties>
</file>