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96" r:id="rId1"/>
  </p:sldMasterIdLst>
  <p:sldIdLst>
    <p:sldId id="256" r:id="rId2"/>
    <p:sldId id="257" r:id="rId3"/>
    <p:sldId id="258" r:id="rId4"/>
    <p:sldId id="262" r:id="rId5"/>
    <p:sldId id="259" r:id="rId6"/>
    <p:sldId id="260" r:id="rId7"/>
    <p:sldId id="261" r:id="rId8"/>
    <p:sldId id="263" r:id="rId9"/>
    <p:sldId id="264" r:id="rId10"/>
    <p:sldId id="265" r:id="rId11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87" autoAdjust="0"/>
    <p:restoredTop sz="94660"/>
  </p:normalViewPr>
  <p:slideViewPr>
    <p:cSldViewPr snapToGrid="0">
      <p:cViewPr>
        <p:scale>
          <a:sx n="100" d="100"/>
          <a:sy n="100" d="100"/>
        </p:scale>
        <p:origin x="936" y="40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presProps" Target="pres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ableStyles" Target="tableStyle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theme" Target="theme/theme1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 algn="ctr"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95194" y="4352544"/>
            <a:ext cx="6801612" cy="1239894"/>
          </a:xfrm>
          <a:noFill/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A430C0A-5464-4FE4-84EB-FF9C94016DF4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9F9C37B-1D36-470B-8223-D6C91242EC14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653112" y="937260"/>
            <a:ext cx="1298608" cy="4983480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2231136" y="937260"/>
            <a:ext cx="6198489" cy="4983480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7C6F52A-A82B-47A2-A83A-8C4C91F2D59F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070A7B3-6521-4DCA-87E5-044747A908C1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600200" y="2386744"/>
            <a:ext cx="8991600" cy="1645920"/>
          </a:xfrm>
          <a:solidFill>
            <a:srgbClr val="FFFFFF"/>
          </a:solidFill>
          <a:ln w="38100">
            <a:solidFill>
              <a:srgbClr val="404040"/>
            </a:solidFill>
          </a:ln>
        </p:spPr>
        <p:txBody>
          <a:bodyPr lIns="274320" rIns="274320" anchor="ctr" anchorCtr="1">
            <a:normAutofit/>
          </a:bodyPr>
          <a:lstStyle>
            <a:lvl1pPr>
              <a:defRPr sz="38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695194" y="4352465"/>
            <a:ext cx="6801612" cy="1265082"/>
          </a:xfrm>
        </p:spPr>
        <p:txBody>
          <a:bodyPr anchor="t" anchorCtr="1">
            <a:normAutofit/>
          </a:bodyPr>
          <a:lstStyle>
            <a:lvl1pPr marL="0" indent="0">
              <a:buNone/>
              <a:defRPr sz="20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60C6404-AD6E-4860-8E75-697CA40B95DA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581912" y="2638044"/>
            <a:ext cx="4271771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38315" y="2638044"/>
            <a:ext cx="4270247" cy="3101982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AB134690-1557-4C89-A502-4959FE7FAD70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8343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583436" y="3143250"/>
            <a:ext cx="4270248" cy="2596776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38316" y="3143250"/>
            <a:ext cx="4253484" cy="2596776"/>
          </a:xfrm>
        </p:spPr>
        <p:txBody>
          <a:bodyPr/>
          <a:lstStyle>
            <a:lvl5pPr>
              <a:defRPr/>
            </a:lvl5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11" name="Text Placeholder 4"/>
          <p:cNvSpPr>
            <a:spLocks noGrp="1"/>
          </p:cNvSpPr>
          <p:nvPr>
            <p:ph type="body" sz="quarter" idx="13"/>
          </p:nvPr>
        </p:nvSpPr>
        <p:spPr>
          <a:xfrm>
            <a:off x="6338316" y="2313433"/>
            <a:ext cx="4270248" cy="704087"/>
          </a:xfrm>
        </p:spPr>
        <p:txBody>
          <a:bodyPr anchor="b" anchorCtr="1">
            <a:normAutofit/>
          </a:bodyPr>
          <a:lstStyle>
            <a:lvl1pPr marL="0" indent="0" algn="ctr">
              <a:buNone/>
              <a:defRPr sz="1900" b="0" cap="all" spc="100" baseline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F7D4976-E339-4826-83B7-FBD03F55ECF8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  <p:sp>
        <p:nvSpPr>
          <p:cNvPr id="10" name="Title 9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1037C31-9E7A-4F99-8774-A0E530DE1A42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C278504F-A551-4DE0-9316-4DCD1D8CC752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Rectangle 25"/>
          <p:cNvSpPr/>
          <p:nvPr/>
        </p:nvSpPr>
        <p:spPr>
          <a:xfrm>
            <a:off x="6096000" y="0"/>
            <a:ext cx="6096000" cy="685800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4672" y="2243828"/>
            <a:ext cx="4486656" cy="1141497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rm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736080" y="804672"/>
            <a:ext cx="4815840" cy="5248656"/>
          </a:xfrm>
        </p:spPr>
        <p:txBody>
          <a:bodyPr>
            <a:normAutofit/>
          </a:bodyPr>
          <a:lstStyle>
            <a:lvl1pPr>
              <a:defRPr sz="1900">
                <a:solidFill>
                  <a:schemeClr val="tx1"/>
                </a:solidFill>
              </a:defRPr>
            </a:lvl1pPr>
            <a:lvl2pPr>
              <a:defRPr sz="1600">
                <a:solidFill>
                  <a:schemeClr val="tx1"/>
                </a:solidFill>
              </a:defRPr>
            </a:lvl2pPr>
            <a:lvl3pPr>
              <a:defRPr sz="1600">
                <a:solidFill>
                  <a:schemeClr val="tx1"/>
                </a:solidFill>
              </a:defRPr>
            </a:lvl3pPr>
            <a:lvl4pPr>
              <a:defRPr sz="1600">
                <a:solidFill>
                  <a:schemeClr val="tx1"/>
                </a:solidFill>
              </a:defRPr>
            </a:lvl4pPr>
            <a:lvl5pPr>
              <a:defRPr sz="1600">
                <a:solidFill>
                  <a:schemeClr val="tx1"/>
                </a:solidFill>
              </a:defRPr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6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9" name="Date Placeholder 8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1BE4249-C0D0-4B06-8692-E8BB871AF643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10" name="Footer Placeholder 9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08523" y="2243828"/>
            <a:ext cx="4494998" cy="1134640"/>
          </a:xfrm>
          <a:solidFill>
            <a:srgbClr val="FFFFFF"/>
          </a:solidFill>
          <a:ln>
            <a:solidFill>
              <a:srgbClr val="404040"/>
            </a:solidFill>
          </a:ln>
        </p:spPr>
        <p:txBody>
          <a:bodyPr anchor="ctr" anchorCtr="1">
            <a:noAutofit/>
          </a:bodyPr>
          <a:lstStyle>
            <a:lvl1pPr>
              <a:defRPr sz="2200">
                <a:solidFill>
                  <a:srgbClr val="262626"/>
                </a:solidFill>
              </a:defRPr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6095999" y="0"/>
            <a:ext cx="6102097" cy="6858000"/>
          </a:xfrm>
          <a:solidFill>
            <a:schemeClr val="bg1">
              <a:lumMod val="85000"/>
            </a:schemeClr>
          </a:solidFill>
        </p:spPr>
        <p:txBody>
          <a:bodyPr anchor="t"/>
          <a:lstStyle>
            <a:lvl1pPr marL="0" indent="0">
              <a:buNone/>
              <a:defRPr sz="3200">
                <a:solidFill>
                  <a:schemeClr val="bg1">
                    <a:lumMod val="50000"/>
                  </a:schemeClr>
                </a:solidFill>
              </a:defRPr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115568" y="3549918"/>
            <a:ext cx="3794760" cy="2194037"/>
          </a:xfrm>
        </p:spPr>
        <p:txBody>
          <a:bodyPr anchor="t" anchorCtr="1">
            <a:normAutofit/>
          </a:bodyPr>
          <a:lstStyle>
            <a:lvl1pPr marL="0" indent="0" algn="ctr">
              <a:buNone/>
              <a:defRPr sz="1500">
                <a:solidFill>
                  <a:schemeClr val="tx1"/>
                </a:solidFill>
              </a:defRPr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50800" dist="38100" dir="2700000" algn="tl" rotWithShape="0">
                    <a:prstClr val="black">
                      <a:alpha val="43000"/>
                    </a:prstClr>
                  </a:outerShdw>
                </a:effectLst>
              </a:defRPr>
            </a:lvl1pPr>
          </a:lstStyle>
          <a:p>
            <a:fld id="{042B0DB6-F5C7-45FB-8CF3-31B45F9C2DAC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>
          <a:xfrm>
            <a:off x="804672" y="6236208"/>
            <a:ext cx="5124797" cy="320040"/>
          </a:xfrm>
        </p:spPr>
        <p:txBody>
          <a:bodyPr/>
          <a:lstStyle>
            <a:lvl1pPr>
              <a:defRPr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10" name="Slide Number Placeholder 9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A7A6979-0714-4377-B894-6BE4C2D6E202}" type="slidenum">
              <a:rPr lang="en-US" dirty="0"/>
              <a:t>‹#›</a:t>
            </a:fld>
            <a:endParaRPr lang="en-US" dirty="0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>
            <a:lumMod val="95000"/>
          </a:schemeClr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231136" y="964692"/>
            <a:ext cx="7729728" cy="1188720"/>
          </a:xfrm>
          <a:prstGeom prst="rect">
            <a:avLst/>
          </a:prstGeom>
          <a:solidFill>
            <a:schemeClr val="bg1"/>
          </a:solidFill>
          <a:ln w="31750" cap="sq">
            <a:solidFill>
              <a:schemeClr val="tx1">
                <a:lumMod val="75000"/>
                <a:lumOff val="25000"/>
              </a:schemeClr>
            </a:solidFill>
            <a:miter lim="800000"/>
          </a:ln>
        </p:spPr>
        <p:txBody>
          <a:bodyPr vert="horz" lIns="182880" tIns="182880" rIns="182880" bIns="182880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2231136" y="2638044"/>
            <a:ext cx="7729728" cy="310198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dirty="0"/>
              <a:t>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7821429" y="6238816"/>
            <a:ext cx="2753746" cy="323968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fld id="{1160EA64-D806-43AC-9DF2-F8C432F32B4C}" type="datetimeFigureOut">
              <a:rPr lang="en-US" dirty="0"/>
              <a:t>10/3/2025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00200" y="6236208"/>
            <a:ext cx="5901189" cy="320040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050">
                <a:solidFill>
                  <a:schemeClr val="tx1">
                    <a:alpha val="70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758922" y="6217920"/>
            <a:ext cx="365760" cy="365760"/>
          </a:xfrm>
          <a:prstGeom prst="ellipse">
            <a:avLst/>
          </a:prstGeom>
          <a:solidFill>
            <a:srgbClr val="1D1D1D">
              <a:alpha val="70000"/>
            </a:srgbClr>
          </a:solidFill>
        </p:spPr>
        <p:txBody>
          <a:bodyPr vert="horz" lIns="18288" tIns="45720" rIns="18288" bIns="45720" rtlCol="0" anchor="ctr">
            <a:noAutofit/>
          </a:bodyPr>
          <a:lstStyle>
            <a:lvl1pPr algn="ctr">
              <a:defRPr sz="1100" spc="0" baseline="0">
                <a:solidFill>
                  <a:srgbClr val="FFFFFF"/>
                </a:solidFill>
              </a:defRPr>
            </a:lvl1pPr>
          </a:lstStyle>
          <a:p>
            <a:fld id="{8A7A6979-0714-4377-B894-6BE4C2D6E202}" type="slidenum">
              <a:rPr lang="en-US" dirty="0"/>
              <a:pPr/>
              <a:t>‹#›</a:t>
            </a:fld>
            <a:endParaRPr lang="en-US" dirty="0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97" r:id="rId1"/>
    <p:sldLayoutId id="2147483698" r:id="rId2"/>
    <p:sldLayoutId id="2147483699" r:id="rId3"/>
    <p:sldLayoutId id="2147483700" r:id="rId4"/>
    <p:sldLayoutId id="2147483701" r:id="rId5"/>
    <p:sldLayoutId id="2147483702" r:id="rId6"/>
    <p:sldLayoutId id="2147483703" r:id="rId7"/>
    <p:sldLayoutId id="2147483704" r:id="rId8"/>
    <p:sldLayoutId id="2147483705" r:id="rId9"/>
    <p:sldLayoutId id="2147483706" r:id="rId10"/>
    <p:sldLayoutId id="2147483707" r:id="rId11"/>
  </p:sldLayoutIdLst>
  <p:hf sldNum="0" hdr="0" ftr="0" dt="0"/>
  <p:txStyles>
    <p:titleStyle>
      <a:lvl1pPr algn="ctr" defTabSz="914400" rtl="0" eaLnBrk="1" latinLnBrk="0" hangingPunct="1">
        <a:lnSpc>
          <a:spcPct val="90000"/>
        </a:lnSpc>
        <a:spcBef>
          <a:spcPct val="0"/>
        </a:spcBef>
        <a:buNone/>
        <a:defRPr sz="2800" kern="1200" cap="all" spc="200" baseline="0">
          <a:solidFill>
            <a:schemeClr val="tx1">
              <a:lumMod val="85000"/>
              <a:lumOff val="15000"/>
            </a:schemeClr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8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1pPr>
      <a:lvl2pPr marL="4572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2pPr>
      <a:lvl3pPr marL="6858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3pPr>
      <a:lvl4pPr marL="9144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4pPr>
      <a:lvl5pPr marL="114300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>
              <a:lumMod val="85000"/>
              <a:lumOff val="15000"/>
            </a:schemeClr>
          </a:solidFill>
          <a:latin typeface="+mn-lt"/>
          <a:ea typeface="+mn-ea"/>
          <a:cs typeface="+mn-cs"/>
        </a:defRPr>
      </a:lvl5pPr>
      <a:lvl6pPr marL="131286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6pPr>
      <a:lvl7pPr marL="1484313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>
          <a:solidFill>
            <a:schemeClr val="tx1"/>
          </a:solidFill>
          <a:latin typeface="+mn-lt"/>
          <a:ea typeface="+mn-ea"/>
          <a:cs typeface="+mn-cs"/>
        </a:defRPr>
      </a:lvl7pPr>
      <a:lvl8pPr marL="1657350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8pPr>
      <a:lvl9pPr marL="1882775" indent="-228600" algn="l" defTabSz="914400" rtl="0" eaLnBrk="1" latinLnBrk="0" hangingPunct="1">
        <a:lnSpc>
          <a:spcPct val="100000"/>
        </a:lnSpc>
        <a:spcBef>
          <a:spcPts val="1000"/>
        </a:spcBef>
        <a:buClr>
          <a:schemeClr val="accent2"/>
        </a:buClr>
        <a:buFont typeface="Arial" panose="020B0604020202020204" pitchFamily="34" charset="0"/>
        <a:buChar char="•"/>
        <a:defRPr sz="1600" kern="1200" baseline="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e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26B3B6D-A02B-4F6C-B837-90AE6156FC7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 fontScale="90000"/>
          </a:bodyPr>
          <a:lstStyle/>
          <a:p>
            <a:r>
              <a:rPr lang="ru-RU" dirty="0"/>
              <a:t>Формализация сложных систем</a:t>
            </a:r>
            <a:br>
              <a:rPr lang="ru-RU" dirty="0"/>
            </a:br>
            <a:r>
              <a:rPr lang="ru-RU" dirty="0"/>
              <a:t>Система «кофемашина»</a:t>
            </a:r>
          </a:p>
        </p:txBody>
      </p:sp>
      <p:sp>
        <p:nvSpPr>
          <p:cNvPr id="3" name="Подзаголовок 2">
            <a:extLst>
              <a:ext uri="{FF2B5EF4-FFF2-40B4-BE49-F238E27FC236}">
                <a16:creationId xmlns:a16="http://schemas.microsoft.com/office/drawing/2014/main" id="{6D47DB35-D035-4FC7-A97A-D2A87CE8E135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ru-RU" sz="2400" dirty="0">
                <a:latin typeface="Calibri" panose="020F0502020204030204" pitchFamily="34" charset="0"/>
                <a:cs typeface="Calibri" panose="020F0502020204030204" pitchFamily="34" charset="0"/>
              </a:rPr>
              <a:t>Залыгин В.К. ИУ6-73Б</a:t>
            </a:r>
            <a:endParaRPr lang="ru-RU" dirty="0">
              <a:latin typeface="Calibri" panose="020F0502020204030204" pitchFamily="34" charset="0"/>
              <a:cs typeface="Calibri" panose="020F050202020403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67251148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DECCC-0D7A-49BB-AB5C-993D229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22" y="318740"/>
            <a:ext cx="10326848" cy="1188720"/>
          </a:xfrm>
        </p:spPr>
        <p:txBody>
          <a:bodyPr/>
          <a:lstStyle/>
          <a:p>
            <a:r>
              <a:rPr lang="ru-RU" dirty="0"/>
              <a:t>Формализованное описание системы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64201E-EDE5-410F-8351-A0CE7965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1" y="1862356"/>
            <a:ext cx="10326847" cy="4328719"/>
          </a:xfrm>
        </p:spPr>
        <p:txBody>
          <a:bodyPr>
            <a:normAutofit/>
          </a:bodyPr>
          <a:lstStyle/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12973784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DECCC-0D7A-49BB-AB5C-993D229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22" y="318740"/>
            <a:ext cx="10326848" cy="1188720"/>
          </a:xfrm>
        </p:spPr>
        <p:txBody>
          <a:bodyPr/>
          <a:lstStyle/>
          <a:p>
            <a:r>
              <a:rPr lang="ru-RU" dirty="0"/>
              <a:t>Кофемашина</a:t>
            </a:r>
          </a:p>
        </p:txBody>
      </p:sp>
      <p:sp>
        <p:nvSpPr>
          <p:cNvPr id="3" name="Объект 2">
            <a:extLst>
              <a:ext uri="{FF2B5EF4-FFF2-40B4-BE49-F238E27FC236}">
                <a16:creationId xmlns:a16="http://schemas.microsoft.com/office/drawing/2014/main" id="{69953D0F-E642-4FBF-B307-C067DBDB60DD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283515" y="1868493"/>
            <a:ext cx="3682768" cy="4661252"/>
          </a:xfrm>
        </p:spPr>
        <p:txBody>
          <a:bodyPr/>
          <a:lstStyle/>
          <a:p>
            <a:r>
              <a:rPr lang="ru-RU" dirty="0"/>
              <a:t>Кофемашина — устройство для автоматического приготовления кофе и кофейных напитков из предлагаемого продукта (зерно, молотый кофе). Варка кофе в кофемашине предполагает минимальное участие человека и максимальную автоматизацию процесса.</a:t>
            </a:r>
          </a:p>
        </p:txBody>
      </p:sp>
      <p:pic>
        <p:nvPicPr>
          <p:cNvPr id="1026" name="Picture 2" descr="Picture background">
            <a:extLst>
              <a:ext uri="{FF2B5EF4-FFF2-40B4-BE49-F238E27FC236}">
                <a16:creationId xmlns:a16="http://schemas.microsoft.com/office/drawing/2014/main" id="{41187780-3D43-4AE7-9311-8612E13314C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07853" y="1878008"/>
            <a:ext cx="4479721" cy="4479721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129484153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DECCC-0D7A-49BB-AB5C-993D229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22" y="318740"/>
            <a:ext cx="10326848" cy="1188720"/>
          </a:xfrm>
        </p:spPr>
        <p:txBody>
          <a:bodyPr/>
          <a:lstStyle/>
          <a:p>
            <a:r>
              <a:rPr lang="ru-RU" dirty="0"/>
              <a:t>Структурная схема</a:t>
            </a:r>
          </a:p>
        </p:txBody>
      </p:sp>
      <p:pic>
        <p:nvPicPr>
          <p:cNvPr id="5" name="Рисунок 4">
            <a:extLst>
              <a:ext uri="{FF2B5EF4-FFF2-40B4-BE49-F238E27FC236}">
                <a16:creationId xmlns:a16="http://schemas.microsoft.com/office/drawing/2014/main" id="{FF6D91A5-E4EB-4381-A0CB-6D1053E6D47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26370" y="1830110"/>
            <a:ext cx="8669351" cy="4369353"/>
          </a:xfrm>
          <a:prstGeom prst="rect">
            <a:avLst/>
          </a:prstGeom>
        </p:spPr>
      </p:pic>
      <p:sp>
        <p:nvSpPr>
          <p:cNvPr id="6" name="Объект 5">
            <a:extLst>
              <a:ext uri="{FF2B5EF4-FFF2-40B4-BE49-F238E27FC236}">
                <a16:creationId xmlns:a16="http://schemas.microsoft.com/office/drawing/2014/main" id="{7F64201E-EDE5-410F-8351-A0CE7965FAE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408854079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DECCC-0D7A-49BB-AB5C-993D229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22" y="318740"/>
            <a:ext cx="10326848" cy="1188720"/>
          </a:xfrm>
        </p:spPr>
        <p:txBody>
          <a:bodyPr/>
          <a:lstStyle/>
          <a:p>
            <a:r>
              <a:rPr lang="ru-RU" dirty="0"/>
              <a:t>Цели и назначение системы и подсистем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64201E-EDE5-410F-8351-A0CE7965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2" y="1862356"/>
            <a:ext cx="5112654" cy="4328719"/>
          </a:xfrm>
        </p:spPr>
        <p:txBody>
          <a:bodyPr>
            <a:normAutofit/>
          </a:bodyPr>
          <a:lstStyle/>
          <a:p>
            <a:r>
              <a:rPr lang="ru-RU" sz="2000" dirty="0"/>
              <a:t>Система Кофемолка</a:t>
            </a:r>
          </a:p>
          <a:p>
            <a:pPr marL="0" indent="0">
              <a:buNone/>
            </a:pPr>
            <a:r>
              <a:rPr lang="ru-RU" sz="2000" dirty="0"/>
              <a:t>Цель: кофейные напитки</a:t>
            </a:r>
          </a:p>
          <a:p>
            <a:pPr marL="0" indent="0">
              <a:buNone/>
            </a:pPr>
            <a:r>
              <a:rPr lang="ru-RU" sz="2000" dirty="0"/>
              <a:t>Назначение: автоматизированное приготовление различных кофейных напитков на основе воды, молока и зерен кофе</a:t>
            </a:r>
          </a:p>
        </p:txBody>
      </p:sp>
      <p:pic>
        <p:nvPicPr>
          <p:cNvPr id="3074" name="Picture 2" descr="Picture background">
            <a:extLst>
              <a:ext uri="{FF2B5EF4-FFF2-40B4-BE49-F238E27FC236}">
                <a16:creationId xmlns:a16="http://schemas.microsoft.com/office/drawing/2014/main" id="{7E05489F-9825-46F8-87E8-8A5A50D07514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228581" y="1862356"/>
            <a:ext cx="3472014" cy="443366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33918224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DECCC-0D7A-49BB-AB5C-993D229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22" y="318740"/>
            <a:ext cx="10326848" cy="1188720"/>
          </a:xfrm>
        </p:spPr>
        <p:txBody>
          <a:bodyPr/>
          <a:lstStyle/>
          <a:p>
            <a:r>
              <a:rPr lang="ru-RU" dirty="0"/>
              <a:t>Цели и назначение системы и подсистем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64201E-EDE5-410F-8351-A0CE7965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1" y="1862356"/>
            <a:ext cx="10326847" cy="4328719"/>
          </a:xfrm>
        </p:spPr>
        <p:txBody>
          <a:bodyPr>
            <a:normAutofit lnSpcReduction="10000"/>
          </a:bodyPr>
          <a:lstStyle/>
          <a:p>
            <a:r>
              <a:rPr lang="ru-RU" sz="2000" dirty="0"/>
              <a:t>Подсистема обработки жидкостей</a:t>
            </a:r>
          </a:p>
          <a:p>
            <a:pPr marL="0" indent="0">
              <a:buNone/>
            </a:pPr>
            <a:r>
              <a:rPr lang="ru-RU" sz="2000" dirty="0"/>
              <a:t>Элементы: Насос водяной (Н), нагревательная группа (НГ), насос воздушный (ВН), варочная группа (В)</a:t>
            </a:r>
          </a:p>
          <a:p>
            <a:pPr marL="0" indent="0">
              <a:buNone/>
            </a:pPr>
            <a:r>
              <a:rPr lang="ru-RU" sz="2000" dirty="0"/>
              <a:t>Цель: жидкости (вода, молоко) с требуемыми характеристиками</a:t>
            </a:r>
          </a:p>
          <a:p>
            <a:pPr marL="0" indent="0">
              <a:buNone/>
            </a:pPr>
            <a:r>
              <a:rPr lang="ru-RU" sz="2000" dirty="0"/>
              <a:t>Назначение: выполнение операций с жидкостями, подача и доведение до целевых характеристик по температуре, давлению, консистенции</a:t>
            </a:r>
          </a:p>
          <a:p>
            <a:r>
              <a:rPr lang="ru-RU" sz="2000" dirty="0"/>
              <a:t>Подсистема кофе</a:t>
            </a:r>
          </a:p>
          <a:p>
            <a:pPr marL="0" indent="0">
              <a:buNone/>
            </a:pPr>
            <a:r>
              <a:rPr lang="ru-RU" sz="2000" dirty="0"/>
              <a:t>Элементы: Контейнер под зерно (К),  кофемолка (КФ), темпер (Т)</a:t>
            </a:r>
          </a:p>
          <a:p>
            <a:pPr marL="0" indent="0">
              <a:buNone/>
            </a:pPr>
            <a:r>
              <a:rPr lang="ru-RU" sz="2000" dirty="0"/>
              <a:t>Цель: подготовка кофе к использованию</a:t>
            </a:r>
          </a:p>
          <a:p>
            <a:pPr marL="0" indent="0">
              <a:buNone/>
            </a:pPr>
            <a:r>
              <a:rPr lang="ru-RU" sz="2000" dirty="0"/>
              <a:t>Назначение: выполнение операций над кофе, осуществление помола, создание таблетки (в темпере)</a:t>
            </a:r>
          </a:p>
          <a:p>
            <a:pPr marL="0" indent="0">
              <a:buNone/>
            </a:pPr>
            <a:endParaRPr lang="ru-RU" dirty="0"/>
          </a:p>
        </p:txBody>
      </p:sp>
    </p:spTree>
    <p:extLst>
      <p:ext uri="{BB962C8B-B14F-4D97-AF65-F5344CB8AC3E}">
        <p14:creationId xmlns:p14="http://schemas.microsoft.com/office/powerpoint/2010/main" val="12736815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DECCC-0D7A-49BB-AB5C-993D229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22" y="318740"/>
            <a:ext cx="10326848" cy="1188720"/>
          </a:xfrm>
        </p:spPr>
        <p:txBody>
          <a:bodyPr/>
          <a:lstStyle/>
          <a:p>
            <a:r>
              <a:rPr lang="ru-RU" dirty="0"/>
              <a:t>Цели и назначение системы и подсистем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64201E-EDE5-410F-8351-A0CE7965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1" y="1862356"/>
            <a:ext cx="10326847" cy="4328719"/>
          </a:xfrm>
        </p:spPr>
        <p:txBody>
          <a:bodyPr>
            <a:normAutofit/>
          </a:bodyPr>
          <a:lstStyle/>
          <a:p>
            <a:r>
              <a:rPr lang="ru-RU" sz="2000" dirty="0"/>
              <a:t>Подсистема управления</a:t>
            </a:r>
          </a:p>
          <a:p>
            <a:pPr marL="0" indent="0">
              <a:buNone/>
            </a:pPr>
            <a:r>
              <a:rPr lang="ru-RU" sz="2000" dirty="0"/>
              <a:t>Элементы: Панель управления (П), схема управления (СУ),  генератор сигналов (Г)</a:t>
            </a:r>
          </a:p>
          <a:p>
            <a:pPr marL="0" indent="0">
              <a:buNone/>
            </a:pPr>
            <a:r>
              <a:rPr lang="ru-RU" sz="2000" dirty="0"/>
              <a:t>Цель: управление устройством</a:t>
            </a:r>
          </a:p>
          <a:p>
            <a:pPr marL="0" indent="0">
              <a:buNone/>
            </a:pPr>
            <a:r>
              <a:rPr lang="ru-RU" sz="2000" dirty="0"/>
              <a:t>Назначение: осуществление контроля за всеми частями устройства, генерация управляющих сигналов, предоставление пользовательского интерфейса, контроль состояния устройства</a:t>
            </a:r>
          </a:p>
          <a:p>
            <a:r>
              <a:rPr lang="ru-RU" sz="2000" dirty="0"/>
              <a:t>Блок питания (Б)</a:t>
            </a:r>
          </a:p>
          <a:p>
            <a:pPr marL="0" indent="0">
              <a:buNone/>
            </a:pPr>
            <a:r>
              <a:rPr lang="ru-RU" sz="2000" dirty="0"/>
              <a:t>Цель: питание устройства</a:t>
            </a:r>
          </a:p>
          <a:p>
            <a:pPr marL="0" indent="0">
              <a:buNone/>
            </a:pPr>
            <a:r>
              <a:rPr lang="ru-RU" sz="2000" dirty="0"/>
              <a:t>Назначение: питание всех механизмов устройства электричеством, обеспечение стабильности питания, прием тока из общедомовой сети и трансформация под нужды подсистем</a:t>
            </a:r>
          </a:p>
        </p:txBody>
      </p:sp>
    </p:spTree>
    <p:extLst>
      <p:ext uri="{BB962C8B-B14F-4D97-AF65-F5344CB8AC3E}">
        <p14:creationId xmlns:p14="http://schemas.microsoft.com/office/powerpoint/2010/main" val="2390697033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DECCC-0D7A-49BB-AB5C-993D229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22" y="318740"/>
            <a:ext cx="10326848" cy="1188720"/>
          </a:xfrm>
        </p:spPr>
        <p:txBody>
          <a:bodyPr/>
          <a:lstStyle/>
          <a:p>
            <a:r>
              <a:rPr lang="ru-RU" dirty="0"/>
              <a:t>Функционирование системы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64201E-EDE5-410F-8351-A0CE7965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1" y="1862356"/>
            <a:ext cx="10326847" cy="4328719"/>
          </a:xfrm>
        </p:spPr>
        <p:txBody>
          <a:bodyPr>
            <a:normAutofit/>
          </a:bodyPr>
          <a:lstStyle/>
          <a:p>
            <a:r>
              <a:rPr lang="ru-RU" sz="2000" dirty="0"/>
              <a:t>Основные режимы работы: ожидание, приготовление напитка, очистка</a:t>
            </a:r>
          </a:p>
          <a:p>
            <a:r>
              <a:rPr lang="ru-RU" sz="2000" dirty="0"/>
              <a:t>Способы применения: приготовление кофейных напитков, напитков на основе молока</a:t>
            </a:r>
          </a:p>
          <a:p>
            <a:r>
              <a:rPr lang="ru-RU" sz="2000" dirty="0"/>
              <a:t>Алгоритм работы:</a:t>
            </a:r>
          </a:p>
          <a:p>
            <a:pPr marL="457200" indent="-457200">
              <a:buAutoNum type="arabicParenR"/>
            </a:pPr>
            <a:r>
              <a:rPr lang="ru-RU" sz="2000" dirty="0"/>
              <a:t>Включение устройства</a:t>
            </a:r>
          </a:p>
          <a:p>
            <a:pPr marL="457200" indent="-457200">
              <a:buAutoNum type="arabicParenR"/>
            </a:pPr>
            <a:r>
              <a:rPr lang="ru-RU" sz="2000" dirty="0"/>
              <a:t>Выбор напитка</a:t>
            </a:r>
          </a:p>
          <a:p>
            <a:pPr marL="457200" indent="-457200">
              <a:buAutoNum type="arabicParenR"/>
            </a:pPr>
            <a:r>
              <a:rPr lang="ru-RU" sz="2000" dirty="0"/>
              <a:t>Подготовка кофе: помол зерен и формирование кофейной таблетки</a:t>
            </a:r>
          </a:p>
          <a:p>
            <a:pPr marL="457200" indent="-457200">
              <a:buAutoNum type="arabicParenR"/>
            </a:pPr>
            <a:r>
              <a:rPr lang="ru-RU" sz="2000" dirty="0"/>
              <a:t>Подготовка воды: подача под давлением и нагрев</a:t>
            </a:r>
          </a:p>
          <a:p>
            <a:pPr marL="457200" indent="-457200">
              <a:buAutoNum type="arabicParenR"/>
            </a:pPr>
            <a:r>
              <a:rPr lang="ru-RU" sz="2000" dirty="0"/>
              <a:t>Варка: экстракция эспрессо из кофейной таблетки под давлением горячей воды</a:t>
            </a:r>
          </a:p>
          <a:p>
            <a:pPr marL="457200" indent="-457200">
              <a:buAutoNum type="arabicParenR"/>
            </a:pPr>
            <a:r>
              <a:rPr lang="ru-RU" sz="2000" dirty="0"/>
              <a:t>Приготовление молока: подача молока под давлением и вспенивание</a:t>
            </a:r>
          </a:p>
        </p:txBody>
      </p:sp>
    </p:spTree>
    <p:extLst>
      <p:ext uri="{BB962C8B-B14F-4D97-AF65-F5344CB8AC3E}">
        <p14:creationId xmlns:p14="http://schemas.microsoft.com/office/powerpoint/2010/main" val="4127706538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DECCC-0D7A-49BB-AB5C-993D229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22" y="318740"/>
            <a:ext cx="10326848" cy="1188720"/>
          </a:xfrm>
        </p:spPr>
        <p:txBody>
          <a:bodyPr/>
          <a:lstStyle/>
          <a:p>
            <a:r>
              <a:rPr lang="ru-RU" dirty="0"/>
              <a:t>Предварительная спецификация переменных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64201E-EDE5-410F-8351-A0CE7965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1" y="1862356"/>
            <a:ext cx="10326847" cy="4328719"/>
          </a:xfrm>
        </p:spPr>
        <p:txBody>
          <a:bodyPr>
            <a:normAutofit/>
          </a:bodyPr>
          <a:lstStyle/>
          <a:p>
            <a:r>
              <a:rPr lang="ru-RU" b="1" dirty="0"/>
              <a:t>Входные переменные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тип и количество кофе,</a:t>
            </a:r>
          </a:p>
          <a:p>
            <a:pPr lvl="1"/>
            <a:r>
              <a:rPr lang="ru-RU" dirty="0"/>
              <a:t>объем и температура воды,</a:t>
            </a:r>
          </a:p>
          <a:p>
            <a:pPr lvl="1"/>
            <a:r>
              <a:rPr lang="ru-RU" dirty="0"/>
              <a:t>наличие молока,</a:t>
            </a:r>
          </a:p>
          <a:p>
            <a:pPr lvl="1"/>
            <a:r>
              <a:rPr lang="ru-RU" dirty="0"/>
              <a:t>выбранный режим приготовления,</a:t>
            </a:r>
          </a:p>
          <a:p>
            <a:pPr lvl="1"/>
            <a:r>
              <a:rPr lang="ru-RU" dirty="0"/>
              <a:t>параметры помола.</a:t>
            </a:r>
          </a:p>
          <a:p>
            <a:r>
              <a:rPr lang="ru-RU" b="1" dirty="0"/>
              <a:t>Выходные переменные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тип и качество напитка (крепость, температура, объем, наличие молочной пены),</a:t>
            </a:r>
          </a:p>
          <a:p>
            <a:pPr lvl="1"/>
            <a:r>
              <a:rPr lang="ru-RU" dirty="0"/>
              <a:t>количество отходов (жмых, отработанная вода).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783991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Заголовок 1">
            <a:extLst>
              <a:ext uri="{FF2B5EF4-FFF2-40B4-BE49-F238E27FC236}">
                <a16:creationId xmlns:a16="http://schemas.microsoft.com/office/drawing/2014/main" id="{1FADECCC-0D7A-49BB-AB5C-993D22923E2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97622" y="318740"/>
            <a:ext cx="10326848" cy="1188720"/>
          </a:xfrm>
        </p:spPr>
        <p:txBody>
          <a:bodyPr/>
          <a:lstStyle/>
          <a:p>
            <a:r>
              <a:rPr lang="ru-RU" dirty="0"/>
              <a:t>Ранжированный список факторов, влияющих на целевой показатель</a:t>
            </a:r>
          </a:p>
        </p:txBody>
      </p:sp>
      <p:sp>
        <p:nvSpPr>
          <p:cNvPr id="6" name="Объект 5">
            <a:extLst>
              <a:ext uri="{FF2B5EF4-FFF2-40B4-BE49-F238E27FC236}">
                <a16:creationId xmlns:a16="http://schemas.microsoft.com/office/drawing/2014/main" id="{7F64201E-EDE5-410F-8351-A0CE7965FAE0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97621" y="1862356"/>
            <a:ext cx="10326847" cy="4328719"/>
          </a:xfrm>
        </p:spPr>
        <p:txBody>
          <a:bodyPr>
            <a:normAutofit/>
          </a:bodyPr>
          <a:lstStyle/>
          <a:p>
            <a:r>
              <a:rPr lang="ru-RU" b="1" dirty="0"/>
              <a:t>Входные переменные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тип и количество кофе,</a:t>
            </a:r>
          </a:p>
          <a:p>
            <a:pPr lvl="1"/>
            <a:r>
              <a:rPr lang="ru-RU" dirty="0"/>
              <a:t>объем и температура воды,</a:t>
            </a:r>
          </a:p>
          <a:p>
            <a:pPr lvl="1"/>
            <a:r>
              <a:rPr lang="ru-RU" dirty="0"/>
              <a:t>наличие молока,</a:t>
            </a:r>
          </a:p>
          <a:p>
            <a:pPr lvl="1"/>
            <a:r>
              <a:rPr lang="ru-RU" dirty="0"/>
              <a:t>выбранный режим приготовления,</a:t>
            </a:r>
          </a:p>
          <a:p>
            <a:pPr lvl="1"/>
            <a:r>
              <a:rPr lang="ru-RU" dirty="0"/>
              <a:t>параметры помола.</a:t>
            </a:r>
          </a:p>
          <a:p>
            <a:r>
              <a:rPr lang="ru-RU" b="1" dirty="0"/>
              <a:t>Выходные переменные</a:t>
            </a:r>
            <a:r>
              <a:rPr lang="ru-RU" dirty="0"/>
              <a:t>:</a:t>
            </a:r>
          </a:p>
          <a:p>
            <a:pPr lvl="1"/>
            <a:r>
              <a:rPr lang="ru-RU" dirty="0"/>
              <a:t>тип и качество напитка (крепость, температура, объем, наличие молочной пены),</a:t>
            </a:r>
          </a:p>
          <a:p>
            <a:pPr lvl="1"/>
            <a:r>
              <a:rPr lang="ru-RU" dirty="0"/>
              <a:t>количество отходов (жмых, отработанная вода).</a:t>
            </a:r>
          </a:p>
          <a:p>
            <a:endParaRPr lang="ru-RU" sz="2000" dirty="0"/>
          </a:p>
        </p:txBody>
      </p:sp>
    </p:spTree>
    <p:extLst>
      <p:ext uri="{BB962C8B-B14F-4D97-AF65-F5344CB8AC3E}">
        <p14:creationId xmlns:p14="http://schemas.microsoft.com/office/powerpoint/2010/main" val="3575531386"/>
      </p:ext>
    </p:extLst>
  </p:cSld>
  <p:clrMapOvr>
    <a:masterClrMapping/>
  </p:clrMapOvr>
</p:sld>
</file>

<file path=ppt/theme/theme1.xml><?xml version="1.0" encoding="utf-8"?>
<a:theme xmlns:a="http://schemas.openxmlformats.org/drawingml/2006/main" name="Посылка">
  <a:themeElements>
    <a:clrScheme name="Parcel">
      <a:dk1>
        <a:srgbClr val="000000"/>
      </a:dk1>
      <a:lt1>
        <a:srgbClr val="FFFFFF"/>
      </a:lt1>
      <a:dk2>
        <a:srgbClr val="4A5356"/>
      </a:dk2>
      <a:lt2>
        <a:srgbClr val="E8E3CE"/>
      </a:lt2>
      <a:accent1>
        <a:srgbClr val="F6A21D"/>
      </a:accent1>
      <a:accent2>
        <a:srgbClr val="9BAFB5"/>
      </a:accent2>
      <a:accent3>
        <a:srgbClr val="C96731"/>
      </a:accent3>
      <a:accent4>
        <a:srgbClr val="9CA383"/>
      </a:accent4>
      <a:accent5>
        <a:srgbClr val="87795D"/>
      </a:accent5>
      <a:accent6>
        <a:srgbClr val="A0988C"/>
      </a:accent6>
      <a:hlink>
        <a:srgbClr val="00B0F0"/>
      </a:hlink>
      <a:folHlink>
        <a:srgbClr val="738F97"/>
      </a:folHlink>
    </a:clrScheme>
    <a:fontScheme name="Parcel">
      <a:maj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Gill Sans MT" panose="020B0502020104020203"/>
        <a:ea typeface=""/>
        <a:cs typeface=""/>
        <a:font script="Grek" typeface="Corbel"/>
        <a:font script="Cyrl" typeface="Corbel"/>
        <a:font script="Jpan" typeface="HGｺﾞｼｯｸE"/>
        <a:font script="Hang" typeface="휴먼매직체"/>
        <a:font script="Hans" typeface="华文中宋"/>
        <a:font script="Hant" typeface="微軟正黑體"/>
        <a:font script="Arab" typeface="Majalla UI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Parcel">
      <a:fillStyleLst>
        <a:solidFill>
          <a:schemeClr val="phClr"/>
        </a:solidFill>
        <a:gradFill rotWithShape="1">
          <a:gsLst>
            <a:gs pos="0">
              <a:schemeClr val="phClr">
                <a:tint val="80000"/>
                <a:satMod val="107000"/>
                <a:lumMod val="103000"/>
              </a:schemeClr>
            </a:gs>
            <a:gs pos="100000">
              <a:schemeClr val="phClr">
                <a:tint val="82000"/>
                <a:satMod val="109000"/>
                <a:lumMod val="103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7000"/>
                <a:satMod val="100000"/>
                <a:lumMod val="102000"/>
              </a:schemeClr>
            </a:gs>
            <a:gs pos="50000">
              <a:schemeClr val="phClr">
                <a:shade val="100000"/>
                <a:satMod val="103000"/>
                <a:lumMod val="100000"/>
              </a:schemeClr>
            </a:gs>
            <a:gs pos="100000">
              <a:schemeClr val="phClr">
                <a:shade val="93000"/>
                <a:satMod val="11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317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5880" dist="1524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brightRoom" dir="tl"/>
          </a:scene3d>
          <a:sp3d prstMaterial="dkEdge">
            <a:bevelT w="0" h="0"/>
          </a:sp3d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7000"/>
                <a:shade val="100000"/>
                <a:satMod val="185000"/>
                <a:lumMod val="120000"/>
              </a:schemeClr>
            </a:gs>
            <a:gs pos="100000">
              <a:schemeClr val="phClr">
                <a:tint val="96000"/>
                <a:shade val="95000"/>
                <a:satMod val="215000"/>
                <a:lumMod val="80000"/>
              </a:schemeClr>
            </a:gs>
          </a:gsLst>
          <a:path path="circle">
            <a:fillToRect l="50000" t="55000" r="125000" b="100000"/>
          </a:path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Parcel" id="{8BEC4385-4EB9-4D53-BFB5-0EA123736B6D}" vid="{71C241A9-A460-4AD1-916F-25308628A5BC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TM10001115[[fn=Посылка]]</Template>
  <TotalTime>75</TotalTime>
  <Words>400</Words>
  <Application>Microsoft Office PowerPoint</Application>
  <PresentationFormat>Широкоэкранный</PresentationFormat>
  <Paragraphs>57</Paragraphs>
  <Slides>10</Slides>
  <Notes>0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4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10</vt:i4>
      </vt:variant>
    </vt:vector>
  </HeadingPairs>
  <TitlesOfParts>
    <vt:vector size="15" baseType="lpstr">
      <vt:lpstr>Arial</vt:lpstr>
      <vt:lpstr>Calibri</vt:lpstr>
      <vt:lpstr>Corbel</vt:lpstr>
      <vt:lpstr>Gill Sans MT</vt:lpstr>
      <vt:lpstr>Посылка</vt:lpstr>
      <vt:lpstr>Формализация сложных систем Система «кофемашина»</vt:lpstr>
      <vt:lpstr>Кофемашина</vt:lpstr>
      <vt:lpstr>Структурная схема</vt:lpstr>
      <vt:lpstr>Цели и назначение системы и подсистем</vt:lpstr>
      <vt:lpstr>Цели и назначение системы и подсистем</vt:lpstr>
      <vt:lpstr>Цели и назначение системы и подсистем</vt:lpstr>
      <vt:lpstr>Функционирование системы</vt:lpstr>
      <vt:lpstr>Предварительная спецификация переменных</vt:lpstr>
      <vt:lpstr>Ранжированный список факторов, влияющих на целевой показатель</vt:lpstr>
      <vt:lpstr>Формализованное описание системы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Залыгин Вячеслав</dc:creator>
  <cp:lastModifiedBy>Залыгин Вячеслав</cp:lastModifiedBy>
  <cp:revision>12</cp:revision>
  <dcterms:created xsi:type="dcterms:W3CDTF">2025-10-03T18:48:42Z</dcterms:created>
  <dcterms:modified xsi:type="dcterms:W3CDTF">2025-10-03T20:04:10Z</dcterms:modified>
</cp:coreProperties>
</file>