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7" r:id="rId3"/>
    <p:sldId id="314" r:id="rId4"/>
    <p:sldId id="311" r:id="rId5"/>
    <p:sldId id="274" r:id="rId6"/>
    <p:sldId id="257" r:id="rId7"/>
    <p:sldId id="260" r:id="rId8"/>
    <p:sldId id="258" r:id="rId9"/>
    <p:sldId id="310" r:id="rId10"/>
    <p:sldId id="259" r:id="rId11"/>
    <p:sldId id="263" r:id="rId12"/>
    <p:sldId id="265" r:id="rId13"/>
    <p:sldId id="312" r:id="rId14"/>
    <p:sldId id="264" r:id="rId15"/>
    <p:sldId id="266" r:id="rId16"/>
    <p:sldId id="272" r:id="rId17"/>
    <p:sldId id="262" r:id="rId18"/>
    <p:sldId id="261" r:id="rId19"/>
    <p:sldId id="313" r:id="rId20"/>
    <p:sldId id="267" r:id="rId21"/>
    <p:sldId id="268" r:id="rId22"/>
    <p:sldId id="270" r:id="rId23"/>
    <p:sldId id="30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8838" autoAdjust="0"/>
  </p:normalViewPr>
  <p:slideViewPr>
    <p:cSldViewPr>
      <p:cViewPr varScale="1">
        <p:scale>
          <a:sx n="55" d="100"/>
          <a:sy n="55" d="100"/>
        </p:scale>
        <p:origin x="1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7AC7-7D4E-4D71-A5AA-B8D3164DB7E0}" type="datetimeFigureOut">
              <a:rPr lang="hr-HR" smtClean="0"/>
              <a:t>30.9.2016.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123D-80B7-4B31-B140-A253526097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72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627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013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556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Tijekom</a:t>
            </a:r>
            <a:r>
              <a:rPr lang="hr-HR" baseline="0" dirty="0"/>
              <a:t> implementacije možemo tražiti pomoć stručnjaka kod nas i u svijetu koji već provode ovaj program u svojim tvrtkama, školama, ... 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52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327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1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Svijest je polje kao i svako drugo. </a:t>
            </a:r>
            <a:r>
              <a:rPr lang="hr-HR"/>
              <a:t>Kao što čestice željeza postaju koherentne u elektro-magnetskom</a:t>
            </a:r>
            <a:r>
              <a:rPr lang="hr-HR" baseline="0"/>
              <a:t> polju, tako i u polju svijesti, ovisno o njegovoj kvaliteti se organizira sve što je u njemu.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161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Koherencija mozga je u direktnoj korelaciji sa inteligencijom</a:t>
            </a:r>
            <a:r>
              <a:rPr lang="hr-HR" baseline="0" dirty="0"/>
              <a:t> (IQ).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141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Dok se bavimo edukacijom u školstvu ili produktivnošću na poslu, bavimo se uglavnom samo objektima i ponešto procesima koji se odvijaju opet samo među objektima</a:t>
            </a:r>
            <a:r>
              <a:rPr lang="hr-HR" baseline="0" dirty="0"/>
              <a:t> spoznavanja (to nije proces spoznavanja).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67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Mozak se unappređuje, postaje</a:t>
            </a:r>
            <a:r>
              <a:rPr lang="hr-HR" baseline="0" dirty="0"/>
              <a:t> budniji i oštriji, onda kada svi njegovi dijelovi rade koherentno i skladno.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/>
              <a:t>Koherencija mozga je u direktnoj korelaciji sa inteligencijom</a:t>
            </a:r>
            <a:r>
              <a:rPr lang="hr-HR" baseline="0"/>
              <a:t> (IQ).</a:t>
            </a:r>
            <a:endParaRPr lang="hr-HR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56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Osobno mogu</a:t>
            </a:r>
            <a:r>
              <a:rPr lang="hr-HR" baseline="0" dirty="0"/>
              <a:t> sve potvrditi iskustvima iz osobnog života i prakticiranja TM-a već 30 godina.</a:t>
            </a:r>
          </a:p>
          <a:p>
            <a:endParaRPr lang="hr-HR" baseline="0" dirty="0"/>
          </a:p>
          <a:p>
            <a:r>
              <a:rPr lang="hr-HR" baseline="0" dirty="0"/>
              <a:t>Iako tijekom prezentacije, u svrhu boljeg razumijevanja, spominjem fiziku, Vede, znanost o fiziologiji, i drugo, treba naglasiti da sama TM tehnika nije vezana na niti jednu od ovih grana ljudske djelatnosti.  Njena djelotvornost je potvrđena iskustvima ljudi (raznih svetonazora, religioznih opredjeljenja, političkih shvaćanja, profesora/profesorica i radnika i domaćica) diljem svijeta i ogromnim brojem znanstvenih istraživanja.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06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4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50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fPeprQ7oG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9KnrVlpq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jbHv_0KK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rBobbyRoth/posts/854930057938008" TargetMode="External"/><Relationship Id="rId2" Type="http://schemas.openxmlformats.org/officeDocument/2006/relationships/hyperlink" Target="http://www.meditacija.h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_13anCkSRQ" TargetMode="External"/><Relationship Id="rId5" Type="http://schemas.openxmlformats.org/officeDocument/2006/relationships/hyperlink" Target="https://www.facebook.com/vedran.zdesic/posts/10207699897966546" TargetMode="External"/><Relationship Id="rId4" Type="http://schemas.openxmlformats.org/officeDocument/2006/relationships/hyperlink" Target="http://www.huffingtonpost.com/entry/meditation-at-work_55ba4de4e4b0af35367a7e7b?utm_hp_ref=business&amp;ir=Business%C2%A7ion%3Dbusiness&amp;kvcommref=mostpopular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h7Yru3cHoA" TargetMode="External"/><Relationship Id="rId3" Type="http://schemas.openxmlformats.org/officeDocument/2006/relationships/hyperlink" Target="https://www.youtube.com/watch?v=ycf7YiajDUI" TargetMode="External"/><Relationship Id="rId7" Type="http://schemas.openxmlformats.org/officeDocument/2006/relationships/hyperlink" Target="https://www.youtube.com/watch?v=5rOtpfTL5E0" TargetMode="External"/><Relationship Id="rId2" Type="http://schemas.openxmlformats.org/officeDocument/2006/relationships/hyperlink" Target="https://www.youtube.com/watch?v=uSoJ6cenEz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RjZFPG3zUc" TargetMode="External"/><Relationship Id="rId5" Type="http://schemas.openxmlformats.org/officeDocument/2006/relationships/hyperlink" Target="https://www.youtube.com/watch?v=pW1W2Ypv7KA" TargetMode="External"/><Relationship Id="rId4" Type="http://schemas.openxmlformats.org/officeDocument/2006/relationships/hyperlink" Target="https://www.youtube.com/watch?v=z-xk7QrO0n8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GINaRUEk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uxFXHirc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1935480"/>
          </a:xfrm>
        </p:spPr>
        <p:txBody>
          <a:bodyPr>
            <a:normAutofit/>
          </a:bodyPr>
          <a:lstStyle/>
          <a:p>
            <a:r>
              <a:rPr lang="hr-HR" dirty="0"/>
              <a:t>Didaktičko – </a:t>
            </a:r>
            <a:br>
              <a:rPr lang="hr-HR" dirty="0"/>
            </a:br>
            <a:r>
              <a:rPr lang="hr-HR" dirty="0"/>
              <a:t>– metodičko usavršavanje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524000"/>
          </a:xfrm>
        </p:spPr>
        <p:txBody>
          <a:bodyPr>
            <a:normAutofit/>
          </a:bodyPr>
          <a:lstStyle/>
          <a:p>
            <a:r>
              <a:rPr lang="hr-HR" dirty="0"/>
              <a:t>FINALNO PREDAVANJE</a:t>
            </a:r>
          </a:p>
          <a:p>
            <a:r>
              <a:rPr lang="hr-HR" dirty="0"/>
              <a:t>Vedran Zdešić</a:t>
            </a:r>
          </a:p>
        </p:txBody>
      </p:sp>
    </p:spTree>
    <p:extLst>
      <p:ext uri="{BB962C8B-B14F-4D97-AF65-F5344CB8AC3E}">
        <p14:creationId xmlns:p14="http://schemas.microsoft.com/office/powerpoint/2010/main" val="332959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PrazAN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Atom se sastoji od 99,9999999% praznog prostora.</a:t>
            </a:r>
          </a:p>
          <a:p>
            <a:pPr indent="0" algn="ctr">
              <a:buNone/>
            </a:pPr>
            <a:r>
              <a:rPr lang="hr-HR" sz="3200" dirty="0"/>
              <a:t>Ako stavimo pikulu u sredinu učione, to je jezgra oko koje kruži atom.</a:t>
            </a:r>
          </a:p>
        </p:txBody>
      </p:sp>
    </p:spTree>
    <p:extLst>
      <p:ext uri="{BB962C8B-B14F-4D97-AF65-F5344CB8AC3E}">
        <p14:creationId xmlns:p14="http://schemas.microsoft.com/office/powerpoint/2010/main" val="188801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Čestice su istovremeno i val i čestica, ovisno o okolnostima.</a:t>
            </a:r>
          </a:p>
          <a:p>
            <a:pPr indent="0" algn="ctr">
              <a:buNone/>
            </a:pPr>
            <a:r>
              <a:rPr lang="hr-HR" sz="3200" dirty="0"/>
              <a:t>Kada promatramo val, on postaje čestica.</a:t>
            </a:r>
          </a:p>
        </p:txBody>
      </p:sp>
    </p:spTree>
    <p:extLst>
      <p:ext uri="{BB962C8B-B14F-4D97-AF65-F5344CB8AC3E}">
        <p14:creationId xmlns:p14="http://schemas.microsoft.com/office/powerpoint/2010/main" val="293128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U stvari ne znamo što su to elementarne čestice. One u stvari nisu čestice. Tako ih zamišljamo. Znamo samo da u određenim uvjetima dobivamo određene rezultate.</a:t>
            </a:r>
          </a:p>
        </p:txBody>
      </p:sp>
    </p:spTree>
    <p:extLst>
      <p:ext uri="{BB962C8B-B14F-4D97-AF65-F5344CB8AC3E}">
        <p14:creationId xmlns:p14="http://schemas.microsoft.com/office/powerpoint/2010/main" val="21142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DOUBLE SLIT EXPERIMENT</a:t>
            </a:r>
          </a:p>
        </p:txBody>
      </p:sp>
      <p:pic>
        <p:nvPicPr>
          <p:cNvPr id="4" name="DfPeprQ7oG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33625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3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Mjerenjem jedne karakteristike čestice, gubimo informaciju o drugim karakteristikama (brzina, lokacija, energija, ...).</a:t>
            </a:r>
          </a:p>
        </p:txBody>
      </p:sp>
    </p:spTree>
    <p:extLst>
      <p:ext uri="{BB962C8B-B14F-4D97-AF65-F5344CB8AC3E}">
        <p14:creationId xmlns:p14="http://schemas.microsoft.com/office/powerpoint/2010/main" val="2627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U pokusima na nivou kvantne fizike ćemo za isti pokus odrađen u potpuno istim uvjetima, dobiti potpuno različite rezultate.</a:t>
            </a:r>
          </a:p>
        </p:txBody>
      </p:sp>
    </p:spTree>
    <p:extLst>
      <p:ext uri="{BB962C8B-B14F-4D97-AF65-F5344CB8AC3E}">
        <p14:creationId xmlns:p14="http://schemas.microsoft.com/office/powerpoint/2010/main" val="354527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Mi ne znamo što je masa, naboj, spin elektrona. Kod spina se ništa ne vrti, masa je samo naziv za jedno obilježje čestice, ...</a:t>
            </a:r>
          </a:p>
          <a:p>
            <a:pPr indent="0" algn="ctr">
              <a:buNone/>
            </a:pPr>
            <a:r>
              <a:rPr lang="hr-HR" sz="2800" dirty="0"/>
              <a:t>To je nešto čije efekte bilježimo brojkama.</a:t>
            </a:r>
          </a:p>
        </p:txBody>
      </p:sp>
    </p:spTree>
    <p:extLst>
      <p:ext uri="{BB962C8B-B14F-4D97-AF65-F5344CB8AC3E}">
        <p14:creationId xmlns:p14="http://schemas.microsoft.com/office/powerpoint/2010/main" val="252355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28194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Sinkronizirano ponašanje udaljenih čestica bez ikakve vidljive povezanosti u prostoru.</a:t>
            </a:r>
          </a:p>
        </p:txBody>
      </p:sp>
    </p:spTree>
    <p:extLst>
      <p:ext uri="{BB962C8B-B14F-4D97-AF65-F5344CB8AC3E}">
        <p14:creationId xmlns:p14="http://schemas.microsoft.com/office/powerpoint/2010/main" val="302535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Nemamo čvrstu točku, ništa </a:t>
            </a:r>
            <a:r>
              <a:rPr lang="hr-HR" sz="3200"/>
              <a:t>nije apsolutno</a:t>
            </a:r>
            <a:r>
              <a:rPr lang="hr-HR" sz="3200" dirty="0"/>
              <a:t>. Sve je međuovisno.</a:t>
            </a:r>
          </a:p>
          <a:p>
            <a:pPr indent="0" algn="ctr">
              <a:buNone/>
            </a:pPr>
            <a:r>
              <a:rPr lang="hr-HR" sz="3200" dirty="0"/>
              <a:t>Svijest, promatrač, subjekt, proces promatranja igraju važnu ulogu.</a:t>
            </a:r>
          </a:p>
        </p:txBody>
      </p:sp>
    </p:spTree>
    <p:extLst>
      <p:ext uri="{BB962C8B-B14F-4D97-AF65-F5344CB8AC3E}">
        <p14:creationId xmlns:p14="http://schemas.microsoft.com/office/powerpoint/2010/main" val="92160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Znanost O </a:t>
            </a:r>
            <a:r>
              <a:rPr lang="hr-HR" dirty="0" err="1"/>
              <a:t>SVIJesti</a:t>
            </a:r>
            <a:endParaRPr lang="hr-HR" dirty="0"/>
          </a:p>
        </p:txBody>
      </p:sp>
      <p:pic>
        <p:nvPicPr>
          <p:cNvPr id="4" name="V9KnrVlpqo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7200" y="2362200"/>
            <a:ext cx="55541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EDUKACIJE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hr-HR"/>
              <a:t>RAZVOJ </a:t>
            </a:r>
            <a:r>
              <a:rPr lang="hr-HR" dirty="0"/>
              <a:t>PUNOG POTENCIJALA STUDENTA!</a:t>
            </a:r>
          </a:p>
          <a:p>
            <a:pPr indent="0" algn="ctr">
              <a:buNone/>
            </a:pPr>
            <a:r>
              <a:rPr lang="hr-HR" dirty="0"/>
              <a:t>CILJ SE LAKO POSTIŽE, JER ZNANJE JE ZABAVNO.</a:t>
            </a:r>
          </a:p>
        </p:txBody>
      </p:sp>
    </p:spTree>
    <p:extLst>
      <p:ext uri="{BB962C8B-B14F-4D97-AF65-F5344CB8AC3E}">
        <p14:creationId xmlns:p14="http://schemas.microsoft.com/office/powerpoint/2010/main" val="127510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Nešto se vani događa, ali čvrste stvari u biti ne postoje. Nešto se događa, procesi se odvijaju, ali nisu u kamenu upisani. Forma nastaje tek u svijesti.</a:t>
            </a:r>
          </a:p>
        </p:txBody>
      </p:sp>
    </p:spTree>
    <p:extLst>
      <p:ext uri="{BB962C8B-B14F-4D97-AF65-F5344CB8AC3E}">
        <p14:creationId xmlns:p14="http://schemas.microsoft.com/office/powerpoint/2010/main" val="10064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Matter is not made of matter.</a:t>
            </a:r>
          </a:p>
          <a:p>
            <a:pPr indent="0" algn="ctr">
              <a:buNone/>
            </a:pPr>
            <a:r>
              <a:rPr lang="hr-HR" sz="3200" dirty="0"/>
              <a:t>Matter exists only in the mind.</a:t>
            </a:r>
          </a:p>
          <a:p>
            <a:pPr indent="0" algn="r">
              <a:buNone/>
            </a:pPr>
            <a:r>
              <a:rPr lang="hr-HR" sz="3200" dirty="0"/>
              <a:t>Hans-Peter Durr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133150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TO VANI?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Nije homogeno, struktura je različita.</a:t>
            </a:r>
          </a:p>
          <a:p>
            <a:pPr indent="0" algn="ctr">
              <a:buNone/>
            </a:pPr>
            <a:r>
              <a:rPr lang="hr-HR" sz="3200" dirty="0"/>
              <a:t>Stalno je promjenjivo.</a:t>
            </a:r>
          </a:p>
          <a:p>
            <a:pPr indent="0" algn="ctr">
              <a:buNone/>
            </a:pPr>
            <a:r>
              <a:rPr lang="hr-HR" sz="3200" dirty="0"/>
              <a:t>Glavni sastojak = INFORMACIJA.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57349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UNUTRA?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… na finijim razinama materije, na finijim razinama mišljenja …</a:t>
            </a:r>
          </a:p>
          <a:p>
            <a:pPr indent="0" algn="ctr">
              <a:buNone/>
            </a:pPr>
            <a:r>
              <a:rPr lang="hr-HR" sz="3200" dirty="0"/>
              <a:t>Pogledajmo što kaže fizika …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5345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1" y="1219200"/>
            <a:ext cx="679604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JEDINSTVENO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Izvor svega stvorenog</a:t>
            </a:r>
          </a:p>
          <a:p>
            <a:r>
              <a:rPr lang="hr-HR" sz="2400" dirty="0"/>
              <a:t>Nematerijalno je, izvor je svega materijalnog</a:t>
            </a:r>
          </a:p>
          <a:p>
            <a:r>
              <a:rPr lang="hr-HR" sz="2400" dirty="0"/>
              <a:t>Polje svih mogućnosti</a:t>
            </a:r>
          </a:p>
          <a:p>
            <a:r>
              <a:rPr lang="hr-HR" sz="2400" dirty="0"/>
              <a:t>Polje sve energije i inteligencije</a:t>
            </a:r>
          </a:p>
        </p:txBody>
      </p:sp>
    </p:spTree>
    <p:extLst>
      <p:ext uri="{BB962C8B-B14F-4D97-AF65-F5344CB8AC3E}">
        <p14:creationId xmlns:p14="http://schemas.microsoft.com/office/powerpoint/2010/main" val="154972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3124201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Jedinstveno polje se opisuje sa </a:t>
            </a:r>
          </a:p>
          <a:p>
            <a:pPr indent="0" algn="ctr">
              <a:buNone/>
            </a:pPr>
            <a:r>
              <a:rPr lang="hr-HR" sz="3200" b="1" dirty="0"/>
              <a:t>25 </a:t>
            </a:r>
          </a:p>
          <a:p>
            <a:pPr indent="0" algn="ctr">
              <a:buNone/>
            </a:pPr>
            <a:r>
              <a:rPr lang="hr-HR" sz="3200" dirty="0" err="1"/>
              <a:t>Lagrangian</a:t>
            </a:r>
            <a:r>
              <a:rPr lang="hr-HR" sz="3200" dirty="0"/>
              <a:t> funkcija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86400"/>
            <a:ext cx="397192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99" y="3138256"/>
            <a:ext cx="3769963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6338"/>
            <a:ext cx="2514600" cy="103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728662"/>
            <a:ext cx="3662362" cy="1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88372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Postoje 192 fundamentalne frekvencije kojima Jedinstveno polje resonira.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10477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971801"/>
            <a:ext cx="6400800" cy="1676400"/>
          </a:xfrm>
        </p:spPr>
        <p:txBody>
          <a:bodyPr>
            <a:normAutofit fontScale="85000" lnSpcReduction="10000"/>
          </a:bodyPr>
          <a:lstStyle/>
          <a:p>
            <a:pPr indent="0" algn="ctr">
              <a:buNone/>
            </a:pPr>
            <a:r>
              <a:rPr lang="hr-HR" sz="4000" dirty="0"/>
              <a:t>Što kažu VEDE?</a:t>
            </a:r>
          </a:p>
          <a:p>
            <a:pPr indent="0" algn="ctr">
              <a:buNone/>
            </a:pPr>
            <a:r>
              <a:rPr lang="hr-HR" sz="4000" dirty="0"/>
              <a:t>Zapisi znanstvenika na polju svijesti.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Idemo DALJE, DRUGO …</a:t>
            </a:r>
          </a:p>
        </p:txBody>
      </p:sp>
    </p:spTree>
    <p:extLst>
      <p:ext uri="{BB962C8B-B14F-4D97-AF65-F5344CB8AC3E}">
        <p14:creationId xmlns:p14="http://schemas.microsoft.com/office/powerpoint/2010/main" val="138440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SVIJESTI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indent="0">
              <a:buNone/>
            </a:pPr>
            <a:r>
              <a:rPr lang="hr-HR" b="1" dirty="0"/>
              <a:t>Kvalitete naše vlastite svijesti:</a:t>
            </a:r>
          </a:p>
          <a:p>
            <a:r>
              <a:rPr lang="hr-HR" dirty="0" err="1"/>
              <a:t>Samoodnosnost</a:t>
            </a:r>
            <a:endParaRPr lang="hr-HR" dirty="0"/>
          </a:p>
          <a:p>
            <a:r>
              <a:rPr lang="hr-HR" dirty="0"/>
              <a:t>Samodovoljnost</a:t>
            </a:r>
          </a:p>
          <a:p>
            <a:r>
              <a:rPr lang="hr-HR" dirty="0"/>
              <a:t>Beskonačne mogućnosti</a:t>
            </a:r>
          </a:p>
          <a:p>
            <a:r>
              <a:rPr lang="hr-HR" dirty="0"/>
              <a:t>Beskonačni potencijal</a:t>
            </a:r>
          </a:p>
          <a:p>
            <a:r>
              <a:rPr lang="hr-HR" dirty="0"/>
              <a:t>Savršeni red</a:t>
            </a:r>
          </a:p>
          <a:p>
            <a:r>
              <a:rPr lang="hr-HR" dirty="0"/>
              <a:t>Hranjenje</a:t>
            </a:r>
          </a:p>
          <a:p>
            <a:r>
              <a:rPr lang="hr-HR" dirty="0"/>
              <a:t>Nepobjedivost</a:t>
            </a:r>
          </a:p>
          <a:p>
            <a:r>
              <a:rPr lang="hr-HR" dirty="0"/>
              <a:t>… </a:t>
            </a:r>
          </a:p>
          <a:p>
            <a:r>
              <a:rPr lang="hr-HR" dirty="0"/>
              <a:t>ima </a:t>
            </a:r>
            <a:r>
              <a:rPr lang="hr-HR" sz="3800" b="1" dirty="0"/>
              <a:t>25</a:t>
            </a:r>
            <a:r>
              <a:rPr lang="hr-HR" dirty="0"/>
              <a:t> kvaliteta ukupno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80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Znanje je zabavno</a:t>
            </a:r>
          </a:p>
        </p:txBody>
      </p:sp>
      <p:pic>
        <p:nvPicPr>
          <p:cNvPr id="4" name="tKjbHv_0KK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4133" y="2343150"/>
            <a:ext cx="572346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/>
          </a:bodyPr>
          <a:lstStyle/>
          <a:p>
            <a:r>
              <a:rPr lang="hr-HR" dirty="0"/>
              <a:t>ŠTO KAŽU FIZIOLOZI 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U mozgu i centralnom živčanom sistemu postoje 192 živčana završetka, 192 pristupne točke do svijesti.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76890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FIZIOLOGIJI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Od čega se satoji naše tijelo? Pitajte fizičara.</a:t>
            </a:r>
          </a:p>
          <a:p>
            <a:pPr indent="0" algn="ctr">
              <a:buNone/>
            </a:pPr>
            <a:r>
              <a:rPr lang="hr-HR" sz="3200" dirty="0"/>
              <a:t>99,9999... % od praznog prostora!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21474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3124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99,9999...% ničega? </a:t>
            </a:r>
          </a:p>
          <a:p>
            <a:pPr indent="0" algn="ctr">
              <a:buNone/>
            </a:pPr>
            <a:r>
              <a:rPr lang="hr-HR" sz="3200" dirty="0"/>
              <a:t>Ne, 99,9999...% punine, punoća inteligencije i energije!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06622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629400" cy="3276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Fiziologija/tijelo je "rijeka" koja se stalno mijenja!</a:t>
            </a:r>
          </a:p>
          <a:p>
            <a:pPr indent="0" algn="ctr">
              <a:buNone/>
            </a:pPr>
            <a:r>
              <a:rPr lang="hr-HR" sz="3200" dirty="0"/>
              <a:t>Tijekom godine dana sve se stanice našeg tijela zamijene novim stanicama!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90499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(IV)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705600" cy="3276600"/>
          </a:xfrm>
        </p:spPr>
        <p:txBody>
          <a:bodyPr>
            <a:normAutofit fontScale="92500"/>
          </a:bodyPr>
          <a:lstStyle/>
          <a:p>
            <a:pPr indent="0" algn="ctr">
              <a:buNone/>
            </a:pPr>
            <a:r>
              <a:rPr lang="hr-HR" sz="3200" dirty="0"/>
              <a:t>Zašto kreiramo ponovo i ponovo tijelo sa istim problemima/bolestima/poteškoćama?</a:t>
            </a:r>
          </a:p>
          <a:p>
            <a:pPr indent="0" algn="ctr">
              <a:buNone/>
            </a:pPr>
            <a:r>
              <a:rPr lang="hr-HR" sz="3200" dirty="0"/>
              <a:t>Zato što se nije promijenila inteligencija koja ga stvara.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38426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1066800"/>
          </a:xfrm>
        </p:spPr>
        <p:txBody>
          <a:bodyPr>
            <a:normAutofit fontScale="90000"/>
          </a:bodyPr>
          <a:lstStyle/>
          <a:p>
            <a:r>
              <a:rPr lang="hr-HR" dirty="0"/>
              <a:t>FIZIOLOGIJA = SAVRŠENI ALAT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004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Naša je fiziologija savršeni alat namijenjen za iskustveno doživljavanje i praktično korištenje Jedinstvenog polja.</a:t>
            </a:r>
          </a:p>
        </p:txBody>
      </p:sp>
    </p:spTree>
    <p:extLst>
      <p:ext uri="{BB962C8B-B14F-4D97-AF65-F5344CB8AC3E}">
        <p14:creationId xmlns:p14="http://schemas.microsoft.com/office/powerpoint/2010/main" val="1892761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JED.POLJE = SVIJEST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68606"/>
            <a:ext cx="3879555" cy="1600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088689"/>
            <a:ext cx="2819400" cy="3861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 err="1"/>
              <a:t>Samoodnosnost</a:t>
            </a:r>
            <a:r>
              <a:rPr lang="hr-HR" b="1" dirty="0"/>
              <a:t> =&gt;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4267200"/>
            <a:ext cx="70104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BESKONAČNE MOGUĆNOSTI =&gt; LANG. formula</a:t>
            </a:r>
          </a:p>
          <a:p>
            <a:pPr algn="l"/>
            <a:r>
              <a:rPr lang="hr-HR" b="1" dirty="0"/>
              <a:t>SAVRŠENI RED 	        	    =&gt; LANG. Formula</a:t>
            </a:r>
          </a:p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ITD</a:t>
            </a:r>
          </a:p>
          <a:p>
            <a:pPr algn="l"/>
            <a:r>
              <a:rPr lang="hr-HR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399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57761"/>
            <a:ext cx="5038444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6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2053"/>
            <a:ext cx="6400800" cy="672947"/>
          </a:xfrm>
        </p:spPr>
        <p:txBody>
          <a:bodyPr>
            <a:normAutofit/>
          </a:bodyPr>
          <a:lstStyle/>
          <a:p>
            <a:r>
              <a:rPr lang="hr-HR" dirty="0"/>
              <a:t>Što nas sputava?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1752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hr-HR" sz="3200" dirty="0"/>
              <a:t>Funkcionalne rupe u mozgu.</a:t>
            </a:r>
          </a:p>
          <a:p>
            <a:pPr indent="0">
              <a:buNone/>
            </a:pPr>
            <a:r>
              <a:rPr lang="hr-HR" sz="3200" dirty="0"/>
              <a:t>Stres u fiziologiji.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3294979"/>
            <a:ext cx="4724401" cy="35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705600" cy="1600200"/>
          </a:xfrm>
        </p:spPr>
        <p:txBody>
          <a:bodyPr>
            <a:normAutofit fontScale="90000"/>
          </a:bodyPr>
          <a:lstStyle/>
          <a:p>
            <a:r>
              <a:rPr lang="hr-HR" dirty="0"/>
              <a:t>Analizirajmo detaljnije. </a:t>
            </a:r>
            <a:br>
              <a:rPr lang="hr-HR" dirty="0"/>
            </a:br>
            <a:r>
              <a:rPr lang="hr-HR" dirty="0"/>
              <a:t>PONOVO Promijenimo gledište ...</a:t>
            </a:r>
          </a:p>
        </p:txBody>
      </p:sp>
    </p:spTree>
    <p:extLst>
      <p:ext uri="{BB962C8B-B14F-4D97-AF65-F5344CB8AC3E}">
        <p14:creationId xmlns:p14="http://schemas.microsoft.com/office/powerpoint/2010/main" val="713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2895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pl-PL" sz="3200" dirty="0"/>
              <a:t>„Dajte mi čvrstu točku u prostoru i pomaknut ću Zemlju”,</a:t>
            </a:r>
            <a:r>
              <a:rPr lang="hr-HR" sz="3200" dirty="0"/>
              <a:t> Arhimed</a:t>
            </a:r>
          </a:p>
          <a:p>
            <a:pPr indent="0" algn="ctr">
              <a:buNone/>
            </a:pPr>
            <a:r>
              <a:rPr lang="hr-HR" sz="3200" dirty="0"/>
              <a:t>Gdje je ta točka, centar, referenca?</a:t>
            </a:r>
          </a:p>
        </p:txBody>
      </p:sp>
    </p:spTree>
    <p:extLst>
      <p:ext uri="{BB962C8B-B14F-4D97-AF65-F5344CB8AC3E}">
        <p14:creationId xmlns:p14="http://schemas.microsoft.com/office/powerpoint/2010/main" val="146901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10400" cy="533400"/>
          </a:xfrm>
        </p:spPr>
        <p:txBody>
          <a:bodyPr>
            <a:noAutofit/>
          </a:bodyPr>
          <a:lstStyle/>
          <a:p>
            <a:r>
              <a:rPr lang="hr-HR" sz="2800" dirty="0"/>
              <a:t>Komponente svakog iskustva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5" y="3124200"/>
            <a:ext cx="3350034" cy="24677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2438400"/>
            <a:ext cx="65532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Bavimo se uglavnom objektima</a:t>
            </a:r>
          </a:p>
          <a:p>
            <a:r>
              <a:rPr lang="hr-HR" dirty="0"/>
              <a:t>Subjekt smo potpuno zapostavili</a:t>
            </a:r>
          </a:p>
        </p:txBody>
      </p:sp>
    </p:spTree>
    <p:extLst>
      <p:ext uri="{BB962C8B-B14F-4D97-AF65-F5344CB8AC3E}">
        <p14:creationId xmlns:p14="http://schemas.microsoft.com/office/powerpoint/2010/main" val="188907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5400"/>
            <a:ext cx="6858000" cy="609600"/>
          </a:xfrm>
        </p:spPr>
        <p:txBody>
          <a:bodyPr>
            <a:noAutofit/>
          </a:bodyPr>
          <a:lstStyle/>
          <a:p>
            <a:r>
              <a:rPr lang="hr-HR" sz="2800" dirty="0"/>
              <a:t>Tko je tko u mozgu?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34" y="3048000"/>
            <a:ext cx="3630515" cy="3679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5052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Dijelovi mozga:</a:t>
            </a:r>
          </a:p>
          <a:p>
            <a:pPr lvl="1"/>
            <a:r>
              <a:rPr lang="hr-HR" dirty="0"/>
              <a:t>Prefrontalni korteks – UPRAVITELJ</a:t>
            </a:r>
          </a:p>
          <a:p>
            <a:pPr lvl="1"/>
            <a:r>
              <a:rPr lang="hr-HR" dirty="0"/>
              <a:t>...</a:t>
            </a:r>
          </a:p>
          <a:p>
            <a:pPr lvl="1"/>
            <a:r>
              <a:rPr lang="hr-HR" dirty="0"/>
              <a:t>Amigdala – NEURALNI ALARM</a:t>
            </a:r>
          </a:p>
          <a:p>
            <a:pPr lvl="1"/>
            <a:r>
              <a:rPr lang="hr-HR" dirty="0"/>
              <a:t>...</a:t>
            </a:r>
          </a:p>
          <a:p>
            <a:pPr indent="0">
              <a:buNone/>
            </a:pPr>
            <a:r>
              <a:rPr lang="hr-HR" dirty="0"/>
              <a:t>Amigdala može preuzeti kontrolu nad </a:t>
            </a:r>
          </a:p>
          <a:p>
            <a:pPr indent="0">
              <a:buNone/>
            </a:pPr>
            <a:r>
              <a:rPr lang="hr-HR" dirty="0"/>
              <a:t>ponašanjem čak i dok je prefrontalni </a:t>
            </a:r>
          </a:p>
          <a:p>
            <a:pPr indent="0">
              <a:buNone/>
            </a:pPr>
            <a:r>
              <a:rPr lang="hr-HR" dirty="0"/>
              <a:t>korteks još uvijek u fazi odabiranja </a:t>
            </a:r>
          </a:p>
          <a:p>
            <a:pPr indent="0">
              <a:buNone/>
            </a:pPr>
            <a:r>
              <a:rPr lang="hr-HR" dirty="0"/>
              <a:t>adekvatne reakcije !</a:t>
            </a:r>
          </a:p>
        </p:txBody>
      </p:sp>
    </p:spTree>
    <p:extLst>
      <p:ext uri="{BB962C8B-B14F-4D97-AF65-F5344CB8AC3E}">
        <p14:creationId xmlns:p14="http://schemas.microsoft.com/office/powerpoint/2010/main" val="4188242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38400"/>
            <a:ext cx="6858000" cy="3048001"/>
          </a:xfrm>
        </p:spPr>
        <p:txBody>
          <a:bodyPr>
            <a:normAutofit/>
          </a:bodyPr>
          <a:lstStyle/>
          <a:p>
            <a:r>
              <a:rPr lang="hr-HR" dirty="0"/>
              <a:t>Samo u trenutku kada cijeli mozak radi koherentno, stvorili smo uvjete za njegovo maksimalno unapređenje, revitalizaciju, usavršavanje ...</a:t>
            </a:r>
          </a:p>
          <a:p>
            <a:r>
              <a:rPr lang="hr-HR" dirty="0"/>
              <a:t>Tijekom koje vanjske aktivnosti se to događa? Niti jedne. Svaka aktivnost u manjoj ili većoj mjeri aktivira samo dijelove našeg mozga.</a:t>
            </a:r>
          </a:p>
          <a:p>
            <a:r>
              <a:rPr lang="hr-HR" dirty="0"/>
              <a:t>Koherencija cijelog mozga postiže se finom djelatnošću profinjenja pažnje i njenog okretanja prema unutra, a to zovemo – transcendiranje!</a:t>
            </a:r>
          </a:p>
        </p:txBody>
      </p:sp>
    </p:spTree>
    <p:extLst>
      <p:ext uri="{BB962C8B-B14F-4D97-AF65-F5344CB8AC3E}">
        <p14:creationId xmlns:p14="http://schemas.microsoft.com/office/powerpoint/2010/main" val="11509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4008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Transcendiranje smiruje amigdalu, a pobuđuje prefrontalni korteks</a:t>
            </a:r>
          </a:p>
          <a:p>
            <a:r>
              <a:rPr lang="hr-HR" dirty="0"/>
              <a:t>Rezultat: </a:t>
            </a:r>
          </a:p>
          <a:p>
            <a:pPr lvl="1"/>
            <a:r>
              <a:rPr lang="hr-HR" dirty="0"/>
              <a:t>Jasno mišljenje</a:t>
            </a:r>
          </a:p>
          <a:p>
            <a:pPr lvl="1"/>
            <a:r>
              <a:rPr lang="hr-HR" dirty="0"/>
              <a:t>Kvalitetnije odluke</a:t>
            </a:r>
          </a:p>
          <a:p>
            <a:pPr lvl="1"/>
            <a:r>
              <a:rPr lang="hr-HR" dirty="0"/>
              <a:t>Moralno ponašanje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41963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019800" cy="762000"/>
          </a:xfrm>
        </p:spPr>
        <p:txBody>
          <a:bodyPr>
            <a:noAutofit/>
          </a:bodyPr>
          <a:lstStyle/>
          <a:p>
            <a:r>
              <a:rPr lang="hr-HR" sz="2800" dirty="0"/>
              <a:t>SVE JE ZNANSTVENO </a:t>
            </a:r>
            <a:br>
              <a:rPr lang="hr-HR" sz="2800" dirty="0"/>
            </a:br>
            <a:r>
              <a:rPr lang="hr-HR" sz="2800" dirty="0"/>
              <a:t>POTVRĐENO!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4650"/>
            <a:ext cx="4254500" cy="2127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8768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… i sedmi svezak je izdan!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2799611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ZNANOST</a:t>
            </a:r>
          </a:p>
          <a:p>
            <a:pPr algn="ctr"/>
            <a:r>
              <a:rPr lang="hr-HR" b="1" dirty="0"/>
              <a:t>=</a:t>
            </a:r>
          </a:p>
          <a:p>
            <a:pPr algn="ctr"/>
            <a:r>
              <a:rPr lang="hr-HR" b="1" dirty="0"/>
              <a:t>TEORIJA</a:t>
            </a:r>
          </a:p>
          <a:p>
            <a:pPr algn="ctr"/>
            <a:r>
              <a:rPr lang="hr-HR" b="1" dirty="0"/>
              <a:t>+</a:t>
            </a:r>
          </a:p>
          <a:p>
            <a:pPr algn="ctr"/>
            <a:r>
              <a:rPr lang="hr-HR" b="1" dirty="0"/>
              <a:t>PRAKSA</a:t>
            </a:r>
          </a:p>
        </p:txBody>
      </p:sp>
    </p:spTree>
    <p:extLst>
      <p:ext uri="{BB962C8B-B14F-4D97-AF65-F5344CB8AC3E}">
        <p14:creationId xmlns:p14="http://schemas.microsoft.com/office/powerpoint/2010/main" val="397509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Rezultat PRIMJENE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07942"/>
            <a:ext cx="6400800" cy="5400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SAVRšeni pojedinac i društvO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29000"/>
            <a:ext cx="2381250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375426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0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438400"/>
            <a:ext cx="6400800" cy="3124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/>
              <a:t>CBE</a:t>
            </a:r>
          </a:p>
          <a:p>
            <a:endParaRPr lang="hr-HR" sz="800" dirty="0"/>
          </a:p>
          <a:p>
            <a:r>
              <a:rPr lang="hr-HR" sz="2800" b="1" dirty="0"/>
              <a:t>CONSCIOUSNESS </a:t>
            </a:r>
            <a:r>
              <a:rPr lang="hr-HR" sz="2800" b="1" dirty="0" err="1"/>
              <a:t>based</a:t>
            </a:r>
            <a:r>
              <a:rPr lang="hr-HR" sz="2800" b="1" dirty="0"/>
              <a:t> </a:t>
            </a:r>
            <a:r>
              <a:rPr lang="hr-HR" sz="2800" b="1" dirty="0" err="1"/>
              <a:t>education</a:t>
            </a:r>
            <a:endParaRPr lang="hr-HR" sz="2800" b="1" dirty="0"/>
          </a:p>
          <a:p>
            <a:endParaRPr lang="hr-HR" sz="800" dirty="0"/>
          </a:p>
          <a:p>
            <a:r>
              <a:rPr lang="hr-HR" sz="2800" dirty="0"/>
              <a:t>Obrazovanje temeljeno na svijesti</a:t>
            </a:r>
          </a:p>
          <a:p>
            <a:endParaRPr lang="hr-HR" sz="800" dirty="0"/>
          </a:p>
          <a:p>
            <a:r>
              <a:rPr lang="hr-HR" sz="2800" dirty="0"/>
              <a:t>VIŠE SVIJESTI = više znanja</a:t>
            </a:r>
          </a:p>
        </p:txBody>
      </p:sp>
    </p:spTree>
    <p:extLst>
      <p:ext uri="{BB962C8B-B14F-4D97-AF65-F5344CB8AC3E}">
        <p14:creationId xmlns:p14="http://schemas.microsoft.com/office/powerpoint/2010/main" val="67341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743200"/>
            <a:ext cx="7162800" cy="2819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VIŠE SVIJESTI = bolja BAZA</a:t>
            </a:r>
          </a:p>
          <a:p>
            <a:endParaRPr lang="hr-HR" sz="2800" dirty="0"/>
          </a:p>
          <a:p>
            <a:r>
              <a:rPr lang="hr-HR" sz="2800" dirty="0"/>
              <a:t>Više svijesti = bolji programI</a:t>
            </a:r>
          </a:p>
          <a:p>
            <a:r>
              <a:rPr lang="hr-HR" sz="2800" dirty="0"/>
              <a:t>…</a:t>
            </a:r>
          </a:p>
          <a:p>
            <a:r>
              <a:rPr lang="hr-HR" sz="2800" dirty="0"/>
              <a:t>Više svijesti = bolji ŽIVOT</a:t>
            </a:r>
          </a:p>
          <a:p>
            <a:endParaRPr lang="hr-HR" sz="2800" dirty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274450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438400"/>
            <a:ext cx="7162800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U Engleskoj su škole koje primjenjuju CBE besplatne ZA građanstvo.</a:t>
            </a:r>
          </a:p>
          <a:p>
            <a:endParaRPr lang="hr-HR" sz="2400" dirty="0"/>
          </a:p>
          <a:p>
            <a:r>
              <a:rPr lang="hr-HR" sz="2400" dirty="0"/>
              <a:t>Financira ih državA.</a:t>
            </a:r>
          </a:p>
          <a:p>
            <a:endParaRPr lang="hr-HR" sz="2400" dirty="0"/>
          </a:p>
          <a:p>
            <a:r>
              <a:rPr lang="hr-HR" sz="2400" dirty="0"/>
              <a:t>Potvrdili su rezultatima ono što istraživanja pokazuju. </a:t>
            </a:r>
          </a:p>
        </p:txBody>
      </p:sp>
    </p:spTree>
    <p:extLst>
      <p:ext uri="{BB962C8B-B14F-4D97-AF65-F5344CB8AC3E}">
        <p14:creationId xmlns:p14="http://schemas.microsoft.com/office/powerpoint/2010/main" val="2067612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POSLOVANJU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6000"/>
            <a:ext cx="7391400" cy="3352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Kompanije primjenjuju ovu tehniku za povećanje kreativnosti i učinkovitosti.</a:t>
            </a:r>
          </a:p>
          <a:p>
            <a:endParaRPr lang="hr-HR" sz="2400" dirty="0"/>
          </a:p>
          <a:p>
            <a:r>
              <a:rPr lang="hr-HR" sz="2400" dirty="0"/>
              <a:t>Primjerice, svi djelatnici kompanije oprah winfrey meditiraju dva puta dnevno, prije i na kraju radnog vremena.</a:t>
            </a:r>
          </a:p>
        </p:txBody>
      </p:sp>
    </p:spTree>
    <p:extLst>
      <p:ext uri="{BB962C8B-B14F-4D97-AF65-F5344CB8AC3E}">
        <p14:creationId xmlns:p14="http://schemas.microsoft.com/office/powerpoint/2010/main" val="24489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REVOLUCIJE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 anchor="ctr">
            <a:noAutofit/>
          </a:bodyPr>
          <a:lstStyle/>
          <a:p>
            <a:pPr indent="0" algn="ctr">
              <a:buNone/>
            </a:pPr>
            <a:r>
              <a:rPr lang="hr-HR" sz="4000" dirty="0"/>
              <a:t>Teorija relativiteta.</a:t>
            </a:r>
          </a:p>
          <a:p>
            <a:pPr indent="0" algn="ctr">
              <a:buNone/>
            </a:pPr>
            <a:r>
              <a:rPr lang="hr-HR" sz="4000" dirty="0"/>
              <a:t>Kvantna teorija.</a:t>
            </a:r>
          </a:p>
        </p:txBody>
      </p:sp>
    </p:spTree>
    <p:extLst>
      <p:ext uri="{BB962C8B-B14F-4D97-AF65-F5344CB8AC3E}">
        <p14:creationId xmlns:p14="http://schemas.microsoft.com/office/powerpoint/2010/main" val="80990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hr-HR" dirty="0">
                <a:hlinkClick r:id="rId2"/>
              </a:rPr>
              <a:t>http://www.meditacija.hr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https://www.facebook.com/DrBobbyRoth/posts/854930057938008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http://www.huffingtonpost.com/entry/meditation-at-work_55ba4de4e4b0af35367a7e7b?utm_hp_ref=business&amp;ir=Business%C2%A7ion%3Dbusiness&amp;kvcommref=mostpopular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5"/>
              </a:rPr>
              <a:t>https://www.facebook.com/vedran.zdesic/posts/10207699897966546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6"/>
              </a:rPr>
              <a:t>https://www.youtube.com/watch?v=I_13anCkSRQ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510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/>
          </a:bodyPr>
          <a:lstStyle/>
          <a:p>
            <a:pPr marL="285750" indent="-285750"/>
            <a:r>
              <a:rPr lang="hr-HR" dirty="0">
                <a:hlinkClick r:id="rId2"/>
              </a:rPr>
              <a:t>https://www.youtube.com/watch?v=uSoJ6cenEz0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https://www.youtube.com/watch?v=ycf7YiajDUI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https://www.youtube.com/watch?v=z-xk7QrO0n8</a:t>
            </a:r>
            <a:endParaRPr lang="hr-HR" dirty="0"/>
          </a:p>
          <a:p>
            <a:pPr marL="285750" indent="-285750"/>
            <a:r>
              <a:rPr lang="hr-HR" dirty="0">
                <a:hlinkClick r:id="rId5"/>
              </a:rPr>
              <a:t>https://www.youtube.com/watch?v=pW1W2Ypv7KA</a:t>
            </a:r>
            <a:endParaRPr lang="hr-HR" dirty="0"/>
          </a:p>
          <a:p>
            <a:pPr marL="285750" indent="-285750"/>
            <a:r>
              <a:rPr lang="hr-HR" dirty="0">
                <a:hlinkClick r:id="rId6"/>
              </a:rPr>
              <a:t>https://www.youtube.com/watch?v=vRjZFPG3zUc</a:t>
            </a:r>
            <a:endParaRPr lang="hr-HR" dirty="0"/>
          </a:p>
          <a:p>
            <a:pPr marL="285750" indent="-285750"/>
            <a:r>
              <a:rPr lang="hr-HR" dirty="0">
                <a:hlinkClick r:id="rId7"/>
              </a:rPr>
              <a:t>https://www.youtube.com/watch?v=5rOtpfTL5E0</a:t>
            </a:r>
            <a:endParaRPr lang="hr-HR" dirty="0"/>
          </a:p>
          <a:p>
            <a:pPr marL="285750" indent="-285750"/>
            <a:r>
              <a:rPr lang="hr-HR" dirty="0">
                <a:hlinkClick r:id="rId8"/>
              </a:rPr>
              <a:t>https://www.youtube.com/watch?v=uh7Yru3cHoA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56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hr-HR" dirty="0"/>
              <a:t>Kako implementirati?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438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4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940021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Pitanja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93" y="2514600"/>
            <a:ext cx="4748213" cy="223492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Hvala </a:t>
            </a:r>
            <a:r>
              <a:rPr lang="hr-HR"/>
              <a:t>NA POZORNOSTI!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79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Recimo to ovako …</a:t>
            </a:r>
          </a:p>
        </p:txBody>
      </p:sp>
      <p:pic>
        <p:nvPicPr>
          <p:cNvPr id="4" name="DZGINaRUEk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43150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ENRGIJA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E = mc</a:t>
            </a:r>
            <a:r>
              <a:rPr lang="hr-HR" sz="4000" baseline="30000" dirty="0"/>
              <a:t>2</a:t>
            </a:r>
          </a:p>
          <a:p>
            <a:pPr indent="0" algn="ctr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E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8302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VRIJEME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9342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s</a:t>
            </a:r>
            <a:r>
              <a:rPr lang="hr-HR" sz="4000" baseline="30000" dirty="0"/>
              <a:t>2</a:t>
            </a:r>
            <a:r>
              <a:rPr lang="hr-HR" sz="4000" dirty="0"/>
              <a:t> = -t</a:t>
            </a:r>
            <a:r>
              <a:rPr lang="hr-HR" sz="4000" baseline="30000" dirty="0"/>
              <a:t>2</a:t>
            </a:r>
            <a:r>
              <a:rPr lang="hr-HR" sz="4000" dirty="0"/>
              <a:t>c</a:t>
            </a:r>
            <a:r>
              <a:rPr lang="hr-HR" sz="4000" baseline="30000" dirty="0"/>
              <a:t>2</a:t>
            </a:r>
          </a:p>
          <a:p>
            <a:pPr indent="0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s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00400"/>
            <a:ext cx="412266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Tajna zvijezda</a:t>
            </a:r>
          </a:p>
        </p:txBody>
      </p:sp>
      <p:pic>
        <p:nvPicPr>
          <p:cNvPr id="5" name="BuxFXHirc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2290762"/>
            <a:ext cx="5952066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689</TotalTime>
  <Words>1312</Words>
  <Application>Microsoft Office PowerPoint</Application>
  <PresentationFormat>On-screen Show (4:3)</PresentationFormat>
  <Paragraphs>213</Paragraphs>
  <Slides>53</Slides>
  <Notes>12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Garamond</vt:lpstr>
      <vt:lpstr>Wingdings</vt:lpstr>
      <vt:lpstr>Couture</vt:lpstr>
      <vt:lpstr>Didaktičko –  – metodičko usavršavanje</vt:lpstr>
      <vt:lpstr>CILJ EDUKACIJE</vt:lpstr>
      <vt:lpstr>Znanje je zabavno</vt:lpstr>
      <vt:lpstr>Čvrsta točka?</vt:lpstr>
      <vt:lpstr>REVOLUCIJE</vt:lpstr>
      <vt:lpstr>Recimo to ovako …</vt:lpstr>
      <vt:lpstr>Materija  ENRGIJA</vt:lpstr>
      <vt:lpstr>PROSTOR  VRIJEME</vt:lpstr>
      <vt:lpstr>Tajna zvijezda</vt:lpstr>
      <vt:lpstr>PrazAN PROstor</vt:lpstr>
      <vt:lpstr>VAL-ČESTICA </vt:lpstr>
      <vt:lpstr>VAL-ČESTICA (II)</vt:lpstr>
      <vt:lpstr>DOUBLE SLIT EXPERIMENT</vt:lpstr>
      <vt:lpstr>MJEREnja </vt:lpstr>
      <vt:lpstr>MJEREnja (II) </vt:lpstr>
      <vt:lpstr>MJEREnja (III) </vt:lpstr>
      <vt:lpstr>Entanglement</vt:lpstr>
      <vt:lpstr>ČVRSTA TOČKA?</vt:lpstr>
      <vt:lpstr>Znanost O SVIJesti</vt:lpstr>
      <vt:lpstr>ČVRSTA TOČKA? (II)</vt:lpstr>
      <vt:lpstr>ČVRSTA TOČKA? (III)</vt:lpstr>
      <vt:lpstr>ŠTO JE TO VANI?</vt:lpstr>
      <vt:lpstr>ŠTO JE UNUTRA?</vt:lpstr>
      <vt:lpstr>PowerPoint Presentation</vt:lpstr>
      <vt:lpstr>JEDINSTVENO POLJE</vt:lpstr>
      <vt:lpstr>Opis JEDINSTVENOG POLJA (I)</vt:lpstr>
      <vt:lpstr>Opis JEDINSTVENOG POLJA (II)</vt:lpstr>
      <vt:lpstr>PowerPoint Presentation</vt:lpstr>
      <vt:lpstr>O našoj SVIJESTI</vt:lpstr>
      <vt:lpstr>ŠTO KAŽU FIZIOLOZI …</vt:lpstr>
      <vt:lpstr>O našoj FIZIOLOGIJI</vt:lpstr>
      <vt:lpstr>O našoj FIZIOLOGIJI (II)</vt:lpstr>
      <vt:lpstr>O našoj FIZIOLOGIJI (III)</vt:lpstr>
      <vt:lpstr>O našoj FIZIOLOGIJI (IV)</vt:lpstr>
      <vt:lpstr>FIZIOLOGIJA = SAVRŠENI ALAT</vt:lpstr>
      <vt:lpstr>JED.POLJE = SVIJEST</vt:lpstr>
      <vt:lpstr>ZAKLJUČAK</vt:lpstr>
      <vt:lpstr>Što nas sputava? </vt:lpstr>
      <vt:lpstr>Analizirajmo detaljnije.  PONOVO Promijenimo gledište ...</vt:lpstr>
      <vt:lpstr>Komponente svakog iskustva</vt:lpstr>
      <vt:lpstr>Tko je tko u mozgu?</vt:lpstr>
      <vt:lpstr>Koherentno funkcioniranje mozga (I) </vt:lpstr>
      <vt:lpstr>Koherentno funkcioniranje mozga (II) </vt:lpstr>
      <vt:lpstr>SVE JE ZNANSTVENO  POTVRĐENO!</vt:lpstr>
      <vt:lpstr>Rezultat PRIMJENE</vt:lpstr>
      <vt:lpstr>Primjena U obrazovanju (I)</vt:lpstr>
      <vt:lpstr>Primjena U obrazovanju (II)</vt:lpstr>
      <vt:lpstr>Primjena U obrazovanju (III)</vt:lpstr>
      <vt:lpstr>Primjena U POSLOVANJU</vt:lpstr>
      <vt:lpstr>ONLINE MATERIJALI</vt:lpstr>
      <vt:lpstr>ONLINE MATERIJALI (II)</vt:lpstr>
      <vt:lpstr>Kako implementirati?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Didaktičko – metodičko usavršavanje</dc:title>
  <dc:creator>vedran</dc:creator>
  <cp:lastModifiedBy>Vedran Zdesic</cp:lastModifiedBy>
  <cp:revision>297</cp:revision>
  <dcterms:created xsi:type="dcterms:W3CDTF">2006-08-16T00:00:00Z</dcterms:created>
  <dcterms:modified xsi:type="dcterms:W3CDTF">2016-09-30T12:56:33Z</dcterms:modified>
</cp:coreProperties>
</file>