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8" r:id="rId6"/>
    <p:sldId id="270" r:id="rId7"/>
    <p:sldId id="271" r:id="rId8"/>
    <p:sldId id="263" r:id="rId9"/>
    <p:sldId id="269" r:id="rId10"/>
    <p:sldId id="265" r:id="rId11"/>
    <p:sldId id="264" r:id="rId12"/>
    <p:sldId id="266" r:id="rId1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638" y="42"/>
      </p:cViewPr>
      <p:guideLst>
        <p:guide orient="horz" pos="31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FEB145-7534-4270-82B9-1757CBE84486}"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3309669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B145-7534-4270-82B9-1757CBE84486}"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206554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B145-7534-4270-82B9-1757CBE84486}"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181713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B145-7534-4270-82B9-1757CBE84486}"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424051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EB145-7534-4270-82B9-1757CBE84486}"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413748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FEB145-7534-4270-82B9-1757CBE84486}"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225091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FEB145-7534-4270-82B9-1757CBE84486}" type="datetimeFigureOut">
              <a:rPr lang="en-US" smtClean="0"/>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100161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FEB145-7534-4270-82B9-1757CBE84486}" type="datetimeFigureOut">
              <a:rPr lang="en-US" smtClean="0"/>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49938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B145-7534-4270-82B9-1757CBE84486}" type="datetimeFigureOut">
              <a:rPr lang="en-US" smtClean="0"/>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236711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FEB145-7534-4270-82B9-1757CBE84486}"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126178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FEB145-7534-4270-82B9-1757CBE84486}"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01FEF-5C35-442E-B092-805508B99982}" type="slidenum">
              <a:rPr lang="en-US" smtClean="0"/>
              <a:t>‹#›</a:t>
            </a:fld>
            <a:endParaRPr lang="en-US"/>
          </a:p>
        </p:txBody>
      </p:sp>
    </p:spTree>
    <p:extLst>
      <p:ext uri="{BB962C8B-B14F-4D97-AF65-F5344CB8AC3E}">
        <p14:creationId xmlns:p14="http://schemas.microsoft.com/office/powerpoint/2010/main" val="415642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6BFEB145-7534-4270-82B9-1757CBE84486}" type="datetimeFigureOut">
              <a:rPr lang="en-US" smtClean="0"/>
              <a:t>2/21/2017</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3F801FEF-5C35-442E-B092-805508B99982}" type="slidenum">
              <a:rPr lang="en-US" smtClean="0"/>
              <a:t>‹#›</a:t>
            </a:fld>
            <a:endParaRPr lang="en-US"/>
          </a:p>
        </p:txBody>
      </p:sp>
    </p:spTree>
    <p:extLst>
      <p:ext uri="{BB962C8B-B14F-4D97-AF65-F5344CB8AC3E}">
        <p14:creationId xmlns:p14="http://schemas.microsoft.com/office/powerpoint/2010/main" val="3692480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MSB028.NIKMAT.000\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1863"/>
            <a:ext cx="6838816" cy="370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88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833275" y="152400"/>
            <a:ext cx="2872325" cy="749840"/>
            <a:chOff x="1061905" y="762001"/>
            <a:chExt cx="3274940" cy="626422"/>
          </a:xfrm>
        </p:grpSpPr>
        <p:sp>
          <p:nvSpPr>
            <p:cNvPr id="4" name="TextBox 3"/>
            <p:cNvSpPr txBox="1"/>
            <p:nvPr/>
          </p:nvSpPr>
          <p:spPr>
            <a:xfrm>
              <a:off x="1066800" y="762001"/>
              <a:ext cx="1676401" cy="488525"/>
            </a:xfrm>
            <a:prstGeom prst="rect">
              <a:avLst/>
            </a:prstGeom>
            <a:noFill/>
          </p:spPr>
          <p:txBody>
            <a:bodyPr wrap="square" rtlCol="0">
              <a:spAutoFit/>
            </a:bodyPr>
            <a:lstStyle/>
            <a:p>
              <a:r>
                <a:rPr lang="en-US" sz="3200" b="1" dirty="0">
                  <a:solidFill>
                    <a:srgbClr val="FF0000"/>
                  </a:solidFill>
                  <a:latin typeface="Stencil" pitchFamily="82" charset="0"/>
                </a:rPr>
                <a:t>VLEE</a:t>
              </a:r>
            </a:p>
          </p:txBody>
        </p:sp>
        <p:sp>
          <p:nvSpPr>
            <p:cNvPr id="5" name="TextBox 4"/>
            <p:cNvSpPr txBox="1"/>
            <p:nvPr/>
          </p:nvSpPr>
          <p:spPr>
            <a:xfrm>
              <a:off x="1061905" y="1131304"/>
              <a:ext cx="3274940" cy="257119"/>
            </a:xfrm>
            <a:prstGeom prst="rect">
              <a:avLst/>
            </a:prstGeom>
            <a:noFill/>
          </p:spPr>
          <p:txBody>
            <a:bodyPr wrap="none" rtlCol="0">
              <a:spAutoFit/>
            </a:bodyPr>
            <a:lstStyle/>
            <a:p>
              <a:r>
                <a:rPr lang="en-US" sz="1400" dirty="0"/>
                <a:t> Renovation &amp; Construction </a:t>
              </a:r>
              <a:r>
                <a:rPr lang="en-US" sz="1400" dirty="0" err="1"/>
                <a:t>Sdn</a:t>
              </a:r>
              <a:r>
                <a:rPr lang="en-US" sz="1400" dirty="0"/>
                <a:t> </a:t>
              </a:r>
              <a:r>
                <a:rPr lang="en-US" sz="1400" dirty="0" err="1"/>
                <a:t>Bhd</a:t>
              </a:r>
              <a:r>
                <a:rPr lang="en-US" sz="1400" dirty="0"/>
                <a:t> </a:t>
              </a:r>
              <a:endParaRPr lang="en-US" sz="1000" dirty="0"/>
            </a:p>
          </p:txBody>
        </p:sp>
      </p:grpSp>
      <p:sp>
        <p:nvSpPr>
          <p:cNvPr id="11" name="TextBox 10"/>
          <p:cNvSpPr txBox="1"/>
          <p:nvPr/>
        </p:nvSpPr>
        <p:spPr>
          <a:xfrm>
            <a:off x="-3313" y="1025093"/>
            <a:ext cx="5791200" cy="646331"/>
          </a:xfrm>
          <a:prstGeom prst="rect">
            <a:avLst/>
          </a:prstGeom>
          <a:noFill/>
        </p:spPr>
        <p:txBody>
          <a:bodyPr wrap="square" rtlCol="0">
            <a:spAutoFit/>
          </a:bodyPr>
          <a:lstStyle/>
          <a:p>
            <a:r>
              <a:rPr lang="en-US" b="1" dirty="0"/>
              <a:t>Job Title : A unit of </a:t>
            </a:r>
            <a:r>
              <a:rPr lang="en-US" b="1" dirty="0" err="1"/>
              <a:t>Dewan</a:t>
            </a:r>
            <a:endParaRPr lang="en-US" b="1" dirty="0"/>
          </a:p>
          <a:p>
            <a:r>
              <a:rPr lang="en-US" b="1" dirty="0"/>
              <a:t>Client      :HICOM-GAMUDA DEVELOPMENT SDN BHD</a:t>
            </a:r>
          </a:p>
        </p:txBody>
      </p:sp>
      <p:pic>
        <p:nvPicPr>
          <p:cNvPr id="2050" name="Picture 2" descr="\\VLEECLOUD\Public\VLEE\VLEE FIle\dewan &amp; tadika\work progress report\work progress report 2 (1-8 to 15-8)\picture of 1-8-15 to 15-8-15\20150817_083127_resized.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08" t="8053" r="14052"/>
          <a:stretch/>
        </p:blipFill>
        <p:spPr bwMode="auto">
          <a:xfrm>
            <a:off x="471526" y="1979196"/>
            <a:ext cx="2405635" cy="148831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12" name="Picture 11" descr="view 1.jpg"/>
          <p:cNvPicPr>
            <a:picLocks noChangeAspect="1"/>
          </p:cNvPicPr>
          <p:nvPr/>
        </p:nvPicPr>
        <p:blipFill>
          <a:blip r:embed="rId3"/>
          <a:stretch>
            <a:fillRect/>
          </a:stretch>
        </p:blipFill>
        <p:spPr>
          <a:xfrm>
            <a:off x="3649182" y="2070406"/>
            <a:ext cx="2151924" cy="132775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051" name="Picture 3" descr="\\VLEECLOUD\Public\VLEE\VLEE FIle\dewan &amp; tadika\work progress report\work progress report 13 ( 4 jan to 17 jan 16)\photo\20160118_101557_resized.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531" r="12906"/>
          <a:stretch/>
        </p:blipFill>
        <p:spPr bwMode="auto">
          <a:xfrm>
            <a:off x="3649182" y="3814364"/>
            <a:ext cx="2125453" cy="169434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2052" name="Picture 4" descr="\\VLEECLOUD\Public\VLEE\VLEE FIle\dewan &amp; tadika\work progress report\work progress report 20 (11 apr to 24 apr)\progress photo\IMG-20160422-WA000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526" y="3939099"/>
            <a:ext cx="2405636" cy="156961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31122" t="15041" r="8438" b="9298"/>
          <a:stretch/>
        </p:blipFill>
        <p:spPr bwMode="auto">
          <a:xfrm>
            <a:off x="734336" y="5980302"/>
            <a:ext cx="4647808" cy="327121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
        <p:nvSpPr>
          <p:cNvPr id="2" name="Rectangle 1"/>
          <p:cNvSpPr/>
          <p:nvPr/>
        </p:nvSpPr>
        <p:spPr>
          <a:xfrm>
            <a:off x="0" y="717321"/>
            <a:ext cx="1468672" cy="369332"/>
          </a:xfrm>
          <a:prstGeom prst="rect">
            <a:avLst/>
          </a:prstGeom>
        </p:spPr>
        <p:txBody>
          <a:bodyPr wrap="none">
            <a:spAutoFit/>
          </a:bodyPr>
          <a:lstStyle/>
          <a:p>
            <a:r>
              <a:rPr lang="en-US" b="1" dirty="0">
                <a:solidFill>
                  <a:srgbClr val="00B0F0"/>
                </a:solidFill>
                <a:latin typeface="Tempus Sans ITC" panose="04020404030D07020202" pitchFamily="82" charset="0"/>
                <a:cs typeface="Times New Roman" panose="02020603050405020304" pitchFamily="18" charset="0"/>
              </a:rPr>
              <a:t>Construction</a:t>
            </a:r>
          </a:p>
        </p:txBody>
      </p:sp>
    </p:spTree>
    <p:extLst>
      <p:ext uri="{BB962C8B-B14F-4D97-AF65-F5344CB8AC3E}">
        <p14:creationId xmlns:p14="http://schemas.microsoft.com/office/powerpoint/2010/main" val="74581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833275" y="152400"/>
            <a:ext cx="2872325" cy="749840"/>
            <a:chOff x="1061905" y="762001"/>
            <a:chExt cx="3274940" cy="626422"/>
          </a:xfrm>
        </p:grpSpPr>
        <p:sp>
          <p:nvSpPr>
            <p:cNvPr id="4" name="TextBox 3"/>
            <p:cNvSpPr txBox="1"/>
            <p:nvPr/>
          </p:nvSpPr>
          <p:spPr>
            <a:xfrm>
              <a:off x="1066800" y="762001"/>
              <a:ext cx="1676401" cy="488525"/>
            </a:xfrm>
            <a:prstGeom prst="rect">
              <a:avLst/>
            </a:prstGeom>
            <a:noFill/>
          </p:spPr>
          <p:txBody>
            <a:bodyPr wrap="square" rtlCol="0">
              <a:spAutoFit/>
            </a:bodyPr>
            <a:lstStyle/>
            <a:p>
              <a:r>
                <a:rPr lang="en-US" sz="3200" b="1" dirty="0">
                  <a:solidFill>
                    <a:srgbClr val="FF0000"/>
                  </a:solidFill>
                  <a:latin typeface="Stencil" pitchFamily="82" charset="0"/>
                </a:rPr>
                <a:t>VLEE</a:t>
              </a:r>
            </a:p>
          </p:txBody>
        </p:sp>
        <p:sp>
          <p:nvSpPr>
            <p:cNvPr id="5" name="TextBox 4"/>
            <p:cNvSpPr txBox="1"/>
            <p:nvPr/>
          </p:nvSpPr>
          <p:spPr>
            <a:xfrm>
              <a:off x="1061905" y="1131304"/>
              <a:ext cx="3274940" cy="257119"/>
            </a:xfrm>
            <a:prstGeom prst="rect">
              <a:avLst/>
            </a:prstGeom>
            <a:noFill/>
          </p:spPr>
          <p:txBody>
            <a:bodyPr wrap="none" rtlCol="0">
              <a:spAutoFit/>
            </a:bodyPr>
            <a:lstStyle/>
            <a:p>
              <a:r>
                <a:rPr lang="en-US" sz="1400" dirty="0"/>
                <a:t> Renovation &amp; Construction </a:t>
              </a:r>
              <a:r>
                <a:rPr lang="en-US" sz="1400" dirty="0" err="1"/>
                <a:t>Sdn</a:t>
              </a:r>
              <a:r>
                <a:rPr lang="en-US" sz="1400" dirty="0"/>
                <a:t> </a:t>
              </a:r>
              <a:r>
                <a:rPr lang="en-US" sz="1400" dirty="0" err="1"/>
                <a:t>Bhd</a:t>
              </a:r>
              <a:r>
                <a:rPr lang="en-US" sz="1400" dirty="0"/>
                <a:t> </a:t>
              </a:r>
              <a:endParaRPr lang="en-US" sz="1000" dirty="0"/>
            </a:p>
          </p:txBody>
        </p:sp>
      </p:grpSp>
      <p:pic>
        <p:nvPicPr>
          <p:cNvPr id="9" name="Picture 2" descr="http://www.tradebustersconnect.com.au/wp-content/uploads/2014/09/Reasons-to-Renovate-your-Home.jpg"/>
          <p:cNvPicPr>
            <a:picLocks noChangeAspect="1" noChangeArrowheads="1"/>
          </p:cNvPicPr>
          <p:nvPr/>
        </p:nvPicPr>
        <p:blipFill>
          <a:blip r:embed="rId2"/>
          <a:srcRect/>
          <a:stretch>
            <a:fillRect/>
          </a:stretch>
        </p:blipFill>
        <p:spPr bwMode="auto">
          <a:xfrm>
            <a:off x="53788" y="2597259"/>
            <a:ext cx="6651812" cy="4267200"/>
          </a:xfrm>
          <a:prstGeom prst="rect">
            <a:avLst/>
          </a:prstGeom>
          <a:noFill/>
        </p:spPr>
      </p:pic>
      <p:sp>
        <p:nvSpPr>
          <p:cNvPr id="8" name="TextBox 7"/>
          <p:cNvSpPr txBox="1"/>
          <p:nvPr/>
        </p:nvSpPr>
        <p:spPr>
          <a:xfrm>
            <a:off x="0" y="7239000"/>
            <a:ext cx="6858000" cy="1815882"/>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 VLEE Renovation &amp; </a:t>
            </a:r>
            <a:r>
              <a:rPr lang="en-US" sz="1600" dirty="0" err="1">
                <a:latin typeface="Times New Roman" pitchFamily="18" charset="0"/>
                <a:cs typeface="Times New Roman" pitchFamily="18" charset="0"/>
              </a:rPr>
              <a:t>Constructin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Sdn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Bhd</a:t>
            </a:r>
            <a:r>
              <a:rPr lang="en-US" sz="1600" dirty="0">
                <a:latin typeface="Times New Roman" pitchFamily="18" charset="0"/>
                <a:cs typeface="Times New Roman" pitchFamily="18" charset="0"/>
              </a:rPr>
              <a:t> </a:t>
            </a:r>
            <a:r>
              <a:rPr lang="en-US" sz="1000" dirty="0">
                <a:latin typeface="Times New Roman" pitchFamily="18" charset="0"/>
                <a:cs typeface="Times New Roman" pitchFamily="18" charset="0"/>
              </a:rPr>
              <a:t>(890354-M)</a:t>
            </a:r>
          </a:p>
          <a:p>
            <a:pPr algn="ctr"/>
            <a:r>
              <a:rPr lang="en-US" sz="1600" dirty="0">
                <a:latin typeface="Times New Roman" pitchFamily="18" charset="0"/>
                <a:cs typeface="Times New Roman" pitchFamily="18" charset="0"/>
              </a:rPr>
              <a:t>Tel: 03-5525 2859  Fax: 03-5131 9727</a:t>
            </a:r>
          </a:p>
          <a:p>
            <a:pPr algn="ctr"/>
            <a:r>
              <a:rPr lang="en-US" sz="1600" dirty="0">
                <a:latin typeface="Times New Roman" pitchFamily="18" charset="0"/>
                <a:cs typeface="Times New Roman" pitchFamily="18" charset="0"/>
              </a:rPr>
              <a:t>Email: vleerenovation@gmail.com</a:t>
            </a:r>
          </a:p>
          <a:p>
            <a:pPr algn="ctr"/>
            <a:r>
              <a:rPr lang="en-US" sz="1600" dirty="0">
                <a:latin typeface="Times New Roman" pitchFamily="18" charset="0"/>
                <a:cs typeface="Times New Roman" pitchFamily="18" charset="0"/>
              </a:rPr>
              <a:t>S-9-01, The </a:t>
            </a:r>
            <a:r>
              <a:rPr lang="en-US" sz="1600" dirty="0" err="1">
                <a:latin typeface="Times New Roman" pitchFamily="18" charset="0"/>
                <a:cs typeface="Times New Roman" pitchFamily="18" charset="0"/>
              </a:rPr>
              <a:t>Gamuda</a:t>
            </a:r>
            <a:r>
              <a:rPr lang="en-US" sz="1600" dirty="0">
                <a:latin typeface="Times New Roman" pitchFamily="18" charset="0"/>
                <a:cs typeface="Times New Roman" pitchFamily="18" charset="0"/>
              </a:rPr>
              <a:t> Biz Suite</a:t>
            </a:r>
          </a:p>
          <a:p>
            <a:pPr algn="ctr"/>
            <a:r>
              <a:rPr lang="en-US" sz="1600" dirty="0">
                <a:latin typeface="Times New Roman" pitchFamily="18" charset="0"/>
                <a:cs typeface="Times New Roman" pitchFamily="18" charset="0"/>
              </a:rPr>
              <a:t>No.12, </a:t>
            </a:r>
            <a:r>
              <a:rPr lang="en-US" sz="1600" dirty="0" err="1">
                <a:latin typeface="Times New Roman" pitchFamily="18" charset="0"/>
                <a:cs typeface="Times New Roman" pitchFamily="18" charset="0"/>
              </a:rPr>
              <a:t>Jalan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Anggerik</a:t>
            </a:r>
            <a:r>
              <a:rPr lang="en-US" sz="1600" dirty="0">
                <a:latin typeface="Times New Roman" pitchFamily="18" charset="0"/>
                <a:cs typeface="Times New Roman" pitchFamily="18" charset="0"/>
              </a:rPr>
              <a:t>  Vanilla 31/99,</a:t>
            </a:r>
          </a:p>
          <a:p>
            <a:pPr algn="ctr"/>
            <a:r>
              <a:rPr lang="en-US" sz="1600" dirty="0">
                <a:latin typeface="Times New Roman" pitchFamily="18" charset="0"/>
                <a:cs typeface="Times New Roman" pitchFamily="18" charset="0"/>
              </a:rPr>
              <a:t>Kota </a:t>
            </a:r>
            <a:r>
              <a:rPr lang="en-US" sz="1600" dirty="0" err="1">
                <a:latin typeface="Times New Roman" pitchFamily="18" charset="0"/>
                <a:cs typeface="Times New Roman" pitchFamily="18" charset="0"/>
              </a:rPr>
              <a:t>Kemuning</a:t>
            </a:r>
            <a:r>
              <a:rPr lang="en-US" sz="1600" dirty="0">
                <a:latin typeface="Times New Roman" pitchFamily="18" charset="0"/>
                <a:cs typeface="Times New Roman" pitchFamily="18" charset="0"/>
              </a:rPr>
              <a:t> 40460 Shah </a:t>
            </a:r>
            <a:r>
              <a:rPr lang="en-US" sz="1600" dirty="0" err="1">
                <a:latin typeface="Times New Roman" pitchFamily="18" charset="0"/>
                <a:cs typeface="Times New Roman" pitchFamily="18" charset="0"/>
              </a:rPr>
              <a:t>Alam</a:t>
            </a:r>
            <a:r>
              <a:rPr lang="en-US" sz="1600" dirty="0">
                <a:latin typeface="Times New Roman" pitchFamily="18" charset="0"/>
                <a:cs typeface="Times New Roman" pitchFamily="18" charset="0"/>
              </a:rPr>
              <a:t>, Selangor </a:t>
            </a:r>
            <a:r>
              <a:rPr lang="en-US" sz="1600" dirty="0" err="1">
                <a:latin typeface="Times New Roman" pitchFamily="18" charset="0"/>
                <a:cs typeface="Times New Roman" pitchFamily="18" charset="0"/>
              </a:rPr>
              <a:t>Darul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Ehsan</a:t>
            </a:r>
            <a:endParaRPr lang="en-US" sz="1600"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			</a:t>
            </a:r>
          </a:p>
        </p:txBody>
      </p:sp>
    </p:spTree>
    <p:extLst>
      <p:ext uri="{BB962C8B-B14F-4D97-AF65-F5344CB8AC3E}">
        <p14:creationId xmlns:p14="http://schemas.microsoft.com/office/powerpoint/2010/main" val="159176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05030"/>
            <a:ext cx="5334000" cy="1600200"/>
          </a:xfrm>
        </p:spPr>
        <p:txBody>
          <a:bodyPr>
            <a:normAutofit/>
          </a:bodyPr>
          <a:lstStyle/>
          <a:p>
            <a:r>
              <a:rPr lang="en-US" sz="3200" dirty="0">
                <a:latin typeface="Times New Roman" panose="02020603050405020304" pitchFamily="18" charset="0"/>
                <a:cs typeface="Times New Roman" panose="02020603050405020304" pitchFamily="18" charset="0"/>
              </a:rPr>
              <a:t>CIDB Certificate</a:t>
            </a:r>
            <a:br>
              <a:rPr lang="en-US" dirty="0"/>
            </a:br>
            <a:endParaRPr lang="en-US" dirty="0"/>
          </a:p>
        </p:txBody>
      </p:sp>
      <p:grpSp>
        <p:nvGrpSpPr>
          <p:cNvPr id="4" name="Group 3"/>
          <p:cNvGrpSpPr/>
          <p:nvPr/>
        </p:nvGrpSpPr>
        <p:grpSpPr>
          <a:xfrm>
            <a:off x="3833275" y="152400"/>
            <a:ext cx="2872325" cy="749840"/>
            <a:chOff x="1061905" y="762001"/>
            <a:chExt cx="3274940" cy="626422"/>
          </a:xfrm>
        </p:grpSpPr>
        <p:sp>
          <p:nvSpPr>
            <p:cNvPr id="5" name="TextBox 4"/>
            <p:cNvSpPr txBox="1"/>
            <p:nvPr/>
          </p:nvSpPr>
          <p:spPr>
            <a:xfrm>
              <a:off x="1066800" y="762001"/>
              <a:ext cx="1676401" cy="488525"/>
            </a:xfrm>
            <a:prstGeom prst="rect">
              <a:avLst/>
            </a:prstGeom>
            <a:noFill/>
          </p:spPr>
          <p:txBody>
            <a:bodyPr wrap="square" rtlCol="0">
              <a:spAutoFit/>
            </a:bodyPr>
            <a:lstStyle/>
            <a:p>
              <a:r>
                <a:rPr lang="en-US" sz="3200" b="1" dirty="0">
                  <a:solidFill>
                    <a:srgbClr val="FF0000"/>
                  </a:solidFill>
                  <a:latin typeface="Stencil" pitchFamily="82" charset="0"/>
                </a:rPr>
                <a:t>VLEE</a:t>
              </a:r>
            </a:p>
          </p:txBody>
        </p:sp>
        <p:sp>
          <p:nvSpPr>
            <p:cNvPr id="6" name="TextBox 5"/>
            <p:cNvSpPr txBox="1"/>
            <p:nvPr/>
          </p:nvSpPr>
          <p:spPr>
            <a:xfrm>
              <a:off x="1061905" y="1131304"/>
              <a:ext cx="3274940" cy="257119"/>
            </a:xfrm>
            <a:prstGeom prst="rect">
              <a:avLst/>
            </a:prstGeom>
            <a:noFill/>
          </p:spPr>
          <p:txBody>
            <a:bodyPr wrap="none" rtlCol="0">
              <a:spAutoFit/>
            </a:bodyPr>
            <a:lstStyle/>
            <a:p>
              <a:r>
                <a:rPr lang="en-US" sz="1400" dirty="0"/>
                <a:t> Renovation &amp; Construction </a:t>
              </a:r>
              <a:r>
                <a:rPr lang="en-US" sz="1400" dirty="0" err="1"/>
                <a:t>Sdn</a:t>
              </a:r>
              <a:r>
                <a:rPr lang="en-US" sz="1400" dirty="0"/>
                <a:t> </a:t>
              </a:r>
              <a:r>
                <a:rPr lang="en-US" sz="1400" dirty="0" err="1"/>
                <a:t>Bhd</a:t>
              </a:r>
              <a:r>
                <a:rPr lang="en-US" sz="1400" dirty="0"/>
                <a:t> </a:t>
              </a:r>
              <a:endParaRPr lang="en-US" sz="1000" dirty="0"/>
            </a:p>
          </p:txBody>
        </p:sp>
      </p:grpSp>
    </p:spTree>
    <p:extLst>
      <p:ext uri="{BB962C8B-B14F-4D97-AF65-F5344CB8AC3E}">
        <p14:creationId xmlns:p14="http://schemas.microsoft.com/office/powerpoint/2010/main" val="51883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linkconstructiongroup.net/_img/box_header_services_designbuild.jpg"/>
          <p:cNvPicPr>
            <a:picLocks noChangeAspect="1" noChangeArrowheads="1"/>
          </p:cNvPicPr>
          <p:nvPr/>
        </p:nvPicPr>
        <p:blipFill>
          <a:blip r:embed="rId2"/>
          <a:srcRect/>
          <a:stretch>
            <a:fillRect/>
          </a:stretch>
        </p:blipFill>
        <p:spPr bwMode="auto">
          <a:xfrm>
            <a:off x="266700" y="1524000"/>
            <a:ext cx="6324600" cy="2424430"/>
          </a:xfrm>
          <a:prstGeom prst="rect">
            <a:avLst/>
          </a:prstGeom>
          <a:noFill/>
        </p:spPr>
      </p:pic>
      <p:sp>
        <p:nvSpPr>
          <p:cNvPr id="5" name="TextBox 4"/>
          <p:cNvSpPr txBox="1"/>
          <p:nvPr/>
        </p:nvSpPr>
        <p:spPr>
          <a:xfrm>
            <a:off x="457200" y="4287083"/>
            <a:ext cx="6019800" cy="4247317"/>
          </a:xfrm>
          <a:prstGeom prst="rect">
            <a:avLst/>
          </a:prstGeom>
          <a:noFill/>
        </p:spPr>
        <p:txBody>
          <a:bodyPr wrap="square" rtlCol="0">
            <a:spAutoFit/>
          </a:bodyPr>
          <a:lstStyle/>
          <a:p>
            <a:pPr algn="just"/>
            <a:r>
              <a:rPr lang="en-US" dirty="0">
                <a:latin typeface="Times New Roman" pitchFamily="18" charset="0"/>
                <a:cs typeface="Times New Roman" pitchFamily="18" charset="0"/>
              </a:rPr>
              <a:t>Incorporated on 2010, VLEE Renovation &amp; Construction </a:t>
            </a:r>
            <a:r>
              <a:rPr lang="en-US" dirty="0" err="1">
                <a:latin typeface="Times New Roman" pitchFamily="18" charset="0"/>
                <a:cs typeface="Times New Roman" pitchFamily="18" charset="0"/>
              </a:rPr>
              <a:t>Sdn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Bhd</a:t>
            </a:r>
            <a:r>
              <a:rPr lang="en-US" dirty="0">
                <a:latin typeface="Times New Roman" pitchFamily="18" charset="0"/>
                <a:cs typeface="Times New Roman" pitchFamily="18" charset="0"/>
              </a:rPr>
              <a:t> is a private limited company, located at S-9-01, The </a:t>
            </a:r>
            <a:r>
              <a:rPr lang="en-US" dirty="0" err="1">
                <a:latin typeface="Times New Roman" pitchFamily="18" charset="0"/>
                <a:cs typeface="Times New Roman" pitchFamily="18" charset="0"/>
              </a:rPr>
              <a:t>Gamuda</a:t>
            </a:r>
            <a:r>
              <a:rPr lang="en-US" dirty="0">
                <a:latin typeface="Times New Roman" pitchFamily="18" charset="0"/>
                <a:cs typeface="Times New Roman" pitchFamily="18" charset="0"/>
              </a:rPr>
              <a:t> Biz Suite No,12, </a:t>
            </a:r>
            <a:r>
              <a:rPr lang="en-US" dirty="0" err="1">
                <a:latin typeface="Times New Roman" pitchFamily="18" charset="0"/>
                <a:cs typeface="Times New Roman" pitchFamily="18" charset="0"/>
              </a:rPr>
              <a:t>Jalan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Anggerik</a:t>
            </a:r>
            <a:r>
              <a:rPr lang="en-US" dirty="0">
                <a:latin typeface="Times New Roman" pitchFamily="18" charset="0"/>
                <a:cs typeface="Times New Roman" pitchFamily="18" charset="0"/>
              </a:rPr>
              <a:t> Vanilla 31/99, Kota </a:t>
            </a:r>
            <a:r>
              <a:rPr lang="en-US" dirty="0" err="1">
                <a:latin typeface="Times New Roman" pitchFamily="18" charset="0"/>
                <a:cs typeface="Times New Roman" pitchFamily="18" charset="0"/>
              </a:rPr>
              <a:t>Kemuning</a:t>
            </a:r>
            <a:r>
              <a:rPr lang="en-US" dirty="0">
                <a:latin typeface="Times New Roman" pitchFamily="18" charset="0"/>
                <a:cs typeface="Times New Roman" pitchFamily="18" charset="0"/>
              </a:rPr>
              <a:t>, 40460 Shah </a:t>
            </a:r>
            <a:r>
              <a:rPr lang="en-US" dirty="0" err="1">
                <a:latin typeface="Times New Roman" pitchFamily="18" charset="0"/>
                <a:cs typeface="Times New Roman" pitchFamily="18" charset="0"/>
              </a:rPr>
              <a:t>Alam</a:t>
            </a:r>
            <a:r>
              <a:rPr lang="en-US" dirty="0">
                <a:latin typeface="Times New Roman" pitchFamily="18" charset="0"/>
                <a:cs typeface="Times New Roman" pitchFamily="18" charset="0"/>
              </a:rPr>
              <a:t>, Selangor. The founders of VLEE is Mr. Lee </a:t>
            </a:r>
            <a:r>
              <a:rPr lang="en-US" dirty="0" err="1">
                <a:latin typeface="Times New Roman" pitchFamily="18" charset="0"/>
                <a:cs typeface="Times New Roman" pitchFamily="18" charset="0"/>
              </a:rPr>
              <a:t>Chee</a:t>
            </a:r>
            <a:r>
              <a:rPr lang="en-US" dirty="0">
                <a:latin typeface="Times New Roman" pitchFamily="18" charset="0"/>
                <a:cs typeface="Times New Roman" pitchFamily="18" charset="0"/>
              </a:rPr>
              <a:t> Chin, our Director. Mr. Lee was graduated from </a:t>
            </a:r>
            <a:r>
              <a:rPr lang="en-US" dirty="0" err="1">
                <a:latin typeface="Times New Roman" pitchFamily="18" charset="0"/>
                <a:cs typeface="Times New Roman" pitchFamily="18" charset="0"/>
              </a:rPr>
              <a:t>Inti</a:t>
            </a:r>
            <a:r>
              <a:rPr lang="en-US" dirty="0">
                <a:latin typeface="Times New Roman" pitchFamily="18" charset="0"/>
                <a:cs typeface="Times New Roman" pitchFamily="18" charset="0"/>
              </a:rPr>
              <a:t> College Malaysia, </a:t>
            </a:r>
            <a:r>
              <a:rPr lang="en-US" dirty="0" err="1">
                <a:latin typeface="Times New Roman" pitchFamily="18" charset="0"/>
                <a:cs typeface="Times New Roman" pitchFamily="18" charset="0"/>
              </a:rPr>
              <a:t>Nilai</a:t>
            </a:r>
            <a:r>
              <a:rPr lang="en-US" dirty="0">
                <a:latin typeface="Times New Roman" pitchFamily="18" charset="0"/>
                <a:cs typeface="Times New Roman" pitchFamily="18" charset="0"/>
              </a:rPr>
              <a:t> and hold a Higher Diploma in Civil Engineering. He have in excess of 10 year’s experience in the construction industry. He is the key person on company daily operation, strategic direction development, growth and expansion.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VLEE is growing from Mr. Lee alone himself until today comprise over 30 trained workers and supervisors. They are well trained to provide good quality and high standard of the construction works to our vast range of customers.  </a:t>
            </a:r>
          </a:p>
        </p:txBody>
      </p:sp>
      <p:grpSp>
        <p:nvGrpSpPr>
          <p:cNvPr id="9" name="Group 8"/>
          <p:cNvGrpSpPr/>
          <p:nvPr/>
        </p:nvGrpSpPr>
        <p:grpSpPr>
          <a:xfrm>
            <a:off x="3833275" y="152400"/>
            <a:ext cx="2872325" cy="749840"/>
            <a:chOff x="1061905" y="762001"/>
            <a:chExt cx="3274940" cy="626422"/>
          </a:xfrm>
        </p:grpSpPr>
        <p:sp>
          <p:nvSpPr>
            <p:cNvPr id="10" name="TextBox 9"/>
            <p:cNvSpPr txBox="1"/>
            <p:nvPr/>
          </p:nvSpPr>
          <p:spPr>
            <a:xfrm>
              <a:off x="1066800" y="762001"/>
              <a:ext cx="1676401" cy="488525"/>
            </a:xfrm>
            <a:prstGeom prst="rect">
              <a:avLst/>
            </a:prstGeom>
            <a:noFill/>
          </p:spPr>
          <p:txBody>
            <a:bodyPr wrap="square" rtlCol="0">
              <a:spAutoFit/>
            </a:bodyPr>
            <a:lstStyle/>
            <a:p>
              <a:r>
                <a:rPr lang="en-US" sz="3200" b="1" dirty="0">
                  <a:solidFill>
                    <a:srgbClr val="FF0000"/>
                  </a:solidFill>
                  <a:latin typeface="Stencil" pitchFamily="82" charset="0"/>
                </a:rPr>
                <a:t>VLEE</a:t>
              </a:r>
            </a:p>
          </p:txBody>
        </p:sp>
        <p:sp>
          <p:nvSpPr>
            <p:cNvPr id="11" name="TextBox 10"/>
            <p:cNvSpPr txBox="1"/>
            <p:nvPr/>
          </p:nvSpPr>
          <p:spPr>
            <a:xfrm>
              <a:off x="1061905" y="1131304"/>
              <a:ext cx="3274940" cy="257119"/>
            </a:xfrm>
            <a:prstGeom prst="rect">
              <a:avLst/>
            </a:prstGeom>
            <a:noFill/>
          </p:spPr>
          <p:txBody>
            <a:bodyPr wrap="none" rtlCol="0">
              <a:spAutoFit/>
            </a:bodyPr>
            <a:lstStyle/>
            <a:p>
              <a:r>
                <a:rPr lang="en-US" sz="1400" dirty="0"/>
                <a:t> Renovation &amp; Construction </a:t>
              </a:r>
              <a:r>
                <a:rPr lang="en-US" sz="1400" dirty="0" err="1"/>
                <a:t>Sdn</a:t>
              </a:r>
              <a:r>
                <a:rPr lang="en-US" sz="1400" dirty="0"/>
                <a:t> </a:t>
              </a:r>
              <a:r>
                <a:rPr lang="en-US" sz="1400" dirty="0" err="1"/>
                <a:t>Bhd</a:t>
              </a:r>
              <a:r>
                <a:rPr lang="en-US" sz="1400" dirty="0"/>
                <a:t> </a:t>
              </a:r>
              <a:endParaRPr lang="en-US" sz="1000" dirty="0"/>
            </a:p>
          </p:txBody>
        </p:sp>
      </p:grpSp>
    </p:spTree>
    <p:extLst>
      <p:ext uri="{BB962C8B-B14F-4D97-AF65-F5344CB8AC3E}">
        <p14:creationId xmlns:p14="http://schemas.microsoft.com/office/powerpoint/2010/main" val="367882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057400"/>
            <a:ext cx="5714998" cy="2862322"/>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VLEE provide wide range of services:</a:t>
            </a:r>
          </a:p>
          <a:p>
            <a:pPr marL="342900" indent="-342900" algn="just">
              <a:buAutoNum type="arabicPeriod"/>
            </a:pPr>
            <a:r>
              <a:rPr lang="en-US" sz="2000" dirty="0">
                <a:latin typeface="Times New Roman" pitchFamily="18" charset="0"/>
                <a:cs typeface="Times New Roman" pitchFamily="18" charset="0"/>
              </a:rPr>
              <a:t>Plumbing services</a:t>
            </a:r>
          </a:p>
          <a:p>
            <a:pPr marL="342900" indent="-342900" algn="just">
              <a:buAutoNum type="arabicPeriod"/>
            </a:pPr>
            <a:r>
              <a:rPr lang="en-US" sz="2000" dirty="0">
                <a:latin typeface="Times New Roman" pitchFamily="18" charset="0"/>
                <a:cs typeface="Times New Roman" pitchFamily="18" charset="0"/>
              </a:rPr>
              <a:t>All kinds of renovation works</a:t>
            </a:r>
          </a:p>
          <a:p>
            <a:pPr marL="342900" indent="-342900" algn="just">
              <a:buAutoNum type="arabicPeriod"/>
            </a:pPr>
            <a:r>
              <a:rPr lang="en-US" sz="2000" dirty="0">
                <a:latin typeface="Times New Roman" pitchFamily="18" charset="0"/>
                <a:cs typeface="Times New Roman" pitchFamily="18" charset="0"/>
              </a:rPr>
              <a:t>Construct bungalow, shop lot &amp; others</a:t>
            </a:r>
          </a:p>
          <a:p>
            <a:pPr marL="342900" indent="-342900" algn="just">
              <a:buAutoNum type="arabicPeriod"/>
            </a:pPr>
            <a:r>
              <a:rPr lang="en-US" sz="2000" dirty="0">
                <a:latin typeface="Times New Roman" pitchFamily="18" charset="0"/>
                <a:cs typeface="Times New Roman" pitchFamily="18" charset="0"/>
              </a:rPr>
              <a:t>Maintenance for Township and Factory</a:t>
            </a:r>
          </a:p>
          <a:p>
            <a:pPr algn="just"/>
            <a:endParaRPr lang="en-US" sz="2000" dirty="0">
              <a:latin typeface="Times New Roman" pitchFamily="18" charset="0"/>
              <a:cs typeface="Times New Roman" pitchFamily="18" charset="0"/>
            </a:endParaRPr>
          </a:p>
          <a:p>
            <a:pPr marL="342900" indent="-342900" algn="just">
              <a:buAutoNum type="arabicPeriod"/>
            </a:pPr>
            <a:endParaRPr lang="en-US" sz="2000" dirty="0">
              <a:latin typeface="Times New Roman" pitchFamily="18" charset="0"/>
              <a:cs typeface="Times New Roman" pitchFamily="18" charset="0"/>
            </a:endParaRPr>
          </a:p>
          <a:p>
            <a:pPr marL="342900" indent="-342900" algn="just"/>
            <a:r>
              <a:rPr lang="en-US" sz="2000" dirty="0">
                <a:latin typeface="Times New Roman" pitchFamily="18" charset="0"/>
                <a:cs typeface="Times New Roman" pitchFamily="18" charset="0"/>
              </a:rPr>
              <a:t>Our </a:t>
            </a:r>
            <a:r>
              <a:rPr lang="en-US" sz="2000" dirty="0">
                <a:solidFill>
                  <a:srgbClr val="FF0000"/>
                </a:solidFill>
                <a:latin typeface="Times New Roman" pitchFamily="18" charset="0"/>
                <a:cs typeface="Times New Roman" pitchFamily="18" charset="0"/>
              </a:rPr>
              <a:t>ATTENTION</a:t>
            </a:r>
            <a:r>
              <a:rPr lang="en-US" sz="2000" dirty="0">
                <a:latin typeface="Times New Roman" pitchFamily="18" charset="0"/>
                <a:cs typeface="Times New Roman" pitchFamily="18" charset="0"/>
              </a:rPr>
              <a:t> is to cost efficiency and to provide the good quality services to our customers </a:t>
            </a:r>
          </a:p>
        </p:txBody>
      </p:sp>
      <p:pic>
        <p:nvPicPr>
          <p:cNvPr id="5" name="Picture 4" descr="http://www.laubros.com/devportal/images/stories/ContentImg/profilebanner.jpg"/>
          <p:cNvPicPr>
            <a:picLocks noChangeAspect="1" noChangeArrowheads="1"/>
          </p:cNvPicPr>
          <p:nvPr/>
        </p:nvPicPr>
        <p:blipFill>
          <a:blip r:embed="rId2"/>
          <a:srcRect/>
          <a:stretch>
            <a:fillRect/>
          </a:stretch>
        </p:blipFill>
        <p:spPr bwMode="auto">
          <a:xfrm>
            <a:off x="0" y="6134100"/>
            <a:ext cx="6858000" cy="1943100"/>
          </a:xfrm>
          <a:prstGeom prst="rect">
            <a:avLst/>
          </a:prstGeom>
          <a:noFill/>
        </p:spPr>
      </p:pic>
      <p:grpSp>
        <p:nvGrpSpPr>
          <p:cNvPr id="9" name="Group 8"/>
          <p:cNvGrpSpPr/>
          <p:nvPr/>
        </p:nvGrpSpPr>
        <p:grpSpPr>
          <a:xfrm>
            <a:off x="3833275" y="152400"/>
            <a:ext cx="2872325" cy="749840"/>
            <a:chOff x="1061905" y="762001"/>
            <a:chExt cx="3274940" cy="626422"/>
          </a:xfrm>
        </p:grpSpPr>
        <p:sp>
          <p:nvSpPr>
            <p:cNvPr id="10" name="TextBox 9"/>
            <p:cNvSpPr txBox="1"/>
            <p:nvPr/>
          </p:nvSpPr>
          <p:spPr>
            <a:xfrm>
              <a:off x="1066800" y="762001"/>
              <a:ext cx="1676401" cy="488525"/>
            </a:xfrm>
            <a:prstGeom prst="rect">
              <a:avLst/>
            </a:prstGeom>
            <a:noFill/>
          </p:spPr>
          <p:txBody>
            <a:bodyPr wrap="square" rtlCol="0">
              <a:spAutoFit/>
            </a:bodyPr>
            <a:lstStyle/>
            <a:p>
              <a:r>
                <a:rPr lang="en-US" sz="3200" b="1" dirty="0">
                  <a:solidFill>
                    <a:srgbClr val="FF0000"/>
                  </a:solidFill>
                  <a:latin typeface="Stencil" pitchFamily="82" charset="0"/>
                </a:rPr>
                <a:t>VLEE</a:t>
              </a:r>
            </a:p>
          </p:txBody>
        </p:sp>
        <p:sp>
          <p:nvSpPr>
            <p:cNvPr id="11" name="TextBox 10"/>
            <p:cNvSpPr txBox="1"/>
            <p:nvPr/>
          </p:nvSpPr>
          <p:spPr>
            <a:xfrm>
              <a:off x="1061905" y="1131304"/>
              <a:ext cx="3274940" cy="257119"/>
            </a:xfrm>
            <a:prstGeom prst="rect">
              <a:avLst/>
            </a:prstGeom>
            <a:noFill/>
          </p:spPr>
          <p:txBody>
            <a:bodyPr wrap="none" rtlCol="0">
              <a:spAutoFit/>
            </a:bodyPr>
            <a:lstStyle/>
            <a:p>
              <a:r>
                <a:rPr lang="en-US" sz="1400" dirty="0"/>
                <a:t> Renovation &amp; Construction </a:t>
              </a:r>
              <a:r>
                <a:rPr lang="en-US" sz="1400" dirty="0" err="1"/>
                <a:t>Sdn</a:t>
              </a:r>
              <a:r>
                <a:rPr lang="en-US" sz="1400" dirty="0"/>
                <a:t> </a:t>
              </a:r>
              <a:r>
                <a:rPr lang="en-US" sz="1400" dirty="0" err="1"/>
                <a:t>Bhd</a:t>
              </a:r>
              <a:r>
                <a:rPr lang="en-US" sz="1400" dirty="0"/>
                <a:t> </a:t>
              </a:r>
              <a:endParaRPr lang="en-US" sz="1000" dirty="0"/>
            </a:p>
          </p:txBody>
        </p:sp>
      </p:grpSp>
    </p:spTree>
    <p:extLst>
      <p:ext uri="{BB962C8B-B14F-4D97-AF65-F5344CB8AC3E}">
        <p14:creationId xmlns:p14="http://schemas.microsoft.com/office/powerpoint/2010/main" val="369863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internetsociety.org/sites/default/files/iStock_000011303070XSmall.jpg"/>
          <p:cNvPicPr>
            <a:picLocks noChangeAspect="1" noChangeArrowheads="1"/>
          </p:cNvPicPr>
          <p:nvPr/>
        </p:nvPicPr>
        <p:blipFill>
          <a:blip r:embed="rId2"/>
          <a:srcRect/>
          <a:stretch>
            <a:fillRect/>
          </a:stretch>
        </p:blipFill>
        <p:spPr bwMode="auto">
          <a:xfrm>
            <a:off x="0" y="3929985"/>
            <a:ext cx="2939374" cy="2819400"/>
          </a:xfrm>
          <a:prstGeom prst="rect">
            <a:avLst/>
          </a:prstGeom>
          <a:noFill/>
        </p:spPr>
      </p:pic>
      <p:sp>
        <p:nvSpPr>
          <p:cNvPr id="8" name="TextBox 7"/>
          <p:cNvSpPr txBox="1"/>
          <p:nvPr/>
        </p:nvSpPr>
        <p:spPr>
          <a:xfrm>
            <a:off x="762000" y="1794093"/>
            <a:ext cx="5638800" cy="6740307"/>
          </a:xfrm>
          <a:prstGeom prst="rect">
            <a:avLst/>
          </a:prstGeom>
          <a:noFill/>
        </p:spPr>
        <p:txBody>
          <a:bodyPr wrap="square" rtlCol="0">
            <a:spAutoFit/>
          </a:bodyPr>
          <a:lstStyle/>
          <a:p>
            <a:pPr algn="ctr"/>
            <a:r>
              <a:rPr lang="en-US" sz="2400" dirty="0">
                <a:solidFill>
                  <a:srgbClr val="FF0000"/>
                </a:solidFill>
                <a:latin typeface="Times New Roman" pitchFamily="18" charset="0"/>
                <a:cs typeface="Times New Roman" pitchFamily="18" charset="0"/>
              </a:rPr>
              <a:t>VISION</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Our Vision is to be recognized as the most trusted and respected construction company, and to deliver the high quality and standards construction services. </a:t>
            </a:r>
          </a:p>
          <a:p>
            <a:pPr algn="ctr"/>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p>
            <a:pPr algn="ctr"/>
            <a:endParaRPr lang="en-US" sz="2400" dirty="0">
              <a:solidFill>
                <a:srgbClr val="FF0000"/>
              </a:solidFill>
              <a:latin typeface="Times New Roman" pitchFamily="18" charset="0"/>
              <a:cs typeface="Times New Roman" pitchFamily="18" charset="0"/>
            </a:endParaRPr>
          </a:p>
          <a:p>
            <a:pPr algn="ctr"/>
            <a:r>
              <a:rPr lang="en-US" sz="2400" dirty="0">
                <a:solidFill>
                  <a:srgbClr val="FF0000"/>
                </a:solidFill>
                <a:latin typeface="Times New Roman" pitchFamily="18" charset="0"/>
                <a:cs typeface="Times New Roman" pitchFamily="18" charset="0"/>
              </a:rPr>
              <a:t>      MISSION</a:t>
            </a:r>
          </a:p>
          <a:p>
            <a:pPr algn="just"/>
            <a:r>
              <a:rPr lang="en-US" sz="2400" dirty="0">
                <a:latin typeface="Times New Roman" pitchFamily="18" charset="0"/>
                <a:cs typeface="Times New Roman" pitchFamily="18" charset="0"/>
              </a:rPr>
              <a:t>To provide any construction &amp; renovation services, in any time, any place or environment; for the benefit of our customers and get the full satisfaction.  </a:t>
            </a:r>
          </a:p>
        </p:txBody>
      </p:sp>
      <p:grpSp>
        <p:nvGrpSpPr>
          <p:cNvPr id="10" name="Group 9"/>
          <p:cNvGrpSpPr/>
          <p:nvPr/>
        </p:nvGrpSpPr>
        <p:grpSpPr>
          <a:xfrm>
            <a:off x="3833275" y="152400"/>
            <a:ext cx="2872325" cy="749840"/>
            <a:chOff x="1061905" y="762001"/>
            <a:chExt cx="3274940" cy="626422"/>
          </a:xfrm>
        </p:grpSpPr>
        <p:sp>
          <p:nvSpPr>
            <p:cNvPr id="11" name="TextBox 10"/>
            <p:cNvSpPr txBox="1"/>
            <p:nvPr/>
          </p:nvSpPr>
          <p:spPr>
            <a:xfrm>
              <a:off x="1066800" y="762001"/>
              <a:ext cx="1676401" cy="488525"/>
            </a:xfrm>
            <a:prstGeom prst="rect">
              <a:avLst/>
            </a:prstGeom>
            <a:noFill/>
          </p:spPr>
          <p:txBody>
            <a:bodyPr wrap="square" rtlCol="0">
              <a:spAutoFit/>
            </a:bodyPr>
            <a:lstStyle/>
            <a:p>
              <a:r>
                <a:rPr lang="en-US" sz="3200" b="1" dirty="0">
                  <a:solidFill>
                    <a:srgbClr val="FF0000"/>
                  </a:solidFill>
                  <a:latin typeface="Stencil" pitchFamily="82" charset="0"/>
                </a:rPr>
                <a:t>VLEE</a:t>
              </a:r>
            </a:p>
          </p:txBody>
        </p:sp>
        <p:sp>
          <p:nvSpPr>
            <p:cNvPr id="12" name="TextBox 11"/>
            <p:cNvSpPr txBox="1"/>
            <p:nvPr/>
          </p:nvSpPr>
          <p:spPr>
            <a:xfrm>
              <a:off x="1061905" y="1131304"/>
              <a:ext cx="3274940" cy="257119"/>
            </a:xfrm>
            <a:prstGeom prst="rect">
              <a:avLst/>
            </a:prstGeom>
            <a:noFill/>
          </p:spPr>
          <p:txBody>
            <a:bodyPr wrap="none" rtlCol="0">
              <a:spAutoFit/>
            </a:bodyPr>
            <a:lstStyle/>
            <a:p>
              <a:r>
                <a:rPr lang="en-US" sz="1400" dirty="0"/>
                <a:t> Renovation &amp; Construction </a:t>
              </a:r>
              <a:r>
                <a:rPr lang="en-US" sz="1400" dirty="0" err="1"/>
                <a:t>Sdn</a:t>
              </a:r>
              <a:r>
                <a:rPr lang="en-US" sz="1400" dirty="0"/>
                <a:t> </a:t>
              </a:r>
              <a:r>
                <a:rPr lang="en-US" sz="1400" dirty="0" err="1"/>
                <a:t>Bhd</a:t>
              </a:r>
              <a:r>
                <a:rPr lang="en-US" sz="1400" dirty="0"/>
                <a:t> </a:t>
              </a:r>
              <a:endParaRPr lang="en-US" sz="1000" dirty="0"/>
            </a:p>
          </p:txBody>
        </p:sp>
      </p:grpSp>
    </p:spTree>
    <p:extLst>
      <p:ext uri="{BB962C8B-B14F-4D97-AF65-F5344CB8AC3E}">
        <p14:creationId xmlns:p14="http://schemas.microsoft.com/office/powerpoint/2010/main" val="406211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35138" y="1027620"/>
            <a:ext cx="8786709" cy="984885"/>
          </a:xfrm>
          <a:prstGeom prst="rect">
            <a:avLst/>
          </a:prstGeom>
          <a:noFill/>
        </p:spPr>
        <p:txBody>
          <a:bodyPr wrap="square" rtlCol="0">
            <a:spAutoFit/>
          </a:bodyPr>
          <a:lstStyle/>
          <a:p>
            <a:r>
              <a:rPr lang="en-US" sz="3200" b="1" dirty="0">
                <a:latin typeface="Palatino Linotype" panose="02040502050505030304" pitchFamily="18" charset="0"/>
                <a:ea typeface="FangSong" panose="02010609060101010101" pitchFamily="49" charset="-122"/>
              </a:rPr>
              <a:t>Organization Chart</a:t>
            </a:r>
          </a:p>
          <a:p>
            <a:endParaRPr lang="en-US" sz="2600" dirty="0"/>
          </a:p>
        </p:txBody>
      </p:sp>
      <p:grpSp>
        <p:nvGrpSpPr>
          <p:cNvPr id="3" name="Group 2"/>
          <p:cNvGrpSpPr/>
          <p:nvPr/>
        </p:nvGrpSpPr>
        <p:grpSpPr>
          <a:xfrm>
            <a:off x="-3820" y="2238560"/>
            <a:ext cx="6866237" cy="5472711"/>
            <a:chOff x="-3017182" y="3266459"/>
            <a:chExt cx="12977799" cy="4084059"/>
          </a:xfrm>
        </p:grpSpPr>
        <p:sp>
          <p:nvSpPr>
            <p:cNvPr id="7" name="Rectangle: Rounded Corners 6"/>
            <p:cNvSpPr/>
            <p:nvPr/>
          </p:nvSpPr>
          <p:spPr>
            <a:xfrm>
              <a:off x="-3017182" y="6406058"/>
              <a:ext cx="2758439" cy="935312"/>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endParaRPr lang="en-US" sz="1200" dirty="0">
                <a:solidFill>
                  <a:schemeClr val="tx1"/>
                </a:solidFill>
              </a:endParaRPr>
            </a:p>
            <a:p>
              <a:pPr algn="ctr"/>
              <a:r>
                <a:rPr lang="en-US" sz="1200" dirty="0">
                  <a:solidFill>
                    <a:schemeClr val="tx1"/>
                  </a:solidFill>
                </a:rPr>
                <a:t>Operation Assistant</a:t>
              </a:r>
            </a:p>
            <a:p>
              <a:pPr algn="ctr"/>
              <a:r>
                <a:rPr lang="en-US" sz="1200" dirty="0">
                  <a:solidFill>
                    <a:schemeClr val="tx1"/>
                  </a:solidFill>
                </a:rPr>
                <a:t>Lee Ngan</a:t>
              </a:r>
            </a:p>
            <a:p>
              <a:pPr algn="ctr"/>
              <a:endParaRPr lang="en-US" sz="1200" dirty="0">
                <a:solidFill>
                  <a:schemeClr val="tx1"/>
                </a:solidFill>
              </a:endParaRPr>
            </a:p>
          </p:txBody>
        </p:sp>
        <p:sp>
          <p:nvSpPr>
            <p:cNvPr id="10" name="Rectangle: Rounded Corners 9"/>
            <p:cNvSpPr/>
            <p:nvPr/>
          </p:nvSpPr>
          <p:spPr>
            <a:xfrm>
              <a:off x="-2679701" y="4548173"/>
              <a:ext cx="2831125" cy="496956"/>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endParaRPr lang="en-US" sz="1200" dirty="0">
                <a:solidFill>
                  <a:schemeClr val="tx1"/>
                </a:solidFill>
              </a:endParaRPr>
            </a:p>
            <a:p>
              <a:pPr algn="ctr"/>
              <a:r>
                <a:rPr lang="en-US" sz="1200" dirty="0">
                  <a:solidFill>
                    <a:schemeClr val="tx1"/>
                  </a:solidFill>
                </a:rPr>
                <a:t>Maintenance Group</a:t>
              </a:r>
            </a:p>
            <a:p>
              <a:pPr algn="ctr"/>
              <a:endParaRPr lang="en-US" sz="1200" dirty="0">
                <a:solidFill>
                  <a:schemeClr val="tx1"/>
                </a:solidFill>
              </a:endParaRPr>
            </a:p>
          </p:txBody>
        </p:sp>
        <p:sp>
          <p:nvSpPr>
            <p:cNvPr id="11" name="Rectangle: Rounded Corners 10"/>
            <p:cNvSpPr/>
            <p:nvPr/>
          </p:nvSpPr>
          <p:spPr>
            <a:xfrm>
              <a:off x="-2754930" y="5238336"/>
              <a:ext cx="3007235" cy="585769"/>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endParaRPr lang="en-US" sz="1200" dirty="0">
                <a:solidFill>
                  <a:schemeClr val="tx1"/>
                </a:solidFill>
              </a:endParaRPr>
            </a:p>
            <a:p>
              <a:pPr algn="ctr"/>
              <a:r>
                <a:rPr lang="en-US" sz="1200" dirty="0">
                  <a:solidFill>
                    <a:schemeClr val="tx1"/>
                  </a:solidFill>
                </a:rPr>
                <a:t>Manager</a:t>
              </a:r>
            </a:p>
            <a:p>
              <a:pPr algn="ctr"/>
              <a:r>
                <a:rPr lang="en-US" sz="1200" dirty="0">
                  <a:solidFill>
                    <a:schemeClr val="tx1"/>
                  </a:solidFill>
                </a:rPr>
                <a:t>Lee Chee Seng</a:t>
              </a:r>
            </a:p>
            <a:p>
              <a:pPr algn="ctr"/>
              <a:endParaRPr lang="en-US" sz="1200" dirty="0">
                <a:solidFill>
                  <a:schemeClr val="tx1"/>
                </a:solidFill>
              </a:endParaRPr>
            </a:p>
          </p:txBody>
        </p:sp>
        <p:grpSp>
          <p:nvGrpSpPr>
            <p:cNvPr id="2" name="Group 1"/>
            <p:cNvGrpSpPr/>
            <p:nvPr/>
          </p:nvGrpSpPr>
          <p:grpSpPr>
            <a:xfrm>
              <a:off x="-1563772" y="3266459"/>
              <a:ext cx="11524389" cy="4084059"/>
              <a:chOff x="-1563772" y="3266459"/>
              <a:chExt cx="11524389" cy="4084059"/>
            </a:xfrm>
          </p:grpSpPr>
          <p:sp>
            <p:nvSpPr>
              <p:cNvPr id="5" name="Rectangle: Rounded Corners 4"/>
              <p:cNvSpPr/>
              <p:nvPr/>
            </p:nvSpPr>
            <p:spPr>
              <a:xfrm>
                <a:off x="1488314" y="3266459"/>
                <a:ext cx="4031106" cy="470034"/>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endParaRPr lang="en-US" sz="1200" dirty="0">
                  <a:solidFill>
                    <a:schemeClr val="tx1"/>
                  </a:solidFill>
                </a:endParaRPr>
              </a:p>
              <a:p>
                <a:pPr algn="ctr"/>
                <a:r>
                  <a:rPr lang="en-US" sz="1200" dirty="0">
                    <a:solidFill>
                      <a:schemeClr val="tx1"/>
                    </a:solidFill>
                  </a:rPr>
                  <a:t>DIRECTOR</a:t>
                </a:r>
              </a:p>
              <a:p>
                <a:pPr algn="ctr"/>
                <a:r>
                  <a:rPr lang="en-US" sz="1200" dirty="0">
                    <a:solidFill>
                      <a:schemeClr val="tx1"/>
                    </a:solidFill>
                  </a:rPr>
                  <a:t>JAY LEE CHEE CHIN</a:t>
                </a:r>
              </a:p>
              <a:p>
                <a:pPr algn="ctr"/>
                <a:endParaRPr lang="en-US" sz="1200" dirty="0">
                  <a:solidFill>
                    <a:schemeClr val="tx1"/>
                  </a:solidFill>
                </a:endParaRPr>
              </a:p>
            </p:txBody>
          </p:sp>
          <p:sp>
            <p:nvSpPr>
              <p:cNvPr id="6" name="Rectangle: Rounded Corners 5"/>
              <p:cNvSpPr/>
              <p:nvPr/>
            </p:nvSpPr>
            <p:spPr>
              <a:xfrm>
                <a:off x="6579336" y="6406058"/>
                <a:ext cx="3229440" cy="574570"/>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r>
                  <a:rPr lang="en-US" sz="1200" dirty="0">
                    <a:solidFill>
                      <a:schemeClr val="tx1"/>
                    </a:solidFill>
                  </a:rPr>
                  <a:t>Admin &amp; Account Assistant</a:t>
                </a:r>
              </a:p>
              <a:p>
                <a:pPr algn="ctr"/>
                <a:r>
                  <a:rPr lang="en-US" sz="1200" dirty="0">
                    <a:solidFill>
                      <a:schemeClr val="tx1"/>
                    </a:solidFill>
                  </a:rPr>
                  <a:t>Gan </a:t>
                </a:r>
                <a:r>
                  <a:rPr lang="en-US" sz="1200" dirty="0" err="1">
                    <a:solidFill>
                      <a:schemeClr val="tx1"/>
                    </a:solidFill>
                  </a:rPr>
                  <a:t>Choon</a:t>
                </a:r>
                <a:r>
                  <a:rPr lang="en-US" sz="1200" dirty="0">
                    <a:solidFill>
                      <a:schemeClr val="tx1"/>
                    </a:solidFill>
                  </a:rPr>
                  <a:t> Hwa</a:t>
                </a:r>
              </a:p>
            </p:txBody>
          </p:sp>
          <p:sp>
            <p:nvSpPr>
              <p:cNvPr id="8" name="Rectangle: Rounded Corners 7"/>
              <p:cNvSpPr/>
              <p:nvPr/>
            </p:nvSpPr>
            <p:spPr>
              <a:xfrm>
                <a:off x="3898434" y="4550550"/>
                <a:ext cx="2895643" cy="494579"/>
              </a:xfrm>
              <a:prstGeom prst="roundRect">
                <a:avLst/>
              </a:prstGeom>
              <a:noFill/>
              <a:effectLst>
                <a:glow rad="1397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r>
                  <a:rPr lang="en-US" sz="1200" dirty="0">
                    <a:solidFill>
                      <a:schemeClr val="tx1"/>
                    </a:solidFill>
                  </a:rPr>
                  <a:t>Construction Group</a:t>
                </a:r>
              </a:p>
            </p:txBody>
          </p:sp>
          <p:sp>
            <p:nvSpPr>
              <p:cNvPr id="9" name="Rectangle: Rounded Corners 8"/>
              <p:cNvSpPr/>
              <p:nvPr/>
            </p:nvSpPr>
            <p:spPr>
              <a:xfrm>
                <a:off x="466420" y="4558869"/>
                <a:ext cx="3055166" cy="486260"/>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r>
                  <a:rPr lang="en-US" sz="1200" dirty="0">
                    <a:solidFill>
                      <a:schemeClr val="tx1"/>
                    </a:solidFill>
                  </a:rPr>
                  <a:t>Renovation Group</a:t>
                </a:r>
              </a:p>
            </p:txBody>
          </p:sp>
          <p:sp>
            <p:nvSpPr>
              <p:cNvPr id="12" name="Rectangle: Rounded Corners 11"/>
              <p:cNvSpPr/>
              <p:nvPr/>
            </p:nvSpPr>
            <p:spPr>
              <a:xfrm>
                <a:off x="542315" y="5252015"/>
                <a:ext cx="2688591" cy="558413"/>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endParaRPr lang="en-US" sz="1200" dirty="0">
                  <a:solidFill>
                    <a:schemeClr val="tx1"/>
                  </a:solidFill>
                </a:endParaRPr>
              </a:p>
              <a:p>
                <a:pPr algn="ctr"/>
                <a:r>
                  <a:rPr lang="en-US" sz="1200" dirty="0">
                    <a:solidFill>
                      <a:schemeClr val="tx1"/>
                    </a:solidFill>
                  </a:rPr>
                  <a:t>Manager</a:t>
                </a:r>
              </a:p>
              <a:p>
                <a:pPr algn="ctr"/>
                <a:r>
                  <a:rPr lang="en-US" sz="1200" dirty="0">
                    <a:solidFill>
                      <a:schemeClr val="tx1"/>
                    </a:solidFill>
                  </a:rPr>
                  <a:t>Tan Kim Tee</a:t>
                </a:r>
              </a:p>
              <a:p>
                <a:pPr algn="ctr"/>
                <a:endParaRPr lang="en-US" sz="1200" dirty="0">
                  <a:solidFill>
                    <a:schemeClr val="tx1"/>
                  </a:solidFill>
                </a:endParaRPr>
              </a:p>
            </p:txBody>
          </p:sp>
          <p:sp>
            <p:nvSpPr>
              <p:cNvPr id="13" name="Rectangle: Rounded Corners 12"/>
              <p:cNvSpPr/>
              <p:nvPr/>
            </p:nvSpPr>
            <p:spPr>
              <a:xfrm>
                <a:off x="3540723" y="5252015"/>
                <a:ext cx="3271421" cy="546375"/>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endParaRPr lang="en-US" sz="1200" dirty="0">
                  <a:solidFill>
                    <a:schemeClr val="tx1"/>
                  </a:solidFill>
                </a:endParaRPr>
              </a:p>
              <a:p>
                <a:pPr algn="ctr"/>
                <a:r>
                  <a:rPr lang="en-US" sz="1200" dirty="0">
                    <a:solidFill>
                      <a:schemeClr val="tx1"/>
                    </a:solidFill>
                  </a:rPr>
                  <a:t>Manager</a:t>
                </a:r>
              </a:p>
              <a:p>
                <a:pPr algn="ctr"/>
                <a:r>
                  <a:rPr lang="en-US" sz="1200" dirty="0">
                    <a:solidFill>
                      <a:schemeClr val="tx1"/>
                    </a:solidFill>
                  </a:rPr>
                  <a:t>JAY Lee Chee Chin</a:t>
                </a:r>
              </a:p>
              <a:p>
                <a:pPr algn="ctr"/>
                <a:endParaRPr lang="en-US" sz="1200" dirty="0">
                  <a:solidFill>
                    <a:schemeClr val="tx1"/>
                  </a:solidFill>
                </a:endParaRPr>
              </a:p>
            </p:txBody>
          </p:sp>
          <p:cxnSp>
            <p:nvCxnSpPr>
              <p:cNvPr id="15" name="Straight Connector 14"/>
              <p:cNvCxnSpPr>
                <a:cxnSpLocks/>
              </p:cNvCxnSpPr>
              <p:nvPr/>
            </p:nvCxnSpPr>
            <p:spPr>
              <a:xfrm flipH="1">
                <a:off x="-1371601" y="3509977"/>
                <a:ext cx="2700019"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cxnSpLocks/>
              </p:cNvCxnSpPr>
              <p:nvPr/>
            </p:nvCxnSpPr>
            <p:spPr>
              <a:xfrm flipH="1">
                <a:off x="-1378375" y="3522063"/>
                <a:ext cx="6774" cy="101402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cxnSpLocks/>
                <a:endCxn id="9" idx="0"/>
              </p:cNvCxnSpPr>
              <p:nvPr/>
            </p:nvCxnSpPr>
            <p:spPr>
              <a:xfrm flipH="1">
                <a:off x="1994003" y="3920139"/>
                <a:ext cx="61851" cy="63873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cxnSpLocks/>
              </p:cNvCxnSpPr>
              <p:nvPr/>
            </p:nvCxnSpPr>
            <p:spPr>
              <a:xfrm flipH="1">
                <a:off x="5060030" y="3920139"/>
                <a:ext cx="2544" cy="62375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cxnSpLocks/>
                <a:endCxn id="5" idx="3"/>
              </p:cNvCxnSpPr>
              <p:nvPr/>
            </p:nvCxnSpPr>
            <p:spPr>
              <a:xfrm flipH="1" flipV="1">
                <a:off x="5519420" y="3501476"/>
                <a:ext cx="2859915" cy="85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cxnSpLocks/>
                <a:stCxn id="32" idx="0"/>
              </p:cNvCxnSpPr>
              <p:nvPr/>
            </p:nvCxnSpPr>
            <p:spPr>
              <a:xfrm flipV="1">
                <a:off x="8459684" y="3501476"/>
                <a:ext cx="0" cy="1057393"/>
              </a:xfrm>
              <a:prstGeom prst="line">
                <a:avLst/>
              </a:prstGeom>
            </p:spPr>
            <p:style>
              <a:lnRef idx="1">
                <a:schemeClr val="dk1"/>
              </a:lnRef>
              <a:fillRef idx="0">
                <a:schemeClr val="dk1"/>
              </a:fillRef>
              <a:effectRef idx="0">
                <a:schemeClr val="dk1"/>
              </a:effectRef>
              <a:fontRef idx="minor">
                <a:schemeClr val="tx1"/>
              </a:fontRef>
            </p:style>
          </p:cxnSp>
          <p:sp>
            <p:nvSpPr>
              <p:cNvPr id="32" name="Rectangle: Rounded Corners 31"/>
              <p:cNvSpPr/>
              <p:nvPr/>
            </p:nvSpPr>
            <p:spPr>
              <a:xfrm>
                <a:off x="6958751" y="4558869"/>
                <a:ext cx="3001866" cy="755910"/>
              </a:xfrm>
              <a:prstGeom prst="roundRect">
                <a:avLst/>
              </a:prstGeom>
              <a:noFill/>
              <a:ln>
                <a:solidFill>
                  <a:schemeClr val="accent1">
                    <a:shade val="50000"/>
                  </a:schemeClr>
                </a:solidFill>
              </a:ln>
              <a:effectLst>
                <a:glow rad="139700">
                  <a:schemeClr val="accent1">
                    <a:satMod val="175000"/>
                    <a:alpha val="40000"/>
                  </a:schemeClr>
                </a:glow>
                <a:innerShdw blurRad="63500" dist="50800" dir="13500000">
                  <a:prstClr val="black">
                    <a:alpha val="50000"/>
                  </a:prstClr>
                </a:innerShdw>
              </a:effectLst>
              <a:scene3d>
                <a:camera prst="orthographicFront"/>
                <a:lightRig rig="threePt" dir="t"/>
              </a:scene3d>
              <a:sp3d>
                <a:bevelB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r>
                  <a:rPr lang="en-US" sz="1200" dirty="0">
                    <a:solidFill>
                      <a:schemeClr val="tx1"/>
                    </a:solidFill>
                  </a:rPr>
                  <a:t>Finance &amp; Account Manager</a:t>
                </a:r>
              </a:p>
            </p:txBody>
          </p:sp>
          <p:sp>
            <p:nvSpPr>
              <p:cNvPr id="33" name="Rectangle: Rounded Corners 32"/>
              <p:cNvSpPr/>
              <p:nvPr/>
            </p:nvSpPr>
            <p:spPr>
              <a:xfrm>
                <a:off x="7110593" y="5345856"/>
                <a:ext cx="2698182" cy="436508"/>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r>
                  <a:rPr lang="en-US" sz="1200" dirty="0">
                    <a:solidFill>
                      <a:schemeClr val="tx1"/>
                    </a:solidFill>
                  </a:rPr>
                  <a:t>Tan Jia Hui</a:t>
                </a:r>
              </a:p>
            </p:txBody>
          </p:sp>
          <p:cxnSp>
            <p:nvCxnSpPr>
              <p:cNvPr id="34" name="Straight Connector 33"/>
              <p:cNvCxnSpPr>
                <a:cxnSpLocks/>
                <a:endCxn id="33" idx="2"/>
              </p:cNvCxnSpPr>
              <p:nvPr/>
            </p:nvCxnSpPr>
            <p:spPr>
              <a:xfrm flipV="1">
                <a:off x="8459684" y="5782363"/>
                <a:ext cx="0" cy="549971"/>
              </a:xfrm>
              <a:prstGeom prst="line">
                <a:avLst/>
              </a:prstGeom>
            </p:spPr>
            <p:style>
              <a:lnRef idx="1">
                <a:schemeClr val="dk1"/>
              </a:lnRef>
              <a:fillRef idx="0">
                <a:schemeClr val="dk1"/>
              </a:fillRef>
              <a:effectRef idx="0">
                <a:schemeClr val="dk1"/>
              </a:effectRef>
              <a:fontRef idx="minor">
                <a:schemeClr val="tx1"/>
              </a:fontRef>
            </p:style>
          </p:cxnSp>
          <p:sp>
            <p:nvSpPr>
              <p:cNvPr id="37" name="Rectangle: Rounded Corners 36"/>
              <p:cNvSpPr/>
              <p:nvPr/>
            </p:nvSpPr>
            <p:spPr>
              <a:xfrm>
                <a:off x="151423" y="6415206"/>
                <a:ext cx="3107977" cy="935312"/>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endParaRPr lang="en-US" sz="1200" dirty="0">
                  <a:solidFill>
                    <a:schemeClr val="tx1"/>
                  </a:solidFill>
                </a:endParaRPr>
              </a:p>
              <a:p>
                <a:pPr algn="ctr"/>
                <a:r>
                  <a:rPr lang="en-US" sz="1200" dirty="0">
                    <a:solidFill>
                      <a:schemeClr val="tx1"/>
                    </a:solidFill>
                  </a:rPr>
                  <a:t>Site Assistant</a:t>
                </a:r>
              </a:p>
              <a:p>
                <a:pPr algn="ctr"/>
                <a:r>
                  <a:rPr lang="en-US" sz="1200" dirty="0">
                    <a:solidFill>
                      <a:schemeClr val="tx1"/>
                    </a:solidFill>
                  </a:rPr>
                  <a:t>Lee Mau </a:t>
                </a:r>
                <a:r>
                  <a:rPr lang="en-US" sz="1200" dirty="0" err="1">
                    <a:solidFill>
                      <a:schemeClr val="tx1"/>
                    </a:solidFill>
                  </a:rPr>
                  <a:t>Chiaa</a:t>
                </a:r>
                <a:endParaRPr lang="en-US" sz="1200" dirty="0">
                  <a:solidFill>
                    <a:schemeClr val="tx1"/>
                  </a:solidFill>
                </a:endParaRPr>
              </a:p>
              <a:p>
                <a:pPr algn="ctr"/>
                <a:endParaRPr lang="en-US" sz="1200" dirty="0">
                  <a:solidFill>
                    <a:schemeClr val="tx1"/>
                  </a:solidFill>
                </a:endParaRPr>
              </a:p>
            </p:txBody>
          </p:sp>
          <p:sp>
            <p:nvSpPr>
              <p:cNvPr id="38" name="Rectangle: Rounded Corners 37"/>
              <p:cNvSpPr/>
              <p:nvPr/>
            </p:nvSpPr>
            <p:spPr>
              <a:xfrm>
                <a:off x="3645822" y="6406058"/>
                <a:ext cx="2568786" cy="886594"/>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2080" tIns="66040" rIns="132080" bIns="66040" numCol="1" spcCol="0" rtlCol="0" fromWordArt="0" anchor="ctr" anchorCtr="0" forceAA="0" compatLnSpc="1">
                <a:prstTxWarp prst="textNoShape">
                  <a:avLst/>
                </a:prstTxWarp>
                <a:noAutofit/>
              </a:bodyPr>
              <a:lstStyle/>
              <a:p>
                <a:pPr algn="ctr"/>
                <a:endParaRPr lang="en-US" sz="1200" dirty="0">
                  <a:solidFill>
                    <a:schemeClr val="tx1"/>
                  </a:solidFill>
                </a:endParaRPr>
              </a:p>
              <a:p>
                <a:pPr algn="ctr"/>
                <a:r>
                  <a:rPr lang="en-US" sz="1200" dirty="0">
                    <a:solidFill>
                      <a:schemeClr val="tx1"/>
                    </a:solidFill>
                  </a:rPr>
                  <a:t>Site Assistant</a:t>
                </a:r>
              </a:p>
              <a:p>
                <a:pPr algn="ctr"/>
                <a:r>
                  <a:rPr lang="en-US" sz="1200" dirty="0">
                    <a:solidFill>
                      <a:schemeClr val="tx1"/>
                    </a:solidFill>
                  </a:rPr>
                  <a:t>Tan Chi </a:t>
                </a:r>
                <a:r>
                  <a:rPr lang="en-US" sz="1200" dirty="0" err="1">
                    <a:solidFill>
                      <a:schemeClr val="tx1"/>
                    </a:solidFill>
                  </a:rPr>
                  <a:t>Heo</a:t>
                </a:r>
                <a:endParaRPr lang="en-US" sz="1200" dirty="0">
                  <a:solidFill>
                    <a:schemeClr val="tx1"/>
                  </a:solidFill>
                </a:endParaRPr>
              </a:p>
              <a:p>
                <a:pPr algn="ctr"/>
                <a:endParaRPr lang="en-US" sz="1200" dirty="0">
                  <a:solidFill>
                    <a:schemeClr val="tx1"/>
                  </a:solidFill>
                </a:endParaRPr>
              </a:p>
            </p:txBody>
          </p:sp>
          <p:cxnSp>
            <p:nvCxnSpPr>
              <p:cNvPr id="45" name="Straight Connector 44"/>
              <p:cNvCxnSpPr>
                <a:cxnSpLocks/>
              </p:cNvCxnSpPr>
              <p:nvPr/>
            </p:nvCxnSpPr>
            <p:spPr>
              <a:xfrm>
                <a:off x="-1563772" y="5936753"/>
                <a:ext cx="65845" cy="395581"/>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cxnSpLocks/>
              </p:cNvCxnSpPr>
              <p:nvPr/>
            </p:nvCxnSpPr>
            <p:spPr>
              <a:xfrm>
                <a:off x="1679685" y="5936753"/>
                <a:ext cx="42928" cy="395581"/>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cxnSpLocks/>
              </p:cNvCxnSpPr>
              <p:nvPr/>
            </p:nvCxnSpPr>
            <p:spPr>
              <a:xfrm>
                <a:off x="5021313" y="5800307"/>
                <a:ext cx="77431" cy="614899"/>
              </a:xfrm>
              <a:prstGeom prst="line">
                <a:avLst/>
              </a:prstGeom>
            </p:spPr>
            <p:style>
              <a:lnRef idx="1">
                <a:schemeClr val="dk1"/>
              </a:lnRef>
              <a:fillRef idx="0">
                <a:schemeClr val="dk1"/>
              </a:fillRef>
              <a:effectRef idx="0">
                <a:schemeClr val="dk1"/>
              </a:effectRef>
              <a:fontRef idx="minor">
                <a:schemeClr val="tx1"/>
              </a:fontRef>
            </p:style>
          </p:cxnSp>
        </p:grpSp>
      </p:grpSp>
      <p:grpSp>
        <p:nvGrpSpPr>
          <p:cNvPr id="30" name="Group 29"/>
          <p:cNvGrpSpPr/>
          <p:nvPr/>
        </p:nvGrpSpPr>
        <p:grpSpPr>
          <a:xfrm>
            <a:off x="3833275" y="152400"/>
            <a:ext cx="2872325" cy="749840"/>
            <a:chOff x="1061905" y="762001"/>
            <a:chExt cx="3274940" cy="626422"/>
          </a:xfrm>
        </p:grpSpPr>
        <p:sp>
          <p:nvSpPr>
            <p:cNvPr id="31" name="TextBox 30"/>
            <p:cNvSpPr txBox="1"/>
            <p:nvPr/>
          </p:nvSpPr>
          <p:spPr>
            <a:xfrm>
              <a:off x="1066800" y="762001"/>
              <a:ext cx="1676401" cy="488525"/>
            </a:xfrm>
            <a:prstGeom prst="rect">
              <a:avLst/>
            </a:prstGeom>
            <a:noFill/>
          </p:spPr>
          <p:txBody>
            <a:bodyPr wrap="square" rtlCol="0">
              <a:spAutoFit/>
            </a:bodyPr>
            <a:lstStyle/>
            <a:p>
              <a:r>
                <a:rPr lang="en-US" sz="3200" b="1" dirty="0">
                  <a:solidFill>
                    <a:srgbClr val="FF0000"/>
                  </a:solidFill>
                  <a:latin typeface="Stencil" pitchFamily="82" charset="0"/>
                </a:rPr>
                <a:t>VLEE</a:t>
              </a:r>
            </a:p>
          </p:txBody>
        </p:sp>
        <p:sp>
          <p:nvSpPr>
            <p:cNvPr id="36" name="TextBox 35"/>
            <p:cNvSpPr txBox="1"/>
            <p:nvPr/>
          </p:nvSpPr>
          <p:spPr>
            <a:xfrm>
              <a:off x="1061905" y="1131304"/>
              <a:ext cx="3274940" cy="257119"/>
            </a:xfrm>
            <a:prstGeom prst="rect">
              <a:avLst/>
            </a:prstGeom>
            <a:noFill/>
          </p:spPr>
          <p:txBody>
            <a:bodyPr wrap="none" rtlCol="0">
              <a:spAutoFit/>
            </a:bodyPr>
            <a:lstStyle/>
            <a:p>
              <a:r>
                <a:rPr lang="en-US" sz="1400" dirty="0"/>
                <a:t> Renovation &amp; Construction </a:t>
              </a:r>
              <a:r>
                <a:rPr lang="en-US" sz="1400" dirty="0" err="1"/>
                <a:t>Sdn</a:t>
              </a:r>
              <a:r>
                <a:rPr lang="en-US" sz="1400" dirty="0"/>
                <a:t> </a:t>
              </a:r>
              <a:r>
                <a:rPr lang="en-US" sz="1400" dirty="0" err="1"/>
                <a:t>Bhd</a:t>
              </a:r>
              <a:r>
                <a:rPr lang="en-US" sz="1400" dirty="0"/>
                <a:t> </a:t>
              </a:r>
              <a:endParaRPr lang="en-US" sz="1000" dirty="0"/>
            </a:p>
          </p:txBody>
        </p:sp>
      </p:grpSp>
    </p:spTree>
    <p:extLst>
      <p:ext uri="{BB962C8B-B14F-4D97-AF65-F5344CB8AC3E}">
        <p14:creationId xmlns:p14="http://schemas.microsoft.com/office/powerpoint/2010/main" val="1445825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81000"/>
            <a:ext cx="3429000" cy="646331"/>
          </a:xfrm>
          <a:prstGeom prst="rect">
            <a:avLst/>
          </a:prstGeom>
        </p:spPr>
        <p:txBody>
          <a:bodyPr>
            <a:spAutoFit/>
          </a:bodyPr>
          <a:lstStyle/>
          <a:p>
            <a:r>
              <a:rPr lang="en-US" b="1" dirty="0">
                <a:solidFill>
                  <a:srgbClr val="00B0F0"/>
                </a:solidFill>
                <a:latin typeface="Tempus Sans ITC" panose="04020404030D07020202" pitchFamily="82" charset="0"/>
                <a:cs typeface="Times New Roman" panose="02020603050405020304" pitchFamily="18" charset="0"/>
              </a:rPr>
              <a:t>Project Reference :</a:t>
            </a:r>
          </a:p>
          <a:p>
            <a:r>
              <a:rPr lang="en-US" b="1" dirty="0">
                <a:solidFill>
                  <a:srgbClr val="00B0F0"/>
                </a:solidFill>
                <a:latin typeface="Tempus Sans ITC" panose="04020404030D07020202" pitchFamily="82" charset="0"/>
                <a:cs typeface="Times New Roman" panose="02020603050405020304" pitchFamily="18" charset="0"/>
              </a:rPr>
              <a:t>Maintenance</a:t>
            </a:r>
          </a:p>
        </p:txBody>
      </p:sp>
      <p:grpSp>
        <p:nvGrpSpPr>
          <p:cNvPr id="6" name="Group 5"/>
          <p:cNvGrpSpPr/>
          <p:nvPr/>
        </p:nvGrpSpPr>
        <p:grpSpPr>
          <a:xfrm>
            <a:off x="3833275" y="152400"/>
            <a:ext cx="2872325" cy="749840"/>
            <a:chOff x="1061905" y="762001"/>
            <a:chExt cx="3274940" cy="626422"/>
          </a:xfrm>
        </p:grpSpPr>
        <p:sp>
          <p:nvSpPr>
            <p:cNvPr id="7" name="TextBox 6"/>
            <p:cNvSpPr txBox="1"/>
            <p:nvPr/>
          </p:nvSpPr>
          <p:spPr>
            <a:xfrm>
              <a:off x="1066800" y="762001"/>
              <a:ext cx="1676401" cy="488525"/>
            </a:xfrm>
            <a:prstGeom prst="rect">
              <a:avLst/>
            </a:prstGeom>
            <a:noFill/>
          </p:spPr>
          <p:txBody>
            <a:bodyPr wrap="square" rtlCol="0">
              <a:spAutoFit/>
            </a:bodyPr>
            <a:lstStyle/>
            <a:p>
              <a:r>
                <a:rPr lang="en-US" sz="3200" b="1" dirty="0">
                  <a:solidFill>
                    <a:srgbClr val="FF0000"/>
                  </a:solidFill>
                  <a:latin typeface="Stencil" pitchFamily="82" charset="0"/>
                </a:rPr>
                <a:t>VLEE</a:t>
              </a:r>
            </a:p>
          </p:txBody>
        </p:sp>
        <p:sp>
          <p:nvSpPr>
            <p:cNvPr id="8" name="TextBox 7"/>
            <p:cNvSpPr txBox="1"/>
            <p:nvPr/>
          </p:nvSpPr>
          <p:spPr>
            <a:xfrm>
              <a:off x="1061905" y="1131304"/>
              <a:ext cx="3274940" cy="257119"/>
            </a:xfrm>
            <a:prstGeom prst="rect">
              <a:avLst/>
            </a:prstGeom>
            <a:noFill/>
          </p:spPr>
          <p:txBody>
            <a:bodyPr wrap="none" rtlCol="0">
              <a:spAutoFit/>
            </a:bodyPr>
            <a:lstStyle/>
            <a:p>
              <a:r>
                <a:rPr lang="en-US" sz="1400" dirty="0"/>
                <a:t> Renovation &amp; Construction </a:t>
              </a:r>
              <a:r>
                <a:rPr lang="en-US" sz="1400" dirty="0" err="1"/>
                <a:t>Sdn</a:t>
              </a:r>
              <a:r>
                <a:rPr lang="en-US" sz="1400" dirty="0"/>
                <a:t> </a:t>
              </a:r>
              <a:r>
                <a:rPr lang="en-US" sz="1400" dirty="0" err="1"/>
                <a:t>Bhd</a:t>
              </a:r>
              <a:r>
                <a:rPr lang="en-US" sz="1400" dirty="0"/>
                <a:t> </a:t>
              </a:r>
              <a:endParaRPr lang="en-US" sz="1000" dirty="0"/>
            </a:p>
          </p:txBody>
        </p:sp>
      </p:gr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724" t="23498" r="12609" b="39002"/>
          <a:stretch/>
        </p:blipFill>
        <p:spPr>
          <a:xfrm>
            <a:off x="927653" y="1802296"/>
            <a:ext cx="3886200" cy="34290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2625" t="15001" r="13631" b="28333"/>
          <a:stretch/>
        </p:blipFill>
        <p:spPr>
          <a:xfrm>
            <a:off x="927653" y="5257800"/>
            <a:ext cx="3949147" cy="5181600"/>
          </a:xfrm>
          <a:prstGeom prst="rect">
            <a:avLst/>
          </a:prstGeom>
        </p:spPr>
      </p:pic>
      <p:sp>
        <p:nvSpPr>
          <p:cNvPr id="10" name="TextBox 9"/>
          <p:cNvSpPr txBox="1"/>
          <p:nvPr/>
        </p:nvSpPr>
        <p:spPr>
          <a:xfrm>
            <a:off x="623574" y="1295400"/>
            <a:ext cx="4253226" cy="646331"/>
          </a:xfrm>
          <a:prstGeom prst="rect">
            <a:avLst/>
          </a:prstGeom>
          <a:noFill/>
        </p:spPr>
        <p:txBody>
          <a:bodyPr wrap="square" rtlCol="0">
            <a:spAutoFit/>
          </a:bodyPr>
          <a:lstStyle/>
          <a:p>
            <a:r>
              <a:rPr lang="en-US" dirty="0"/>
              <a:t>Plumbing Works</a:t>
            </a:r>
          </a:p>
          <a:p>
            <a:endParaRPr lang="en-US" dirty="0"/>
          </a:p>
        </p:txBody>
      </p:sp>
    </p:spTree>
    <p:extLst>
      <p:ext uri="{BB962C8B-B14F-4D97-AF65-F5344CB8AC3E}">
        <p14:creationId xmlns:p14="http://schemas.microsoft.com/office/powerpoint/2010/main" val="375716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81000"/>
            <a:ext cx="3429000" cy="923330"/>
          </a:xfrm>
          <a:prstGeom prst="rect">
            <a:avLst/>
          </a:prstGeom>
        </p:spPr>
        <p:txBody>
          <a:bodyPr>
            <a:spAutoFit/>
          </a:bodyPr>
          <a:lstStyle/>
          <a:p>
            <a:r>
              <a:rPr lang="en-US" b="1" dirty="0">
                <a:solidFill>
                  <a:srgbClr val="00B0F0"/>
                </a:solidFill>
                <a:latin typeface="Tempus Sans ITC" panose="04020404030D07020202" pitchFamily="82" charset="0"/>
                <a:cs typeface="Times New Roman" panose="02020603050405020304" pitchFamily="18" charset="0"/>
              </a:rPr>
              <a:t>Project Reference </a:t>
            </a:r>
          </a:p>
          <a:p>
            <a:r>
              <a:rPr lang="en-US" b="1" dirty="0">
                <a:solidFill>
                  <a:srgbClr val="00B0F0"/>
                </a:solidFill>
                <a:latin typeface="Tempus Sans ITC" panose="04020404030D07020202" pitchFamily="82" charset="0"/>
                <a:cs typeface="Times New Roman" panose="02020603050405020304" pitchFamily="18" charset="0"/>
              </a:rPr>
              <a:t>Maintenance </a:t>
            </a:r>
          </a:p>
          <a:p>
            <a:endParaRPr lang="en-US" b="1" dirty="0">
              <a:solidFill>
                <a:srgbClr val="00B0F0"/>
              </a:solidFill>
              <a:latin typeface="Tempus Sans ITC" panose="04020404030D07020202" pitchFamily="82" charset="0"/>
              <a:cs typeface="Times New Roman" panose="02020603050405020304" pitchFamily="18" charset="0"/>
            </a:endParaRPr>
          </a:p>
        </p:txBody>
      </p:sp>
      <p:grpSp>
        <p:nvGrpSpPr>
          <p:cNvPr id="6" name="Group 5"/>
          <p:cNvGrpSpPr/>
          <p:nvPr/>
        </p:nvGrpSpPr>
        <p:grpSpPr>
          <a:xfrm>
            <a:off x="3833275" y="152400"/>
            <a:ext cx="2872325" cy="749840"/>
            <a:chOff x="1061905" y="762001"/>
            <a:chExt cx="3274940" cy="626422"/>
          </a:xfrm>
        </p:grpSpPr>
        <p:sp>
          <p:nvSpPr>
            <p:cNvPr id="7" name="TextBox 6"/>
            <p:cNvSpPr txBox="1"/>
            <p:nvPr/>
          </p:nvSpPr>
          <p:spPr>
            <a:xfrm>
              <a:off x="1066800" y="762001"/>
              <a:ext cx="1676401" cy="488525"/>
            </a:xfrm>
            <a:prstGeom prst="rect">
              <a:avLst/>
            </a:prstGeom>
            <a:noFill/>
          </p:spPr>
          <p:txBody>
            <a:bodyPr wrap="square" rtlCol="0">
              <a:spAutoFit/>
            </a:bodyPr>
            <a:lstStyle/>
            <a:p>
              <a:r>
                <a:rPr lang="en-US" sz="3200" b="1" dirty="0">
                  <a:solidFill>
                    <a:srgbClr val="FF0000"/>
                  </a:solidFill>
                  <a:latin typeface="Stencil" pitchFamily="82" charset="0"/>
                </a:rPr>
                <a:t>VLEE</a:t>
              </a:r>
            </a:p>
          </p:txBody>
        </p:sp>
        <p:sp>
          <p:nvSpPr>
            <p:cNvPr id="8" name="TextBox 7"/>
            <p:cNvSpPr txBox="1"/>
            <p:nvPr/>
          </p:nvSpPr>
          <p:spPr>
            <a:xfrm>
              <a:off x="1061905" y="1131304"/>
              <a:ext cx="3274940" cy="257119"/>
            </a:xfrm>
            <a:prstGeom prst="rect">
              <a:avLst/>
            </a:prstGeom>
            <a:noFill/>
          </p:spPr>
          <p:txBody>
            <a:bodyPr wrap="none" rtlCol="0">
              <a:spAutoFit/>
            </a:bodyPr>
            <a:lstStyle/>
            <a:p>
              <a:r>
                <a:rPr lang="en-US" sz="1400" dirty="0"/>
                <a:t> Renovation &amp; Construction </a:t>
              </a:r>
              <a:r>
                <a:rPr lang="en-US" sz="1400" dirty="0" err="1"/>
                <a:t>Sdn</a:t>
              </a:r>
              <a:r>
                <a:rPr lang="en-US" sz="1400" dirty="0"/>
                <a:t> </a:t>
              </a:r>
              <a:r>
                <a:rPr lang="en-US" sz="1400" dirty="0" err="1"/>
                <a:t>Bhd</a:t>
              </a:r>
              <a:r>
                <a:rPr lang="en-US" sz="1400" dirty="0"/>
                <a:t> </a:t>
              </a:r>
              <a:endParaRPr lang="en-US" sz="1000" dirty="0"/>
            </a:p>
          </p:txBody>
        </p:sp>
      </p:gr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222" t="12963" r="7779" b="7037"/>
          <a:stretch/>
        </p:blipFill>
        <p:spPr>
          <a:xfrm>
            <a:off x="304800" y="5257800"/>
            <a:ext cx="6172200" cy="4114800"/>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6462" t="35433" r="18097" b="18219"/>
          <a:stretch/>
        </p:blipFill>
        <p:spPr>
          <a:xfrm>
            <a:off x="1447800" y="1746393"/>
            <a:ext cx="3276600" cy="2944251"/>
          </a:xfrm>
          <a:prstGeom prst="rect">
            <a:avLst/>
          </a:prstGeom>
        </p:spPr>
      </p:pic>
      <p:sp>
        <p:nvSpPr>
          <p:cNvPr id="2" name="TextBox 1"/>
          <p:cNvSpPr txBox="1"/>
          <p:nvPr/>
        </p:nvSpPr>
        <p:spPr>
          <a:xfrm>
            <a:off x="2852233" y="9372600"/>
            <a:ext cx="3440975" cy="646331"/>
          </a:xfrm>
          <a:prstGeom prst="rect">
            <a:avLst/>
          </a:prstGeom>
          <a:noFill/>
        </p:spPr>
        <p:txBody>
          <a:bodyPr wrap="square" rtlCol="0">
            <a:spAutoFit/>
          </a:bodyPr>
          <a:lstStyle/>
          <a:p>
            <a:r>
              <a:rPr lang="en-US" dirty="0"/>
              <a:t>Service Gutter</a:t>
            </a:r>
          </a:p>
          <a:p>
            <a:endParaRPr lang="en-US" dirty="0"/>
          </a:p>
        </p:txBody>
      </p:sp>
      <p:sp>
        <p:nvSpPr>
          <p:cNvPr id="3" name="TextBox 2"/>
          <p:cNvSpPr txBox="1"/>
          <p:nvPr/>
        </p:nvSpPr>
        <p:spPr>
          <a:xfrm>
            <a:off x="2438400" y="4667308"/>
            <a:ext cx="3468036" cy="369332"/>
          </a:xfrm>
          <a:prstGeom prst="rect">
            <a:avLst/>
          </a:prstGeom>
          <a:noFill/>
        </p:spPr>
        <p:txBody>
          <a:bodyPr wrap="square" rtlCol="0">
            <a:spAutoFit/>
          </a:bodyPr>
          <a:lstStyle/>
          <a:p>
            <a:r>
              <a:rPr lang="en-US" dirty="0"/>
              <a:t>Repair Roof </a:t>
            </a:r>
          </a:p>
        </p:txBody>
      </p:sp>
    </p:spTree>
    <p:extLst>
      <p:ext uri="{BB962C8B-B14F-4D97-AF65-F5344CB8AC3E}">
        <p14:creationId xmlns:p14="http://schemas.microsoft.com/office/powerpoint/2010/main" val="349763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833275" y="152400"/>
            <a:ext cx="2872325" cy="749840"/>
            <a:chOff x="1061905" y="762001"/>
            <a:chExt cx="3274940" cy="626422"/>
          </a:xfrm>
        </p:grpSpPr>
        <p:sp>
          <p:nvSpPr>
            <p:cNvPr id="4" name="TextBox 3"/>
            <p:cNvSpPr txBox="1"/>
            <p:nvPr/>
          </p:nvSpPr>
          <p:spPr>
            <a:xfrm>
              <a:off x="1066800" y="762001"/>
              <a:ext cx="1676401" cy="488525"/>
            </a:xfrm>
            <a:prstGeom prst="rect">
              <a:avLst/>
            </a:prstGeom>
            <a:noFill/>
          </p:spPr>
          <p:txBody>
            <a:bodyPr wrap="square" rtlCol="0">
              <a:spAutoFit/>
            </a:bodyPr>
            <a:lstStyle/>
            <a:p>
              <a:r>
                <a:rPr lang="en-US" sz="3200" b="1" dirty="0">
                  <a:solidFill>
                    <a:srgbClr val="FF0000"/>
                  </a:solidFill>
                  <a:latin typeface="Stencil" pitchFamily="82" charset="0"/>
                </a:rPr>
                <a:t>VLEE</a:t>
              </a:r>
            </a:p>
          </p:txBody>
        </p:sp>
        <p:sp>
          <p:nvSpPr>
            <p:cNvPr id="5" name="TextBox 4"/>
            <p:cNvSpPr txBox="1"/>
            <p:nvPr/>
          </p:nvSpPr>
          <p:spPr>
            <a:xfrm>
              <a:off x="1061905" y="1131304"/>
              <a:ext cx="3274940" cy="257119"/>
            </a:xfrm>
            <a:prstGeom prst="rect">
              <a:avLst/>
            </a:prstGeom>
            <a:noFill/>
          </p:spPr>
          <p:txBody>
            <a:bodyPr wrap="none" rtlCol="0">
              <a:spAutoFit/>
            </a:bodyPr>
            <a:lstStyle/>
            <a:p>
              <a:r>
                <a:rPr lang="en-US" sz="1400" dirty="0"/>
                <a:t> Renovation &amp; Construction </a:t>
              </a:r>
              <a:r>
                <a:rPr lang="en-US" sz="1400" dirty="0" err="1"/>
                <a:t>Sdn</a:t>
              </a:r>
              <a:r>
                <a:rPr lang="en-US" sz="1400" dirty="0"/>
                <a:t> </a:t>
              </a:r>
              <a:r>
                <a:rPr lang="en-US" sz="1400" dirty="0" err="1"/>
                <a:t>Bhd</a:t>
              </a:r>
              <a:r>
                <a:rPr lang="en-US" sz="1400" dirty="0"/>
                <a:t> </a:t>
              </a:r>
              <a:endParaRPr lang="en-US" sz="1000" dirty="0"/>
            </a:p>
          </p:txBody>
        </p:sp>
      </p:grpSp>
      <p:pic>
        <p:nvPicPr>
          <p:cNvPr id="16" name="Picture 3" descr="\\WDMYCLOUD\Public\phone photo\Jay Note 3 Photo\Sd Card\103A\20130930_151411.jpg"/>
          <p:cNvPicPr>
            <a:picLocks noChangeAspect="1" noChangeArrowheads="1"/>
          </p:cNvPicPr>
          <p:nvPr/>
        </p:nvPicPr>
        <p:blipFill>
          <a:blip r:embed="rId2" cstate="print"/>
          <a:srcRect/>
          <a:stretch>
            <a:fillRect/>
          </a:stretch>
        </p:blipFill>
        <p:spPr bwMode="auto">
          <a:xfrm>
            <a:off x="1600200" y="7055689"/>
            <a:ext cx="3707675" cy="23159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8" name="Picture 3" descr="C:\Users\Home-Destop1\Desktop\tay\20131026_111538.jpg"/>
          <p:cNvPicPr>
            <a:picLocks noChangeAspect="1" noChangeArrowheads="1"/>
          </p:cNvPicPr>
          <p:nvPr/>
        </p:nvPicPr>
        <p:blipFill>
          <a:blip r:embed="rId3" cstate="print"/>
          <a:srcRect/>
          <a:stretch>
            <a:fillRect/>
          </a:stretch>
        </p:blipFill>
        <p:spPr bwMode="auto">
          <a:xfrm>
            <a:off x="123766" y="3962400"/>
            <a:ext cx="2952868" cy="2057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2" name="TextBox 21"/>
          <p:cNvSpPr txBox="1"/>
          <p:nvPr/>
        </p:nvSpPr>
        <p:spPr>
          <a:xfrm>
            <a:off x="115957" y="1902514"/>
            <a:ext cx="6256841"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3 story Renovation work at </a:t>
            </a:r>
            <a:r>
              <a:rPr lang="en-US" sz="2000" b="1" dirty="0" err="1">
                <a:latin typeface="Times New Roman" panose="02020603050405020304" pitchFamily="18" charset="0"/>
                <a:cs typeface="Times New Roman" panose="02020603050405020304" pitchFamily="18" charset="0"/>
              </a:rPr>
              <a:t>Jalan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Eria</a:t>
            </a:r>
            <a:r>
              <a:rPr lang="en-US" sz="2000" b="1" dirty="0">
                <a:latin typeface="Times New Roman" panose="02020603050405020304" pitchFamily="18" charset="0"/>
                <a:cs typeface="Times New Roman" panose="02020603050405020304" pitchFamily="18" charset="0"/>
              </a:rPr>
              <a:t>, Kota </a:t>
            </a:r>
            <a:r>
              <a:rPr lang="en-US" sz="2000" b="1" dirty="0" err="1">
                <a:latin typeface="Times New Roman" panose="02020603050405020304" pitchFamily="18" charset="0"/>
                <a:cs typeface="Times New Roman" panose="02020603050405020304" pitchFamily="18" charset="0"/>
              </a:rPr>
              <a:t>Kemuning</a:t>
            </a:r>
            <a:endParaRPr lang="en-US" sz="20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676737" y="8971497"/>
            <a:ext cx="184731" cy="400110"/>
          </a:xfrm>
          <a:prstGeom prst="rect">
            <a:avLst/>
          </a:prstGeom>
          <a:noFill/>
        </p:spPr>
        <p:txBody>
          <a:bodyPr wrap="none" rtlCol="0">
            <a:spAutoFit/>
          </a:bodyPr>
          <a:lstStyle/>
          <a:p>
            <a:endParaRPr lang="en-US" sz="2000"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0" y="902240"/>
            <a:ext cx="2593980" cy="1200329"/>
          </a:xfrm>
          <a:prstGeom prst="rect">
            <a:avLst/>
          </a:prstGeom>
          <a:noFill/>
        </p:spPr>
        <p:txBody>
          <a:bodyPr wrap="none" rtlCol="0">
            <a:spAutoFit/>
          </a:bodyPr>
          <a:lstStyle/>
          <a:p>
            <a:r>
              <a:rPr lang="en-US" sz="2400" b="1" dirty="0">
                <a:solidFill>
                  <a:srgbClr val="00B0F0"/>
                </a:solidFill>
                <a:latin typeface="Tempus Sans ITC" panose="04020404030D07020202" pitchFamily="82" charset="0"/>
                <a:cs typeface="Times New Roman" panose="02020603050405020304" pitchFamily="18" charset="0"/>
              </a:rPr>
              <a:t>Project Reference :</a:t>
            </a:r>
          </a:p>
          <a:p>
            <a:r>
              <a:rPr lang="en-US" sz="2400" b="1" dirty="0">
                <a:solidFill>
                  <a:srgbClr val="00B0F0"/>
                </a:solidFill>
                <a:latin typeface="Tempus Sans ITC" panose="04020404030D07020202" pitchFamily="82" charset="0"/>
                <a:cs typeface="Times New Roman" panose="02020603050405020304" pitchFamily="18" charset="0"/>
              </a:rPr>
              <a:t>Renovation</a:t>
            </a:r>
          </a:p>
          <a:p>
            <a:r>
              <a:rPr lang="en-US" sz="2400" b="1" dirty="0">
                <a:latin typeface="Times New Roman" panose="02020603050405020304" pitchFamily="18" charset="0"/>
                <a:cs typeface="Times New Roman" panose="02020603050405020304" pitchFamily="18" charset="0"/>
              </a:rPr>
              <a:t> </a:t>
            </a:r>
          </a:p>
        </p:txBody>
      </p:sp>
      <p:pic>
        <p:nvPicPr>
          <p:cNvPr id="17" name="Picture 2" descr="C:\Users\Home-Destop1\Desktop\tay\20140822_091750_resized.jpg"/>
          <p:cNvPicPr>
            <a:picLocks noChangeAspect="1" noChangeArrowheads="1"/>
          </p:cNvPicPr>
          <p:nvPr/>
        </p:nvPicPr>
        <p:blipFill>
          <a:blip r:embed="rId4" cstate="print"/>
          <a:srcRect/>
          <a:stretch>
            <a:fillRect/>
          </a:stretch>
        </p:blipFill>
        <p:spPr bwMode="auto">
          <a:xfrm>
            <a:off x="3254316" y="3962400"/>
            <a:ext cx="3346314" cy="205739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7929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sers\Home-Destop1\Desktop\tay\IMG_0091.JPG"/>
          <p:cNvPicPr>
            <a:picLocks noChangeAspect="1" noChangeArrowheads="1"/>
          </p:cNvPicPr>
          <p:nvPr/>
        </p:nvPicPr>
        <p:blipFill>
          <a:blip r:embed="rId2" cstate="print"/>
          <a:srcRect/>
          <a:stretch>
            <a:fillRect/>
          </a:stretch>
        </p:blipFill>
        <p:spPr bwMode="auto">
          <a:xfrm>
            <a:off x="485871" y="3204817"/>
            <a:ext cx="2700130" cy="23677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7" descr="C:\Users\Home-Destop1\Desktop\tay\IMG_0147.JPG"/>
          <p:cNvPicPr>
            <a:picLocks noChangeAspect="1" noChangeArrowheads="1"/>
          </p:cNvPicPr>
          <p:nvPr/>
        </p:nvPicPr>
        <p:blipFill>
          <a:blip r:embed="rId3" cstate="print"/>
          <a:srcRect/>
          <a:stretch>
            <a:fillRect/>
          </a:stretch>
        </p:blipFill>
        <p:spPr bwMode="auto">
          <a:xfrm>
            <a:off x="3412208" y="3204818"/>
            <a:ext cx="2715232" cy="23677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descr="C:\Users\Home-Destop1\Desktop\tay\IMG_0373.JPG"/>
          <p:cNvPicPr>
            <a:picLocks noChangeAspect="1" noChangeArrowheads="1"/>
          </p:cNvPicPr>
          <p:nvPr/>
        </p:nvPicPr>
        <p:blipFill>
          <a:blip r:embed="rId4" cstate="print"/>
          <a:srcRect/>
          <a:stretch>
            <a:fillRect/>
          </a:stretch>
        </p:blipFill>
        <p:spPr bwMode="auto">
          <a:xfrm>
            <a:off x="1981200" y="6248400"/>
            <a:ext cx="3294779" cy="2590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Rectangle 6"/>
          <p:cNvSpPr/>
          <p:nvPr/>
        </p:nvSpPr>
        <p:spPr>
          <a:xfrm>
            <a:off x="334574" y="1665377"/>
            <a:ext cx="4618425"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 unit of </a:t>
            </a:r>
            <a:r>
              <a:rPr lang="en-US" b="1" dirty="0" err="1">
                <a:latin typeface="Times New Roman" panose="02020603050405020304" pitchFamily="18" charset="0"/>
                <a:cs typeface="Times New Roman" panose="02020603050405020304" pitchFamily="18" charset="0"/>
              </a:rPr>
              <a:t>Banglow</a:t>
            </a:r>
            <a:r>
              <a:rPr lang="en-US" b="1" dirty="0">
                <a:latin typeface="Times New Roman" panose="02020603050405020304" pitchFamily="18" charset="0"/>
                <a:cs typeface="Times New Roman" panose="02020603050405020304" pitchFamily="18" charset="0"/>
              </a:rPr>
              <a:t> at Sri </a:t>
            </a:r>
            <a:r>
              <a:rPr lang="en-US" b="1" dirty="0" err="1">
                <a:latin typeface="Times New Roman" panose="02020603050405020304" pitchFamily="18" charset="0"/>
                <a:cs typeface="Times New Roman" panose="02020603050405020304" pitchFamily="18" charset="0"/>
              </a:rPr>
              <a:t>Suria</a:t>
            </a:r>
            <a:r>
              <a:rPr lang="en-US" b="1" dirty="0">
                <a:latin typeface="Times New Roman" panose="02020603050405020304" pitchFamily="18" charset="0"/>
                <a:cs typeface="Times New Roman" panose="02020603050405020304" pitchFamily="18" charset="0"/>
              </a:rPr>
              <a:t>, Bukit </a:t>
            </a:r>
            <a:r>
              <a:rPr lang="en-US" b="1" dirty="0" err="1">
                <a:latin typeface="Times New Roman" panose="02020603050405020304" pitchFamily="18" charset="0"/>
                <a:cs typeface="Times New Roman" panose="02020603050405020304" pitchFamily="18" charset="0"/>
              </a:rPr>
              <a:t>Rimau</a:t>
            </a:r>
            <a:endParaRPr lang="en-US" b="1" dirty="0">
              <a:latin typeface="Times New Roman" panose="02020603050405020304" pitchFamily="18" charset="0"/>
              <a:cs typeface="Times New Roman" panose="02020603050405020304" pitchFamily="18" charset="0"/>
            </a:endParaRPr>
          </a:p>
        </p:txBody>
      </p:sp>
      <p:sp>
        <p:nvSpPr>
          <p:cNvPr id="8" name="Rectangle 7"/>
          <p:cNvSpPr/>
          <p:nvPr/>
        </p:nvSpPr>
        <p:spPr>
          <a:xfrm>
            <a:off x="361079" y="762000"/>
            <a:ext cx="3429000" cy="646331"/>
          </a:xfrm>
          <a:prstGeom prst="rect">
            <a:avLst/>
          </a:prstGeom>
        </p:spPr>
        <p:txBody>
          <a:bodyPr>
            <a:spAutoFit/>
          </a:bodyPr>
          <a:lstStyle/>
          <a:p>
            <a:r>
              <a:rPr lang="en-US" b="1" dirty="0">
                <a:solidFill>
                  <a:srgbClr val="00B0F0"/>
                </a:solidFill>
                <a:latin typeface="Tempus Sans ITC" panose="04020404030D07020202" pitchFamily="82" charset="0"/>
                <a:cs typeface="Times New Roman" panose="02020603050405020304" pitchFamily="18" charset="0"/>
              </a:rPr>
              <a:t>Project Reference :</a:t>
            </a:r>
          </a:p>
          <a:p>
            <a:r>
              <a:rPr lang="en-US" b="1" dirty="0">
                <a:solidFill>
                  <a:srgbClr val="00B0F0"/>
                </a:solidFill>
                <a:latin typeface="Tempus Sans ITC" panose="04020404030D07020202" pitchFamily="82" charset="0"/>
                <a:cs typeface="Times New Roman" panose="02020603050405020304" pitchFamily="18" charset="0"/>
              </a:rPr>
              <a:t>Construction</a:t>
            </a:r>
          </a:p>
        </p:txBody>
      </p:sp>
    </p:spTree>
    <p:extLst>
      <p:ext uri="{BB962C8B-B14F-4D97-AF65-F5344CB8AC3E}">
        <p14:creationId xmlns:p14="http://schemas.microsoft.com/office/powerpoint/2010/main" val="371821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208</TotalTime>
  <Words>479</Words>
  <Application>Microsoft Office PowerPoint</Application>
  <PresentationFormat>A4 Paper (210x297 mm)</PresentationFormat>
  <Paragraphs>98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FangSong</vt:lpstr>
      <vt:lpstr>Stencil</vt:lpstr>
      <vt:lpstr>Arial</vt:lpstr>
      <vt:lpstr>Calibri</vt:lpstr>
      <vt:lpstr>Palatino Linotype</vt:lpstr>
      <vt:lpstr>Tempus Sans ITC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CIDB Certificate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NMSB028</dc:creator>
  <cp:lastModifiedBy>jiahui tan</cp:lastModifiedBy>
  <cp:revision>16</cp:revision>
  <dcterms:created xsi:type="dcterms:W3CDTF">2016-11-24T05:10:21Z</dcterms:created>
  <dcterms:modified xsi:type="dcterms:W3CDTF">2017-02-21T04:44:28Z</dcterms:modified>
</cp:coreProperties>
</file>