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35" r:id="rId2"/>
  </p:sldMasterIdLst>
  <p:notesMasterIdLst>
    <p:notesMasterId r:id="rId21"/>
  </p:notesMasterIdLst>
  <p:handoutMasterIdLst>
    <p:handoutMasterId r:id="rId22"/>
  </p:handoutMasterIdLst>
  <p:sldIdLst>
    <p:sldId id="287" r:id="rId3"/>
    <p:sldId id="296" r:id="rId4"/>
    <p:sldId id="404" r:id="rId5"/>
    <p:sldId id="395" r:id="rId6"/>
    <p:sldId id="396" r:id="rId7"/>
    <p:sldId id="424" r:id="rId8"/>
    <p:sldId id="350" r:id="rId9"/>
    <p:sldId id="400" r:id="rId10"/>
    <p:sldId id="398" r:id="rId11"/>
    <p:sldId id="402" r:id="rId12"/>
    <p:sldId id="413" r:id="rId13"/>
    <p:sldId id="403" r:id="rId14"/>
    <p:sldId id="414" r:id="rId15"/>
    <p:sldId id="299" r:id="rId16"/>
    <p:sldId id="421" r:id="rId17"/>
    <p:sldId id="422" r:id="rId18"/>
    <p:sldId id="423" r:id="rId19"/>
    <p:sldId id="415" r:id="rId20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Us" id="{8F76DF20-D6F9-1543-B26E-3B7D02500090}">
          <p14:sldIdLst>
            <p14:sldId id="287"/>
          </p14:sldIdLst>
        </p14:section>
        <p14:section name="Проблема та рішення" id="{F6A8BFE9-83F6-4F6A-A0AF-9159C3767620}">
          <p14:sldIdLst>
            <p14:sldId id="296"/>
            <p14:sldId id="404"/>
          </p14:sldIdLst>
        </p14:section>
        <p14:section name="Модульна декомпозиція" id="{5EA7BD61-DB7D-C74E-8314-17A3306630DC}">
          <p14:sldIdLst>
            <p14:sldId id="395"/>
            <p14:sldId id="396"/>
            <p14:sldId id="424"/>
          </p14:sldIdLst>
        </p14:section>
        <p14:section name="Додаткові ресурси" id="{A2E33496-F8B0-481E-A8A2-CB25D4F4BC23}">
          <p14:sldIdLst>
            <p14:sldId id="350"/>
            <p14:sldId id="400"/>
            <p14:sldId id="398"/>
            <p14:sldId id="402"/>
            <p14:sldId id="413"/>
            <p14:sldId id="403"/>
            <p14:sldId id="414"/>
            <p14:sldId id="299"/>
            <p14:sldId id="421"/>
            <p14:sldId id="422"/>
            <p14:sldId id="423"/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45"/>
    <a:srgbClr val="222222"/>
    <a:srgbClr val="383838"/>
    <a:srgbClr val="7A13CC"/>
    <a:srgbClr val="F7F7F7"/>
    <a:srgbClr val="ECEFF1"/>
    <a:srgbClr val="BEBEBE"/>
    <a:srgbClr val="1D46F3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4" autoAdjust="0"/>
    <p:restoredTop sz="94722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9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0"/>
    </p:cViewPr>
  </p:sorterViewPr>
  <p:notesViewPr>
    <p:cSldViewPr snapToGrid="0" snapToObjects="1" showGuides="1">
      <p:cViewPr varScale="1">
        <p:scale>
          <a:sx n="120" d="100"/>
          <a:sy n="120" d="100"/>
        </p:scale>
        <p:origin x="4408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Железнова" userId="1141da44b5eb7195" providerId="LiveId" clId="{F546E006-9D37-4A62-9D1F-6B85924C7716}"/>
    <pc:docChg chg="delSld modSection">
      <pc:chgData name="Валерия Железнова" userId="1141da44b5eb7195" providerId="LiveId" clId="{F546E006-9D37-4A62-9D1F-6B85924C7716}" dt="2021-05-14T11:10:55.308" v="0" actId="2696"/>
      <pc:docMkLst>
        <pc:docMk/>
      </pc:docMkLst>
      <pc:sldChg chg="del">
        <pc:chgData name="Валерия Железнова" userId="1141da44b5eb7195" providerId="LiveId" clId="{F546E006-9D37-4A62-9D1F-6B85924C7716}" dt="2021-05-14T11:10:55.308" v="0" actId="2696"/>
        <pc:sldMkLst>
          <pc:docMk/>
          <pc:sldMk cId="2644971881" sldId="4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1E9A0-EA1D-46D4-A96D-55D4A274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4064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4572000"/>
            <a:ext cx="5080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457120" y="1929033"/>
            <a:ext cx="3898720" cy="38987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306133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090160" y="568960"/>
            <a:ext cx="3037840" cy="171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412480" y="1127760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090160" y="3430822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412480" y="3989622"/>
            <a:ext cx="3037840" cy="1717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305816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074160" y="4572000"/>
            <a:ext cx="710184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16000" y="4572000"/>
            <a:ext cx="1117600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0" y="946702"/>
            <a:ext cx="407968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1" y="568960"/>
            <a:ext cx="6106159" cy="4003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58160" y="4572000"/>
            <a:ext cx="5069840" cy="2286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2854960"/>
            <a:ext cx="3048000" cy="40030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133840" y="0"/>
            <a:ext cx="305816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0" y="0"/>
            <a:ext cx="6106160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85840" y="341376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341376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9" grpId="0" animBg="1"/>
      <p:bldP spid="9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5701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85840" y="3413760"/>
            <a:ext cx="6106160" cy="34442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133840" y="-30480"/>
            <a:ext cx="3058160" cy="344424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2032000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228600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0"/>
            <a:ext cx="2032000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14720" y="2171395"/>
            <a:ext cx="2194560" cy="3094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400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28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-635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1360" y="2286000"/>
            <a:ext cx="203200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50989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758430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2032000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4057015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085840" y="-30480"/>
            <a:ext cx="304800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33840" y="-30480"/>
            <a:ext cx="3058160" cy="68884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824" y="946702"/>
            <a:ext cx="4067175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112000" y="1135075"/>
            <a:ext cx="4053840" cy="45748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40319"/>
            <a:ext cx="2042161" cy="4569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16000" y="0"/>
            <a:ext cx="1117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033229" y="2294585"/>
            <a:ext cx="3051313" cy="227606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999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24971" y="2605294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algn="ctr">
              <a:defRPr sz="96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9505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0" y="946702"/>
            <a:ext cx="6114221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23580" y="0"/>
            <a:ext cx="3043596" cy="4572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5083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28000" y="0"/>
            <a:ext cx="4064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8000" y="3217090"/>
            <a:ext cx="1561920" cy="15619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9148404" y="0"/>
            <a:ext cx="3043596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20" y="946702"/>
            <a:ext cx="4066580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1003853" cy="566529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28976" y="378755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Montserrat SemiBold" charset="0"/>
                <a:ea typeface="Montserrat SemiBold" charset="0"/>
                <a:cs typeface="Montserrat SemiBold" charset="0"/>
              </a:rPr>
              <a:t>CubeMusic</a:t>
            </a:r>
            <a:endParaRPr lang="en-US" sz="900" b="1" i="0" dirty="0">
              <a:solidFill>
                <a:schemeClr val="bg1">
                  <a:lumMod val="75000"/>
                  <a:lumOff val="25000"/>
                </a:schemeClr>
              </a:solidFill>
              <a:latin typeface="Montserrat SemiBold" charset="0"/>
              <a:ea typeface="Montserrat SemiBold" charset="0"/>
              <a:cs typeface="Montserrat SemiBold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bg1">
                  <a:lumMod val="50000"/>
                  <a:lumOff val="50000"/>
                </a:schemeClr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75" r:id="rId3"/>
    <p:sldLayoutId id="2147484034" r:id="rId4"/>
    <p:sldLayoutId id="2147484037" r:id="rId5"/>
    <p:sldLayoutId id="2147484038" r:id="rId6"/>
    <p:sldLayoutId id="2147484051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  <p:sldLayoutId id="2147484050" r:id="rId19"/>
    <p:sldLayoutId id="2147484076" r:id="rId20"/>
    <p:sldLayoutId id="2147484052" r:id="rId21"/>
    <p:sldLayoutId id="2147484053" r:id="rId22"/>
    <p:sldLayoutId id="2147484054" r:id="rId23"/>
    <p:sldLayoutId id="2147484055" r:id="rId24"/>
    <p:sldLayoutId id="2147484056" r:id="rId25"/>
    <p:sldLayoutId id="2147484057" r:id="rId26"/>
    <p:sldLayoutId id="2147484058" r:id="rId27"/>
    <p:sldLayoutId id="2147484059" r:id="rId28"/>
    <p:sldLayoutId id="2147484060" r:id="rId29"/>
    <p:sldLayoutId id="2147484061" r:id="rId30"/>
    <p:sldLayoutId id="2147484062" r:id="rId31"/>
    <p:sldLayoutId id="2147484077" r:id="rId32"/>
    <p:sldLayoutId id="2147484089" r:id="rId3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 userDrawn="1">
          <p15:clr>
            <a:srgbClr val="F26B43"/>
          </p15:clr>
        </p15:guide>
        <p15:guide id="27" orient="horz" pos="3952" userDrawn="1">
          <p15:clr>
            <a:srgbClr val="F26B43"/>
          </p15:clr>
        </p15:guide>
        <p15:guide id="28" pos="642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709" userDrawn="1">
          <p15:clr>
            <a:srgbClr val="F26B43"/>
          </p15:clr>
        </p15:guide>
        <p15:guide id="52" pos="1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181521" y="6291470"/>
            <a:ext cx="1003853" cy="566529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1355380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96888" y="3389244"/>
            <a:ext cx="402102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697939" y="3468757"/>
            <a:ext cx="201051" cy="0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81521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8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51" baseline="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ubemusic.pp.u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Sikorskiy-Team" TargetMode="External"/><Relationship Id="rId5" Type="http://schemas.openxmlformats.org/officeDocument/2006/relationships/hyperlink" Target="https://www.figma.com/file/evoNRP4170ncHX00kfwd7N/%D0%A2%D0%A1%D0%9F%D0%9F?node-id=0:1" TargetMode="Externa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2.wdp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95B043-8170-449E-AFAA-7E07C4D881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589" b="1589"/>
          <a:stretch>
            <a:fillRect/>
          </a:stretch>
        </p:blipFill>
        <p:spPr/>
      </p:pic>
      <p:sp>
        <p:nvSpPr>
          <p:cNvPr id="75" name="Rectangle 74"/>
          <p:cNvSpPr/>
          <p:nvPr/>
        </p:nvSpPr>
        <p:spPr>
          <a:xfrm>
            <a:off x="5084541" y="3975621"/>
            <a:ext cx="7103165" cy="564045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CubeMusic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70BF0-F64D-4C84-9819-8A1CB1815128}"/>
              </a:ext>
            </a:extLst>
          </p:cNvPr>
          <p:cNvSpPr txBox="1"/>
          <p:nvPr/>
        </p:nvSpPr>
        <p:spPr>
          <a:xfrm>
            <a:off x="2033229" y="4721971"/>
            <a:ext cx="6219825" cy="145769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uk-UA" dirty="0">
                <a:latin typeface="+mj-lt"/>
              </a:rPr>
              <a:t>Виконали: </a:t>
            </a:r>
            <a:br>
              <a:rPr lang="uk-UA" dirty="0">
                <a:latin typeface="+mj-lt"/>
              </a:rPr>
            </a:br>
            <a:r>
              <a:rPr lang="uk-UA" dirty="0" err="1">
                <a:latin typeface="+mj-lt"/>
              </a:rPr>
              <a:t>Дєрюгін</a:t>
            </a:r>
            <a:r>
              <a:rPr lang="uk-UA" dirty="0">
                <a:latin typeface="+mj-lt"/>
              </a:rPr>
              <a:t> Єгор </a:t>
            </a:r>
            <a:br>
              <a:rPr lang="uk-UA" dirty="0">
                <a:latin typeface="+mj-lt"/>
              </a:rPr>
            </a:br>
            <a:r>
              <a:rPr lang="uk-UA" dirty="0">
                <a:latin typeface="+mj-lt"/>
              </a:rPr>
              <a:t>Желєзнова Валерія</a:t>
            </a:r>
            <a:br>
              <a:rPr lang="uk-UA" dirty="0">
                <a:latin typeface="+mj-lt"/>
              </a:rPr>
            </a:br>
            <a:r>
              <a:rPr lang="uk-UA" dirty="0" err="1">
                <a:latin typeface="+mj-lt"/>
              </a:rPr>
              <a:t>Трифанов</a:t>
            </a:r>
            <a:r>
              <a:rPr lang="uk-UA" dirty="0">
                <a:latin typeface="+mj-lt"/>
              </a:rPr>
              <a:t> Дмитро </a:t>
            </a:r>
            <a:br>
              <a:rPr lang="uk-UA" dirty="0">
                <a:latin typeface="+mj-lt"/>
              </a:rPr>
            </a:br>
            <a:r>
              <a:rPr lang="uk-UA" dirty="0">
                <a:latin typeface="+mj-lt"/>
              </a:rPr>
              <a:t>Бондаренко Станіслав</a:t>
            </a:r>
            <a:endParaRPr lang="ru-RU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8AD03-33E6-42C6-941D-D9742E11B9B0}"/>
              </a:ext>
            </a:extLst>
          </p:cNvPr>
          <p:cNvSpPr txBox="1"/>
          <p:nvPr/>
        </p:nvSpPr>
        <p:spPr>
          <a:xfrm>
            <a:off x="5084542" y="4721971"/>
            <a:ext cx="6219825" cy="1862937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uk-UA" dirty="0">
                <a:latin typeface="+mj-lt"/>
              </a:rPr>
              <a:t>Посилання: </a:t>
            </a:r>
          </a:p>
          <a:p>
            <a:r>
              <a:rPr lang="en-US" dirty="0" err="1"/>
              <a:t>Figma</a:t>
            </a:r>
            <a:r>
              <a:rPr lang="en-US" dirty="0"/>
              <a:t>: </a:t>
            </a:r>
            <a:r>
              <a:rPr lang="en-US" dirty="0">
                <a:hlinkClick r:id="rId5"/>
              </a:rPr>
              <a:t>https://www.figma.com/file/evoNRP4170ncHX00kfwd7N/%D0%A2%D0%A1%D0%9F%D0%9F?node-id=0%3A1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 </a:t>
            </a:r>
            <a:r>
              <a:rPr lang="en-US" dirty="0">
                <a:hlinkClick r:id="rId6"/>
              </a:rPr>
              <a:t>https://github.com/Sikorskiy-Team</a:t>
            </a:r>
            <a:endParaRPr lang="en-US" dirty="0"/>
          </a:p>
          <a:p>
            <a:r>
              <a:rPr lang="en-US" dirty="0"/>
              <a:t>Release: </a:t>
            </a:r>
            <a:r>
              <a:rPr lang="en-US" dirty="0">
                <a:hlinkClick r:id="rId7"/>
              </a:rPr>
              <a:t>https://cubemusic.pp.ua/</a:t>
            </a:r>
            <a:endParaRPr lang="en-US" dirty="0"/>
          </a:p>
          <a:p>
            <a:pPr>
              <a:spcBef>
                <a:spcPts val="1000"/>
              </a:spcBef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259BA0-48DF-43EE-907C-E4312C87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76" y="716118"/>
            <a:ext cx="4060082" cy="57802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B26222-A7A1-46F1-B31A-8764DA62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716117"/>
            <a:ext cx="4878165" cy="347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199E4B-6FF4-47AC-BBF9-AA64D800E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177132" y="1762282"/>
            <a:ext cx="5194927" cy="36839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B14B78-44C9-4610-86E2-91D42CC6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58" y="1762282"/>
            <a:ext cx="5180535" cy="36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BF225-655F-4C8D-9D8A-F5AE19B4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985496"/>
            <a:ext cx="687801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5506F4-7F49-4BDF-B14D-D347A076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3" y="596346"/>
            <a:ext cx="2749102" cy="31407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EF0B58-0640-45B4-A17B-BEA9BD825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033" y="596346"/>
            <a:ext cx="2647627" cy="30380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9103B5-DBFB-4FD8-B436-F231B418B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918" y="596347"/>
            <a:ext cx="2648149" cy="30380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96D5093-2262-4713-AFF7-761AC2744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033" y="3737112"/>
            <a:ext cx="2647626" cy="30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19779" y="3716043"/>
            <a:ext cx="10161742" cy="1142706"/>
            <a:chOff x="1019779" y="2280966"/>
            <a:chExt cx="10161742" cy="1142706"/>
          </a:xfrm>
        </p:grpSpPr>
        <p:sp>
          <p:nvSpPr>
            <p:cNvPr id="11" name="Rectangle 10"/>
            <p:cNvSpPr/>
            <p:nvPr/>
          </p:nvSpPr>
          <p:spPr>
            <a:xfrm>
              <a:off x="1019779" y="2280966"/>
              <a:ext cx="10161742" cy="11427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4000" tIns="0" rIns="180000" rtlCol="0" anchor="ctr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ru-RU" sz="1200" b="1" dirty="0">
                  <a:solidFill>
                    <a:schemeClr val="tx1">
                      <a:alpha val="70000"/>
                    </a:schemeClr>
                  </a:solidFill>
                </a:rPr>
                <a:t>Для </a:t>
              </a: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</a:rPr>
                <a:t>CI/CD</a:t>
              </a:r>
              <a:r>
                <a:rPr lang="ru-RU" sz="1200" b="1" dirty="0">
                  <a:solidFill>
                    <a:schemeClr val="tx1">
                      <a:alpha val="70000"/>
                    </a:schemeClr>
                  </a:solidFill>
                </a:rPr>
                <a:t> </a:t>
              </a:r>
              <a:r>
                <a:rPr lang="uk-UA" sz="1200" b="1" dirty="0">
                  <a:solidFill>
                    <a:schemeClr val="tx1">
                      <a:alpha val="70000"/>
                    </a:schemeClr>
                  </a:solidFill>
                </a:rPr>
                <a:t>використовуємо </a:t>
              </a:r>
              <a:r>
                <a:rPr lang="en-US" sz="1200" b="1" dirty="0" err="1">
                  <a:solidFill>
                    <a:schemeClr val="tx1">
                      <a:alpha val="70000"/>
                    </a:schemeClr>
                  </a:solidFill>
                </a:rPr>
                <a:t>CircleCI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19780" y="2282472"/>
              <a:ext cx="3044219" cy="1141200"/>
            </a:xfrm>
            <a:prstGeom prst="rect">
              <a:avLst/>
            </a:prstGeom>
            <a:solidFill>
              <a:schemeClr val="bg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r>
                <a:rPr lang="en-US" sz="1400" b="1" dirty="0" err="1">
                  <a:latin typeface="Open Sans" charset="0"/>
                  <a:ea typeface="Open Sans" charset="0"/>
                  <a:cs typeface="Open Sans" charset="0"/>
                </a:rPr>
                <a:t>CircleCI</a:t>
              </a:r>
              <a:endParaRPr lang="en-US" sz="1400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19779" y="5148885"/>
            <a:ext cx="10161742" cy="1142706"/>
            <a:chOff x="1019779" y="2280966"/>
            <a:chExt cx="10161742" cy="1142706"/>
          </a:xfrm>
        </p:grpSpPr>
        <p:sp>
          <p:nvSpPr>
            <p:cNvPr id="17" name="Rectangle 16"/>
            <p:cNvSpPr/>
            <p:nvPr/>
          </p:nvSpPr>
          <p:spPr>
            <a:xfrm>
              <a:off x="1019779" y="2280966"/>
              <a:ext cx="10161742" cy="11427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4000" tIns="0" rIns="180000" rtlCol="0" anchor="ctr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uk-UA" sz="1200" b="1" dirty="0">
                  <a:solidFill>
                    <a:schemeClr val="tx1">
                      <a:alpha val="70000"/>
                    </a:schemeClr>
                  </a:solidFill>
                </a:rPr>
                <a:t>Для </a:t>
              </a:r>
              <a:r>
                <a:rPr lang="uk-UA" sz="1200" b="1" dirty="0" err="1">
                  <a:solidFill>
                    <a:schemeClr val="tx1">
                      <a:alpha val="70000"/>
                    </a:schemeClr>
                  </a:solidFill>
                </a:rPr>
                <a:t>розгортовування</a:t>
              </a:r>
              <a:r>
                <a:rPr lang="uk-UA" sz="1200" b="1" dirty="0">
                  <a:solidFill>
                    <a:schemeClr val="tx1">
                      <a:alpha val="70000"/>
                    </a:schemeClr>
                  </a:solidFill>
                </a:rPr>
                <a:t> </a:t>
              </a: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</a:rPr>
                <a:t>Back-End </a:t>
              </a:r>
              <a:r>
                <a:rPr lang="uk-UA" sz="1200" b="1" dirty="0">
                  <a:solidFill>
                    <a:schemeClr val="tx1">
                      <a:alpha val="70000"/>
                    </a:schemeClr>
                  </a:solidFill>
                </a:rPr>
                <a:t>сервісів використано </a:t>
              </a: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</a:rPr>
                <a:t>PaaS </a:t>
              </a:r>
              <a:r>
                <a:rPr lang="uk-UA" sz="1200" b="1" dirty="0">
                  <a:solidFill>
                    <a:schemeClr val="tx1">
                      <a:alpha val="70000"/>
                    </a:schemeClr>
                  </a:solidFill>
                </a:rPr>
                <a:t>рішення від </a:t>
              </a: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</a:rPr>
                <a:t>Google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19780" y="2282472"/>
              <a:ext cx="3044219" cy="1141200"/>
            </a:xfrm>
            <a:prstGeom prst="rect">
              <a:avLst/>
            </a:prstGeom>
            <a:solidFill>
              <a:schemeClr val="bg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r>
                <a:rPr lang="en-US" sz="1400" b="1" dirty="0">
                  <a:latin typeface="Open Sans" charset="0"/>
                  <a:ea typeface="Open Sans" charset="0"/>
                  <a:cs typeface="Open Sans" charset="0"/>
                </a:rPr>
                <a:t>Google </a:t>
              </a:r>
              <a:r>
                <a:rPr lang="en-US" sz="1400" b="1" dirty="0" err="1">
                  <a:latin typeface="Open Sans" charset="0"/>
                  <a:ea typeface="Open Sans" charset="0"/>
                  <a:cs typeface="Open Sans" charset="0"/>
                </a:rPr>
                <a:t>AppEngine</a:t>
              </a:r>
              <a:endParaRPr lang="en-US" sz="1400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</p:spPr>
        <p:txBody>
          <a:bodyPr/>
          <a:lstStyle/>
          <a:p>
            <a:r>
              <a:rPr lang="uk-UA" dirty="0"/>
              <a:t>Додаткові </a:t>
            </a:r>
            <a:r>
              <a:rPr lang="uk-UA" dirty="0">
                <a:solidFill>
                  <a:srgbClr val="7A13CC"/>
                </a:solidFill>
              </a:rPr>
              <a:t>Ресурси</a:t>
            </a:r>
            <a:endParaRPr lang="en-US" dirty="0">
              <a:solidFill>
                <a:srgbClr val="7A13CC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19779" y="2280966"/>
            <a:ext cx="10161742" cy="1142706"/>
            <a:chOff x="1019779" y="2280966"/>
            <a:chExt cx="10161742" cy="1142706"/>
          </a:xfrm>
        </p:grpSpPr>
        <p:sp>
          <p:nvSpPr>
            <p:cNvPr id="5" name="Rectangle 4"/>
            <p:cNvSpPr/>
            <p:nvPr/>
          </p:nvSpPr>
          <p:spPr>
            <a:xfrm>
              <a:off x="1019779" y="2280966"/>
              <a:ext cx="10161742" cy="11427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4000" tIns="0" rIns="180000" rtlCol="0" anchor="ctr"/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uk-UA" sz="1200" b="1" dirty="0">
                  <a:solidFill>
                    <a:schemeClr val="tx1">
                      <a:alpha val="70000"/>
                    </a:schemeClr>
                  </a:solidFill>
                </a:rPr>
                <a:t>У якості </a:t>
              </a: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</a:rPr>
                <a:t>CDN </a:t>
              </a:r>
              <a:r>
                <a:rPr lang="uk-UA" sz="1200" b="1" dirty="0">
                  <a:solidFill>
                    <a:schemeClr val="tx1">
                      <a:alpha val="70000"/>
                    </a:schemeClr>
                  </a:solidFill>
                </a:rPr>
                <a:t>використано рішення від </a:t>
              </a: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</a:rPr>
                <a:t>Google Firebase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19780" y="2282472"/>
              <a:ext cx="3044219" cy="1141200"/>
            </a:xfrm>
            <a:prstGeom prst="rect">
              <a:avLst/>
            </a:prstGeom>
            <a:solidFill>
              <a:srgbClr val="7A13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r>
                <a:rPr lang="en-US" sz="1400" b="1" dirty="0">
                  <a:latin typeface="Open Sans" charset="0"/>
                  <a:ea typeface="Open Sans" charset="0"/>
                  <a:cs typeface="Open Sans" charset="0"/>
                </a:rPr>
                <a:t>Firebase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66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83" y="634707"/>
            <a:ext cx="6697307" cy="1249845"/>
          </a:xfrm>
        </p:spPr>
        <p:txBody>
          <a:bodyPr/>
          <a:lstStyle/>
          <a:p>
            <a:r>
              <a:rPr lang="uk-UA" sz="4800" dirty="0">
                <a:solidFill>
                  <a:srgbClr val="7A13CC"/>
                </a:solidFill>
                <a:highlight>
                  <a:srgbClr val="222222"/>
                </a:highlight>
              </a:rPr>
              <a:t>Авторизація </a:t>
            </a:r>
            <a:r>
              <a:rPr lang="uk-UA" sz="4800" dirty="0">
                <a:solidFill>
                  <a:schemeClr val="tx2"/>
                </a:solidFill>
                <a:highlight>
                  <a:srgbClr val="222222"/>
                </a:highlight>
              </a:rPr>
              <a:t>(</a:t>
            </a:r>
            <a:r>
              <a:rPr lang="en-US" sz="4800" dirty="0">
                <a:solidFill>
                  <a:schemeClr val="tx2"/>
                </a:solidFill>
                <a:highlight>
                  <a:srgbClr val="222222"/>
                </a:highlight>
              </a:rPr>
              <a:t>Auth0)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8CE66B-546F-4C4C-AFD1-880826CB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6" y="1661007"/>
            <a:ext cx="6225964" cy="22498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F289B-4A52-4B44-A665-34F07A98E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83" y="3653587"/>
            <a:ext cx="6164758" cy="29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83" y="634707"/>
            <a:ext cx="6697307" cy="1249845"/>
          </a:xfrm>
        </p:spPr>
        <p:txBody>
          <a:bodyPr/>
          <a:lstStyle/>
          <a:p>
            <a:r>
              <a:rPr lang="en-US" sz="4800" dirty="0" err="1">
                <a:solidFill>
                  <a:srgbClr val="7A13CC"/>
                </a:solidFill>
                <a:highlight>
                  <a:srgbClr val="222222"/>
                </a:highlight>
              </a:rPr>
              <a:t>App</a:t>
            </a:r>
            <a:r>
              <a:rPr lang="en-US" sz="4800" dirty="0" err="1">
                <a:solidFill>
                  <a:schemeClr val="tx2"/>
                </a:solidFill>
                <a:highlight>
                  <a:srgbClr val="222222"/>
                </a:highlight>
              </a:rPr>
              <a:t>Engine</a:t>
            </a:r>
            <a:r>
              <a:rPr lang="en-US" sz="4800" dirty="0">
                <a:solidFill>
                  <a:srgbClr val="7A13CC"/>
                </a:solidFill>
                <a:highlight>
                  <a:srgbClr val="222222"/>
                </a:highlight>
              </a:rPr>
              <a:t> </a:t>
            </a:r>
            <a:endParaRPr lang="en-US" sz="4800" dirty="0">
              <a:solidFill>
                <a:schemeClr val="tx2"/>
              </a:solidFill>
              <a:highlight>
                <a:srgbClr val="222222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6F48E9-0EDC-47AA-8B4C-942A384B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56" y="1502884"/>
            <a:ext cx="8209088" cy="51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7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83" y="634707"/>
            <a:ext cx="6697307" cy="1249845"/>
          </a:xfrm>
        </p:spPr>
        <p:txBody>
          <a:bodyPr/>
          <a:lstStyle/>
          <a:p>
            <a:r>
              <a:rPr lang="en-US" sz="4800" dirty="0">
                <a:solidFill>
                  <a:srgbClr val="7A13CC"/>
                </a:solidFill>
                <a:highlight>
                  <a:srgbClr val="222222"/>
                </a:highlight>
              </a:rPr>
              <a:t>CDN</a:t>
            </a:r>
            <a:endParaRPr lang="en-US" sz="4800" dirty="0">
              <a:solidFill>
                <a:schemeClr val="tx2"/>
              </a:solidFill>
              <a:highlight>
                <a:srgbClr val="222222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36FE3-0427-40FD-A69D-5B9D2382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220669"/>
            <a:ext cx="8614027" cy="54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83" y="634707"/>
            <a:ext cx="6697307" cy="1249845"/>
          </a:xfrm>
        </p:spPr>
        <p:txBody>
          <a:bodyPr/>
          <a:lstStyle/>
          <a:p>
            <a:r>
              <a:rPr lang="ru-RU" sz="4800" dirty="0" err="1">
                <a:solidFill>
                  <a:srgbClr val="7A13CC"/>
                </a:solidFill>
                <a:highlight>
                  <a:srgbClr val="222222"/>
                </a:highlight>
              </a:rPr>
              <a:t>Тестування</a:t>
            </a:r>
            <a:endParaRPr lang="en-US" sz="4800" dirty="0">
              <a:highlight>
                <a:srgbClr val="222222"/>
              </a:highligh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E5508F-C329-491A-9195-32BBF908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09" y="1491916"/>
            <a:ext cx="7676181" cy="50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5" y="529776"/>
            <a:ext cx="9152697" cy="1249845"/>
          </a:xfrm>
        </p:spPr>
        <p:txBody>
          <a:bodyPr/>
          <a:lstStyle/>
          <a:p>
            <a:r>
              <a:rPr lang="ru-RU" sz="4800" dirty="0">
                <a:solidFill>
                  <a:srgbClr val="7A13CC"/>
                </a:solidFill>
              </a:rPr>
              <a:t>Проблема</a:t>
            </a:r>
            <a:r>
              <a:rPr lang="en-US" sz="4800" dirty="0"/>
              <a:t> &amp;</a:t>
            </a:r>
            <a:r>
              <a:rPr lang="ru-RU" sz="4800" dirty="0"/>
              <a:t> </a:t>
            </a:r>
            <a:r>
              <a:rPr lang="ru-RU" sz="4800" dirty="0" err="1"/>
              <a:t>Рішення</a:t>
            </a:r>
            <a:endParaRPr lang="en-US" sz="4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CAE4F3-E4BF-4CE0-849A-8C735D00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89" y="4800163"/>
            <a:ext cx="3034955" cy="1512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4B5962-CB1D-4A97-9337-C757C089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86" y="2699083"/>
            <a:ext cx="3045912" cy="1512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45F531-D8B1-4743-B148-A787B023A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86" y="598003"/>
            <a:ext cx="3045912" cy="151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61DB6D-BEC8-4509-A44B-DB03F059FE85}"/>
              </a:ext>
            </a:extLst>
          </p:cNvPr>
          <p:cNvSpPr txBox="1"/>
          <p:nvPr/>
        </p:nvSpPr>
        <p:spPr>
          <a:xfrm>
            <a:off x="842745" y="1742631"/>
            <a:ext cx="6219825" cy="4003203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uk-UA" sz="2400" dirty="0">
                <a:latin typeface="+mj-lt"/>
              </a:rPr>
              <a:t>У наші дні </a:t>
            </a:r>
            <a:r>
              <a:rPr lang="uk-UA" sz="2400" b="1" dirty="0" err="1">
                <a:latin typeface="+mj-lt"/>
              </a:rPr>
              <a:t>стримінгові</a:t>
            </a:r>
            <a:r>
              <a:rPr lang="uk-UA" sz="2400" b="1" dirty="0">
                <a:latin typeface="+mj-lt"/>
              </a:rPr>
              <a:t> сервіси </a:t>
            </a:r>
            <a:r>
              <a:rPr lang="uk-UA" sz="2400" dirty="0">
                <a:latin typeface="+mj-lt"/>
              </a:rPr>
              <a:t>набирають все більшу популярність. Але зі зростанням кількості користувачів виникає проблема переносу музичної бібліотеки з одного сервісу до іншого.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uk-UA" sz="2400" dirty="0">
                <a:latin typeface="+mj-lt"/>
              </a:rPr>
              <a:t>Наш веб-додаток пропонує комплексне рішення для переносу та синхронізації </a:t>
            </a:r>
            <a:r>
              <a:rPr lang="uk-UA" sz="2400" dirty="0" err="1">
                <a:latin typeface="+mj-lt"/>
              </a:rPr>
              <a:t>плейлістів</a:t>
            </a:r>
            <a:r>
              <a:rPr lang="uk-UA" sz="2400" dirty="0">
                <a:latin typeface="+mj-lt"/>
              </a:rPr>
              <a:t>. 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93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5" y="529776"/>
            <a:ext cx="6697307" cy="1249845"/>
          </a:xfrm>
        </p:spPr>
        <p:txBody>
          <a:bodyPr/>
          <a:lstStyle/>
          <a:p>
            <a:r>
              <a:rPr lang="uk-UA" sz="4800" dirty="0">
                <a:solidFill>
                  <a:srgbClr val="7A13CC"/>
                </a:solidFill>
              </a:rPr>
              <a:t>Основні задачі додатку</a:t>
            </a:r>
            <a:endParaRPr 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1DB6D-BEC8-4509-A44B-DB03F059FE85}"/>
              </a:ext>
            </a:extLst>
          </p:cNvPr>
          <p:cNvSpPr txBox="1"/>
          <p:nvPr/>
        </p:nvSpPr>
        <p:spPr>
          <a:xfrm>
            <a:off x="842745" y="1742631"/>
            <a:ext cx="2919786" cy="147430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latin typeface="+mj-lt"/>
              </a:rPr>
              <a:t>Підключення </a:t>
            </a:r>
            <a:r>
              <a:rPr lang="uk-UA" sz="2400" dirty="0" err="1">
                <a:latin typeface="+mj-lt"/>
              </a:rPr>
              <a:t>стримінгових</a:t>
            </a:r>
            <a:r>
              <a:rPr lang="uk-UA" sz="2400" dirty="0">
                <a:latin typeface="+mj-lt"/>
              </a:rPr>
              <a:t> сервісів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212D0-BCC0-49EE-AEF0-1EFF7B5DF1FC}"/>
              </a:ext>
            </a:extLst>
          </p:cNvPr>
          <p:cNvSpPr txBox="1"/>
          <p:nvPr/>
        </p:nvSpPr>
        <p:spPr>
          <a:xfrm>
            <a:off x="3408561" y="1742631"/>
            <a:ext cx="2919786" cy="2914700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latin typeface="+mj-lt"/>
              </a:rPr>
              <a:t>Синхронізація, перенос, експорт </a:t>
            </a:r>
            <a:r>
              <a:rPr lang="uk-UA" sz="2400" dirty="0" err="1">
                <a:latin typeface="+mj-lt"/>
              </a:rPr>
              <a:t>плейлістів</a:t>
            </a:r>
            <a:r>
              <a:rPr lang="uk-UA" sz="2400" dirty="0">
                <a:latin typeface="+mj-lt"/>
              </a:rPr>
              <a:t> з різних </a:t>
            </a:r>
            <a:r>
              <a:rPr lang="uk-UA" sz="2400" dirty="0" err="1">
                <a:latin typeface="+mj-lt"/>
              </a:rPr>
              <a:t>стримінгових</a:t>
            </a:r>
            <a:r>
              <a:rPr lang="uk-UA" sz="2400" dirty="0">
                <a:latin typeface="+mj-lt"/>
              </a:rPr>
              <a:t> сервісів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4DB2E-F672-4844-9BB2-29FA98199FC6}"/>
              </a:ext>
            </a:extLst>
          </p:cNvPr>
          <p:cNvSpPr txBox="1"/>
          <p:nvPr/>
        </p:nvSpPr>
        <p:spPr>
          <a:xfrm>
            <a:off x="6328346" y="1733911"/>
            <a:ext cx="3777521" cy="514042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latin typeface="+mj-lt"/>
              </a:rPr>
              <a:t>Редагування </a:t>
            </a:r>
            <a:r>
              <a:rPr lang="uk-UA" sz="2400" dirty="0" err="1">
                <a:latin typeface="+mj-lt"/>
              </a:rPr>
              <a:t>плейлістів</a:t>
            </a:r>
            <a:r>
              <a:rPr lang="uk-UA" sz="2400" dirty="0">
                <a:latin typeface="+mj-lt"/>
              </a:rPr>
              <a:t>: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C76A8-29A5-4356-9B09-9C217EB8705D}"/>
              </a:ext>
            </a:extLst>
          </p:cNvPr>
          <p:cNvSpPr txBox="1"/>
          <p:nvPr/>
        </p:nvSpPr>
        <p:spPr>
          <a:xfrm>
            <a:off x="6757214" y="2254582"/>
            <a:ext cx="2919786" cy="1122414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latin typeface="+mj-lt"/>
              </a:rPr>
              <a:t>Видалення 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latin typeface="+mj-lt"/>
              </a:rPr>
              <a:t>Створення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5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B9B76-1D2E-479D-8901-DA8E10B8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</p:spPr>
        <p:txBody>
          <a:bodyPr/>
          <a:lstStyle/>
          <a:p>
            <a:r>
              <a:rPr lang="uk-UA" dirty="0"/>
              <a:t>Архітектура проекту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532D17-F2A2-4431-BE08-6E78E2ED4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0" t="21667" r="5501" b="33611"/>
          <a:stretch/>
        </p:blipFill>
        <p:spPr>
          <a:xfrm>
            <a:off x="2028824" y="2047875"/>
            <a:ext cx="4046526" cy="3493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5FC9C9-3948-42DB-9088-6F1D3389DE2B}"/>
              </a:ext>
            </a:extLst>
          </p:cNvPr>
          <p:cNvSpPr txBox="1"/>
          <p:nvPr/>
        </p:nvSpPr>
        <p:spPr>
          <a:xfrm>
            <a:off x="6324599" y="2047875"/>
            <a:ext cx="5286376" cy="147430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uk-UA" sz="2400" dirty="0">
                <a:solidFill>
                  <a:srgbClr val="F7F7F7"/>
                </a:solidFill>
                <a:latin typeface="+mj-lt"/>
              </a:rPr>
              <a:t>Ми будемо використовувати </a:t>
            </a:r>
            <a:r>
              <a:rPr lang="en-US" sz="2400" b="1" dirty="0" err="1">
                <a:solidFill>
                  <a:srgbClr val="F7F7F7"/>
                </a:solidFill>
                <a:latin typeface="+mj-lt"/>
              </a:rPr>
              <a:t>JAMstack</a:t>
            </a:r>
            <a:r>
              <a:rPr lang="en-US" sz="2400" dirty="0">
                <a:solidFill>
                  <a:srgbClr val="F7F7F7"/>
                </a:solidFill>
                <a:latin typeface="+mj-lt"/>
              </a:rPr>
              <a:t> </a:t>
            </a:r>
            <a:r>
              <a:rPr lang="uk-UA" sz="2400" dirty="0">
                <a:solidFill>
                  <a:srgbClr val="F7F7F7"/>
                </a:solidFill>
                <a:latin typeface="+mj-lt"/>
              </a:rPr>
              <a:t>архітектуру для розробки нашого веб-додатку.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4D2492-F104-4CA8-9AEC-E853E3B5D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876676"/>
            <a:ext cx="5490901" cy="16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03BC1-1844-47A4-A227-720D1D16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</p:spPr>
        <p:txBody>
          <a:bodyPr/>
          <a:lstStyle/>
          <a:p>
            <a:r>
              <a:rPr lang="uk-UA" dirty="0"/>
              <a:t>Використані </a:t>
            </a:r>
            <a:r>
              <a:rPr lang="uk-UA" dirty="0">
                <a:solidFill>
                  <a:srgbClr val="7A13CC"/>
                </a:solidFill>
              </a:rPr>
              <a:t>технології</a:t>
            </a:r>
            <a:endParaRPr lang="ru-RU" dirty="0">
              <a:solidFill>
                <a:srgbClr val="7A1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D188B-A9BB-4816-BE3A-D61DA73F002F}"/>
              </a:ext>
            </a:extLst>
          </p:cNvPr>
          <p:cNvSpPr txBox="1"/>
          <p:nvPr/>
        </p:nvSpPr>
        <p:spPr>
          <a:xfrm>
            <a:off x="2028824" y="2085975"/>
            <a:ext cx="8705851" cy="173078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00"/>
              </a:spcBef>
              <a:buClr>
                <a:srgbClr val="7A13C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F7F7"/>
                </a:solidFill>
                <a:latin typeface="+mj-lt"/>
              </a:rPr>
              <a:t>Front-End </a:t>
            </a:r>
            <a:r>
              <a:rPr lang="uk-UA" sz="2400" dirty="0">
                <a:solidFill>
                  <a:srgbClr val="F7F7F7"/>
                </a:solidFill>
                <a:latin typeface="+mj-lt"/>
              </a:rPr>
              <a:t>побудовано на зв’язці </a:t>
            </a:r>
            <a:r>
              <a:rPr lang="en-US" sz="2400" dirty="0">
                <a:solidFill>
                  <a:srgbClr val="F7F7F7"/>
                </a:solidFill>
                <a:latin typeface="+mj-lt"/>
              </a:rPr>
              <a:t>React + Gatsby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Clr>
                <a:srgbClr val="7A13CC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7F7F7"/>
                </a:solidFill>
                <a:latin typeface="+mj-lt"/>
              </a:rPr>
              <a:t>Back-End </a:t>
            </a:r>
            <a:r>
              <a:rPr lang="uk-UA" sz="2400" dirty="0">
                <a:solidFill>
                  <a:srgbClr val="F7F7F7"/>
                </a:solidFill>
                <a:latin typeface="+mj-lt"/>
              </a:rPr>
              <a:t>зроблено</a:t>
            </a:r>
            <a:r>
              <a:rPr lang="en-US" sz="2400" dirty="0">
                <a:solidFill>
                  <a:srgbClr val="F7F7F7"/>
                </a:solidFill>
                <a:latin typeface="+mj-lt"/>
              </a:rPr>
              <a:t> </a:t>
            </a:r>
            <a:r>
              <a:rPr lang="uk-UA" sz="2400" dirty="0">
                <a:solidFill>
                  <a:srgbClr val="F7F7F7"/>
                </a:solidFill>
                <a:latin typeface="+mj-lt"/>
              </a:rPr>
              <a:t>за допомогою </a:t>
            </a:r>
            <a:r>
              <a:rPr lang="en-US" sz="2400" dirty="0">
                <a:solidFill>
                  <a:srgbClr val="F7F7F7"/>
                </a:solidFill>
                <a:latin typeface="+mj-lt"/>
              </a:rPr>
              <a:t>Django REST Framework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Clr>
                <a:srgbClr val="7A13CC"/>
              </a:buCl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F7F7F7"/>
                </a:solidFill>
                <a:latin typeface="+mj-lt"/>
              </a:rPr>
              <a:t>У якості бази даних використано </a:t>
            </a:r>
            <a:r>
              <a:rPr lang="en-US" sz="2400" dirty="0">
                <a:solidFill>
                  <a:srgbClr val="F7F7F7"/>
                </a:solidFill>
                <a:latin typeface="+mj-lt"/>
              </a:rPr>
              <a:t>MongoDB</a:t>
            </a:r>
            <a:endParaRPr lang="ru-RU" sz="2400" dirty="0">
              <a:solidFill>
                <a:srgbClr val="F7F7F7"/>
              </a:solidFill>
              <a:latin typeface="+mj-lt"/>
            </a:endParaRPr>
          </a:p>
        </p:txBody>
      </p:sp>
      <p:pic>
        <p:nvPicPr>
          <p:cNvPr id="1026" name="Picture 2" descr="React – JavaScript-библиотека для создания пользовательских интерфейсов">
            <a:extLst>
              <a:ext uri="{FF2B5EF4-FFF2-40B4-BE49-F238E27FC236}">
                <a16:creationId xmlns:a16="http://schemas.microsoft.com/office/drawing/2014/main" id="{3A8DCDD6-F300-45A9-994F-86865FD81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9" t="22264" r="34140" b="23467"/>
          <a:stretch/>
        </p:blipFill>
        <p:spPr bwMode="auto">
          <a:xfrm>
            <a:off x="1900487" y="3922861"/>
            <a:ext cx="1160411" cy="10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tsby (@GatsbyJS) | Twitter">
            <a:extLst>
              <a:ext uri="{FF2B5EF4-FFF2-40B4-BE49-F238E27FC236}">
                <a16:creationId xmlns:a16="http://schemas.microsoft.com/office/drawing/2014/main" id="{120C5537-AA45-4BFB-BF59-E4A20AB7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6000" l="4250" r="92750">
                        <a14:foregroundMark x1="15750" y1="21250" x2="15750" y2="21250"/>
                        <a14:foregroundMark x1="51250" y1="9750" x2="51250" y2="9750"/>
                        <a14:foregroundMark x1="57000" y1="8750" x2="57000" y2="8750"/>
                        <a14:foregroundMark x1="92750" y1="53500" x2="92750" y2="53500"/>
                        <a14:foregroundMark x1="30750" y1="90250" x2="30750" y2="90250"/>
                        <a14:foregroundMark x1="4250" y1="51250" x2="4250" y2="51250"/>
                        <a14:foregroundMark x1="51250" y1="96000" x2="51250" y2="96000"/>
                        <a14:foregroundMark x1="48000" y1="4000" x2="48000" y2="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391" y="5205214"/>
            <a:ext cx="1033173" cy="10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- Django REST framework">
            <a:extLst>
              <a:ext uri="{FF2B5EF4-FFF2-40B4-BE49-F238E27FC236}">
                <a16:creationId xmlns:a16="http://schemas.microsoft.com/office/drawing/2014/main" id="{A88A2AB7-F6E8-43CA-AADE-FD7E7714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99" y="3985731"/>
            <a:ext cx="3526062" cy="155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конка «MongoDB» — скачай бесплатно PNG и векторе">
            <a:extLst>
              <a:ext uri="{FF2B5EF4-FFF2-40B4-BE49-F238E27FC236}">
                <a16:creationId xmlns:a16="http://schemas.microsoft.com/office/drawing/2014/main" id="{1ECB4967-D9F2-400F-BC54-94D36894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76" y="4846652"/>
            <a:ext cx="1730786" cy="17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base – Agile nearshore software development company">
            <a:extLst>
              <a:ext uri="{FF2B5EF4-FFF2-40B4-BE49-F238E27FC236}">
                <a16:creationId xmlns:a16="http://schemas.microsoft.com/office/drawing/2014/main" id="{A5B42A83-A56C-48CA-91FC-2416F8F26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08" y="3723535"/>
            <a:ext cx="1211240" cy="12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ello Logo">
            <a:extLst>
              <a:ext uri="{FF2B5EF4-FFF2-40B4-BE49-F238E27FC236}">
                <a16:creationId xmlns:a16="http://schemas.microsoft.com/office/drawing/2014/main" id="{5D6F337A-32E9-4A32-A80F-AD9E94CA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27" y="5911298"/>
            <a:ext cx="2111691" cy="6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FCD757-5C42-4AFA-A4B4-77DA0536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2" y="3916248"/>
            <a:ext cx="1240539" cy="93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eir Support, Made Via Either Financial Contributions - Github Logo - Free Transparent  PNG Clipart Images Download">
            <a:extLst>
              <a:ext uri="{FF2B5EF4-FFF2-40B4-BE49-F238E27FC236}">
                <a16:creationId xmlns:a16="http://schemas.microsoft.com/office/drawing/2014/main" id="{31A6C1CD-53AF-4BE6-B2D3-214569018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8571" y1="67689" x2="28571" y2="67689"/>
                        <a14:foregroundMark x1="35357" y1="77914" x2="35357" y2="77914"/>
                        <a14:foregroundMark x1="35595" y1="69734" x2="35595" y2="69734"/>
                        <a14:foregroundMark x1="42381" y1="77710" x2="42381" y2="77710"/>
                        <a14:foregroundMark x1="47738" y1="75869" x2="47738" y2="75869"/>
                        <a14:foregroundMark x1="60238" y1="79959" x2="60238" y2="79959"/>
                        <a14:foregroundMark x1="67024" y1="79959" x2="67024" y2="79959"/>
                        <a14:foregroundMark x1="71905" y1="77710" x2="71905" y2="777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69" y="4708973"/>
            <a:ext cx="3180027" cy="18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EB95D531-6673-4D80-8F80-23C3B332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19" y="3649905"/>
            <a:ext cx="1249396" cy="12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Что такое Google App Engine и что вы можете с ним сделать">
            <a:extLst>
              <a:ext uri="{FF2B5EF4-FFF2-40B4-BE49-F238E27FC236}">
                <a16:creationId xmlns:a16="http://schemas.microsoft.com/office/drawing/2014/main" id="{7B782FD6-5031-4013-A030-CCD0678A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193" y="4742396"/>
            <a:ext cx="1920112" cy="14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E43C6EE6-7EEB-4B3E-8D27-6EADDE62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100" y="3153251"/>
            <a:ext cx="1495991" cy="14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9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83" y="634707"/>
            <a:ext cx="6697307" cy="1249845"/>
          </a:xfrm>
        </p:spPr>
        <p:txBody>
          <a:bodyPr/>
          <a:lstStyle/>
          <a:p>
            <a:r>
              <a:rPr lang="en-US" sz="4800" dirty="0">
                <a:solidFill>
                  <a:srgbClr val="7A13CC"/>
                </a:solidFill>
                <a:highlight>
                  <a:srgbClr val="222222"/>
                </a:highlight>
              </a:rPr>
              <a:t>Mongo Atlas</a:t>
            </a:r>
            <a:endParaRPr lang="en-US" sz="4800" dirty="0">
              <a:solidFill>
                <a:schemeClr val="tx2"/>
              </a:solidFill>
              <a:highlight>
                <a:srgbClr val="222222"/>
              </a:highligh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23426A-9DC2-4C7C-BB64-A19EDDEB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21" y="1607325"/>
            <a:ext cx="9239758" cy="49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</p:spPr>
        <p:txBody>
          <a:bodyPr/>
          <a:lstStyle/>
          <a:p>
            <a:r>
              <a:rPr lang="en-US" dirty="0"/>
              <a:t>Trello </a:t>
            </a:r>
            <a:r>
              <a:rPr lang="ru-RU" dirty="0"/>
              <a:t>и </a:t>
            </a:r>
            <a:br>
              <a:rPr lang="ru-RU" dirty="0"/>
            </a:br>
            <a:r>
              <a:rPr lang="en-US" dirty="0">
                <a:solidFill>
                  <a:srgbClr val="7A13CC"/>
                </a:solidFill>
              </a:rPr>
              <a:t>Kanban-</a:t>
            </a:r>
            <a:r>
              <a:rPr lang="ru-RU" dirty="0" err="1">
                <a:solidFill>
                  <a:srgbClr val="7A13CC"/>
                </a:solidFill>
              </a:rPr>
              <a:t>дошки</a:t>
            </a:r>
            <a:endParaRPr lang="en-US" dirty="0">
              <a:solidFill>
                <a:srgbClr val="7A1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632" y="1093617"/>
            <a:ext cx="5147313" cy="651901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У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работі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ми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будемо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використовувати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tx1">
                    <a:alpha val="70000"/>
                  </a:schemeClr>
                </a:solidFill>
              </a:rPr>
              <a:t>Kanban 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методику, яка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реалізує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принцип «точно в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термін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». Для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цього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ми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будемо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використовувати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000" b="1" dirty="0">
                <a:solidFill>
                  <a:schemeClr val="tx1">
                    <a:alpha val="70000"/>
                  </a:schemeClr>
                </a:solidFill>
              </a:rPr>
              <a:t>Trello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що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дозволить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візуалізувати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задачі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та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структурувати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1000" b="1" dirty="0" err="1">
                <a:solidFill>
                  <a:schemeClr val="tx1">
                    <a:alpha val="70000"/>
                  </a:schemeClr>
                </a:solidFill>
              </a:rPr>
              <a:t>їх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. 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7A3038-9BAC-4622-9D1E-2D21827C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22" y="2844573"/>
            <a:ext cx="2357803" cy="3435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AAABCB-BE8C-4AE4-B155-2F06FEEEB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19" y="2854038"/>
            <a:ext cx="2357804" cy="34350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F06570-E9E4-4930-9611-1AE6A5947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71" y="2276535"/>
            <a:ext cx="2357803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</p:spPr>
        <p:txBody>
          <a:bodyPr/>
          <a:lstStyle/>
          <a:p>
            <a:r>
              <a:rPr lang="en-US" dirty="0" err="1"/>
              <a:t>Figma</a:t>
            </a:r>
            <a:endParaRPr lang="en-US" dirty="0">
              <a:solidFill>
                <a:srgbClr val="7A1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632" y="1093617"/>
            <a:ext cx="5147313" cy="45184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uk-UA" sz="1000" b="1" dirty="0">
                <a:solidFill>
                  <a:schemeClr val="tx1">
                    <a:alpha val="70000"/>
                  </a:schemeClr>
                </a:solidFill>
              </a:rPr>
              <a:t>В якості платформи для дизайну було використано </a:t>
            </a:r>
            <a:r>
              <a:rPr lang="en-US" sz="1000" b="1" dirty="0" err="1">
                <a:solidFill>
                  <a:schemeClr val="tx1">
                    <a:alpha val="70000"/>
                  </a:schemeClr>
                </a:solidFill>
              </a:rPr>
              <a:t>Figma</a:t>
            </a:r>
            <a:r>
              <a:rPr lang="en-US" sz="1000" b="1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uk-UA" sz="1000" b="1" dirty="0">
                <a:solidFill>
                  <a:schemeClr val="tx1">
                    <a:alpha val="70000"/>
                  </a:schemeClr>
                </a:solidFill>
              </a:rPr>
              <a:t>адже вона є де-факто стандартом у веб-дизайні</a:t>
            </a:r>
            <a:r>
              <a:rPr lang="en-US" sz="10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AA0148-E1E0-4A3A-B05D-4E023C5DC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77" b="3937"/>
          <a:stretch/>
        </p:blipFill>
        <p:spPr>
          <a:xfrm>
            <a:off x="2037513" y="1800537"/>
            <a:ext cx="7582737" cy="46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</p:spPr>
        <p:txBody>
          <a:bodyPr/>
          <a:lstStyle/>
          <a:p>
            <a:r>
              <a:rPr lang="en-US" dirty="0"/>
              <a:t>Git</a:t>
            </a:r>
            <a:r>
              <a:rPr lang="en-US" dirty="0">
                <a:solidFill>
                  <a:srgbClr val="7A13CC"/>
                </a:solidFill>
              </a:rPr>
              <a:t>Hub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632" y="1093617"/>
            <a:ext cx="5147313" cy="451846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uk-UA" sz="1000" b="1" dirty="0">
                <a:solidFill>
                  <a:schemeClr val="tx1">
                    <a:alpha val="70000"/>
                  </a:schemeClr>
                </a:solidFill>
              </a:rPr>
              <a:t>В якості системи керування версіями використовуємо </a:t>
            </a:r>
            <a:r>
              <a:rPr lang="en-US" sz="1000" b="1" dirty="0">
                <a:solidFill>
                  <a:schemeClr val="tx1">
                    <a:alpha val="70000"/>
                  </a:schemeClr>
                </a:solidFill>
              </a:rPr>
              <a:t>Git </a:t>
            </a:r>
            <a:r>
              <a:rPr lang="ru-RU" sz="1000" b="1" dirty="0">
                <a:solidFill>
                  <a:schemeClr val="tx1">
                    <a:alpha val="70000"/>
                  </a:schemeClr>
                </a:solidFill>
              </a:rPr>
              <a:t>та </a:t>
            </a:r>
            <a:r>
              <a:rPr lang="uk-UA" sz="1000" b="1" dirty="0">
                <a:solidFill>
                  <a:schemeClr val="tx1">
                    <a:alpha val="70000"/>
                  </a:schemeClr>
                </a:solidFill>
              </a:rPr>
              <a:t>онлайн-платформу для зберігання репозиторію - </a:t>
            </a:r>
            <a:r>
              <a:rPr lang="en-US" sz="1000" b="1" dirty="0">
                <a:solidFill>
                  <a:schemeClr val="tx1">
                    <a:alpha val="70000"/>
                  </a:schemeClr>
                </a:solidFill>
              </a:rPr>
              <a:t>GitHub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B8810D-D6B2-4FDF-8B28-F691CBEB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62"/>
          <a:stretch/>
        </p:blipFill>
        <p:spPr>
          <a:xfrm>
            <a:off x="2028824" y="1931503"/>
            <a:ext cx="9074099" cy="45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Voodoo Powerpoint Template">
  <a:themeElements>
    <a:clrScheme name="Voodoo Color">
      <a:dk1>
        <a:srgbClr val="222222"/>
      </a:dk1>
      <a:lt1>
        <a:srgbClr val="F7F7F7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Voodoo2 Powerpoint Template">
  <a:themeElements>
    <a:clrScheme name="Другая 1">
      <a:dk1>
        <a:srgbClr val="222222"/>
      </a:dk1>
      <a:lt1>
        <a:srgbClr val="F7F7F7"/>
      </a:lt1>
      <a:dk2>
        <a:srgbClr val="222222"/>
      </a:dk2>
      <a:lt2>
        <a:srgbClr val="FEFFFF"/>
      </a:lt2>
      <a:accent1>
        <a:srgbClr val="7A13CC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144000" bIns="36000" rtlCol="0">
        <a:spAutoFit/>
      </a:bodyPr>
      <a:lstStyle>
        <a:defPPr>
          <a:lnSpc>
            <a:spcPct val="12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</TotalTime>
  <Words>206</Words>
  <Application>Microsoft Office PowerPoint</Application>
  <PresentationFormat>Широкоэкранный</PresentationFormat>
  <Paragraphs>40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Calibri</vt:lpstr>
      <vt:lpstr>Montserrat</vt:lpstr>
      <vt:lpstr>Montserrat Black</vt:lpstr>
      <vt:lpstr>Montserrat SemiBold</vt:lpstr>
      <vt:lpstr>Montserrat-Bold</vt:lpstr>
      <vt:lpstr>Open Sans</vt:lpstr>
      <vt:lpstr>Open Sans SemiBold</vt:lpstr>
      <vt:lpstr>Voodoo Powerpoint Template</vt:lpstr>
      <vt:lpstr>Voodoo2 Powerpoint Template</vt:lpstr>
      <vt:lpstr>CubeMusic</vt:lpstr>
      <vt:lpstr>Проблема &amp; Рішення</vt:lpstr>
      <vt:lpstr>Основні задачі додатку</vt:lpstr>
      <vt:lpstr>Архітектура проекту</vt:lpstr>
      <vt:lpstr>Використані технології</vt:lpstr>
      <vt:lpstr>Mongo Atlas</vt:lpstr>
      <vt:lpstr>Trello и  Kanban-дошки</vt:lpstr>
      <vt:lpstr>Figma</vt:lpstr>
      <vt:lpstr>GitHub</vt:lpstr>
      <vt:lpstr>Презентация PowerPoint</vt:lpstr>
      <vt:lpstr>Презентация PowerPoint</vt:lpstr>
      <vt:lpstr>Презентация PowerPoint</vt:lpstr>
      <vt:lpstr>Презентация PowerPoint</vt:lpstr>
      <vt:lpstr>Додаткові Ресурси</vt:lpstr>
      <vt:lpstr>Авторизація (Auth0)</vt:lpstr>
      <vt:lpstr>AppEngine </vt:lpstr>
      <vt:lpstr>CDN</vt:lpstr>
      <vt:lpstr>Тестування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 Powerpoint</dc:title>
  <dc:subject/>
  <dc:creator>Валерия Железнова</dc:creator>
  <cp:keywords/>
  <dc:description/>
  <cp:lastModifiedBy>Валерия Железнова</cp:lastModifiedBy>
  <cp:revision>275</cp:revision>
  <dcterms:created xsi:type="dcterms:W3CDTF">2017-07-25T02:03:18Z</dcterms:created>
  <dcterms:modified xsi:type="dcterms:W3CDTF">2021-05-14T11:10:57Z</dcterms:modified>
  <cp:category/>
</cp:coreProperties>
</file>