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75" r:id="rId3"/>
    <p:sldId id="362" r:id="rId4"/>
    <p:sldId id="263" r:id="rId5"/>
    <p:sldId id="258" r:id="rId6"/>
    <p:sldId id="259" r:id="rId7"/>
    <p:sldId id="260" r:id="rId8"/>
    <p:sldId id="261" r:id="rId9"/>
    <p:sldId id="262" r:id="rId10"/>
    <p:sldId id="264" r:id="rId11"/>
    <p:sldId id="265" r:id="rId12"/>
    <p:sldId id="268" r:id="rId13"/>
    <p:sldId id="302" r:id="rId14"/>
    <p:sldId id="269" r:id="rId15"/>
    <p:sldId id="270" r:id="rId16"/>
    <p:sldId id="271" r:id="rId17"/>
    <p:sldId id="272" r:id="rId18"/>
    <p:sldId id="325" r:id="rId19"/>
    <p:sldId id="274" r:id="rId20"/>
    <p:sldId id="275" r:id="rId21"/>
    <p:sldId id="326" r:id="rId22"/>
    <p:sldId id="276" r:id="rId23"/>
    <p:sldId id="277" r:id="rId24"/>
    <p:sldId id="280" r:id="rId25"/>
    <p:sldId id="281" r:id="rId26"/>
    <p:sldId id="282" r:id="rId27"/>
    <p:sldId id="283" r:id="rId28"/>
    <p:sldId id="284" r:id="rId29"/>
    <p:sldId id="285" r:id="rId30"/>
    <p:sldId id="286" r:id="rId31"/>
    <p:sldId id="288" r:id="rId32"/>
    <p:sldId id="290" r:id="rId33"/>
    <p:sldId id="291" r:id="rId34"/>
    <p:sldId id="330" r:id="rId35"/>
    <p:sldId id="331" r:id="rId36"/>
    <p:sldId id="335" r:id="rId37"/>
    <p:sldId id="332" r:id="rId38"/>
    <p:sldId id="334" r:id="rId39"/>
    <p:sldId id="337" r:id="rId40"/>
    <p:sldId id="338" r:id="rId41"/>
    <p:sldId id="303" r:id="rId42"/>
    <p:sldId id="304" r:id="rId43"/>
    <p:sldId id="305" r:id="rId44"/>
    <p:sldId id="306" r:id="rId45"/>
    <p:sldId id="307" r:id="rId46"/>
    <p:sldId id="308" r:id="rId47"/>
    <p:sldId id="309" r:id="rId48"/>
    <p:sldId id="388"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23" autoAdjust="0"/>
  </p:normalViewPr>
  <p:slideViewPr>
    <p:cSldViewPr>
      <p:cViewPr varScale="1">
        <p:scale>
          <a:sx n="69" d="100"/>
          <a:sy n="69" d="100"/>
        </p:scale>
        <p:origin x="5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0C8A2-AA86-473E-AAEB-46103892E337}" type="datetimeFigureOut">
              <a:rPr lang="en-US" smtClean="0"/>
              <a:pPr/>
              <a:t>11/10/2015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A33B7-5500-46FE-8A06-EAF3C1C53455}" type="slidenum">
              <a:rPr lang="en-US" smtClean="0"/>
              <a:pPr/>
              <a:t>‹#›</a:t>
            </a:fld>
            <a:endParaRPr lang="en-US"/>
          </a:p>
        </p:txBody>
      </p:sp>
    </p:spTree>
    <p:extLst>
      <p:ext uri="{BB962C8B-B14F-4D97-AF65-F5344CB8AC3E}">
        <p14:creationId xmlns:p14="http://schemas.microsoft.com/office/powerpoint/2010/main" val="176737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9E2B92-4E97-4D24-9800-49A7958913D1}"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A1747-8181-45F3-81CD-372F72C383B0}"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E0958-1023-44ED-A5FA-D9D1A2DC7703}"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05D38-70F4-4287-A575-69112ADC06FB}"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A92D9E-0EA9-4554-A036-96EF62B667D1}"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D94375-9E22-47FC-9484-C0D8DE2865B7}"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966363-C699-472E-B608-A7ADA7CBF942}" type="datetime1">
              <a:rPr lang="en-US" smtClean="0"/>
              <a:pPr/>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58C3A-FCA9-43A0-A558-20370D4D6099}" type="datetime1">
              <a:rPr lang="en-US" smtClean="0"/>
              <a:pPr/>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1B65A-4820-49CE-B4FD-1B2079806C81}" type="datetime1">
              <a:rPr lang="en-US" smtClean="0"/>
              <a:pPr/>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6588-8D81-4AA4-B635-04A0085DE23D}"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B2803-49C0-4CFE-8E97-5E89142856C1}"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urier New" pitchFamily="49" charset="0"/>
              </a:defRPr>
            </a:lvl1pPr>
          </a:lstStyle>
          <a:p>
            <a:fld id="{16E4CBF4-11BF-4CAB-B65F-7CFF865E5E04}" type="datetime1">
              <a:rPr lang="en-US" smtClean="0"/>
              <a:pPr/>
              <a:t>11/10/2015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urier New" pitchFamily="49"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urier New" pitchFamily="49"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Courier New" pitchFamily="49"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urier New" pitchFamily="49"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urier New" pitchFamily="49"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urier New" pitchFamily="49"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urier New" pitchFamily="49"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urier New"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s://docs.python.org/2/library/stdtypes.html#se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ocs.python.org/2/library/functions.html#enumerat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ocs.python.org/2/library/functions.html#z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python.org/2/library/functions.html#reversed"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docs.python.org/2/library/functions.html#sorted"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docs.python.org/2/reference/compound_stmts.html#if" TargetMode="External"/><Relationship Id="rId2" Type="http://schemas.openxmlformats.org/officeDocument/2006/relationships/hyperlink" Target="https://docs.python.org/2/reference/compound_stmts.html#for"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800" dirty="0" smtClean="0">
                <a:solidFill>
                  <a:schemeClr val="tx1"/>
                </a:solidFill>
                <a:latin typeface="Courier New" pitchFamily="49" charset="0"/>
              </a:rPr>
              <a:t>Python </a:t>
            </a:r>
            <a:endParaRPr lang="en-US" sz="4800"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Using the Interpreter</a:t>
            </a:r>
          </a:p>
        </p:txBody>
      </p:sp>
      <p:sp>
        <p:nvSpPr>
          <p:cNvPr id="20483" name="Content Placeholder 2"/>
          <p:cNvSpPr>
            <a:spLocks noGrp="1"/>
          </p:cNvSpPr>
          <p:nvPr>
            <p:ph idx="1"/>
          </p:nvPr>
        </p:nvSpPr>
        <p:spPr/>
        <p:txBody>
          <a:bodyPr/>
          <a:lstStyle/>
          <a:p>
            <a:pPr marL="0" indent="0">
              <a:buNone/>
            </a:pPr>
            <a:r>
              <a:rPr lang="en-US" sz="2800" dirty="0" smtClean="0"/>
              <a:t>C:\python27&gt; </a:t>
            </a:r>
            <a:r>
              <a:rPr lang="en-US" sz="2800" dirty="0" smtClean="0">
                <a:solidFill>
                  <a:srgbClr val="FF0000"/>
                </a:solidFill>
              </a:rPr>
              <a:t>python</a:t>
            </a:r>
          </a:p>
          <a:p>
            <a:pPr marL="0" indent="0">
              <a:buNone/>
            </a:pPr>
            <a:r>
              <a:rPr lang="en-US" sz="2800" dirty="0"/>
              <a:t>&gt;&gt;&gt;</a:t>
            </a:r>
          </a:p>
          <a:p>
            <a:pPr marL="0" indent="0">
              <a:buNone/>
            </a:pPr>
            <a:r>
              <a:rPr lang="en-US" sz="2800" dirty="0"/>
              <a:t>&gt;&gt;&gt; print('Hello World')</a:t>
            </a:r>
          </a:p>
          <a:p>
            <a:pPr marL="0" indent="0">
              <a:buNone/>
            </a:pPr>
            <a:r>
              <a:rPr lang="en-US" sz="2800" dirty="0"/>
              <a:t>Hello World</a:t>
            </a:r>
          </a:p>
          <a:p>
            <a:pPr marL="0" indent="0">
              <a:buNone/>
            </a:pPr>
            <a:r>
              <a:rPr lang="en-US" sz="2800" dirty="0"/>
              <a:t>&gt;&gt;&gt; </a:t>
            </a:r>
          </a:p>
          <a:p>
            <a:pPr marL="0" indent="0">
              <a:buNone/>
            </a:pPr>
            <a:r>
              <a:rPr lang="en-US" sz="2800" dirty="0" smtClean="0"/>
              <a:t>&gt;&gt;&gt; ‘Hello World’</a:t>
            </a:r>
          </a:p>
          <a:p>
            <a:pPr marL="0" indent="0">
              <a:buNone/>
            </a:pPr>
            <a:r>
              <a:rPr lang="en-US" sz="2800" dirty="0"/>
              <a:t>Hello World</a:t>
            </a:r>
          </a:p>
          <a:p>
            <a:pPr marL="0" indent="0">
              <a:buNone/>
            </a:pPr>
            <a:r>
              <a:rPr lang="en-US" sz="2800" dirty="0"/>
              <a:t>&gt;&gt;&gt; </a:t>
            </a:r>
          </a:p>
          <a:p>
            <a:pPr marL="0" indent="0">
              <a:buNone/>
            </a:pPr>
            <a:endParaRPr lang="en-US" sz="2800" dirty="0"/>
          </a:p>
          <a:p>
            <a:pPr marL="0" indent="0" eaLnBrk="1" hangingPunct="1">
              <a:buNone/>
            </a:pPr>
            <a:endParaRPr lang="en-US" sz="3000" dirty="0" smtClean="0">
              <a:cs typeface="Times New Roman" pitchFamily="18" charset="0"/>
            </a:endParaRPr>
          </a:p>
        </p:txBody>
      </p:sp>
    </p:spTree>
    <p:extLst>
      <p:ext uri="{BB962C8B-B14F-4D97-AF65-F5344CB8AC3E}">
        <p14:creationId xmlns:p14="http://schemas.microsoft.com/office/powerpoint/2010/main" val="2198743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Quit from the Interpreter</a:t>
            </a:r>
          </a:p>
        </p:txBody>
      </p:sp>
      <p:sp>
        <p:nvSpPr>
          <p:cNvPr id="20483" name="Content Placeholder 2"/>
          <p:cNvSpPr>
            <a:spLocks noGrp="1"/>
          </p:cNvSpPr>
          <p:nvPr>
            <p:ph idx="1"/>
          </p:nvPr>
        </p:nvSpPr>
        <p:spPr/>
        <p:txBody>
          <a:bodyPr/>
          <a:lstStyle/>
          <a:p>
            <a:pPr marL="0" indent="0">
              <a:buNone/>
            </a:pPr>
            <a:endParaRPr lang="en-US" sz="2800" dirty="0" smtClean="0"/>
          </a:p>
          <a:p>
            <a:pPr marL="0" indent="0">
              <a:buNone/>
            </a:pPr>
            <a:r>
              <a:rPr lang="en-US" sz="2800" dirty="0" smtClean="0"/>
              <a:t>&gt;&gt;&gt;^z</a:t>
            </a:r>
            <a:endParaRPr lang="en-US" sz="2800" dirty="0"/>
          </a:p>
          <a:p>
            <a:pPr marL="0" indent="0">
              <a:buNone/>
            </a:pPr>
            <a:endParaRPr lang="en-US" sz="2800" dirty="0" smtClean="0"/>
          </a:p>
          <a:p>
            <a:pPr marL="0" indent="0">
              <a:buNone/>
            </a:pPr>
            <a:r>
              <a:rPr lang="en-US" sz="2800" dirty="0" smtClean="0"/>
              <a:t>press </a:t>
            </a:r>
            <a:r>
              <a:rPr lang="en-US" sz="2800" dirty="0"/>
              <a:t>ctrl-z followed by enter </a:t>
            </a:r>
            <a:r>
              <a:rPr lang="en-US" sz="2800" dirty="0" smtClean="0"/>
              <a:t>key</a:t>
            </a:r>
            <a:endParaRPr lang="en-US" sz="3000" dirty="0" smtClean="0">
              <a:cs typeface="Times New Roman" pitchFamily="18" charset="0"/>
            </a:endParaRPr>
          </a:p>
        </p:txBody>
      </p:sp>
    </p:spTree>
    <p:extLst>
      <p:ext uri="{BB962C8B-B14F-4D97-AF65-F5344CB8AC3E}">
        <p14:creationId xmlns:p14="http://schemas.microsoft.com/office/powerpoint/2010/main" val="24082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Getting help from Python Interpreter</a:t>
            </a:r>
          </a:p>
        </p:txBody>
      </p:sp>
      <p:sp>
        <p:nvSpPr>
          <p:cNvPr id="20483" name="Content Placeholder 2"/>
          <p:cNvSpPr>
            <a:spLocks noGrp="1"/>
          </p:cNvSpPr>
          <p:nvPr>
            <p:ph idx="1"/>
          </p:nvPr>
        </p:nvSpPr>
        <p:spPr/>
        <p:txBody>
          <a:bodyPr/>
          <a:lstStyle/>
          <a:p>
            <a:pPr marL="0" indent="0">
              <a:buNone/>
            </a:pPr>
            <a:endParaRPr lang="en-US" sz="2800" dirty="0" smtClean="0"/>
          </a:p>
          <a:p>
            <a:pPr marL="0" indent="0" algn="just">
              <a:buNone/>
            </a:pPr>
            <a:endParaRPr lang="en-US" sz="2800" dirty="0" smtClean="0"/>
          </a:p>
          <a:p>
            <a:pPr marL="0" indent="0" algn="just">
              <a:buNone/>
            </a:pPr>
            <a:r>
              <a:rPr lang="en-US" sz="2800" dirty="0" smtClean="0"/>
              <a:t>&gt;&gt;&gt; help (‘print’)</a:t>
            </a:r>
          </a:p>
          <a:p>
            <a:pPr marL="0" indent="0" algn="just">
              <a:buNone/>
            </a:pPr>
            <a:r>
              <a:rPr lang="en-US" sz="2800" dirty="0" smtClean="0"/>
              <a:t>Displays help about print function</a:t>
            </a:r>
          </a:p>
        </p:txBody>
      </p:sp>
    </p:spTree>
    <p:extLst>
      <p:ext uri="{BB962C8B-B14F-4D97-AF65-F5344CB8AC3E}">
        <p14:creationId xmlns:p14="http://schemas.microsoft.com/office/powerpoint/2010/main" val="3108614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Python Data Types</a:t>
            </a:r>
          </a:p>
        </p:txBody>
      </p:sp>
      <p:sp>
        <p:nvSpPr>
          <p:cNvPr id="20483" name="Content Placeholder 2"/>
          <p:cNvSpPr>
            <a:spLocks noGrp="1"/>
          </p:cNvSpPr>
          <p:nvPr>
            <p:ph idx="1"/>
          </p:nvPr>
        </p:nvSpPr>
        <p:spPr/>
        <p:txBody>
          <a:bodyPr/>
          <a:lstStyle/>
          <a:p>
            <a:pPr marL="514350" indent="-514350">
              <a:buFont typeface="+mj-lt"/>
              <a:buAutoNum type="arabicPeriod"/>
            </a:pPr>
            <a:endParaRPr lang="en-US" sz="2800" dirty="0" smtClean="0"/>
          </a:p>
          <a:p>
            <a:pPr marL="514350" indent="-514350">
              <a:buFont typeface="+mj-lt"/>
              <a:buAutoNum type="arabicPeriod"/>
            </a:pPr>
            <a:r>
              <a:rPr lang="en-US" sz="2800" dirty="0" smtClean="0"/>
              <a:t>Numbers</a:t>
            </a:r>
          </a:p>
          <a:p>
            <a:pPr marL="514350" indent="-514350">
              <a:buFont typeface="+mj-lt"/>
              <a:buAutoNum type="arabicPeriod"/>
            </a:pPr>
            <a:r>
              <a:rPr lang="en-US" sz="2800" dirty="0" smtClean="0"/>
              <a:t>Strings</a:t>
            </a:r>
          </a:p>
          <a:p>
            <a:pPr marL="514350" indent="-514350">
              <a:buFont typeface="+mj-lt"/>
              <a:buAutoNum type="arabicPeriod"/>
            </a:pPr>
            <a:r>
              <a:rPr lang="en-US" sz="2800" dirty="0" smtClean="0"/>
              <a:t>Lists</a:t>
            </a:r>
          </a:p>
          <a:p>
            <a:pPr marL="514350" indent="-514350">
              <a:buFont typeface="+mj-lt"/>
              <a:buAutoNum type="arabicPeriod"/>
            </a:pPr>
            <a:r>
              <a:rPr lang="en-US" sz="2800" dirty="0" smtClean="0"/>
              <a:t>Tuple</a:t>
            </a:r>
          </a:p>
          <a:p>
            <a:pPr marL="514350" indent="-514350">
              <a:buFont typeface="+mj-lt"/>
              <a:buAutoNum type="arabicPeriod"/>
            </a:pPr>
            <a:r>
              <a:rPr lang="en-US" sz="2800" dirty="0" smtClean="0"/>
              <a:t>Dictionary</a:t>
            </a:r>
          </a:p>
        </p:txBody>
      </p:sp>
    </p:spTree>
    <p:extLst>
      <p:ext uri="{BB962C8B-B14F-4D97-AF65-F5344CB8AC3E}">
        <p14:creationId xmlns:p14="http://schemas.microsoft.com/office/powerpoint/2010/main" val="442493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Numbers</a:t>
            </a:r>
          </a:p>
        </p:txBody>
      </p:sp>
      <p:sp>
        <p:nvSpPr>
          <p:cNvPr id="20483" name="Content Placeholder 2"/>
          <p:cNvSpPr>
            <a:spLocks noGrp="1"/>
          </p:cNvSpPr>
          <p:nvPr>
            <p:ph idx="1"/>
          </p:nvPr>
        </p:nvSpPr>
        <p:spPr/>
        <p:txBody>
          <a:bodyPr>
            <a:normAutofit/>
          </a:bodyPr>
          <a:lstStyle/>
          <a:p>
            <a:pPr marL="0" indent="0" algn="just">
              <a:buNone/>
            </a:pPr>
            <a:endParaRPr lang="en-US" sz="2800" dirty="0" smtClean="0"/>
          </a:p>
          <a:p>
            <a:pPr marL="0" indent="0" algn="just">
              <a:buNone/>
            </a:pPr>
            <a:r>
              <a:rPr lang="en-US" sz="2800" dirty="0" smtClean="0"/>
              <a:t>Numbers </a:t>
            </a:r>
            <a:r>
              <a:rPr lang="en-US" sz="2800" dirty="0"/>
              <a:t>in Python are of three types - integers, floating point and complex </a:t>
            </a:r>
            <a:r>
              <a:rPr lang="en-US" sz="2800" dirty="0" smtClean="0"/>
              <a:t>numbers</a:t>
            </a:r>
            <a:endParaRPr lang="en-US" sz="2800" dirty="0"/>
          </a:p>
          <a:p>
            <a:pPr marL="0" indent="0">
              <a:buNone/>
            </a:pPr>
            <a:endParaRPr lang="en-US" sz="2800" dirty="0" smtClean="0"/>
          </a:p>
          <a:p>
            <a:pPr marL="0" indent="0">
              <a:buNone/>
            </a:pPr>
            <a:r>
              <a:rPr lang="en-US" sz="2800" dirty="0" smtClean="0"/>
              <a:t>Ex:	 2,</a:t>
            </a:r>
          </a:p>
          <a:p>
            <a:pPr marL="0" indent="0">
              <a:buNone/>
            </a:pPr>
            <a:r>
              <a:rPr lang="en-US" sz="2800" dirty="0" smtClean="0"/>
              <a:t>	3.23, 52.3E-4,</a:t>
            </a:r>
          </a:p>
          <a:p>
            <a:pPr marL="0" indent="0">
              <a:buNone/>
            </a:pPr>
            <a:r>
              <a:rPr lang="en-US" sz="2800" dirty="0"/>
              <a:t>	</a:t>
            </a:r>
            <a:r>
              <a:rPr lang="en-US" sz="2800" dirty="0" smtClean="0"/>
              <a:t>(-</a:t>
            </a:r>
            <a:r>
              <a:rPr lang="en-US" sz="2800" dirty="0"/>
              <a:t>5+4j) and (2.3 - 4.6j)</a:t>
            </a:r>
          </a:p>
          <a:p>
            <a:pPr marL="0" indent="0">
              <a:buNone/>
            </a:pPr>
            <a:endParaRPr lang="en-US" sz="2800" dirty="0" smtClean="0"/>
          </a:p>
        </p:txBody>
      </p:sp>
    </p:spTree>
    <p:extLst>
      <p:ext uri="{BB962C8B-B14F-4D97-AF65-F5344CB8AC3E}">
        <p14:creationId xmlns:p14="http://schemas.microsoft.com/office/powerpoint/2010/main" val="981979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Integers</a:t>
            </a:r>
            <a:endParaRPr lang="en-CA" dirty="0"/>
          </a:p>
        </p:txBody>
      </p:sp>
      <p:sp>
        <p:nvSpPr>
          <p:cNvPr id="12291" name="Rectangle 3"/>
          <p:cNvSpPr>
            <a:spLocks noGrp="1" noChangeArrowheads="1"/>
          </p:cNvSpPr>
          <p:nvPr>
            <p:ph type="body" idx="1"/>
          </p:nvPr>
        </p:nvSpPr>
        <p:spPr>
          <a:xfrm>
            <a:off x="685800" y="1981200"/>
            <a:ext cx="4419600" cy="3810000"/>
          </a:xfrm>
        </p:spPr>
        <p:txBody>
          <a:bodyPr>
            <a:normAutofit/>
          </a:bodyPr>
          <a:lstStyle/>
          <a:p>
            <a:pPr algn="just"/>
            <a:r>
              <a:rPr lang="en-US" sz="2800" dirty="0"/>
              <a:t>Integer – the equivalent of a C long</a:t>
            </a:r>
          </a:p>
          <a:p>
            <a:pPr algn="just"/>
            <a:r>
              <a:rPr lang="en-US" sz="2800" dirty="0"/>
              <a:t>Long Integer – an unbounded integer value. </a:t>
            </a:r>
          </a:p>
        </p:txBody>
      </p:sp>
      <p:sp>
        <p:nvSpPr>
          <p:cNvPr id="12293" name="Text Box 5"/>
          <p:cNvSpPr txBox="1">
            <a:spLocks noChangeArrowheads="1"/>
          </p:cNvSpPr>
          <p:nvPr/>
        </p:nvSpPr>
        <p:spPr bwMode="auto">
          <a:xfrm>
            <a:off x="5715000" y="2590800"/>
            <a:ext cx="243840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&gt;&gt;&gt; 132224</a:t>
            </a:r>
          </a:p>
          <a:p>
            <a:r>
              <a:rPr lang="en-US" dirty="0">
                <a:latin typeface="Courier New" pitchFamily="49" charset="0"/>
              </a:rPr>
              <a:t>132224</a:t>
            </a:r>
          </a:p>
          <a:p>
            <a:r>
              <a:rPr lang="en-US" dirty="0">
                <a:latin typeface="Courier New" pitchFamily="49" charset="0"/>
              </a:rPr>
              <a:t>&gt;&gt;&gt; 132323 ** 2</a:t>
            </a:r>
          </a:p>
          <a:p>
            <a:r>
              <a:rPr lang="en-US" dirty="0">
                <a:latin typeface="Courier New" pitchFamily="49" charset="0"/>
              </a:rPr>
              <a:t>17509376329L</a:t>
            </a:r>
          </a:p>
          <a:p>
            <a:r>
              <a:rPr lang="en-US" dirty="0">
                <a:latin typeface="Courier New" pitchFamily="49" charset="0"/>
              </a:rPr>
              <a:t>&gt;&gt;&gt; </a:t>
            </a:r>
          </a:p>
        </p:txBody>
      </p:sp>
    </p:spTree>
    <p:extLst>
      <p:ext uri="{BB962C8B-B14F-4D97-AF65-F5344CB8AC3E}">
        <p14:creationId xmlns:p14="http://schemas.microsoft.com/office/powerpoint/2010/main" val="721169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dirty="0" smtClean="0"/>
              <a:t>Floating </a:t>
            </a:r>
            <a:r>
              <a:rPr lang="en-US" dirty="0"/>
              <a:t>Point</a:t>
            </a:r>
          </a:p>
        </p:txBody>
      </p:sp>
      <p:sp>
        <p:nvSpPr>
          <p:cNvPr id="14339" name="Rectangle 3"/>
          <p:cNvSpPr>
            <a:spLocks noGrp="1" noChangeArrowheads="1"/>
          </p:cNvSpPr>
          <p:nvPr>
            <p:ph type="body" idx="1"/>
          </p:nvPr>
        </p:nvSpPr>
        <p:spPr>
          <a:xfrm>
            <a:off x="685800" y="1981200"/>
            <a:ext cx="4191000" cy="4114800"/>
          </a:xfrm>
        </p:spPr>
        <p:txBody>
          <a:bodyPr>
            <a:normAutofit/>
          </a:bodyPr>
          <a:lstStyle/>
          <a:p>
            <a:pPr algn="just">
              <a:lnSpc>
                <a:spcPct val="90000"/>
              </a:lnSpc>
            </a:pPr>
            <a:r>
              <a:rPr lang="en-US" sz="2800" dirty="0" smtClean="0"/>
              <a:t>The interpreter shows a </a:t>
            </a:r>
            <a:r>
              <a:rPr lang="en-US" sz="2800" dirty="0"/>
              <a:t>lot of digits, including the variance in floating </a:t>
            </a:r>
            <a:r>
              <a:rPr lang="en-US" sz="2800" dirty="0" smtClean="0"/>
              <a:t>point</a:t>
            </a:r>
          </a:p>
          <a:p>
            <a:pPr algn="just">
              <a:lnSpc>
                <a:spcPct val="90000"/>
              </a:lnSpc>
              <a:buNone/>
            </a:pPr>
            <a:endParaRPr lang="en-US" sz="2800" dirty="0"/>
          </a:p>
          <a:p>
            <a:pPr algn="just">
              <a:lnSpc>
                <a:spcPct val="90000"/>
              </a:lnSpc>
              <a:buNone/>
            </a:pPr>
            <a:r>
              <a:rPr lang="en-US" sz="2800" dirty="0" smtClean="0"/>
              <a:t>	To </a:t>
            </a:r>
            <a:r>
              <a:rPr lang="en-US" sz="2800" dirty="0"/>
              <a:t>avoid this use “print”</a:t>
            </a:r>
          </a:p>
        </p:txBody>
      </p:sp>
      <p:sp>
        <p:nvSpPr>
          <p:cNvPr id="14340" name="Rectangle 4"/>
          <p:cNvSpPr>
            <a:spLocks noChangeArrowheads="1"/>
          </p:cNvSpPr>
          <p:nvPr/>
        </p:nvSpPr>
        <p:spPr bwMode="auto">
          <a:xfrm>
            <a:off x="5410200" y="1981200"/>
            <a:ext cx="2666114"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&gt;&gt;&gt; 1.23232</a:t>
            </a:r>
          </a:p>
          <a:p>
            <a:r>
              <a:rPr lang="en-US" dirty="0" smtClean="0">
                <a:latin typeface="Courier New" pitchFamily="49" charset="0"/>
              </a:rPr>
              <a:t>1.2323200000000001</a:t>
            </a:r>
          </a:p>
          <a:p>
            <a:endParaRPr lang="en-US" dirty="0">
              <a:latin typeface="Courier New" pitchFamily="49" charset="0"/>
            </a:endParaRPr>
          </a:p>
          <a:p>
            <a:r>
              <a:rPr lang="en-US" dirty="0">
                <a:latin typeface="Courier New" pitchFamily="49" charset="0"/>
              </a:rPr>
              <a:t>&gt;&gt;&gt; print 1.23232</a:t>
            </a:r>
          </a:p>
          <a:p>
            <a:r>
              <a:rPr lang="en-US" dirty="0" smtClean="0">
                <a:latin typeface="Courier New" pitchFamily="49" charset="0"/>
              </a:rPr>
              <a:t>1.23232</a:t>
            </a:r>
          </a:p>
          <a:p>
            <a:endParaRPr lang="en-US" dirty="0">
              <a:latin typeface="Courier New" pitchFamily="49" charset="0"/>
            </a:endParaRPr>
          </a:p>
          <a:p>
            <a:r>
              <a:rPr lang="en-US" dirty="0">
                <a:latin typeface="Courier New" pitchFamily="49" charset="0"/>
              </a:rPr>
              <a:t>&gt;&gt;&gt; 1.3E7</a:t>
            </a:r>
          </a:p>
          <a:p>
            <a:r>
              <a:rPr lang="en-US" dirty="0" smtClean="0">
                <a:latin typeface="Courier New" pitchFamily="49" charset="0"/>
              </a:rPr>
              <a:t>13000000.0</a:t>
            </a:r>
            <a:endParaRPr lang="en-US" dirty="0">
              <a:latin typeface="Courier New" pitchFamily="49" charset="0"/>
            </a:endParaRPr>
          </a:p>
        </p:txBody>
      </p:sp>
    </p:spTree>
    <p:extLst>
      <p:ext uri="{BB962C8B-B14F-4D97-AF65-F5344CB8AC3E}">
        <p14:creationId xmlns:p14="http://schemas.microsoft.com/office/powerpoint/2010/main" val="3544718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Complex</a:t>
            </a:r>
            <a:endParaRPr lang="en-US" dirty="0"/>
          </a:p>
        </p:txBody>
      </p:sp>
      <p:sp>
        <p:nvSpPr>
          <p:cNvPr id="15363" name="Rectangle 3"/>
          <p:cNvSpPr>
            <a:spLocks noGrp="1" noChangeArrowheads="1"/>
          </p:cNvSpPr>
          <p:nvPr>
            <p:ph type="body" idx="1"/>
          </p:nvPr>
        </p:nvSpPr>
        <p:spPr>
          <a:xfrm>
            <a:off x="685800" y="1981200"/>
            <a:ext cx="4419600" cy="4114800"/>
          </a:xfrm>
        </p:spPr>
        <p:txBody>
          <a:bodyPr/>
          <a:lstStyle/>
          <a:p>
            <a:pPr algn="just"/>
            <a:r>
              <a:rPr lang="en-US" dirty="0"/>
              <a:t>Built into Python</a:t>
            </a:r>
          </a:p>
          <a:p>
            <a:pPr algn="just"/>
            <a:r>
              <a:rPr lang="en-US" dirty="0"/>
              <a:t>Same operations are supported as integer and float</a:t>
            </a:r>
          </a:p>
        </p:txBody>
      </p:sp>
      <p:sp>
        <p:nvSpPr>
          <p:cNvPr id="15364" name="Rectangle 4"/>
          <p:cNvSpPr>
            <a:spLocks noChangeArrowheads="1"/>
          </p:cNvSpPr>
          <p:nvPr/>
        </p:nvSpPr>
        <p:spPr bwMode="auto">
          <a:xfrm>
            <a:off x="6248400" y="2514600"/>
            <a:ext cx="2390398"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x = 3 + 2j</a:t>
            </a:r>
          </a:p>
          <a:p>
            <a:r>
              <a:rPr lang="en-US" dirty="0">
                <a:latin typeface="Courier New" pitchFamily="49" charset="0"/>
              </a:rPr>
              <a:t>&gt;&gt;&gt; y = -</a:t>
            </a:r>
            <a:r>
              <a:rPr lang="en-US" dirty="0" smtClean="0">
                <a:latin typeface="Courier New" pitchFamily="49" charset="0"/>
              </a:rPr>
              <a:t>1j</a:t>
            </a:r>
          </a:p>
          <a:p>
            <a:endParaRPr lang="en-US" dirty="0">
              <a:latin typeface="Courier New" pitchFamily="49" charset="0"/>
            </a:endParaRPr>
          </a:p>
          <a:p>
            <a:r>
              <a:rPr lang="en-US" dirty="0">
                <a:latin typeface="Courier New" pitchFamily="49" charset="0"/>
              </a:rPr>
              <a:t>&gt;&gt;&gt; x + y</a:t>
            </a:r>
          </a:p>
          <a:p>
            <a:r>
              <a:rPr lang="en-US" dirty="0">
                <a:latin typeface="Courier New" pitchFamily="49" charset="0"/>
              </a:rPr>
              <a:t>(3+1j)</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x * y</a:t>
            </a:r>
          </a:p>
          <a:p>
            <a:r>
              <a:rPr lang="en-US" dirty="0">
                <a:latin typeface="Courier New" pitchFamily="49" charset="0"/>
              </a:rPr>
              <a:t>(2-3j</a:t>
            </a:r>
            <a:r>
              <a:rPr lang="en-US" dirty="0" smtClean="0">
                <a:latin typeface="Courier New" pitchFamily="49" charset="0"/>
              </a:rPr>
              <a:t>)</a:t>
            </a:r>
          </a:p>
          <a:p>
            <a:endParaRPr lang="en-US" dirty="0" smtClean="0">
              <a:latin typeface="Courier New" pitchFamily="49" charset="0"/>
            </a:endParaRPr>
          </a:p>
          <a:p>
            <a:r>
              <a:rPr lang="en-US" dirty="0" smtClean="0">
                <a:latin typeface="Courier New" pitchFamily="49" charset="0"/>
              </a:rPr>
              <a:t>&gt;&gt;&gt; complex(2,3)</a:t>
            </a:r>
          </a:p>
          <a:p>
            <a:r>
              <a:rPr lang="en-US" dirty="0" smtClean="0">
                <a:latin typeface="Courier New" pitchFamily="49" charset="0"/>
              </a:rPr>
              <a:t>2+3j</a:t>
            </a:r>
            <a:endParaRPr lang="en-US" dirty="0">
              <a:latin typeface="Courier New" pitchFamily="49" charset="0"/>
            </a:endParaRPr>
          </a:p>
        </p:txBody>
      </p:sp>
    </p:spTree>
    <p:extLst>
      <p:ext uri="{BB962C8B-B14F-4D97-AF65-F5344CB8AC3E}">
        <p14:creationId xmlns:p14="http://schemas.microsoft.com/office/powerpoint/2010/main" val="3774753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normAutofit/>
          </a:bodyPr>
          <a:lstStyle/>
          <a:p>
            <a:r>
              <a:rPr lang="en-US" dirty="0" smtClean="0"/>
              <a:t>Conversion</a:t>
            </a:r>
            <a:endParaRPr lang="en-US" dirty="0"/>
          </a:p>
        </p:txBody>
      </p:sp>
      <p:sp>
        <p:nvSpPr>
          <p:cNvPr id="14339" name="Rectangle 3"/>
          <p:cNvSpPr>
            <a:spLocks noGrp="1" noChangeArrowheads="1"/>
          </p:cNvSpPr>
          <p:nvPr>
            <p:ph type="body" idx="1"/>
          </p:nvPr>
        </p:nvSpPr>
        <p:spPr>
          <a:xfrm>
            <a:off x="685800" y="1981200"/>
            <a:ext cx="4191000" cy="4114800"/>
          </a:xfrm>
        </p:spPr>
        <p:txBody>
          <a:bodyPr>
            <a:normAutofit/>
          </a:bodyPr>
          <a:lstStyle/>
          <a:p>
            <a:pPr algn="just">
              <a:lnSpc>
                <a:spcPct val="90000"/>
              </a:lnSpc>
            </a:pPr>
            <a:r>
              <a:rPr lang="en-US" sz="2800" dirty="0"/>
              <a:t>int(x) converts x to an </a:t>
            </a:r>
            <a:r>
              <a:rPr lang="en-US" sz="2800" dirty="0" smtClean="0"/>
              <a:t>integer</a:t>
            </a:r>
          </a:p>
          <a:p>
            <a:pPr algn="just">
              <a:lnSpc>
                <a:spcPct val="90000"/>
              </a:lnSpc>
            </a:pPr>
            <a:endParaRPr lang="en-US" sz="2800" dirty="0" smtClean="0"/>
          </a:p>
          <a:p>
            <a:pPr algn="just">
              <a:lnSpc>
                <a:spcPct val="90000"/>
              </a:lnSpc>
              <a:buNone/>
            </a:pPr>
            <a:endParaRPr lang="en-US" sz="2800" dirty="0"/>
          </a:p>
          <a:p>
            <a:pPr algn="just">
              <a:lnSpc>
                <a:spcPct val="90000"/>
              </a:lnSpc>
            </a:pPr>
            <a:r>
              <a:rPr lang="en-US" sz="2800" dirty="0"/>
              <a:t>float(x) converts x to a floating point</a:t>
            </a:r>
          </a:p>
          <a:p>
            <a:pPr algn="just">
              <a:lnSpc>
                <a:spcPct val="90000"/>
              </a:lnSpc>
              <a:buNone/>
            </a:pPr>
            <a:endParaRPr lang="en-US" sz="2800" dirty="0"/>
          </a:p>
        </p:txBody>
      </p:sp>
      <p:sp>
        <p:nvSpPr>
          <p:cNvPr id="14340" name="Rectangle 4"/>
          <p:cNvSpPr>
            <a:spLocks noChangeArrowheads="1"/>
          </p:cNvSpPr>
          <p:nvPr/>
        </p:nvSpPr>
        <p:spPr bwMode="auto">
          <a:xfrm>
            <a:off x="5410200" y="1981200"/>
            <a:ext cx="2590800"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latin typeface="Courier New" pitchFamily="49" charset="0"/>
              </a:rPr>
              <a:t>&gt;&gt;&gt; int(2.0</a:t>
            </a:r>
            <a:r>
              <a:rPr lang="en-US" dirty="0">
                <a:latin typeface="Courier New" pitchFamily="49" charset="0"/>
              </a:rPr>
              <a:t>)</a:t>
            </a:r>
          </a:p>
          <a:p>
            <a:r>
              <a:rPr lang="en-US" dirty="0" smtClean="0">
                <a:latin typeface="Courier New" pitchFamily="49" charset="0"/>
              </a:rPr>
              <a:t>2</a:t>
            </a:r>
          </a:p>
          <a:p>
            <a:endParaRPr lang="en-US" dirty="0" smtClean="0">
              <a:latin typeface="Courier New" pitchFamily="49" charset="0"/>
            </a:endParaRPr>
          </a:p>
          <a:p>
            <a:endParaRPr lang="en-US" dirty="0">
              <a:latin typeface="Courier New" pitchFamily="49" charset="0"/>
            </a:endParaRPr>
          </a:p>
          <a:p>
            <a:r>
              <a:rPr lang="en-US" dirty="0">
                <a:latin typeface="Courier New" pitchFamily="49" charset="0"/>
              </a:rPr>
              <a:t>&gt;&gt;&gt; </a:t>
            </a:r>
            <a:r>
              <a:rPr lang="en-US" dirty="0" smtClean="0">
                <a:latin typeface="Courier New" pitchFamily="49" charset="0"/>
              </a:rPr>
              <a:t>float(2</a:t>
            </a:r>
            <a:r>
              <a:rPr lang="en-US" dirty="0">
                <a:latin typeface="Courier New" pitchFamily="49" charset="0"/>
              </a:rPr>
              <a:t>)</a:t>
            </a:r>
          </a:p>
          <a:p>
            <a:r>
              <a:rPr lang="en-US" dirty="0">
                <a:latin typeface="Courier New" pitchFamily="49" charset="0"/>
              </a:rPr>
              <a:t>2.0</a:t>
            </a:r>
          </a:p>
        </p:txBody>
      </p:sp>
    </p:spTree>
    <p:extLst>
      <p:ext uri="{BB962C8B-B14F-4D97-AF65-F5344CB8AC3E}">
        <p14:creationId xmlns:p14="http://schemas.microsoft.com/office/powerpoint/2010/main" val="354471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String Literals</a:t>
            </a:r>
          </a:p>
        </p:txBody>
      </p:sp>
      <p:sp>
        <p:nvSpPr>
          <p:cNvPr id="17411" name="Rectangle 3"/>
          <p:cNvSpPr>
            <a:spLocks noGrp="1" noChangeArrowheads="1"/>
          </p:cNvSpPr>
          <p:nvPr>
            <p:ph type="body" idx="1"/>
          </p:nvPr>
        </p:nvSpPr>
        <p:spPr>
          <a:xfrm>
            <a:off x="609600" y="2286000"/>
            <a:ext cx="4267200" cy="2819400"/>
          </a:xfrm>
        </p:spPr>
        <p:txBody>
          <a:bodyPr>
            <a:normAutofit/>
          </a:bodyPr>
          <a:lstStyle/>
          <a:p>
            <a:r>
              <a:rPr lang="en-US" dirty="0"/>
              <a:t>Strings are </a:t>
            </a:r>
            <a:r>
              <a:rPr lang="en-US" dirty="0" smtClean="0"/>
              <a:t>immutable</a:t>
            </a:r>
          </a:p>
          <a:p>
            <a:pPr>
              <a:buNone/>
            </a:pPr>
            <a:endParaRPr lang="en-US" dirty="0"/>
          </a:p>
          <a:p>
            <a:r>
              <a:rPr lang="en-US" dirty="0" smtClean="0"/>
              <a:t>+ </a:t>
            </a:r>
            <a:r>
              <a:rPr lang="en-US" dirty="0"/>
              <a:t>is overloaded </a:t>
            </a:r>
            <a:r>
              <a:rPr lang="en-US"/>
              <a:t>to </a:t>
            </a:r>
            <a:r>
              <a:rPr lang="en-US" smtClean="0"/>
              <a:t>concatenate</a:t>
            </a:r>
            <a:endParaRPr lang="en-US" dirty="0"/>
          </a:p>
        </p:txBody>
      </p:sp>
      <p:sp>
        <p:nvSpPr>
          <p:cNvPr id="17412" name="Rectangle 4"/>
          <p:cNvSpPr>
            <a:spLocks noChangeArrowheads="1"/>
          </p:cNvSpPr>
          <p:nvPr/>
        </p:nvSpPr>
        <p:spPr bwMode="auto">
          <a:xfrm>
            <a:off x="5105400" y="2743200"/>
            <a:ext cx="2981325"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&gt;&gt;&gt; x = 'hello'</a:t>
            </a:r>
          </a:p>
          <a:p>
            <a:r>
              <a:rPr lang="en-US" dirty="0">
                <a:latin typeface="Courier New" pitchFamily="49" charset="0"/>
              </a:rPr>
              <a:t>&gt;&gt;&gt; x = x + ' </a:t>
            </a:r>
            <a:r>
              <a:rPr lang="en-US" dirty="0" smtClean="0">
                <a:latin typeface="Courier New" pitchFamily="49" charset="0"/>
              </a:rPr>
              <a:t>there‘</a:t>
            </a:r>
          </a:p>
          <a:p>
            <a:endParaRPr lang="en-US" dirty="0">
              <a:latin typeface="Courier New" pitchFamily="49" charset="0"/>
            </a:endParaRPr>
          </a:p>
          <a:p>
            <a:r>
              <a:rPr lang="en-US" dirty="0">
                <a:latin typeface="Courier New" pitchFamily="49" charset="0"/>
              </a:rPr>
              <a:t>&gt;&gt;&gt; x</a:t>
            </a:r>
          </a:p>
          <a:p>
            <a:r>
              <a:rPr lang="en-US" dirty="0">
                <a:latin typeface="Courier New" pitchFamily="49" charset="0"/>
              </a:rPr>
              <a:t>'hello there'</a:t>
            </a:r>
          </a:p>
          <a:p>
            <a:endParaRPr lang="en-US" dirty="0">
              <a:latin typeface="Courier New" pitchFamily="49" charset="0"/>
            </a:endParaRPr>
          </a:p>
        </p:txBody>
      </p:sp>
    </p:spTree>
    <p:extLst>
      <p:ext uri="{BB962C8B-B14F-4D97-AF65-F5344CB8AC3E}">
        <p14:creationId xmlns:p14="http://schemas.microsoft.com/office/powerpoint/2010/main" val="2133876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smtClean="0"/>
              <a:t>CHAPTER  </a:t>
            </a:r>
            <a:r>
              <a:rPr lang="en-US" smtClean="0">
                <a:latin typeface="Courier New" pitchFamily="49" charset="0"/>
              </a:rPr>
              <a:t>1</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800" dirty="0" smtClean="0">
                <a:solidFill>
                  <a:schemeClr val="tx1"/>
                </a:solidFill>
                <a:latin typeface="Courier New" pitchFamily="49" charset="0"/>
              </a:rPr>
              <a:t>FUNDAMENTALS </a:t>
            </a:r>
            <a:endParaRPr lang="en-US" sz="4800" dirty="0">
              <a:solidFill>
                <a:schemeClr val="tx1"/>
              </a:solidFill>
              <a:latin typeface="Courier New" pitchFamily="49" charset="0"/>
            </a:endParaRPr>
          </a:p>
        </p:txBody>
      </p:sp>
    </p:spTree>
    <p:extLst>
      <p:ext uri="{BB962C8B-B14F-4D97-AF65-F5344CB8AC3E}">
        <p14:creationId xmlns:p14="http://schemas.microsoft.com/office/powerpoint/2010/main" val="1269123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r>
              <a:rPr lang="en-US" dirty="0"/>
              <a:t>String </a:t>
            </a:r>
            <a:r>
              <a:rPr lang="en-US" dirty="0" smtClean="0"/>
              <a:t>Literals</a:t>
            </a:r>
            <a:endParaRPr lang="en-US" dirty="0"/>
          </a:p>
        </p:txBody>
      </p:sp>
      <p:sp>
        <p:nvSpPr>
          <p:cNvPr id="73731" name="Rectangle 3"/>
          <p:cNvSpPr>
            <a:spLocks noGrp="1" noChangeArrowheads="1"/>
          </p:cNvSpPr>
          <p:nvPr>
            <p:ph type="body" idx="1"/>
          </p:nvPr>
        </p:nvSpPr>
        <p:spPr>
          <a:xfrm>
            <a:off x="685800" y="1981200"/>
            <a:ext cx="7620000" cy="762000"/>
          </a:xfrm>
        </p:spPr>
        <p:txBody>
          <a:bodyPr>
            <a:normAutofit fontScale="77500" lnSpcReduction="20000"/>
          </a:bodyPr>
          <a:lstStyle/>
          <a:p>
            <a:pPr>
              <a:lnSpc>
                <a:spcPct val="90000"/>
              </a:lnSpc>
            </a:pPr>
            <a:r>
              <a:rPr lang="en-US" sz="2800"/>
              <a:t>Can use single or double quotes, and three double quotes for a multi-line string</a:t>
            </a:r>
          </a:p>
        </p:txBody>
      </p:sp>
      <p:sp>
        <p:nvSpPr>
          <p:cNvPr id="73732" name="Rectangle 4"/>
          <p:cNvSpPr>
            <a:spLocks noChangeArrowheads="1"/>
          </p:cNvSpPr>
          <p:nvPr/>
        </p:nvSpPr>
        <p:spPr bwMode="auto">
          <a:xfrm>
            <a:off x="762000" y="3429000"/>
            <a:ext cx="739140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&gt;&gt;&gt; 'I am a string'</a:t>
            </a:r>
          </a:p>
          <a:p>
            <a:r>
              <a:rPr lang="en-US" dirty="0">
                <a:latin typeface="Courier New" pitchFamily="49" charset="0"/>
              </a:rPr>
              <a:t>'I am a </a:t>
            </a:r>
            <a:r>
              <a:rPr lang="en-US" dirty="0" smtClean="0">
                <a:latin typeface="Courier New" pitchFamily="49" charset="0"/>
              </a:rPr>
              <a:t>string‘</a:t>
            </a:r>
          </a:p>
          <a:p>
            <a:endParaRPr lang="en-US" dirty="0">
              <a:latin typeface="Courier New" pitchFamily="49" charset="0"/>
            </a:endParaRPr>
          </a:p>
          <a:p>
            <a:r>
              <a:rPr lang="en-US" dirty="0">
                <a:latin typeface="Courier New" pitchFamily="49" charset="0"/>
              </a:rPr>
              <a:t>&gt;&gt;&gt; "So am I!"</a:t>
            </a:r>
          </a:p>
          <a:p>
            <a:r>
              <a:rPr lang="en-US" dirty="0">
                <a:latin typeface="Courier New" pitchFamily="49" charset="0"/>
              </a:rPr>
              <a:t>'So am I</a:t>
            </a:r>
            <a:r>
              <a:rPr lang="en-US" dirty="0" smtClean="0">
                <a:latin typeface="Courier New" pitchFamily="49" charset="0"/>
              </a:rPr>
              <a:t>!’</a:t>
            </a:r>
            <a:endParaRPr lang="en-US" dirty="0">
              <a:latin typeface="Courier New" pitchFamily="49" charset="0"/>
            </a:endParaRPr>
          </a:p>
        </p:txBody>
      </p:sp>
    </p:spTree>
    <p:extLst>
      <p:ext uri="{BB962C8B-B14F-4D97-AF65-F5344CB8AC3E}">
        <p14:creationId xmlns:p14="http://schemas.microsoft.com/office/powerpoint/2010/main" val="741259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r>
              <a:rPr lang="en-US" dirty="0"/>
              <a:t>String </a:t>
            </a:r>
            <a:r>
              <a:rPr lang="en-US" dirty="0" smtClean="0"/>
              <a:t>Literals</a:t>
            </a:r>
            <a:endParaRPr lang="en-US" dirty="0"/>
          </a:p>
        </p:txBody>
      </p:sp>
      <p:sp>
        <p:nvSpPr>
          <p:cNvPr id="73732" name="Rectangle 4"/>
          <p:cNvSpPr>
            <a:spLocks noChangeArrowheads="1"/>
          </p:cNvSpPr>
          <p:nvPr/>
        </p:nvSpPr>
        <p:spPr bwMode="auto">
          <a:xfrm>
            <a:off x="762000" y="3429000"/>
            <a:ext cx="8180445"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latin typeface="Courier New" pitchFamily="49" charset="0"/>
              </a:rPr>
              <a:t>&gt;&gt;&gt; </a:t>
            </a:r>
            <a:r>
              <a:rPr lang="en-US" dirty="0">
                <a:latin typeface="Courier New" pitchFamily="49" charset="0"/>
              </a:rPr>
              <a:t>"""And me too!</a:t>
            </a:r>
          </a:p>
          <a:p>
            <a:r>
              <a:rPr lang="en-US" dirty="0">
                <a:latin typeface="Courier New" pitchFamily="49" charset="0"/>
              </a:rPr>
              <a:t>... though I am much longer</a:t>
            </a:r>
          </a:p>
          <a:p>
            <a:r>
              <a:rPr lang="en-US" dirty="0">
                <a:latin typeface="Courier New" pitchFamily="49" charset="0"/>
              </a:rPr>
              <a:t>... than the others </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'And me too!\</a:t>
            </a:r>
            <a:r>
              <a:rPr lang="en-US" dirty="0" err="1">
                <a:latin typeface="Courier New" pitchFamily="49" charset="0"/>
              </a:rPr>
              <a:t>nthough</a:t>
            </a:r>
            <a:r>
              <a:rPr lang="en-US" dirty="0">
                <a:latin typeface="Courier New" pitchFamily="49" charset="0"/>
              </a:rPr>
              <a:t> I am much longer\</a:t>
            </a:r>
            <a:r>
              <a:rPr lang="en-US" dirty="0" err="1">
                <a:latin typeface="Courier New" pitchFamily="49" charset="0"/>
              </a:rPr>
              <a:t>nthan</a:t>
            </a:r>
            <a:r>
              <a:rPr lang="en-US" dirty="0">
                <a:latin typeface="Courier New" pitchFamily="49" charset="0"/>
              </a:rPr>
              <a:t> the others :)'</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741259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Substrings and Methods</a:t>
            </a:r>
          </a:p>
        </p:txBody>
      </p:sp>
      <p:sp>
        <p:nvSpPr>
          <p:cNvPr id="18436" name="Rectangle 4"/>
          <p:cNvSpPr>
            <a:spLocks noChangeArrowheads="1"/>
          </p:cNvSpPr>
          <p:nvPr/>
        </p:nvSpPr>
        <p:spPr bwMode="auto">
          <a:xfrm>
            <a:off x="1066800" y="1905000"/>
            <a:ext cx="2390398"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s = '012345'</a:t>
            </a:r>
          </a:p>
          <a:p>
            <a:r>
              <a:rPr lang="en-US" dirty="0">
                <a:latin typeface="Courier New" pitchFamily="49" charset="0"/>
              </a:rPr>
              <a:t>&gt;&gt;&gt; s[3]</a:t>
            </a:r>
          </a:p>
          <a:p>
            <a:r>
              <a:rPr lang="en-US" dirty="0">
                <a:latin typeface="Courier New" pitchFamily="49" charset="0"/>
              </a:rPr>
              <a:t>'3'</a:t>
            </a:r>
          </a:p>
          <a:p>
            <a:r>
              <a:rPr lang="en-US" dirty="0">
                <a:latin typeface="Courier New" pitchFamily="49" charset="0"/>
              </a:rPr>
              <a:t>&gt;&gt;&gt; s[1:4]</a:t>
            </a:r>
          </a:p>
          <a:p>
            <a:r>
              <a:rPr lang="en-US" dirty="0">
                <a:latin typeface="Courier New" pitchFamily="49" charset="0"/>
              </a:rPr>
              <a:t>'123'</a:t>
            </a:r>
          </a:p>
          <a:p>
            <a:r>
              <a:rPr lang="en-US" dirty="0">
                <a:latin typeface="Courier New" pitchFamily="49" charset="0"/>
              </a:rPr>
              <a:t>&gt;&gt;&gt; s[2:]</a:t>
            </a:r>
          </a:p>
          <a:p>
            <a:r>
              <a:rPr lang="en-US" dirty="0">
                <a:latin typeface="Courier New" pitchFamily="49" charset="0"/>
              </a:rPr>
              <a:t>'2345'</a:t>
            </a:r>
          </a:p>
          <a:p>
            <a:r>
              <a:rPr lang="en-US" dirty="0">
                <a:latin typeface="Courier New" pitchFamily="49" charset="0"/>
              </a:rPr>
              <a:t>&gt;&gt;&gt; s[:4]</a:t>
            </a:r>
          </a:p>
          <a:p>
            <a:r>
              <a:rPr lang="en-US" dirty="0">
                <a:latin typeface="Courier New" pitchFamily="49" charset="0"/>
              </a:rPr>
              <a:t>'0123'</a:t>
            </a:r>
          </a:p>
          <a:p>
            <a:r>
              <a:rPr lang="en-US" dirty="0">
                <a:latin typeface="Courier New" pitchFamily="49" charset="0"/>
              </a:rPr>
              <a:t>&gt;&gt;&gt; s[-2]</a:t>
            </a:r>
          </a:p>
          <a:p>
            <a:r>
              <a:rPr lang="en-US" dirty="0">
                <a:latin typeface="Courier New" pitchFamily="49" charset="0"/>
              </a:rPr>
              <a:t>'4'</a:t>
            </a:r>
          </a:p>
        </p:txBody>
      </p:sp>
      <p:sp>
        <p:nvSpPr>
          <p:cNvPr id="18437" name="Rectangle 5"/>
          <p:cNvSpPr>
            <a:spLocks noChangeArrowheads="1"/>
          </p:cNvSpPr>
          <p:nvPr/>
        </p:nvSpPr>
        <p:spPr bwMode="auto">
          <a:xfrm>
            <a:off x="4521200" y="1725613"/>
            <a:ext cx="3556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en-US" dirty="0" err="1">
                <a:latin typeface="Courier New" pitchFamily="49" charset="0"/>
              </a:rPr>
              <a:t>len</a:t>
            </a:r>
            <a:r>
              <a:rPr lang="en-US" dirty="0">
                <a:latin typeface="Courier New" pitchFamily="49" charset="0"/>
              </a:rPr>
              <a:t>(String) – returns the number of characters in the String</a:t>
            </a:r>
          </a:p>
          <a:p>
            <a:endParaRPr lang="en-US" dirty="0">
              <a:latin typeface="Courier New" pitchFamily="49" charset="0"/>
            </a:endParaRPr>
          </a:p>
          <a:p>
            <a:pPr algn="just">
              <a:buFontTx/>
              <a:buChar char="•"/>
            </a:pPr>
            <a:r>
              <a:rPr lang="en-US" dirty="0" err="1">
                <a:latin typeface="Courier New" pitchFamily="49" charset="0"/>
              </a:rPr>
              <a:t>str</a:t>
            </a:r>
            <a:r>
              <a:rPr lang="en-US" dirty="0">
                <a:latin typeface="Courier New" pitchFamily="49" charset="0"/>
              </a:rPr>
              <a:t>(Object) – returns a String representation of the Object</a:t>
            </a:r>
          </a:p>
        </p:txBody>
      </p:sp>
      <p:sp>
        <p:nvSpPr>
          <p:cNvPr id="18438" name="Rectangle 6"/>
          <p:cNvSpPr>
            <a:spLocks noChangeArrowheads="1"/>
          </p:cNvSpPr>
          <p:nvPr/>
        </p:nvSpPr>
        <p:spPr bwMode="auto">
          <a:xfrm>
            <a:off x="5867400" y="4343400"/>
            <a:ext cx="1817688"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&gt;&gt;&gt; </a:t>
            </a:r>
            <a:r>
              <a:rPr lang="en-US" dirty="0" err="1">
                <a:latin typeface="Courier New" pitchFamily="49" charset="0"/>
              </a:rPr>
              <a:t>len</a:t>
            </a:r>
            <a:r>
              <a:rPr lang="en-US" dirty="0">
                <a:latin typeface="Courier New" pitchFamily="49" charset="0"/>
              </a:rPr>
              <a:t>(x)</a:t>
            </a:r>
          </a:p>
          <a:p>
            <a:r>
              <a:rPr lang="en-US" dirty="0">
                <a:latin typeface="Courier New" pitchFamily="49" charset="0"/>
              </a:rPr>
              <a:t>6</a:t>
            </a:r>
          </a:p>
          <a:p>
            <a:r>
              <a:rPr lang="en-US" dirty="0">
                <a:latin typeface="Courier New" pitchFamily="49" charset="0"/>
              </a:rPr>
              <a:t>&gt;&gt;&gt; </a:t>
            </a:r>
            <a:r>
              <a:rPr lang="en-US" dirty="0" err="1">
                <a:latin typeface="Courier New" pitchFamily="49" charset="0"/>
              </a:rPr>
              <a:t>str</a:t>
            </a:r>
            <a:r>
              <a:rPr lang="en-US" dirty="0">
                <a:latin typeface="Courier New" pitchFamily="49" charset="0"/>
              </a:rPr>
              <a:t>(10.3)</a:t>
            </a:r>
          </a:p>
          <a:p>
            <a:r>
              <a:rPr lang="en-US" dirty="0">
                <a:latin typeface="Courier New" pitchFamily="49" charset="0"/>
              </a:rPr>
              <a:t>'10.3'</a:t>
            </a:r>
          </a:p>
        </p:txBody>
      </p:sp>
    </p:spTree>
    <p:extLst>
      <p:ext uri="{BB962C8B-B14F-4D97-AF65-F5344CB8AC3E}">
        <p14:creationId xmlns:p14="http://schemas.microsoft.com/office/powerpoint/2010/main" val="1678725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String </a:t>
            </a:r>
            <a:r>
              <a:rPr lang="en-US" dirty="0" smtClean="0"/>
              <a:t>Formatting - %</a:t>
            </a:r>
            <a:endParaRPr lang="en-US" dirty="0"/>
          </a:p>
        </p:txBody>
      </p:sp>
      <p:sp>
        <p:nvSpPr>
          <p:cNvPr id="20483" name="Rectangle 3"/>
          <p:cNvSpPr>
            <a:spLocks noGrp="1" noChangeArrowheads="1"/>
          </p:cNvSpPr>
          <p:nvPr>
            <p:ph type="body" idx="1"/>
          </p:nvPr>
        </p:nvSpPr>
        <p:spPr>
          <a:xfrm>
            <a:off x="685800" y="1981200"/>
            <a:ext cx="7696200" cy="1752600"/>
          </a:xfrm>
        </p:spPr>
        <p:txBody>
          <a:bodyPr>
            <a:normAutofit fontScale="77500" lnSpcReduction="20000"/>
          </a:bodyPr>
          <a:lstStyle/>
          <a:p>
            <a:pPr algn="just">
              <a:lnSpc>
                <a:spcPct val="90000"/>
              </a:lnSpc>
            </a:pPr>
            <a:r>
              <a:rPr lang="en-US" sz="2800" dirty="0"/>
              <a:t>Similar to C’s printf</a:t>
            </a:r>
          </a:p>
          <a:p>
            <a:pPr algn="just">
              <a:lnSpc>
                <a:spcPct val="90000"/>
              </a:lnSpc>
            </a:pPr>
            <a:r>
              <a:rPr lang="en-US" sz="2800" dirty="0"/>
              <a:t>&lt;formatted string&gt; % &lt;elements to insert&gt;</a:t>
            </a:r>
          </a:p>
          <a:p>
            <a:pPr algn="just">
              <a:lnSpc>
                <a:spcPct val="90000"/>
              </a:lnSpc>
            </a:pPr>
            <a:r>
              <a:rPr lang="en-US" sz="2800" dirty="0"/>
              <a:t>Can usually just use %s for everything, it will convert the object to its String representation.</a:t>
            </a:r>
          </a:p>
        </p:txBody>
      </p:sp>
      <p:sp>
        <p:nvSpPr>
          <p:cNvPr id="20484" name="Rectangle 4"/>
          <p:cNvSpPr>
            <a:spLocks noChangeArrowheads="1"/>
          </p:cNvSpPr>
          <p:nvPr/>
        </p:nvSpPr>
        <p:spPr bwMode="auto">
          <a:xfrm>
            <a:off x="2590800" y="3962400"/>
            <a:ext cx="4320413"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"One, %d, three" % 2</a:t>
            </a:r>
          </a:p>
          <a:p>
            <a:r>
              <a:rPr lang="en-US" dirty="0">
                <a:latin typeface="Courier New" pitchFamily="49" charset="0"/>
              </a:rPr>
              <a:t>'One, 2, three'</a:t>
            </a:r>
          </a:p>
          <a:p>
            <a:r>
              <a:rPr lang="en-US" dirty="0">
                <a:latin typeface="Courier New" pitchFamily="49" charset="0"/>
              </a:rPr>
              <a:t>&gt;&gt;&gt; "%d, two, %s" % (1,3)</a:t>
            </a:r>
          </a:p>
          <a:p>
            <a:r>
              <a:rPr lang="en-US" dirty="0">
                <a:latin typeface="Courier New" pitchFamily="49" charset="0"/>
              </a:rPr>
              <a:t>'1, two, 3'</a:t>
            </a:r>
          </a:p>
          <a:p>
            <a:r>
              <a:rPr lang="en-US" dirty="0">
                <a:latin typeface="Courier New" pitchFamily="49" charset="0"/>
              </a:rPr>
              <a:t>&gt;&gt;&gt; "%s two %s" % (1, 'three')</a:t>
            </a:r>
          </a:p>
          <a:p>
            <a:r>
              <a:rPr lang="en-US" dirty="0">
                <a:latin typeface="Courier New" pitchFamily="49" charset="0"/>
              </a:rPr>
              <a:t>'1 two three'</a:t>
            </a:r>
          </a:p>
          <a:p>
            <a:r>
              <a:rPr lang="en-US" dirty="0">
                <a:latin typeface="Courier New" pitchFamily="49" charset="0"/>
              </a:rPr>
              <a:t>&gt;&gt;&gt; </a:t>
            </a:r>
          </a:p>
        </p:txBody>
      </p:sp>
    </p:spTree>
    <p:extLst>
      <p:ext uri="{BB962C8B-B14F-4D97-AF65-F5344CB8AC3E}">
        <p14:creationId xmlns:p14="http://schemas.microsoft.com/office/powerpoint/2010/main" val="287749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Lists</a:t>
            </a:r>
          </a:p>
        </p:txBody>
      </p:sp>
      <p:sp>
        <p:nvSpPr>
          <p:cNvPr id="21507" name="Rectangle 3"/>
          <p:cNvSpPr>
            <a:spLocks noGrp="1" noChangeArrowheads="1"/>
          </p:cNvSpPr>
          <p:nvPr>
            <p:ph type="body" idx="1"/>
          </p:nvPr>
        </p:nvSpPr>
        <p:spPr>
          <a:xfrm>
            <a:off x="685800" y="1981200"/>
            <a:ext cx="3810000" cy="4114800"/>
          </a:xfrm>
        </p:spPr>
        <p:txBody>
          <a:bodyPr>
            <a:normAutofit/>
          </a:bodyPr>
          <a:lstStyle/>
          <a:p>
            <a:pPr marL="0" algn="just">
              <a:spcBef>
                <a:spcPts val="0"/>
              </a:spcBef>
              <a:buNone/>
            </a:pPr>
            <a:r>
              <a:rPr lang="en-US" sz="2400" dirty="0"/>
              <a:t>Ordered </a:t>
            </a:r>
            <a:r>
              <a:rPr lang="en-US" sz="2400" dirty="0" smtClean="0"/>
              <a:t>collection of data</a:t>
            </a:r>
          </a:p>
          <a:p>
            <a:pPr marL="0" algn="just">
              <a:spcBef>
                <a:spcPts val="0"/>
              </a:spcBef>
              <a:buNone/>
            </a:pPr>
            <a:endParaRPr lang="en-US" sz="2400" dirty="0"/>
          </a:p>
          <a:p>
            <a:pPr marL="0" algn="just">
              <a:spcBef>
                <a:spcPts val="0"/>
              </a:spcBef>
              <a:buNone/>
            </a:pPr>
            <a:r>
              <a:rPr lang="en-US" sz="2400" dirty="0"/>
              <a:t>Data can be different types</a:t>
            </a:r>
          </a:p>
          <a:p>
            <a:pPr algn="just">
              <a:lnSpc>
                <a:spcPct val="90000"/>
              </a:lnSpc>
              <a:buNone/>
            </a:pPr>
            <a:endParaRPr lang="en-US" sz="2400" dirty="0" smtClean="0"/>
          </a:p>
          <a:p>
            <a:pPr algn="just">
              <a:lnSpc>
                <a:spcPct val="90000"/>
              </a:lnSpc>
              <a:buNone/>
            </a:pPr>
            <a:r>
              <a:rPr lang="en-US" sz="2400" dirty="0" smtClean="0"/>
              <a:t>Lists </a:t>
            </a:r>
            <a:r>
              <a:rPr lang="en-US" sz="2400" dirty="0"/>
              <a:t>are mutable</a:t>
            </a:r>
          </a:p>
          <a:p>
            <a:pPr marL="0" algn="just">
              <a:spcBef>
                <a:spcPts val="0"/>
              </a:spcBef>
              <a:buNone/>
            </a:pPr>
            <a:endParaRPr lang="en-US" sz="2400" dirty="0" smtClean="0"/>
          </a:p>
          <a:p>
            <a:pPr marL="0" algn="just">
              <a:spcBef>
                <a:spcPts val="0"/>
              </a:spcBef>
              <a:buNone/>
            </a:pPr>
            <a:r>
              <a:rPr lang="en-US" sz="2400" dirty="0" smtClean="0"/>
              <a:t>Same as string  </a:t>
            </a:r>
            <a:r>
              <a:rPr lang="en-US" sz="2400" dirty="0"/>
              <a:t>subset </a:t>
            </a:r>
            <a:r>
              <a:rPr lang="en-US" sz="2400" dirty="0" smtClean="0"/>
              <a:t>operations</a:t>
            </a:r>
            <a:endParaRPr lang="en-US" sz="2400" dirty="0"/>
          </a:p>
          <a:p>
            <a:pPr>
              <a:lnSpc>
                <a:spcPct val="90000"/>
              </a:lnSpc>
              <a:buFontTx/>
              <a:buNone/>
            </a:pPr>
            <a:endParaRPr lang="en-US" sz="2800" dirty="0"/>
          </a:p>
        </p:txBody>
      </p:sp>
      <p:sp>
        <p:nvSpPr>
          <p:cNvPr id="21508" name="Rectangle 4"/>
          <p:cNvSpPr>
            <a:spLocks noChangeArrowheads="1"/>
          </p:cNvSpPr>
          <p:nvPr/>
        </p:nvSpPr>
        <p:spPr bwMode="auto">
          <a:xfrm>
            <a:off x="4800600" y="2362200"/>
            <a:ext cx="4258755"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&gt;&gt;&gt; x = [1,'hello', (3 + 2j)]</a:t>
            </a:r>
          </a:p>
          <a:p>
            <a:r>
              <a:rPr lang="en-US" dirty="0">
                <a:latin typeface="Courier New" pitchFamily="49" charset="0"/>
              </a:rPr>
              <a:t>&gt;&gt;&gt; x</a:t>
            </a:r>
          </a:p>
          <a:p>
            <a:r>
              <a:rPr lang="en-US" dirty="0">
                <a:latin typeface="Courier New" pitchFamily="49" charset="0"/>
              </a:rPr>
              <a:t>[1, 'hello', (3+2j)]</a:t>
            </a:r>
          </a:p>
          <a:p>
            <a:r>
              <a:rPr lang="en-US" dirty="0">
                <a:latin typeface="Courier New" pitchFamily="49" charset="0"/>
              </a:rPr>
              <a:t>&gt;&gt;&gt; x[2]</a:t>
            </a:r>
          </a:p>
          <a:p>
            <a:r>
              <a:rPr lang="en-US" dirty="0">
                <a:latin typeface="Courier New" pitchFamily="49" charset="0"/>
              </a:rPr>
              <a:t>(3+2j)</a:t>
            </a:r>
          </a:p>
          <a:p>
            <a:r>
              <a:rPr lang="en-US" dirty="0">
                <a:latin typeface="Courier New" pitchFamily="49" charset="0"/>
              </a:rPr>
              <a:t>&gt;&gt;&gt; x[0:2]</a:t>
            </a:r>
          </a:p>
          <a:p>
            <a:r>
              <a:rPr lang="en-US" dirty="0">
                <a:latin typeface="Courier New" pitchFamily="49" charset="0"/>
              </a:rPr>
              <a:t>[1, 'hello']</a:t>
            </a:r>
          </a:p>
          <a:p>
            <a:endParaRPr lang="en-US" dirty="0">
              <a:latin typeface="Courier New" pitchFamily="49" charset="0"/>
            </a:endParaRPr>
          </a:p>
        </p:txBody>
      </p:sp>
    </p:spTree>
    <p:extLst>
      <p:ext uri="{BB962C8B-B14F-4D97-AF65-F5344CB8AC3E}">
        <p14:creationId xmlns:p14="http://schemas.microsoft.com/office/powerpoint/2010/main" val="205686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Lists: Modifying Content</a:t>
            </a:r>
          </a:p>
        </p:txBody>
      </p:sp>
      <p:sp>
        <p:nvSpPr>
          <p:cNvPr id="22531" name="Rectangle 3"/>
          <p:cNvSpPr>
            <a:spLocks noGrp="1" noChangeArrowheads="1"/>
          </p:cNvSpPr>
          <p:nvPr>
            <p:ph type="body" idx="1"/>
          </p:nvPr>
        </p:nvSpPr>
        <p:spPr>
          <a:xfrm>
            <a:off x="685800" y="1828800"/>
            <a:ext cx="4191000" cy="4419600"/>
          </a:xfrm>
        </p:spPr>
        <p:txBody>
          <a:bodyPr>
            <a:normAutofit/>
          </a:bodyPr>
          <a:lstStyle/>
          <a:p>
            <a:pPr algn="just">
              <a:lnSpc>
                <a:spcPct val="90000"/>
              </a:lnSpc>
            </a:pPr>
            <a:r>
              <a:rPr lang="en-US" sz="2800" dirty="0"/>
              <a:t>x[</a:t>
            </a:r>
            <a:r>
              <a:rPr lang="en-US" sz="2800" dirty="0" err="1"/>
              <a:t>i</a:t>
            </a:r>
            <a:r>
              <a:rPr lang="en-US" sz="2800" dirty="0" smtClean="0"/>
              <a:t>]=a reassigns </a:t>
            </a:r>
            <a:r>
              <a:rPr lang="en-US" sz="2800" dirty="0"/>
              <a:t>the </a:t>
            </a:r>
            <a:r>
              <a:rPr lang="en-US" sz="2800" dirty="0" err="1"/>
              <a:t>ith</a:t>
            </a:r>
            <a:r>
              <a:rPr lang="en-US" sz="2800" dirty="0"/>
              <a:t> element to the value </a:t>
            </a:r>
            <a:r>
              <a:rPr lang="en-US" sz="2800" dirty="0" smtClean="0"/>
              <a:t>a</a:t>
            </a:r>
          </a:p>
          <a:p>
            <a:pPr algn="just">
              <a:lnSpc>
                <a:spcPct val="90000"/>
              </a:lnSpc>
              <a:buNone/>
            </a:pPr>
            <a:endParaRPr lang="en-US" sz="2800" dirty="0"/>
          </a:p>
          <a:p>
            <a:pPr algn="just">
              <a:lnSpc>
                <a:spcPct val="90000"/>
              </a:lnSpc>
            </a:pPr>
            <a:r>
              <a:rPr lang="en-US" sz="2800" dirty="0"/>
              <a:t>Since x and y point to the same list object, both are </a:t>
            </a:r>
            <a:r>
              <a:rPr lang="en-US" sz="2800" dirty="0" smtClean="0"/>
              <a:t>changed</a:t>
            </a:r>
            <a:endParaRPr lang="en-US" sz="2800" dirty="0"/>
          </a:p>
        </p:txBody>
      </p:sp>
      <p:sp>
        <p:nvSpPr>
          <p:cNvPr id="22532" name="Rectangle 4"/>
          <p:cNvSpPr>
            <a:spLocks noChangeArrowheads="1"/>
          </p:cNvSpPr>
          <p:nvPr/>
        </p:nvSpPr>
        <p:spPr bwMode="auto">
          <a:xfrm>
            <a:off x="5410200" y="1905000"/>
            <a:ext cx="27701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&gt;&gt;&gt; x = [1,2,3</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y = x</a:t>
            </a:r>
          </a:p>
          <a:p>
            <a:r>
              <a:rPr lang="en-US" dirty="0">
                <a:latin typeface="Courier New" pitchFamily="49" charset="0"/>
              </a:rPr>
              <a:t>&gt;&gt;&gt; x[1] = </a:t>
            </a:r>
            <a:r>
              <a:rPr lang="en-US" dirty="0" smtClean="0">
                <a:latin typeface="Courier New" pitchFamily="49" charset="0"/>
              </a:rPr>
              <a:t>15</a:t>
            </a:r>
          </a:p>
          <a:p>
            <a:endParaRPr lang="en-US" dirty="0">
              <a:latin typeface="Courier New" pitchFamily="49" charset="0"/>
            </a:endParaRPr>
          </a:p>
          <a:p>
            <a:r>
              <a:rPr lang="en-US" dirty="0">
                <a:latin typeface="Courier New" pitchFamily="49" charset="0"/>
              </a:rPr>
              <a:t>&gt;&gt;&gt; x</a:t>
            </a:r>
          </a:p>
          <a:p>
            <a:r>
              <a:rPr lang="en-US" dirty="0">
                <a:latin typeface="Courier New" pitchFamily="49" charset="0"/>
              </a:rPr>
              <a:t>[1, 15, 3]</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y</a:t>
            </a:r>
          </a:p>
          <a:p>
            <a:r>
              <a:rPr lang="en-US" dirty="0">
                <a:latin typeface="Courier New" pitchFamily="49" charset="0"/>
              </a:rPr>
              <a:t>[1, 15, 3]</a:t>
            </a:r>
          </a:p>
          <a:p>
            <a:endParaRPr lang="en-US" dirty="0">
              <a:latin typeface="Courier New" pitchFamily="49" charset="0"/>
            </a:endParaRPr>
          </a:p>
        </p:txBody>
      </p:sp>
    </p:spTree>
    <p:extLst>
      <p:ext uri="{BB962C8B-B14F-4D97-AF65-F5344CB8AC3E}">
        <p14:creationId xmlns:p14="http://schemas.microsoft.com/office/powerpoint/2010/main" val="2086511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Lists: </a:t>
            </a:r>
            <a:r>
              <a:rPr lang="en-US" dirty="0" smtClean="0"/>
              <a:t>Addition</a:t>
            </a:r>
            <a:endParaRPr lang="en-US" dirty="0"/>
          </a:p>
        </p:txBody>
      </p:sp>
      <p:sp>
        <p:nvSpPr>
          <p:cNvPr id="23555" name="Rectangle 3"/>
          <p:cNvSpPr>
            <a:spLocks noGrp="1" noChangeArrowheads="1"/>
          </p:cNvSpPr>
          <p:nvPr>
            <p:ph type="body" idx="1"/>
          </p:nvPr>
        </p:nvSpPr>
        <p:spPr>
          <a:xfrm>
            <a:off x="685800" y="1981200"/>
            <a:ext cx="3352800" cy="4114800"/>
          </a:xfrm>
        </p:spPr>
        <p:txBody>
          <a:bodyPr>
            <a:normAutofit/>
          </a:bodyPr>
          <a:lstStyle/>
          <a:p>
            <a:pPr algn="just">
              <a:lnSpc>
                <a:spcPct val="90000"/>
              </a:lnSpc>
            </a:pPr>
            <a:r>
              <a:rPr lang="en-US" sz="2800" dirty="0" smtClean="0"/>
              <a:t>List </a:t>
            </a:r>
            <a:r>
              <a:rPr lang="en-US" sz="2800" dirty="0"/>
              <a:t>addition returns a new list</a:t>
            </a:r>
          </a:p>
          <a:p>
            <a:pPr>
              <a:lnSpc>
                <a:spcPct val="90000"/>
              </a:lnSpc>
            </a:pPr>
            <a:endParaRPr lang="en-US" dirty="0"/>
          </a:p>
        </p:txBody>
      </p:sp>
      <p:sp>
        <p:nvSpPr>
          <p:cNvPr id="23556" name="Rectangle 4"/>
          <p:cNvSpPr>
            <a:spLocks noChangeArrowheads="1"/>
          </p:cNvSpPr>
          <p:nvPr/>
        </p:nvSpPr>
        <p:spPr bwMode="auto">
          <a:xfrm>
            <a:off x="5105400" y="1676400"/>
            <a:ext cx="2941831"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a:t>
            </a:r>
            <a:r>
              <a:rPr lang="en-US" dirty="0" smtClean="0">
                <a:latin typeface="Courier New" pitchFamily="49" charset="0"/>
              </a:rPr>
              <a:t>x = [1,2,3]</a:t>
            </a:r>
          </a:p>
          <a:p>
            <a:endParaRPr lang="en-US" dirty="0" smtClean="0">
              <a:latin typeface="Courier New" pitchFamily="49" charset="0"/>
            </a:endParaRPr>
          </a:p>
          <a:p>
            <a:r>
              <a:rPr lang="en-US" dirty="0" smtClean="0">
                <a:latin typeface="Courier New" pitchFamily="49" charset="0"/>
              </a:rPr>
              <a:t>&gt;&gt;&gt; x = x + [9,10]</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x</a:t>
            </a:r>
          </a:p>
          <a:p>
            <a:r>
              <a:rPr lang="en-US" dirty="0">
                <a:latin typeface="Courier New" pitchFamily="49" charset="0"/>
              </a:rPr>
              <a:t>[1, 2, 3, 12, 9, 10]</a:t>
            </a:r>
          </a:p>
          <a:p>
            <a:endParaRPr lang="en-US" dirty="0" smtClean="0">
              <a:latin typeface="Courier New" pitchFamily="49" charset="0"/>
            </a:endParaRPr>
          </a:p>
          <a:p>
            <a:r>
              <a:rPr lang="en-US" dirty="0" smtClean="0">
                <a:latin typeface="Courier New" pitchFamily="49" charset="0"/>
              </a:rPr>
              <a:t>&gt;&gt;&gt; y=x</a:t>
            </a:r>
          </a:p>
          <a:p>
            <a:endParaRPr lang="en-US" dirty="0" smtClean="0">
              <a:latin typeface="Courier New" pitchFamily="49" charset="0"/>
            </a:endParaRPr>
          </a:p>
          <a:p>
            <a:r>
              <a:rPr lang="en-US" dirty="0" smtClean="0">
                <a:latin typeface="Courier New" pitchFamily="49" charset="0"/>
              </a:rPr>
              <a:t>&gt;&gt;&gt; y</a:t>
            </a:r>
            <a:endParaRPr lang="en-US" dirty="0">
              <a:latin typeface="Courier New" pitchFamily="49" charset="0"/>
            </a:endParaRPr>
          </a:p>
          <a:p>
            <a:r>
              <a:rPr lang="en-US" dirty="0">
                <a:latin typeface="Courier New" pitchFamily="49" charset="0"/>
              </a:rPr>
              <a:t>[1, 2, 3, </a:t>
            </a:r>
            <a:r>
              <a:rPr lang="en-US" dirty="0" smtClean="0">
                <a:latin typeface="Courier New" pitchFamily="49" charset="0"/>
              </a:rPr>
              <a:t>12,9,10]</a:t>
            </a:r>
            <a:endParaRPr lang="en-US" dirty="0">
              <a:latin typeface="Courier New" pitchFamily="49" charset="0"/>
            </a:endParaRPr>
          </a:p>
        </p:txBody>
      </p:sp>
    </p:spTree>
    <p:extLst>
      <p:ext uri="{BB962C8B-B14F-4D97-AF65-F5344CB8AC3E}">
        <p14:creationId xmlns:p14="http://schemas.microsoft.com/office/powerpoint/2010/main" val="946864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Tuples</a:t>
            </a:r>
          </a:p>
        </p:txBody>
      </p:sp>
      <p:sp>
        <p:nvSpPr>
          <p:cNvPr id="24579" name="Rectangle 3"/>
          <p:cNvSpPr>
            <a:spLocks noGrp="1" noChangeArrowheads="1"/>
          </p:cNvSpPr>
          <p:nvPr>
            <p:ph type="body" idx="1"/>
          </p:nvPr>
        </p:nvSpPr>
        <p:spPr>
          <a:xfrm>
            <a:off x="685800" y="1981200"/>
            <a:ext cx="4191000" cy="4114800"/>
          </a:xfrm>
        </p:spPr>
        <p:txBody>
          <a:bodyPr>
            <a:normAutofit lnSpcReduction="10000"/>
          </a:bodyPr>
          <a:lstStyle/>
          <a:p>
            <a:pPr algn="just"/>
            <a:r>
              <a:rPr lang="en-US" sz="2400" dirty="0"/>
              <a:t>Tuples are immutable versions of </a:t>
            </a:r>
            <a:r>
              <a:rPr lang="en-US" sz="2400" dirty="0" smtClean="0"/>
              <a:t>lists</a:t>
            </a:r>
          </a:p>
          <a:p>
            <a:pPr algn="just">
              <a:buNone/>
            </a:pPr>
            <a:endParaRPr lang="en-US" sz="2400" dirty="0"/>
          </a:p>
          <a:p>
            <a:pPr algn="just"/>
            <a:r>
              <a:rPr lang="en-US" sz="2400" dirty="0"/>
              <a:t>One strange point is the format to make a tuple with one element (the ‘,’ is needed to differentiate from the mathematical expression (2)</a:t>
            </a:r>
          </a:p>
        </p:txBody>
      </p:sp>
      <p:sp>
        <p:nvSpPr>
          <p:cNvPr id="24580" name="Rectangle 4"/>
          <p:cNvSpPr>
            <a:spLocks noChangeArrowheads="1"/>
          </p:cNvSpPr>
          <p:nvPr/>
        </p:nvSpPr>
        <p:spPr bwMode="auto">
          <a:xfrm>
            <a:off x="5808663" y="2286000"/>
            <a:ext cx="2252540"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x = (1,2,3</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x[1:]</a:t>
            </a:r>
          </a:p>
          <a:p>
            <a:r>
              <a:rPr lang="en-US" dirty="0">
                <a:latin typeface="Courier New" pitchFamily="49" charset="0"/>
              </a:rPr>
              <a:t>(2, 3</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y = (2,)</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y</a:t>
            </a:r>
          </a:p>
          <a:p>
            <a:r>
              <a:rPr lang="en-US" dirty="0">
                <a:latin typeface="Courier New" pitchFamily="49" charset="0"/>
              </a:rPr>
              <a:t>(2,)</a:t>
            </a:r>
          </a:p>
          <a:p>
            <a:r>
              <a:rPr lang="en-US" dirty="0" smtClean="0">
                <a:latin typeface="Courier New" pitchFamily="49" charset="0"/>
              </a:rPr>
              <a:t> </a:t>
            </a:r>
            <a:endParaRPr lang="en-US" dirty="0">
              <a:latin typeface="Courier New" pitchFamily="49" charset="0"/>
            </a:endParaRPr>
          </a:p>
        </p:txBody>
      </p:sp>
    </p:spTree>
    <p:extLst>
      <p:ext uri="{BB962C8B-B14F-4D97-AF65-F5344CB8AC3E}">
        <p14:creationId xmlns:p14="http://schemas.microsoft.com/office/powerpoint/2010/main" val="752737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Dictionaries</a:t>
            </a:r>
          </a:p>
        </p:txBody>
      </p:sp>
      <p:sp>
        <p:nvSpPr>
          <p:cNvPr id="26627" name="Rectangle 3"/>
          <p:cNvSpPr>
            <a:spLocks noGrp="1" noChangeArrowheads="1"/>
          </p:cNvSpPr>
          <p:nvPr>
            <p:ph type="body" idx="1"/>
          </p:nvPr>
        </p:nvSpPr>
        <p:spPr>
          <a:xfrm>
            <a:off x="685800" y="1981200"/>
            <a:ext cx="6324600" cy="1600200"/>
          </a:xfrm>
        </p:spPr>
        <p:txBody>
          <a:bodyPr>
            <a:normAutofit fontScale="92500"/>
          </a:bodyPr>
          <a:lstStyle/>
          <a:p>
            <a:r>
              <a:rPr lang="en-US"/>
              <a:t>A set of key-value pairs</a:t>
            </a:r>
          </a:p>
          <a:p>
            <a:r>
              <a:rPr lang="en-US"/>
              <a:t>Dictionaries are mutable</a:t>
            </a:r>
          </a:p>
        </p:txBody>
      </p:sp>
      <p:sp>
        <p:nvSpPr>
          <p:cNvPr id="26628" name="Rectangle 4"/>
          <p:cNvSpPr>
            <a:spLocks noChangeArrowheads="1"/>
          </p:cNvSpPr>
          <p:nvPr/>
        </p:nvSpPr>
        <p:spPr bwMode="auto">
          <a:xfrm>
            <a:off x="533400" y="3505200"/>
            <a:ext cx="80772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&gt;&gt;&gt; d = {1 : 'hello', 'two' : 42, 'blah' : [1,2,3]}</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d</a:t>
            </a:r>
          </a:p>
          <a:p>
            <a:r>
              <a:rPr lang="en-US" dirty="0">
                <a:latin typeface="Courier New" pitchFamily="49" charset="0"/>
              </a:rPr>
              <a:t>{1: 'hello', 'two': 42, 'blah': [1, 2, 3</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d['blah']</a:t>
            </a:r>
          </a:p>
          <a:p>
            <a:r>
              <a:rPr lang="en-US" dirty="0">
                <a:latin typeface="Courier New" pitchFamily="49" charset="0"/>
              </a:rPr>
              <a:t>[1, 2, 3]</a:t>
            </a:r>
          </a:p>
          <a:p>
            <a:endParaRPr lang="en-US" dirty="0">
              <a:latin typeface="Courier New" pitchFamily="49" charset="0"/>
            </a:endParaRPr>
          </a:p>
        </p:txBody>
      </p:sp>
    </p:spTree>
    <p:extLst>
      <p:ext uri="{BB962C8B-B14F-4D97-AF65-F5344CB8AC3E}">
        <p14:creationId xmlns:p14="http://schemas.microsoft.com/office/powerpoint/2010/main" val="3574227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Dictionaries: Add/Modify</a:t>
            </a:r>
          </a:p>
        </p:txBody>
      </p:sp>
      <p:sp>
        <p:nvSpPr>
          <p:cNvPr id="28675" name="Rectangle 3"/>
          <p:cNvSpPr>
            <a:spLocks noGrp="1" noChangeArrowheads="1"/>
          </p:cNvSpPr>
          <p:nvPr>
            <p:ph type="body" idx="1"/>
          </p:nvPr>
        </p:nvSpPr>
        <p:spPr>
          <a:xfrm>
            <a:off x="685800" y="1752600"/>
            <a:ext cx="7848600" cy="1371600"/>
          </a:xfrm>
        </p:spPr>
        <p:txBody>
          <a:bodyPr>
            <a:normAutofit fontScale="85000" lnSpcReduction="20000"/>
          </a:bodyPr>
          <a:lstStyle/>
          <a:p>
            <a:r>
              <a:rPr lang="en-US" sz="2800" dirty="0"/>
              <a:t>Entries can be changed by assigning to that entry</a:t>
            </a:r>
          </a:p>
          <a:p>
            <a:r>
              <a:rPr lang="en-US" sz="2800" dirty="0"/>
              <a:t>Assigning to a key that does not exist adds an </a:t>
            </a:r>
            <a:r>
              <a:rPr lang="en-US" sz="2800" dirty="0" smtClean="0"/>
              <a:t>entry</a:t>
            </a:r>
          </a:p>
          <a:p>
            <a:endParaRPr lang="en-US" sz="2800" dirty="0"/>
          </a:p>
        </p:txBody>
      </p:sp>
      <p:sp>
        <p:nvSpPr>
          <p:cNvPr id="28676" name="Rectangle 4"/>
          <p:cNvSpPr>
            <a:spLocks noChangeArrowheads="1"/>
          </p:cNvSpPr>
          <p:nvPr/>
        </p:nvSpPr>
        <p:spPr bwMode="auto">
          <a:xfrm>
            <a:off x="685800" y="3429000"/>
            <a:ext cx="8153400"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latin typeface="Courier New" pitchFamily="49" charset="0"/>
              </a:rPr>
              <a:t>&gt;&gt;&gt; </a:t>
            </a:r>
            <a:r>
              <a:rPr lang="en-US" dirty="0">
                <a:latin typeface="Courier New" pitchFamily="49" charset="0"/>
              </a:rPr>
              <a:t>d['two'] = 99</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d</a:t>
            </a:r>
          </a:p>
          <a:p>
            <a:r>
              <a:rPr lang="en-US" dirty="0">
                <a:latin typeface="Courier New" pitchFamily="49" charset="0"/>
              </a:rPr>
              <a:t>{1: 'hello', 'two': 99, 'blah': [1, 2, 3</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d[7] = 'new entry' </a:t>
            </a:r>
            <a:endParaRPr lang="en-US" dirty="0" smtClean="0">
              <a:latin typeface="Courier New" pitchFamily="49" charset="0"/>
            </a:endParaRPr>
          </a:p>
          <a:p>
            <a:endParaRPr lang="en-US" dirty="0">
              <a:latin typeface="Courier New" pitchFamily="49" charset="0"/>
            </a:endParaRPr>
          </a:p>
          <a:p>
            <a:r>
              <a:rPr lang="en-US" dirty="0">
                <a:latin typeface="Courier New" pitchFamily="49" charset="0"/>
              </a:rPr>
              <a:t>&gt;&gt;&gt; d</a:t>
            </a:r>
          </a:p>
          <a:p>
            <a:r>
              <a:rPr lang="en-US" dirty="0">
                <a:latin typeface="Courier New" pitchFamily="49" charset="0"/>
              </a:rPr>
              <a:t>{1: 'hello', 7: 'new entry', 'two': 99, 'blah': [1, 2, 3]}</a:t>
            </a:r>
          </a:p>
          <a:p>
            <a:endParaRPr lang="en-US" dirty="0">
              <a:latin typeface="Courier New" pitchFamily="49" charset="0"/>
            </a:endParaRPr>
          </a:p>
        </p:txBody>
      </p:sp>
    </p:spTree>
    <p:extLst>
      <p:ext uri="{BB962C8B-B14F-4D97-AF65-F5344CB8AC3E}">
        <p14:creationId xmlns:p14="http://schemas.microsoft.com/office/powerpoint/2010/main" val="365291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latin typeface="Courier New" pitchFamily="49" charset="0"/>
              </a:rPr>
              <a:t>Features</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normAutofit fontScale="62500" lnSpcReduction="20000"/>
          </a:bodyPr>
          <a:lstStyle/>
          <a:p>
            <a:pPr marL="457200" indent="-457200" algn="just">
              <a:lnSpc>
                <a:spcPct val="150000"/>
              </a:lnSpc>
              <a:buBlip>
                <a:blip r:embed="rId2"/>
              </a:buBlip>
            </a:pPr>
            <a:r>
              <a:rPr lang="en-US" dirty="0" smtClean="0">
                <a:solidFill>
                  <a:schemeClr val="tx1"/>
                </a:solidFill>
              </a:rPr>
              <a:t>Built on ‘C’ routines</a:t>
            </a:r>
          </a:p>
          <a:p>
            <a:pPr marL="457200" indent="-457200" algn="just">
              <a:lnSpc>
                <a:spcPct val="150000"/>
              </a:lnSpc>
              <a:buBlip>
                <a:blip r:embed="rId2"/>
              </a:buBlip>
            </a:pPr>
            <a:r>
              <a:rPr lang="en-US" dirty="0" smtClean="0">
                <a:solidFill>
                  <a:schemeClr val="tx1"/>
                </a:solidFill>
              </a:rPr>
              <a:t>Portable</a:t>
            </a:r>
          </a:p>
          <a:p>
            <a:pPr marL="457200" indent="-457200" algn="just">
              <a:lnSpc>
                <a:spcPct val="150000"/>
              </a:lnSpc>
              <a:buBlip>
                <a:blip r:embed="rId2"/>
              </a:buBlip>
            </a:pPr>
            <a:r>
              <a:rPr lang="en-US" dirty="0" smtClean="0">
                <a:solidFill>
                  <a:schemeClr val="tx1"/>
                </a:solidFill>
              </a:rPr>
              <a:t>Object Oriented</a:t>
            </a:r>
          </a:p>
          <a:p>
            <a:pPr marL="457200" indent="-457200" algn="just">
              <a:lnSpc>
                <a:spcPct val="150000"/>
              </a:lnSpc>
              <a:buBlip>
                <a:blip r:embed="rId2"/>
              </a:buBlip>
            </a:pPr>
            <a:r>
              <a:rPr lang="en-US" dirty="0" smtClean="0">
                <a:solidFill>
                  <a:schemeClr val="tx1"/>
                </a:solidFill>
              </a:rPr>
              <a:t>Interface with other languages</a:t>
            </a:r>
            <a:endParaRPr lang="en-US" dirty="0">
              <a:solidFill>
                <a:schemeClr val="tx1"/>
              </a:solidFill>
            </a:endParaRPr>
          </a:p>
          <a:p>
            <a:pPr marL="457200" indent="-457200" algn="just">
              <a:lnSpc>
                <a:spcPct val="150000"/>
              </a:lnSpc>
              <a:buBlip>
                <a:blip r:embed="rId2"/>
              </a:buBlip>
            </a:pPr>
            <a:r>
              <a:rPr lang="en-US" dirty="0">
                <a:solidFill>
                  <a:schemeClr val="tx1"/>
                </a:solidFill>
              </a:rPr>
              <a:t>Compiled and Interpreted </a:t>
            </a:r>
            <a:r>
              <a:rPr lang="en-US" dirty="0" smtClean="0">
                <a:solidFill>
                  <a:schemeClr val="tx1"/>
                </a:solidFill>
              </a:rPr>
              <a:t>Language</a:t>
            </a:r>
          </a:p>
          <a:p>
            <a:pPr marL="457200" indent="-457200" algn="just">
              <a:lnSpc>
                <a:spcPct val="150000"/>
              </a:lnSpc>
              <a:buBlip>
                <a:blip r:embed="rId2"/>
              </a:buBlip>
            </a:pPr>
            <a:r>
              <a:rPr lang="en-US" dirty="0" smtClean="0">
                <a:solidFill>
                  <a:schemeClr val="tx1"/>
                </a:solidFill>
              </a:rPr>
              <a:t>Open and free</a:t>
            </a:r>
          </a:p>
          <a:p>
            <a:pPr marL="457200" indent="-457200" algn="just">
              <a:lnSpc>
                <a:spcPct val="150000"/>
              </a:lnSpc>
              <a:buBlip>
                <a:blip r:embed="rId2"/>
              </a:buBlip>
            </a:pPr>
            <a:r>
              <a:rPr lang="en-US" dirty="0" smtClean="0">
                <a:solidFill>
                  <a:schemeClr val="tx1"/>
                </a:solidFill>
              </a:rPr>
              <a:t>Easy to use and debug</a:t>
            </a:r>
            <a:endParaRPr lang="en-US" dirty="0">
              <a:solidFill>
                <a:schemeClr val="tx1"/>
              </a:solidFill>
            </a:endParaRPr>
          </a:p>
          <a:p>
            <a:pPr algn="l"/>
            <a:endParaRPr lang="en-US" dirty="0" smtClean="0"/>
          </a:p>
          <a:p>
            <a:pPr algn="l"/>
            <a:endParaRPr lang="en-US" dirty="0" smtClean="0"/>
          </a:p>
          <a:p>
            <a:pPr algn="l"/>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a:t>Dictionaries: </a:t>
            </a:r>
            <a:r>
              <a:rPr lang="en-US" dirty="0" smtClean="0"/>
              <a:t>Delete</a:t>
            </a:r>
            <a:endParaRPr lang="en-US" dirty="0"/>
          </a:p>
        </p:txBody>
      </p:sp>
      <p:sp>
        <p:nvSpPr>
          <p:cNvPr id="29699" name="Rectangle 3"/>
          <p:cNvSpPr>
            <a:spLocks noGrp="1" noChangeArrowheads="1"/>
          </p:cNvSpPr>
          <p:nvPr>
            <p:ph type="body" idx="1"/>
          </p:nvPr>
        </p:nvSpPr>
        <p:spPr>
          <a:xfrm>
            <a:off x="685800" y="1981200"/>
            <a:ext cx="6934200" cy="1371600"/>
          </a:xfrm>
        </p:spPr>
        <p:txBody>
          <a:bodyPr/>
          <a:lstStyle/>
          <a:p>
            <a:r>
              <a:rPr lang="en-US"/>
              <a:t>The del method deletes an element from a dictionary</a:t>
            </a:r>
          </a:p>
        </p:txBody>
      </p:sp>
      <p:sp>
        <p:nvSpPr>
          <p:cNvPr id="29700" name="Rectangle 4"/>
          <p:cNvSpPr>
            <a:spLocks noChangeArrowheads="1"/>
          </p:cNvSpPr>
          <p:nvPr/>
        </p:nvSpPr>
        <p:spPr bwMode="auto">
          <a:xfrm>
            <a:off x="762000" y="3581400"/>
            <a:ext cx="72390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&gt;&gt;&gt; d</a:t>
            </a:r>
          </a:p>
          <a:p>
            <a:r>
              <a:rPr lang="en-US" dirty="0">
                <a:latin typeface="Courier New" pitchFamily="49" charset="0"/>
              </a:rPr>
              <a:t>{1: 'hello', 2: 'there', 10: 'world</a:t>
            </a:r>
            <a:r>
              <a:rPr lang="en-US" dirty="0" smtClean="0">
                <a:latin typeface="Courier New" pitchFamily="49" charset="0"/>
              </a:rPr>
              <a:t>'}</a:t>
            </a:r>
          </a:p>
          <a:p>
            <a:endParaRPr lang="en-US" dirty="0">
              <a:latin typeface="Courier New" pitchFamily="49" charset="0"/>
            </a:endParaRPr>
          </a:p>
          <a:p>
            <a:r>
              <a:rPr lang="en-US" dirty="0">
                <a:latin typeface="Courier New" pitchFamily="49" charset="0"/>
              </a:rPr>
              <a:t>&gt;&gt;&gt; del(d[2])</a:t>
            </a:r>
          </a:p>
          <a:p>
            <a:endParaRPr lang="en-US" dirty="0" smtClean="0">
              <a:latin typeface="Courier New" pitchFamily="49" charset="0"/>
            </a:endParaRPr>
          </a:p>
          <a:p>
            <a:r>
              <a:rPr lang="en-US" dirty="0" smtClean="0">
                <a:latin typeface="Courier New" pitchFamily="49" charset="0"/>
              </a:rPr>
              <a:t>&gt;&gt;&gt; </a:t>
            </a:r>
            <a:r>
              <a:rPr lang="en-US" dirty="0">
                <a:latin typeface="Courier New" pitchFamily="49" charset="0"/>
              </a:rPr>
              <a:t>d</a:t>
            </a:r>
          </a:p>
          <a:p>
            <a:r>
              <a:rPr lang="en-US" dirty="0">
                <a:latin typeface="Courier New" pitchFamily="49" charset="0"/>
              </a:rPr>
              <a:t>{1: 'hello', 10: 'world'}</a:t>
            </a:r>
          </a:p>
          <a:p>
            <a:endParaRPr lang="en-US" dirty="0">
              <a:latin typeface="Courier New" pitchFamily="49" charset="0"/>
            </a:endParaRPr>
          </a:p>
        </p:txBody>
      </p:sp>
    </p:spTree>
    <p:extLst>
      <p:ext uri="{BB962C8B-B14F-4D97-AF65-F5344CB8AC3E}">
        <p14:creationId xmlns:p14="http://schemas.microsoft.com/office/powerpoint/2010/main" val="3170083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Data Type Wrap Up</a:t>
            </a:r>
          </a:p>
        </p:txBody>
      </p:sp>
      <p:sp>
        <p:nvSpPr>
          <p:cNvPr id="31747" name="Rectangle 3"/>
          <p:cNvSpPr>
            <a:spLocks noGrp="1" noChangeArrowheads="1"/>
          </p:cNvSpPr>
          <p:nvPr>
            <p:ph type="body" idx="1"/>
          </p:nvPr>
        </p:nvSpPr>
        <p:spPr/>
        <p:txBody>
          <a:bodyPr>
            <a:normAutofit/>
          </a:bodyPr>
          <a:lstStyle/>
          <a:p>
            <a:pPr algn="just"/>
            <a:r>
              <a:rPr lang="en-US" sz="2800" dirty="0"/>
              <a:t>Lists, Tuples, and Dictionaries can store any type (including other lists, </a:t>
            </a:r>
            <a:r>
              <a:rPr lang="en-US" sz="2800" dirty="0" err="1"/>
              <a:t>tuples</a:t>
            </a:r>
            <a:r>
              <a:rPr lang="en-US" sz="2800" dirty="0"/>
              <a:t>, and dictionaries</a:t>
            </a:r>
            <a:r>
              <a:rPr lang="en-US" sz="2800" dirty="0" smtClean="0"/>
              <a:t>!)</a:t>
            </a:r>
          </a:p>
          <a:p>
            <a:pPr algn="just"/>
            <a:endParaRPr lang="en-US" sz="2800" dirty="0"/>
          </a:p>
          <a:p>
            <a:pPr algn="just"/>
            <a:r>
              <a:rPr lang="en-US" sz="2800" dirty="0"/>
              <a:t>Only lists and dictionaries are </a:t>
            </a:r>
            <a:r>
              <a:rPr lang="en-US" sz="2800" dirty="0" smtClean="0"/>
              <a:t>mutable</a:t>
            </a:r>
          </a:p>
          <a:p>
            <a:pPr algn="just">
              <a:buNone/>
            </a:pPr>
            <a:endParaRPr lang="en-US" sz="2800" dirty="0"/>
          </a:p>
          <a:p>
            <a:pPr algn="just"/>
            <a:r>
              <a:rPr lang="en-US" sz="2800" dirty="0"/>
              <a:t>All variables are references</a:t>
            </a:r>
          </a:p>
        </p:txBody>
      </p:sp>
    </p:spTree>
    <p:extLst>
      <p:ext uri="{BB962C8B-B14F-4D97-AF65-F5344CB8AC3E}">
        <p14:creationId xmlns:p14="http://schemas.microsoft.com/office/powerpoint/2010/main" val="130160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Input</a:t>
            </a:r>
          </a:p>
        </p:txBody>
      </p:sp>
      <p:sp>
        <p:nvSpPr>
          <p:cNvPr id="80899" name="Rectangle 3"/>
          <p:cNvSpPr>
            <a:spLocks noGrp="1" noChangeArrowheads="1"/>
          </p:cNvSpPr>
          <p:nvPr>
            <p:ph type="body" idx="1"/>
          </p:nvPr>
        </p:nvSpPr>
        <p:spPr>
          <a:xfrm>
            <a:off x="685800" y="1981200"/>
            <a:ext cx="7772400" cy="3276600"/>
          </a:xfrm>
        </p:spPr>
        <p:txBody>
          <a:bodyPr>
            <a:normAutofit lnSpcReduction="10000"/>
          </a:bodyPr>
          <a:lstStyle/>
          <a:p>
            <a:pPr algn="just"/>
            <a:r>
              <a:rPr lang="en-US" sz="2400" dirty="0"/>
              <a:t>The </a:t>
            </a:r>
            <a:r>
              <a:rPr lang="en-US" sz="2400" dirty="0" err="1"/>
              <a:t>raw_input</a:t>
            </a:r>
            <a:r>
              <a:rPr lang="en-US" sz="2400" dirty="0"/>
              <a:t>(string) method returns a line of user input as a </a:t>
            </a:r>
            <a:r>
              <a:rPr lang="en-US" sz="2400" dirty="0" smtClean="0"/>
              <a:t>string</a:t>
            </a:r>
          </a:p>
          <a:p>
            <a:pPr algn="just"/>
            <a:endParaRPr lang="en-US" sz="2400" dirty="0"/>
          </a:p>
          <a:p>
            <a:pPr algn="just"/>
            <a:r>
              <a:rPr lang="en-US" sz="2400" dirty="0"/>
              <a:t>The parameter is used as a </a:t>
            </a:r>
            <a:r>
              <a:rPr lang="en-US" sz="2400" dirty="0" smtClean="0"/>
              <a:t>prompt</a:t>
            </a:r>
          </a:p>
          <a:p>
            <a:pPr algn="just">
              <a:buNone/>
            </a:pPr>
            <a:endParaRPr lang="en-US" sz="2400" dirty="0"/>
          </a:p>
          <a:p>
            <a:pPr algn="just"/>
            <a:r>
              <a:rPr lang="en-US" sz="2400" dirty="0"/>
              <a:t>The string can be converted by using the conversion methods int(string), float(string), etc.</a:t>
            </a:r>
          </a:p>
        </p:txBody>
      </p:sp>
    </p:spTree>
    <p:extLst>
      <p:ext uri="{BB962C8B-B14F-4D97-AF65-F5344CB8AC3E}">
        <p14:creationId xmlns:p14="http://schemas.microsoft.com/office/powerpoint/2010/main" val="1100789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Input: Example</a:t>
            </a:r>
          </a:p>
        </p:txBody>
      </p:sp>
      <p:sp>
        <p:nvSpPr>
          <p:cNvPr id="81924" name="Rectangle 4"/>
          <p:cNvSpPr>
            <a:spLocks noChangeArrowheads="1"/>
          </p:cNvSpPr>
          <p:nvPr/>
        </p:nvSpPr>
        <p:spPr bwMode="auto">
          <a:xfrm>
            <a:off x="609600" y="2286000"/>
            <a:ext cx="7924800"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print "What's your name?"</a:t>
            </a:r>
          </a:p>
          <a:p>
            <a:r>
              <a:rPr lang="en-US" dirty="0">
                <a:latin typeface="Courier New" pitchFamily="49" charset="0"/>
              </a:rPr>
              <a:t>name = raw_input</a:t>
            </a:r>
            <a:r>
              <a:rPr lang="en-US" dirty="0" smtClean="0">
                <a:latin typeface="Courier New" pitchFamily="49" charset="0"/>
              </a:rPr>
              <a:t>("&gt;")</a:t>
            </a:r>
          </a:p>
          <a:p>
            <a:endParaRPr lang="en-US" dirty="0" smtClean="0">
              <a:latin typeface="Courier New" pitchFamily="49" charset="0"/>
            </a:endParaRPr>
          </a:p>
          <a:p>
            <a:endParaRPr lang="en-US" dirty="0">
              <a:latin typeface="Courier New" pitchFamily="49" charset="0"/>
            </a:endParaRPr>
          </a:p>
          <a:p>
            <a:r>
              <a:rPr lang="en-US" dirty="0">
                <a:latin typeface="Courier New" pitchFamily="49" charset="0"/>
              </a:rPr>
              <a:t>print "What year were you born?"</a:t>
            </a:r>
          </a:p>
          <a:p>
            <a:r>
              <a:rPr lang="en-US" dirty="0" smtClean="0">
                <a:latin typeface="Courier New" pitchFamily="49" charset="0"/>
              </a:rPr>
              <a:t>by </a:t>
            </a:r>
            <a:r>
              <a:rPr lang="en-US" dirty="0">
                <a:latin typeface="Courier New" pitchFamily="49" charset="0"/>
              </a:rPr>
              <a:t>= int(</a:t>
            </a:r>
            <a:r>
              <a:rPr lang="en-US" dirty="0" err="1">
                <a:latin typeface="Courier New" pitchFamily="49" charset="0"/>
              </a:rPr>
              <a:t>raw_input</a:t>
            </a:r>
            <a:r>
              <a:rPr lang="en-US" dirty="0">
                <a:latin typeface="Courier New" pitchFamily="49" charset="0"/>
              </a:rPr>
              <a:t>("&gt;"))</a:t>
            </a:r>
          </a:p>
          <a:p>
            <a:endParaRPr lang="en-US" dirty="0" smtClean="0">
              <a:latin typeface="Courier New" pitchFamily="49" charset="0"/>
            </a:endParaRPr>
          </a:p>
          <a:p>
            <a:endParaRPr lang="en-US" dirty="0">
              <a:latin typeface="Courier New" pitchFamily="49" charset="0"/>
            </a:endParaRPr>
          </a:p>
          <a:p>
            <a:r>
              <a:rPr lang="en-US" dirty="0">
                <a:latin typeface="Courier New" pitchFamily="49" charset="0"/>
              </a:rPr>
              <a:t>print "Hi %s! You are %d years old!" % (name, 2005 </a:t>
            </a:r>
            <a:r>
              <a:rPr lang="en-US" dirty="0" smtClean="0">
                <a:latin typeface="Courier New" pitchFamily="49" charset="0"/>
              </a:rPr>
              <a:t>– by)</a:t>
            </a:r>
            <a:endParaRPr lang="en-US" dirty="0">
              <a:latin typeface="Courier New" pitchFamily="49" charset="0"/>
            </a:endParaRPr>
          </a:p>
        </p:txBody>
      </p:sp>
    </p:spTree>
    <p:extLst>
      <p:ext uri="{BB962C8B-B14F-4D97-AF65-F5344CB8AC3E}">
        <p14:creationId xmlns:p14="http://schemas.microsoft.com/office/powerpoint/2010/main" val="2611835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2</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400" dirty="0" smtClean="0">
                <a:solidFill>
                  <a:schemeClr val="tx1"/>
                </a:solidFill>
                <a:latin typeface="Courier New" pitchFamily="49" charset="0"/>
              </a:rPr>
              <a:t>OPERATORS &amp; CONTROL FLOW </a:t>
            </a:r>
            <a:endParaRPr lang="en-US" sz="4400"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Arithmetic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dirty="0" smtClean="0">
                <a:latin typeface="Courier New" pitchFamily="49" charset="0"/>
              </a:rPr>
              <a:t>	</a:t>
            </a:r>
            <a:r>
              <a:rPr lang="en-US" dirty="0" smtClean="0">
                <a:solidFill>
                  <a:schemeClr val="tx1"/>
                </a:solidFill>
                <a:latin typeface="Courier New" pitchFamily="49" charset="0"/>
              </a:rPr>
              <a:t>+		Addition</a:t>
            </a:r>
          </a:p>
          <a:p>
            <a:pPr algn="l"/>
            <a:r>
              <a:rPr lang="en-US" dirty="0" smtClean="0">
                <a:solidFill>
                  <a:schemeClr val="tx1"/>
                </a:solidFill>
              </a:rPr>
              <a:t>	-		Subtraction</a:t>
            </a:r>
          </a:p>
          <a:p>
            <a:pPr algn="l"/>
            <a:r>
              <a:rPr lang="en-US" dirty="0" smtClean="0">
                <a:solidFill>
                  <a:schemeClr val="tx1"/>
                </a:solidFill>
                <a:latin typeface="Courier New" pitchFamily="49" charset="0"/>
              </a:rPr>
              <a:t>	*		Multiplication</a:t>
            </a:r>
          </a:p>
          <a:p>
            <a:pPr algn="l"/>
            <a:r>
              <a:rPr lang="en-US" dirty="0" smtClean="0">
                <a:solidFill>
                  <a:schemeClr val="tx1"/>
                </a:solidFill>
              </a:rPr>
              <a:t>	/		Division</a:t>
            </a:r>
          </a:p>
          <a:p>
            <a:pPr algn="l"/>
            <a:r>
              <a:rPr lang="en-US" dirty="0" smtClean="0">
                <a:solidFill>
                  <a:schemeClr val="tx1"/>
                </a:solidFill>
                <a:latin typeface="Courier New" pitchFamily="49" charset="0"/>
              </a:rPr>
              <a:t>	%		Remainder</a:t>
            </a:r>
          </a:p>
          <a:p>
            <a:pPr algn="l"/>
            <a:r>
              <a:rPr lang="en-US" dirty="0" smtClean="0">
                <a:solidFill>
                  <a:schemeClr val="tx1"/>
                </a:solidFill>
              </a:rPr>
              <a:t>	**		Power</a:t>
            </a:r>
            <a:r>
              <a:rPr lang="en-US" dirty="0" smtClean="0">
                <a:solidFill>
                  <a:schemeClr val="tx1"/>
                </a:solidFill>
                <a:latin typeface="Courier New" pitchFamily="49" charset="0"/>
              </a:rPr>
              <a:t>	</a:t>
            </a:r>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Relational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dirty="0" smtClean="0">
                <a:latin typeface="Courier New" pitchFamily="49" charset="0"/>
              </a:rPr>
              <a:t>	</a:t>
            </a:r>
            <a:r>
              <a:rPr lang="en-US" sz="2800" dirty="0" smtClean="0">
                <a:solidFill>
                  <a:schemeClr val="tx1"/>
                </a:solidFill>
                <a:latin typeface="Courier New" pitchFamily="49" charset="0"/>
              </a:rPr>
              <a:t>&lt;	less than</a:t>
            </a:r>
          </a:p>
          <a:p>
            <a:pPr algn="l"/>
            <a:r>
              <a:rPr lang="en-US" sz="2800" dirty="0" smtClean="0">
                <a:solidFill>
                  <a:schemeClr val="tx1"/>
                </a:solidFill>
              </a:rPr>
              <a:t>	&lt;=	less than or equal to</a:t>
            </a:r>
          </a:p>
          <a:p>
            <a:pPr algn="l"/>
            <a:r>
              <a:rPr lang="en-US" sz="2800" dirty="0" smtClean="0">
                <a:solidFill>
                  <a:schemeClr val="tx1"/>
                </a:solidFill>
                <a:latin typeface="Courier New" pitchFamily="49" charset="0"/>
              </a:rPr>
              <a:t>	&gt;	greater than</a:t>
            </a:r>
          </a:p>
          <a:p>
            <a:pPr algn="l"/>
            <a:r>
              <a:rPr lang="en-US" sz="2800" dirty="0" smtClean="0">
                <a:solidFill>
                  <a:schemeClr val="tx1"/>
                </a:solidFill>
              </a:rPr>
              <a:t>	&gt;=	greater than or equal to</a:t>
            </a:r>
          </a:p>
          <a:p>
            <a:pPr algn="l"/>
            <a:r>
              <a:rPr lang="en-US" sz="2800" dirty="0" smtClean="0">
                <a:solidFill>
                  <a:schemeClr val="tx1"/>
                </a:solidFill>
                <a:latin typeface="Courier New" pitchFamily="49" charset="0"/>
              </a:rPr>
              <a:t>	==	equal to</a:t>
            </a:r>
          </a:p>
          <a:p>
            <a:pPr algn="l"/>
            <a:r>
              <a:rPr lang="en-US" sz="2800" dirty="0" smtClean="0">
                <a:solidFill>
                  <a:schemeClr val="tx1"/>
                </a:solidFill>
              </a:rPr>
              <a:t>	!=	not equal to</a:t>
            </a:r>
          </a:p>
          <a:p>
            <a:pPr algn="l"/>
            <a:r>
              <a:rPr lang="en-US" sz="2800" dirty="0" smtClean="0">
                <a:solidFill>
                  <a:schemeClr val="tx1"/>
                </a:solidFill>
                <a:latin typeface="Courier New" pitchFamily="49" charset="0"/>
              </a:rPr>
              <a:t>	&lt;&gt;	not equal to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Logical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sz="2800" dirty="0" smtClean="0">
                <a:solidFill>
                  <a:schemeClr val="tx1"/>
                </a:solidFill>
                <a:latin typeface="Courier New" pitchFamily="49" charset="0"/>
              </a:rPr>
              <a:t>and		both condition</a:t>
            </a:r>
          </a:p>
          <a:p>
            <a:pPr algn="l"/>
            <a:endParaRPr lang="en-US" sz="2800" dirty="0" smtClean="0">
              <a:solidFill>
                <a:schemeClr val="tx1"/>
              </a:solidFill>
              <a:latin typeface="Courier New" pitchFamily="49" charset="0"/>
            </a:endParaRPr>
          </a:p>
          <a:p>
            <a:pPr algn="l"/>
            <a:r>
              <a:rPr lang="en-US" sz="2800" dirty="0" smtClean="0">
                <a:solidFill>
                  <a:schemeClr val="tx1"/>
                </a:solidFill>
              </a:rPr>
              <a:t>or		either of the conditions</a:t>
            </a:r>
          </a:p>
          <a:p>
            <a:pPr algn="l"/>
            <a:endParaRPr lang="en-US" sz="2800" dirty="0" smtClean="0">
              <a:solidFill>
                <a:schemeClr val="tx1"/>
              </a:solidFill>
              <a:latin typeface="Courier New" pitchFamily="49" charset="0"/>
            </a:endParaRPr>
          </a:p>
          <a:p>
            <a:pPr algn="l"/>
            <a:r>
              <a:rPr lang="en-US" sz="2800" dirty="0" smtClean="0">
                <a:solidFill>
                  <a:schemeClr val="tx1"/>
                </a:solidFill>
                <a:latin typeface="Courier New" pitchFamily="49" charset="0"/>
              </a:rPr>
              <a:t>not		negate the condition</a:t>
            </a:r>
          </a:p>
          <a:p>
            <a:pPr algn="l"/>
            <a:endParaRPr lang="en-US" sz="2800" dirty="0"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Assignment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sz="2800" dirty="0" smtClean="0">
                <a:solidFill>
                  <a:schemeClr val="tx1"/>
                </a:solidFill>
                <a:latin typeface="Courier New" pitchFamily="49" charset="0"/>
              </a:rPr>
              <a:t>=	simple assignment</a:t>
            </a:r>
          </a:p>
          <a:p>
            <a:pPr algn="l"/>
            <a:r>
              <a:rPr lang="en-US" sz="2800" dirty="0" smtClean="0">
                <a:solidFill>
                  <a:schemeClr val="tx1"/>
                </a:solidFill>
              </a:rPr>
              <a:t>+=	add and assign</a:t>
            </a:r>
          </a:p>
          <a:p>
            <a:pPr algn="l"/>
            <a:r>
              <a:rPr lang="en-US" sz="2800" dirty="0" smtClean="0">
                <a:solidFill>
                  <a:schemeClr val="tx1"/>
                </a:solidFill>
                <a:latin typeface="Courier New" pitchFamily="49" charset="0"/>
              </a:rPr>
              <a:t>-=	subtract and assign</a:t>
            </a:r>
          </a:p>
          <a:p>
            <a:pPr algn="l"/>
            <a:r>
              <a:rPr lang="en-US" sz="2800" dirty="0" smtClean="0">
                <a:solidFill>
                  <a:schemeClr val="tx1"/>
                </a:solidFill>
              </a:rPr>
              <a:t>*=	multiply and assign</a:t>
            </a:r>
          </a:p>
          <a:p>
            <a:pPr algn="l"/>
            <a:r>
              <a:rPr lang="en-US" sz="2800" dirty="0" smtClean="0">
                <a:solidFill>
                  <a:schemeClr val="tx1"/>
                </a:solidFill>
                <a:latin typeface="Courier New" pitchFamily="49" charset="0"/>
              </a:rPr>
              <a:t>/=	divide and assign</a:t>
            </a:r>
          </a:p>
          <a:p>
            <a:pPr algn="l"/>
            <a:r>
              <a:rPr lang="en-US" sz="2800" dirty="0" smtClean="0">
                <a:solidFill>
                  <a:schemeClr val="tx1"/>
                </a:solidFill>
              </a:rPr>
              <a:t>%=	remainder and assign</a:t>
            </a:r>
          </a:p>
          <a:p>
            <a:pPr algn="l"/>
            <a:r>
              <a:rPr lang="en-US" sz="2800" dirty="0" smtClean="0">
                <a:solidFill>
                  <a:schemeClr val="tx1"/>
                </a:solidFill>
                <a:latin typeface="Courier New" pitchFamily="49" charset="0"/>
              </a:rPr>
              <a:t>**=	power and assign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Membership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fontScale="85000" lnSpcReduction="20000"/>
          </a:bodyPr>
          <a:lstStyle/>
          <a:p>
            <a:pPr algn="l"/>
            <a:r>
              <a:rPr lang="en-US" sz="2800" dirty="0" smtClean="0">
                <a:solidFill>
                  <a:schemeClr val="tx1"/>
                </a:solidFill>
                <a:latin typeface="Courier New" pitchFamily="49" charset="0"/>
              </a:rPr>
              <a:t>In, </a:t>
            </a:r>
            <a:r>
              <a:rPr lang="en-US" sz="2800" dirty="0" smtClean="0">
                <a:solidFill>
                  <a:schemeClr val="tx1"/>
                </a:solidFill>
              </a:rPr>
              <a:t>Not in</a:t>
            </a:r>
          </a:p>
          <a:p>
            <a:pPr algn="l"/>
            <a:endParaRPr lang="en-US" sz="2800" dirty="0" smtClean="0">
              <a:solidFill>
                <a:schemeClr val="tx1"/>
              </a:solidFill>
            </a:endParaRPr>
          </a:p>
          <a:p>
            <a:pPr algn="l"/>
            <a:r>
              <a:rPr lang="en-US" sz="2800" dirty="0" smtClean="0">
                <a:solidFill>
                  <a:schemeClr val="tx1"/>
                </a:solidFill>
                <a:latin typeface="Courier New" pitchFamily="49" charset="0"/>
              </a:rPr>
              <a:t>X=[1,2,3]</a:t>
            </a:r>
          </a:p>
          <a:p>
            <a:pPr algn="l"/>
            <a:r>
              <a:rPr lang="en-US" sz="2800" dirty="0" smtClean="0">
                <a:solidFill>
                  <a:schemeClr val="tx1"/>
                </a:solidFill>
              </a:rPr>
              <a:t>Y=2</a:t>
            </a:r>
          </a:p>
          <a:p>
            <a:pPr algn="l"/>
            <a:endParaRPr lang="en-US" sz="2800" dirty="0" smtClean="0">
              <a:solidFill>
                <a:schemeClr val="tx1"/>
              </a:solidFill>
            </a:endParaRPr>
          </a:p>
          <a:p>
            <a:pPr algn="l"/>
            <a:r>
              <a:rPr lang="en-US" sz="2800" dirty="0" smtClean="0">
                <a:solidFill>
                  <a:schemeClr val="tx1"/>
                </a:solidFill>
              </a:rPr>
              <a:t>Y in x	#where x can be a sequence</a:t>
            </a:r>
          </a:p>
          <a:p>
            <a:pPr algn="l"/>
            <a:r>
              <a:rPr lang="en-US" sz="2800" dirty="0" smtClean="0">
                <a:solidFill>
                  <a:schemeClr val="tx1"/>
                </a:solidFill>
                <a:latin typeface="Courier New" pitchFamily="49" charset="0"/>
              </a:rPr>
              <a:t>True</a:t>
            </a:r>
          </a:p>
          <a:p>
            <a:pPr algn="l"/>
            <a:endParaRPr lang="en-US" sz="2800" dirty="0" smtClean="0">
              <a:solidFill>
                <a:schemeClr val="tx1"/>
              </a:solidFill>
            </a:endParaRPr>
          </a:p>
          <a:p>
            <a:pPr algn="l"/>
            <a:r>
              <a:rPr lang="en-US" sz="2800" dirty="0" smtClean="0">
                <a:solidFill>
                  <a:schemeClr val="tx1"/>
                </a:solidFill>
              </a:rPr>
              <a:t>Y not in x</a:t>
            </a:r>
          </a:p>
          <a:p>
            <a:pPr algn="l"/>
            <a:r>
              <a:rPr lang="en-US" sz="2800" dirty="0" smtClean="0">
                <a:solidFill>
                  <a:schemeClr val="tx1"/>
                </a:solidFill>
                <a:latin typeface="Courier New" pitchFamily="49" charset="0"/>
              </a:rPr>
              <a:t>False</a:t>
            </a:r>
          </a:p>
          <a:p>
            <a:pPr algn="l"/>
            <a:endParaRPr lang="en-US" sz="2800" dirty="0"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latin typeface="Courier New" pitchFamily="49" charset="0"/>
              </a:rPr>
              <a:t>Creator of Python </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pPr algn="just"/>
            <a:r>
              <a:rPr lang="en-US" dirty="0">
                <a:solidFill>
                  <a:srgbClr val="FF0000"/>
                </a:solidFill>
              </a:rPr>
              <a:t>Guido van Rossum</a:t>
            </a:r>
            <a:r>
              <a:rPr lang="en-US" dirty="0">
                <a:solidFill>
                  <a:schemeClr val="tx1"/>
                </a:solidFill>
              </a:rPr>
              <a:t>, </a:t>
            </a:r>
            <a:r>
              <a:rPr lang="en-US" dirty="0" smtClean="0">
                <a:solidFill>
                  <a:schemeClr val="tx1"/>
                </a:solidFill>
              </a:rPr>
              <a:t>is the </a:t>
            </a:r>
            <a:r>
              <a:rPr lang="en-US" dirty="0">
                <a:solidFill>
                  <a:schemeClr val="tx1"/>
                </a:solidFill>
              </a:rPr>
              <a:t>creator of the Python </a:t>
            </a:r>
            <a:r>
              <a:rPr lang="en-US" dirty="0" smtClean="0">
                <a:solidFill>
                  <a:schemeClr val="tx1"/>
                </a:solidFill>
              </a:rPr>
              <a:t>language</a:t>
            </a:r>
            <a:endParaRPr lang="en-US" dirty="0">
              <a:solidFill>
                <a:schemeClr val="tx1"/>
              </a:solidFill>
              <a:latin typeface="Courier New" pitchFamily="49" charset="0"/>
            </a:endParaRPr>
          </a:p>
        </p:txBody>
      </p:sp>
    </p:spTree>
    <p:extLst>
      <p:ext uri="{BB962C8B-B14F-4D97-AF65-F5344CB8AC3E}">
        <p14:creationId xmlns:p14="http://schemas.microsoft.com/office/powerpoint/2010/main" val="1580759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Identity Operators</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lnSpcReduction="10000"/>
          </a:bodyPr>
          <a:lstStyle/>
          <a:p>
            <a:pPr algn="l"/>
            <a:r>
              <a:rPr lang="en-US" sz="2800" dirty="0" smtClean="0">
                <a:solidFill>
                  <a:schemeClr val="tx1"/>
                </a:solidFill>
                <a:latin typeface="Courier New" pitchFamily="49" charset="0"/>
              </a:rPr>
              <a:t>Is, not is</a:t>
            </a:r>
          </a:p>
          <a:p>
            <a:pPr algn="just"/>
            <a:r>
              <a:rPr lang="en-US" sz="2800" dirty="0" smtClean="0">
                <a:solidFill>
                  <a:schemeClr val="tx1"/>
                </a:solidFill>
              </a:rPr>
              <a:t>Identity operators compare the memory locations of two objects</a:t>
            </a:r>
          </a:p>
          <a:p>
            <a:pPr algn="just"/>
            <a:endParaRPr lang="en-US" sz="2800" dirty="0" smtClean="0">
              <a:solidFill>
                <a:schemeClr val="tx1"/>
              </a:solidFill>
              <a:latin typeface="Courier New" pitchFamily="49" charset="0"/>
            </a:endParaRPr>
          </a:p>
          <a:p>
            <a:pPr algn="just">
              <a:buFont typeface="Arial" pitchFamily="34" charset="0"/>
              <a:buChar char="•"/>
            </a:pPr>
            <a:r>
              <a:rPr lang="en-US" sz="2800" dirty="0" smtClean="0">
                <a:solidFill>
                  <a:schemeClr val="tx1"/>
                </a:solidFill>
              </a:rPr>
              <a:t>x is y</a:t>
            </a:r>
          </a:p>
          <a:p>
            <a:pPr algn="just"/>
            <a:r>
              <a:rPr lang="en-US" sz="2800" dirty="0" smtClean="0">
                <a:solidFill>
                  <a:schemeClr val="tx1"/>
                </a:solidFill>
              </a:rPr>
              <a:t>1 if id(x) equals id(y).</a:t>
            </a:r>
          </a:p>
          <a:p>
            <a:pPr algn="just">
              <a:buFont typeface="Arial" pitchFamily="34" charset="0"/>
              <a:buChar char="•"/>
            </a:pPr>
            <a:r>
              <a:rPr lang="en-US" sz="2800" dirty="0" smtClean="0">
                <a:solidFill>
                  <a:schemeClr val="tx1"/>
                </a:solidFill>
              </a:rPr>
              <a:t>x is not y</a:t>
            </a:r>
          </a:p>
          <a:p>
            <a:pPr algn="just"/>
            <a:r>
              <a:rPr lang="en-US" sz="2800" dirty="0" smtClean="0">
                <a:solidFill>
                  <a:schemeClr val="tx1"/>
                </a:solidFill>
              </a:rPr>
              <a:t>1 if id(x) is not equal to id(y).</a:t>
            </a:r>
            <a:endParaRPr lang="en-US" sz="2800" dirty="0"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If Statements</a:t>
            </a:r>
          </a:p>
        </p:txBody>
      </p:sp>
      <p:sp>
        <p:nvSpPr>
          <p:cNvPr id="44037" name="Rectangle 5"/>
          <p:cNvSpPr>
            <a:spLocks noChangeArrowheads="1"/>
          </p:cNvSpPr>
          <p:nvPr/>
        </p:nvSpPr>
        <p:spPr bwMode="auto">
          <a:xfrm>
            <a:off x="990600" y="2133600"/>
            <a:ext cx="3631122"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x = 22</a:t>
            </a:r>
          </a:p>
          <a:p>
            <a:endParaRPr lang="en-US" dirty="0">
              <a:latin typeface="Courier New" pitchFamily="49" charset="0"/>
            </a:endParaRPr>
          </a:p>
          <a:p>
            <a:r>
              <a:rPr lang="en-US" dirty="0">
                <a:latin typeface="Courier New" pitchFamily="49" charset="0"/>
              </a:rPr>
              <a:t>if x &lt; 15 :</a:t>
            </a:r>
          </a:p>
          <a:p>
            <a:r>
              <a:rPr lang="en-US" dirty="0">
                <a:latin typeface="Courier New" pitchFamily="49" charset="0"/>
              </a:rPr>
              <a:t>    print 'first clause'</a:t>
            </a:r>
          </a:p>
          <a:p>
            <a:r>
              <a:rPr lang="en-US" dirty="0" err="1">
                <a:latin typeface="Courier New" pitchFamily="49" charset="0"/>
              </a:rPr>
              <a:t>elif</a:t>
            </a:r>
            <a:r>
              <a:rPr lang="en-US" dirty="0">
                <a:latin typeface="Courier New" pitchFamily="49" charset="0"/>
              </a:rPr>
              <a:t> x &lt; 25 :</a:t>
            </a:r>
          </a:p>
          <a:p>
            <a:r>
              <a:rPr lang="en-US" dirty="0">
                <a:latin typeface="Courier New" pitchFamily="49" charset="0"/>
              </a:rPr>
              <a:t>    print 'second clause'</a:t>
            </a:r>
          </a:p>
          <a:p>
            <a:r>
              <a:rPr lang="en-US" dirty="0">
                <a:latin typeface="Courier New" pitchFamily="49" charset="0"/>
              </a:rPr>
              <a:t>else :</a:t>
            </a:r>
          </a:p>
          <a:p>
            <a:r>
              <a:rPr lang="en-US" dirty="0">
                <a:latin typeface="Courier New" pitchFamily="49" charset="0"/>
              </a:rPr>
              <a:t>    print 'the else'</a:t>
            </a:r>
          </a:p>
        </p:txBody>
      </p:sp>
      <p:sp>
        <p:nvSpPr>
          <p:cNvPr id="44038" name="Rectangle 6"/>
          <p:cNvSpPr>
            <a:spLocks noChangeArrowheads="1"/>
          </p:cNvSpPr>
          <p:nvPr/>
        </p:nvSpPr>
        <p:spPr bwMode="auto">
          <a:xfrm>
            <a:off x="990600" y="5257800"/>
            <a:ext cx="3217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In file ifstatement.py</a:t>
            </a:r>
          </a:p>
        </p:txBody>
      </p:sp>
      <p:sp>
        <p:nvSpPr>
          <p:cNvPr id="44039" name="Rectangle 7"/>
          <p:cNvSpPr>
            <a:spLocks noChangeArrowheads="1"/>
          </p:cNvSpPr>
          <p:nvPr/>
        </p:nvSpPr>
        <p:spPr bwMode="auto">
          <a:xfrm>
            <a:off x="5062538" y="2305050"/>
            <a:ext cx="302895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&gt;&gt;&gt; import </a:t>
            </a:r>
            <a:r>
              <a:rPr lang="en-US" dirty="0" err="1">
                <a:latin typeface="Courier New" pitchFamily="49" charset="0"/>
              </a:rPr>
              <a:t>ifstatement</a:t>
            </a:r>
            <a:endParaRPr lang="en-US" dirty="0">
              <a:latin typeface="Courier New" pitchFamily="49" charset="0"/>
            </a:endParaRPr>
          </a:p>
          <a:p>
            <a:r>
              <a:rPr lang="en-US" dirty="0">
                <a:latin typeface="Courier New" pitchFamily="49" charset="0"/>
              </a:rPr>
              <a:t>second clause</a:t>
            </a:r>
          </a:p>
          <a:p>
            <a:r>
              <a:rPr lang="en-US" dirty="0">
                <a:latin typeface="Courier New" pitchFamily="49" charset="0"/>
              </a:rPr>
              <a:t>&gt;&gt;&gt; </a:t>
            </a:r>
          </a:p>
        </p:txBody>
      </p:sp>
      <p:sp>
        <p:nvSpPr>
          <p:cNvPr id="44040" name="Rectangle 8"/>
          <p:cNvSpPr>
            <a:spLocks noChangeArrowheads="1"/>
          </p:cNvSpPr>
          <p:nvPr/>
        </p:nvSpPr>
        <p:spPr bwMode="auto">
          <a:xfrm>
            <a:off x="5638800" y="3581400"/>
            <a:ext cx="2114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In interpreter</a:t>
            </a:r>
          </a:p>
        </p:txBody>
      </p:sp>
    </p:spTree>
    <p:extLst>
      <p:ext uri="{BB962C8B-B14F-4D97-AF65-F5344CB8AC3E}">
        <p14:creationId xmlns:p14="http://schemas.microsoft.com/office/powerpoint/2010/main" val="1468954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No Braces???</a:t>
            </a:r>
          </a:p>
        </p:txBody>
      </p:sp>
      <p:sp>
        <p:nvSpPr>
          <p:cNvPr id="48131" name="Rectangle 3"/>
          <p:cNvSpPr>
            <a:spLocks noGrp="1" noChangeArrowheads="1"/>
          </p:cNvSpPr>
          <p:nvPr>
            <p:ph type="body" idx="1"/>
          </p:nvPr>
        </p:nvSpPr>
        <p:spPr/>
        <p:txBody>
          <a:bodyPr>
            <a:normAutofit fontScale="92500"/>
          </a:bodyPr>
          <a:lstStyle/>
          <a:p>
            <a:pPr>
              <a:lnSpc>
                <a:spcPct val="90000"/>
              </a:lnSpc>
            </a:pPr>
            <a:r>
              <a:rPr lang="en-US"/>
              <a:t>Python uses indentation instead of braces to determine the scope of expressions</a:t>
            </a:r>
          </a:p>
          <a:p>
            <a:pPr>
              <a:lnSpc>
                <a:spcPct val="90000"/>
              </a:lnSpc>
            </a:pPr>
            <a:r>
              <a:rPr lang="en-US"/>
              <a:t>All lines must be indented the same amount to be part of the scope (or indented more if part of an inner scope)</a:t>
            </a:r>
          </a:p>
          <a:p>
            <a:pPr>
              <a:lnSpc>
                <a:spcPct val="90000"/>
              </a:lnSpc>
            </a:pPr>
            <a:r>
              <a:rPr lang="en-US"/>
              <a:t>This </a:t>
            </a:r>
            <a:r>
              <a:rPr lang="en-US" b="1"/>
              <a:t>forces</a:t>
            </a:r>
            <a:r>
              <a:rPr lang="en-US"/>
              <a:t> the programmer to use proper indentation since the indenting is part of the program!</a:t>
            </a:r>
          </a:p>
        </p:txBody>
      </p:sp>
    </p:spTree>
    <p:extLst>
      <p:ext uri="{BB962C8B-B14F-4D97-AF65-F5344CB8AC3E}">
        <p14:creationId xmlns:p14="http://schemas.microsoft.com/office/powerpoint/2010/main" val="1149700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While Loops</a:t>
            </a:r>
          </a:p>
        </p:txBody>
      </p:sp>
      <p:sp>
        <p:nvSpPr>
          <p:cNvPr id="49157" name="Rectangle 5"/>
          <p:cNvSpPr>
            <a:spLocks noChangeArrowheads="1"/>
          </p:cNvSpPr>
          <p:nvPr/>
        </p:nvSpPr>
        <p:spPr bwMode="auto">
          <a:xfrm>
            <a:off x="1447800" y="2057400"/>
            <a:ext cx="2114681"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x = 1</a:t>
            </a:r>
          </a:p>
          <a:p>
            <a:endParaRPr lang="en-US" dirty="0">
              <a:latin typeface="Courier New" pitchFamily="49" charset="0"/>
            </a:endParaRPr>
          </a:p>
          <a:p>
            <a:r>
              <a:rPr lang="en-US" dirty="0">
                <a:latin typeface="Courier New" pitchFamily="49" charset="0"/>
              </a:rPr>
              <a:t>while x &lt; 10 :</a:t>
            </a:r>
          </a:p>
          <a:p>
            <a:r>
              <a:rPr lang="en-US" dirty="0">
                <a:latin typeface="Courier New" pitchFamily="49" charset="0"/>
              </a:rPr>
              <a:t>    print x</a:t>
            </a:r>
          </a:p>
          <a:p>
            <a:r>
              <a:rPr lang="en-US" dirty="0">
                <a:latin typeface="Courier New" pitchFamily="49" charset="0"/>
              </a:rPr>
              <a:t>    x = x + 1</a:t>
            </a:r>
          </a:p>
        </p:txBody>
      </p:sp>
      <p:sp>
        <p:nvSpPr>
          <p:cNvPr id="49158" name="Rectangle 6"/>
          <p:cNvSpPr>
            <a:spLocks noChangeArrowheads="1"/>
          </p:cNvSpPr>
          <p:nvPr/>
        </p:nvSpPr>
        <p:spPr bwMode="auto">
          <a:xfrm>
            <a:off x="5105400" y="1676400"/>
            <a:ext cx="2941831"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&gt;&gt;&gt; import </a:t>
            </a:r>
            <a:r>
              <a:rPr lang="en-US" dirty="0" err="1">
                <a:latin typeface="Courier New" pitchFamily="49" charset="0"/>
              </a:rPr>
              <a:t>whileloop</a:t>
            </a:r>
            <a:endParaRPr lang="en-US" dirty="0">
              <a:latin typeface="Courier New" pitchFamily="49" charset="0"/>
            </a:endParaRPr>
          </a:p>
          <a:p>
            <a:r>
              <a:rPr lang="en-US" dirty="0">
                <a:latin typeface="Courier New" pitchFamily="49" charset="0"/>
              </a:rPr>
              <a:t>1</a:t>
            </a:r>
          </a:p>
          <a:p>
            <a:r>
              <a:rPr lang="en-US" dirty="0">
                <a:latin typeface="Courier New" pitchFamily="49" charset="0"/>
              </a:rPr>
              <a:t>2</a:t>
            </a:r>
          </a:p>
          <a:p>
            <a:r>
              <a:rPr lang="en-US" dirty="0">
                <a:latin typeface="Courier New" pitchFamily="49" charset="0"/>
              </a:rPr>
              <a:t>3</a:t>
            </a:r>
          </a:p>
          <a:p>
            <a:r>
              <a:rPr lang="en-US" dirty="0">
                <a:latin typeface="Courier New" pitchFamily="49" charset="0"/>
              </a:rPr>
              <a:t>4</a:t>
            </a:r>
          </a:p>
          <a:p>
            <a:r>
              <a:rPr lang="en-US" dirty="0">
                <a:latin typeface="Courier New" pitchFamily="49" charset="0"/>
              </a:rPr>
              <a:t>5</a:t>
            </a:r>
          </a:p>
          <a:p>
            <a:r>
              <a:rPr lang="en-US" dirty="0">
                <a:latin typeface="Courier New" pitchFamily="49" charset="0"/>
              </a:rPr>
              <a:t>6</a:t>
            </a:r>
          </a:p>
          <a:p>
            <a:r>
              <a:rPr lang="en-US" dirty="0">
                <a:latin typeface="Courier New" pitchFamily="49" charset="0"/>
              </a:rPr>
              <a:t>7</a:t>
            </a:r>
          </a:p>
          <a:p>
            <a:r>
              <a:rPr lang="en-US" dirty="0">
                <a:latin typeface="Courier New" pitchFamily="49" charset="0"/>
              </a:rPr>
              <a:t>8</a:t>
            </a:r>
          </a:p>
          <a:p>
            <a:r>
              <a:rPr lang="en-US" dirty="0">
                <a:latin typeface="Courier New" pitchFamily="49" charset="0"/>
              </a:rPr>
              <a:t>9</a:t>
            </a:r>
          </a:p>
          <a:p>
            <a:r>
              <a:rPr lang="en-US" dirty="0">
                <a:latin typeface="Courier New" pitchFamily="49" charset="0"/>
              </a:rPr>
              <a:t>&gt;&gt;&gt;</a:t>
            </a:r>
          </a:p>
        </p:txBody>
      </p:sp>
      <p:sp>
        <p:nvSpPr>
          <p:cNvPr id="49159" name="Rectangle 7"/>
          <p:cNvSpPr>
            <a:spLocks noChangeArrowheads="1"/>
          </p:cNvSpPr>
          <p:nvPr/>
        </p:nvSpPr>
        <p:spPr bwMode="auto">
          <a:xfrm>
            <a:off x="1447800" y="4038600"/>
            <a:ext cx="2252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In whileloop.py</a:t>
            </a:r>
          </a:p>
        </p:txBody>
      </p:sp>
      <p:sp>
        <p:nvSpPr>
          <p:cNvPr id="49160" name="Rectangle 8"/>
          <p:cNvSpPr>
            <a:spLocks noChangeArrowheads="1"/>
          </p:cNvSpPr>
          <p:nvPr/>
        </p:nvSpPr>
        <p:spPr bwMode="auto">
          <a:xfrm>
            <a:off x="5638800" y="5867400"/>
            <a:ext cx="2114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In interpreter</a:t>
            </a:r>
          </a:p>
        </p:txBody>
      </p:sp>
    </p:spTree>
    <p:extLst>
      <p:ext uri="{BB962C8B-B14F-4D97-AF65-F5344CB8AC3E}">
        <p14:creationId xmlns:p14="http://schemas.microsoft.com/office/powerpoint/2010/main" val="32997721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Loop Control Statements</a:t>
            </a:r>
          </a:p>
        </p:txBody>
      </p:sp>
      <p:graphicFrame>
        <p:nvGraphicFramePr>
          <p:cNvPr id="50197" name="Group 21"/>
          <p:cNvGraphicFramePr>
            <a:graphicFrameLocks noGrp="1"/>
          </p:cNvGraphicFramePr>
          <p:nvPr/>
        </p:nvGraphicFramePr>
        <p:xfrm>
          <a:off x="1143000" y="2133600"/>
          <a:ext cx="6858000" cy="3937001"/>
        </p:xfrm>
        <a:graphic>
          <a:graphicData uri="http://schemas.openxmlformats.org/drawingml/2006/table">
            <a:tbl>
              <a:tblPr/>
              <a:tblGrid>
                <a:gridCol w="1981200"/>
                <a:gridCol w="4876800"/>
              </a:tblGrid>
              <a:tr h="1227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Jumps out of the closest enclosing 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Jumps to the top of the closest enclosing 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Does nothing, empty statement placeholder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19424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The Loop Else Clause</a:t>
            </a:r>
          </a:p>
        </p:txBody>
      </p:sp>
      <p:sp>
        <p:nvSpPr>
          <p:cNvPr id="51203" name="Rectangle 3"/>
          <p:cNvSpPr>
            <a:spLocks noGrp="1" noChangeArrowheads="1"/>
          </p:cNvSpPr>
          <p:nvPr>
            <p:ph type="body" idx="1"/>
          </p:nvPr>
        </p:nvSpPr>
        <p:spPr>
          <a:xfrm>
            <a:off x="685800" y="1981200"/>
            <a:ext cx="7772400" cy="1219200"/>
          </a:xfrm>
        </p:spPr>
        <p:txBody>
          <a:bodyPr>
            <a:normAutofit fontScale="92500" lnSpcReduction="20000"/>
          </a:bodyPr>
          <a:lstStyle/>
          <a:p>
            <a:r>
              <a:rPr lang="en-US"/>
              <a:t>The optional else clause runs only if the loop exits normally (not by break)</a:t>
            </a:r>
          </a:p>
        </p:txBody>
      </p:sp>
      <p:sp>
        <p:nvSpPr>
          <p:cNvPr id="51204" name="Rectangle 4"/>
          <p:cNvSpPr>
            <a:spLocks noChangeArrowheads="1"/>
          </p:cNvSpPr>
          <p:nvPr/>
        </p:nvSpPr>
        <p:spPr bwMode="auto">
          <a:xfrm>
            <a:off x="1143000" y="3276600"/>
            <a:ext cx="205740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Courier New" pitchFamily="49" charset="0"/>
              </a:rPr>
              <a:t>x = 1</a:t>
            </a:r>
          </a:p>
          <a:p>
            <a:endParaRPr lang="en-US" dirty="0">
              <a:latin typeface="Courier New" pitchFamily="49" charset="0"/>
            </a:endParaRPr>
          </a:p>
          <a:p>
            <a:r>
              <a:rPr lang="en-US" dirty="0">
                <a:latin typeface="Courier New" pitchFamily="49" charset="0"/>
              </a:rPr>
              <a:t>while x &lt; 3 :</a:t>
            </a:r>
          </a:p>
          <a:p>
            <a:r>
              <a:rPr lang="en-US" dirty="0">
                <a:latin typeface="Courier New" pitchFamily="49" charset="0"/>
              </a:rPr>
              <a:t>    print x</a:t>
            </a:r>
          </a:p>
          <a:p>
            <a:r>
              <a:rPr lang="en-US" dirty="0">
                <a:latin typeface="Courier New" pitchFamily="49" charset="0"/>
              </a:rPr>
              <a:t>    x = x + 1</a:t>
            </a:r>
          </a:p>
          <a:p>
            <a:r>
              <a:rPr lang="en-US" dirty="0">
                <a:latin typeface="Courier New" pitchFamily="49" charset="0"/>
              </a:rPr>
              <a:t>else:</a:t>
            </a:r>
          </a:p>
          <a:p>
            <a:r>
              <a:rPr lang="en-US" dirty="0">
                <a:latin typeface="Courier New" pitchFamily="49" charset="0"/>
              </a:rPr>
              <a:t>    print 'hello'</a:t>
            </a:r>
          </a:p>
        </p:txBody>
      </p:sp>
      <p:sp>
        <p:nvSpPr>
          <p:cNvPr id="51205" name="Rectangle 5"/>
          <p:cNvSpPr>
            <a:spLocks noChangeArrowheads="1"/>
          </p:cNvSpPr>
          <p:nvPr/>
        </p:nvSpPr>
        <p:spPr bwMode="auto">
          <a:xfrm>
            <a:off x="4419600" y="3505200"/>
            <a:ext cx="3355406"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 python whileelse.py </a:t>
            </a:r>
          </a:p>
          <a:p>
            <a:r>
              <a:rPr lang="en-US" dirty="0">
                <a:latin typeface="Courier New" pitchFamily="49" charset="0"/>
              </a:rPr>
              <a:t>1</a:t>
            </a:r>
          </a:p>
          <a:p>
            <a:r>
              <a:rPr lang="en-US" dirty="0">
                <a:latin typeface="Courier New" pitchFamily="49" charset="0"/>
              </a:rPr>
              <a:t>2</a:t>
            </a:r>
          </a:p>
          <a:p>
            <a:r>
              <a:rPr lang="en-US" dirty="0">
                <a:latin typeface="Courier New" pitchFamily="49" charset="0"/>
              </a:rPr>
              <a:t>hello</a:t>
            </a:r>
          </a:p>
        </p:txBody>
      </p:sp>
      <p:sp>
        <p:nvSpPr>
          <p:cNvPr id="51206" name="Rectangle 6"/>
          <p:cNvSpPr>
            <a:spLocks noChangeArrowheads="1"/>
          </p:cNvSpPr>
          <p:nvPr/>
        </p:nvSpPr>
        <p:spPr bwMode="auto">
          <a:xfrm>
            <a:off x="4114800" y="5105400"/>
            <a:ext cx="3631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Run from the command line</a:t>
            </a:r>
          </a:p>
        </p:txBody>
      </p:sp>
      <p:sp>
        <p:nvSpPr>
          <p:cNvPr id="51207" name="Rectangle 7"/>
          <p:cNvSpPr>
            <a:spLocks noChangeArrowheads="1"/>
          </p:cNvSpPr>
          <p:nvPr/>
        </p:nvSpPr>
        <p:spPr bwMode="auto">
          <a:xfrm>
            <a:off x="1066800" y="5943600"/>
            <a:ext cx="2252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In whileelse.py</a:t>
            </a:r>
          </a:p>
        </p:txBody>
      </p:sp>
    </p:spTree>
    <p:extLst>
      <p:ext uri="{BB962C8B-B14F-4D97-AF65-F5344CB8AC3E}">
        <p14:creationId xmlns:p14="http://schemas.microsoft.com/office/powerpoint/2010/main" val="941811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The Loop Else Clause</a:t>
            </a:r>
          </a:p>
        </p:txBody>
      </p:sp>
      <p:sp>
        <p:nvSpPr>
          <p:cNvPr id="52228" name="Rectangle 4"/>
          <p:cNvSpPr>
            <a:spLocks noChangeArrowheads="1"/>
          </p:cNvSpPr>
          <p:nvPr/>
        </p:nvSpPr>
        <p:spPr bwMode="auto">
          <a:xfrm>
            <a:off x="1219200" y="2209800"/>
            <a:ext cx="3217547"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x = 1</a:t>
            </a:r>
          </a:p>
          <a:p>
            <a:endParaRPr lang="en-US" dirty="0">
              <a:latin typeface="Courier New" pitchFamily="49" charset="0"/>
            </a:endParaRPr>
          </a:p>
          <a:p>
            <a:r>
              <a:rPr lang="en-US" dirty="0">
                <a:latin typeface="Courier New" pitchFamily="49" charset="0"/>
              </a:rPr>
              <a:t>while x &lt; 5 :</a:t>
            </a:r>
          </a:p>
          <a:p>
            <a:r>
              <a:rPr lang="en-US" dirty="0">
                <a:latin typeface="Courier New" pitchFamily="49" charset="0"/>
              </a:rPr>
              <a:t>    print x</a:t>
            </a:r>
          </a:p>
          <a:p>
            <a:r>
              <a:rPr lang="en-US" dirty="0">
                <a:latin typeface="Courier New" pitchFamily="49" charset="0"/>
              </a:rPr>
              <a:t>    x = x + 1</a:t>
            </a:r>
          </a:p>
          <a:p>
            <a:r>
              <a:rPr lang="en-US" dirty="0">
                <a:latin typeface="Courier New" pitchFamily="49" charset="0"/>
              </a:rPr>
              <a:t>    break</a:t>
            </a:r>
          </a:p>
          <a:p>
            <a:r>
              <a:rPr lang="en-US" dirty="0">
                <a:latin typeface="Courier New" pitchFamily="49" charset="0"/>
              </a:rPr>
              <a:t>else :</a:t>
            </a:r>
          </a:p>
          <a:p>
            <a:r>
              <a:rPr lang="en-US" dirty="0">
                <a:latin typeface="Courier New" pitchFamily="49" charset="0"/>
              </a:rPr>
              <a:t>    print '</a:t>
            </a:r>
            <a:r>
              <a:rPr lang="en-US" dirty="0" err="1">
                <a:latin typeface="Courier New" pitchFamily="49" charset="0"/>
              </a:rPr>
              <a:t>i</a:t>
            </a:r>
            <a:r>
              <a:rPr lang="en-US" dirty="0">
                <a:latin typeface="Courier New" pitchFamily="49" charset="0"/>
              </a:rPr>
              <a:t> got here'</a:t>
            </a:r>
          </a:p>
        </p:txBody>
      </p:sp>
      <p:sp>
        <p:nvSpPr>
          <p:cNvPr id="52229" name="Rectangle 5"/>
          <p:cNvSpPr>
            <a:spLocks noChangeArrowheads="1"/>
          </p:cNvSpPr>
          <p:nvPr/>
        </p:nvSpPr>
        <p:spPr bwMode="auto">
          <a:xfrm>
            <a:off x="4724400" y="3200400"/>
            <a:ext cx="3493264"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 python whileelse2.py </a:t>
            </a:r>
          </a:p>
          <a:p>
            <a:r>
              <a:rPr lang="en-US" dirty="0">
                <a:latin typeface="Courier New" pitchFamily="49" charset="0"/>
              </a:rPr>
              <a:t>1</a:t>
            </a:r>
          </a:p>
        </p:txBody>
      </p:sp>
      <p:sp>
        <p:nvSpPr>
          <p:cNvPr id="52230" name="Rectangle 6"/>
          <p:cNvSpPr>
            <a:spLocks noChangeArrowheads="1"/>
          </p:cNvSpPr>
          <p:nvPr/>
        </p:nvSpPr>
        <p:spPr bwMode="auto">
          <a:xfrm>
            <a:off x="1252538" y="5273675"/>
            <a:ext cx="1976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whileelse2.py</a:t>
            </a:r>
          </a:p>
        </p:txBody>
      </p:sp>
    </p:spTree>
    <p:extLst>
      <p:ext uri="{BB962C8B-B14F-4D97-AF65-F5344CB8AC3E}">
        <p14:creationId xmlns:p14="http://schemas.microsoft.com/office/powerpoint/2010/main" val="41243229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For Loops</a:t>
            </a:r>
          </a:p>
        </p:txBody>
      </p:sp>
      <p:sp>
        <p:nvSpPr>
          <p:cNvPr id="53251" name="Rectangle 3"/>
          <p:cNvSpPr>
            <a:spLocks noGrp="1" noChangeArrowheads="1"/>
          </p:cNvSpPr>
          <p:nvPr>
            <p:ph type="body" idx="1"/>
          </p:nvPr>
        </p:nvSpPr>
        <p:spPr>
          <a:xfrm>
            <a:off x="685800" y="1981200"/>
            <a:ext cx="7772400" cy="1295400"/>
          </a:xfrm>
        </p:spPr>
        <p:txBody>
          <a:bodyPr>
            <a:normAutofit fontScale="92500" lnSpcReduction="20000"/>
          </a:bodyPr>
          <a:lstStyle/>
          <a:p>
            <a:pPr>
              <a:lnSpc>
                <a:spcPct val="90000"/>
              </a:lnSpc>
            </a:pPr>
            <a:r>
              <a:rPr lang="en-US" sz="2800"/>
              <a:t>Similar to perl forloops, iterating through a list of values</a:t>
            </a:r>
          </a:p>
          <a:p>
            <a:pPr>
              <a:lnSpc>
                <a:spcPct val="90000"/>
              </a:lnSpc>
            </a:pPr>
            <a:r>
              <a:rPr lang="en-US" sz="2800"/>
              <a:t>Forloops also have the optional else clause</a:t>
            </a:r>
          </a:p>
        </p:txBody>
      </p:sp>
      <p:sp>
        <p:nvSpPr>
          <p:cNvPr id="53252" name="Rectangle 4"/>
          <p:cNvSpPr>
            <a:spLocks noChangeArrowheads="1"/>
          </p:cNvSpPr>
          <p:nvPr/>
        </p:nvSpPr>
        <p:spPr bwMode="auto">
          <a:xfrm>
            <a:off x="4894263" y="3498850"/>
            <a:ext cx="3079689"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 python forloop.py </a:t>
            </a:r>
          </a:p>
          <a:p>
            <a:r>
              <a:rPr lang="en-US" dirty="0">
                <a:latin typeface="Courier New" pitchFamily="49" charset="0"/>
              </a:rPr>
              <a:t>1</a:t>
            </a:r>
          </a:p>
          <a:p>
            <a:r>
              <a:rPr lang="en-US" dirty="0">
                <a:latin typeface="Courier New" pitchFamily="49" charset="0"/>
              </a:rPr>
              <a:t>7</a:t>
            </a:r>
          </a:p>
          <a:p>
            <a:r>
              <a:rPr lang="en-US" dirty="0">
                <a:latin typeface="Courier New" pitchFamily="49" charset="0"/>
              </a:rPr>
              <a:t>13</a:t>
            </a:r>
          </a:p>
          <a:p>
            <a:r>
              <a:rPr lang="en-US" dirty="0">
                <a:latin typeface="Courier New" pitchFamily="49" charset="0"/>
              </a:rPr>
              <a:t>2</a:t>
            </a:r>
          </a:p>
        </p:txBody>
      </p:sp>
      <p:sp>
        <p:nvSpPr>
          <p:cNvPr id="53253" name="Rectangle 5"/>
          <p:cNvSpPr>
            <a:spLocks noChangeArrowheads="1"/>
          </p:cNvSpPr>
          <p:nvPr/>
        </p:nvSpPr>
        <p:spPr bwMode="auto">
          <a:xfrm>
            <a:off x="1271588" y="3835400"/>
            <a:ext cx="2995612"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itchFamily="49" charset="0"/>
              </a:rPr>
              <a:t>for x in [</a:t>
            </a:r>
            <a:r>
              <a:rPr lang="en-US">
                <a:latin typeface="Courier New" pitchFamily="49" charset="0"/>
              </a:rPr>
              <a:t>1,7,13,2</a:t>
            </a:r>
            <a:r>
              <a:rPr lang="en-US" smtClean="0">
                <a:latin typeface="Courier New" pitchFamily="49" charset="0"/>
              </a:rPr>
              <a:t>]:</a:t>
            </a:r>
            <a:endParaRPr lang="en-US" dirty="0">
              <a:latin typeface="Courier New" pitchFamily="49" charset="0"/>
            </a:endParaRPr>
          </a:p>
          <a:p>
            <a:r>
              <a:rPr lang="en-US" dirty="0">
                <a:latin typeface="Courier New" pitchFamily="49" charset="0"/>
              </a:rPr>
              <a:t>    print x</a:t>
            </a:r>
          </a:p>
        </p:txBody>
      </p:sp>
      <p:sp>
        <p:nvSpPr>
          <p:cNvPr id="53254" name="Rectangle 6"/>
          <p:cNvSpPr>
            <a:spLocks noChangeArrowheads="1"/>
          </p:cNvSpPr>
          <p:nvPr/>
        </p:nvSpPr>
        <p:spPr bwMode="auto">
          <a:xfrm>
            <a:off x="1849438" y="4657725"/>
            <a:ext cx="1563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itchFamily="49" charset="0"/>
              </a:rPr>
              <a:t>forloop.py</a:t>
            </a:r>
          </a:p>
        </p:txBody>
      </p:sp>
      <p:sp>
        <p:nvSpPr>
          <p:cNvPr id="53255" name="Rectangle 7"/>
          <p:cNvSpPr>
            <a:spLocks noChangeArrowheads="1"/>
          </p:cNvSpPr>
          <p:nvPr/>
        </p:nvSpPr>
        <p:spPr bwMode="auto">
          <a:xfrm>
            <a:off x="2952750" y="400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dirty="0">
              <a:latin typeface="Courier New" pitchFamily="49" charset="0"/>
            </a:endParaRPr>
          </a:p>
        </p:txBody>
      </p:sp>
    </p:spTree>
    <p:extLst>
      <p:ext uri="{BB962C8B-B14F-4D97-AF65-F5344CB8AC3E}">
        <p14:creationId xmlns:p14="http://schemas.microsoft.com/office/powerpoint/2010/main" val="790393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3</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400" dirty="0" smtClean="0">
                <a:solidFill>
                  <a:schemeClr val="tx1"/>
                </a:solidFill>
                <a:latin typeface="Courier New" pitchFamily="49" charset="0"/>
              </a:rPr>
              <a:t>DATA TYPE FUNCTIONS </a:t>
            </a:r>
            <a:endParaRPr lang="en-US" sz="4400" dirty="0">
              <a:solidFill>
                <a:schemeClr val="tx1"/>
              </a:solidFill>
              <a:latin typeface="Courier New" pitchFamily="49" charset="0"/>
            </a:endParaRPr>
          </a:p>
        </p:txBody>
      </p:sp>
    </p:spTree>
    <p:extLst>
      <p:ext uri="{BB962C8B-B14F-4D97-AF65-F5344CB8AC3E}">
        <p14:creationId xmlns:p14="http://schemas.microsoft.com/office/powerpoint/2010/main" val="3955171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Numeric</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sz="2800" dirty="0" smtClean="0">
                <a:solidFill>
                  <a:schemeClr val="tx1"/>
                </a:solidFill>
              </a:rPr>
              <a:t>abs(x)		absolute value of x</a:t>
            </a:r>
          </a:p>
          <a:p>
            <a:pPr algn="l"/>
            <a:r>
              <a:rPr lang="en-US" sz="2800" dirty="0" err="1" smtClean="0">
                <a:solidFill>
                  <a:schemeClr val="tx1"/>
                </a:solidFill>
              </a:rPr>
              <a:t>cmp</a:t>
            </a:r>
            <a:r>
              <a:rPr lang="en-US" sz="2800" dirty="0" smtClean="0">
                <a:solidFill>
                  <a:schemeClr val="tx1"/>
                </a:solidFill>
              </a:rPr>
              <a:t> (</a:t>
            </a:r>
            <a:r>
              <a:rPr lang="en-US" sz="2800" dirty="0" err="1" smtClean="0">
                <a:solidFill>
                  <a:schemeClr val="tx1"/>
                </a:solidFill>
              </a:rPr>
              <a:t>x,y</a:t>
            </a:r>
            <a:r>
              <a:rPr lang="en-US" sz="2800" dirty="0" smtClean="0">
                <a:solidFill>
                  <a:schemeClr val="tx1"/>
                </a:solidFill>
              </a:rPr>
              <a:t>)	1,0,-1</a:t>
            </a:r>
          </a:p>
          <a:p>
            <a:pPr algn="l"/>
            <a:r>
              <a:rPr lang="en-US" sz="2800" dirty="0" smtClean="0">
                <a:solidFill>
                  <a:schemeClr val="tx1"/>
                </a:solidFill>
                <a:latin typeface="Courier New" pitchFamily="49" charset="0"/>
              </a:rPr>
              <a:t>max (</a:t>
            </a:r>
            <a:r>
              <a:rPr lang="en-US" sz="2800" dirty="0" err="1" smtClean="0">
                <a:solidFill>
                  <a:schemeClr val="tx1"/>
                </a:solidFill>
                <a:latin typeface="Courier New" pitchFamily="49" charset="0"/>
              </a:rPr>
              <a:t>x,y,z</a:t>
            </a:r>
            <a:r>
              <a:rPr lang="en-US" sz="2800" dirty="0" smtClean="0">
                <a:solidFill>
                  <a:schemeClr val="tx1"/>
                </a:solidFill>
                <a:latin typeface="Courier New" pitchFamily="49" charset="0"/>
              </a:rPr>
              <a:t>)	max. value in the list</a:t>
            </a:r>
          </a:p>
          <a:p>
            <a:pPr algn="l"/>
            <a:r>
              <a:rPr lang="en-US" sz="2800" dirty="0" smtClean="0">
                <a:solidFill>
                  <a:schemeClr val="tx1"/>
                </a:solidFill>
              </a:rPr>
              <a:t>min (</a:t>
            </a:r>
            <a:r>
              <a:rPr lang="en-US" sz="2800" dirty="0" err="1" smtClean="0">
                <a:solidFill>
                  <a:schemeClr val="tx1"/>
                </a:solidFill>
              </a:rPr>
              <a:t>x,y,z</a:t>
            </a:r>
            <a:r>
              <a:rPr lang="en-US" sz="2800" dirty="0" smtClean="0">
                <a:solidFill>
                  <a:schemeClr val="tx1"/>
                </a:solidFill>
              </a:rPr>
              <a:t>)	min. value in the list</a:t>
            </a:r>
          </a:p>
          <a:p>
            <a:pPr algn="l"/>
            <a:r>
              <a:rPr lang="en-US" sz="2800" dirty="0" err="1" smtClean="0">
                <a:solidFill>
                  <a:schemeClr val="tx1"/>
                </a:solidFill>
                <a:latin typeface="Courier New" pitchFamily="49" charset="0"/>
              </a:rPr>
              <a:t>pow</a:t>
            </a:r>
            <a:r>
              <a:rPr lang="en-US" sz="2800" dirty="0" smtClean="0">
                <a:solidFill>
                  <a:schemeClr val="tx1"/>
                </a:solidFill>
                <a:latin typeface="Courier New" pitchFamily="49" charset="0"/>
              </a:rPr>
              <a:t> (x,2)	square of x</a:t>
            </a:r>
          </a:p>
          <a:p>
            <a:pPr algn="l"/>
            <a:r>
              <a:rPr lang="en-US" sz="2800" dirty="0" smtClean="0">
                <a:solidFill>
                  <a:schemeClr val="tx1"/>
                </a:solidFill>
              </a:rPr>
              <a:t>round (x,3)	rounds to 3 decimals</a:t>
            </a:r>
          </a:p>
        </p:txBody>
      </p:sp>
    </p:spTree>
    <p:extLst>
      <p:ext uri="{BB962C8B-B14F-4D97-AF65-F5344CB8AC3E}">
        <p14:creationId xmlns:p14="http://schemas.microsoft.com/office/powerpoint/2010/main" val="423204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latin typeface="Courier New" pitchFamily="49" charset="0"/>
              </a:rPr>
              <a:t>Downloading Python</a:t>
            </a:r>
            <a:endParaRPr lang="en-US" dirty="0">
              <a:latin typeface="Courier New" pitchFamily="49" charset="0"/>
            </a:endParaRPr>
          </a:p>
        </p:txBody>
      </p:sp>
      <p:sp>
        <p:nvSpPr>
          <p:cNvPr id="3" name="Subtitle 2"/>
          <p:cNvSpPr>
            <a:spLocks noGrp="1"/>
          </p:cNvSpPr>
          <p:nvPr>
            <p:ph type="subTitle" idx="1"/>
          </p:nvPr>
        </p:nvSpPr>
        <p:spPr>
          <a:xfrm>
            <a:off x="685800" y="2362200"/>
            <a:ext cx="7772400" cy="3276600"/>
          </a:xfrm>
        </p:spPr>
        <p:txBody>
          <a:bodyPr>
            <a:normAutofit/>
          </a:bodyPr>
          <a:lstStyle/>
          <a:p>
            <a:endParaRPr lang="en-US" dirty="0" smtClean="0"/>
          </a:p>
          <a:p>
            <a:pPr algn="just"/>
            <a:r>
              <a:rPr lang="en-US" sz="2800" dirty="0" smtClean="0">
                <a:solidFill>
                  <a:schemeClr val="tx1"/>
                </a:solidFill>
              </a:rPr>
              <a:t>Python can be downloaded from </a:t>
            </a:r>
            <a:r>
              <a:rPr lang="en-US" sz="2800" dirty="0" smtClean="0">
                <a:solidFill>
                  <a:srgbClr val="FF0000"/>
                </a:solidFill>
                <a:hlinkClick r:id="rId2"/>
              </a:rPr>
              <a:t>www.python.org</a:t>
            </a:r>
            <a:endParaRPr lang="en-US" sz="2800" dirty="0" smtClean="0">
              <a:solidFill>
                <a:srgbClr val="FF0000"/>
              </a:solidFill>
            </a:endParaRPr>
          </a:p>
          <a:p>
            <a:pPr algn="just"/>
            <a:endParaRPr lang="en-US" sz="2800" dirty="0">
              <a:solidFill>
                <a:srgbClr val="FF0000"/>
              </a:solidFill>
              <a:latin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fontScale="90000"/>
          </a:bodyPr>
          <a:lstStyle/>
          <a:p>
            <a:r>
              <a:rPr lang="en-US" dirty="0" smtClean="0"/>
              <a:t>Functions – Numeric</a:t>
            </a:r>
            <a:br>
              <a:rPr lang="en-US" dirty="0" smtClean="0"/>
            </a:br>
            <a:r>
              <a:rPr lang="en-US" dirty="0" smtClean="0"/>
              <a:t>math module</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sz="2800" dirty="0" smtClean="0">
                <a:solidFill>
                  <a:schemeClr val="tx1"/>
                </a:solidFill>
                <a:latin typeface="Courier New" pitchFamily="49" charset="0"/>
              </a:rPr>
              <a:t>ceil(x)		</a:t>
            </a:r>
            <a:r>
              <a:rPr lang="en-US" sz="2800" dirty="0" smtClean="0">
                <a:solidFill>
                  <a:schemeClr val="tx1"/>
                </a:solidFill>
              </a:rPr>
              <a:t>ceiling of x</a:t>
            </a:r>
          </a:p>
          <a:p>
            <a:pPr algn="l"/>
            <a:r>
              <a:rPr lang="en-US" sz="2800" dirty="0" smtClean="0">
                <a:solidFill>
                  <a:schemeClr val="tx1"/>
                </a:solidFill>
              </a:rPr>
              <a:t>floor(x)		floor of x</a:t>
            </a:r>
          </a:p>
          <a:p>
            <a:pPr algn="l"/>
            <a:r>
              <a:rPr lang="en-US" sz="2800" dirty="0" smtClean="0">
                <a:solidFill>
                  <a:schemeClr val="tx1"/>
                </a:solidFill>
              </a:rPr>
              <a:t>exp(x)		exponent of x</a:t>
            </a:r>
          </a:p>
          <a:p>
            <a:pPr algn="l"/>
            <a:r>
              <a:rPr lang="en-US" sz="2800" dirty="0" smtClean="0">
                <a:solidFill>
                  <a:schemeClr val="tx1"/>
                </a:solidFill>
                <a:latin typeface="Courier New" pitchFamily="49" charset="0"/>
              </a:rPr>
              <a:t>log (x)		Natural logarithm</a:t>
            </a:r>
          </a:p>
          <a:p>
            <a:pPr algn="l"/>
            <a:r>
              <a:rPr lang="en-US" sz="2800" dirty="0" smtClean="0">
                <a:solidFill>
                  <a:schemeClr val="tx1"/>
                </a:solidFill>
                <a:latin typeface="Courier New" pitchFamily="49" charset="0"/>
              </a:rPr>
              <a:t>Log10 (x)	base 10 logarithm</a:t>
            </a:r>
          </a:p>
          <a:p>
            <a:pPr algn="l"/>
            <a:r>
              <a:rPr lang="en-US" sz="2800" dirty="0" err="1" smtClean="0">
                <a:solidFill>
                  <a:schemeClr val="tx1"/>
                </a:solidFill>
              </a:rPr>
              <a:t>sqrt</a:t>
            </a:r>
            <a:r>
              <a:rPr lang="en-US" sz="2800" dirty="0" smtClean="0">
                <a:solidFill>
                  <a:schemeClr val="tx1"/>
                </a:solidFill>
              </a:rPr>
              <a:t> (x)		square root of x</a:t>
            </a:r>
          </a:p>
          <a:p>
            <a:pPr algn="l"/>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3886052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String</a:t>
            </a:r>
            <a:endParaRPr lang="en-US" dirty="0">
              <a:latin typeface="Courier New" pitchFamily="49" charset="0"/>
            </a:endParaRPr>
          </a:p>
        </p:txBody>
      </p:sp>
      <p:sp>
        <p:nvSpPr>
          <p:cNvPr id="3" name="Subtitle 2"/>
          <p:cNvSpPr>
            <a:spLocks noGrp="1"/>
          </p:cNvSpPr>
          <p:nvPr>
            <p:ph type="subTitle" idx="1"/>
          </p:nvPr>
        </p:nvSpPr>
        <p:spPr>
          <a:xfrm>
            <a:off x="685800" y="1905000"/>
            <a:ext cx="7696200" cy="3962400"/>
          </a:xfrm>
        </p:spPr>
        <p:txBody>
          <a:bodyPr>
            <a:normAutofit/>
          </a:bodyPr>
          <a:lstStyle/>
          <a:p>
            <a:pPr algn="l"/>
            <a:r>
              <a:rPr lang="en-US" sz="2800" dirty="0" smtClean="0">
                <a:solidFill>
                  <a:schemeClr val="tx1"/>
                </a:solidFill>
              </a:rPr>
              <a:t>max(x)	Gives the max. alphabet</a:t>
            </a:r>
          </a:p>
          <a:p>
            <a:pPr algn="l"/>
            <a:r>
              <a:rPr lang="en-US" sz="2800" dirty="0" smtClean="0">
                <a:solidFill>
                  <a:schemeClr val="tx1"/>
                </a:solidFill>
                <a:latin typeface="Courier New" pitchFamily="49" charset="0"/>
              </a:rPr>
              <a:t>min(x)	Gives the min. alphabet</a:t>
            </a:r>
          </a:p>
          <a:p>
            <a:pPr algn="l"/>
            <a:r>
              <a:rPr lang="en-US" sz="2800" dirty="0" err="1" smtClean="0">
                <a:solidFill>
                  <a:schemeClr val="tx1"/>
                </a:solidFill>
              </a:rPr>
              <a:t>len</a:t>
            </a:r>
            <a:r>
              <a:rPr lang="en-US" sz="2800" dirty="0" smtClean="0">
                <a:solidFill>
                  <a:schemeClr val="tx1"/>
                </a:solidFill>
              </a:rPr>
              <a:t>(x)	Gives the length</a:t>
            </a:r>
          </a:p>
          <a:p>
            <a:pPr algn="l"/>
            <a:r>
              <a:rPr lang="en-US" sz="2800" dirty="0" err="1" smtClean="0">
                <a:solidFill>
                  <a:schemeClr val="tx1"/>
                </a:solidFill>
                <a:latin typeface="Courier New" pitchFamily="49" charset="0"/>
              </a:rPr>
              <a:t>cmp</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x,y</a:t>
            </a:r>
            <a:r>
              <a:rPr lang="en-US" sz="2800" dirty="0" smtClean="0">
                <a:solidFill>
                  <a:schemeClr val="tx1"/>
                </a:solidFill>
                <a:latin typeface="Courier New" pitchFamily="49" charset="0"/>
              </a:rPr>
              <a:t>)	1 if x&gt;y, -1 if x&lt;y,</a:t>
            </a:r>
          </a:p>
          <a:p>
            <a:pPr algn="l"/>
            <a:r>
              <a:rPr lang="en-US" sz="2800" dirty="0" smtClean="0">
                <a:solidFill>
                  <a:schemeClr val="tx1"/>
                </a:solidFill>
              </a:rPr>
              <a:t>		</a:t>
            </a:r>
            <a:r>
              <a:rPr lang="en-US" sz="2800" dirty="0" smtClean="0">
                <a:solidFill>
                  <a:schemeClr val="tx1"/>
                </a:solidFill>
                <a:latin typeface="Courier New" pitchFamily="49" charset="0"/>
              </a:rPr>
              <a:t>0 if x=y</a:t>
            </a:r>
          </a:p>
          <a:p>
            <a:pPr algn="l"/>
            <a:r>
              <a:rPr lang="en-US" sz="2800" dirty="0" smtClean="0">
                <a:solidFill>
                  <a:schemeClr val="tx1"/>
                </a:solidFill>
              </a:rPr>
              <a:t>x[::-1]	Reversing a string</a:t>
            </a:r>
            <a:endParaRPr lang="en-US" sz="2800" dirty="0" smtClean="0">
              <a:solidFill>
                <a:schemeClr val="tx1"/>
              </a:solidFill>
              <a:latin typeface="Courier New" pitchFamily="49" charset="0"/>
            </a:endParaRPr>
          </a:p>
          <a:p>
            <a:pPr algn="l"/>
            <a:r>
              <a:rPr lang="en-US" sz="2800" dirty="0" err="1" smtClean="0">
                <a:solidFill>
                  <a:schemeClr val="tx1"/>
                </a:solidFill>
              </a:rPr>
              <a:t>str</a:t>
            </a:r>
            <a:r>
              <a:rPr lang="en-US" sz="2800" dirty="0" smtClean="0">
                <a:solidFill>
                  <a:schemeClr val="tx1"/>
                </a:solidFill>
              </a:rPr>
              <a:t>(x)	Converts to string type</a:t>
            </a:r>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2990944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String</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lnSpcReduction="10000"/>
          </a:bodyPr>
          <a:lstStyle/>
          <a:p>
            <a:pPr algn="l"/>
            <a:r>
              <a:rPr lang="en-US" sz="2800" dirty="0" err="1" smtClean="0">
                <a:solidFill>
                  <a:schemeClr val="tx1"/>
                </a:solidFill>
                <a:latin typeface="Courier New" pitchFamily="49" charset="0"/>
              </a:rPr>
              <a:t>x.upper</a:t>
            </a:r>
            <a:r>
              <a:rPr lang="en-US" sz="2800" dirty="0" smtClean="0">
                <a:solidFill>
                  <a:schemeClr val="tx1"/>
                </a:solidFill>
                <a:latin typeface="Courier New" pitchFamily="49" charset="0"/>
              </a:rPr>
              <a:t>()	converts to uppercase</a:t>
            </a:r>
          </a:p>
          <a:p>
            <a:pPr algn="l"/>
            <a:r>
              <a:rPr lang="en-US" sz="2800" dirty="0" err="1" smtClean="0">
                <a:solidFill>
                  <a:schemeClr val="tx1"/>
                </a:solidFill>
              </a:rPr>
              <a:t>x.lower</a:t>
            </a:r>
            <a:r>
              <a:rPr lang="en-US" sz="2800" dirty="0" smtClean="0">
                <a:solidFill>
                  <a:schemeClr val="tx1"/>
                </a:solidFill>
              </a:rPr>
              <a:t>()	converts to lowercase</a:t>
            </a:r>
          </a:p>
          <a:p>
            <a:pPr algn="l"/>
            <a:r>
              <a:rPr lang="en-US" sz="2800" dirty="0" err="1" smtClean="0">
                <a:solidFill>
                  <a:schemeClr val="tx1"/>
                </a:solidFill>
                <a:latin typeface="Courier New" pitchFamily="49" charset="0"/>
              </a:rPr>
              <a:t>x.title</a:t>
            </a:r>
            <a:r>
              <a:rPr lang="en-US" sz="2800" dirty="0" smtClean="0">
                <a:solidFill>
                  <a:schemeClr val="tx1"/>
                </a:solidFill>
                <a:latin typeface="Courier New" pitchFamily="49" charset="0"/>
              </a:rPr>
              <a:t>()	converts to title case</a:t>
            </a:r>
          </a:p>
          <a:p>
            <a:pPr algn="l"/>
            <a:r>
              <a:rPr lang="en-US" sz="2400" dirty="0" err="1" smtClean="0">
                <a:solidFill>
                  <a:schemeClr val="tx1"/>
                </a:solidFill>
              </a:rPr>
              <a:t>x.capitalize</a:t>
            </a:r>
            <a:r>
              <a:rPr lang="en-US" sz="2400" dirty="0" smtClean="0">
                <a:solidFill>
                  <a:schemeClr val="tx1"/>
                </a:solidFill>
              </a:rPr>
              <a:t>(</a:t>
            </a:r>
            <a:r>
              <a:rPr lang="en-US" sz="2800" dirty="0" smtClean="0">
                <a:solidFill>
                  <a:schemeClr val="tx1"/>
                </a:solidFill>
              </a:rPr>
              <a:t>)	First character upper</a:t>
            </a:r>
          </a:p>
          <a:p>
            <a:pPr algn="l"/>
            <a:r>
              <a:rPr lang="en-US" sz="2800" dirty="0" err="1" smtClean="0">
                <a:solidFill>
                  <a:schemeClr val="tx1"/>
                </a:solidFill>
              </a:rPr>
              <a:t>x.center</a:t>
            </a:r>
            <a:r>
              <a:rPr lang="en-US" sz="2800" dirty="0" smtClean="0">
                <a:solidFill>
                  <a:schemeClr val="tx1"/>
                </a:solidFill>
              </a:rPr>
              <a:t>(20,”*”)</a:t>
            </a:r>
          </a:p>
          <a:p>
            <a:pPr algn="l"/>
            <a:r>
              <a:rPr lang="en-US" sz="2800" dirty="0" smtClean="0">
                <a:solidFill>
                  <a:schemeClr val="tx1"/>
                </a:solidFill>
              </a:rPr>
              <a:t>			Pads with * to center 			the string</a:t>
            </a:r>
          </a:p>
          <a:p>
            <a:pPr algn="l"/>
            <a:r>
              <a:rPr lang="en-US" sz="2800" dirty="0" err="1" smtClean="0">
                <a:solidFill>
                  <a:schemeClr val="tx1"/>
                </a:solidFill>
                <a:latin typeface="Courier New" pitchFamily="49" charset="0"/>
              </a:rPr>
              <a:t>x.count</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chr</a:t>
            </a:r>
            <a:r>
              <a:rPr lang="en-US" sz="2800" dirty="0" smtClean="0">
                <a:solidFill>
                  <a:schemeClr val="tx1"/>
                </a:solidFill>
                <a:latin typeface="Courier New" pitchFamily="49" charset="0"/>
              </a:rPr>
              <a:t>)	Counts the </a:t>
            </a:r>
            <a:r>
              <a:rPr lang="en-US" sz="2800" dirty="0" err="1" smtClean="0">
                <a:solidFill>
                  <a:schemeClr val="tx1"/>
                </a:solidFill>
                <a:latin typeface="Courier New" pitchFamily="49" charset="0"/>
              </a:rPr>
              <a:t>chr</a:t>
            </a:r>
            <a:r>
              <a:rPr lang="en-US" sz="2800" dirty="0" smtClean="0">
                <a:solidFill>
                  <a:schemeClr val="tx1"/>
                </a:solidFill>
                <a:latin typeface="Courier New" pitchFamily="49" charset="0"/>
              </a:rPr>
              <a:t>			</a:t>
            </a:r>
          </a:p>
        </p:txBody>
      </p:sp>
    </p:spTree>
    <p:extLst>
      <p:ext uri="{BB962C8B-B14F-4D97-AF65-F5344CB8AC3E}">
        <p14:creationId xmlns:p14="http://schemas.microsoft.com/office/powerpoint/2010/main" val="887828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String</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err="1" smtClean="0">
                <a:solidFill>
                  <a:schemeClr val="tx1"/>
                </a:solidFill>
                <a:latin typeface="Courier New" pitchFamily="49" charset="0"/>
              </a:rPr>
              <a:t>x.find</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chr</a:t>
            </a:r>
            <a:r>
              <a:rPr lang="en-US" sz="2800" dirty="0" smtClean="0">
                <a:solidFill>
                  <a:schemeClr val="tx1"/>
                </a:solidFill>
                <a:latin typeface="Courier New" pitchFamily="49" charset="0"/>
              </a:rPr>
              <a:t>)	Finds the pos. number 			of </a:t>
            </a:r>
            <a:r>
              <a:rPr lang="en-US" sz="2800" dirty="0" err="1" smtClean="0">
                <a:solidFill>
                  <a:schemeClr val="tx1"/>
                </a:solidFill>
                <a:latin typeface="Courier New" pitchFamily="49" charset="0"/>
              </a:rPr>
              <a:t>chr</a:t>
            </a:r>
            <a:r>
              <a:rPr lang="en-US" sz="2800" dirty="0" smtClean="0">
                <a:solidFill>
                  <a:schemeClr val="tx1"/>
                </a:solidFill>
                <a:latin typeface="Courier New" pitchFamily="49" charset="0"/>
              </a:rPr>
              <a:t>	</a:t>
            </a:r>
          </a:p>
          <a:p>
            <a:pPr algn="l"/>
            <a:r>
              <a:rPr lang="en-US" sz="2800" dirty="0" err="1" smtClean="0">
                <a:solidFill>
                  <a:schemeClr val="tx1"/>
                </a:solidFill>
              </a:rPr>
              <a:t>x.join</a:t>
            </a:r>
            <a:r>
              <a:rPr lang="en-US" sz="2800" dirty="0" smtClean="0">
                <a:solidFill>
                  <a:schemeClr val="tx1"/>
                </a:solidFill>
              </a:rPr>
              <a:t>(</a:t>
            </a:r>
            <a:r>
              <a:rPr lang="en-US" sz="2800" dirty="0" err="1" smtClean="0">
                <a:solidFill>
                  <a:schemeClr val="tx1"/>
                </a:solidFill>
              </a:rPr>
              <a:t>seq</a:t>
            </a:r>
            <a:r>
              <a:rPr lang="en-US" sz="2800" dirty="0" smtClean="0">
                <a:solidFill>
                  <a:schemeClr val="tx1"/>
                </a:solidFill>
              </a:rPr>
              <a:t>)	joins the seq. element			x=“-”</a:t>
            </a:r>
          </a:p>
          <a:p>
            <a:pPr algn="l"/>
            <a:r>
              <a:rPr lang="en-US" sz="2800" dirty="0" smtClean="0">
                <a:solidFill>
                  <a:schemeClr val="tx1"/>
                </a:solidFill>
                <a:latin typeface="Courier New" pitchFamily="49" charset="0"/>
              </a:rPr>
              <a:t>			</a:t>
            </a:r>
            <a:r>
              <a:rPr lang="en-US" sz="2800" dirty="0" err="1" smtClean="0">
                <a:solidFill>
                  <a:schemeClr val="tx1"/>
                </a:solidFill>
                <a:latin typeface="Courier New" pitchFamily="49" charset="0"/>
              </a:rPr>
              <a:t>seq</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a”,”b”,c</a:t>
            </a:r>
            <a:r>
              <a:rPr lang="en-US" sz="2800" dirty="0" smtClean="0">
                <a:solidFill>
                  <a:schemeClr val="tx1"/>
                </a:solidFill>
                <a:latin typeface="Courier New" pitchFamily="49" charset="0"/>
              </a:rPr>
              <a:t>”]</a:t>
            </a:r>
          </a:p>
          <a:p>
            <a:pPr algn="l"/>
            <a:r>
              <a:rPr lang="en-US" sz="2800" dirty="0" smtClean="0">
                <a:solidFill>
                  <a:schemeClr val="tx1"/>
                </a:solidFill>
              </a:rPr>
              <a:t>			</a:t>
            </a:r>
            <a:r>
              <a:rPr lang="en-US" sz="2800" dirty="0" err="1" smtClean="0">
                <a:solidFill>
                  <a:schemeClr val="tx1"/>
                </a:solidFill>
              </a:rPr>
              <a:t>x.join</a:t>
            </a:r>
            <a:r>
              <a:rPr lang="en-US" sz="2800" dirty="0" smtClean="0">
                <a:solidFill>
                  <a:schemeClr val="tx1"/>
                </a:solidFill>
              </a:rPr>
              <a:t>(</a:t>
            </a:r>
            <a:r>
              <a:rPr lang="en-US" sz="2800" dirty="0" err="1" smtClean="0">
                <a:solidFill>
                  <a:schemeClr val="tx1"/>
                </a:solidFill>
              </a:rPr>
              <a:t>seq</a:t>
            </a:r>
            <a:r>
              <a:rPr lang="en-US" sz="2800" dirty="0" smtClean="0">
                <a:solidFill>
                  <a:schemeClr val="tx1"/>
                </a:solidFill>
              </a:rPr>
              <a:t>) would give</a:t>
            </a:r>
          </a:p>
          <a:p>
            <a:pPr algn="l"/>
            <a:r>
              <a:rPr lang="en-US" sz="2800" dirty="0" smtClean="0">
                <a:solidFill>
                  <a:schemeClr val="tx1"/>
                </a:solidFill>
                <a:latin typeface="Courier New" pitchFamily="49" charset="0"/>
              </a:rPr>
              <a:t>			a-b-c	</a:t>
            </a:r>
          </a:p>
        </p:txBody>
      </p:sp>
    </p:spTree>
    <p:extLst>
      <p:ext uri="{BB962C8B-B14F-4D97-AF65-F5344CB8AC3E}">
        <p14:creationId xmlns:p14="http://schemas.microsoft.com/office/powerpoint/2010/main" val="9131279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String</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400" dirty="0" err="1" smtClean="0">
                <a:solidFill>
                  <a:schemeClr val="tx1"/>
                </a:solidFill>
                <a:latin typeface="Courier New" pitchFamily="49" charset="0"/>
              </a:rPr>
              <a:t>x.replace</a:t>
            </a:r>
            <a:r>
              <a:rPr lang="en-US" sz="2400" dirty="0" smtClean="0">
                <a:solidFill>
                  <a:schemeClr val="tx1"/>
                </a:solidFill>
                <a:latin typeface="Courier New" pitchFamily="49" charset="0"/>
              </a:rPr>
              <a:t>(</a:t>
            </a:r>
            <a:r>
              <a:rPr lang="en-US" sz="2400" dirty="0" err="1" smtClean="0">
                <a:solidFill>
                  <a:schemeClr val="tx1"/>
                </a:solidFill>
                <a:latin typeface="Courier New" pitchFamily="49" charset="0"/>
              </a:rPr>
              <a:t>old,new</a:t>
            </a:r>
            <a:r>
              <a:rPr lang="en-US" sz="2400" dirty="0" smtClean="0">
                <a:solidFill>
                  <a:schemeClr val="tx1"/>
                </a:solidFill>
                <a:latin typeface="Courier New" pitchFamily="49" charset="0"/>
              </a:rPr>
              <a:t>)	</a:t>
            </a:r>
            <a:r>
              <a:rPr lang="en-US" sz="2800" dirty="0" smtClean="0">
                <a:solidFill>
                  <a:schemeClr val="tx1"/>
                </a:solidFill>
                <a:latin typeface="Courier New" pitchFamily="49" charset="0"/>
              </a:rPr>
              <a:t>replaces old</a:t>
            </a:r>
          </a:p>
          <a:p>
            <a:pPr algn="l"/>
            <a:r>
              <a:rPr lang="en-US" sz="2800" dirty="0" smtClean="0">
                <a:solidFill>
                  <a:schemeClr val="tx1"/>
                </a:solidFill>
              </a:rPr>
              <a:t>				</a:t>
            </a:r>
            <a:r>
              <a:rPr lang="en-US" sz="2800" dirty="0" err="1" smtClean="0">
                <a:solidFill>
                  <a:schemeClr val="tx1"/>
                </a:solidFill>
              </a:rPr>
              <a:t>chr</a:t>
            </a:r>
            <a:r>
              <a:rPr lang="en-US" sz="2800" dirty="0" smtClean="0">
                <a:solidFill>
                  <a:schemeClr val="tx1"/>
                </a:solidFill>
              </a:rPr>
              <a:t> with new </a:t>
            </a:r>
            <a:r>
              <a:rPr lang="en-US" sz="2800" dirty="0" err="1" smtClean="0">
                <a:solidFill>
                  <a:schemeClr val="tx1"/>
                </a:solidFill>
              </a:rPr>
              <a:t>chr</a:t>
            </a:r>
            <a:endParaRPr lang="en-US" sz="2800" dirty="0" smtClean="0">
              <a:solidFill>
                <a:schemeClr val="tx1"/>
              </a:solidFill>
            </a:endParaRPr>
          </a:p>
          <a:p>
            <a:pPr algn="l"/>
            <a:endParaRPr lang="en-US" sz="2800" dirty="0" smtClean="0">
              <a:solidFill>
                <a:schemeClr val="tx1"/>
              </a:solidFill>
            </a:endParaRPr>
          </a:p>
          <a:p>
            <a:pPr algn="l"/>
            <a:r>
              <a:rPr lang="en-US" sz="2800" dirty="0" err="1" smtClean="0">
                <a:solidFill>
                  <a:schemeClr val="tx1"/>
                </a:solidFill>
              </a:rPr>
              <a:t>x.strip</a:t>
            </a:r>
            <a:r>
              <a:rPr lang="en-US" sz="2800" dirty="0" smtClean="0">
                <a:solidFill>
                  <a:schemeClr val="tx1"/>
                </a:solidFill>
              </a:rPr>
              <a:t>()		removes leading 					and trailing 					spaces</a:t>
            </a:r>
          </a:p>
          <a:p>
            <a:pPr algn="l"/>
            <a:r>
              <a:rPr lang="en-US" sz="2800" dirty="0" err="1" smtClean="0">
                <a:solidFill>
                  <a:schemeClr val="tx1"/>
                </a:solidFill>
                <a:latin typeface="Courier New" pitchFamily="49" charset="0"/>
              </a:rPr>
              <a:t>x.swapcase</a:t>
            </a:r>
            <a:r>
              <a:rPr lang="en-US" sz="2800" dirty="0" smtClean="0">
                <a:solidFill>
                  <a:schemeClr val="tx1"/>
                </a:solidFill>
                <a:latin typeface="Courier New" pitchFamily="49" charset="0"/>
              </a:rPr>
              <a:t>()		lowe</a:t>
            </a:r>
            <a:r>
              <a:rPr lang="en-US" sz="2800" dirty="0" smtClean="0">
                <a:solidFill>
                  <a:schemeClr val="tx1"/>
                </a:solidFill>
              </a:rPr>
              <a:t>r into upper </a:t>
            </a:r>
          </a:p>
          <a:p>
            <a:pPr algn="l"/>
            <a:r>
              <a:rPr lang="en-US" sz="2800" dirty="0" smtClean="0">
                <a:solidFill>
                  <a:schemeClr val="tx1"/>
                </a:solidFill>
                <a:latin typeface="Courier New" pitchFamily="49" charset="0"/>
              </a:rPr>
              <a:t>				and vice versa</a:t>
            </a:r>
          </a:p>
        </p:txBody>
      </p:sp>
    </p:spTree>
    <p:extLst>
      <p:ext uri="{BB962C8B-B14F-4D97-AF65-F5344CB8AC3E}">
        <p14:creationId xmlns:p14="http://schemas.microsoft.com/office/powerpoint/2010/main" val="36441118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fontScale="90000"/>
          </a:bodyPr>
          <a:lstStyle/>
          <a:p>
            <a:r>
              <a:rPr lang="en-US" dirty="0" smtClean="0"/>
              <a:t>Functions – Lists</a:t>
            </a:r>
            <a:br>
              <a:rPr lang="en-US" dirty="0" smtClean="0"/>
            </a:br>
            <a:r>
              <a:rPr lang="en-US" dirty="0" smtClean="0"/>
              <a:t>Built-in</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lnSpcReduction="10000"/>
          </a:bodyPr>
          <a:lstStyle/>
          <a:p>
            <a:pPr algn="l"/>
            <a:r>
              <a:rPr lang="en-US" sz="2800" dirty="0" smtClean="0">
                <a:solidFill>
                  <a:schemeClr val="tx1"/>
                </a:solidFill>
                <a:latin typeface="Courier New" pitchFamily="49" charset="0"/>
              </a:rPr>
              <a:t>max(list)	item with max. value</a:t>
            </a:r>
          </a:p>
          <a:p>
            <a:pPr algn="l"/>
            <a:r>
              <a:rPr lang="en-US" sz="2800" dirty="0" smtClean="0">
                <a:solidFill>
                  <a:schemeClr val="tx1"/>
                </a:solidFill>
              </a:rPr>
              <a:t>min(list)	item with min. value</a:t>
            </a:r>
          </a:p>
          <a:p>
            <a:pPr algn="l"/>
            <a:r>
              <a:rPr lang="en-US" sz="2800" dirty="0" smtClean="0">
                <a:solidFill>
                  <a:schemeClr val="tx1"/>
                </a:solidFill>
              </a:rPr>
              <a:t>Len(list)	no. of items</a:t>
            </a:r>
          </a:p>
          <a:p>
            <a:pPr algn="l"/>
            <a:r>
              <a:rPr lang="en-US" sz="2800" dirty="0" err="1" smtClean="0">
                <a:solidFill>
                  <a:schemeClr val="tx1"/>
                </a:solidFill>
              </a:rPr>
              <a:t>cmp</a:t>
            </a:r>
            <a:r>
              <a:rPr lang="en-US" sz="2800" dirty="0" smtClean="0">
                <a:solidFill>
                  <a:schemeClr val="tx1"/>
                </a:solidFill>
              </a:rPr>
              <a:t>(list1, list2)</a:t>
            </a:r>
          </a:p>
          <a:p>
            <a:pPr algn="l"/>
            <a:r>
              <a:rPr lang="en-US" sz="2800" dirty="0" smtClean="0">
                <a:solidFill>
                  <a:schemeClr val="tx1"/>
                </a:solidFill>
              </a:rPr>
              <a:t>			compares elements of 				both lists</a:t>
            </a:r>
          </a:p>
          <a:p>
            <a:pPr algn="l"/>
            <a:r>
              <a:rPr lang="en-US" sz="2800" dirty="0" smtClean="0">
                <a:solidFill>
                  <a:schemeClr val="tx1"/>
                </a:solidFill>
              </a:rPr>
              <a:t>list(</a:t>
            </a:r>
            <a:r>
              <a:rPr lang="en-US" sz="2800" dirty="0" err="1" smtClean="0">
                <a:solidFill>
                  <a:schemeClr val="tx1"/>
                </a:solidFill>
              </a:rPr>
              <a:t>tuple</a:t>
            </a:r>
            <a:r>
              <a:rPr lang="en-US" sz="2800" dirty="0" smtClean="0">
                <a:solidFill>
                  <a:schemeClr val="tx1"/>
                </a:solidFill>
              </a:rPr>
              <a:t>)	converts a </a:t>
            </a:r>
            <a:r>
              <a:rPr lang="en-US" sz="2800" dirty="0" err="1" smtClean="0">
                <a:solidFill>
                  <a:schemeClr val="tx1"/>
                </a:solidFill>
              </a:rPr>
              <a:t>tuple</a:t>
            </a:r>
            <a:r>
              <a:rPr lang="en-US" sz="2800" dirty="0" smtClean="0">
                <a:solidFill>
                  <a:schemeClr val="tx1"/>
                </a:solidFill>
              </a:rPr>
              <a:t> into</a:t>
            </a:r>
          </a:p>
          <a:p>
            <a:pPr algn="l"/>
            <a:r>
              <a:rPr lang="en-US" sz="2800" dirty="0" smtClean="0">
                <a:solidFill>
                  <a:schemeClr val="tx1"/>
                </a:solidFill>
              </a:rPr>
              <a:t>			a list</a:t>
            </a:r>
          </a:p>
          <a:p>
            <a:pPr algn="l"/>
            <a:r>
              <a:rPr lang="en-US" sz="2800" dirty="0" smtClean="0">
                <a:solidFill>
                  <a:schemeClr val="tx1"/>
                </a:solidFill>
              </a:rPr>
              <a:t>			</a:t>
            </a:r>
          </a:p>
          <a:p>
            <a:pPr algn="l"/>
            <a:endParaRPr lang="en-US" sz="2800" dirty="0" smtClean="0">
              <a:solidFill>
                <a:schemeClr val="tx1"/>
              </a:solidFill>
              <a:latin typeface="Courier New" pitchFamily="49" charset="0"/>
            </a:endParaRPr>
          </a:p>
          <a:p>
            <a:pPr algn="l"/>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1035576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fontScale="90000"/>
          </a:bodyPr>
          <a:lstStyle/>
          <a:p>
            <a:r>
              <a:rPr lang="en-US" dirty="0" smtClean="0"/>
              <a:t>Functions – Lists</a:t>
            </a:r>
            <a:br>
              <a:rPr lang="en-US" dirty="0" smtClean="0"/>
            </a:br>
            <a:r>
              <a:rPr lang="en-US" dirty="0" smtClean="0"/>
              <a:t>Built-in</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err="1" smtClean="0">
                <a:solidFill>
                  <a:schemeClr val="tx1"/>
                </a:solidFill>
                <a:latin typeface="Courier New" pitchFamily="49" charset="0"/>
              </a:rPr>
              <a:t>list.append</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obj</a:t>
            </a:r>
            <a:r>
              <a:rPr lang="en-US" sz="2800" dirty="0" smtClean="0">
                <a:solidFill>
                  <a:schemeClr val="tx1"/>
                </a:solidFill>
                <a:latin typeface="Courier New" pitchFamily="49" charset="0"/>
              </a:rPr>
              <a:t>)	adds to the list</a:t>
            </a:r>
          </a:p>
          <a:p>
            <a:pPr algn="l"/>
            <a:r>
              <a:rPr lang="en-US" sz="2800" dirty="0" err="1" smtClean="0">
                <a:solidFill>
                  <a:schemeClr val="tx1"/>
                </a:solidFill>
                <a:latin typeface="Courier New" pitchFamily="49" charset="0"/>
              </a:rPr>
              <a:t>list.count</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obj</a:t>
            </a:r>
            <a:r>
              <a:rPr lang="en-US" sz="2800" dirty="0" smtClean="0">
                <a:solidFill>
                  <a:schemeClr val="tx1"/>
                </a:solidFill>
                <a:latin typeface="Courier New" pitchFamily="49" charset="0"/>
              </a:rPr>
              <a:t>)	counts the </a:t>
            </a:r>
            <a:r>
              <a:rPr lang="en-US" sz="2800" dirty="0" err="1" smtClean="0">
                <a:solidFill>
                  <a:schemeClr val="tx1"/>
                </a:solidFill>
                <a:latin typeface="Courier New" pitchFamily="49" charset="0"/>
              </a:rPr>
              <a:t>obj</a:t>
            </a:r>
            <a:endParaRPr lang="en-US" sz="2800" dirty="0" smtClean="0">
              <a:solidFill>
                <a:schemeClr val="tx1"/>
              </a:solidFill>
              <a:latin typeface="Courier New" pitchFamily="49" charset="0"/>
            </a:endParaRPr>
          </a:p>
          <a:p>
            <a:pPr algn="l"/>
            <a:r>
              <a:rPr lang="en-US" sz="2800" dirty="0" err="1" smtClean="0">
                <a:solidFill>
                  <a:schemeClr val="tx1"/>
                </a:solidFill>
              </a:rPr>
              <a:t>list.extend</a:t>
            </a:r>
            <a:r>
              <a:rPr lang="en-US" sz="2800" dirty="0" smtClean="0">
                <a:solidFill>
                  <a:schemeClr val="tx1"/>
                </a:solidFill>
              </a:rPr>
              <a:t>(</a:t>
            </a:r>
            <a:r>
              <a:rPr lang="en-US" sz="2800" dirty="0" err="1" smtClean="0">
                <a:solidFill>
                  <a:schemeClr val="tx1"/>
                </a:solidFill>
              </a:rPr>
              <a:t>seq</a:t>
            </a:r>
            <a:r>
              <a:rPr lang="en-US" sz="2800" dirty="0" smtClean="0">
                <a:solidFill>
                  <a:schemeClr val="tx1"/>
                </a:solidFill>
              </a:rPr>
              <a:t>)	adds seq. to list</a:t>
            </a:r>
          </a:p>
          <a:p>
            <a:pPr algn="l"/>
            <a:r>
              <a:rPr lang="en-US" sz="2800" dirty="0" err="1" smtClean="0">
                <a:solidFill>
                  <a:schemeClr val="tx1"/>
                </a:solidFill>
                <a:latin typeface="Courier New" pitchFamily="49" charset="0"/>
              </a:rPr>
              <a:t>list.index</a:t>
            </a:r>
            <a:r>
              <a:rPr lang="en-US" sz="2800" dirty="0" smtClean="0">
                <a:solidFill>
                  <a:schemeClr val="tx1"/>
                </a:solidFill>
                <a:latin typeface="Courier New" pitchFamily="49" charset="0"/>
              </a:rPr>
              <a:t>(</a:t>
            </a:r>
            <a:r>
              <a:rPr lang="en-US" sz="2800" dirty="0" err="1" smtClean="0">
                <a:solidFill>
                  <a:schemeClr val="tx1"/>
                </a:solidFill>
                <a:latin typeface="Courier New" pitchFamily="49" charset="0"/>
              </a:rPr>
              <a:t>obj</a:t>
            </a:r>
            <a:r>
              <a:rPr lang="en-US" sz="2800" dirty="0" smtClean="0">
                <a:solidFill>
                  <a:schemeClr val="tx1"/>
                </a:solidFill>
                <a:latin typeface="Courier New" pitchFamily="49" charset="0"/>
              </a:rPr>
              <a:t>)	pos. num. of </a:t>
            </a:r>
            <a:r>
              <a:rPr lang="en-US" sz="2800" dirty="0" err="1" smtClean="0">
                <a:solidFill>
                  <a:schemeClr val="tx1"/>
                </a:solidFill>
                <a:latin typeface="Courier New" pitchFamily="49" charset="0"/>
              </a:rPr>
              <a:t>obj</a:t>
            </a:r>
            <a:endParaRPr lang="en-US" sz="2800" dirty="0" smtClean="0">
              <a:solidFill>
                <a:schemeClr val="tx1"/>
              </a:solidFill>
              <a:latin typeface="Courier New" pitchFamily="49" charset="0"/>
            </a:endParaRPr>
          </a:p>
          <a:p>
            <a:pPr algn="l"/>
            <a:r>
              <a:rPr lang="en-US" sz="2800" dirty="0" err="1" smtClean="0">
                <a:solidFill>
                  <a:schemeClr val="tx1"/>
                </a:solidFill>
              </a:rPr>
              <a:t>list.insert</a:t>
            </a:r>
            <a:r>
              <a:rPr lang="en-US" sz="2800" dirty="0" smtClean="0">
                <a:solidFill>
                  <a:schemeClr val="tx1"/>
                </a:solidFill>
              </a:rPr>
              <a:t>(</a:t>
            </a:r>
            <a:r>
              <a:rPr lang="en-US" sz="2800" dirty="0" err="1" smtClean="0">
                <a:solidFill>
                  <a:schemeClr val="tx1"/>
                </a:solidFill>
              </a:rPr>
              <a:t>index,val</a:t>
            </a:r>
            <a:r>
              <a:rPr lang="en-US" sz="2800" dirty="0" smtClean="0">
                <a:solidFill>
                  <a:schemeClr val="tx1"/>
                </a:solidFill>
              </a:rPr>
              <a:t>)</a:t>
            </a:r>
          </a:p>
          <a:p>
            <a:pPr algn="l"/>
            <a:r>
              <a:rPr lang="en-US" sz="2800" dirty="0" smtClean="0">
                <a:solidFill>
                  <a:schemeClr val="tx1"/>
                </a:solidFill>
                <a:latin typeface="Courier New" pitchFamily="49" charset="0"/>
              </a:rPr>
              <a:t>				Inserts </a:t>
            </a:r>
            <a:r>
              <a:rPr lang="en-US" sz="2800" dirty="0" err="1" smtClean="0">
                <a:solidFill>
                  <a:schemeClr val="tx1"/>
                </a:solidFill>
                <a:latin typeface="Courier New" pitchFamily="49" charset="0"/>
              </a:rPr>
              <a:t>obj</a:t>
            </a:r>
            <a:r>
              <a:rPr lang="en-US" sz="2800" dirty="0" smtClean="0">
                <a:solidFill>
                  <a:schemeClr val="tx1"/>
                </a:solidFill>
                <a:latin typeface="Courier New" pitchFamily="49" charset="0"/>
              </a:rPr>
              <a:t> @index</a:t>
            </a:r>
          </a:p>
          <a:p>
            <a:pPr algn="l"/>
            <a:r>
              <a:rPr lang="en-US" sz="2800" dirty="0" err="1" smtClean="0">
                <a:solidFill>
                  <a:schemeClr val="tx1"/>
                </a:solidFill>
              </a:rPr>
              <a:t>list.pop</a:t>
            </a:r>
            <a:r>
              <a:rPr lang="en-US" sz="2800" dirty="0" smtClean="0">
                <a:solidFill>
                  <a:schemeClr val="tx1"/>
                </a:solidFill>
              </a:rPr>
              <a:t>()		removes and 						returns the object</a:t>
            </a:r>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2079174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fontScale="90000"/>
          </a:bodyPr>
          <a:lstStyle/>
          <a:p>
            <a:r>
              <a:rPr lang="en-US" dirty="0" smtClean="0"/>
              <a:t>Functions – Lists</a:t>
            </a:r>
            <a:br>
              <a:rPr lang="en-US" dirty="0" smtClean="0"/>
            </a:br>
            <a:r>
              <a:rPr lang="en-US" dirty="0" smtClean="0"/>
              <a:t>Built-in</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err="1" smtClean="0">
                <a:solidFill>
                  <a:schemeClr val="tx1"/>
                </a:solidFill>
                <a:latin typeface="Courier New" pitchFamily="49" charset="0"/>
              </a:rPr>
              <a:t>list.remove</a:t>
            </a:r>
            <a:r>
              <a:rPr lang="en-US" sz="2800" dirty="0" smtClean="0">
                <a:solidFill>
                  <a:schemeClr val="tx1"/>
                </a:solidFill>
                <a:latin typeface="Courier New" pitchFamily="49" charset="0"/>
              </a:rPr>
              <a:t>()	removes the object</a:t>
            </a:r>
          </a:p>
          <a:p>
            <a:pPr algn="l"/>
            <a:r>
              <a:rPr lang="en-US" sz="2800" dirty="0" err="1" smtClean="0">
                <a:solidFill>
                  <a:schemeClr val="tx1"/>
                </a:solidFill>
              </a:rPr>
              <a:t>list.reverse</a:t>
            </a:r>
            <a:r>
              <a:rPr lang="en-US" sz="2800" dirty="0" smtClean="0">
                <a:solidFill>
                  <a:schemeClr val="tx1"/>
                </a:solidFill>
              </a:rPr>
              <a:t>()	reverses a list</a:t>
            </a:r>
          </a:p>
          <a:p>
            <a:pPr algn="l"/>
            <a:r>
              <a:rPr lang="en-US" sz="2800" dirty="0" err="1" smtClean="0">
                <a:solidFill>
                  <a:schemeClr val="tx1"/>
                </a:solidFill>
                <a:latin typeface="Courier New" pitchFamily="49" charset="0"/>
              </a:rPr>
              <a:t>list.sort</a:t>
            </a:r>
            <a:r>
              <a:rPr lang="en-US" sz="2800" dirty="0" smtClean="0">
                <a:solidFill>
                  <a:schemeClr val="tx1"/>
                </a:solidFill>
                <a:latin typeface="Courier New" pitchFamily="49" charset="0"/>
              </a:rPr>
              <a:t>(key=</a:t>
            </a:r>
            <a:r>
              <a:rPr lang="en-US" sz="2800" dirty="0" err="1" smtClean="0">
                <a:solidFill>
                  <a:schemeClr val="tx1"/>
                </a:solidFill>
                <a:latin typeface="Courier New" pitchFamily="49" charset="0"/>
              </a:rPr>
              <a:t>fun,reverse</a:t>
            </a:r>
            <a:r>
              <a:rPr lang="en-US" sz="2800" dirty="0" smtClean="0">
                <a:solidFill>
                  <a:schemeClr val="tx1"/>
                </a:solidFill>
                <a:latin typeface="Courier New" pitchFamily="49" charset="0"/>
              </a:rPr>
              <a:t>=True)</a:t>
            </a:r>
          </a:p>
          <a:p>
            <a:pPr algn="l"/>
            <a:r>
              <a:rPr lang="en-US" sz="2800" dirty="0" smtClean="0">
                <a:solidFill>
                  <a:schemeClr val="tx1"/>
                </a:solidFill>
              </a:rPr>
              <a:t>		</a:t>
            </a:r>
          </a:p>
          <a:p>
            <a:pPr algn="l"/>
            <a:r>
              <a:rPr lang="en-US" sz="2800" dirty="0" smtClean="0">
                <a:solidFill>
                  <a:schemeClr val="tx1"/>
                </a:solidFill>
              </a:rPr>
              <a:t>	x=[1,2,4,3,0]</a:t>
            </a:r>
          </a:p>
          <a:p>
            <a:pPr algn="l"/>
            <a:r>
              <a:rPr lang="en-US" sz="2800" dirty="0" smtClean="0">
                <a:solidFill>
                  <a:schemeClr val="tx1"/>
                </a:solidFill>
                <a:latin typeface="Courier New" pitchFamily="49" charset="0"/>
              </a:rPr>
              <a:t>	</a:t>
            </a:r>
            <a:r>
              <a:rPr lang="en-US" sz="2800" dirty="0" err="1" smtClean="0">
                <a:solidFill>
                  <a:schemeClr val="tx1"/>
                </a:solidFill>
                <a:latin typeface="Courier New" pitchFamily="49" charset="0"/>
              </a:rPr>
              <a:t>x.sort</a:t>
            </a:r>
            <a:r>
              <a:rPr lang="en-US" sz="2800" dirty="0" smtClean="0">
                <a:solidFill>
                  <a:schemeClr val="tx1"/>
                </a:solidFill>
                <a:latin typeface="Courier New" pitchFamily="49" charset="0"/>
              </a:rPr>
              <a:t>(key=</a:t>
            </a:r>
            <a:r>
              <a:rPr lang="en-US" sz="2800" dirty="0" err="1" smtClean="0">
                <a:solidFill>
                  <a:schemeClr val="tx1"/>
                </a:solidFill>
                <a:latin typeface="Courier New" pitchFamily="49" charset="0"/>
              </a:rPr>
              <a:t>int,reverse</a:t>
            </a:r>
            <a:r>
              <a:rPr lang="en-US" sz="2800" dirty="0" smtClean="0">
                <a:solidFill>
                  <a:schemeClr val="tx1"/>
                </a:solidFill>
              </a:rPr>
              <a:t>=True)</a:t>
            </a:r>
            <a:r>
              <a:rPr lang="en-US" sz="2800" dirty="0" smtClean="0">
                <a:solidFill>
                  <a:schemeClr val="tx1"/>
                </a:solidFill>
                <a:latin typeface="Courier New" pitchFamily="49" charset="0"/>
              </a:rPr>
              <a:t>	</a:t>
            </a:r>
          </a:p>
        </p:txBody>
      </p:sp>
    </p:spTree>
    <p:extLst>
      <p:ext uri="{BB962C8B-B14F-4D97-AF65-F5344CB8AC3E}">
        <p14:creationId xmlns:p14="http://schemas.microsoft.com/office/powerpoint/2010/main" val="32818242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a:t>
            </a:r>
            <a:r>
              <a:rPr lang="en-US" dirty="0" err="1" smtClean="0"/>
              <a:t>Tuple</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smtClean="0">
                <a:solidFill>
                  <a:schemeClr val="tx1"/>
                </a:solidFill>
                <a:latin typeface="Courier New" pitchFamily="49" charset="0"/>
              </a:rPr>
              <a:t>Just as lists</a:t>
            </a:r>
          </a:p>
          <a:p>
            <a:pPr algn="l"/>
            <a:r>
              <a:rPr lang="en-US" sz="2800" dirty="0" smtClean="0">
                <a:solidFill>
                  <a:schemeClr val="tx1"/>
                </a:solidFill>
              </a:rPr>
              <a:t>max</a:t>
            </a:r>
          </a:p>
          <a:p>
            <a:pPr algn="l"/>
            <a:r>
              <a:rPr lang="en-US" sz="2800" dirty="0" smtClean="0">
                <a:solidFill>
                  <a:schemeClr val="tx1"/>
                </a:solidFill>
                <a:latin typeface="Courier New" pitchFamily="49" charset="0"/>
              </a:rPr>
              <a:t>min</a:t>
            </a:r>
          </a:p>
          <a:p>
            <a:pPr algn="l"/>
            <a:r>
              <a:rPr lang="en-US" sz="2800" dirty="0" err="1" smtClean="0">
                <a:solidFill>
                  <a:schemeClr val="tx1"/>
                </a:solidFill>
              </a:rPr>
              <a:t>len</a:t>
            </a:r>
            <a:endParaRPr lang="en-US" sz="2800" dirty="0" smtClean="0">
              <a:solidFill>
                <a:schemeClr val="tx1"/>
              </a:solidFill>
            </a:endParaRPr>
          </a:p>
          <a:p>
            <a:pPr algn="l"/>
            <a:r>
              <a:rPr lang="en-US" sz="2800" dirty="0" err="1" smtClean="0">
                <a:solidFill>
                  <a:schemeClr val="tx1"/>
                </a:solidFill>
              </a:rPr>
              <a:t>c</a:t>
            </a:r>
            <a:r>
              <a:rPr lang="en-US" sz="2800" dirty="0" err="1" smtClean="0">
                <a:solidFill>
                  <a:schemeClr val="tx1"/>
                </a:solidFill>
                <a:latin typeface="Courier New" pitchFamily="49" charset="0"/>
              </a:rPr>
              <a:t>mp</a:t>
            </a:r>
            <a:endParaRPr lang="en-US" sz="2800" dirty="0" smtClean="0">
              <a:solidFill>
                <a:schemeClr val="tx1"/>
              </a:solidFill>
              <a:latin typeface="Courier New" pitchFamily="49" charset="0"/>
            </a:endParaRPr>
          </a:p>
          <a:p>
            <a:pPr algn="l"/>
            <a:r>
              <a:rPr lang="en-US" sz="2800" dirty="0" err="1" smtClean="0">
                <a:solidFill>
                  <a:schemeClr val="tx1"/>
                </a:solidFill>
              </a:rPr>
              <a:t>tuple</a:t>
            </a:r>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10737392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Dictionary</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err="1" smtClean="0">
                <a:solidFill>
                  <a:schemeClr val="tx1"/>
                </a:solidFill>
                <a:latin typeface="Courier New" pitchFamily="49" charset="0"/>
              </a:rPr>
              <a:t>cmp</a:t>
            </a:r>
            <a:r>
              <a:rPr lang="en-US" sz="2800" dirty="0" smtClean="0">
                <a:solidFill>
                  <a:schemeClr val="tx1"/>
                </a:solidFill>
                <a:latin typeface="Courier New" pitchFamily="49" charset="0"/>
              </a:rPr>
              <a:t>(d1,d2)	compares elements </a:t>
            </a:r>
          </a:p>
          <a:p>
            <a:pPr algn="l"/>
            <a:r>
              <a:rPr lang="en-US" sz="2800" dirty="0" err="1" smtClean="0">
                <a:solidFill>
                  <a:schemeClr val="tx1"/>
                </a:solidFill>
              </a:rPr>
              <a:t>len</a:t>
            </a:r>
            <a:r>
              <a:rPr lang="en-US" sz="2800" dirty="0" smtClean="0">
                <a:solidFill>
                  <a:schemeClr val="tx1"/>
                </a:solidFill>
              </a:rPr>
              <a:t>(d1)		total no items</a:t>
            </a:r>
          </a:p>
          <a:p>
            <a:pPr algn="l"/>
            <a:r>
              <a:rPr lang="en-US" sz="2800" dirty="0" smtClean="0">
                <a:solidFill>
                  <a:schemeClr val="tx1"/>
                </a:solidFill>
                <a:latin typeface="Courier New" pitchFamily="49" charset="0"/>
              </a:rPr>
              <a:t>d1.clear()	clears all elements</a:t>
            </a:r>
          </a:p>
          <a:p>
            <a:pPr algn="l"/>
            <a:r>
              <a:rPr lang="en-US" sz="2800" dirty="0" smtClean="0">
                <a:solidFill>
                  <a:schemeClr val="tx1"/>
                </a:solidFill>
              </a:rPr>
              <a:t>d1.copy()	returns a shallow copy</a:t>
            </a:r>
          </a:p>
          <a:p>
            <a:pPr algn="l"/>
            <a:r>
              <a:rPr lang="en-US" sz="2800" dirty="0" smtClean="0">
                <a:solidFill>
                  <a:schemeClr val="tx1"/>
                </a:solidFill>
                <a:latin typeface="Courier New" pitchFamily="49" charset="0"/>
              </a:rPr>
              <a:t>			of the dictionary</a:t>
            </a:r>
          </a:p>
          <a:p>
            <a:pPr algn="l"/>
            <a:r>
              <a:rPr lang="en-US" sz="2800" dirty="0" smtClean="0">
                <a:solidFill>
                  <a:schemeClr val="tx1"/>
                </a:solidFill>
              </a:rPr>
              <a:t>d1.fromkeys(</a:t>
            </a:r>
            <a:r>
              <a:rPr lang="en-US" sz="2800" dirty="0" err="1" smtClean="0">
                <a:solidFill>
                  <a:schemeClr val="tx1"/>
                </a:solidFill>
              </a:rPr>
              <a:t>seq</a:t>
            </a:r>
            <a:r>
              <a:rPr lang="en-US" sz="2800" dirty="0" smtClean="0">
                <a:solidFill>
                  <a:schemeClr val="tx1"/>
                </a:solidFill>
              </a:rPr>
              <a:t>)</a:t>
            </a:r>
          </a:p>
          <a:p>
            <a:pPr algn="l"/>
            <a:r>
              <a:rPr lang="en-US" sz="2800" dirty="0" smtClean="0">
                <a:solidFill>
                  <a:schemeClr val="tx1"/>
                </a:solidFill>
                <a:latin typeface="Courier New" pitchFamily="49" charset="0"/>
              </a:rPr>
              <a:t>			creates a dictionary 				from sequence</a:t>
            </a:r>
          </a:p>
          <a:p>
            <a:pPr algn="l"/>
            <a:endParaRPr lang="en-US" sz="2800" dirty="0" smtClean="0">
              <a:solidFill>
                <a:schemeClr val="tx1"/>
              </a:solidFill>
              <a:latin typeface="Courier New" pitchFamily="49" charset="0"/>
            </a:endParaRPr>
          </a:p>
          <a:p>
            <a:pPr algn="l"/>
            <a:endParaRPr lang="en-US" sz="2800" dirty="0" smtClean="0">
              <a:solidFill>
                <a:schemeClr val="tx1"/>
              </a:solidFill>
              <a:latin typeface="Courier New" pitchFamily="49" charset="0"/>
            </a:endParaRPr>
          </a:p>
        </p:txBody>
      </p:sp>
    </p:spTree>
    <p:extLst>
      <p:ext uri="{BB962C8B-B14F-4D97-AF65-F5344CB8AC3E}">
        <p14:creationId xmlns:p14="http://schemas.microsoft.com/office/powerpoint/2010/main" val="3397809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latin typeface="Courier New" pitchFamily="49" charset="0"/>
              </a:rPr>
              <a:t>Knowing Python Version</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normAutofit/>
          </a:bodyPr>
          <a:lstStyle/>
          <a:p>
            <a:endParaRPr lang="en-US" dirty="0" smtClean="0"/>
          </a:p>
          <a:p>
            <a:pPr algn="l"/>
            <a:r>
              <a:rPr lang="en-US" sz="2800" dirty="0" smtClean="0">
                <a:solidFill>
                  <a:schemeClr val="tx1"/>
                </a:solidFill>
              </a:rPr>
              <a:t>Use </a:t>
            </a:r>
            <a:r>
              <a:rPr lang="en-US" sz="2800" dirty="0" smtClean="0">
                <a:solidFill>
                  <a:srgbClr val="FF0000"/>
                </a:solidFill>
              </a:rPr>
              <a:t>python –V</a:t>
            </a:r>
            <a:r>
              <a:rPr lang="en-US" sz="2800" dirty="0" smtClean="0">
                <a:solidFill>
                  <a:schemeClr val="tx1"/>
                </a:solidFill>
              </a:rPr>
              <a:t> to see the version</a:t>
            </a:r>
          </a:p>
          <a:p>
            <a:pPr algn="just"/>
            <a:endParaRPr lang="en-US" sz="2800" dirty="0">
              <a:solidFill>
                <a:srgbClr val="FF0000"/>
              </a:solidFill>
              <a:latin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a:bodyPr>
          <a:lstStyle/>
          <a:p>
            <a:r>
              <a:rPr lang="en-US" dirty="0" smtClean="0"/>
              <a:t>Functions – Dictionary</a:t>
            </a:r>
            <a:endParaRPr lang="en-US" dirty="0">
              <a:latin typeface="Courier New" pitchFamily="49" charset="0"/>
            </a:endParaRPr>
          </a:p>
        </p:txBody>
      </p:sp>
      <p:sp>
        <p:nvSpPr>
          <p:cNvPr id="3" name="Subtitle 2"/>
          <p:cNvSpPr>
            <a:spLocks noGrp="1"/>
          </p:cNvSpPr>
          <p:nvPr>
            <p:ph type="subTitle" idx="1"/>
          </p:nvPr>
        </p:nvSpPr>
        <p:spPr>
          <a:xfrm>
            <a:off x="685800" y="1905000"/>
            <a:ext cx="7696200" cy="4267200"/>
          </a:xfrm>
        </p:spPr>
        <p:txBody>
          <a:bodyPr>
            <a:normAutofit/>
          </a:bodyPr>
          <a:lstStyle/>
          <a:p>
            <a:pPr algn="l"/>
            <a:r>
              <a:rPr lang="en-US" sz="2800" dirty="0" smtClean="0">
                <a:solidFill>
                  <a:schemeClr val="tx1"/>
                </a:solidFill>
                <a:latin typeface="Courier New" pitchFamily="49" charset="0"/>
              </a:rPr>
              <a:t>d1.get(key)	gets the value of key</a:t>
            </a:r>
          </a:p>
          <a:p>
            <a:pPr algn="l"/>
            <a:r>
              <a:rPr lang="en-US" sz="2800" dirty="0" smtClean="0">
                <a:solidFill>
                  <a:schemeClr val="tx1"/>
                </a:solidFill>
                <a:latin typeface="Courier New" pitchFamily="49" charset="0"/>
              </a:rPr>
              <a:t>d1.has_key(key)</a:t>
            </a:r>
          </a:p>
          <a:p>
            <a:pPr algn="l"/>
            <a:r>
              <a:rPr lang="en-US" sz="2800" dirty="0" smtClean="0">
                <a:solidFill>
                  <a:schemeClr val="tx1"/>
                </a:solidFill>
              </a:rPr>
              <a:t>			true if key exists</a:t>
            </a:r>
          </a:p>
          <a:p>
            <a:pPr algn="l"/>
            <a:r>
              <a:rPr lang="en-US" sz="2800" dirty="0" smtClean="0">
                <a:solidFill>
                  <a:schemeClr val="tx1"/>
                </a:solidFill>
                <a:latin typeface="Courier New" pitchFamily="49" charset="0"/>
              </a:rPr>
              <a:t>d1.items()	list of </a:t>
            </a:r>
            <a:r>
              <a:rPr lang="en-US" sz="2800" dirty="0" err="1" smtClean="0">
                <a:solidFill>
                  <a:schemeClr val="tx1"/>
                </a:solidFill>
                <a:latin typeface="Courier New" pitchFamily="49" charset="0"/>
              </a:rPr>
              <a:t>key,val</a:t>
            </a:r>
            <a:r>
              <a:rPr lang="en-US" sz="2800" dirty="0" smtClean="0">
                <a:solidFill>
                  <a:schemeClr val="tx1"/>
                </a:solidFill>
                <a:latin typeface="Courier New" pitchFamily="49" charset="0"/>
              </a:rPr>
              <a:t> pairs </a:t>
            </a:r>
          </a:p>
          <a:p>
            <a:pPr algn="l"/>
            <a:r>
              <a:rPr lang="en-US" sz="2800" dirty="0" smtClean="0">
                <a:solidFill>
                  <a:schemeClr val="tx1"/>
                </a:solidFill>
                <a:latin typeface="Courier New" pitchFamily="49" charset="0"/>
              </a:rPr>
              <a:t>d1.keys()	list of keys</a:t>
            </a:r>
          </a:p>
          <a:p>
            <a:pPr algn="l"/>
            <a:r>
              <a:rPr lang="en-US" sz="2800" dirty="0" smtClean="0">
                <a:solidFill>
                  <a:schemeClr val="tx1"/>
                </a:solidFill>
              </a:rPr>
              <a:t>d1.values()	list of values</a:t>
            </a:r>
          </a:p>
          <a:p>
            <a:pPr algn="l"/>
            <a:r>
              <a:rPr lang="en-US" sz="2800" dirty="0" smtClean="0">
                <a:solidFill>
                  <a:schemeClr val="tx1"/>
                </a:solidFill>
                <a:latin typeface="Courier New" pitchFamily="49" charset="0"/>
              </a:rPr>
              <a:t>d1.update(d2)adds d2 to d1</a:t>
            </a:r>
          </a:p>
        </p:txBody>
      </p:sp>
    </p:spTree>
    <p:extLst>
      <p:ext uri="{BB962C8B-B14F-4D97-AF65-F5344CB8AC3E}">
        <p14:creationId xmlns:p14="http://schemas.microsoft.com/office/powerpoint/2010/main" val="24297994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t>CHAPTER  4</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lstStyle/>
          <a:p>
            <a:endParaRPr lang="en-US" dirty="0" smtClean="0">
              <a:latin typeface="Courier New" pitchFamily="49" charset="0"/>
            </a:endParaRPr>
          </a:p>
          <a:p>
            <a:r>
              <a:rPr lang="en-US" sz="4400" dirty="0" smtClean="0">
                <a:solidFill>
                  <a:schemeClr val="tx1"/>
                </a:solidFill>
                <a:latin typeface="Courier New" pitchFamily="49" charset="0"/>
              </a:rPr>
              <a:t>SETS &amp; LOOPING TECHNIQUES</a:t>
            </a:r>
            <a:endParaRPr lang="en-US" sz="4400" dirty="0">
              <a:solidFill>
                <a:schemeClr val="tx1"/>
              </a:solidFill>
              <a:latin typeface="Courier New" pitchFamily="49" charset="0"/>
            </a:endParaRPr>
          </a:p>
        </p:txBody>
      </p:sp>
    </p:spTree>
    <p:extLst>
      <p:ext uri="{BB962C8B-B14F-4D97-AF65-F5344CB8AC3E}">
        <p14:creationId xmlns:p14="http://schemas.microsoft.com/office/powerpoint/2010/main" val="1659198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dirty="0"/>
              <a:t>A set is an unordered collection with no duplicate elements. </a:t>
            </a:r>
            <a:endParaRPr lang="en-IN" dirty="0" smtClean="0"/>
          </a:p>
          <a:p>
            <a:pPr marL="0" indent="0" algn="just">
              <a:buNone/>
            </a:pPr>
            <a:r>
              <a:rPr lang="en-IN" dirty="0" smtClean="0"/>
              <a:t>Basic </a:t>
            </a:r>
            <a:r>
              <a:rPr lang="en-IN" dirty="0"/>
              <a:t>uses include membership testing and eliminating duplicate entries. </a:t>
            </a:r>
            <a:endParaRPr lang="en-IN" dirty="0" smtClean="0"/>
          </a:p>
          <a:p>
            <a:pPr marL="0" indent="0" algn="just">
              <a:buNone/>
            </a:pPr>
            <a:r>
              <a:rPr lang="en-IN" dirty="0" smtClean="0"/>
              <a:t>Set </a:t>
            </a:r>
            <a:r>
              <a:rPr lang="en-IN" dirty="0"/>
              <a:t>objects also support mathematical operations like union, intersection, difference, and symmetric difference.</a:t>
            </a:r>
          </a:p>
          <a:p>
            <a:pPr marL="0" indent="0" algn="just">
              <a:buNone/>
            </a:pPr>
            <a:r>
              <a:rPr lang="en-IN" dirty="0"/>
              <a:t>Curly braces or the </a:t>
            </a:r>
            <a:r>
              <a:rPr lang="en-IN" dirty="0">
                <a:hlinkClick r:id="rId2" tooltip="set"/>
              </a:rPr>
              <a:t>set()</a:t>
            </a:r>
            <a:r>
              <a:rPr lang="en-IN" dirty="0"/>
              <a:t> function can be used to create sets. Note: to create an empty set you have to use set(), not {}; </a:t>
            </a:r>
          </a:p>
        </p:txBody>
      </p:sp>
    </p:spTree>
    <p:extLst>
      <p:ext uri="{BB962C8B-B14F-4D97-AF65-F5344CB8AC3E}">
        <p14:creationId xmlns:p14="http://schemas.microsoft.com/office/powerpoint/2010/main" val="30893081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a:t>set1 = set()                   # A new empty </a:t>
            </a:r>
            <a:r>
              <a:rPr lang="en-US" sz="2000" dirty="0" smtClean="0"/>
              <a:t>set</a:t>
            </a:r>
          </a:p>
          <a:p>
            <a:pPr marL="0" indent="0">
              <a:buNone/>
            </a:pPr>
            <a:endParaRPr lang="en-US" sz="2000" dirty="0"/>
          </a:p>
          <a:p>
            <a:pPr marL="0" indent="0">
              <a:buNone/>
            </a:pPr>
            <a:r>
              <a:rPr lang="en-US" sz="2000" dirty="0"/>
              <a:t>set1.add("cat")                # Add a single member</a:t>
            </a:r>
          </a:p>
          <a:p>
            <a:pPr marL="0" indent="0">
              <a:buNone/>
            </a:pPr>
            <a:endParaRPr lang="en-US" sz="2000" dirty="0" smtClean="0"/>
          </a:p>
          <a:p>
            <a:pPr marL="0" indent="0">
              <a:buNone/>
            </a:pPr>
            <a:r>
              <a:rPr lang="en-US" sz="2000" dirty="0" smtClean="0"/>
              <a:t>set1.update</a:t>
            </a:r>
            <a:r>
              <a:rPr lang="en-US" sz="2000" dirty="0"/>
              <a:t>(["dog", "mouse"])  # Add several </a:t>
            </a:r>
            <a:r>
              <a:rPr lang="en-US" sz="2000" dirty="0" smtClean="0"/>
              <a:t>members</a:t>
            </a:r>
          </a:p>
          <a:p>
            <a:pPr marL="0" indent="0">
              <a:buNone/>
            </a:pPr>
            <a:endParaRPr lang="en-US" sz="2000" dirty="0" smtClean="0"/>
          </a:p>
          <a:p>
            <a:pPr marL="0" indent="0">
              <a:buNone/>
            </a:pPr>
            <a:r>
              <a:rPr lang="en-US" sz="2000" dirty="0"/>
              <a:t>if "cat" in set1:              # Membership test</a:t>
            </a:r>
          </a:p>
          <a:p>
            <a:pPr marL="0" indent="0">
              <a:buNone/>
            </a:pPr>
            <a:r>
              <a:rPr lang="en-US" sz="2000" dirty="0"/>
              <a:t>  </a:t>
            </a:r>
            <a:r>
              <a:rPr lang="en-US" sz="2000" dirty="0" smtClean="0"/>
              <a:t>print ‘element exists’)</a:t>
            </a:r>
            <a:endParaRPr lang="en-US" sz="2000" dirty="0"/>
          </a:p>
          <a:p>
            <a:pPr marL="0" indent="0">
              <a:buNone/>
            </a:pPr>
            <a:endParaRPr lang="en-US" sz="2000" dirty="0" smtClean="0"/>
          </a:p>
          <a:p>
            <a:pPr marL="0" indent="0">
              <a:buNone/>
            </a:pPr>
            <a:r>
              <a:rPr lang="en-US" sz="2000" dirty="0" smtClean="0"/>
              <a:t>print set1</a:t>
            </a:r>
          </a:p>
          <a:p>
            <a:pPr marL="0" indent="0">
              <a:buNone/>
            </a:pPr>
            <a:endParaRPr lang="en-US" sz="2000" dirty="0"/>
          </a:p>
          <a:p>
            <a:pPr marL="0" indent="0">
              <a:buNone/>
            </a:pPr>
            <a:r>
              <a:rPr lang="en-US" sz="2000" dirty="0"/>
              <a:t>for item in set1: </a:t>
            </a:r>
            <a:r>
              <a:rPr lang="en-US" sz="2000" dirty="0" smtClean="0"/>
              <a:t>           </a:t>
            </a:r>
            <a:r>
              <a:rPr lang="en-US" sz="2000" dirty="0"/>
              <a:t># Iteration AKA for each element</a:t>
            </a:r>
          </a:p>
          <a:p>
            <a:pPr marL="0" indent="0">
              <a:buNone/>
            </a:pPr>
            <a:r>
              <a:rPr lang="en-US" sz="2000" dirty="0"/>
              <a:t>  print </a:t>
            </a:r>
            <a:r>
              <a:rPr lang="en-US" sz="2000" dirty="0" smtClean="0"/>
              <a:t>item</a:t>
            </a:r>
          </a:p>
          <a:p>
            <a:pPr marL="0" indent="0">
              <a:buNone/>
            </a:pPr>
            <a:endParaRPr lang="en-US" sz="2000" dirty="0"/>
          </a:p>
          <a:p>
            <a:pPr marL="0" indent="0">
              <a:buNone/>
            </a:pPr>
            <a:r>
              <a:rPr lang="en-US" sz="2000" dirty="0"/>
              <a:t>print "Item count:", </a:t>
            </a:r>
            <a:r>
              <a:rPr lang="en-US" sz="2000" dirty="0" err="1"/>
              <a:t>len</a:t>
            </a:r>
            <a:r>
              <a:rPr lang="en-US" sz="2000" dirty="0"/>
              <a:t>(set1) # </a:t>
            </a:r>
            <a:r>
              <a:rPr lang="en-US" sz="2000" dirty="0" smtClean="0"/>
              <a:t>item </a:t>
            </a:r>
            <a:r>
              <a:rPr lang="en-US" sz="2000" dirty="0"/>
              <a:t>count</a:t>
            </a:r>
          </a:p>
          <a:p>
            <a:pPr marL="0" indent="0" algn="just">
              <a:buNone/>
            </a:pPr>
            <a:endParaRPr lang="en-IN" sz="2000" dirty="0"/>
          </a:p>
          <a:p>
            <a:pPr marL="0" indent="0">
              <a:buNone/>
            </a:pPr>
            <a:endParaRPr lang="en-US" sz="2000" dirty="0"/>
          </a:p>
          <a:p>
            <a:pPr marL="0" indent="0" algn="just">
              <a:buNone/>
            </a:pPr>
            <a:endParaRPr lang="en-IN" dirty="0"/>
          </a:p>
        </p:txBody>
      </p:sp>
    </p:spTree>
    <p:extLst>
      <p:ext uri="{BB962C8B-B14F-4D97-AF65-F5344CB8AC3E}">
        <p14:creationId xmlns:p14="http://schemas.microsoft.com/office/powerpoint/2010/main" val="3971071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set3 = set1 &amp; set2             # </a:t>
            </a:r>
            <a:r>
              <a:rPr lang="en-US" sz="1800" dirty="0" smtClean="0"/>
              <a:t>Intersection</a:t>
            </a:r>
          </a:p>
          <a:p>
            <a:pPr marL="0" indent="0">
              <a:buNone/>
            </a:pPr>
            <a:endParaRPr lang="en-US" sz="1800" dirty="0"/>
          </a:p>
          <a:p>
            <a:pPr marL="0" indent="0">
              <a:buNone/>
            </a:pPr>
            <a:r>
              <a:rPr lang="en-US" sz="1800" dirty="0"/>
              <a:t>set4 = set1 | set2             # Union</a:t>
            </a:r>
          </a:p>
          <a:p>
            <a:pPr marL="0" indent="0">
              <a:buNone/>
            </a:pPr>
            <a:endParaRPr lang="en-US" sz="1800" dirty="0" smtClean="0"/>
          </a:p>
          <a:p>
            <a:pPr marL="0" indent="0">
              <a:buNone/>
            </a:pPr>
            <a:r>
              <a:rPr lang="en-US" sz="1800" dirty="0" smtClean="0"/>
              <a:t>set5 </a:t>
            </a:r>
            <a:r>
              <a:rPr lang="en-US" sz="1800" dirty="0"/>
              <a:t>= set1 - set3             # Set difference</a:t>
            </a:r>
          </a:p>
          <a:p>
            <a:pPr marL="0" indent="0">
              <a:buNone/>
            </a:pPr>
            <a:endParaRPr lang="en-US" sz="1800" dirty="0" smtClean="0"/>
          </a:p>
          <a:p>
            <a:pPr marL="0" indent="0">
              <a:buNone/>
            </a:pPr>
            <a:r>
              <a:rPr lang="en-US" sz="1800" dirty="0" smtClean="0"/>
              <a:t>set6 </a:t>
            </a:r>
            <a:r>
              <a:rPr lang="en-US" sz="1800" dirty="0"/>
              <a:t>= set1 ^ set2             # Symmetric </a:t>
            </a:r>
            <a:r>
              <a:rPr lang="en-US" sz="1800" dirty="0" smtClean="0"/>
              <a:t>difference</a:t>
            </a:r>
          </a:p>
          <a:p>
            <a:pPr marL="0" indent="0">
              <a:buNone/>
            </a:pPr>
            <a:endParaRPr lang="en-US" sz="1800" dirty="0"/>
          </a:p>
          <a:p>
            <a:pPr marL="0" indent="0">
              <a:buNone/>
            </a:pPr>
            <a:r>
              <a:rPr lang="en-US" sz="1900" dirty="0"/>
              <a:t>set7 = set1.copy()             # A shallow copy</a:t>
            </a:r>
          </a:p>
          <a:p>
            <a:pPr marL="0" indent="0">
              <a:buNone/>
            </a:pPr>
            <a:endParaRPr lang="en-US" sz="1900" dirty="0" smtClean="0"/>
          </a:p>
          <a:p>
            <a:pPr marL="0" indent="0">
              <a:buNone/>
            </a:pPr>
            <a:r>
              <a:rPr lang="en-US" sz="1900" dirty="0" smtClean="0"/>
              <a:t>set7.remove</a:t>
            </a:r>
            <a:r>
              <a:rPr lang="en-US" sz="1900" dirty="0"/>
              <a:t>("cat</a:t>
            </a:r>
            <a:r>
              <a:rPr lang="en-US" sz="1900" dirty="0" smtClean="0"/>
              <a:t>")		     # remove an element	</a:t>
            </a:r>
            <a:endParaRPr lang="en-US" sz="1900" dirty="0"/>
          </a:p>
          <a:p>
            <a:pPr marL="0" indent="0">
              <a:buNone/>
            </a:pPr>
            <a:r>
              <a:rPr lang="en-US" sz="1900" dirty="0" smtClean="0"/>
              <a:t>Set7.discard(“cat”)</a:t>
            </a:r>
          </a:p>
          <a:p>
            <a:pPr marL="0" indent="0">
              <a:buNone/>
            </a:pPr>
            <a:endParaRPr lang="en-US" sz="1900" dirty="0" smtClean="0"/>
          </a:p>
          <a:p>
            <a:pPr marL="0" indent="0">
              <a:buNone/>
            </a:pPr>
            <a:r>
              <a:rPr lang="en-US" sz="1900" dirty="0" smtClean="0"/>
              <a:t>set8 </a:t>
            </a:r>
            <a:r>
              <a:rPr lang="en-US" sz="1900" dirty="0"/>
              <a:t>= set1.copy()</a:t>
            </a:r>
          </a:p>
          <a:p>
            <a:pPr marL="0" indent="0">
              <a:buNone/>
            </a:pPr>
            <a:r>
              <a:rPr lang="en-US" sz="1900" dirty="0"/>
              <a:t>set8.clear()    </a:t>
            </a:r>
            <a:r>
              <a:rPr lang="en-US" sz="1900" dirty="0" smtClean="0"/>
              <a:t>        </a:t>
            </a:r>
            <a:r>
              <a:rPr lang="en-US" sz="1900" dirty="0"/>
              <a:t># Clear AKA empty AKA erase</a:t>
            </a:r>
          </a:p>
          <a:p>
            <a:pPr marL="0" indent="0" algn="just">
              <a:buNone/>
            </a:pPr>
            <a:endParaRPr lang="en-IN" sz="1900" dirty="0"/>
          </a:p>
        </p:txBody>
      </p:sp>
    </p:spTree>
    <p:extLst>
      <p:ext uri="{BB962C8B-B14F-4D97-AF65-F5344CB8AC3E}">
        <p14:creationId xmlns:p14="http://schemas.microsoft.com/office/powerpoint/2010/main" val="3917299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1900" dirty="0" smtClean="0"/>
              <a:t>set1.issubset(set2)</a:t>
            </a:r>
          </a:p>
          <a:p>
            <a:pPr marL="0" indent="0" algn="just">
              <a:buNone/>
            </a:pPr>
            <a:endParaRPr lang="en-IN" sz="1900" dirty="0"/>
          </a:p>
          <a:p>
            <a:pPr marL="0" indent="0" algn="just">
              <a:buNone/>
            </a:pPr>
            <a:r>
              <a:rPr lang="en-IN" sz="1900" dirty="0" smtClean="0"/>
              <a:t>set1.issuperset(set2)</a:t>
            </a:r>
          </a:p>
          <a:p>
            <a:pPr marL="0" indent="0" algn="just">
              <a:buNone/>
            </a:pPr>
            <a:endParaRPr lang="en-IN" sz="1900" dirty="0"/>
          </a:p>
          <a:p>
            <a:pPr marL="0" indent="0" algn="just">
              <a:buNone/>
            </a:pPr>
            <a:r>
              <a:rPr lang="en-IN" sz="1900" dirty="0" smtClean="0"/>
              <a:t>Set1.intersection(set2)</a:t>
            </a:r>
          </a:p>
          <a:p>
            <a:pPr marL="0" indent="0" algn="just">
              <a:buNone/>
            </a:pPr>
            <a:endParaRPr lang="en-IN" sz="1900" dirty="0" smtClean="0"/>
          </a:p>
          <a:p>
            <a:pPr marL="0" indent="0" algn="just">
              <a:buNone/>
            </a:pPr>
            <a:r>
              <a:rPr lang="en-IN" sz="1900" dirty="0" smtClean="0"/>
              <a:t>Set1.union(set2)</a:t>
            </a:r>
          </a:p>
          <a:p>
            <a:pPr marL="0" indent="0" algn="just">
              <a:buNone/>
            </a:pPr>
            <a:endParaRPr lang="en-IN" sz="1900" dirty="0" smtClean="0"/>
          </a:p>
          <a:p>
            <a:pPr marL="0" indent="0" algn="just">
              <a:buNone/>
            </a:pPr>
            <a:r>
              <a:rPr lang="en-IN" sz="1900" dirty="0" smtClean="0"/>
              <a:t>Set1.difference(s2)</a:t>
            </a:r>
          </a:p>
          <a:p>
            <a:pPr marL="0" indent="0" algn="just">
              <a:buNone/>
            </a:pPr>
            <a:endParaRPr lang="en-IN" sz="1900" dirty="0" smtClean="0"/>
          </a:p>
          <a:p>
            <a:pPr marL="0" indent="0" algn="just">
              <a:buNone/>
            </a:pPr>
            <a:r>
              <a:rPr lang="en-IN" sz="1900" dirty="0" smtClean="0"/>
              <a:t>Set1.symmetric_difference(s2)</a:t>
            </a:r>
          </a:p>
          <a:p>
            <a:pPr marL="0" indent="0" algn="just">
              <a:buNone/>
            </a:pPr>
            <a:endParaRPr lang="en-IN" sz="1900" dirty="0"/>
          </a:p>
          <a:p>
            <a:pPr marL="0" indent="0" algn="just">
              <a:buNone/>
            </a:pPr>
            <a:r>
              <a:rPr lang="en-IN" sz="1900" dirty="0" smtClean="0"/>
              <a:t>Set1=</a:t>
            </a:r>
            <a:r>
              <a:rPr lang="en-IN" sz="1900" dirty="0" err="1" smtClean="0"/>
              <a:t>frozenset</a:t>
            </a:r>
            <a:r>
              <a:rPr lang="en-IN" sz="1900" dirty="0" smtClean="0"/>
              <a:t>(set2)	# creating immutable set</a:t>
            </a:r>
          </a:p>
          <a:p>
            <a:pPr marL="0" indent="0" algn="just">
              <a:buNone/>
            </a:pPr>
            <a:endParaRPr lang="en-IN" sz="1900" dirty="0"/>
          </a:p>
        </p:txBody>
      </p:sp>
    </p:spTree>
    <p:extLst>
      <p:ext uri="{BB962C8B-B14F-4D97-AF65-F5344CB8AC3E}">
        <p14:creationId xmlns:p14="http://schemas.microsoft.com/office/powerpoint/2010/main" val="928327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a:t>&gt;&gt;&gt; basket = ['apple', 'orange', 'apple', 'pear', 'orange', 'banana</a:t>
            </a:r>
            <a:r>
              <a:rPr lang="en-IN" dirty="0" smtClean="0"/>
              <a:t>']</a:t>
            </a:r>
          </a:p>
          <a:p>
            <a:pPr marL="0" indent="0" algn="just">
              <a:buNone/>
            </a:pPr>
            <a:r>
              <a:rPr lang="en-IN" dirty="0" smtClean="0"/>
              <a:t>&gt;&gt;&gt; </a:t>
            </a:r>
            <a:r>
              <a:rPr lang="en-IN" dirty="0"/>
              <a:t>fruit = set(basket</a:t>
            </a:r>
            <a:r>
              <a:rPr lang="en-IN" dirty="0" smtClean="0"/>
              <a:t>)</a:t>
            </a:r>
          </a:p>
          <a:p>
            <a:pPr marL="0" indent="0" algn="just">
              <a:buNone/>
            </a:pPr>
            <a:r>
              <a:rPr lang="en-IN" dirty="0" smtClean="0"/>
              <a:t># </a:t>
            </a:r>
            <a:r>
              <a:rPr lang="en-IN" dirty="0"/>
              <a:t>create a set without duplicates </a:t>
            </a:r>
            <a:endParaRPr lang="en-IN" dirty="0" smtClean="0"/>
          </a:p>
          <a:p>
            <a:pPr marL="0" indent="0" algn="just">
              <a:buNone/>
            </a:pPr>
            <a:r>
              <a:rPr lang="en-IN" dirty="0" smtClean="0"/>
              <a:t>&gt;&gt;&gt; fruit</a:t>
            </a:r>
          </a:p>
          <a:p>
            <a:pPr marL="0" indent="0" algn="just">
              <a:buNone/>
            </a:pPr>
            <a:r>
              <a:rPr lang="en-IN" dirty="0" smtClean="0"/>
              <a:t>set</a:t>
            </a:r>
            <a:r>
              <a:rPr lang="en-IN" dirty="0"/>
              <a:t>(['orange', 'pear', 'apple', 'banana']) </a:t>
            </a:r>
            <a:endParaRPr lang="en-IN" dirty="0" smtClean="0"/>
          </a:p>
          <a:p>
            <a:pPr marL="0" indent="0" algn="just">
              <a:buNone/>
            </a:pPr>
            <a:r>
              <a:rPr lang="en-IN" dirty="0" smtClean="0"/>
              <a:t>&gt;&gt;&gt; </a:t>
            </a:r>
            <a:r>
              <a:rPr lang="en-IN" dirty="0"/>
              <a:t>'orange' in </a:t>
            </a:r>
            <a:r>
              <a:rPr lang="en-IN" dirty="0" smtClean="0"/>
              <a:t>fruit</a:t>
            </a:r>
          </a:p>
          <a:p>
            <a:pPr marL="0" indent="0" algn="just">
              <a:buNone/>
            </a:pPr>
            <a:r>
              <a:rPr lang="en-IN" dirty="0" smtClean="0"/>
              <a:t># </a:t>
            </a:r>
            <a:r>
              <a:rPr lang="en-IN" dirty="0"/>
              <a:t>fast membership testing </a:t>
            </a:r>
            <a:endParaRPr lang="en-IN" dirty="0" smtClean="0"/>
          </a:p>
          <a:p>
            <a:pPr marL="0" indent="0" algn="just">
              <a:buNone/>
            </a:pPr>
            <a:r>
              <a:rPr lang="en-IN" dirty="0" smtClean="0"/>
              <a:t>True </a:t>
            </a:r>
          </a:p>
          <a:p>
            <a:pPr marL="0" indent="0" algn="just">
              <a:buNone/>
            </a:pPr>
            <a:r>
              <a:rPr lang="en-IN" dirty="0" smtClean="0"/>
              <a:t>&gt;&gt;&gt; </a:t>
            </a:r>
            <a:r>
              <a:rPr lang="en-IN" dirty="0"/>
              <a:t>'crabgrass' in fruit False </a:t>
            </a:r>
          </a:p>
        </p:txBody>
      </p:sp>
    </p:spTree>
    <p:extLst>
      <p:ext uri="{BB962C8B-B14F-4D97-AF65-F5344CB8AC3E}">
        <p14:creationId xmlns:p14="http://schemas.microsoft.com/office/powerpoint/2010/main" val="37834659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smtClean="0"/>
              <a:t>&gt;&gt;&gt;#Demonstrate </a:t>
            </a:r>
            <a:r>
              <a:rPr lang="en-IN" dirty="0"/>
              <a:t>set operations </a:t>
            </a:r>
            <a:endParaRPr lang="en-IN" dirty="0" smtClean="0"/>
          </a:p>
          <a:p>
            <a:pPr marL="0" indent="0" algn="just">
              <a:buNone/>
            </a:pPr>
            <a:r>
              <a:rPr lang="en-IN" dirty="0" smtClean="0"/>
              <a:t>&gt;&gt;&gt; </a:t>
            </a:r>
            <a:r>
              <a:rPr lang="en-IN" dirty="0"/>
              <a:t>a = set('abracadabra') </a:t>
            </a:r>
            <a:endParaRPr lang="en-IN" dirty="0" smtClean="0"/>
          </a:p>
          <a:p>
            <a:pPr marL="0" indent="0" algn="just">
              <a:buNone/>
            </a:pPr>
            <a:r>
              <a:rPr lang="en-IN" dirty="0" smtClean="0"/>
              <a:t>&gt;&gt;&gt; </a:t>
            </a:r>
            <a:r>
              <a:rPr lang="en-IN" dirty="0"/>
              <a:t>b = set('</a:t>
            </a:r>
            <a:r>
              <a:rPr lang="en-IN" dirty="0" err="1"/>
              <a:t>alacazam</a:t>
            </a:r>
            <a:r>
              <a:rPr lang="en-IN" dirty="0"/>
              <a:t>') </a:t>
            </a:r>
            <a:endParaRPr lang="en-IN" dirty="0" smtClean="0"/>
          </a:p>
          <a:p>
            <a:pPr marL="0" indent="0" algn="just">
              <a:buNone/>
            </a:pPr>
            <a:r>
              <a:rPr lang="en-IN" dirty="0" smtClean="0"/>
              <a:t>&gt;&gt;&gt; </a:t>
            </a:r>
            <a:r>
              <a:rPr lang="en-IN" dirty="0"/>
              <a:t>a # unique letters in a </a:t>
            </a:r>
            <a:endParaRPr lang="en-IN" dirty="0" smtClean="0"/>
          </a:p>
          <a:p>
            <a:pPr marL="0" indent="0" algn="just">
              <a:buNone/>
            </a:pPr>
            <a:r>
              <a:rPr lang="en-IN" dirty="0" smtClean="0"/>
              <a:t>set</a:t>
            </a:r>
            <a:r>
              <a:rPr lang="en-IN" dirty="0"/>
              <a:t>(['a', 'r', 'b', 'c', 'd']) </a:t>
            </a:r>
            <a:endParaRPr lang="en-IN" dirty="0" smtClean="0"/>
          </a:p>
          <a:p>
            <a:pPr marL="0" indent="0" algn="just">
              <a:buNone/>
            </a:pPr>
            <a:r>
              <a:rPr lang="en-IN" dirty="0" smtClean="0"/>
              <a:t>&gt;&gt;&gt; </a:t>
            </a:r>
            <a:r>
              <a:rPr lang="en-IN" dirty="0"/>
              <a:t>a - b # letters in a but not in b set(['r', 'd', 'b']) </a:t>
            </a:r>
            <a:endParaRPr lang="en-IN" dirty="0" smtClean="0"/>
          </a:p>
          <a:p>
            <a:pPr marL="0" indent="0" algn="just">
              <a:buNone/>
            </a:pPr>
            <a:r>
              <a:rPr lang="en-IN" dirty="0" smtClean="0"/>
              <a:t>&gt;&gt;&gt; </a:t>
            </a:r>
            <a:r>
              <a:rPr lang="en-IN" dirty="0"/>
              <a:t>a | b # letters in either a or b </a:t>
            </a:r>
            <a:endParaRPr lang="en-IN" dirty="0" smtClean="0"/>
          </a:p>
          <a:p>
            <a:pPr marL="0" indent="0" algn="just">
              <a:buNone/>
            </a:pPr>
            <a:r>
              <a:rPr lang="en-IN" dirty="0" smtClean="0"/>
              <a:t>set</a:t>
            </a:r>
            <a:r>
              <a:rPr lang="en-IN" dirty="0"/>
              <a:t>(['a', 'c', 'r', 'd', 'b', 'm', 'z', 'l']) &gt;&gt;&gt; a &amp; b # letters in both a and b </a:t>
            </a:r>
            <a:endParaRPr lang="en-IN" dirty="0" smtClean="0"/>
          </a:p>
          <a:p>
            <a:pPr marL="0" indent="0" algn="just">
              <a:buNone/>
            </a:pPr>
            <a:r>
              <a:rPr lang="en-IN" dirty="0" smtClean="0"/>
              <a:t>set</a:t>
            </a:r>
            <a:r>
              <a:rPr lang="en-IN" dirty="0"/>
              <a:t>(['a', 'c']) </a:t>
            </a:r>
            <a:endParaRPr lang="en-IN" dirty="0" smtClean="0"/>
          </a:p>
          <a:p>
            <a:pPr marL="0" indent="0" algn="just">
              <a:buNone/>
            </a:pPr>
            <a:r>
              <a:rPr lang="en-IN" dirty="0" smtClean="0"/>
              <a:t>&gt;&gt;&gt; </a:t>
            </a:r>
            <a:r>
              <a:rPr lang="en-IN" dirty="0"/>
              <a:t>a ^ b # letters in a or b but not both set(['r', 'd', 'b', 'm', 'z', 'l']) </a:t>
            </a:r>
          </a:p>
        </p:txBody>
      </p:sp>
    </p:spTree>
    <p:extLst>
      <p:ext uri="{BB962C8B-B14F-4D97-AF65-F5344CB8AC3E}">
        <p14:creationId xmlns:p14="http://schemas.microsoft.com/office/powerpoint/2010/main" val="39511906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When looping through a sequence, the position index and corresponding value can be retrieved at the same time using the </a:t>
            </a:r>
            <a:r>
              <a:rPr lang="en-IN" dirty="0">
                <a:hlinkClick r:id="rId2" tooltip="enumerate"/>
              </a:rPr>
              <a:t>enumerate()</a:t>
            </a:r>
            <a:r>
              <a:rPr lang="en-IN" dirty="0"/>
              <a:t> </a:t>
            </a:r>
            <a:r>
              <a:rPr lang="en-IN" dirty="0" smtClean="0"/>
              <a:t>function</a:t>
            </a:r>
          </a:p>
          <a:p>
            <a:pPr marL="0" indent="0">
              <a:buNone/>
            </a:pPr>
            <a:r>
              <a:rPr lang="en-IN" dirty="0"/>
              <a:t>&gt;&gt;&gt; </a:t>
            </a:r>
            <a:r>
              <a:rPr lang="en-IN" sz="2400" dirty="0"/>
              <a:t>for </a:t>
            </a:r>
            <a:r>
              <a:rPr lang="en-IN" sz="2400" dirty="0" err="1"/>
              <a:t>i</a:t>
            </a:r>
            <a:r>
              <a:rPr lang="en-IN" sz="2400" dirty="0"/>
              <a:t>, v in enumerate(['tic', '</a:t>
            </a:r>
            <a:r>
              <a:rPr lang="en-IN" sz="2400" dirty="0" err="1"/>
              <a:t>tac</a:t>
            </a:r>
            <a:r>
              <a:rPr lang="en-IN" sz="2400" dirty="0"/>
              <a:t>', 'toe']): </a:t>
            </a:r>
            <a:endParaRPr lang="en-IN" sz="2400" dirty="0" smtClean="0"/>
          </a:p>
          <a:p>
            <a:pPr marL="0" indent="0">
              <a:buNone/>
            </a:pPr>
            <a:r>
              <a:rPr lang="en-IN" sz="2400" dirty="0" smtClean="0"/>
              <a:t>... </a:t>
            </a:r>
            <a:r>
              <a:rPr lang="en-IN" sz="2400" dirty="0"/>
              <a:t>print </a:t>
            </a:r>
            <a:r>
              <a:rPr lang="en-IN" sz="2400" dirty="0" err="1"/>
              <a:t>i</a:t>
            </a:r>
            <a:r>
              <a:rPr lang="en-IN" sz="2400" dirty="0"/>
              <a:t>, v </a:t>
            </a:r>
            <a:endParaRPr lang="en-IN" sz="2400" dirty="0" smtClean="0"/>
          </a:p>
          <a:p>
            <a:pPr marL="0" indent="0">
              <a:buNone/>
            </a:pPr>
            <a:r>
              <a:rPr lang="en-IN" sz="2400" dirty="0" smtClean="0"/>
              <a:t>... </a:t>
            </a:r>
            <a:endParaRPr lang="en-IN" sz="2400" dirty="0"/>
          </a:p>
        </p:txBody>
      </p:sp>
    </p:spTree>
    <p:extLst>
      <p:ext uri="{BB962C8B-B14F-4D97-AF65-F5344CB8AC3E}">
        <p14:creationId xmlns:p14="http://schemas.microsoft.com/office/powerpoint/2010/main" val="23358874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0 tic </a:t>
            </a:r>
            <a:endParaRPr lang="en-IN" sz="2400" dirty="0" smtClean="0"/>
          </a:p>
          <a:p>
            <a:pPr marL="0" indent="0" algn="just">
              <a:buNone/>
            </a:pPr>
            <a:r>
              <a:rPr lang="en-IN" sz="2400" dirty="0" smtClean="0"/>
              <a:t>1 </a:t>
            </a:r>
            <a:r>
              <a:rPr lang="en-IN" sz="2400" dirty="0" err="1"/>
              <a:t>tac</a:t>
            </a:r>
            <a:r>
              <a:rPr lang="en-IN" sz="2400" dirty="0"/>
              <a:t> </a:t>
            </a:r>
            <a:endParaRPr lang="en-IN" sz="2400" dirty="0" smtClean="0"/>
          </a:p>
          <a:p>
            <a:pPr marL="0" indent="0" algn="just">
              <a:buNone/>
            </a:pPr>
            <a:r>
              <a:rPr lang="en-IN" sz="2400" dirty="0" smtClean="0"/>
              <a:t>2 toe</a:t>
            </a:r>
          </a:p>
          <a:p>
            <a:pPr marL="0" indent="0" algn="just">
              <a:buNone/>
            </a:pPr>
            <a:endParaRPr lang="en-IN" sz="2400" dirty="0" smtClean="0"/>
          </a:p>
          <a:p>
            <a:pPr marL="0" indent="0" algn="just">
              <a:buNone/>
            </a:pPr>
            <a:r>
              <a:rPr lang="en-IN" sz="2400" dirty="0"/>
              <a:t>To loop over two or more sequences at the same time, the entries can be paired with the </a:t>
            </a:r>
            <a:r>
              <a:rPr lang="en-IN" sz="2400" dirty="0">
                <a:hlinkClick r:id="rId2" tooltip="zip"/>
              </a:rPr>
              <a:t>zip()</a:t>
            </a:r>
            <a:r>
              <a:rPr lang="en-IN" sz="2400" dirty="0"/>
              <a:t> function</a:t>
            </a:r>
          </a:p>
        </p:txBody>
      </p:sp>
    </p:spTree>
    <p:extLst>
      <p:ext uri="{BB962C8B-B14F-4D97-AF65-F5344CB8AC3E}">
        <p14:creationId xmlns:p14="http://schemas.microsoft.com/office/powerpoint/2010/main" val="4029642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lstStyle/>
          <a:p>
            <a:r>
              <a:rPr lang="en-US" dirty="0" smtClean="0">
                <a:latin typeface="Courier New" pitchFamily="49" charset="0"/>
              </a:rPr>
              <a:t>First Python Script</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normAutofit/>
          </a:bodyPr>
          <a:lstStyle/>
          <a:p>
            <a:pPr algn="l"/>
            <a:endParaRPr lang="en-US" dirty="0" smtClean="0">
              <a:solidFill>
                <a:srgbClr val="FF0000"/>
              </a:solidFill>
            </a:endParaRPr>
          </a:p>
          <a:p>
            <a:pPr algn="l"/>
            <a:r>
              <a:rPr lang="en-US" dirty="0" smtClean="0">
                <a:solidFill>
                  <a:schemeClr val="tx1"/>
                </a:solidFill>
              </a:rPr>
              <a:t># program to print a message</a:t>
            </a:r>
          </a:p>
          <a:p>
            <a:pPr algn="l"/>
            <a:r>
              <a:rPr lang="en-US" dirty="0">
                <a:solidFill>
                  <a:schemeClr val="tx1"/>
                </a:solidFill>
              </a:rPr>
              <a:t>p</a:t>
            </a:r>
            <a:r>
              <a:rPr lang="en-US" dirty="0" smtClean="0">
                <a:solidFill>
                  <a:schemeClr val="tx1"/>
                </a:solidFill>
              </a:rPr>
              <a:t>rint ‘Hello, World’</a:t>
            </a:r>
          </a:p>
          <a:p>
            <a:pPr algn="l"/>
            <a:endParaRPr lang="en-US" sz="2800" dirty="0" smtClean="0">
              <a:solidFill>
                <a:schemeClr val="tx1"/>
              </a:solidFill>
              <a:latin typeface="Courier New" pitchFamily="49" charset="0"/>
            </a:endParaRPr>
          </a:p>
          <a:p>
            <a:pPr algn="l"/>
            <a:endParaRPr lang="en-US" sz="2800"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dirty="0"/>
              <a:t>&gt;&gt;&gt; questions = ['name', 'quest', '</a:t>
            </a:r>
            <a:r>
              <a:rPr lang="en-IN" sz="2400" dirty="0" err="1"/>
              <a:t>favorite</a:t>
            </a:r>
            <a:r>
              <a:rPr lang="en-IN" sz="2400" dirty="0"/>
              <a:t> </a:t>
            </a:r>
            <a:r>
              <a:rPr lang="en-IN" sz="2400" dirty="0" err="1"/>
              <a:t>color</a:t>
            </a:r>
            <a:r>
              <a:rPr lang="en-IN" sz="2400" dirty="0" smtClean="0"/>
              <a:t>']</a:t>
            </a:r>
          </a:p>
          <a:p>
            <a:pPr marL="0" indent="0" algn="just">
              <a:buNone/>
            </a:pPr>
            <a:r>
              <a:rPr lang="en-IN" sz="2400" dirty="0" smtClean="0"/>
              <a:t>&gt;&gt;&gt; </a:t>
            </a:r>
            <a:r>
              <a:rPr lang="en-IN" sz="2400" dirty="0"/>
              <a:t>answers = ['</a:t>
            </a:r>
            <a:r>
              <a:rPr lang="en-IN" sz="2400" dirty="0" err="1"/>
              <a:t>lancelot</a:t>
            </a:r>
            <a:r>
              <a:rPr lang="en-IN" sz="2400" dirty="0"/>
              <a:t>', 'the holy grail', 'blue</a:t>
            </a:r>
            <a:r>
              <a:rPr lang="en-IN" sz="2400" dirty="0" smtClean="0"/>
              <a:t>']</a:t>
            </a:r>
          </a:p>
          <a:p>
            <a:pPr marL="0" indent="0" algn="just">
              <a:buNone/>
            </a:pPr>
            <a:r>
              <a:rPr lang="en-IN" sz="2400" dirty="0" smtClean="0"/>
              <a:t>&gt;&gt;&gt; </a:t>
            </a:r>
            <a:r>
              <a:rPr lang="en-IN" sz="2400" dirty="0"/>
              <a:t>for q, a in zip(questions, answers): </a:t>
            </a:r>
            <a:endParaRPr lang="en-IN" sz="2400" dirty="0" smtClean="0"/>
          </a:p>
          <a:p>
            <a:pPr marL="0" indent="0" algn="just">
              <a:buNone/>
            </a:pPr>
            <a:r>
              <a:rPr lang="en-IN" sz="2400" dirty="0" smtClean="0"/>
              <a:t>... </a:t>
            </a:r>
            <a:r>
              <a:rPr lang="en-IN" sz="2400" dirty="0"/>
              <a:t>print 'What is your {0}? It is {1</a:t>
            </a:r>
            <a:r>
              <a:rPr lang="en-IN" sz="2400" dirty="0" smtClean="0"/>
              <a:t>}.'.format(q</a:t>
            </a:r>
            <a:r>
              <a:rPr lang="en-IN" sz="2400" dirty="0"/>
              <a:t>, a) ... </a:t>
            </a:r>
            <a:endParaRPr lang="en-IN" sz="2400" dirty="0" smtClean="0"/>
          </a:p>
          <a:p>
            <a:pPr marL="0" indent="0" algn="just">
              <a:buNone/>
            </a:pPr>
            <a:endParaRPr lang="en-IN" sz="2400" dirty="0" smtClean="0"/>
          </a:p>
          <a:p>
            <a:pPr marL="0" indent="0" algn="just">
              <a:buNone/>
            </a:pPr>
            <a:r>
              <a:rPr lang="en-IN" sz="2400" dirty="0"/>
              <a:t>What is your name? It is </a:t>
            </a:r>
            <a:r>
              <a:rPr lang="en-IN" sz="2400" dirty="0" err="1"/>
              <a:t>lancelot</a:t>
            </a:r>
            <a:r>
              <a:rPr lang="en-IN" sz="2400" dirty="0" smtClean="0"/>
              <a:t>.</a:t>
            </a:r>
          </a:p>
          <a:p>
            <a:pPr marL="0" indent="0" algn="just">
              <a:buNone/>
            </a:pPr>
            <a:r>
              <a:rPr lang="en-IN" sz="2400" dirty="0" smtClean="0"/>
              <a:t>What </a:t>
            </a:r>
            <a:r>
              <a:rPr lang="en-IN" sz="2400" dirty="0"/>
              <a:t>is your quest? It is the holy grail. What is your </a:t>
            </a:r>
            <a:r>
              <a:rPr lang="en-IN" sz="2400" dirty="0" err="1"/>
              <a:t>favorite</a:t>
            </a:r>
            <a:r>
              <a:rPr lang="en-IN" sz="2400" dirty="0"/>
              <a:t> </a:t>
            </a:r>
            <a:r>
              <a:rPr lang="en-IN" sz="2400" dirty="0" err="1"/>
              <a:t>color</a:t>
            </a:r>
            <a:r>
              <a:rPr lang="en-IN" sz="2400" dirty="0"/>
              <a:t>? It is blue. </a:t>
            </a:r>
          </a:p>
        </p:txBody>
      </p:sp>
    </p:spTree>
    <p:extLst>
      <p:ext uri="{BB962C8B-B14F-4D97-AF65-F5344CB8AC3E}">
        <p14:creationId xmlns:p14="http://schemas.microsoft.com/office/powerpoint/2010/main" val="2422930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400" dirty="0"/>
              <a:t>To loop over a sequence in reverse, first specify the sequence in a forward direction and then call the </a:t>
            </a:r>
            <a:r>
              <a:rPr lang="en-IN" sz="2400" dirty="0">
                <a:hlinkClick r:id="rId2" tooltip="reversed"/>
              </a:rPr>
              <a:t>reversed()</a:t>
            </a:r>
            <a:r>
              <a:rPr lang="en-IN" sz="2400" dirty="0"/>
              <a:t> function.</a:t>
            </a:r>
          </a:p>
          <a:p>
            <a:pPr marL="0" indent="0">
              <a:buNone/>
            </a:pPr>
            <a:r>
              <a:rPr lang="en-IN" sz="2400" dirty="0" smtClean="0"/>
              <a:t>&gt;&gt;&gt; </a:t>
            </a:r>
            <a:r>
              <a:rPr lang="en-IN" sz="2400" dirty="0"/>
              <a:t>for </a:t>
            </a:r>
            <a:r>
              <a:rPr lang="en-IN" sz="2400" dirty="0" err="1"/>
              <a:t>i</a:t>
            </a:r>
            <a:r>
              <a:rPr lang="en-IN" sz="2400" dirty="0"/>
              <a:t> in reversed(</a:t>
            </a:r>
            <a:r>
              <a:rPr lang="en-IN" sz="2400" dirty="0" err="1"/>
              <a:t>xrange</a:t>
            </a:r>
            <a:r>
              <a:rPr lang="en-IN" sz="2400" dirty="0"/>
              <a:t>(1,10,2)): ... print </a:t>
            </a:r>
            <a:r>
              <a:rPr lang="en-IN" sz="2400" dirty="0" err="1"/>
              <a:t>i</a:t>
            </a:r>
            <a:r>
              <a:rPr lang="en-IN" sz="2400" dirty="0"/>
              <a:t> </a:t>
            </a:r>
            <a:endParaRPr lang="en-IN" sz="2400" dirty="0" smtClean="0"/>
          </a:p>
          <a:p>
            <a:pPr marL="0" indent="0">
              <a:buNone/>
            </a:pPr>
            <a:r>
              <a:rPr lang="en-IN" sz="2400" dirty="0" smtClean="0"/>
              <a:t>... </a:t>
            </a:r>
          </a:p>
          <a:p>
            <a:pPr marL="0" indent="0">
              <a:buNone/>
            </a:pPr>
            <a:r>
              <a:rPr lang="en-IN" sz="2400" dirty="0" smtClean="0"/>
              <a:t>9</a:t>
            </a:r>
          </a:p>
          <a:p>
            <a:pPr marL="0" indent="0">
              <a:buNone/>
            </a:pPr>
            <a:r>
              <a:rPr lang="en-IN" sz="2400" dirty="0" smtClean="0"/>
              <a:t>7</a:t>
            </a:r>
          </a:p>
          <a:p>
            <a:pPr marL="0" indent="0">
              <a:buNone/>
            </a:pPr>
            <a:r>
              <a:rPr lang="en-IN" sz="2400" dirty="0" smtClean="0"/>
              <a:t>5</a:t>
            </a:r>
          </a:p>
          <a:p>
            <a:pPr marL="0" indent="0">
              <a:buNone/>
            </a:pPr>
            <a:r>
              <a:rPr lang="en-IN" sz="2400" dirty="0" smtClean="0"/>
              <a:t>3</a:t>
            </a:r>
          </a:p>
          <a:p>
            <a:pPr marL="0" indent="0">
              <a:buNone/>
            </a:pPr>
            <a:r>
              <a:rPr lang="en-IN" sz="2400" dirty="0" smtClean="0"/>
              <a:t>1 </a:t>
            </a:r>
            <a:endParaRPr lang="en-IN" sz="2400" dirty="0"/>
          </a:p>
          <a:p>
            <a:pPr marL="0" indent="0" algn="just">
              <a:buNone/>
            </a:pPr>
            <a:endParaRPr lang="en-IN" sz="2400" dirty="0"/>
          </a:p>
        </p:txBody>
      </p:sp>
    </p:spTree>
    <p:extLst>
      <p:ext uri="{BB962C8B-B14F-4D97-AF65-F5344CB8AC3E}">
        <p14:creationId xmlns:p14="http://schemas.microsoft.com/office/powerpoint/2010/main" val="24635037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sz="2400" dirty="0"/>
              <a:t>To loop over a sequence in sorted order, use the </a:t>
            </a:r>
            <a:r>
              <a:rPr lang="en-IN" sz="2400" dirty="0">
                <a:hlinkClick r:id="rId2" tooltip="sorted"/>
              </a:rPr>
              <a:t>sorted()</a:t>
            </a:r>
            <a:r>
              <a:rPr lang="en-IN" sz="2400" dirty="0"/>
              <a:t> function which returns a new sorted list while leaving the source unaltered.</a:t>
            </a:r>
          </a:p>
          <a:p>
            <a:pPr marL="0" indent="0">
              <a:buNone/>
            </a:pPr>
            <a:r>
              <a:rPr lang="en-IN" sz="2400" dirty="0" smtClean="0"/>
              <a:t>&gt;&gt;&gt; </a:t>
            </a:r>
            <a:r>
              <a:rPr lang="en-IN" sz="2400" dirty="0"/>
              <a:t>basket = ['apple', 'orange', 'apple', 'pear', 'orange', 'banana'] </a:t>
            </a:r>
            <a:endParaRPr lang="en-IN" sz="2400" dirty="0" smtClean="0"/>
          </a:p>
          <a:p>
            <a:pPr marL="0" indent="0">
              <a:buNone/>
            </a:pPr>
            <a:r>
              <a:rPr lang="en-IN" sz="2400" dirty="0" smtClean="0"/>
              <a:t>&gt;&gt;&gt; </a:t>
            </a:r>
            <a:r>
              <a:rPr lang="en-IN" sz="2400" dirty="0"/>
              <a:t>for f in sorted(set(basket</a:t>
            </a:r>
            <a:r>
              <a:rPr lang="en-IN" sz="2400" dirty="0" smtClean="0"/>
              <a:t>)):</a:t>
            </a:r>
          </a:p>
          <a:p>
            <a:pPr marL="0" indent="0">
              <a:buNone/>
            </a:pPr>
            <a:r>
              <a:rPr lang="en-IN" sz="2400" dirty="0" smtClean="0"/>
              <a:t>... </a:t>
            </a:r>
            <a:r>
              <a:rPr lang="en-IN" sz="2400" dirty="0"/>
              <a:t>print f </a:t>
            </a:r>
            <a:endParaRPr lang="en-IN" sz="2400" dirty="0" smtClean="0"/>
          </a:p>
          <a:p>
            <a:pPr marL="0" indent="0">
              <a:buNone/>
            </a:pPr>
            <a:r>
              <a:rPr lang="en-IN" sz="2400" dirty="0" smtClean="0"/>
              <a:t>... </a:t>
            </a:r>
          </a:p>
          <a:p>
            <a:pPr marL="0" indent="0">
              <a:buNone/>
            </a:pPr>
            <a:r>
              <a:rPr lang="en-IN" sz="2400" dirty="0" smtClean="0"/>
              <a:t>apple</a:t>
            </a:r>
          </a:p>
          <a:p>
            <a:pPr marL="0" indent="0">
              <a:buNone/>
            </a:pPr>
            <a:r>
              <a:rPr lang="en-IN" sz="2400" dirty="0" smtClean="0"/>
              <a:t>banana</a:t>
            </a:r>
          </a:p>
          <a:p>
            <a:pPr marL="0" indent="0">
              <a:buNone/>
            </a:pPr>
            <a:r>
              <a:rPr lang="en-IN" sz="2400" dirty="0"/>
              <a:t>o</a:t>
            </a:r>
            <a:r>
              <a:rPr lang="en-IN" sz="2400" dirty="0" smtClean="0"/>
              <a:t>range</a:t>
            </a:r>
          </a:p>
          <a:p>
            <a:pPr marL="0" indent="0">
              <a:buNone/>
            </a:pPr>
            <a:r>
              <a:rPr lang="en-IN" sz="2400" dirty="0" smtClean="0"/>
              <a:t>pear </a:t>
            </a:r>
            <a:endParaRPr lang="en-IN" sz="2400" dirty="0"/>
          </a:p>
          <a:p>
            <a:pPr marL="0" indent="0" algn="just">
              <a:buNone/>
            </a:pPr>
            <a:endParaRPr lang="en-IN" sz="2400" dirty="0"/>
          </a:p>
        </p:txBody>
      </p:sp>
    </p:spTree>
    <p:extLst>
      <p:ext uri="{BB962C8B-B14F-4D97-AF65-F5344CB8AC3E}">
        <p14:creationId xmlns:p14="http://schemas.microsoft.com/office/powerpoint/2010/main" val="16257257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sz="2400" dirty="0"/>
              <a:t>When looping through dictionaries, the key and corresponding value can be retrieved at the same time using the </a:t>
            </a:r>
            <a:r>
              <a:rPr lang="en-IN" sz="2400" dirty="0" err="1"/>
              <a:t>iteritems</a:t>
            </a:r>
            <a:r>
              <a:rPr lang="en-IN" sz="2400" dirty="0"/>
              <a:t>() method.</a:t>
            </a:r>
          </a:p>
          <a:p>
            <a:pPr marL="0" indent="0" algn="just">
              <a:buNone/>
            </a:pPr>
            <a:r>
              <a:rPr lang="en-IN" sz="2400" dirty="0" smtClean="0"/>
              <a:t>&gt;&gt;&gt; </a:t>
            </a:r>
            <a:r>
              <a:rPr lang="en-IN" sz="2400" dirty="0"/>
              <a:t>knights = {'</a:t>
            </a:r>
            <a:r>
              <a:rPr lang="en-IN" sz="2400" dirty="0" err="1"/>
              <a:t>gallahad</a:t>
            </a:r>
            <a:r>
              <a:rPr lang="en-IN" sz="2400" dirty="0"/>
              <a:t>': 'the pure', 'robin': 'the brave</a:t>
            </a:r>
            <a:r>
              <a:rPr lang="en-IN" sz="2400" dirty="0" smtClean="0"/>
              <a:t>'}</a:t>
            </a:r>
          </a:p>
          <a:p>
            <a:pPr marL="0" indent="0" algn="just">
              <a:buNone/>
            </a:pPr>
            <a:r>
              <a:rPr lang="en-IN" sz="2400" dirty="0" smtClean="0"/>
              <a:t>&gt;&gt;&gt; </a:t>
            </a:r>
            <a:r>
              <a:rPr lang="en-IN" sz="2400" dirty="0"/>
              <a:t>for k, v in </a:t>
            </a:r>
            <a:r>
              <a:rPr lang="en-IN" sz="2400" dirty="0" err="1"/>
              <a:t>knights.iteritems</a:t>
            </a:r>
            <a:r>
              <a:rPr lang="en-IN" sz="2400" dirty="0" smtClean="0"/>
              <a:t>():</a:t>
            </a:r>
          </a:p>
          <a:p>
            <a:pPr marL="0" indent="0" algn="just">
              <a:buNone/>
            </a:pPr>
            <a:r>
              <a:rPr lang="en-IN" sz="2400" dirty="0" smtClean="0"/>
              <a:t>... </a:t>
            </a:r>
            <a:r>
              <a:rPr lang="en-IN" sz="2400" dirty="0"/>
              <a:t>print k, v </a:t>
            </a:r>
            <a:endParaRPr lang="en-IN" sz="2400" dirty="0" smtClean="0"/>
          </a:p>
          <a:p>
            <a:pPr marL="0" indent="0" algn="just">
              <a:buNone/>
            </a:pPr>
            <a:r>
              <a:rPr lang="en-IN" sz="2400" dirty="0" smtClean="0"/>
              <a:t>... </a:t>
            </a:r>
          </a:p>
          <a:p>
            <a:pPr marL="0" indent="0" algn="just">
              <a:buNone/>
            </a:pPr>
            <a:r>
              <a:rPr lang="en-IN" sz="2400" dirty="0" err="1" smtClean="0"/>
              <a:t>Gallahad</a:t>
            </a:r>
            <a:endParaRPr lang="en-IN" sz="2400" dirty="0" smtClean="0"/>
          </a:p>
          <a:p>
            <a:pPr marL="0" indent="0" algn="just">
              <a:buNone/>
            </a:pPr>
            <a:r>
              <a:rPr lang="en-IN" sz="2400" dirty="0" smtClean="0"/>
              <a:t>the pure</a:t>
            </a:r>
          </a:p>
          <a:p>
            <a:pPr marL="0" indent="0" algn="just">
              <a:buNone/>
            </a:pPr>
            <a:r>
              <a:rPr lang="en-IN" sz="2400" dirty="0" smtClean="0"/>
              <a:t>Robin</a:t>
            </a:r>
          </a:p>
          <a:p>
            <a:pPr marL="0" indent="0" algn="just">
              <a:buNone/>
            </a:pPr>
            <a:r>
              <a:rPr lang="en-IN" sz="2400" dirty="0" smtClean="0"/>
              <a:t>the </a:t>
            </a:r>
            <a:r>
              <a:rPr lang="en-IN" sz="2400" dirty="0"/>
              <a:t>brave</a:t>
            </a:r>
          </a:p>
          <a:p>
            <a:pPr marL="0" indent="0" algn="just">
              <a:buNone/>
            </a:pPr>
            <a:endParaRPr lang="en-IN" sz="2400" dirty="0"/>
          </a:p>
        </p:txBody>
      </p:sp>
    </p:spTree>
    <p:extLst>
      <p:ext uri="{BB962C8B-B14F-4D97-AF65-F5344CB8AC3E}">
        <p14:creationId xmlns:p14="http://schemas.microsoft.com/office/powerpoint/2010/main" val="41607249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a:t>List comprehensions provide a concise way to create lists. Common applications are to make new lists where each element is the result of some operations applied to each member of another sequence or iterable, or to create a subsequence of those elements that satisfy a certain condition</a:t>
            </a:r>
          </a:p>
        </p:txBody>
      </p:sp>
    </p:spTree>
    <p:extLst>
      <p:ext uri="{BB962C8B-B14F-4D97-AF65-F5344CB8AC3E}">
        <p14:creationId xmlns:p14="http://schemas.microsoft.com/office/powerpoint/2010/main" val="34661666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For example, assume we want to create a list of squares, like:</a:t>
            </a:r>
          </a:p>
          <a:p>
            <a:pPr marL="0" indent="0">
              <a:buNone/>
            </a:pPr>
            <a:r>
              <a:rPr lang="en-IN" dirty="0" smtClean="0"/>
              <a:t>&gt;&gt;&gt; </a:t>
            </a:r>
            <a:r>
              <a:rPr lang="en-IN" dirty="0"/>
              <a:t>squares = </a:t>
            </a:r>
            <a:r>
              <a:rPr lang="en-IN" dirty="0" smtClean="0"/>
              <a:t>[]</a:t>
            </a:r>
          </a:p>
          <a:p>
            <a:pPr marL="0" indent="0">
              <a:buNone/>
            </a:pPr>
            <a:r>
              <a:rPr lang="en-IN" dirty="0" smtClean="0"/>
              <a:t>&gt;&gt;&gt; </a:t>
            </a:r>
            <a:r>
              <a:rPr lang="en-IN" dirty="0"/>
              <a:t>for x in range(10): </a:t>
            </a:r>
            <a:endParaRPr lang="en-IN" dirty="0" smtClean="0"/>
          </a:p>
          <a:p>
            <a:pPr marL="0" indent="0">
              <a:buNone/>
            </a:pPr>
            <a:r>
              <a:rPr lang="en-IN" dirty="0" smtClean="0"/>
              <a:t>... </a:t>
            </a:r>
            <a:r>
              <a:rPr lang="en-IN" dirty="0" err="1"/>
              <a:t>squares.append</a:t>
            </a:r>
            <a:r>
              <a:rPr lang="en-IN" dirty="0"/>
              <a:t>(x**2</a:t>
            </a:r>
            <a:r>
              <a:rPr lang="en-IN" dirty="0" smtClean="0"/>
              <a:t>)</a:t>
            </a:r>
          </a:p>
          <a:p>
            <a:pPr marL="0" indent="0">
              <a:buNone/>
            </a:pPr>
            <a:r>
              <a:rPr lang="en-IN" dirty="0" smtClean="0"/>
              <a:t>... </a:t>
            </a:r>
          </a:p>
          <a:p>
            <a:pPr marL="0" indent="0">
              <a:buNone/>
            </a:pPr>
            <a:r>
              <a:rPr lang="en-IN" dirty="0" smtClean="0"/>
              <a:t>&gt;&gt;&gt; </a:t>
            </a:r>
            <a:r>
              <a:rPr lang="en-IN" dirty="0"/>
              <a:t>squares </a:t>
            </a:r>
            <a:endParaRPr lang="en-IN" dirty="0" smtClean="0"/>
          </a:p>
          <a:p>
            <a:pPr marL="0" indent="0">
              <a:buNone/>
            </a:pPr>
            <a:r>
              <a:rPr lang="en-IN" dirty="0" smtClean="0"/>
              <a:t>[</a:t>
            </a:r>
            <a:r>
              <a:rPr lang="en-IN" dirty="0"/>
              <a:t>0, 1, 4, 9, 16, 25, 36, 49, 64, 81] </a:t>
            </a:r>
          </a:p>
          <a:p>
            <a:pPr marL="0" indent="0" algn="just">
              <a:buNone/>
            </a:pPr>
            <a:endParaRPr lang="en-IN" dirty="0"/>
          </a:p>
        </p:txBody>
      </p:sp>
    </p:spTree>
    <p:extLst>
      <p:ext uri="{BB962C8B-B14F-4D97-AF65-F5344CB8AC3E}">
        <p14:creationId xmlns:p14="http://schemas.microsoft.com/office/powerpoint/2010/main" val="42225979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We can obtain the same result with</a:t>
            </a:r>
            <a:r>
              <a:rPr lang="en-IN" dirty="0" smtClean="0"/>
              <a:t>:</a:t>
            </a:r>
          </a:p>
          <a:p>
            <a:pPr marL="0" indent="0">
              <a:buNone/>
            </a:pPr>
            <a:r>
              <a:rPr lang="en-IN" dirty="0" smtClean="0"/>
              <a:t>squares </a:t>
            </a:r>
            <a:r>
              <a:rPr lang="en-IN" dirty="0"/>
              <a:t>= [x**2 for x in range(10</a:t>
            </a:r>
            <a:r>
              <a:rPr lang="en-IN" dirty="0" smtClean="0"/>
              <a:t>)]</a:t>
            </a:r>
          </a:p>
          <a:p>
            <a:pPr marL="0" indent="0">
              <a:buNone/>
            </a:pPr>
            <a:endParaRPr lang="en-IN" dirty="0"/>
          </a:p>
          <a:p>
            <a:pPr marL="0" indent="0" algn="just">
              <a:buNone/>
            </a:pPr>
            <a:r>
              <a:rPr lang="en-IN" dirty="0"/>
              <a:t>A list comprehension consists of brackets containing an expression followed by a </a:t>
            </a:r>
            <a:r>
              <a:rPr lang="en-IN" dirty="0">
                <a:hlinkClick r:id="rId2"/>
              </a:rPr>
              <a:t>for</a:t>
            </a:r>
            <a:r>
              <a:rPr lang="en-IN" dirty="0"/>
              <a:t> clause, then zero or more </a:t>
            </a:r>
            <a:r>
              <a:rPr lang="en-IN" dirty="0">
                <a:hlinkClick r:id="rId2"/>
              </a:rPr>
              <a:t>for</a:t>
            </a:r>
            <a:r>
              <a:rPr lang="en-IN" dirty="0"/>
              <a:t> or </a:t>
            </a:r>
            <a:r>
              <a:rPr lang="en-IN" dirty="0">
                <a:hlinkClick r:id="rId3"/>
              </a:rPr>
              <a:t>if</a:t>
            </a:r>
            <a:r>
              <a:rPr lang="en-IN" dirty="0"/>
              <a:t> clauses. The result will be a new list resulting from evaluating the expression in the context of the </a:t>
            </a:r>
            <a:r>
              <a:rPr lang="en-IN" dirty="0">
                <a:hlinkClick r:id="rId2"/>
              </a:rPr>
              <a:t>for</a:t>
            </a:r>
            <a:r>
              <a:rPr lang="en-IN" dirty="0"/>
              <a:t> and </a:t>
            </a:r>
            <a:r>
              <a:rPr lang="en-IN" dirty="0">
                <a:hlinkClick r:id="rId3"/>
              </a:rPr>
              <a:t>if</a:t>
            </a:r>
            <a:r>
              <a:rPr lang="en-IN" dirty="0"/>
              <a:t> clauses which follow it. </a:t>
            </a:r>
          </a:p>
        </p:txBody>
      </p:sp>
    </p:spTree>
    <p:extLst>
      <p:ext uri="{BB962C8B-B14F-4D97-AF65-F5344CB8AC3E}">
        <p14:creationId xmlns:p14="http://schemas.microsoft.com/office/powerpoint/2010/main" val="35412033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For example, this </a:t>
            </a:r>
            <a:r>
              <a:rPr lang="en-IN" dirty="0" err="1"/>
              <a:t>listcomp</a:t>
            </a:r>
            <a:r>
              <a:rPr lang="en-IN" dirty="0"/>
              <a:t> combines the elements of two lists if they are not equal:</a:t>
            </a:r>
          </a:p>
          <a:p>
            <a:pPr marL="0" indent="0" algn="just">
              <a:buNone/>
            </a:pPr>
            <a:r>
              <a:rPr lang="en-IN" dirty="0" smtClean="0"/>
              <a:t>&gt;&gt;&gt; </a:t>
            </a:r>
            <a:r>
              <a:rPr lang="en-IN" dirty="0"/>
              <a:t>[(x, y) for x in [1,2,3] for y in [3,1,4] if x != y] </a:t>
            </a:r>
            <a:endParaRPr lang="en-IN" dirty="0" smtClean="0"/>
          </a:p>
          <a:p>
            <a:pPr marL="0" indent="0" algn="just">
              <a:buNone/>
            </a:pPr>
            <a:r>
              <a:rPr lang="en-IN" dirty="0" smtClean="0"/>
              <a:t>[(</a:t>
            </a:r>
            <a:r>
              <a:rPr lang="en-IN" dirty="0"/>
              <a:t>1, 3), (1, 4), (2, 3), (2, 1), (2, 4), (3, 1), (3, 4)]</a:t>
            </a:r>
          </a:p>
          <a:p>
            <a:pPr marL="0" indent="0" algn="just">
              <a:buNone/>
            </a:pPr>
            <a:endParaRPr lang="en-IN" dirty="0"/>
          </a:p>
        </p:txBody>
      </p:sp>
    </p:spTree>
    <p:extLst>
      <p:ext uri="{BB962C8B-B14F-4D97-AF65-F5344CB8AC3E}">
        <p14:creationId xmlns:p14="http://schemas.microsoft.com/office/powerpoint/2010/main" val="4172280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We can obtain the same result with:</a:t>
            </a:r>
          </a:p>
          <a:p>
            <a:pPr marL="0" indent="0" algn="just">
              <a:buNone/>
            </a:pPr>
            <a:r>
              <a:rPr lang="en-IN" dirty="0"/>
              <a:t>&gt;&gt;&gt; combs = </a:t>
            </a:r>
            <a:r>
              <a:rPr lang="en-IN" dirty="0" smtClean="0"/>
              <a:t>[]</a:t>
            </a:r>
          </a:p>
          <a:p>
            <a:pPr marL="0" indent="0" algn="just">
              <a:buNone/>
            </a:pPr>
            <a:r>
              <a:rPr lang="en-IN" dirty="0" smtClean="0"/>
              <a:t>&gt;&gt;&gt; </a:t>
            </a:r>
            <a:r>
              <a:rPr lang="en-IN" dirty="0"/>
              <a:t>for x in [1,2,3</a:t>
            </a:r>
            <a:r>
              <a:rPr lang="en-IN" dirty="0" smtClean="0"/>
              <a:t>]:</a:t>
            </a:r>
          </a:p>
          <a:p>
            <a:pPr marL="0" indent="0" algn="just">
              <a:buNone/>
            </a:pPr>
            <a:r>
              <a:rPr lang="en-IN" dirty="0" smtClean="0"/>
              <a:t>... </a:t>
            </a:r>
            <a:r>
              <a:rPr lang="en-IN" dirty="0"/>
              <a:t>for y in [3,1,4]: </a:t>
            </a:r>
            <a:endParaRPr lang="en-IN" dirty="0" smtClean="0"/>
          </a:p>
          <a:p>
            <a:pPr marL="0" indent="0" algn="just">
              <a:buNone/>
            </a:pPr>
            <a:r>
              <a:rPr lang="en-IN" dirty="0" smtClean="0"/>
              <a:t>... 	if </a:t>
            </a:r>
            <a:r>
              <a:rPr lang="en-IN" dirty="0"/>
              <a:t>x != y</a:t>
            </a:r>
            <a:r>
              <a:rPr lang="en-IN" dirty="0" smtClean="0"/>
              <a:t>:</a:t>
            </a:r>
          </a:p>
          <a:p>
            <a:pPr marL="0" indent="0" algn="just">
              <a:buNone/>
            </a:pPr>
            <a:r>
              <a:rPr lang="en-IN" dirty="0" smtClean="0"/>
              <a:t>... 	</a:t>
            </a:r>
            <a:r>
              <a:rPr lang="en-IN" dirty="0" err="1" smtClean="0"/>
              <a:t>combs.append</a:t>
            </a:r>
            <a:r>
              <a:rPr lang="en-IN" dirty="0"/>
              <a:t>((x, y</a:t>
            </a:r>
            <a:r>
              <a:rPr lang="en-IN" dirty="0" smtClean="0"/>
              <a:t>))</a:t>
            </a:r>
          </a:p>
          <a:p>
            <a:pPr marL="0" indent="0" algn="just">
              <a:buNone/>
            </a:pPr>
            <a:r>
              <a:rPr lang="en-IN" dirty="0" smtClean="0"/>
              <a:t>... </a:t>
            </a:r>
          </a:p>
          <a:p>
            <a:pPr marL="0" indent="0" algn="just">
              <a:buNone/>
            </a:pPr>
            <a:r>
              <a:rPr lang="en-IN" dirty="0" smtClean="0"/>
              <a:t>&gt;&gt;&gt; </a:t>
            </a:r>
            <a:r>
              <a:rPr lang="en-IN" dirty="0"/>
              <a:t>combs </a:t>
            </a:r>
            <a:endParaRPr lang="en-IN" dirty="0" smtClean="0"/>
          </a:p>
          <a:p>
            <a:pPr marL="0" indent="0" algn="just">
              <a:buNone/>
            </a:pPr>
            <a:r>
              <a:rPr lang="en-IN" dirty="0" smtClean="0"/>
              <a:t>[(</a:t>
            </a:r>
            <a:r>
              <a:rPr lang="en-IN" dirty="0"/>
              <a:t>1, 3), (1, 4), (2, 3), (2, 1), (2, 4), (3, 1), (3, 4)] </a:t>
            </a:r>
          </a:p>
        </p:txBody>
      </p:sp>
    </p:spTree>
    <p:extLst>
      <p:ext uri="{BB962C8B-B14F-4D97-AF65-F5344CB8AC3E}">
        <p14:creationId xmlns:p14="http://schemas.microsoft.com/office/powerpoint/2010/main" val="38828853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Comprehensions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List comprehensions can contain complex expressions and nested functions:</a:t>
            </a:r>
          </a:p>
          <a:p>
            <a:pPr marL="0" indent="0" algn="just">
              <a:buNone/>
            </a:pPr>
            <a:r>
              <a:rPr lang="en-IN" dirty="0" smtClean="0"/>
              <a:t>&gt;&gt;&gt; </a:t>
            </a:r>
            <a:r>
              <a:rPr lang="en-IN" dirty="0"/>
              <a:t>from math import </a:t>
            </a:r>
            <a:r>
              <a:rPr lang="en-IN" dirty="0" smtClean="0"/>
              <a:t>pi</a:t>
            </a:r>
          </a:p>
          <a:p>
            <a:pPr marL="0" indent="0" algn="just">
              <a:buNone/>
            </a:pPr>
            <a:r>
              <a:rPr lang="en-IN" dirty="0" smtClean="0"/>
              <a:t>&gt;&gt;&gt; </a:t>
            </a:r>
            <a:r>
              <a:rPr lang="en-IN" dirty="0"/>
              <a:t>[</a:t>
            </a:r>
            <a:r>
              <a:rPr lang="en-IN" dirty="0" err="1"/>
              <a:t>str</a:t>
            </a:r>
            <a:r>
              <a:rPr lang="en-IN" dirty="0"/>
              <a:t>(round(pi, </a:t>
            </a:r>
            <a:r>
              <a:rPr lang="en-IN" dirty="0" err="1"/>
              <a:t>i</a:t>
            </a:r>
            <a:r>
              <a:rPr lang="en-IN" dirty="0"/>
              <a:t>)) for </a:t>
            </a:r>
            <a:r>
              <a:rPr lang="en-IN" dirty="0" err="1"/>
              <a:t>i</a:t>
            </a:r>
            <a:r>
              <a:rPr lang="en-IN" dirty="0"/>
              <a:t> in range(1, 6</a:t>
            </a:r>
            <a:r>
              <a:rPr lang="en-IN" dirty="0" smtClean="0"/>
              <a:t>)]</a:t>
            </a:r>
          </a:p>
          <a:p>
            <a:pPr marL="0" indent="0" algn="just">
              <a:buNone/>
            </a:pPr>
            <a:r>
              <a:rPr lang="en-IN" dirty="0" smtClean="0"/>
              <a:t>[</a:t>
            </a:r>
            <a:r>
              <a:rPr lang="en-IN" dirty="0"/>
              <a:t>'3.1', '3.14', '3.142', '3.1416', '3.14159'] </a:t>
            </a:r>
          </a:p>
          <a:p>
            <a:pPr marL="0" indent="0" algn="just">
              <a:buNone/>
            </a:pPr>
            <a:endParaRPr lang="en-IN" dirty="0"/>
          </a:p>
        </p:txBody>
      </p:sp>
    </p:spTree>
    <p:extLst>
      <p:ext uri="{BB962C8B-B14F-4D97-AF65-F5344CB8AC3E}">
        <p14:creationId xmlns:p14="http://schemas.microsoft.com/office/powerpoint/2010/main" val="2223582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066800"/>
          </a:xfrm>
        </p:spPr>
        <p:txBody>
          <a:bodyPr>
            <a:normAutofit fontScale="90000"/>
          </a:bodyPr>
          <a:lstStyle/>
          <a:p>
            <a:r>
              <a:rPr lang="en-US" dirty="0" smtClean="0">
                <a:latin typeface="Courier New" pitchFamily="49" charset="0"/>
              </a:rPr>
              <a:t>Running a Python Script</a:t>
            </a:r>
            <a:endParaRPr lang="en-US" dirty="0">
              <a:latin typeface="Courier New" pitchFamily="49" charset="0"/>
            </a:endParaRPr>
          </a:p>
        </p:txBody>
      </p:sp>
      <p:sp>
        <p:nvSpPr>
          <p:cNvPr id="3" name="Subtitle 2"/>
          <p:cNvSpPr>
            <a:spLocks noGrp="1"/>
          </p:cNvSpPr>
          <p:nvPr>
            <p:ph type="subTitle" idx="1"/>
          </p:nvPr>
        </p:nvSpPr>
        <p:spPr>
          <a:xfrm>
            <a:off x="685800" y="2362200"/>
            <a:ext cx="7696200" cy="3276600"/>
          </a:xfrm>
        </p:spPr>
        <p:txBody>
          <a:bodyPr>
            <a:normAutofit/>
          </a:bodyPr>
          <a:lstStyle/>
          <a:p>
            <a:pPr algn="l"/>
            <a:r>
              <a:rPr lang="en-US" sz="2800" dirty="0" smtClean="0">
                <a:solidFill>
                  <a:schemeClr val="tx1"/>
                </a:solidFill>
              </a:rPr>
              <a:t>C:\&gt;python27&gt;  </a:t>
            </a:r>
            <a:r>
              <a:rPr lang="en-US" dirty="0" smtClean="0">
                <a:solidFill>
                  <a:srgbClr val="FF0000"/>
                </a:solidFill>
              </a:rPr>
              <a:t>python first.py</a:t>
            </a:r>
          </a:p>
          <a:p>
            <a:pPr algn="l"/>
            <a:endParaRPr lang="en-US" sz="2800" dirty="0" smtClean="0">
              <a:solidFill>
                <a:srgbClr val="FF0000"/>
              </a:solidFill>
              <a:latin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z="3000" dirty="0" smtClean="0">
                <a:cs typeface="Times New Roman" pitchFamily="18" charset="0"/>
              </a:rPr>
              <a:t>About the Program</a:t>
            </a:r>
          </a:p>
        </p:txBody>
      </p:sp>
      <p:sp>
        <p:nvSpPr>
          <p:cNvPr id="20483" name="Content Placeholder 2"/>
          <p:cNvSpPr>
            <a:spLocks noGrp="1"/>
          </p:cNvSpPr>
          <p:nvPr>
            <p:ph idx="1"/>
          </p:nvPr>
        </p:nvSpPr>
        <p:spPr>
          <a:xfrm>
            <a:off x="457200" y="1600200"/>
            <a:ext cx="8305800" cy="4525963"/>
          </a:xfrm>
        </p:spPr>
        <p:txBody>
          <a:bodyPr/>
          <a:lstStyle/>
          <a:p>
            <a:pPr eaLnBrk="1" hangingPunct="1">
              <a:buFont typeface="Wingdings" pitchFamily="2" charset="2"/>
              <a:buChar char="Ø"/>
            </a:pPr>
            <a:endParaRPr lang="en-US" sz="3000" dirty="0" smtClean="0">
              <a:cs typeface="Times New Roman" pitchFamily="18" charset="0"/>
            </a:endParaRPr>
          </a:p>
          <a:p>
            <a:pPr>
              <a:buBlip>
                <a:blip r:embed="rId2"/>
              </a:buBlip>
            </a:pPr>
            <a:r>
              <a:rPr lang="en-US" sz="3000" dirty="0" smtClean="0">
                <a:cs typeface="Times New Roman" pitchFamily="18" charset="0"/>
              </a:rPr>
              <a:t>Any line that starts with a </a:t>
            </a:r>
            <a:r>
              <a:rPr lang="en-US" sz="3000" dirty="0" smtClean="0">
                <a:solidFill>
                  <a:srgbClr val="FF0000"/>
                </a:solidFill>
                <a:cs typeface="Times New Roman" pitchFamily="18" charset="0"/>
              </a:rPr>
              <a:t>#</a:t>
            </a:r>
            <a:r>
              <a:rPr lang="en-US" sz="3000" dirty="0" smtClean="0">
                <a:cs typeface="Times New Roman" pitchFamily="18" charset="0"/>
              </a:rPr>
              <a:t>, is a comment</a:t>
            </a:r>
          </a:p>
          <a:p>
            <a:pPr marL="0" indent="0">
              <a:buNone/>
            </a:pPr>
            <a:endParaRPr lang="en-US" sz="3000" dirty="0" smtClean="0">
              <a:cs typeface="Times New Roman" pitchFamily="18" charset="0"/>
            </a:endParaRPr>
          </a:p>
          <a:p>
            <a:pPr>
              <a:buBlip>
                <a:blip r:embed="rId2"/>
              </a:buBlip>
            </a:pPr>
            <a:r>
              <a:rPr lang="en-US" sz="3000" dirty="0" smtClean="0">
                <a:cs typeface="Times New Roman" pitchFamily="18" charset="0"/>
              </a:rPr>
              <a:t>To display messages, </a:t>
            </a:r>
            <a:r>
              <a:rPr lang="en-US" sz="3000" dirty="0" smtClean="0">
                <a:solidFill>
                  <a:srgbClr val="FF0000"/>
                </a:solidFill>
                <a:cs typeface="Times New Roman" pitchFamily="18" charset="0"/>
              </a:rPr>
              <a:t>print </a:t>
            </a:r>
            <a:r>
              <a:rPr lang="en-US" sz="3000" dirty="0" smtClean="0">
                <a:cs typeface="Times New Roman" pitchFamily="18" charset="0"/>
              </a:rPr>
              <a:t>command is used</a:t>
            </a:r>
          </a:p>
          <a:p>
            <a:pPr>
              <a:buBlip>
                <a:blip r:embed="rId2"/>
              </a:buBlip>
            </a:pPr>
            <a:endParaRPr lang="en-US" sz="3000" dirty="0" smtClean="0">
              <a:cs typeface="Times New Roman" pitchFamily="18" charset="0"/>
            </a:endParaRPr>
          </a:p>
          <a:p>
            <a:pPr eaLnBrk="1" hangingPunct="1">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2545</Words>
  <Application>Microsoft Office PowerPoint</Application>
  <PresentationFormat>On-screen Show (4:3)</PresentationFormat>
  <Paragraphs>656</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Courier New</vt:lpstr>
      <vt:lpstr>Times New Roman</vt:lpstr>
      <vt:lpstr>Wingdings</vt:lpstr>
      <vt:lpstr>Office Theme</vt:lpstr>
      <vt:lpstr>PowerPoint Presentation</vt:lpstr>
      <vt:lpstr>CHAPTER  1</vt:lpstr>
      <vt:lpstr>Features</vt:lpstr>
      <vt:lpstr>Creator of Python </vt:lpstr>
      <vt:lpstr>Downloading Python</vt:lpstr>
      <vt:lpstr>Knowing Python Version</vt:lpstr>
      <vt:lpstr>First Python Script</vt:lpstr>
      <vt:lpstr>Running a Python Script</vt:lpstr>
      <vt:lpstr>About the Program</vt:lpstr>
      <vt:lpstr>Using the Interpreter</vt:lpstr>
      <vt:lpstr>Quit from the Interpreter</vt:lpstr>
      <vt:lpstr>Getting help from Python Interpreter</vt:lpstr>
      <vt:lpstr>Python Data Types</vt:lpstr>
      <vt:lpstr>Numbers</vt:lpstr>
      <vt:lpstr>Integers</vt:lpstr>
      <vt:lpstr>Floating Point</vt:lpstr>
      <vt:lpstr>Complex</vt:lpstr>
      <vt:lpstr>Conversion</vt:lpstr>
      <vt:lpstr>String Literals</vt:lpstr>
      <vt:lpstr>String Literals</vt:lpstr>
      <vt:lpstr>String Literals</vt:lpstr>
      <vt:lpstr>Substrings and Methods</vt:lpstr>
      <vt:lpstr>String Formatting - %</vt:lpstr>
      <vt:lpstr>Lists</vt:lpstr>
      <vt:lpstr>Lists: Modifying Content</vt:lpstr>
      <vt:lpstr>Lists: Addition</vt:lpstr>
      <vt:lpstr>Tuples</vt:lpstr>
      <vt:lpstr>Dictionaries</vt:lpstr>
      <vt:lpstr>Dictionaries: Add/Modify</vt:lpstr>
      <vt:lpstr>Dictionaries: Delete</vt:lpstr>
      <vt:lpstr>Data Type Wrap Up</vt:lpstr>
      <vt:lpstr>Input</vt:lpstr>
      <vt:lpstr>Input: Example</vt:lpstr>
      <vt:lpstr>CHAPTER  2</vt:lpstr>
      <vt:lpstr>Arithmetic Operators</vt:lpstr>
      <vt:lpstr>Relational Operators</vt:lpstr>
      <vt:lpstr>Logical Operators</vt:lpstr>
      <vt:lpstr>Assignment Operators</vt:lpstr>
      <vt:lpstr>Membership Operators</vt:lpstr>
      <vt:lpstr>Identity Operators</vt:lpstr>
      <vt:lpstr>If Statements</vt:lpstr>
      <vt:lpstr>No Braces???</vt:lpstr>
      <vt:lpstr>While Loops</vt:lpstr>
      <vt:lpstr>Loop Control Statements</vt:lpstr>
      <vt:lpstr>The Loop Else Clause</vt:lpstr>
      <vt:lpstr>The Loop Else Clause</vt:lpstr>
      <vt:lpstr>For Loops</vt:lpstr>
      <vt:lpstr>CHAPTER  3</vt:lpstr>
      <vt:lpstr>Functions - Numeric</vt:lpstr>
      <vt:lpstr>Functions – Numeric math module</vt:lpstr>
      <vt:lpstr>Functions – String</vt:lpstr>
      <vt:lpstr>Functions – String</vt:lpstr>
      <vt:lpstr>Functions – String</vt:lpstr>
      <vt:lpstr>Functions – String</vt:lpstr>
      <vt:lpstr>Functions – Lists Built-in</vt:lpstr>
      <vt:lpstr>Functions – Lists Built-in</vt:lpstr>
      <vt:lpstr>Functions – Lists Built-in</vt:lpstr>
      <vt:lpstr>Functions – Tuple</vt:lpstr>
      <vt:lpstr>Functions – Dictionary</vt:lpstr>
      <vt:lpstr>Functions – Dictionary</vt:lpstr>
      <vt:lpstr>CHAPTER  4</vt:lpstr>
      <vt:lpstr>Sets</vt:lpstr>
      <vt:lpstr>Sets</vt:lpstr>
      <vt:lpstr>Sets</vt:lpstr>
      <vt:lpstr>Sets</vt:lpstr>
      <vt:lpstr>Sets</vt:lpstr>
      <vt:lpstr>Sets</vt:lpstr>
      <vt:lpstr>Looping Techniques</vt:lpstr>
      <vt:lpstr>Looping Techniques</vt:lpstr>
      <vt:lpstr>Looping Techniques</vt:lpstr>
      <vt:lpstr>Looping Techniques</vt:lpstr>
      <vt:lpstr>Looping Techniques</vt:lpstr>
      <vt:lpstr>Looping Techniques</vt:lpstr>
      <vt:lpstr>List Comprehensions</vt:lpstr>
      <vt:lpstr>List Comprehensions</vt:lpstr>
      <vt:lpstr>List Comprehensions</vt:lpstr>
      <vt:lpstr>List Comprehensions</vt:lpstr>
      <vt:lpstr>List Comprehensions</vt:lpstr>
      <vt:lpstr>List Comprehensions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prasad</dc:creator>
  <cp:lastModifiedBy>prasad</cp:lastModifiedBy>
  <cp:revision>199</cp:revision>
  <dcterms:created xsi:type="dcterms:W3CDTF">2006-08-16T00:00:00Z</dcterms:created>
  <dcterms:modified xsi:type="dcterms:W3CDTF">2015-11-10T03:24:07Z</dcterms:modified>
</cp:coreProperties>
</file>