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409" r:id="rId2"/>
    <p:sldId id="410" r:id="rId3"/>
    <p:sldId id="431" r:id="rId4"/>
    <p:sldId id="411" r:id="rId5"/>
    <p:sldId id="412" r:id="rId6"/>
    <p:sldId id="413" r:id="rId7"/>
    <p:sldId id="414" r:id="rId8"/>
    <p:sldId id="415" r:id="rId9"/>
    <p:sldId id="423" r:id="rId10"/>
    <p:sldId id="432" r:id="rId11"/>
    <p:sldId id="433" r:id="rId12"/>
    <p:sldId id="416" r:id="rId13"/>
    <p:sldId id="417" r:id="rId14"/>
    <p:sldId id="434" r:id="rId15"/>
    <p:sldId id="418" r:id="rId16"/>
    <p:sldId id="419" r:id="rId17"/>
    <p:sldId id="420" r:id="rId18"/>
    <p:sldId id="421" r:id="rId19"/>
    <p:sldId id="422" r:id="rId20"/>
    <p:sldId id="435"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478" r:id="rId64"/>
    <p:sldId id="479" r:id="rId65"/>
    <p:sldId id="480" r:id="rId66"/>
    <p:sldId id="481" r:id="rId67"/>
    <p:sldId id="482" r:id="rId68"/>
    <p:sldId id="483" r:id="rId69"/>
    <p:sldId id="484" r:id="rId70"/>
    <p:sldId id="485" r:id="rId71"/>
    <p:sldId id="486" r:id="rId72"/>
    <p:sldId id="487" r:id="rId73"/>
    <p:sldId id="488" r:id="rId74"/>
    <p:sldId id="489" r:id="rId75"/>
    <p:sldId id="490" r:id="rId76"/>
    <p:sldId id="491" r:id="rId77"/>
    <p:sldId id="492" r:id="rId78"/>
    <p:sldId id="493" r:id="rId79"/>
    <p:sldId id="494" r:id="rId80"/>
    <p:sldId id="495" r:id="rId81"/>
    <p:sldId id="496" r:id="rId82"/>
    <p:sldId id="497" r:id="rId83"/>
    <p:sldId id="498" r:id="rId84"/>
    <p:sldId id="499" r:id="rId85"/>
    <p:sldId id="500" r:id="rId86"/>
    <p:sldId id="501" r:id="rId87"/>
    <p:sldId id="502" r:id="rId88"/>
    <p:sldId id="503" r:id="rId89"/>
    <p:sldId id="504" r:id="rId90"/>
    <p:sldId id="505" r:id="rId91"/>
    <p:sldId id="506" r:id="rId92"/>
    <p:sldId id="507" r:id="rId93"/>
    <p:sldId id="508" r:id="rId94"/>
    <p:sldId id="509" r:id="rId95"/>
    <p:sldId id="510"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0C8A2-AA86-473E-AAEB-46103892E337}" type="datetimeFigureOut">
              <a:rPr lang="en-US" smtClean="0"/>
              <a:pPr/>
              <a:t>11/10/2015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A33B7-5500-46FE-8A06-EAF3C1C53455}" type="slidenum">
              <a:rPr lang="en-US" smtClean="0"/>
              <a:pPr/>
              <a:t>‹#›</a:t>
            </a:fld>
            <a:endParaRPr lang="en-US"/>
          </a:p>
        </p:txBody>
      </p:sp>
    </p:spTree>
    <p:extLst>
      <p:ext uri="{BB962C8B-B14F-4D97-AF65-F5344CB8AC3E}">
        <p14:creationId xmlns:p14="http://schemas.microsoft.com/office/powerpoint/2010/main" val="176737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7CB72C-9C9B-4BA5-9DCD-85814F55DC39}" type="slidenum">
              <a:rPr lang="en-US" smtClean="0"/>
              <a:pPr/>
              <a:t>64</a:t>
            </a:fld>
            <a:endParaRPr lang="en-US"/>
          </a:p>
        </p:txBody>
      </p:sp>
    </p:spTree>
    <p:extLst>
      <p:ext uri="{BB962C8B-B14F-4D97-AF65-F5344CB8AC3E}">
        <p14:creationId xmlns:p14="http://schemas.microsoft.com/office/powerpoint/2010/main" val="417365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9E2B92-4E97-4D24-9800-49A7958913D1}"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A1747-8181-45F3-81CD-372F72C383B0}"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E0958-1023-44ED-A5FA-D9D1A2DC7703}"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05D38-70F4-4287-A575-69112ADC06FB}"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A92D9E-0EA9-4554-A036-96EF62B667D1}"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D94375-9E22-47FC-9484-C0D8DE2865B7}" type="datetime1">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966363-C699-472E-B608-A7ADA7CBF942}" type="datetime1">
              <a:rPr lang="en-US" smtClean="0"/>
              <a:pPr/>
              <a:t>11/10/2015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C58C3A-FCA9-43A0-A558-20370D4D6099}" type="datetime1">
              <a:rPr lang="en-US" smtClean="0"/>
              <a:pPr/>
              <a:t>11/10/2015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1B65A-4820-49CE-B4FD-1B2079806C81}" type="datetime1">
              <a:rPr lang="en-US" smtClean="0"/>
              <a:pPr/>
              <a:t>11/10/2015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B6588-8D81-4AA4-B635-04A0085DE23D}" type="datetime1">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9B2803-49C0-4CFE-8E97-5E89142856C1}" type="datetime1">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ourier New" pitchFamily="49" charset="0"/>
              </a:defRPr>
            </a:lvl1pPr>
          </a:lstStyle>
          <a:p>
            <a:fld id="{16E4CBF4-11BF-4CAB-B65F-7CFF865E5E04}" type="datetime1">
              <a:rPr lang="en-US" smtClean="0"/>
              <a:pPr/>
              <a:t>11/10/2015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urier New" pitchFamily="49"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ourier New" pitchFamily="49"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Courier New" pitchFamily="49"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urier New" pitchFamily="49"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urier New" pitchFamily="49"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urier New" pitchFamily="49"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urier New" pitchFamily="49"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urier New"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t>CHAPTER  7</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endParaRPr lang="en-US" dirty="0" smtClean="0">
              <a:latin typeface="Courier New" pitchFamily="49" charset="0"/>
            </a:endParaRPr>
          </a:p>
          <a:p>
            <a:r>
              <a:rPr lang="en-US" sz="4800" dirty="0" smtClean="0">
                <a:solidFill>
                  <a:schemeClr val="tx1"/>
                </a:solidFill>
                <a:latin typeface="Courier New" pitchFamily="49" charset="0"/>
              </a:rPr>
              <a:t>FILES </a:t>
            </a:r>
            <a:endParaRPr lang="en-US" sz="4800" dirty="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Generic If </a:t>
            </a:r>
          </a:p>
        </p:txBody>
      </p:sp>
      <p:sp>
        <p:nvSpPr>
          <p:cNvPr id="34819" name="Rectangle 3"/>
          <p:cNvSpPr>
            <a:spLocks noGrp="1" noChangeArrowheads="1"/>
          </p:cNvSpPr>
          <p:nvPr>
            <p:ph type="body" idx="1"/>
          </p:nvPr>
        </p:nvSpPr>
        <p:spPr/>
        <p:txBody>
          <a:bodyPr>
            <a:normAutofit lnSpcReduction="1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num=</a:t>
            </a:r>
            <a:r>
              <a:rPr lang="en-US" sz="2800" dirty="0" err="1" smtClean="0">
                <a:cs typeface="Courier New" pitchFamily="49" charset="0"/>
              </a:rPr>
              <a:t>int</a:t>
            </a:r>
            <a:r>
              <a:rPr lang="en-US" sz="2800" dirty="0" smtClean="0">
                <a:cs typeface="Courier New" pitchFamily="49" charset="0"/>
              </a:rPr>
              <a:t> (</a:t>
            </a:r>
            <a:r>
              <a:rPr lang="en-US" sz="2800" dirty="0" err="1" smtClean="0">
                <a:cs typeface="Courier New" pitchFamily="49" charset="0"/>
              </a:rPr>
              <a:t>raw_input</a:t>
            </a:r>
            <a:r>
              <a:rPr lang="en-US" sz="2800" dirty="0" smtClean="0">
                <a:cs typeface="Courier New" pitchFamily="49" charset="0"/>
              </a:rPr>
              <a:t> ('enter a value '))</a:t>
            </a:r>
          </a:p>
          <a:p>
            <a:pPr marL="0" algn="just" fontAlgn="base">
              <a:spcBef>
                <a:spcPts val="0"/>
              </a:spcBef>
              <a:buNone/>
            </a:pPr>
            <a:r>
              <a:rPr lang="en-US" sz="2800" dirty="0" smtClean="0">
                <a:cs typeface="Courier New" pitchFamily="49" charset="0"/>
              </a:rPr>
              <a:t>if num &lt; 1:</a:t>
            </a:r>
          </a:p>
          <a:p>
            <a:pPr marL="0" algn="just" fontAlgn="base">
              <a:spcBef>
                <a:spcPts val="0"/>
              </a:spcBef>
              <a:buNone/>
            </a:pPr>
            <a:r>
              <a:rPr lang="en-US" sz="2800" dirty="0" smtClean="0">
                <a:cs typeface="Courier New" pitchFamily="49" charset="0"/>
              </a:rPr>
              <a:t>	raise "value less than 1"</a:t>
            </a:r>
          </a:p>
          <a:p>
            <a:pPr marL="0" algn="just" fontAlgn="base">
              <a:spcBef>
                <a:spcPts val="0"/>
              </a:spcBef>
              <a:buNone/>
            </a:pPr>
            <a:r>
              <a:rPr lang="en-US" sz="2800" dirty="0" smtClean="0">
                <a:cs typeface="Courier New" pitchFamily="49" charset="0"/>
              </a:rPr>
              <a:t>else:</a:t>
            </a:r>
          </a:p>
          <a:p>
            <a:pPr marL="0" algn="just" fontAlgn="base">
              <a:spcBef>
                <a:spcPts val="0"/>
              </a:spcBef>
              <a:buNone/>
            </a:pPr>
            <a:r>
              <a:rPr lang="en-US" sz="2800" dirty="0" smtClean="0">
                <a:cs typeface="Courier New" pitchFamily="49" charset="0"/>
              </a:rPr>
              <a:t>	print ('done')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Handling Exceptions </a:t>
            </a:r>
          </a:p>
        </p:txBody>
      </p:sp>
      <p:sp>
        <p:nvSpPr>
          <p:cNvPr id="34819" name="Rectangle 3"/>
          <p:cNvSpPr>
            <a:spLocks noGrp="1" noChangeArrowheads="1"/>
          </p:cNvSpPr>
          <p:nvPr>
            <p:ph type="body" idx="1"/>
          </p:nvPr>
        </p:nvSpPr>
        <p:spPr/>
        <p:txBody>
          <a:bodyPr>
            <a:normAutofit/>
          </a:bodyPr>
          <a:lstStyle/>
          <a:p>
            <a:pPr marL="0" algn="just" fontAlgn="base">
              <a:spcBef>
                <a:spcPts val="0"/>
              </a:spcBef>
              <a:buNone/>
            </a:pPr>
            <a:r>
              <a:rPr lang="en-US" sz="2800" dirty="0" smtClean="0"/>
              <a:t>If you have some </a:t>
            </a:r>
            <a:r>
              <a:rPr lang="en-US" sz="2800" i="1" dirty="0" smtClean="0"/>
              <a:t>suspicious</a:t>
            </a:r>
            <a:r>
              <a:rPr lang="en-US" sz="2800" dirty="0" smtClean="0"/>
              <a:t> code that may raise an exception, you can defend your program by placing the suspicious code in a </a:t>
            </a:r>
            <a:r>
              <a:rPr lang="en-US" sz="2800" b="1" dirty="0" smtClean="0"/>
              <a:t>try:</a:t>
            </a:r>
            <a:r>
              <a:rPr lang="en-US" sz="2800" dirty="0" smtClean="0"/>
              <a:t> block. </a:t>
            </a:r>
          </a:p>
          <a:p>
            <a:pPr marL="0" algn="just" fontAlgn="base">
              <a:spcBef>
                <a:spcPts val="0"/>
              </a:spcBef>
              <a:buNone/>
            </a:pPr>
            <a:endParaRPr lang="en-US" sz="2800" dirty="0" smtClean="0"/>
          </a:p>
          <a:p>
            <a:pPr marL="0" algn="just" fontAlgn="base">
              <a:spcBef>
                <a:spcPts val="0"/>
              </a:spcBef>
              <a:buNone/>
            </a:pPr>
            <a:r>
              <a:rPr lang="en-US" sz="2800" dirty="0" smtClean="0"/>
              <a:t>After the try: block, include an </a:t>
            </a:r>
            <a:r>
              <a:rPr lang="en-US" sz="2800" b="1" dirty="0" smtClean="0"/>
              <a:t>except:</a:t>
            </a:r>
            <a:r>
              <a:rPr lang="en-US" sz="2800" dirty="0" smtClean="0"/>
              <a:t> statement, followed by a block of code which handles the problem as elegantly as possible</a:t>
            </a:r>
            <a:endParaRPr lang="en-US" sz="2800" dirty="0" smtClean="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Try/Except</a:t>
            </a:r>
          </a:p>
        </p:txBody>
      </p:sp>
      <p:sp>
        <p:nvSpPr>
          <p:cNvPr id="34819" name="Rectangle 3"/>
          <p:cNvSpPr>
            <a:spLocks noGrp="1" noChangeArrowheads="1"/>
          </p:cNvSpPr>
          <p:nvPr>
            <p:ph type="body" idx="1"/>
          </p:nvPr>
        </p:nvSpPr>
        <p:spPr/>
        <p:txBody>
          <a:bodyPr>
            <a:normAutofit/>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r>
              <a:rPr lang="en-US" sz="2800" dirty="0" smtClean="0">
                <a:cs typeface="Courier New" pitchFamily="49" charset="0"/>
              </a:rPr>
              <a:t>try:</a:t>
            </a:r>
          </a:p>
          <a:p>
            <a:pPr marL="0" algn="just" fontAlgn="base">
              <a:spcBef>
                <a:spcPts val="0"/>
              </a:spcBef>
              <a:buNone/>
            </a:pPr>
            <a:r>
              <a:rPr lang="en-US" sz="2800" dirty="0" smtClean="0">
                <a:cs typeface="Courier New" pitchFamily="49" charset="0"/>
              </a:rPr>
              <a:t>    num = float(</a:t>
            </a:r>
            <a:r>
              <a:rPr lang="en-US" sz="2800" dirty="0" err="1" smtClean="0">
                <a:cs typeface="Courier New" pitchFamily="49" charset="0"/>
              </a:rPr>
              <a:t>raw_input</a:t>
            </a:r>
            <a:r>
              <a:rPr lang="en-US" sz="2800" dirty="0" smtClean="0">
                <a:cs typeface="Courier New" pitchFamily="49" charset="0"/>
              </a:rPr>
              <a:t>("Enter a number: "))</a:t>
            </a:r>
          </a:p>
          <a:p>
            <a:pPr marL="0" algn="just" fontAlgn="base">
              <a:spcBef>
                <a:spcPts val="0"/>
              </a:spcBef>
              <a:buNone/>
            </a:pPr>
            <a:r>
              <a:rPr lang="en-US" sz="2800" dirty="0" smtClean="0">
                <a:cs typeface="Courier New" pitchFamily="49" charset="0"/>
              </a:rPr>
              <a:t>except:</a:t>
            </a:r>
          </a:p>
          <a:p>
            <a:pPr marL="0" algn="just" fontAlgn="base">
              <a:spcBef>
                <a:spcPts val="0"/>
              </a:spcBef>
              <a:buNone/>
            </a:pPr>
            <a:r>
              <a:rPr lang="en-US" sz="2800" dirty="0" smtClean="0">
                <a:cs typeface="Courier New" pitchFamily="49" charset="0"/>
              </a:rPr>
              <a:t>    print "Something went wrong!"</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dirty="0" smtClean="0"/>
              <a:t>Specifying the Error Type</a:t>
            </a:r>
          </a:p>
        </p:txBody>
      </p:sp>
      <p:sp>
        <p:nvSpPr>
          <p:cNvPr id="34819" name="Rectangle 3"/>
          <p:cNvSpPr>
            <a:spLocks noGrp="1" noChangeArrowheads="1"/>
          </p:cNvSpPr>
          <p:nvPr>
            <p:ph type="body" idx="1"/>
          </p:nvPr>
        </p:nvSpPr>
        <p:spPr/>
        <p:txBody>
          <a:bodyPr>
            <a:normAutofit fontScale="92500" lnSpcReduction="1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#Specifying an Exception Type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try:</a:t>
            </a:r>
          </a:p>
          <a:p>
            <a:pPr marL="0" algn="just" fontAlgn="base">
              <a:spcBef>
                <a:spcPts val="0"/>
              </a:spcBef>
              <a:buNone/>
            </a:pPr>
            <a:r>
              <a:rPr lang="en-US" sz="2800" dirty="0" smtClean="0">
                <a:cs typeface="Courier New" pitchFamily="49" charset="0"/>
              </a:rPr>
              <a:t>	x=float(</a:t>
            </a:r>
            <a:r>
              <a:rPr lang="en-US" sz="2800" dirty="0" err="1" smtClean="0">
                <a:cs typeface="Courier New" pitchFamily="49" charset="0"/>
              </a:rPr>
              <a:t>raw_input</a:t>
            </a:r>
            <a:r>
              <a:rPr lang="en-US" sz="2800" dirty="0" smtClean="0">
                <a:cs typeface="Courier New" pitchFamily="49" charset="0"/>
              </a:rPr>
              <a:t> ('enter a value '))</a:t>
            </a:r>
          </a:p>
          <a:p>
            <a:pPr marL="0" algn="just" fontAlgn="base">
              <a:spcBef>
                <a:spcPts val="0"/>
              </a:spcBef>
              <a:buNone/>
            </a:pPr>
            <a:r>
              <a:rPr lang="en-US" sz="2800" dirty="0" smtClean="0">
                <a:cs typeface="Courier New" pitchFamily="49" charset="0"/>
              </a:rPr>
              <a:t>except (</a:t>
            </a:r>
            <a:r>
              <a:rPr lang="en-US" sz="2800" dirty="0" err="1" smtClean="0">
                <a:cs typeface="Courier New" pitchFamily="49" charset="0"/>
              </a:rPr>
              <a:t>ValueError</a:t>
            </a:r>
            <a:r>
              <a:rPr lang="en-US" sz="2800" dirty="0" smtClean="0">
                <a:cs typeface="Courier New" pitchFamily="49" charset="0"/>
              </a:rPr>
              <a:t>):</a:t>
            </a:r>
          </a:p>
          <a:p>
            <a:pPr marL="0" algn="just" fontAlgn="base">
              <a:spcBef>
                <a:spcPts val="0"/>
              </a:spcBef>
              <a:buNone/>
            </a:pPr>
            <a:r>
              <a:rPr lang="en-US" sz="2800" dirty="0" smtClean="0">
                <a:cs typeface="Courier New" pitchFamily="49" charset="0"/>
              </a:rPr>
              <a:t>	print ('invalid result')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dirty="0" smtClean="0"/>
              <a:t>Specifying the Error Type</a:t>
            </a:r>
          </a:p>
        </p:txBody>
      </p:sp>
      <p:sp>
        <p:nvSpPr>
          <p:cNvPr id="34819" name="Rectangle 3"/>
          <p:cNvSpPr>
            <a:spLocks noGrp="1" noChangeArrowheads="1"/>
          </p:cNvSpPr>
          <p:nvPr>
            <p:ph type="body" idx="1"/>
          </p:nvPr>
        </p:nvSpPr>
        <p:spPr/>
        <p:txBody>
          <a:bodyPr>
            <a:normAutofit/>
          </a:bodyPr>
          <a:lstStyle/>
          <a:p>
            <a:pPr marL="0" algn="just" fontAlgn="base">
              <a:spcBef>
                <a:spcPts val="0"/>
              </a:spcBef>
              <a:buNone/>
            </a:pPr>
            <a:endParaRPr lang="en-US" sz="2800" dirty="0" smtClean="0">
              <a:cs typeface="Courier New" pitchFamily="49" charset="0"/>
            </a:endParaRPr>
          </a:p>
        </p:txBody>
      </p:sp>
      <p:pic>
        <p:nvPicPr>
          <p:cNvPr id="4" name="Picture 3"/>
          <p:cNvPicPr/>
          <p:nvPr/>
        </p:nvPicPr>
        <p:blipFill>
          <a:blip r:embed="rId2" cstate="print"/>
          <a:srcRect/>
          <a:stretch>
            <a:fillRect/>
          </a:stretch>
        </p:blipFill>
        <p:spPr bwMode="auto">
          <a:xfrm>
            <a:off x="685800" y="1676400"/>
            <a:ext cx="7772400" cy="4572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dirty="0" smtClean="0"/>
              <a:t>Handling multiple exceptions</a:t>
            </a:r>
          </a:p>
        </p:txBody>
      </p:sp>
      <p:sp>
        <p:nvSpPr>
          <p:cNvPr id="34819" name="Rectangle 3"/>
          <p:cNvSpPr>
            <a:spLocks noGrp="1" noChangeArrowheads="1"/>
          </p:cNvSpPr>
          <p:nvPr>
            <p:ph type="body" idx="1"/>
          </p:nvPr>
        </p:nvSpPr>
        <p:spPr/>
        <p:txBody>
          <a:bodyPr>
            <a:normAutofit fontScale="850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#Handling multiple exceptions</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for value in (None, "Hi!"):</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try:</a:t>
            </a:r>
          </a:p>
          <a:p>
            <a:pPr marL="0" algn="just" fontAlgn="base">
              <a:spcBef>
                <a:spcPts val="0"/>
              </a:spcBef>
              <a:buNone/>
            </a:pPr>
            <a:r>
              <a:rPr lang="en-US" sz="2800" dirty="0" smtClean="0">
                <a:cs typeface="Courier New" pitchFamily="49" charset="0"/>
              </a:rPr>
              <a:t>	        print ("Attempting to convert", float(value))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except (</a:t>
            </a:r>
            <a:r>
              <a:rPr lang="en-US" sz="2800" dirty="0" err="1" smtClean="0">
                <a:cs typeface="Courier New" pitchFamily="49" charset="0"/>
              </a:rPr>
              <a:t>TypeError</a:t>
            </a:r>
            <a:r>
              <a:rPr lang="en-US" sz="2800" dirty="0" smtClean="0">
                <a:cs typeface="Courier New" pitchFamily="49" charset="0"/>
              </a:rPr>
              <a:t>, </a:t>
            </a:r>
            <a:r>
              <a:rPr lang="en-US" sz="2800" dirty="0" err="1" smtClean="0">
                <a:cs typeface="Courier New" pitchFamily="49" charset="0"/>
              </a:rPr>
              <a:t>ValueError</a:t>
            </a:r>
            <a:r>
              <a:rPr lang="en-US" sz="2800" dirty="0" smtClean="0">
                <a:cs typeface="Courier New" pitchFamily="49" charset="0"/>
              </a:rPr>
              <a:t>):</a:t>
            </a:r>
          </a:p>
          <a:p>
            <a:pPr marL="0" algn="just" fontAlgn="base">
              <a:spcBef>
                <a:spcPts val="0"/>
              </a:spcBef>
              <a:buNone/>
            </a:pPr>
            <a:r>
              <a:rPr lang="en-US" sz="2800" dirty="0" smtClean="0">
                <a:cs typeface="Courier New" pitchFamily="49" charset="0"/>
              </a:rPr>
              <a:t>        	print ('wrong')</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a:p>
            <a:pPr marL="0" algn="just" fontAlgn="base">
              <a:spcBef>
                <a:spcPts val="0"/>
              </a:spcBef>
              <a:buNone/>
            </a:pPr>
            <a:endParaRPr lang="en-US" sz="2800" dirty="0" smtClean="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dirty="0" smtClean="0"/>
              <a:t>Handling multiple exceptions-continued</a:t>
            </a:r>
          </a:p>
        </p:txBody>
      </p:sp>
      <p:sp>
        <p:nvSpPr>
          <p:cNvPr id="34819" name="Rectangle 3"/>
          <p:cNvSpPr>
            <a:spLocks noGrp="1" noChangeArrowheads="1"/>
          </p:cNvSpPr>
          <p:nvPr>
            <p:ph type="body" idx="1"/>
          </p:nvPr>
        </p:nvSpPr>
        <p:spPr/>
        <p:txBody>
          <a:bodyPr>
            <a:normAutofit fontScale="700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#Handling multiple exceptions - continued </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for value in (None, "Hi!"):</a:t>
            </a:r>
          </a:p>
          <a:p>
            <a:pPr marL="0" algn="just" fontAlgn="base">
              <a:spcBef>
                <a:spcPts val="0"/>
              </a:spcBef>
              <a:buNone/>
            </a:pPr>
            <a:r>
              <a:rPr lang="en-US" sz="2800" dirty="0" smtClean="0">
                <a:cs typeface="Courier New" pitchFamily="49" charset="0"/>
              </a:rPr>
              <a:t>   try:</a:t>
            </a:r>
          </a:p>
          <a:p>
            <a:pPr marL="0" algn="just" fontAlgn="base">
              <a:spcBef>
                <a:spcPts val="0"/>
              </a:spcBef>
              <a:buNone/>
            </a:pPr>
            <a:r>
              <a:rPr lang="en-US" sz="2800" dirty="0" smtClean="0">
                <a:cs typeface="Courier New" pitchFamily="49" charset="0"/>
              </a:rPr>
              <a:t>       print ("Attempting to convert ",float(value))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except (</a:t>
            </a:r>
            <a:r>
              <a:rPr lang="en-US" sz="2800" dirty="0" err="1" smtClean="0">
                <a:cs typeface="Courier New" pitchFamily="49" charset="0"/>
              </a:rPr>
              <a:t>TypeError</a:t>
            </a:r>
            <a:r>
              <a:rPr lang="en-US" sz="2800" dirty="0" smtClean="0">
                <a:cs typeface="Courier New" pitchFamily="49" charset="0"/>
              </a:rPr>
              <a:t>):</a:t>
            </a:r>
          </a:p>
          <a:p>
            <a:pPr marL="0" algn="just" fontAlgn="base">
              <a:spcBef>
                <a:spcPts val="0"/>
              </a:spcBef>
              <a:buNone/>
            </a:pPr>
            <a:r>
              <a:rPr lang="en-US" sz="2800" dirty="0" smtClean="0">
                <a:cs typeface="Courier New" pitchFamily="49" charset="0"/>
              </a:rPr>
              <a:t>       print ("Can only convert string or number")</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except (</a:t>
            </a:r>
            <a:r>
              <a:rPr lang="en-US" sz="2800" dirty="0" err="1" smtClean="0">
                <a:cs typeface="Courier New" pitchFamily="49" charset="0"/>
              </a:rPr>
              <a:t>ValueError</a:t>
            </a:r>
            <a:r>
              <a:rPr lang="en-US" sz="2800" dirty="0" smtClean="0">
                <a:cs typeface="Courier New" pitchFamily="49" charset="0"/>
              </a:rPr>
              <a:t>):</a:t>
            </a:r>
          </a:p>
          <a:p>
            <a:pPr marL="0" algn="just" fontAlgn="base">
              <a:spcBef>
                <a:spcPts val="0"/>
              </a:spcBef>
              <a:buNone/>
            </a:pPr>
            <a:r>
              <a:rPr lang="en-US" sz="2800" dirty="0" smtClean="0">
                <a:cs typeface="Courier New" pitchFamily="49" charset="0"/>
              </a:rPr>
              <a:t>	print ('can only convert a string of digits')</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a:p>
            <a:pPr marL="0" algn="just" fontAlgn="base">
              <a:spcBef>
                <a:spcPts val="0"/>
              </a:spcBef>
              <a:buNone/>
            </a:pPr>
            <a:endParaRPr lang="en-US" sz="2800" dirty="0" smtClean="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dirty="0" smtClean="0"/>
              <a:t>Getting exception argument</a:t>
            </a:r>
          </a:p>
        </p:txBody>
      </p:sp>
      <p:sp>
        <p:nvSpPr>
          <p:cNvPr id="34819" name="Rectangle 3"/>
          <p:cNvSpPr>
            <a:spLocks noGrp="1" noChangeArrowheads="1"/>
          </p:cNvSpPr>
          <p:nvPr>
            <p:ph type="body" idx="1"/>
          </p:nvPr>
        </p:nvSpPr>
        <p:spPr/>
        <p:txBody>
          <a:bodyPr>
            <a:normAutofit fontScale="925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getting an exception argument</a:t>
            </a:r>
          </a:p>
          <a:p>
            <a:pPr marL="0" algn="just" fontAlgn="base">
              <a:spcBef>
                <a:spcPts val="0"/>
              </a:spcBef>
              <a:buNone/>
            </a:pPr>
            <a:r>
              <a:rPr lang="en-US" sz="2800" dirty="0" smtClean="0">
                <a:cs typeface="Courier New" pitchFamily="49" charset="0"/>
              </a:rPr>
              <a:t>try:</a:t>
            </a:r>
          </a:p>
          <a:p>
            <a:pPr marL="0" algn="just" fontAlgn="base">
              <a:spcBef>
                <a:spcPts val="0"/>
              </a:spcBef>
              <a:buNone/>
            </a:pPr>
            <a:r>
              <a:rPr lang="en-US" sz="2800" dirty="0" smtClean="0">
                <a:cs typeface="Courier New" pitchFamily="49" charset="0"/>
              </a:rPr>
              <a:t>  num = float(</a:t>
            </a:r>
            <a:r>
              <a:rPr lang="en-US" sz="2800" dirty="0" err="1" smtClean="0">
                <a:cs typeface="Courier New" pitchFamily="49" charset="0"/>
              </a:rPr>
              <a:t>raw_input</a:t>
            </a:r>
            <a:r>
              <a:rPr lang="en-US" sz="2800" dirty="0" smtClean="0">
                <a:cs typeface="Courier New" pitchFamily="49" charset="0"/>
              </a:rPr>
              <a:t>("Enter a number: "))</a:t>
            </a:r>
          </a:p>
          <a:p>
            <a:pPr marL="0" algn="just" fontAlgn="base">
              <a:spcBef>
                <a:spcPts val="0"/>
              </a:spcBef>
              <a:buNone/>
            </a:pPr>
            <a:r>
              <a:rPr lang="en-US" sz="2800" dirty="0" smtClean="0">
                <a:cs typeface="Courier New" pitchFamily="49" charset="0"/>
              </a:rPr>
              <a:t>except (</a:t>
            </a:r>
            <a:r>
              <a:rPr lang="en-US" sz="2800" dirty="0" err="1" smtClean="0">
                <a:cs typeface="Courier New" pitchFamily="49" charset="0"/>
              </a:rPr>
              <a:t>ValueError</a:t>
            </a:r>
            <a:r>
              <a:rPr lang="en-US" sz="2800" dirty="0" smtClean="0">
                <a:cs typeface="Courier New" pitchFamily="49" charset="0"/>
              </a:rPr>
              <a:t>), e:</a:t>
            </a:r>
          </a:p>
          <a:p>
            <a:pPr marL="0" algn="just" fontAlgn="base">
              <a:spcBef>
                <a:spcPts val="0"/>
              </a:spcBef>
              <a:buNone/>
            </a:pPr>
            <a:r>
              <a:rPr lang="en-US" sz="2800" dirty="0" smtClean="0">
                <a:cs typeface="Courier New" pitchFamily="49" charset="0"/>
              </a:rPr>
              <a:t>  print ("Not a number Or as Python would say "), e</a:t>
            </a: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Adding else clause</a:t>
            </a:r>
          </a:p>
        </p:txBody>
      </p:sp>
      <p:sp>
        <p:nvSpPr>
          <p:cNvPr id="34819" name="Rectangle 3"/>
          <p:cNvSpPr>
            <a:spLocks noGrp="1" noChangeArrowheads="1"/>
          </p:cNvSpPr>
          <p:nvPr>
            <p:ph type="body" idx="1"/>
          </p:nvPr>
        </p:nvSpPr>
        <p:spPr/>
        <p:txBody>
          <a:bodyPr>
            <a:normAutofit fontScale="850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adding else clause</a:t>
            </a:r>
          </a:p>
          <a:p>
            <a:pPr marL="0" algn="just" fontAlgn="base">
              <a:spcBef>
                <a:spcPts val="0"/>
              </a:spcBef>
              <a:buNone/>
            </a:pPr>
            <a:r>
              <a:rPr lang="en-US" sz="2800" dirty="0" smtClean="0">
                <a:cs typeface="Courier New" pitchFamily="49" charset="0"/>
              </a:rPr>
              <a:t>try:</a:t>
            </a:r>
          </a:p>
          <a:p>
            <a:pPr marL="0" algn="just" fontAlgn="base">
              <a:spcBef>
                <a:spcPts val="0"/>
              </a:spcBef>
              <a:buNone/>
            </a:pPr>
            <a:r>
              <a:rPr lang="en-US" sz="2800" dirty="0" smtClean="0">
                <a:cs typeface="Courier New" pitchFamily="49" charset="0"/>
              </a:rPr>
              <a:t>    num = float(</a:t>
            </a:r>
            <a:r>
              <a:rPr lang="en-US" sz="2800" dirty="0" err="1" smtClean="0">
                <a:cs typeface="Courier New" pitchFamily="49" charset="0"/>
              </a:rPr>
              <a:t>raw_input</a:t>
            </a:r>
            <a:r>
              <a:rPr lang="en-US" sz="2800" dirty="0" smtClean="0">
                <a:cs typeface="Courier New" pitchFamily="49" charset="0"/>
              </a:rPr>
              <a:t>("Enter a number: "))</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except (</a:t>
            </a:r>
            <a:r>
              <a:rPr lang="en-US" sz="2800" dirty="0" err="1" smtClean="0">
                <a:cs typeface="Courier New" pitchFamily="49" charset="0"/>
              </a:rPr>
              <a:t>ValueError</a:t>
            </a:r>
            <a:r>
              <a:rPr lang="en-US" sz="2800" dirty="0" smtClean="0">
                <a:cs typeface="Courier New" pitchFamily="49" charset="0"/>
              </a:rPr>
              <a:t>):</a:t>
            </a:r>
          </a:p>
          <a:p>
            <a:pPr marL="0" algn="just" fontAlgn="base">
              <a:spcBef>
                <a:spcPts val="0"/>
              </a:spcBef>
              <a:buNone/>
            </a:pPr>
            <a:r>
              <a:rPr lang="en-US" sz="2800" dirty="0" smtClean="0">
                <a:cs typeface="Courier New" pitchFamily="49" charset="0"/>
              </a:rPr>
              <a:t>    print ("That was not a number")</a:t>
            </a:r>
          </a:p>
          <a:p>
            <a:pPr marL="0" algn="just" fontAlgn="base">
              <a:spcBef>
                <a:spcPts val="0"/>
              </a:spcBef>
              <a:buNone/>
            </a:pPr>
            <a:r>
              <a:rPr lang="en-US" sz="2800" dirty="0" smtClean="0">
                <a:cs typeface="Courier New" pitchFamily="49" charset="0"/>
              </a:rPr>
              <a:t>else:</a:t>
            </a:r>
          </a:p>
          <a:p>
            <a:pPr marL="0" algn="just" fontAlgn="base">
              <a:spcBef>
                <a:spcPts val="0"/>
              </a:spcBef>
              <a:buNone/>
            </a:pPr>
            <a:r>
              <a:rPr lang="en-US" sz="2800" dirty="0" smtClean="0">
                <a:cs typeface="Courier New" pitchFamily="49" charset="0"/>
              </a:rPr>
              <a:t>    print ("You entered the number "), num</a:t>
            </a: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Try/Finally</a:t>
            </a:r>
          </a:p>
        </p:txBody>
      </p:sp>
      <p:sp>
        <p:nvSpPr>
          <p:cNvPr id="34819" name="Rectangle 3"/>
          <p:cNvSpPr>
            <a:spLocks noGrp="1" noChangeArrowheads="1"/>
          </p:cNvSpPr>
          <p:nvPr>
            <p:ph type="body" idx="1"/>
          </p:nvPr>
        </p:nvSpPr>
        <p:spPr/>
        <p:txBody>
          <a:bodyPr>
            <a:normAutofit/>
          </a:bodyPr>
          <a:lstStyle/>
          <a:p>
            <a:pPr marL="0" algn="just" fontAlgn="base">
              <a:lnSpc>
                <a:spcPct val="150000"/>
              </a:lnSpc>
              <a:spcBef>
                <a:spcPts val="0"/>
              </a:spcBef>
              <a:buNone/>
            </a:pPr>
            <a:r>
              <a:rPr lang="en-US" sz="2800" dirty="0" smtClean="0"/>
              <a:t>You can use a </a:t>
            </a:r>
            <a:r>
              <a:rPr lang="en-US" sz="2800" b="1" dirty="0" smtClean="0"/>
              <a:t>finally:</a:t>
            </a:r>
            <a:r>
              <a:rPr lang="en-US" sz="2800" dirty="0" smtClean="0"/>
              <a:t> block along with a </a:t>
            </a:r>
            <a:r>
              <a:rPr lang="en-US" sz="2800" b="1" dirty="0" smtClean="0"/>
              <a:t>try:</a:t>
            </a:r>
            <a:r>
              <a:rPr lang="en-US" sz="2800" dirty="0" smtClean="0"/>
              <a:t> block. The finally block is a place to put any code that must execute, whether the try-block raised an exception or not. </a:t>
            </a:r>
          </a:p>
          <a:p>
            <a:pPr marL="0" algn="just" fontAlgn="base">
              <a:spcBef>
                <a:spcPts val="0"/>
              </a:spcBef>
              <a:buNone/>
            </a:pPr>
            <a:endParaRPr lang="en-US" sz="2800" dirty="0" smtClean="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Files</a:t>
            </a:r>
          </a:p>
        </p:txBody>
      </p:sp>
      <p:sp>
        <p:nvSpPr>
          <p:cNvPr id="34819" name="Rectangle 3"/>
          <p:cNvSpPr>
            <a:spLocks noGrp="1" noChangeArrowheads="1"/>
          </p:cNvSpPr>
          <p:nvPr>
            <p:ph type="body" idx="1"/>
          </p:nvPr>
        </p:nvSpPr>
        <p:spPr/>
        <p:txBody>
          <a:bodyPr>
            <a:normAutofit lnSpcReduction="10000"/>
          </a:bodyPr>
          <a:lstStyle/>
          <a:p>
            <a:pPr marL="0" algn="just" fontAlgn="base">
              <a:spcBef>
                <a:spcPts val="0"/>
              </a:spcBef>
              <a:buNone/>
            </a:pPr>
            <a:r>
              <a:rPr lang="en-US" sz="2800" dirty="0" smtClean="0"/>
              <a:t># Open a file</a:t>
            </a:r>
          </a:p>
          <a:p>
            <a:pPr marL="0" algn="just" fontAlgn="base">
              <a:spcBef>
                <a:spcPts val="0"/>
              </a:spcBef>
              <a:buNone/>
            </a:pPr>
            <a:endParaRPr lang="en-US" sz="2800" dirty="0" smtClean="0"/>
          </a:p>
          <a:p>
            <a:pPr marL="0" algn="just" fontAlgn="base">
              <a:spcBef>
                <a:spcPts val="0"/>
              </a:spcBef>
              <a:buNone/>
            </a:pPr>
            <a:r>
              <a:rPr lang="en-US" sz="2800" dirty="0" err="1" smtClean="0"/>
              <a:t>fo</a:t>
            </a:r>
            <a:r>
              <a:rPr lang="en-US" sz="2800" dirty="0" smtClean="0"/>
              <a:t> = open("foo.txt</a:t>
            </a:r>
            <a:r>
              <a:rPr lang="en-US" sz="2800" smtClean="0"/>
              <a:t>", “w")</a:t>
            </a:r>
            <a:endParaRPr lang="en-US" sz="2800" dirty="0" smtClean="0"/>
          </a:p>
          <a:p>
            <a:pPr marL="0" algn="just" fontAlgn="base">
              <a:spcBef>
                <a:spcPts val="0"/>
              </a:spcBef>
              <a:buNone/>
            </a:pPr>
            <a:endParaRPr lang="en-US" sz="2800" dirty="0" smtClean="0"/>
          </a:p>
          <a:p>
            <a:pPr marL="0" algn="just" fontAlgn="base">
              <a:spcBef>
                <a:spcPts val="0"/>
              </a:spcBef>
              <a:buNone/>
            </a:pPr>
            <a:r>
              <a:rPr lang="en-US" sz="2800" dirty="0" smtClean="0"/>
              <a:t>print "Name of the file: ", fo.name</a:t>
            </a:r>
          </a:p>
          <a:p>
            <a:pPr marL="0" algn="just" fontAlgn="base">
              <a:spcBef>
                <a:spcPts val="0"/>
              </a:spcBef>
              <a:buNone/>
            </a:pPr>
            <a:endParaRPr lang="en-US" sz="2800" dirty="0" smtClean="0"/>
          </a:p>
          <a:p>
            <a:pPr marL="0" algn="just" fontAlgn="base">
              <a:spcBef>
                <a:spcPts val="0"/>
              </a:spcBef>
              <a:buNone/>
            </a:pPr>
            <a:r>
              <a:rPr lang="en-US" sz="2800" dirty="0" smtClean="0"/>
              <a:t>print "Closed or not : ", </a:t>
            </a:r>
            <a:r>
              <a:rPr lang="en-US" sz="2800" dirty="0" err="1" smtClean="0"/>
              <a:t>fo.closed</a:t>
            </a:r>
            <a:endParaRPr lang="en-US" sz="2800" dirty="0" smtClean="0"/>
          </a:p>
          <a:p>
            <a:pPr marL="0" algn="just" fontAlgn="base">
              <a:spcBef>
                <a:spcPts val="0"/>
              </a:spcBef>
              <a:buNone/>
            </a:pPr>
            <a:endParaRPr lang="en-US" sz="2800" dirty="0" smtClean="0"/>
          </a:p>
          <a:p>
            <a:pPr marL="0" algn="just" fontAlgn="base">
              <a:spcBef>
                <a:spcPts val="0"/>
              </a:spcBef>
              <a:buNone/>
            </a:pPr>
            <a:r>
              <a:rPr lang="en-US" sz="2800" dirty="0" smtClean="0"/>
              <a:t>print "Opening mode : ", </a:t>
            </a:r>
            <a:r>
              <a:rPr lang="en-US" sz="2800" dirty="0" err="1" smtClean="0"/>
              <a:t>fo.mode</a:t>
            </a:r>
            <a:endParaRPr lang="en-US" sz="2800" dirty="0" smtClean="0"/>
          </a:p>
          <a:p>
            <a:pPr marL="0" algn="just" fontAlgn="base">
              <a:spcBef>
                <a:spcPts val="0"/>
              </a:spcBef>
              <a:buNone/>
            </a:pPr>
            <a:endParaRPr lang="en-US" sz="2800" dirty="0" smtClean="0"/>
          </a:p>
          <a:p>
            <a:pPr marL="0" algn="just" fontAlgn="base">
              <a:spcBef>
                <a:spcPts val="0"/>
              </a:spcBef>
              <a:buNone/>
            </a:pPr>
            <a:r>
              <a:rPr lang="en-US" sz="2800" dirty="0" err="1" smtClean="0"/>
              <a:t>Fo.close</a:t>
            </a:r>
            <a:r>
              <a:rPr lang="en-US" sz="2800"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Try/Finally</a:t>
            </a:r>
          </a:p>
        </p:txBody>
      </p:sp>
      <p:sp>
        <p:nvSpPr>
          <p:cNvPr id="34819" name="Rectangle 3"/>
          <p:cNvSpPr>
            <a:spLocks noGrp="1" noChangeArrowheads="1"/>
          </p:cNvSpPr>
          <p:nvPr>
            <p:ph type="body" idx="1"/>
          </p:nvPr>
        </p:nvSpPr>
        <p:spPr/>
        <p:txBody>
          <a:bodyPr>
            <a:normAutofit fontScale="925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try:</a:t>
            </a:r>
          </a:p>
          <a:p>
            <a:pPr marL="0" algn="just" fontAlgn="base">
              <a:spcBef>
                <a:spcPts val="0"/>
              </a:spcBef>
              <a:buNone/>
            </a:pPr>
            <a:r>
              <a:rPr lang="en-US" sz="2800" dirty="0" smtClean="0">
                <a:cs typeface="Courier New" pitchFamily="49" charset="0"/>
              </a:rPr>
              <a:t>   </a:t>
            </a:r>
            <a:r>
              <a:rPr lang="en-US" sz="2800" dirty="0" err="1" smtClean="0">
                <a:cs typeface="Courier New" pitchFamily="49" charset="0"/>
              </a:rPr>
              <a:t>fh</a:t>
            </a:r>
            <a:r>
              <a:rPr lang="en-US" sz="2800" dirty="0" smtClean="0">
                <a:cs typeface="Courier New" pitchFamily="49" charset="0"/>
              </a:rPr>
              <a:t> = open("</a:t>
            </a:r>
            <a:r>
              <a:rPr lang="en-US" sz="2800" dirty="0" err="1" smtClean="0">
                <a:cs typeface="Courier New" pitchFamily="49" charset="0"/>
              </a:rPr>
              <a:t>testfile</a:t>
            </a:r>
            <a:r>
              <a:rPr lang="en-US" sz="2800" dirty="0" smtClean="0">
                <a:cs typeface="Courier New" pitchFamily="49" charset="0"/>
              </a:rPr>
              <a:t>", "r")</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except </a:t>
            </a:r>
            <a:r>
              <a:rPr lang="en-US" sz="2800" dirty="0" err="1" smtClean="0">
                <a:cs typeface="Courier New" pitchFamily="49" charset="0"/>
              </a:rPr>
              <a:t>IOError</a:t>
            </a:r>
            <a:r>
              <a:rPr lang="en-US" sz="2800" dirty="0" smtClean="0">
                <a:cs typeface="Courier New" pitchFamily="49" charset="0"/>
              </a:rPr>
              <a:t>:</a:t>
            </a:r>
          </a:p>
          <a:p>
            <a:pPr marL="0" algn="just" fontAlgn="base">
              <a:spcBef>
                <a:spcPts val="0"/>
              </a:spcBef>
              <a:buNone/>
            </a:pPr>
            <a:r>
              <a:rPr lang="en-US" sz="2800" dirty="0" smtClean="0">
                <a:cs typeface="Courier New" pitchFamily="49" charset="0"/>
              </a:rPr>
              <a:t>	print ('file can not be read')  </a:t>
            </a:r>
          </a:p>
          <a:p>
            <a:pPr marL="0" algn="just" fontAlgn="base">
              <a:spcBef>
                <a:spcPts val="0"/>
              </a:spcBef>
              <a:buNone/>
            </a:pPr>
            <a:r>
              <a:rPr lang="en-US" sz="2800" dirty="0" smtClean="0">
                <a:cs typeface="Courier New" pitchFamily="49" charset="0"/>
              </a:rPr>
              <a:t>finally:</a:t>
            </a:r>
          </a:p>
          <a:p>
            <a:pPr marL="0" algn="just" fontAlgn="base">
              <a:spcBef>
                <a:spcPts val="0"/>
              </a:spcBef>
              <a:buNone/>
            </a:pPr>
            <a:r>
              <a:rPr lang="en-US" sz="2800" dirty="0" smtClean="0">
                <a:cs typeface="Courier New" pitchFamily="49" charset="0"/>
              </a:rPr>
              <a:t>   print "Error: can\'t find file or read data"</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t>CHAPTER  9</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endParaRPr lang="en-US" dirty="0" smtClean="0">
              <a:latin typeface="Courier New" pitchFamily="49" charset="0"/>
            </a:endParaRPr>
          </a:p>
          <a:p>
            <a:r>
              <a:rPr lang="en-US" sz="4800" dirty="0" smtClean="0">
                <a:solidFill>
                  <a:schemeClr val="tx1"/>
                </a:solidFill>
                <a:latin typeface="Courier New" pitchFamily="49" charset="0"/>
              </a:rPr>
              <a:t>OOPS </a:t>
            </a:r>
            <a:endParaRPr lang="en-US" sz="4800" dirty="0">
              <a:solidFill>
                <a:schemeClr val="tx1"/>
              </a:solidFill>
              <a:latin typeface="Courier New" pitchFamily="49" charset="0"/>
            </a:endParaRPr>
          </a:p>
        </p:txBody>
      </p:sp>
    </p:spTree>
    <p:extLst>
      <p:ext uri="{BB962C8B-B14F-4D97-AF65-F5344CB8AC3E}">
        <p14:creationId xmlns:p14="http://schemas.microsoft.com/office/powerpoint/2010/main" val="2197617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smtClean="0"/>
              <a:t/>
            </a:r>
            <a:br>
              <a:rPr lang="en-US" smtClean="0"/>
            </a:br>
            <a:r>
              <a:rPr lang="en-US" smtClean="0"/>
              <a:t>OOAD</a:t>
            </a:r>
            <a:br>
              <a:rPr lang="en-US" smtClean="0"/>
            </a:br>
            <a:endParaRPr lang="en-US" dirty="0"/>
          </a:p>
        </p:txBody>
      </p:sp>
      <p:sp>
        <p:nvSpPr>
          <p:cNvPr id="3" name="Subtitle 2"/>
          <p:cNvSpPr>
            <a:spLocks noGrp="1"/>
          </p:cNvSpPr>
          <p:nvPr>
            <p:ph type="subTitle" idx="1"/>
          </p:nvPr>
        </p:nvSpPr>
        <p:spPr>
          <a:xfrm>
            <a:off x="685800" y="2286000"/>
            <a:ext cx="7772400" cy="3352800"/>
          </a:xfrm>
        </p:spPr>
        <p:txBody>
          <a:bodyPr/>
          <a:lstStyle/>
          <a:p>
            <a:pPr algn="just"/>
            <a:r>
              <a:rPr lang="en-US" sz="3600" dirty="0" smtClean="0">
                <a:solidFill>
                  <a:schemeClr val="tx1"/>
                </a:solidFill>
              </a:rPr>
              <a:t>1970’s, the US Department of </a:t>
            </a:r>
            <a:r>
              <a:rPr lang="en-US" sz="3600" dirty="0" err="1" smtClean="0">
                <a:solidFill>
                  <a:schemeClr val="tx1"/>
                </a:solidFill>
              </a:rPr>
              <a:t>Defence</a:t>
            </a:r>
            <a:r>
              <a:rPr lang="en-US" sz="3600" dirty="0" smtClean="0">
                <a:solidFill>
                  <a:schemeClr val="tx1"/>
                </a:solidFill>
              </a:rPr>
              <a:t> observed that, the Software Industry had a remarkably bad record in delivering the products. </a:t>
            </a:r>
          </a:p>
          <a:p>
            <a:pPr algn="just"/>
            <a:endParaRPr lang="en-US" dirty="0" smtClean="0"/>
          </a:p>
          <a:p>
            <a:endParaRPr lang="en-US" dirty="0" smtClean="0"/>
          </a:p>
        </p:txBody>
      </p:sp>
    </p:spTree>
    <p:extLst>
      <p:ext uri="{BB962C8B-B14F-4D97-AF65-F5344CB8AC3E}">
        <p14:creationId xmlns:p14="http://schemas.microsoft.com/office/powerpoint/2010/main" val="1841417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OOAD</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rmAutofit/>
          </a:bodyPr>
          <a:lstStyle/>
          <a:p>
            <a:pPr algn="just"/>
            <a:r>
              <a:rPr lang="en-US" sz="3600" dirty="0" smtClean="0">
                <a:solidFill>
                  <a:schemeClr val="tx1"/>
                </a:solidFill>
              </a:rPr>
              <a:t>Around 50% of the software products were never delivered, while one third of these were delivered but never used. </a:t>
            </a:r>
          </a:p>
          <a:p>
            <a:endParaRPr lang="en-US" dirty="0" smtClean="0"/>
          </a:p>
        </p:txBody>
      </p:sp>
    </p:spTree>
    <p:extLst>
      <p:ext uri="{BB962C8B-B14F-4D97-AF65-F5344CB8AC3E}">
        <p14:creationId xmlns:p14="http://schemas.microsoft.com/office/powerpoint/2010/main" val="885144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OOAD</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rmAutofit/>
          </a:bodyPr>
          <a:lstStyle/>
          <a:p>
            <a:pPr algn="just"/>
            <a:r>
              <a:rPr lang="en-US" sz="3900" dirty="0" smtClean="0">
                <a:solidFill>
                  <a:schemeClr val="tx1"/>
                </a:solidFill>
              </a:rPr>
              <a:t>It is found that only 2% were used as delivered without being subjected to any change.</a:t>
            </a:r>
          </a:p>
          <a:p>
            <a:endParaRPr lang="en-US" dirty="0" smtClean="0"/>
          </a:p>
        </p:txBody>
      </p:sp>
    </p:spTree>
    <p:extLst>
      <p:ext uri="{BB962C8B-B14F-4D97-AF65-F5344CB8AC3E}">
        <p14:creationId xmlns:p14="http://schemas.microsoft.com/office/powerpoint/2010/main" val="3095302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OOAD</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rmAutofit fontScale="77500" lnSpcReduction="20000"/>
          </a:bodyPr>
          <a:lstStyle/>
          <a:p>
            <a:pPr algn="just"/>
            <a:r>
              <a:rPr lang="en-US" sz="3600" dirty="0" smtClean="0">
                <a:solidFill>
                  <a:schemeClr val="tx1"/>
                </a:solidFill>
              </a:rPr>
              <a:t>Changes in user requirements and the data formats are the main reasons. </a:t>
            </a:r>
          </a:p>
          <a:p>
            <a:pPr algn="just"/>
            <a:r>
              <a:rPr lang="en-US" sz="3600" dirty="0" smtClean="0">
                <a:solidFill>
                  <a:schemeClr val="tx1"/>
                </a:solidFill>
              </a:rPr>
              <a:t>Different studies and other reports on software implementation suggest that the products must be tested for their quality before they are delivered</a:t>
            </a:r>
          </a:p>
          <a:p>
            <a:endParaRPr lang="en-US" dirty="0" smtClean="0"/>
          </a:p>
        </p:txBody>
      </p:sp>
    </p:spTree>
    <p:extLst>
      <p:ext uri="{BB962C8B-B14F-4D97-AF65-F5344CB8AC3E}">
        <p14:creationId xmlns:p14="http://schemas.microsoft.com/office/powerpoint/2010/main" val="1043123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Software Product Qualities</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rmAutofit/>
          </a:bodyPr>
          <a:lstStyle/>
          <a:p>
            <a:pPr marL="514350" indent="-514350" algn="l">
              <a:buAutoNum type="arabicPeriod"/>
            </a:pPr>
            <a:r>
              <a:rPr lang="en-US" sz="3600" dirty="0" smtClean="0">
                <a:solidFill>
                  <a:schemeClr val="tx1"/>
                </a:solidFill>
              </a:rPr>
              <a:t>Correctness</a:t>
            </a:r>
          </a:p>
          <a:p>
            <a:pPr marL="514350" indent="-514350" algn="l">
              <a:buAutoNum type="arabicPeriod"/>
            </a:pPr>
            <a:r>
              <a:rPr lang="en-US" sz="3600" dirty="0" smtClean="0">
                <a:solidFill>
                  <a:schemeClr val="tx1"/>
                </a:solidFill>
              </a:rPr>
              <a:t>Maintainability</a:t>
            </a:r>
          </a:p>
          <a:p>
            <a:pPr marL="514350" indent="-514350" algn="l">
              <a:buAutoNum type="arabicPeriod"/>
            </a:pPr>
            <a:r>
              <a:rPr lang="en-US" sz="3600" dirty="0" smtClean="0">
                <a:solidFill>
                  <a:schemeClr val="tx1"/>
                </a:solidFill>
              </a:rPr>
              <a:t>Reusability</a:t>
            </a:r>
          </a:p>
          <a:p>
            <a:pPr marL="514350" indent="-514350" algn="l">
              <a:buAutoNum type="arabicPeriod"/>
            </a:pPr>
            <a:r>
              <a:rPr lang="en-US" sz="3600" dirty="0" smtClean="0">
                <a:solidFill>
                  <a:schemeClr val="tx1"/>
                </a:solidFill>
              </a:rPr>
              <a:t>Openness and Interoperability</a:t>
            </a:r>
          </a:p>
        </p:txBody>
      </p:sp>
    </p:spTree>
    <p:extLst>
      <p:ext uri="{BB962C8B-B14F-4D97-AF65-F5344CB8AC3E}">
        <p14:creationId xmlns:p14="http://schemas.microsoft.com/office/powerpoint/2010/main" val="744636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Software Product Qualities</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rmAutofit/>
          </a:bodyPr>
          <a:lstStyle/>
          <a:p>
            <a:pPr marL="514350" indent="-514350" algn="l"/>
            <a:r>
              <a:rPr lang="en-US" sz="3600" dirty="0" smtClean="0">
                <a:solidFill>
                  <a:schemeClr val="tx1"/>
                </a:solidFill>
              </a:rPr>
              <a:t>5. 	Portability</a:t>
            </a:r>
          </a:p>
          <a:p>
            <a:pPr marL="514350" indent="-514350" algn="l"/>
            <a:r>
              <a:rPr lang="en-US" sz="3600" dirty="0" smtClean="0">
                <a:solidFill>
                  <a:schemeClr val="tx1"/>
                </a:solidFill>
              </a:rPr>
              <a:t>6.	Security</a:t>
            </a:r>
          </a:p>
          <a:p>
            <a:pPr marL="514350" indent="-514350" algn="l"/>
            <a:r>
              <a:rPr lang="en-US" sz="3600" dirty="0" smtClean="0">
                <a:solidFill>
                  <a:schemeClr val="tx1"/>
                </a:solidFill>
              </a:rPr>
              <a:t>7. 	Integrity</a:t>
            </a:r>
          </a:p>
          <a:p>
            <a:pPr marL="514350" indent="-514350" algn="l"/>
            <a:r>
              <a:rPr lang="en-US" sz="3600" dirty="0" smtClean="0">
                <a:solidFill>
                  <a:schemeClr val="tx1"/>
                </a:solidFill>
              </a:rPr>
              <a:t>8.	User Friendliness</a:t>
            </a:r>
          </a:p>
          <a:p>
            <a:pPr algn="l"/>
            <a:r>
              <a:rPr lang="en-US" dirty="0" smtClean="0">
                <a:solidFill>
                  <a:schemeClr val="tx1"/>
                </a:solidFill>
              </a:rPr>
              <a:t>		</a:t>
            </a:r>
          </a:p>
        </p:txBody>
      </p:sp>
    </p:spTree>
    <p:extLst>
      <p:ext uri="{BB962C8B-B14F-4D97-AF65-F5344CB8AC3E}">
        <p14:creationId xmlns:p14="http://schemas.microsoft.com/office/powerpoint/2010/main" val="2446693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1. Correctness</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dirty="0" smtClean="0">
                <a:solidFill>
                  <a:schemeClr val="tx1"/>
                </a:solidFill>
              </a:rPr>
              <a:t>The ability of software products to perform their tasks, as defined by their specification.	</a:t>
            </a:r>
          </a:p>
          <a:p>
            <a:pPr algn="just"/>
            <a:r>
              <a:rPr lang="en-US" dirty="0" smtClean="0">
                <a:solidFill>
                  <a:schemeClr val="tx1"/>
                </a:solidFill>
              </a:rPr>
              <a:t>If a system does not do what it is supposed to do, everything else matters little.	</a:t>
            </a:r>
          </a:p>
        </p:txBody>
      </p:sp>
    </p:spTree>
    <p:extLst>
      <p:ext uri="{BB962C8B-B14F-4D97-AF65-F5344CB8AC3E}">
        <p14:creationId xmlns:p14="http://schemas.microsoft.com/office/powerpoint/2010/main" val="3375184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2. Maintainability</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2800" dirty="0" smtClean="0">
                <a:solidFill>
                  <a:schemeClr val="tx1"/>
                </a:solidFill>
              </a:rPr>
              <a:t>Software always needs new features or bug fixes. Maintainability  facilitates the</a:t>
            </a:r>
          </a:p>
          <a:p>
            <a:pPr algn="just"/>
            <a:r>
              <a:rPr lang="en-US" sz="2800" dirty="0" smtClean="0">
                <a:solidFill>
                  <a:schemeClr val="tx1"/>
                </a:solidFill>
              </a:rPr>
              <a:t>correction of errors and deficiencies, can be expand or contract to satisfy new or</a:t>
            </a:r>
          </a:p>
          <a:p>
            <a:pPr algn="just"/>
            <a:r>
              <a:rPr lang="en-US" sz="2800" dirty="0" smtClean="0">
                <a:solidFill>
                  <a:schemeClr val="tx1"/>
                </a:solidFill>
              </a:rPr>
              <a:t>changing requirements of the software</a:t>
            </a:r>
          </a:p>
        </p:txBody>
      </p:sp>
    </p:spTree>
    <p:extLst>
      <p:ext uri="{BB962C8B-B14F-4D97-AF65-F5344CB8AC3E}">
        <p14:creationId xmlns:p14="http://schemas.microsoft.com/office/powerpoint/2010/main" val="763756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dirty="0" smtClean="0"/>
              <a:t>Creating and printing a File</a:t>
            </a:r>
          </a:p>
        </p:txBody>
      </p:sp>
      <p:sp>
        <p:nvSpPr>
          <p:cNvPr id="34819" name="Rectangle 3"/>
          <p:cNvSpPr>
            <a:spLocks noGrp="1" noChangeArrowheads="1"/>
          </p:cNvSpPr>
          <p:nvPr>
            <p:ph type="body" idx="1"/>
          </p:nvPr>
        </p:nvSpPr>
        <p:spPr/>
        <p:txBody>
          <a:bodyPr>
            <a:normAutofit fontScale="700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os,sys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creating a file</a:t>
            </a:r>
          </a:p>
          <a:p>
            <a:pPr marL="0" algn="just" fontAlgn="base">
              <a:spcBef>
                <a:spcPts val="0"/>
              </a:spcBef>
              <a:buNone/>
            </a:pPr>
            <a:r>
              <a:rPr lang="en-US" sz="2800" dirty="0" err="1" smtClean="0">
                <a:cs typeface="Courier New" pitchFamily="49" charset="0"/>
              </a:rPr>
              <a:t>fo</a:t>
            </a:r>
            <a:r>
              <a:rPr lang="en-US" sz="2800" dirty="0" smtClean="0">
                <a:cs typeface="Courier New" pitchFamily="49" charset="0"/>
              </a:rPr>
              <a:t>=open("</a:t>
            </a:r>
            <a:r>
              <a:rPr lang="en-US" sz="2800" dirty="0" err="1" smtClean="0">
                <a:cs typeface="Courier New" pitchFamily="49" charset="0"/>
              </a:rPr>
              <a:t>new","w</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reading from the keyboard</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x=</a:t>
            </a:r>
            <a:r>
              <a:rPr lang="en-US" sz="2800" dirty="0" err="1" smtClean="0">
                <a:cs typeface="Courier New" pitchFamily="49" charset="0"/>
              </a:rPr>
              <a:t>sys.stdin.read</a:t>
            </a:r>
            <a:r>
              <a:rPr lang="en-US" sz="2800" dirty="0" smtClean="0">
                <a:cs typeface="Courier New" pitchFamily="49" charset="0"/>
              </a:rPr>
              <a:t>()</a:t>
            </a:r>
          </a:p>
          <a:p>
            <a:pPr marL="0" algn="just" fontAlgn="base">
              <a:spcBef>
                <a:spcPts val="0"/>
              </a:spcBef>
              <a:buNone/>
            </a:pPr>
            <a:r>
              <a:rPr lang="en-US" sz="2800" dirty="0" err="1" smtClean="0">
                <a:cs typeface="Courier New" pitchFamily="49" charset="0"/>
              </a:rPr>
              <a:t>fo.write</a:t>
            </a:r>
            <a:r>
              <a:rPr lang="en-US" sz="2800" dirty="0" smtClean="0">
                <a:cs typeface="Courier New" pitchFamily="49" charset="0"/>
              </a:rPr>
              <a:t>(x)</a:t>
            </a: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closing the file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fo.close</a:t>
            </a:r>
            <a:r>
              <a:rPr lang="en-US" sz="2800" dirty="0" smtClean="0">
                <a:cs typeface="Courier New" pitchFamily="49" charset="0"/>
              </a:rPr>
              <a:t>()</a:t>
            </a: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2. Maintainability</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3600" dirty="0" smtClean="0">
                <a:solidFill>
                  <a:schemeClr val="tx1"/>
                </a:solidFill>
              </a:rPr>
              <a:t>This may include enhancing existing functions, modifying for hardware upgrades, and correcting code errors etc.</a:t>
            </a:r>
          </a:p>
        </p:txBody>
      </p:sp>
    </p:spTree>
    <p:extLst>
      <p:ext uri="{BB962C8B-B14F-4D97-AF65-F5344CB8AC3E}">
        <p14:creationId xmlns:p14="http://schemas.microsoft.com/office/powerpoint/2010/main" val="1984946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3. Reusability</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2800" dirty="0" smtClean="0">
                <a:solidFill>
                  <a:schemeClr val="tx1"/>
                </a:solidFill>
              </a:rPr>
              <a:t>Reusability is the process of creating software systems from existing software</a:t>
            </a:r>
          </a:p>
          <a:p>
            <a:pPr algn="just"/>
            <a:r>
              <a:rPr lang="en-US" sz="2800" dirty="0" smtClean="0">
                <a:solidFill>
                  <a:schemeClr val="tx1"/>
                </a:solidFill>
              </a:rPr>
              <a:t>rather than building software systems from scratch and so, </a:t>
            </a:r>
            <a:r>
              <a:rPr lang="en-US" sz="2800" i="1" dirty="0" smtClean="0">
                <a:solidFill>
                  <a:schemeClr val="tx1"/>
                </a:solidFill>
              </a:rPr>
              <a:t> </a:t>
            </a:r>
            <a:r>
              <a:rPr lang="en-US" sz="2800" dirty="0" smtClean="0">
                <a:solidFill>
                  <a:schemeClr val="tx1"/>
                </a:solidFill>
              </a:rPr>
              <a:t>one will save the cost of designing, </a:t>
            </a:r>
            <a:r>
              <a:rPr lang="en-US" sz="3600" dirty="0" smtClean="0">
                <a:solidFill>
                  <a:schemeClr val="tx1"/>
                </a:solidFill>
              </a:rPr>
              <a:t>writing and testing new code.</a:t>
            </a:r>
          </a:p>
        </p:txBody>
      </p:sp>
    </p:spTree>
    <p:extLst>
      <p:ext uri="{BB962C8B-B14F-4D97-AF65-F5344CB8AC3E}">
        <p14:creationId xmlns:p14="http://schemas.microsoft.com/office/powerpoint/2010/main" val="2802223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4. Openness</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3600" dirty="0" smtClean="0">
                <a:solidFill>
                  <a:schemeClr val="tx1"/>
                </a:solidFill>
              </a:rPr>
              <a:t>Openness means making the source code made available and provides the rights to study, change and distribute the software to anyone and for any purpose. </a:t>
            </a:r>
          </a:p>
        </p:txBody>
      </p:sp>
    </p:spTree>
    <p:extLst>
      <p:ext uri="{BB962C8B-B14F-4D97-AF65-F5344CB8AC3E}">
        <p14:creationId xmlns:p14="http://schemas.microsoft.com/office/powerpoint/2010/main" val="1730402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5. Portability</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dirty="0" smtClean="0">
                <a:solidFill>
                  <a:schemeClr val="tx1"/>
                </a:solidFill>
              </a:rPr>
              <a:t>Portability is a characteristic attributed to a computer software if it can be used in an operating systems other than the one in which it was created without requiring major rework</a:t>
            </a:r>
            <a:r>
              <a:rPr lang="en-US" sz="3600" dirty="0" smtClean="0"/>
              <a:t>. </a:t>
            </a:r>
          </a:p>
        </p:txBody>
      </p:sp>
    </p:spTree>
    <p:extLst>
      <p:ext uri="{BB962C8B-B14F-4D97-AF65-F5344CB8AC3E}">
        <p14:creationId xmlns:p14="http://schemas.microsoft.com/office/powerpoint/2010/main" val="1282947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5. Portability</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3600" dirty="0" smtClean="0">
                <a:solidFill>
                  <a:schemeClr val="tx1"/>
                </a:solidFill>
              </a:rPr>
              <a:t>Porting is the task of doing any work necessary to make the computer program run in the new environment </a:t>
            </a:r>
          </a:p>
        </p:txBody>
      </p:sp>
    </p:spTree>
    <p:extLst>
      <p:ext uri="{BB962C8B-B14F-4D97-AF65-F5344CB8AC3E}">
        <p14:creationId xmlns:p14="http://schemas.microsoft.com/office/powerpoint/2010/main" val="54147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6. Security</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3600" dirty="0" smtClean="0">
                <a:solidFill>
                  <a:schemeClr val="tx1"/>
                </a:solidFill>
              </a:rPr>
              <a:t>Security means protecting the data, resources and the software itself from destructive forces and unwanted actions of unauthorized users</a:t>
            </a:r>
            <a:r>
              <a:rPr lang="en-US" sz="3600" dirty="0" smtClean="0"/>
              <a:t>.</a:t>
            </a:r>
          </a:p>
        </p:txBody>
      </p:sp>
    </p:spTree>
    <p:extLst>
      <p:ext uri="{BB962C8B-B14F-4D97-AF65-F5344CB8AC3E}">
        <p14:creationId xmlns:p14="http://schemas.microsoft.com/office/powerpoint/2010/main" val="3079685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7. Integrity</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3600" dirty="0" smtClean="0">
                <a:solidFill>
                  <a:schemeClr val="tx1"/>
                </a:solidFill>
              </a:rPr>
              <a:t>It's no secret that companies of all kinds use third-party software in their own products</a:t>
            </a:r>
          </a:p>
          <a:p>
            <a:pPr algn="just"/>
            <a:r>
              <a:rPr lang="en-US" sz="3600" dirty="0" smtClean="0"/>
              <a:t> </a:t>
            </a:r>
          </a:p>
        </p:txBody>
      </p:sp>
    </p:spTree>
    <p:extLst>
      <p:ext uri="{BB962C8B-B14F-4D97-AF65-F5344CB8AC3E}">
        <p14:creationId xmlns:p14="http://schemas.microsoft.com/office/powerpoint/2010/main" val="927303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7. Integrity</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2800" dirty="0" smtClean="0">
                <a:solidFill>
                  <a:schemeClr val="tx1"/>
                </a:solidFill>
              </a:rPr>
              <a:t>There is a growing discrepancy in the quality and security standards when applied to internally developed code versus code supplied by third-parties. This can lead to an increased risk of software </a:t>
            </a:r>
            <a:r>
              <a:rPr lang="en-US" sz="3600" dirty="0" smtClean="0">
                <a:solidFill>
                  <a:schemeClr val="tx1"/>
                </a:solidFill>
              </a:rPr>
              <a:t>defects</a:t>
            </a:r>
          </a:p>
        </p:txBody>
      </p:sp>
    </p:spTree>
    <p:extLst>
      <p:ext uri="{BB962C8B-B14F-4D97-AF65-F5344CB8AC3E}">
        <p14:creationId xmlns:p14="http://schemas.microsoft.com/office/powerpoint/2010/main" val="4050589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
            </a:r>
            <a:br>
              <a:rPr lang="en-US" dirty="0" smtClean="0"/>
            </a:br>
            <a:r>
              <a:rPr lang="en-US" dirty="0" smtClean="0"/>
              <a:t>8. User friendliness</a:t>
            </a:r>
            <a:br>
              <a:rPr lang="en-US" dirty="0" smtClean="0"/>
            </a:b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3600" dirty="0" smtClean="0">
                <a:solidFill>
                  <a:schemeClr val="tx1"/>
                </a:solidFill>
              </a:rPr>
              <a:t>We call a software application user-friendly, if the novice user can easily understand the content and format and use these practically.</a:t>
            </a:r>
          </a:p>
        </p:txBody>
      </p:sp>
    </p:spTree>
    <p:extLst>
      <p:ext uri="{BB962C8B-B14F-4D97-AF65-F5344CB8AC3E}">
        <p14:creationId xmlns:p14="http://schemas.microsoft.com/office/powerpoint/2010/main" val="40452326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Programming Approaches</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endParaRPr lang="en-US" sz="3600" dirty="0" smtClean="0"/>
          </a:p>
          <a:p>
            <a:pPr algn="just"/>
            <a:r>
              <a:rPr lang="en-US" sz="3600" dirty="0" smtClean="0">
                <a:solidFill>
                  <a:schemeClr val="tx1"/>
                </a:solidFill>
              </a:rPr>
              <a:t>“As complexity increases, architecture dominates the basic material”</a:t>
            </a:r>
          </a:p>
          <a:p>
            <a:pPr algn="just"/>
            <a:endParaRPr lang="en-US" sz="3600" dirty="0" smtClean="0"/>
          </a:p>
          <a:p>
            <a:pPr algn="just"/>
            <a:endParaRPr lang="en-US" sz="3600" dirty="0" smtClean="0"/>
          </a:p>
        </p:txBody>
      </p:sp>
    </p:spTree>
    <p:extLst>
      <p:ext uri="{BB962C8B-B14F-4D97-AF65-F5344CB8AC3E}">
        <p14:creationId xmlns:p14="http://schemas.microsoft.com/office/powerpoint/2010/main" val="380622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Reading from a File</a:t>
            </a:r>
          </a:p>
        </p:txBody>
      </p:sp>
      <p:sp>
        <p:nvSpPr>
          <p:cNvPr id="34819" name="Rectangle 3"/>
          <p:cNvSpPr>
            <a:spLocks noGrp="1" noChangeArrowheads="1"/>
          </p:cNvSpPr>
          <p:nvPr>
            <p:ph type="body" idx="1"/>
          </p:nvPr>
        </p:nvSpPr>
        <p:spPr/>
        <p:txBody>
          <a:bodyPr>
            <a:normAutofit fontScale="850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os,sys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reading from a file</a:t>
            </a:r>
          </a:p>
          <a:p>
            <a:pPr marL="0" algn="just" fontAlgn="base">
              <a:spcBef>
                <a:spcPts val="0"/>
              </a:spcBef>
              <a:buNone/>
            </a:pPr>
            <a:r>
              <a:rPr lang="en-US" sz="2800" dirty="0" err="1" smtClean="0">
                <a:cs typeface="Courier New" pitchFamily="49" charset="0"/>
              </a:rPr>
              <a:t>fo</a:t>
            </a:r>
            <a:r>
              <a:rPr lang="en-US" sz="2800" dirty="0" smtClean="0">
                <a:cs typeface="Courier New" pitchFamily="49" charset="0"/>
              </a:rPr>
              <a:t>=open("</a:t>
            </a:r>
            <a:r>
              <a:rPr lang="en-US" sz="2800" dirty="0" err="1" smtClean="0">
                <a:cs typeface="Courier New" pitchFamily="49" charset="0"/>
              </a:rPr>
              <a:t>new.txt","r</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for x in </a:t>
            </a:r>
            <a:r>
              <a:rPr lang="en-US" sz="2800" dirty="0" err="1" smtClean="0">
                <a:cs typeface="Courier New" pitchFamily="49" charset="0"/>
              </a:rPr>
              <a:t>fo</a:t>
            </a:r>
            <a:r>
              <a:rPr lang="en-US" sz="2800" dirty="0" smtClean="0">
                <a:cs typeface="Courier New" pitchFamily="49" charset="0"/>
              </a:rPr>
              <a:t>:</a:t>
            </a:r>
          </a:p>
          <a:p>
            <a:pPr marL="0" algn="just" fontAlgn="base">
              <a:spcBef>
                <a:spcPts val="0"/>
              </a:spcBef>
              <a:buNone/>
            </a:pPr>
            <a:r>
              <a:rPr lang="en-US" sz="2800" dirty="0" smtClean="0">
                <a:cs typeface="Courier New" pitchFamily="49" charset="0"/>
              </a:rPr>
              <a:t>	print (x)</a:t>
            </a: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closing the file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fo.close</a:t>
            </a:r>
            <a:r>
              <a:rPr lang="en-US" sz="2800" dirty="0" smtClean="0">
                <a:cs typeface="Courier New" pitchFamily="49" charset="0"/>
              </a:rPr>
              <a:t>()</a:t>
            </a: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Programming Approaches</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2800" dirty="0" smtClean="0">
                <a:solidFill>
                  <a:schemeClr val="tx1"/>
                </a:solidFill>
              </a:rPr>
              <a:t>To build today’s complex software, it is just enough to put together a sequence of programming statements and sets of procedures and modules, we need to incorporate sound construction technologies and program structures that are easy to comprehend, implement and modify</a:t>
            </a:r>
          </a:p>
          <a:p>
            <a:pPr algn="just"/>
            <a:endParaRPr lang="en-US" sz="3600" dirty="0" smtClean="0"/>
          </a:p>
        </p:txBody>
      </p:sp>
    </p:spTree>
    <p:extLst>
      <p:ext uri="{BB962C8B-B14F-4D97-AF65-F5344CB8AC3E}">
        <p14:creationId xmlns:p14="http://schemas.microsoft.com/office/powerpoint/2010/main" val="27213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Programming Approaches</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2800" dirty="0" smtClean="0">
                <a:solidFill>
                  <a:schemeClr val="tx1"/>
                </a:solidFill>
              </a:rPr>
              <a:t>To meet this end, since the invention of the computer, many programming approaches have been tried. These included techniques such as Modular Programming, Top Down Approach, Bottom up programming and structured programming</a:t>
            </a:r>
          </a:p>
        </p:txBody>
      </p:sp>
    </p:spTree>
    <p:extLst>
      <p:ext uri="{BB962C8B-B14F-4D97-AF65-F5344CB8AC3E}">
        <p14:creationId xmlns:p14="http://schemas.microsoft.com/office/powerpoint/2010/main" val="2220498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Structured Programming</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3600" dirty="0" smtClean="0">
                <a:solidFill>
                  <a:schemeClr val="tx1"/>
                </a:solidFill>
              </a:rPr>
              <a:t>With the advent of languages such as C, structured programming became very popular and was the main technique of the 1980s. </a:t>
            </a:r>
          </a:p>
        </p:txBody>
      </p:sp>
    </p:spTree>
    <p:extLst>
      <p:ext uri="{BB962C8B-B14F-4D97-AF65-F5344CB8AC3E}">
        <p14:creationId xmlns:p14="http://schemas.microsoft.com/office/powerpoint/2010/main" val="4192558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Structured Programming</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3600" dirty="0" smtClean="0">
                <a:solidFill>
                  <a:schemeClr val="tx1"/>
                </a:solidFill>
              </a:rPr>
              <a:t>Structured Programming was a powerful tool that enabled programmers to write moderately complex programs fairly easily.</a:t>
            </a:r>
          </a:p>
        </p:txBody>
      </p:sp>
    </p:spTree>
    <p:extLst>
      <p:ext uri="{BB962C8B-B14F-4D97-AF65-F5344CB8AC3E}">
        <p14:creationId xmlns:p14="http://schemas.microsoft.com/office/powerpoint/2010/main" val="2494127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Structured Programming</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dirty="0" smtClean="0">
                <a:solidFill>
                  <a:schemeClr val="tx1"/>
                </a:solidFill>
              </a:rPr>
              <a:t>However, as the programs grew larger, even the structured programming approach failed to show the desired results in terms of bug-free, easy-to-maintain and reusable programs</a:t>
            </a:r>
          </a:p>
        </p:txBody>
      </p:sp>
    </p:spTree>
    <p:extLst>
      <p:ext uri="{BB962C8B-B14F-4D97-AF65-F5344CB8AC3E}">
        <p14:creationId xmlns:p14="http://schemas.microsoft.com/office/powerpoint/2010/main" val="5977615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Structured Programming</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2600" dirty="0" smtClean="0">
                <a:solidFill>
                  <a:schemeClr val="tx1"/>
                </a:solidFill>
              </a:rPr>
              <a:t>Some of the weaknesses are:</a:t>
            </a:r>
          </a:p>
          <a:p>
            <a:pPr algn="just">
              <a:buFont typeface="Wingdings" pitchFamily="2" charset="2"/>
              <a:buChar char="§"/>
            </a:pPr>
            <a:r>
              <a:rPr lang="en-US" sz="2600" dirty="0" smtClean="0">
                <a:solidFill>
                  <a:schemeClr val="tx1"/>
                </a:solidFill>
              </a:rPr>
              <a:t>Emphasis on doing things (algorithms)</a:t>
            </a:r>
          </a:p>
          <a:p>
            <a:pPr algn="just">
              <a:buFont typeface="Wingdings" pitchFamily="2" charset="2"/>
              <a:buChar char="§"/>
            </a:pPr>
            <a:r>
              <a:rPr lang="en-US" sz="2600" dirty="0" smtClean="0">
                <a:solidFill>
                  <a:schemeClr val="tx1"/>
                </a:solidFill>
              </a:rPr>
              <a:t>Free movement of data from and to functions</a:t>
            </a:r>
          </a:p>
          <a:p>
            <a:pPr algn="just">
              <a:buFont typeface="Wingdings" pitchFamily="2" charset="2"/>
              <a:buChar char="§"/>
            </a:pPr>
            <a:r>
              <a:rPr lang="en-US" sz="2600" dirty="0" smtClean="0">
                <a:solidFill>
                  <a:schemeClr val="tx1"/>
                </a:solidFill>
              </a:rPr>
              <a:t>Concept and use of global data</a:t>
            </a:r>
          </a:p>
          <a:p>
            <a:pPr algn="just">
              <a:buFont typeface="Wingdings" pitchFamily="2" charset="2"/>
              <a:buChar char="§"/>
            </a:pPr>
            <a:r>
              <a:rPr lang="en-US" sz="2600" dirty="0" smtClean="0">
                <a:solidFill>
                  <a:schemeClr val="tx1"/>
                </a:solidFill>
              </a:rPr>
              <a:t>Creation of more and more functions</a:t>
            </a:r>
          </a:p>
        </p:txBody>
      </p:sp>
    </p:spTree>
    <p:extLst>
      <p:ext uri="{BB962C8B-B14F-4D97-AF65-F5344CB8AC3E}">
        <p14:creationId xmlns:p14="http://schemas.microsoft.com/office/powerpoint/2010/main" val="10434930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Object Oriented Programming</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2800" dirty="0" smtClean="0">
                <a:solidFill>
                  <a:schemeClr val="tx1"/>
                </a:solidFill>
              </a:rPr>
              <a:t>Object Oriented Programming is an approach to program organization and development that attempts to eliminate some of the pitfalls of conventional programming methods by incorporating the best of structured programming features with several powerful new concepts</a:t>
            </a:r>
          </a:p>
        </p:txBody>
      </p:sp>
    </p:spTree>
    <p:extLst>
      <p:ext uri="{BB962C8B-B14F-4D97-AF65-F5344CB8AC3E}">
        <p14:creationId xmlns:p14="http://schemas.microsoft.com/office/powerpoint/2010/main" val="15328518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Object Oriented Programming</a:t>
            </a:r>
            <a:endParaRPr lang="en-US" dirty="0"/>
          </a:p>
        </p:txBody>
      </p:sp>
      <p:sp>
        <p:nvSpPr>
          <p:cNvPr id="3" name="Subtitle 2"/>
          <p:cNvSpPr>
            <a:spLocks noGrp="1"/>
          </p:cNvSpPr>
          <p:nvPr>
            <p:ph type="subTitle" idx="1"/>
          </p:nvPr>
        </p:nvSpPr>
        <p:spPr>
          <a:xfrm>
            <a:off x="685800" y="2286000"/>
            <a:ext cx="7772400" cy="3352800"/>
          </a:xfrm>
        </p:spPr>
        <p:txBody>
          <a:bodyPr>
            <a:noAutofit/>
          </a:bodyPr>
          <a:lstStyle/>
          <a:p>
            <a:pPr algn="just"/>
            <a:r>
              <a:rPr lang="en-US" sz="2800" dirty="0" smtClean="0">
                <a:solidFill>
                  <a:schemeClr val="tx1"/>
                </a:solidFill>
              </a:rPr>
              <a:t>It is a new way of organizing and developing programs and has nothing to do with any particular language. </a:t>
            </a:r>
          </a:p>
          <a:p>
            <a:pPr algn="just"/>
            <a:r>
              <a:rPr lang="en-US" sz="2800" dirty="0" smtClean="0">
                <a:solidFill>
                  <a:schemeClr val="tx1"/>
                </a:solidFill>
              </a:rPr>
              <a:t>However, not all the languages are suitable to implement concepts easily</a:t>
            </a:r>
          </a:p>
        </p:txBody>
      </p:sp>
    </p:spTree>
    <p:extLst>
      <p:ext uri="{BB962C8B-B14F-4D97-AF65-F5344CB8AC3E}">
        <p14:creationId xmlns:p14="http://schemas.microsoft.com/office/powerpoint/2010/main" val="10014238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Features of OOPs</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buFont typeface="Arial" pitchFamily="34" charset="0"/>
              <a:buChar char="•"/>
            </a:pPr>
            <a:r>
              <a:rPr lang="en-US" sz="2400" dirty="0" smtClean="0">
                <a:solidFill>
                  <a:schemeClr val="tx1"/>
                </a:solidFill>
              </a:rPr>
              <a:t>Emphasis is on data rather than procedure</a:t>
            </a:r>
          </a:p>
          <a:p>
            <a:pPr algn="just">
              <a:buFont typeface="Arial" pitchFamily="34" charset="0"/>
              <a:buChar char="•"/>
            </a:pPr>
            <a:r>
              <a:rPr lang="en-US" sz="2400" dirty="0" smtClean="0">
                <a:solidFill>
                  <a:schemeClr val="tx1"/>
                </a:solidFill>
              </a:rPr>
              <a:t>Follows bottom up approach</a:t>
            </a:r>
          </a:p>
          <a:p>
            <a:pPr algn="just">
              <a:buFont typeface="Arial" pitchFamily="34" charset="0"/>
              <a:buChar char="•"/>
            </a:pPr>
            <a:r>
              <a:rPr lang="en-US" sz="2400" dirty="0" smtClean="0">
                <a:solidFill>
                  <a:schemeClr val="tx1"/>
                </a:solidFill>
              </a:rPr>
              <a:t>Programs are divided into objects</a:t>
            </a:r>
          </a:p>
          <a:p>
            <a:pPr algn="just">
              <a:buFont typeface="Arial" pitchFamily="34" charset="0"/>
              <a:buChar char="•"/>
            </a:pPr>
            <a:r>
              <a:rPr lang="en-US" sz="2400" dirty="0" smtClean="0">
                <a:solidFill>
                  <a:schemeClr val="tx1"/>
                </a:solidFill>
              </a:rPr>
              <a:t>Data is securely fastened to its functions</a:t>
            </a:r>
          </a:p>
          <a:p>
            <a:pPr algn="just">
              <a:buFont typeface="Arial" pitchFamily="34" charset="0"/>
              <a:buChar char="•"/>
            </a:pPr>
            <a:r>
              <a:rPr lang="en-US" sz="2400" dirty="0" smtClean="0">
                <a:solidFill>
                  <a:schemeClr val="tx1"/>
                </a:solidFill>
              </a:rPr>
              <a:t>Objects may communicate with one another</a:t>
            </a:r>
          </a:p>
          <a:p>
            <a:pPr algn="just">
              <a:buFont typeface="Arial" pitchFamily="34" charset="0"/>
              <a:buChar char="•"/>
            </a:pPr>
            <a:r>
              <a:rPr lang="en-US" sz="2400" dirty="0" smtClean="0">
                <a:solidFill>
                  <a:schemeClr val="tx1"/>
                </a:solidFill>
              </a:rPr>
              <a:t>New data and functions can be added  whenever necessary</a:t>
            </a:r>
          </a:p>
        </p:txBody>
      </p:sp>
    </p:spTree>
    <p:extLst>
      <p:ext uri="{BB962C8B-B14F-4D97-AF65-F5344CB8AC3E}">
        <p14:creationId xmlns:p14="http://schemas.microsoft.com/office/powerpoint/2010/main" val="11829482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Basic Concepts of  OOPs</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buFont typeface="Arial" pitchFamily="34" charset="0"/>
              <a:buChar char="•"/>
            </a:pPr>
            <a:r>
              <a:rPr lang="en-US" sz="2400" dirty="0" smtClean="0">
                <a:solidFill>
                  <a:schemeClr val="tx1"/>
                </a:solidFill>
              </a:rPr>
              <a:t>Classes</a:t>
            </a:r>
          </a:p>
          <a:p>
            <a:pPr algn="just">
              <a:buFont typeface="Arial" pitchFamily="34" charset="0"/>
              <a:buChar char="•"/>
            </a:pPr>
            <a:r>
              <a:rPr lang="en-US" sz="2400" dirty="0" smtClean="0">
                <a:solidFill>
                  <a:schemeClr val="tx1"/>
                </a:solidFill>
              </a:rPr>
              <a:t>Objects</a:t>
            </a:r>
          </a:p>
          <a:p>
            <a:pPr algn="just">
              <a:buFont typeface="Arial" pitchFamily="34" charset="0"/>
              <a:buChar char="•"/>
            </a:pPr>
            <a:r>
              <a:rPr lang="en-US" sz="2400" dirty="0" smtClean="0">
                <a:solidFill>
                  <a:schemeClr val="tx1"/>
                </a:solidFill>
              </a:rPr>
              <a:t>Data Abstraction</a:t>
            </a:r>
          </a:p>
          <a:p>
            <a:pPr algn="just">
              <a:buFont typeface="Arial" pitchFamily="34" charset="0"/>
              <a:buChar char="•"/>
            </a:pPr>
            <a:r>
              <a:rPr lang="en-US" sz="2400" dirty="0" smtClean="0">
                <a:solidFill>
                  <a:schemeClr val="tx1"/>
                </a:solidFill>
              </a:rPr>
              <a:t>Data Encapsulation</a:t>
            </a:r>
          </a:p>
          <a:p>
            <a:pPr algn="just">
              <a:buFont typeface="Arial" pitchFamily="34" charset="0"/>
              <a:buChar char="•"/>
            </a:pPr>
            <a:r>
              <a:rPr lang="en-US" sz="2400" dirty="0" smtClean="0">
                <a:solidFill>
                  <a:schemeClr val="tx1"/>
                </a:solidFill>
              </a:rPr>
              <a:t>Inheritance</a:t>
            </a:r>
          </a:p>
          <a:p>
            <a:pPr algn="just">
              <a:buFont typeface="Arial" pitchFamily="34" charset="0"/>
              <a:buChar char="•"/>
            </a:pPr>
            <a:r>
              <a:rPr lang="en-US" sz="2400" dirty="0" smtClean="0">
                <a:solidFill>
                  <a:schemeClr val="tx1"/>
                </a:solidFill>
              </a:rPr>
              <a:t>Polymorphism</a:t>
            </a:r>
          </a:p>
          <a:p>
            <a:pPr algn="just">
              <a:buFont typeface="Arial" pitchFamily="34" charset="0"/>
              <a:buChar char="•"/>
            </a:pPr>
            <a:r>
              <a:rPr lang="en-US" sz="2400" dirty="0" smtClean="0">
                <a:solidFill>
                  <a:schemeClr val="tx1"/>
                </a:solidFill>
              </a:rPr>
              <a:t>Dynamic Binding</a:t>
            </a:r>
          </a:p>
          <a:p>
            <a:pPr algn="just">
              <a:buFont typeface="Arial" pitchFamily="34" charset="0"/>
              <a:buChar char="•"/>
            </a:pPr>
            <a:r>
              <a:rPr lang="en-US" sz="2400" dirty="0" smtClean="0">
                <a:solidFill>
                  <a:schemeClr val="tx1"/>
                </a:solidFill>
              </a:rPr>
              <a:t>Message Passing</a:t>
            </a:r>
          </a:p>
        </p:txBody>
      </p:sp>
    </p:spTree>
    <p:extLst>
      <p:ext uri="{BB962C8B-B14F-4D97-AF65-F5344CB8AC3E}">
        <p14:creationId xmlns:p14="http://schemas.microsoft.com/office/powerpoint/2010/main" val="520167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Reading from a File</a:t>
            </a:r>
          </a:p>
        </p:txBody>
      </p:sp>
      <p:sp>
        <p:nvSpPr>
          <p:cNvPr id="34819" name="Rectangle 3"/>
          <p:cNvSpPr>
            <a:spLocks noGrp="1" noChangeArrowheads="1"/>
          </p:cNvSpPr>
          <p:nvPr>
            <p:ph type="body" idx="1"/>
          </p:nvPr>
        </p:nvSpPr>
        <p:spPr/>
        <p:txBody>
          <a:bodyPr>
            <a:normAutofit fontScale="775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os,sys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reading from a file</a:t>
            </a:r>
          </a:p>
          <a:p>
            <a:pPr marL="0" algn="just" fontAlgn="base">
              <a:spcBef>
                <a:spcPts val="0"/>
              </a:spcBef>
              <a:buNone/>
            </a:pPr>
            <a:r>
              <a:rPr lang="en-US" sz="2800" dirty="0" err="1" smtClean="0">
                <a:cs typeface="Courier New" pitchFamily="49" charset="0"/>
              </a:rPr>
              <a:t>fo</a:t>
            </a:r>
            <a:r>
              <a:rPr lang="en-US" sz="2800" dirty="0" smtClean="0">
                <a:cs typeface="Courier New" pitchFamily="49" charset="0"/>
              </a:rPr>
              <a:t>=open("</a:t>
            </a:r>
            <a:r>
              <a:rPr lang="en-US" sz="2800" dirty="0" err="1" smtClean="0">
                <a:cs typeface="Courier New" pitchFamily="49" charset="0"/>
              </a:rPr>
              <a:t>new.txt","r</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x=</a:t>
            </a:r>
            <a:r>
              <a:rPr lang="en-US" sz="2800" dirty="0" err="1" smtClean="0">
                <a:cs typeface="Courier New" pitchFamily="49" charset="0"/>
              </a:rPr>
              <a:t>fo.read</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print (x)</a:t>
            </a: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closing the file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fo.close</a:t>
            </a:r>
            <a:r>
              <a:rPr lang="en-US" sz="2800" dirty="0" smtClean="0">
                <a:cs typeface="Courier New" pitchFamily="49" charset="0"/>
              </a:rPr>
              <a:t>()</a:t>
            </a: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1. Class</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dirty="0" smtClean="0">
                <a:solidFill>
                  <a:schemeClr val="tx1"/>
                </a:solidFill>
              </a:rPr>
              <a:t>A class is a user defined data type which contains the data as well as the methods that work on the data. They behave like built-in data types of a programming language.</a:t>
            </a:r>
          </a:p>
        </p:txBody>
      </p:sp>
    </p:spTree>
    <p:extLst>
      <p:ext uri="{BB962C8B-B14F-4D97-AF65-F5344CB8AC3E}">
        <p14:creationId xmlns:p14="http://schemas.microsoft.com/office/powerpoint/2010/main" val="35058237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 Class Example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lvl="6" algn="just"/>
            <a:endParaRPr lang="en-US" dirty="0" smtClean="0">
              <a:solidFill>
                <a:schemeClr val="tx1"/>
              </a:solidFill>
            </a:endParaRPr>
          </a:p>
          <a:p>
            <a:pPr lvl="6" algn="just"/>
            <a:r>
              <a:rPr lang="en-US" smtClean="0">
                <a:solidFill>
                  <a:schemeClr val="tx1"/>
                </a:solidFill>
              </a:rPr>
              <a:t>    CLASS STUDENT</a:t>
            </a:r>
            <a:endParaRPr lang="en-US" dirty="0" smtClean="0">
              <a:solidFill>
                <a:schemeClr val="tx1"/>
              </a:solidFill>
            </a:endParaRPr>
          </a:p>
          <a:p>
            <a:pPr lvl="6" algn="just"/>
            <a:endParaRPr lang="en-US" dirty="0" smtClean="0">
              <a:solidFill>
                <a:schemeClr val="tx1"/>
              </a:solidFill>
            </a:endParaRPr>
          </a:p>
          <a:p>
            <a:pPr lvl="6" algn="just"/>
            <a:r>
              <a:rPr lang="en-US" dirty="0" smtClean="0">
                <a:solidFill>
                  <a:schemeClr val="tx1"/>
                </a:solidFill>
              </a:rPr>
              <a:t>     DATA</a:t>
            </a:r>
          </a:p>
          <a:p>
            <a:pPr lvl="6" algn="just"/>
            <a:r>
              <a:rPr lang="en-US" dirty="0" smtClean="0">
                <a:solidFill>
                  <a:schemeClr val="tx1"/>
                </a:solidFill>
              </a:rPr>
              <a:t>	Name</a:t>
            </a:r>
          </a:p>
          <a:p>
            <a:pPr lvl="6" algn="just"/>
            <a:r>
              <a:rPr lang="en-US" dirty="0" smtClean="0">
                <a:solidFill>
                  <a:schemeClr val="tx1"/>
                </a:solidFill>
              </a:rPr>
              <a:t>	DOB</a:t>
            </a:r>
          </a:p>
          <a:p>
            <a:pPr lvl="6" algn="just"/>
            <a:r>
              <a:rPr lang="en-US" dirty="0" smtClean="0">
                <a:solidFill>
                  <a:schemeClr val="tx1"/>
                </a:solidFill>
              </a:rPr>
              <a:t>     METHODS</a:t>
            </a:r>
          </a:p>
          <a:p>
            <a:pPr lvl="6" algn="just"/>
            <a:r>
              <a:rPr lang="en-US" dirty="0" smtClean="0">
                <a:solidFill>
                  <a:schemeClr val="tx1"/>
                </a:solidFill>
              </a:rPr>
              <a:t>	Input</a:t>
            </a:r>
          </a:p>
          <a:p>
            <a:pPr lvl="6" algn="just"/>
            <a:r>
              <a:rPr lang="en-US" dirty="0" smtClean="0">
                <a:solidFill>
                  <a:schemeClr val="tx1"/>
                </a:solidFill>
              </a:rPr>
              <a:t>	Display</a:t>
            </a:r>
          </a:p>
        </p:txBody>
      </p:sp>
      <p:cxnSp>
        <p:nvCxnSpPr>
          <p:cNvPr id="11" name="Straight Connector 10"/>
          <p:cNvCxnSpPr/>
          <p:nvPr/>
        </p:nvCxnSpPr>
        <p:spPr>
          <a:xfrm>
            <a:off x="3581400" y="26670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2743200"/>
            <a:ext cx="762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57600" y="5486400"/>
            <a:ext cx="2057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62600" y="2667000"/>
            <a:ext cx="762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327660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657600" y="4495800"/>
            <a:ext cx="1905000" cy="7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8746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2. Object</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Objects are the basic runtime entities in an object oriented system.  They are the variables of type class. </a:t>
            </a:r>
          </a:p>
          <a:p>
            <a:pPr algn="just"/>
            <a:r>
              <a:rPr lang="en-US" sz="2800" dirty="0" smtClean="0">
                <a:solidFill>
                  <a:schemeClr val="tx1"/>
                </a:solidFill>
              </a:rPr>
              <a:t>They may represent a person, a place, a bank account or table of data. They may also represent user defined data such as vectors, time and lists</a:t>
            </a:r>
          </a:p>
          <a:p>
            <a:pPr algn="just"/>
            <a:endParaRPr lang="en-US" sz="3600" dirty="0" smtClean="0"/>
          </a:p>
        </p:txBody>
      </p:sp>
    </p:spTree>
    <p:extLst>
      <p:ext uri="{BB962C8B-B14F-4D97-AF65-F5344CB8AC3E}">
        <p14:creationId xmlns:p14="http://schemas.microsoft.com/office/powerpoint/2010/main" val="28678113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Object Example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A car is an object, a real world entity. It has a well defined set of characteristics and behavior.</a:t>
            </a:r>
          </a:p>
          <a:p>
            <a:pPr algn="just"/>
            <a:r>
              <a:rPr lang="en-US" sz="2800" dirty="0" smtClean="0">
                <a:solidFill>
                  <a:schemeClr val="tx1"/>
                </a:solidFill>
              </a:rPr>
              <a:t>The set of characteristics is also known as attributes or data of the object</a:t>
            </a:r>
          </a:p>
          <a:p>
            <a:pPr algn="just"/>
            <a:endParaRPr lang="en-US" sz="3600" dirty="0" smtClean="0"/>
          </a:p>
        </p:txBody>
      </p:sp>
    </p:spTree>
    <p:extLst>
      <p:ext uri="{BB962C8B-B14F-4D97-AF65-F5344CB8AC3E}">
        <p14:creationId xmlns:p14="http://schemas.microsoft.com/office/powerpoint/2010/main" val="2964392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Object Example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3600" dirty="0" smtClean="0">
                <a:solidFill>
                  <a:schemeClr val="tx1"/>
                </a:solidFill>
              </a:rPr>
              <a:t>The behavior of an object is the set of actions it can perform, also known as methods or procedures of the object.</a:t>
            </a:r>
          </a:p>
        </p:txBody>
      </p:sp>
    </p:spTree>
    <p:extLst>
      <p:ext uri="{BB962C8B-B14F-4D97-AF65-F5344CB8AC3E}">
        <p14:creationId xmlns:p14="http://schemas.microsoft.com/office/powerpoint/2010/main" val="11293567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Object Example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r>
              <a:rPr lang="en-US" sz="2000" dirty="0" smtClean="0">
                <a:solidFill>
                  <a:schemeClr val="tx1"/>
                </a:solidFill>
              </a:rPr>
              <a:t>CAR (object)</a:t>
            </a:r>
          </a:p>
          <a:p>
            <a:endParaRPr lang="en-US" sz="2000" dirty="0" smtClean="0">
              <a:solidFill>
                <a:schemeClr val="tx1"/>
              </a:solidFill>
            </a:endParaRPr>
          </a:p>
          <a:p>
            <a:pPr algn="l"/>
            <a:r>
              <a:rPr lang="en-US" sz="2000" dirty="0" smtClean="0">
                <a:solidFill>
                  <a:schemeClr val="tx1"/>
                </a:solidFill>
              </a:rPr>
              <a:t>        Attributes				Methods</a:t>
            </a:r>
          </a:p>
          <a:p>
            <a:pPr algn="l"/>
            <a:r>
              <a:rPr lang="en-US" sz="2000" dirty="0" smtClean="0">
                <a:solidFill>
                  <a:schemeClr val="tx1"/>
                </a:solidFill>
              </a:rPr>
              <a:t>	Color					Drive it</a:t>
            </a:r>
          </a:p>
          <a:p>
            <a:pPr algn="l"/>
            <a:r>
              <a:rPr lang="en-US" sz="2000" dirty="0" smtClean="0">
                <a:solidFill>
                  <a:schemeClr val="tx1"/>
                </a:solidFill>
              </a:rPr>
              <a:t>	Manufacturer			Lock it</a:t>
            </a:r>
          </a:p>
          <a:p>
            <a:pPr algn="l"/>
            <a:r>
              <a:rPr lang="en-US" sz="2000" dirty="0" smtClean="0">
                <a:solidFill>
                  <a:schemeClr val="tx1"/>
                </a:solidFill>
              </a:rPr>
              <a:t>	Cost				Carry Passengers</a:t>
            </a:r>
          </a:p>
          <a:p>
            <a:pPr algn="l"/>
            <a:endParaRPr lang="en-US" sz="2000" dirty="0" smtClean="0">
              <a:solidFill>
                <a:schemeClr val="tx1"/>
              </a:solidFill>
            </a:endParaRPr>
          </a:p>
        </p:txBody>
      </p:sp>
      <p:cxnSp>
        <p:nvCxnSpPr>
          <p:cNvPr id="5" name="Straight Arrow Connector 4"/>
          <p:cNvCxnSpPr/>
          <p:nvPr/>
        </p:nvCxnSpPr>
        <p:spPr>
          <a:xfrm>
            <a:off x="3810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05000" y="3276600"/>
            <a:ext cx="4572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000" y="33528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7000" y="33528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1200" y="4114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5600" y="4114800"/>
            <a:ext cx="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9610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3. Data Abstraction</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3600" dirty="0" smtClean="0">
                <a:solidFill>
                  <a:schemeClr val="tx1"/>
                </a:solidFill>
              </a:rPr>
              <a:t>Abstraction refers to the act of representing essential features without including the background details or explanation. Classes use the concept of abstraction.</a:t>
            </a:r>
          </a:p>
        </p:txBody>
      </p:sp>
    </p:spTree>
    <p:extLst>
      <p:ext uri="{BB962C8B-B14F-4D97-AF65-F5344CB8AC3E}">
        <p14:creationId xmlns:p14="http://schemas.microsoft.com/office/powerpoint/2010/main" val="37188928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4. Data Encapsulation</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The wrapping of data and the methods that work on the data into a single unit (class) is known as Data Encapsulation.</a:t>
            </a:r>
          </a:p>
          <a:p>
            <a:pPr algn="just"/>
            <a:r>
              <a:rPr lang="en-US" sz="2800" dirty="0" smtClean="0">
                <a:solidFill>
                  <a:schemeClr val="tx1"/>
                </a:solidFill>
              </a:rPr>
              <a:t>The data is not accessible by the outside world but by these functions only. This leads to the concept known as data hiding.</a:t>
            </a:r>
          </a:p>
        </p:txBody>
      </p:sp>
    </p:spTree>
    <p:extLst>
      <p:ext uri="{BB962C8B-B14F-4D97-AF65-F5344CB8AC3E}">
        <p14:creationId xmlns:p14="http://schemas.microsoft.com/office/powerpoint/2010/main" val="864986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5. Inheritance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Inheritance is the process by which objects of one class acquire the properties of objects of another class. This provides the feature of reusability in OOP.</a:t>
            </a:r>
          </a:p>
          <a:p>
            <a:pPr algn="just"/>
            <a:r>
              <a:rPr lang="en-US" sz="2800" dirty="0" smtClean="0">
                <a:solidFill>
                  <a:schemeClr val="tx1"/>
                </a:solidFill>
              </a:rPr>
              <a:t>This means that we can add additional features to an existing class without </a:t>
            </a:r>
            <a:r>
              <a:rPr lang="en-US" dirty="0" smtClean="0">
                <a:solidFill>
                  <a:schemeClr val="tx1"/>
                </a:solidFill>
              </a:rPr>
              <a:t>modifying it.</a:t>
            </a:r>
          </a:p>
          <a:p>
            <a:pPr algn="just"/>
            <a:endParaRPr lang="en-US" dirty="0" smtClean="0"/>
          </a:p>
          <a:p>
            <a:pPr algn="just"/>
            <a:endParaRPr lang="en-US" dirty="0" smtClean="0"/>
          </a:p>
        </p:txBody>
      </p:sp>
    </p:spTree>
    <p:extLst>
      <p:ext uri="{BB962C8B-B14F-4D97-AF65-F5344CB8AC3E}">
        <p14:creationId xmlns:p14="http://schemas.microsoft.com/office/powerpoint/2010/main" val="1461681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5. Inheritance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This is possible by deriving a new class from the existing one. The new class will have the combined features of both the classes. </a:t>
            </a:r>
          </a:p>
          <a:p>
            <a:pPr algn="just"/>
            <a:r>
              <a:rPr lang="en-US" sz="2800" dirty="0" smtClean="0">
                <a:solidFill>
                  <a:schemeClr val="tx1"/>
                </a:solidFill>
              </a:rPr>
              <a:t>The original class is known as the base class and the new class created from it is known as the derived class</a:t>
            </a:r>
          </a:p>
          <a:p>
            <a:pPr algn="just"/>
            <a:endParaRPr lang="en-US" dirty="0" smtClean="0"/>
          </a:p>
          <a:p>
            <a:pPr algn="just"/>
            <a:endParaRPr lang="en-US" dirty="0" smtClean="0"/>
          </a:p>
        </p:txBody>
      </p:sp>
    </p:spTree>
    <p:extLst>
      <p:ext uri="{BB962C8B-B14F-4D97-AF65-F5344CB8AC3E}">
        <p14:creationId xmlns:p14="http://schemas.microsoft.com/office/powerpoint/2010/main" val="721321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Reading from a File</a:t>
            </a:r>
          </a:p>
        </p:txBody>
      </p:sp>
      <p:sp>
        <p:nvSpPr>
          <p:cNvPr id="34819" name="Rectangle 3"/>
          <p:cNvSpPr>
            <a:spLocks noGrp="1" noChangeArrowheads="1"/>
          </p:cNvSpPr>
          <p:nvPr>
            <p:ph type="body" idx="1"/>
          </p:nvPr>
        </p:nvSpPr>
        <p:spPr/>
        <p:txBody>
          <a:bodyPr>
            <a:normAutofit fontScale="700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os,sys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reading from a file</a:t>
            </a:r>
          </a:p>
          <a:p>
            <a:pPr marL="0" algn="just" fontAlgn="base">
              <a:spcBef>
                <a:spcPts val="0"/>
              </a:spcBef>
              <a:buNone/>
            </a:pPr>
            <a:r>
              <a:rPr lang="en-US" sz="2800" dirty="0" err="1" smtClean="0">
                <a:cs typeface="Courier New" pitchFamily="49" charset="0"/>
              </a:rPr>
              <a:t>fo</a:t>
            </a:r>
            <a:r>
              <a:rPr lang="en-US" sz="2800" dirty="0" smtClean="0">
                <a:cs typeface="Courier New" pitchFamily="49" charset="0"/>
              </a:rPr>
              <a:t>=open("</a:t>
            </a:r>
            <a:r>
              <a:rPr lang="en-US" sz="2800" dirty="0" err="1" smtClean="0">
                <a:cs typeface="Courier New" pitchFamily="49" charset="0"/>
              </a:rPr>
              <a:t>new.txt","r</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x=</a:t>
            </a:r>
            <a:r>
              <a:rPr lang="en-US" sz="2800" dirty="0" err="1" smtClean="0">
                <a:cs typeface="Courier New" pitchFamily="49" charset="0"/>
              </a:rPr>
              <a:t>fo.readlines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print (x)</a:t>
            </a: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closing the file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fo.close</a:t>
            </a:r>
            <a:r>
              <a:rPr lang="en-US" sz="2800" dirty="0" smtClean="0">
                <a:cs typeface="Courier New" pitchFamily="49" charset="0"/>
              </a:rPr>
              <a:t>()</a:t>
            </a: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a:p>
            <a:pPr marL="0" algn="just" fontAlgn="base">
              <a:spcBef>
                <a:spcPts val="0"/>
              </a:spcBef>
              <a:buNone/>
            </a:pPr>
            <a:r>
              <a:rPr lang="en-US" sz="2800" dirty="0" smtClean="0">
                <a:cs typeface="Courier New" pitchFamily="49" charset="0"/>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Types of Inheritance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endParaRPr lang="en-US" dirty="0" smtClean="0"/>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			Single Inheritance</a:t>
            </a:r>
          </a:p>
        </p:txBody>
      </p:sp>
      <p:sp>
        <p:nvSpPr>
          <p:cNvPr id="4" name="Rectangle 3"/>
          <p:cNvSpPr/>
          <p:nvPr/>
        </p:nvSpPr>
        <p:spPr>
          <a:xfrm>
            <a:off x="3962400" y="26670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4038600" y="42672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9" name="Straight Arrow Connector 8"/>
          <p:cNvCxnSpPr>
            <a:stCxn id="4" idx="2"/>
          </p:cNvCxnSpPr>
          <p:nvPr/>
        </p:nvCxnSpPr>
        <p:spPr>
          <a:xfrm>
            <a:off x="4533900" y="3200400"/>
            <a:ext cx="381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2988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Types of Inheritance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		Multiple  Inheritance</a:t>
            </a:r>
          </a:p>
        </p:txBody>
      </p:sp>
      <p:sp>
        <p:nvSpPr>
          <p:cNvPr id="4" name="Rectangle 3"/>
          <p:cNvSpPr/>
          <p:nvPr/>
        </p:nvSpPr>
        <p:spPr>
          <a:xfrm>
            <a:off x="2667000" y="26670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4419600" y="46482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9" name="Straight Arrow Connector 8"/>
          <p:cNvCxnSpPr>
            <a:stCxn id="4" idx="2"/>
          </p:cNvCxnSpPr>
          <p:nvPr/>
        </p:nvCxnSpPr>
        <p:spPr>
          <a:xfrm>
            <a:off x="3238500" y="3200400"/>
            <a:ext cx="381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943600" y="26670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p:nvPr/>
        </p:nvCxnSpPr>
        <p:spPr>
          <a:xfrm>
            <a:off x="3276600" y="41910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p:cNvCxnSpPr>
          <p:nvPr/>
        </p:nvCxnSpPr>
        <p:spPr>
          <a:xfrm>
            <a:off x="6515100" y="3200400"/>
            <a:ext cx="381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72000" y="4191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257800" y="41910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57800" y="4191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4870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685799"/>
          </a:xfrm>
        </p:spPr>
        <p:txBody>
          <a:bodyPr>
            <a:normAutofit fontScale="90000"/>
          </a:bodyPr>
          <a:lstStyle/>
          <a:p>
            <a:r>
              <a:rPr lang="en-US" dirty="0" smtClean="0"/>
              <a:t>Types of Inheritance</a:t>
            </a:r>
            <a:endParaRPr lang="en-US" dirty="0"/>
          </a:p>
        </p:txBody>
      </p:sp>
      <p:sp>
        <p:nvSpPr>
          <p:cNvPr id="3" name="Subtitle 2"/>
          <p:cNvSpPr>
            <a:spLocks noGrp="1"/>
          </p:cNvSpPr>
          <p:nvPr>
            <p:ph type="subTitle" idx="1"/>
          </p:nvPr>
        </p:nvSpPr>
        <p:spPr>
          <a:xfrm>
            <a:off x="685800" y="1828800"/>
            <a:ext cx="7772400" cy="4038600"/>
          </a:xfrm>
        </p:spPr>
        <p:txBody>
          <a:bodyPr>
            <a:noAutofit/>
          </a:bodyPr>
          <a:lstStyle/>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		Multilevel Inheritance</a:t>
            </a:r>
          </a:p>
        </p:txBody>
      </p:sp>
      <p:sp>
        <p:nvSpPr>
          <p:cNvPr id="4" name="Rectangle 3"/>
          <p:cNvSpPr/>
          <p:nvPr/>
        </p:nvSpPr>
        <p:spPr>
          <a:xfrm>
            <a:off x="3962400" y="2057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3962400" y="32766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9" name="Straight Arrow Connector 8"/>
          <p:cNvCxnSpPr>
            <a:stCxn id="4" idx="2"/>
            <a:endCxn id="5" idx="0"/>
          </p:cNvCxnSpPr>
          <p:nvPr/>
        </p:nvCxnSpPr>
        <p:spPr>
          <a:xfrm>
            <a:off x="4533900" y="2590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38600" y="4343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1" name="Straight Arrow Connector 10"/>
          <p:cNvCxnSpPr>
            <a:stCxn id="5" idx="2"/>
          </p:cNvCxnSpPr>
          <p:nvPr/>
        </p:nvCxnSpPr>
        <p:spPr>
          <a:xfrm>
            <a:off x="4533900" y="3810000"/>
            <a:ext cx="381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3941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Types of Inheritance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	Hierarchical Inheritance</a:t>
            </a:r>
          </a:p>
        </p:txBody>
      </p:sp>
      <p:sp>
        <p:nvSpPr>
          <p:cNvPr id="4" name="Rectangle 3"/>
          <p:cNvSpPr/>
          <p:nvPr/>
        </p:nvSpPr>
        <p:spPr>
          <a:xfrm>
            <a:off x="2590800" y="3352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 name="Rectangle 4"/>
          <p:cNvSpPr/>
          <p:nvPr/>
        </p:nvSpPr>
        <p:spPr>
          <a:xfrm>
            <a:off x="4343400" y="3352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Rectangle 6"/>
          <p:cNvSpPr/>
          <p:nvPr/>
        </p:nvSpPr>
        <p:spPr>
          <a:xfrm>
            <a:off x="6019800" y="3352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3" name="Rectangle 12"/>
          <p:cNvSpPr/>
          <p:nvPr/>
        </p:nvSpPr>
        <p:spPr>
          <a:xfrm>
            <a:off x="4267200" y="1676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6" name="Straight Connector 15"/>
          <p:cNvCxnSpPr>
            <a:stCxn id="13" idx="2"/>
            <a:endCxn id="5" idx="0"/>
          </p:cNvCxnSpPr>
          <p:nvPr/>
        </p:nvCxnSpPr>
        <p:spPr>
          <a:xfrm>
            <a:off x="4838700" y="2209800"/>
            <a:ext cx="762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0"/>
          </p:cNvCxnSpPr>
          <p:nvPr/>
        </p:nvCxnSpPr>
        <p:spPr>
          <a:xfrm>
            <a:off x="4572000" y="22860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181600" y="22860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181600" y="29718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971800" y="289560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971800" y="2895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477000" y="2971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7031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Types of Inheritance</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	</a:t>
            </a:r>
            <a:r>
              <a:rPr lang="en-US" sz="1800" dirty="0" smtClean="0">
                <a:solidFill>
                  <a:schemeClr val="tx1"/>
                </a:solidFill>
              </a:rPr>
              <a:t>Hybrid  Inheritance	 (multiple and multilevel</a:t>
            </a:r>
            <a:r>
              <a:rPr lang="en-US" dirty="0" smtClean="0">
                <a:solidFill>
                  <a:schemeClr val="tx1"/>
                </a:solidFill>
              </a:rPr>
              <a:t>)</a:t>
            </a:r>
          </a:p>
        </p:txBody>
      </p:sp>
      <p:sp>
        <p:nvSpPr>
          <p:cNvPr id="4" name="Rectangle 3"/>
          <p:cNvSpPr/>
          <p:nvPr/>
        </p:nvSpPr>
        <p:spPr>
          <a:xfrm>
            <a:off x="3962400" y="26670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4038600" y="4495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7" name="Rectangle 6"/>
          <p:cNvSpPr/>
          <p:nvPr/>
        </p:nvSpPr>
        <p:spPr>
          <a:xfrm>
            <a:off x="2286000" y="34290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8" name="Rectangle 7"/>
          <p:cNvSpPr/>
          <p:nvPr/>
        </p:nvSpPr>
        <p:spPr>
          <a:xfrm>
            <a:off x="6172200" y="3352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1" name="Straight Arrow Connector 10"/>
          <p:cNvCxnSpPr>
            <a:stCxn id="4" idx="1"/>
          </p:cNvCxnSpPr>
          <p:nvPr/>
        </p:nvCxnSpPr>
        <p:spPr>
          <a:xfrm flipH="1">
            <a:off x="2590800" y="293370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a:off x="5105400" y="2933700"/>
            <a:ext cx="1524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667000" y="3048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629400" y="3048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3962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3962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43200" y="47244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181600" y="464820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485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6. Polymorphism</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Polymorphism means the ability to take more than one form. For example, an operation may exhibit different behavior in different instances. The behavior depends on the types of data used in the operation.</a:t>
            </a:r>
          </a:p>
          <a:p>
            <a:pPr algn="just"/>
            <a:r>
              <a:rPr lang="en-US" sz="2800" dirty="0" smtClean="0">
                <a:solidFill>
                  <a:schemeClr val="tx1"/>
                </a:solidFill>
              </a:rPr>
              <a:t>For example, consider the work of addition</a:t>
            </a:r>
          </a:p>
          <a:p>
            <a:pPr algn="just"/>
            <a:endParaRPr lang="en-US" dirty="0" smtClean="0"/>
          </a:p>
        </p:txBody>
      </p:sp>
    </p:spTree>
    <p:extLst>
      <p:ext uri="{BB962C8B-B14F-4D97-AF65-F5344CB8AC3E}">
        <p14:creationId xmlns:p14="http://schemas.microsoft.com/office/powerpoint/2010/main" val="41968418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6. Polymorphism</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For two numbers, the operation will generate a sum.</a:t>
            </a:r>
          </a:p>
          <a:p>
            <a:pPr algn="just"/>
            <a:r>
              <a:rPr lang="en-US" sz="2800" dirty="0" smtClean="0">
                <a:solidFill>
                  <a:schemeClr val="tx1"/>
                </a:solidFill>
              </a:rPr>
              <a:t>	ex: 1+2 =&gt; 3</a:t>
            </a:r>
          </a:p>
          <a:p>
            <a:pPr algn="just"/>
            <a:r>
              <a:rPr lang="en-US" sz="2800" dirty="0" smtClean="0">
                <a:solidFill>
                  <a:schemeClr val="tx1"/>
                </a:solidFill>
              </a:rPr>
              <a:t>For two strings, the operation will generate a concatenation.</a:t>
            </a:r>
          </a:p>
          <a:p>
            <a:pPr algn="just"/>
            <a:r>
              <a:rPr lang="en-US" sz="2800" dirty="0" smtClean="0">
                <a:solidFill>
                  <a:schemeClr val="tx1"/>
                </a:solidFill>
              </a:rPr>
              <a:t>	ex: “abc” + “def”  =&gt; “</a:t>
            </a:r>
            <a:r>
              <a:rPr lang="en-US" sz="2800" dirty="0" err="1" smtClean="0">
                <a:solidFill>
                  <a:schemeClr val="tx1"/>
                </a:solidFill>
              </a:rPr>
              <a:t>abcdef</a:t>
            </a:r>
            <a:r>
              <a:rPr lang="en-US" sz="2800" dirty="0" smtClean="0">
                <a:solidFill>
                  <a:schemeClr val="tx1"/>
                </a:solidFill>
              </a:rPr>
              <a:t>”</a:t>
            </a:r>
          </a:p>
          <a:p>
            <a:pPr algn="just"/>
            <a:endParaRPr lang="en-US" dirty="0" smtClean="0"/>
          </a:p>
        </p:txBody>
      </p:sp>
    </p:spTree>
    <p:extLst>
      <p:ext uri="{BB962C8B-B14F-4D97-AF65-F5344CB8AC3E}">
        <p14:creationId xmlns:p14="http://schemas.microsoft.com/office/powerpoint/2010/main" val="24045079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6. Polymorphism</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This leads to operator overloading and function overloading.</a:t>
            </a:r>
          </a:p>
          <a:p>
            <a:pPr algn="just"/>
            <a:endParaRPr lang="en-US" sz="2800" dirty="0" smtClean="0">
              <a:solidFill>
                <a:schemeClr val="tx1"/>
              </a:solidFill>
            </a:endParaRPr>
          </a:p>
          <a:p>
            <a:pPr algn="just"/>
            <a:r>
              <a:rPr lang="en-US" sz="2800" dirty="0" smtClean="0">
                <a:solidFill>
                  <a:schemeClr val="tx1"/>
                </a:solidFill>
              </a:rPr>
              <a:t>Polymorphism allows objects having different internal structures to share the same external interface</a:t>
            </a:r>
          </a:p>
          <a:p>
            <a:pPr algn="just"/>
            <a:endParaRPr lang="en-US" dirty="0" smtClean="0"/>
          </a:p>
          <a:p>
            <a:pPr algn="just"/>
            <a:endParaRPr lang="en-US" dirty="0" smtClean="0"/>
          </a:p>
        </p:txBody>
      </p:sp>
    </p:spTree>
    <p:extLst>
      <p:ext uri="{BB962C8B-B14F-4D97-AF65-F5344CB8AC3E}">
        <p14:creationId xmlns:p14="http://schemas.microsoft.com/office/powerpoint/2010/main" val="36342195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7. Dynamic Binding</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Binding refers to the linking of a procedure call to the code to be executed in response to the call.</a:t>
            </a:r>
          </a:p>
          <a:p>
            <a:pPr algn="just"/>
            <a:r>
              <a:rPr lang="en-US" sz="2800" dirty="0" smtClean="0">
                <a:solidFill>
                  <a:schemeClr val="tx1"/>
                </a:solidFill>
              </a:rPr>
              <a:t>Dynamic Binding means that the code associated with a given procedure call is not known until the time of the call at run time</a:t>
            </a:r>
          </a:p>
          <a:p>
            <a:pPr algn="just"/>
            <a:endParaRPr lang="en-US" dirty="0" smtClean="0"/>
          </a:p>
          <a:p>
            <a:pPr algn="just"/>
            <a:endParaRPr lang="en-US" dirty="0" smtClean="0"/>
          </a:p>
        </p:txBody>
      </p:sp>
    </p:spTree>
    <p:extLst>
      <p:ext uri="{BB962C8B-B14F-4D97-AF65-F5344CB8AC3E}">
        <p14:creationId xmlns:p14="http://schemas.microsoft.com/office/powerpoint/2010/main" val="6169726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8. Message Passing</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600" dirty="0" smtClean="0">
                <a:solidFill>
                  <a:schemeClr val="tx1"/>
                </a:solidFill>
              </a:rPr>
              <a:t>Objects communicate with one another by sending and receiving information much the same way as people do.</a:t>
            </a:r>
          </a:p>
          <a:p>
            <a:pPr algn="just"/>
            <a:r>
              <a:rPr lang="en-US" sz="2600" dirty="0" smtClean="0">
                <a:solidFill>
                  <a:schemeClr val="tx1"/>
                </a:solidFill>
              </a:rPr>
              <a:t>A message for an object is a request for execution of a procedure and therefore, will invoke a function in the receiving object that generates the desired result.</a:t>
            </a:r>
          </a:p>
          <a:p>
            <a:pPr algn="just"/>
            <a:endParaRPr lang="en-US" dirty="0" smtClean="0"/>
          </a:p>
        </p:txBody>
      </p:sp>
    </p:spTree>
    <p:extLst>
      <p:ext uri="{BB962C8B-B14F-4D97-AF65-F5344CB8AC3E}">
        <p14:creationId xmlns:p14="http://schemas.microsoft.com/office/powerpoint/2010/main" val="652012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Reading from a File</a:t>
            </a:r>
          </a:p>
        </p:txBody>
      </p:sp>
      <p:sp>
        <p:nvSpPr>
          <p:cNvPr id="34819" name="Rectangle 3"/>
          <p:cNvSpPr>
            <a:spLocks noGrp="1" noChangeArrowheads="1"/>
          </p:cNvSpPr>
          <p:nvPr>
            <p:ph type="body" idx="1"/>
          </p:nvPr>
        </p:nvSpPr>
        <p:spPr/>
        <p:txBody>
          <a:bodyPr>
            <a:normAutofit fontScale="70000" lnSpcReduction="20000"/>
          </a:bodyPr>
          <a:lstStyle/>
          <a:p>
            <a:pPr marL="0" algn="just" fontAlgn="base">
              <a:spcBef>
                <a:spcPts val="0"/>
              </a:spcBef>
              <a:buNone/>
            </a:pPr>
            <a:r>
              <a:rPr lang="en-US" sz="2800" dirty="0" smtClean="0">
                <a:cs typeface="Courier New" pitchFamily="49" charset="0"/>
              </a:rPr>
              <a:t>import </a:t>
            </a:r>
            <a:r>
              <a:rPr lang="en-US" sz="2800" dirty="0" err="1" smtClean="0">
                <a:cs typeface="Courier New" pitchFamily="49" charset="0"/>
              </a:rPr>
              <a:t>os,sys</a:t>
            </a: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os.system</a:t>
            </a:r>
            <a:r>
              <a:rPr lang="en-US" sz="2800" dirty="0" smtClean="0">
                <a:cs typeface="Courier New" pitchFamily="49" charset="0"/>
              </a:rPr>
              <a:t> ('</a:t>
            </a:r>
            <a:r>
              <a:rPr lang="en-US" sz="2800" dirty="0" err="1" smtClean="0">
                <a:cs typeface="Courier New" pitchFamily="49" charset="0"/>
              </a:rPr>
              <a:t>cls</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reading from a file</a:t>
            </a:r>
          </a:p>
          <a:p>
            <a:pPr marL="0" algn="just" fontAlgn="base">
              <a:spcBef>
                <a:spcPts val="0"/>
              </a:spcBef>
              <a:buNone/>
            </a:pPr>
            <a:r>
              <a:rPr lang="en-US" sz="2800" dirty="0" err="1" smtClean="0">
                <a:cs typeface="Courier New" pitchFamily="49" charset="0"/>
              </a:rPr>
              <a:t>fo</a:t>
            </a:r>
            <a:r>
              <a:rPr lang="en-US" sz="2800" dirty="0" smtClean="0">
                <a:cs typeface="Courier New" pitchFamily="49" charset="0"/>
              </a:rPr>
              <a:t>=open("</a:t>
            </a:r>
            <a:r>
              <a:rPr lang="en-US" sz="2800" dirty="0" err="1" smtClean="0">
                <a:cs typeface="Courier New" pitchFamily="49" charset="0"/>
              </a:rPr>
              <a:t>new.txt","r</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x=</a:t>
            </a:r>
            <a:r>
              <a:rPr lang="en-US" sz="2800" dirty="0" err="1" smtClean="0">
                <a:cs typeface="Courier New" pitchFamily="49" charset="0"/>
              </a:rPr>
              <a:t>fo.readline</a:t>
            </a:r>
            <a:r>
              <a:rPr lang="en-US" sz="2800" dirty="0" smtClean="0">
                <a:cs typeface="Courier New" pitchFamily="49" charset="0"/>
              </a:rPr>
              <a:t>()</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print (x)</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y=</a:t>
            </a:r>
            <a:r>
              <a:rPr lang="en-US" sz="2800" dirty="0" err="1" smtClean="0">
                <a:cs typeface="Courier New" pitchFamily="49" charset="0"/>
              </a:rPr>
              <a:t>fo.readline</a:t>
            </a:r>
            <a:r>
              <a:rPr lang="en-US" sz="2800" dirty="0" smtClean="0">
                <a:cs typeface="Courier New" pitchFamily="49" charset="0"/>
              </a:rPr>
              <a:t>(3)</a:t>
            </a:r>
          </a:p>
          <a:p>
            <a:pPr marL="0" algn="just" fontAlgn="base">
              <a:spcBef>
                <a:spcPts val="0"/>
              </a:spcBef>
              <a:buNone/>
            </a:pPr>
            <a:r>
              <a:rPr lang="en-US" sz="2800" dirty="0" smtClean="0">
                <a:cs typeface="Courier New" pitchFamily="49" charset="0"/>
              </a:rPr>
              <a:t>print (y)</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smtClean="0">
                <a:cs typeface="Courier New" pitchFamily="49" charset="0"/>
              </a:rPr>
              <a:t># closing the file</a:t>
            </a:r>
          </a:p>
          <a:p>
            <a:pPr marL="0" algn="just" fontAlgn="base">
              <a:spcBef>
                <a:spcPts val="0"/>
              </a:spcBef>
              <a:buNone/>
            </a:pPr>
            <a:endParaRPr lang="en-US" sz="2800" dirty="0" smtClean="0">
              <a:cs typeface="Courier New" pitchFamily="49" charset="0"/>
            </a:endParaRPr>
          </a:p>
          <a:p>
            <a:pPr marL="0" algn="just" fontAlgn="base">
              <a:spcBef>
                <a:spcPts val="0"/>
              </a:spcBef>
              <a:buNone/>
            </a:pPr>
            <a:r>
              <a:rPr lang="en-US" sz="2800" dirty="0" err="1" smtClean="0">
                <a:cs typeface="Courier New" pitchFamily="49" charset="0"/>
              </a:rPr>
              <a:t>fo.close</a:t>
            </a:r>
            <a:r>
              <a:rPr lang="en-US" sz="2800" dirty="0" smtClean="0">
                <a:cs typeface="Courier New" pitchFamily="49" charset="0"/>
              </a:rPr>
              <a:t>()</a:t>
            </a:r>
          </a:p>
          <a:p>
            <a:pPr marL="0" algn="just" fontAlgn="base">
              <a:spcBef>
                <a:spcPts val="0"/>
              </a:spcBef>
              <a:buNone/>
            </a:pPr>
            <a:r>
              <a:rPr lang="en-US" sz="2800" dirty="0" err="1" smtClean="0">
                <a:cs typeface="Courier New" pitchFamily="49" charset="0"/>
              </a:rPr>
              <a:t>raw_input</a:t>
            </a:r>
            <a:r>
              <a:rPr lang="en-US" sz="2800" dirty="0" smtClean="0">
                <a:cs typeface="Courier New" pitchFamily="49" charset="0"/>
              </a:rPr>
              <a:t> ('any key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Applications of OOP</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buFont typeface="Arial" pitchFamily="34" charset="0"/>
              <a:buChar char="•"/>
            </a:pPr>
            <a:r>
              <a:rPr lang="en-US" sz="2400" dirty="0" smtClean="0">
                <a:solidFill>
                  <a:schemeClr val="tx1"/>
                </a:solidFill>
              </a:rPr>
              <a:t>Real time systems</a:t>
            </a:r>
          </a:p>
          <a:p>
            <a:pPr algn="just">
              <a:buFont typeface="Arial" pitchFamily="34" charset="0"/>
              <a:buChar char="•"/>
            </a:pPr>
            <a:r>
              <a:rPr lang="en-US" sz="2400" dirty="0" smtClean="0">
                <a:solidFill>
                  <a:schemeClr val="tx1"/>
                </a:solidFill>
              </a:rPr>
              <a:t>Simulation and modeling</a:t>
            </a:r>
          </a:p>
          <a:p>
            <a:pPr algn="just">
              <a:buFont typeface="Arial" pitchFamily="34" charset="0"/>
              <a:buChar char="•"/>
            </a:pPr>
            <a:r>
              <a:rPr lang="en-US" sz="2400" dirty="0" smtClean="0">
                <a:solidFill>
                  <a:schemeClr val="tx1"/>
                </a:solidFill>
              </a:rPr>
              <a:t>AI and expert systems</a:t>
            </a:r>
          </a:p>
          <a:p>
            <a:pPr algn="just">
              <a:buFont typeface="Arial" pitchFamily="34" charset="0"/>
              <a:buChar char="•"/>
            </a:pPr>
            <a:r>
              <a:rPr lang="en-US" sz="2400" dirty="0" smtClean="0">
                <a:solidFill>
                  <a:schemeClr val="tx1"/>
                </a:solidFill>
              </a:rPr>
              <a:t>Neural Networks and parallel programming</a:t>
            </a:r>
          </a:p>
          <a:p>
            <a:pPr algn="just">
              <a:buFont typeface="Arial" pitchFamily="34" charset="0"/>
              <a:buChar char="•"/>
            </a:pPr>
            <a:r>
              <a:rPr lang="en-US" sz="2400" dirty="0" smtClean="0">
                <a:solidFill>
                  <a:schemeClr val="tx1"/>
                </a:solidFill>
              </a:rPr>
              <a:t>CAD/CAM </a:t>
            </a:r>
          </a:p>
          <a:p>
            <a:pPr algn="just">
              <a:buFont typeface="Arial" pitchFamily="34" charset="0"/>
              <a:buChar char="•"/>
            </a:pPr>
            <a:r>
              <a:rPr lang="en-US" sz="2400" dirty="0" smtClean="0">
                <a:solidFill>
                  <a:schemeClr val="tx1"/>
                </a:solidFill>
              </a:rPr>
              <a:t>Hypertext and  hypermedia</a:t>
            </a:r>
          </a:p>
          <a:p>
            <a:pPr algn="just">
              <a:buFont typeface="Arial" pitchFamily="34" charset="0"/>
              <a:buChar char="•"/>
            </a:pPr>
            <a:r>
              <a:rPr lang="en-US" sz="2400" dirty="0" smtClean="0">
                <a:solidFill>
                  <a:schemeClr val="tx1"/>
                </a:solidFill>
              </a:rPr>
              <a:t>Decision support systems </a:t>
            </a:r>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28507675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Class and Object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000" dirty="0" smtClean="0">
                <a:solidFill>
                  <a:schemeClr val="tx1"/>
                </a:solidFill>
              </a:rPr>
              <a:t>class Point:</a:t>
            </a:r>
          </a:p>
          <a:p>
            <a:pPr algn="just"/>
            <a:r>
              <a:rPr lang="en-US" sz="2000" dirty="0" smtClean="0">
                <a:solidFill>
                  <a:schemeClr val="tx1"/>
                </a:solidFill>
              </a:rPr>
              <a:t>   def __init__( self, x=111, y="Python"):</a:t>
            </a:r>
          </a:p>
          <a:p>
            <a:pPr algn="just"/>
            <a:r>
              <a:rPr lang="en-US" sz="2000" dirty="0" smtClean="0">
                <a:solidFill>
                  <a:schemeClr val="tx1"/>
                </a:solidFill>
              </a:rPr>
              <a:t>      </a:t>
            </a:r>
            <a:r>
              <a:rPr lang="en-US" sz="2000" dirty="0" err="1" smtClean="0">
                <a:solidFill>
                  <a:schemeClr val="tx1"/>
                </a:solidFill>
              </a:rPr>
              <a:t>self.x</a:t>
            </a:r>
            <a:r>
              <a:rPr lang="en-US" sz="2000" dirty="0" smtClean="0">
                <a:solidFill>
                  <a:schemeClr val="tx1"/>
                </a:solidFill>
              </a:rPr>
              <a:t> = x</a:t>
            </a:r>
          </a:p>
          <a:p>
            <a:pPr algn="just"/>
            <a:r>
              <a:rPr lang="en-US" sz="2000" dirty="0" smtClean="0">
                <a:solidFill>
                  <a:schemeClr val="tx1"/>
                </a:solidFill>
              </a:rPr>
              <a:t>      </a:t>
            </a:r>
            <a:r>
              <a:rPr lang="en-US" sz="2000" dirty="0" err="1" smtClean="0">
                <a:solidFill>
                  <a:schemeClr val="tx1"/>
                </a:solidFill>
              </a:rPr>
              <a:t>self.y</a:t>
            </a:r>
            <a:r>
              <a:rPr lang="en-US" sz="2000" dirty="0" smtClean="0">
                <a:solidFill>
                  <a:schemeClr val="tx1"/>
                </a:solidFill>
              </a:rPr>
              <a:t> = y</a:t>
            </a:r>
          </a:p>
          <a:p>
            <a:pPr algn="just"/>
            <a:r>
              <a:rPr lang="en-US" sz="2000" dirty="0" smtClean="0">
                <a:solidFill>
                  <a:schemeClr val="tx1"/>
                </a:solidFill>
              </a:rPr>
              <a:t>      print </a:t>
            </a:r>
            <a:r>
              <a:rPr lang="en-US" sz="2000" dirty="0" err="1" smtClean="0">
                <a:solidFill>
                  <a:schemeClr val="tx1"/>
                </a:solidFill>
              </a:rPr>
              <a:t>x,y</a:t>
            </a:r>
            <a:endParaRPr lang="en-US" sz="2000" dirty="0" smtClean="0">
              <a:solidFill>
                <a:schemeClr val="tx1"/>
              </a:solidFill>
            </a:endParaRPr>
          </a:p>
          <a:p>
            <a:pPr algn="just"/>
            <a:r>
              <a:rPr lang="en-US" sz="2000" dirty="0" smtClean="0">
                <a:solidFill>
                  <a:schemeClr val="tx1"/>
                </a:solidFill>
              </a:rPr>
              <a:t>   def __del__(self):</a:t>
            </a:r>
          </a:p>
          <a:p>
            <a:pPr algn="just"/>
            <a:r>
              <a:rPr lang="en-US" sz="2000" dirty="0" smtClean="0">
                <a:solidFill>
                  <a:schemeClr val="tx1"/>
                </a:solidFill>
              </a:rPr>
              <a:t>      </a:t>
            </a:r>
            <a:r>
              <a:rPr lang="en-US" sz="2000" dirty="0" err="1" smtClean="0">
                <a:solidFill>
                  <a:schemeClr val="tx1"/>
                </a:solidFill>
              </a:rPr>
              <a:t>class_name</a:t>
            </a:r>
            <a:r>
              <a:rPr lang="en-US" sz="2000" dirty="0" smtClean="0">
                <a:solidFill>
                  <a:schemeClr val="tx1"/>
                </a:solidFill>
              </a:rPr>
              <a:t> = </a:t>
            </a:r>
            <a:r>
              <a:rPr lang="en-US" sz="2000" dirty="0" err="1" smtClean="0">
                <a:solidFill>
                  <a:schemeClr val="tx1"/>
                </a:solidFill>
              </a:rPr>
              <a:t>self.__class__.__name</a:t>
            </a:r>
            <a:r>
              <a:rPr lang="en-US" sz="2000" dirty="0" smtClean="0">
                <a:solidFill>
                  <a:schemeClr val="tx1"/>
                </a:solidFill>
              </a:rPr>
              <a:t>__</a:t>
            </a:r>
          </a:p>
          <a:p>
            <a:pPr algn="just"/>
            <a:r>
              <a:rPr lang="en-US" sz="2000" dirty="0" smtClean="0">
                <a:solidFill>
                  <a:schemeClr val="tx1"/>
                </a:solidFill>
              </a:rPr>
              <a:t>      print </a:t>
            </a:r>
            <a:r>
              <a:rPr lang="en-US" sz="2000" dirty="0" err="1" smtClean="0">
                <a:solidFill>
                  <a:schemeClr val="tx1"/>
                </a:solidFill>
              </a:rPr>
              <a:t>class_name</a:t>
            </a:r>
            <a:r>
              <a:rPr lang="en-US" sz="2000" dirty="0" smtClean="0">
                <a:solidFill>
                  <a:schemeClr val="tx1"/>
                </a:solidFill>
              </a:rPr>
              <a:t>, "destroyed“</a:t>
            </a:r>
          </a:p>
          <a:p>
            <a:pPr algn="just"/>
            <a:endParaRPr lang="en-US" dirty="0" smtClean="0">
              <a:solidFill>
                <a:schemeClr val="tx1"/>
              </a:solidFill>
            </a:endParaRPr>
          </a:p>
        </p:txBody>
      </p:sp>
    </p:spTree>
    <p:extLst>
      <p:ext uri="{BB962C8B-B14F-4D97-AF65-F5344CB8AC3E}">
        <p14:creationId xmlns:p14="http://schemas.microsoft.com/office/powerpoint/2010/main" val="11569978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Class and Object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000" dirty="0" smtClean="0">
                <a:solidFill>
                  <a:schemeClr val="tx1"/>
                </a:solidFill>
              </a:rPr>
              <a:t>pt1 = Point()</a:t>
            </a:r>
          </a:p>
          <a:p>
            <a:pPr algn="just"/>
            <a:r>
              <a:rPr lang="en-US" sz="2000" dirty="0" smtClean="0">
                <a:solidFill>
                  <a:schemeClr val="tx1"/>
                </a:solidFill>
              </a:rPr>
              <a:t>pt2 = pt1</a:t>
            </a:r>
          </a:p>
          <a:p>
            <a:pPr algn="just"/>
            <a:r>
              <a:rPr lang="en-US" sz="2000" dirty="0" smtClean="0">
                <a:solidFill>
                  <a:schemeClr val="tx1"/>
                </a:solidFill>
              </a:rPr>
              <a:t>pt3 = pt1</a:t>
            </a:r>
          </a:p>
          <a:p>
            <a:pPr algn="just"/>
            <a:r>
              <a:rPr lang="en-US" sz="2000" dirty="0" smtClean="0">
                <a:solidFill>
                  <a:schemeClr val="tx1"/>
                </a:solidFill>
              </a:rPr>
              <a:t>print id(pt1), id(pt2), id(pt3) # prints the ids of the </a:t>
            </a:r>
            <a:r>
              <a:rPr lang="en-US" sz="2000" dirty="0" err="1" smtClean="0">
                <a:solidFill>
                  <a:schemeClr val="tx1"/>
                </a:solidFill>
              </a:rPr>
              <a:t>obejcts</a:t>
            </a:r>
            <a:endParaRPr lang="en-US" sz="2000" dirty="0" smtClean="0">
              <a:solidFill>
                <a:schemeClr val="tx1"/>
              </a:solidFill>
            </a:endParaRPr>
          </a:p>
          <a:p>
            <a:pPr algn="just"/>
            <a:r>
              <a:rPr lang="en-US" sz="2000" dirty="0" smtClean="0">
                <a:solidFill>
                  <a:schemeClr val="tx1"/>
                </a:solidFill>
              </a:rPr>
              <a:t>del pt1</a:t>
            </a:r>
          </a:p>
          <a:p>
            <a:pPr algn="just"/>
            <a:r>
              <a:rPr lang="en-US" sz="2000" dirty="0" smtClean="0">
                <a:solidFill>
                  <a:schemeClr val="tx1"/>
                </a:solidFill>
              </a:rPr>
              <a:t>del pt2</a:t>
            </a:r>
          </a:p>
          <a:p>
            <a:pPr algn="just"/>
            <a:r>
              <a:rPr lang="en-US" sz="2000" dirty="0" smtClean="0">
                <a:solidFill>
                  <a:schemeClr val="tx1"/>
                </a:solidFill>
              </a:rPr>
              <a:t>del pt3</a:t>
            </a:r>
          </a:p>
          <a:p>
            <a:pPr algn="just"/>
            <a:r>
              <a:rPr lang="en-US" sz="2000" dirty="0" err="1" smtClean="0">
                <a:solidFill>
                  <a:schemeClr val="tx1"/>
                </a:solidFill>
              </a:rPr>
              <a:t>raw_input</a:t>
            </a:r>
            <a:r>
              <a:rPr lang="en-US" sz="2000" dirty="0" smtClean="0">
                <a:solidFill>
                  <a:schemeClr val="tx1"/>
                </a:solidFill>
              </a:rPr>
              <a:t> ('any key ')</a:t>
            </a:r>
          </a:p>
          <a:p>
            <a:pPr algn="just"/>
            <a:endParaRPr lang="en-US" dirty="0" smtClean="0">
              <a:solidFill>
                <a:schemeClr val="tx1"/>
              </a:solidFill>
            </a:endParaRPr>
          </a:p>
          <a:p>
            <a:pPr algn="just"/>
            <a:endParaRPr lang="en-US" dirty="0" smtClean="0">
              <a:solidFill>
                <a:schemeClr val="tx1"/>
              </a:solidFill>
            </a:endParaRPr>
          </a:p>
        </p:txBody>
      </p:sp>
    </p:spTree>
    <p:extLst>
      <p:ext uri="{BB962C8B-B14F-4D97-AF65-F5344CB8AC3E}">
        <p14:creationId xmlns:p14="http://schemas.microsoft.com/office/powerpoint/2010/main" val="7666150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Class and Object</a:t>
            </a:r>
            <a:br>
              <a:rPr lang="en-US" dirty="0" smtClean="0"/>
            </a:br>
            <a:r>
              <a:rPr lang="en-US" dirty="0" smtClean="0"/>
              <a:t>Another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class Employee:</a:t>
            </a:r>
          </a:p>
          <a:p>
            <a:pPr algn="just"/>
            <a:r>
              <a:rPr lang="en-US" sz="1400" dirty="0" smtClean="0">
                <a:solidFill>
                  <a:schemeClr val="tx1"/>
                </a:solidFill>
              </a:rPr>
              <a:t>   'Common base class for all employees‘</a:t>
            </a:r>
          </a:p>
          <a:p>
            <a:pPr algn="just"/>
            <a:endParaRPr lang="en-US" sz="1400" dirty="0" smtClean="0">
              <a:solidFill>
                <a:schemeClr val="tx1"/>
              </a:solidFill>
            </a:endParaRPr>
          </a:p>
          <a:p>
            <a:pPr algn="just"/>
            <a:r>
              <a:rPr lang="en-US" sz="1400" dirty="0" smtClean="0">
                <a:solidFill>
                  <a:schemeClr val="tx1"/>
                </a:solidFill>
              </a:rPr>
              <a:t>   def __init__(self, name, salary):</a:t>
            </a:r>
          </a:p>
          <a:p>
            <a:pPr algn="just"/>
            <a:r>
              <a:rPr lang="en-US" sz="1400" dirty="0" smtClean="0">
                <a:solidFill>
                  <a:schemeClr val="tx1"/>
                </a:solidFill>
              </a:rPr>
              <a:t>      self.name = name</a:t>
            </a:r>
          </a:p>
          <a:p>
            <a:pPr algn="just"/>
            <a:r>
              <a:rPr lang="en-US" sz="1400" dirty="0" smtClean="0">
                <a:solidFill>
                  <a:schemeClr val="tx1"/>
                </a:solidFill>
              </a:rPr>
              <a:t>      </a:t>
            </a:r>
            <a:r>
              <a:rPr lang="en-US" sz="1400" dirty="0" err="1" smtClean="0">
                <a:solidFill>
                  <a:schemeClr val="tx1"/>
                </a:solidFill>
              </a:rPr>
              <a:t>self.salary</a:t>
            </a:r>
            <a:r>
              <a:rPr lang="en-US" sz="1400" dirty="0" smtClean="0">
                <a:solidFill>
                  <a:schemeClr val="tx1"/>
                </a:solidFill>
              </a:rPr>
              <a:t> = salary</a:t>
            </a:r>
          </a:p>
          <a:p>
            <a:pPr algn="just"/>
            <a:r>
              <a:rPr lang="en-US" sz="1400" dirty="0" smtClean="0">
                <a:solidFill>
                  <a:schemeClr val="tx1"/>
                </a:solidFill>
              </a:rPr>
              <a:t>   </a:t>
            </a:r>
          </a:p>
          <a:p>
            <a:pPr algn="just"/>
            <a:r>
              <a:rPr lang="en-US" sz="1400" dirty="0" smtClean="0">
                <a:solidFill>
                  <a:schemeClr val="tx1"/>
                </a:solidFill>
              </a:rPr>
              <a:t>   def </a:t>
            </a:r>
            <a:r>
              <a:rPr lang="en-US" sz="1400" dirty="0" err="1" smtClean="0">
                <a:solidFill>
                  <a:schemeClr val="tx1"/>
                </a:solidFill>
              </a:rPr>
              <a:t>displayEmployee</a:t>
            </a:r>
            <a:r>
              <a:rPr lang="en-US" sz="1400" dirty="0" smtClean="0">
                <a:solidFill>
                  <a:schemeClr val="tx1"/>
                </a:solidFill>
              </a:rPr>
              <a:t>(self):</a:t>
            </a:r>
          </a:p>
          <a:p>
            <a:pPr algn="just"/>
            <a:r>
              <a:rPr lang="en-US" sz="1400" dirty="0" smtClean="0">
                <a:solidFill>
                  <a:schemeClr val="tx1"/>
                </a:solidFill>
              </a:rPr>
              <a:t>      print "Name : ", self.name,  ", Salary: ", </a:t>
            </a:r>
            <a:r>
              <a:rPr lang="en-US" sz="1400" dirty="0" err="1" smtClean="0">
                <a:solidFill>
                  <a:schemeClr val="tx1"/>
                </a:solidFill>
              </a:rPr>
              <a:t>self.salary</a:t>
            </a:r>
            <a:endParaRPr lang="en-US" sz="1400"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p:txBody>
      </p:sp>
    </p:spTree>
    <p:extLst>
      <p:ext uri="{BB962C8B-B14F-4D97-AF65-F5344CB8AC3E}">
        <p14:creationId xmlns:p14="http://schemas.microsoft.com/office/powerpoint/2010/main" val="20422423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Class and Object</a:t>
            </a:r>
            <a:br>
              <a:rPr lang="en-US" dirty="0" smtClean="0"/>
            </a:br>
            <a:r>
              <a:rPr lang="en-US" dirty="0" smtClean="0"/>
              <a:t>Another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a:t>
            </a:r>
            <a:r>
              <a:rPr lang="en-US" sz="1800" dirty="0" smtClean="0">
                <a:solidFill>
                  <a:schemeClr val="tx1"/>
                </a:solidFill>
              </a:rPr>
              <a:t>This would create first object of Employee class"</a:t>
            </a:r>
          </a:p>
          <a:p>
            <a:pPr algn="just"/>
            <a:r>
              <a:rPr lang="en-US" sz="1800" dirty="0" smtClean="0">
                <a:solidFill>
                  <a:schemeClr val="tx1"/>
                </a:solidFill>
              </a:rPr>
              <a:t>emp1 = Employee("Zara", 2000)</a:t>
            </a:r>
          </a:p>
          <a:p>
            <a:pPr algn="just"/>
            <a:r>
              <a:rPr lang="en-US" sz="1800" dirty="0" smtClean="0">
                <a:solidFill>
                  <a:schemeClr val="tx1"/>
                </a:solidFill>
              </a:rPr>
              <a:t>emp1.displayEmployee()</a:t>
            </a:r>
          </a:p>
          <a:p>
            <a:pPr algn="just"/>
            <a:endParaRPr lang="en-US" sz="1800" dirty="0" smtClean="0">
              <a:solidFill>
                <a:schemeClr val="tx1"/>
              </a:solidFill>
            </a:endParaRPr>
          </a:p>
          <a:p>
            <a:pPr algn="just"/>
            <a:endParaRPr lang="en-US" sz="1800" dirty="0" smtClean="0">
              <a:solidFill>
                <a:schemeClr val="tx1"/>
              </a:solidFill>
            </a:endParaRPr>
          </a:p>
          <a:p>
            <a:pPr algn="just"/>
            <a:endParaRPr lang="en-US" sz="1800" dirty="0" smtClean="0">
              <a:solidFill>
                <a:schemeClr val="tx1"/>
              </a:solidFill>
            </a:endParaRPr>
          </a:p>
        </p:txBody>
      </p:sp>
    </p:spTree>
    <p:extLst>
      <p:ext uri="{BB962C8B-B14F-4D97-AF65-F5344CB8AC3E}">
        <p14:creationId xmlns:p14="http://schemas.microsoft.com/office/powerpoint/2010/main" val="3981276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Class and Object</a:t>
            </a:r>
            <a:br>
              <a:rPr lang="en-US" dirty="0" smtClean="0"/>
            </a:br>
            <a:r>
              <a:rPr lang="en-US" dirty="0" smtClean="0"/>
              <a:t>Another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800" dirty="0" smtClean="0">
                <a:solidFill>
                  <a:schemeClr val="tx1"/>
                </a:solidFill>
              </a:rPr>
              <a:t>emp1.age = 7  # Add an 'age' attribute.</a:t>
            </a:r>
          </a:p>
          <a:p>
            <a:pPr algn="just"/>
            <a:r>
              <a:rPr lang="en-US" sz="1800" dirty="0" smtClean="0">
                <a:solidFill>
                  <a:schemeClr val="tx1"/>
                </a:solidFill>
              </a:rPr>
              <a:t>emp1.age = 8  # Modify 'age' attribute</a:t>
            </a:r>
          </a:p>
          <a:p>
            <a:pPr algn="just"/>
            <a:endParaRPr lang="en-US" sz="1800" dirty="0" smtClean="0">
              <a:solidFill>
                <a:schemeClr val="tx1"/>
              </a:solidFill>
            </a:endParaRPr>
          </a:p>
          <a:p>
            <a:pPr algn="just"/>
            <a:r>
              <a:rPr lang="en-US" sz="1800" dirty="0" smtClean="0">
                <a:solidFill>
                  <a:schemeClr val="tx1"/>
                </a:solidFill>
              </a:rPr>
              <a:t>print "printing all the values in a different way "</a:t>
            </a:r>
          </a:p>
          <a:p>
            <a:pPr algn="just"/>
            <a:r>
              <a:rPr lang="en-US" sz="1800" dirty="0" smtClean="0">
                <a:solidFill>
                  <a:schemeClr val="tx1"/>
                </a:solidFill>
              </a:rPr>
              <a:t>print </a:t>
            </a:r>
            <a:r>
              <a:rPr lang="en-US" sz="1800" dirty="0" err="1" smtClean="0">
                <a:solidFill>
                  <a:schemeClr val="tx1"/>
                </a:solidFill>
              </a:rPr>
              <a:t>hasattr</a:t>
            </a:r>
            <a:r>
              <a:rPr lang="en-US" sz="1800" dirty="0" smtClean="0">
                <a:solidFill>
                  <a:schemeClr val="tx1"/>
                </a:solidFill>
              </a:rPr>
              <a:t>(emp1, 'age')    # Returns true if 'age' 					attribute exists</a:t>
            </a:r>
          </a:p>
          <a:p>
            <a:pPr algn="just"/>
            <a:r>
              <a:rPr lang="en-US" sz="1800" dirty="0" smtClean="0">
                <a:solidFill>
                  <a:schemeClr val="tx1"/>
                </a:solidFill>
              </a:rPr>
              <a:t>print </a:t>
            </a:r>
            <a:r>
              <a:rPr lang="en-US" sz="1800" dirty="0" err="1" smtClean="0">
                <a:solidFill>
                  <a:schemeClr val="tx1"/>
                </a:solidFill>
              </a:rPr>
              <a:t>getattr</a:t>
            </a:r>
            <a:r>
              <a:rPr lang="en-US" sz="1800" dirty="0" smtClean="0">
                <a:solidFill>
                  <a:schemeClr val="tx1"/>
                </a:solidFill>
              </a:rPr>
              <a:t>(emp1, 'age')    # Returns value of 'age' 					attribute</a:t>
            </a:r>
          </a:p>
          <a:p>
            <a:pPr algn="just"/>
            <a:r>
              <a:rPr lang="en-US" sz="1800" dirty="0" err="1" smtClean="0">
                <a:solidFill>
                  <a:schemeClr val="tx1"/>
                </a:solidFill>
              </a:rPr>
              <a:t>setattr</a:t>
            </a:r>
            <a:r>
              <a:rPr lang="en-US" sz="1800" dirty="0" smtClean="0">
                <a:solidFill>
                  <a:schemeClr val="tx1"/>
                </a:solidFill>
              </a:rPr>
              <a:t>(emp1, 'age', 8) 	# Set attribute 'age' at 8</a:t>
            </a:r>
          </a:p>
          <a:p>
            <a:pPr algn="just"/>
            <a:r>
              <a:rPr lang="en-US" sz="1800" dirty="0" smtClean="0">
                <a:solidFill>
                  <a:schemeClr val="tx1"/>
                </a:solidFill>
              </a:rPr>
              <a:t>print emp1.age</a:t>
            </a:r>
          </a:p>
          <a:p>
            <a:pPr algn="just"/>
            <a:r>
              <a:rPr lang="en-US" sz="1800" dirty="0" smtClean="0">
                <a:solidFill>
                  <a:schemeClr val="tx1"/>
                </a:solidFill>
              </a:rPr>
              <a:t>#</a:t>
            </a:r>
            <a:r>
              <a:rPr lang="en-US" sz="1800" dirty="0" err="1" smtClean="0">
                <a:solidFill>
                  <a:schemeClr val="tx1"/>
                </a:solidFill>
              </a:rPr>
              <a:t>delattr</a:t>
            </a:r>
            <a:r>
              <a:rPr lang="en-US" sz="1800" dirty="0" smtClean="0">
                <a:solidFill>
                  <a:schemeClr val="tx1"/>
                </a:solidFill>
              </a:rPr>
              <a:t>(</a:t>
            </a:r>
            <a:r>
              <a:rPr lang="en-US" sz="1800" dirty="0" err="1" smtClean="0">
                <a:solidFill>
                  <a:schemeClr val="tx1"/>
                </a:solidFill>
              </a:rPr>
              <a:t>empl</a:t>
            </a:r>
            <a:r>
              <a:rPr lang="en-US" sz="1800" dirty="0" smtClean="0">
                <a:solidFill>
                  <a:schemeClr val="tx1"/>
                </a:solidFill>
              </a:rPr>
              <a:t>, 'age')   	 # Delete attribute 'age'</a:t>
            </a:r>
          </a:p>
          <a:p>
            <a:pPr algn="just"/>
            <a:endParaRPr lang="en-US" sz="1800" dirty="0" smtClean="0">
              <a:solidFill>
                <a:schemeClr val="tx1"/>
              </a:solidFill>
            </a:endParaRPr>
          </a:p>
        </p:txBody>
      </p:sp>
    </p:spTree>
    <p:extLst>
      <p:ext uri="{BB962C8B-B14F-4D97-AF65-F5344CB8AC3E}">
        <p14:creationId xmlns:p14="http://schemas.microsoft.com/office/powerpoint/2010/main" val="11665079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Class and Object</a:t>
            </a:r>
            <a:br>
              <a:rPr lang="en-US" dirty="0" smtClean="0"/>
            </a:br>
            <a:r>
              <a:rPr lang="en-US" dirty="0" smtClean="0"/>
              <a:t>Another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800" dirty="0" smtClean="0">
                <a:solidFill>
                  <a:schemeClr val="tx1"/>
                </a:solidFill>
              </a:rPr>
              <a:t># Built-In Class Attributes</a:t>
            </a:r>
          </a:p>
          <a:p>
            <a:pPr algn="just"/>
            <a:endParaRPr lang="en-US" sz="1800" dirty="0" smtClean="0">
              <a:solidFill>
                <a:schemeClr val="tx1"/>
              </a:solidFill>
            </a:endParaRPr>
          </a:p>
          <a:p>
            <a:pPr algn="just"/>
            <a:r>
              <a:rPr lang="en-US" sz="1800" dirty="0" smtClean="0">
                <a:solidFill>
                  <a:schemeClr val="tx1"/>
                </a:solidFill>
              </a:rPr>
              <a:t>print "</a:t>
            </a:r>
            <a:r>
              <a:rPr lang="en-US" sz="1800" dirty="0" err="1" smtClean="0">
                <a:solidFill>
                  <a:schemeClr val="tx1"/>
                </a:solidFill>
              </a:rPr>
              <a:t>Employee.__name</a:t>
            </a:r>
            <a:r>
              <a:rPr lang="en-US" sz="1800" dirty="0" smtClean="0">
                <a:solidFill>
                  <a:schemeClr val="tx1"/>
                </a:solidFill>
              </a:rPr>
              <a:t>__:", </a:t>
            </a:r>
            <a:r>
              <a:rPr lang="en-US" sz="1800" dirty="0" err="1" smtClean="0">
                <a:solidFill>
                  <a:schemeClr val="tx1"/>
                </a:solidFill>
              </a:rPr>
              <a:t>Employee.__name</a:t>
            </a:r>
            <a:r>
              <a:rPr lang="en-US" sz="1800" dirty="0" smtClean="0">
                <a:solidFill>
                  <a:schemeClr val="tx1"/>
                </a:solidFill>
              </a:rPr>
              <a:t>__</a:t>
            </a:r>
          </a:p>
          <a:p>
            <a:pPr algn="just"/>
            <a:r>
              <a:rPr lang="en-US" sz="1800" dirty="0" smtClean="0">
                <a:solidFill>
                  <a:schemeClr val="tx1"/>
                </a:solidFill>
              </a:rPr>
              <a:t>print "</a:t>
            </a:r>
            <a:r>
              <a:rPr lang="en-US" sz="1800" dirty="0" err="1" smtClean="0">
                <a:solidFill>
                  <a:schemeClr val="tx1"/>
                </a:solidFill>
              </a:rPr>
              <a:t>Employee.__module</a:t>
            </a:r>
            <a:r>
              <a:rPr lang="en-US" sz="1800" dirty="0" smtClean="0">
                <a:solidFill>
                  <a:schemeClr val="tx1"/>
                </a:solidFill>
              </a:rPr>
              <a:t>__:", </a:t>
            </a:r>
            <a:r>
              <a:rPr lang="en-US" sz="1800" dirty="0" err="1" smtClean="0">
                <a:solidFill>
                  <a:schemeClr val="tx1"/>
                </a:solidFill>
              </a:rPr>
              <a:t>Employee.__module</a:t>
            </a:r>
            <a:r>
              <a:rPr lang="en-US" sz="1800" dirty="0" smtClean="0">
                <a:solidFill>
                  <a:schemeClr val="tx1"/>
                </a:solidFill>
              </a:rPr>
              <a:t>__</a:t>
            </a:r>
          </a:p>
          <a:p>
            <a:pPr algn="just"/>
            <a:r>
              <a:rPr lang="en-US" sz="1800" dirty="0" smtClean="0">
                <a:solidFill>
                  <a:schemeClr val="tx1"/>
                </a:solidFill>
              </a:rPr>
              <a:t>print "</a:t>
            </a:r>
            <a:r>
              <a:rPr lang="en-US" sz="1800" dirty="0" err="1" smtClean="0">
                <a:solidFill>
                  <a:schemeClr val="tx1"/>
                </a:solidFill>
              </a:rPr>
              <a:t>Employee.__dict</a:t>
            </a:r>
            <a:r>
              <a:rPr lang="en-US" sz="1800" dirty="0" smtClean="0">
                <a:solidFill>
                  <a:schemeClr val="tx1"/>
                </a:solidFill>
              </a:rPr>
              <a:t>__:", </a:t>
            </a:r>
            <a:r>
              <a:rPr lang="en-US" sz="1800" dirty="0" err="1" smtClean="0">
                <a:solidFill>
                  <a:schemeClr val="tx1"/>
                </a:solidFill>
              </a:rPr>
              <a:t>Employee.__dict</a:t>
            </a:r>
            <a:r>
              <a:rPr lang="en-US" sz="1800" dirty="0" smtClean="0">
                <a:solidFill>
                  <a:schemeClr val="tx1"/>
                </a:solidFill>
              </a:rPr>
              <a:t>__</a:t>
            </a:r>
          </a:p>
          <a:p>
            <a:pPr algn="just"/>
            <a:r>
              <a:rPr lang="en-US" sz="1800" dirty="0" err="1" smtClean="0">
                <a:solidFill>
                  <a:schemeClr val="tx1"/>
                </a:solidFill>
              </a:rPr>
              <a:t>raw_input</a:t>
            </a:r>
            <a:r>
              <a:rPr lang="en-US" sz="1800" dirty="0" smtClean="0">
                <a:solidFill>
                  <a:schemeClr val="tx1"/>
                </a:solidFill>
              </a:rPr>
              <a:t> ('any key ')</a:t>
            </a:r>
          </a:p>
        </p:txBody>
      </p:sp>
    </p:spTree>
    <p:extLst>
      <p:ext uri="{BB962C8B-B14F-4D97-AF65-F5344CB8AC3E}">
        <p14:creationId xmlns:p14="http://schemas.microsoft.com/office/powerpoint/2010/main" val="11287184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Inheritance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class Parent:        # define parent class</a:t>
            </a:r>
          </a:p>
          <a:p>
            <a:pPr algn="just"/>
            <a:r>
              <a:rPr lang="en-US" sz="1400" dirty="0" smtClean="0">
                <a:solidFill>
                  <a:schemeClr val="tx1"/>
                </a:solidFill>
              </a:rPr>
              <a:t>   </a:t>
            </a:r>
            <a:r>
              <a:rPr lang="en-US" sz="1400" dirty="0" err="1" smtClean="0">
                <a:solidFill>
                  <a:schemeClr val="tx1"/>
                </a:solidFill>
              </a:rPr>
              <a:t>parentAttr</a:t>
            </a:r>
            <a:r>
              <a:rPr lang="en-US" sz="1400" dirty="0" smtClean="0">
                <a:solidFill>
                  <a:schemeClr val="tx1"/>
                </a:solidFill>
              </a:rPr>
              <a:t> = 100</a:t>
            </a:r>
          </a:p>
          <a:p>
            <a:pPr algn="just"/>
            <a:r>
              <a:rPr lang="en-US" sz="1400" dirty="0" smtClean="0">
                <a:solidFill>
                  <a:schemeClr val="tx1"/>
                </a:solidFill>
              </a:rPr>
              <a:t>   def __init__(self):</a:t>
            </a:r>
          </a:p>
          <a:p>
            <a:pPr algn="just"/>
            <a:r>
              <a:rPr lang="en-US" sz="1400" dirty="0" smtClean="0">
                <a:solidFill>
                  <a:schemeClr val="tx1"/>
                </a:solidFill>
              </a:rPr>
              <a:t>      print "Calling parent constructor"</a:t>
            </a:r>
          </a:p>
          <a:p>
            <a:pPr algn="just"/>
            <a:endParaRPr lang="en-US" sz="1400" dirty="0" smtClean="0">
              <a:solidFill>
                <a:schemeClr val="tx1"/>
              </a:solidFill>
            </a:endParaRPr>
          </a:p>
          <a:p>
            <a:pPr algn="just"/>
            <a:r>
              <a:rPr lang="en-US" sz="1400" dirty="0" smtClean="0">
                <a:solidFill>
                  <a:schemeClr val="tx1"/>
                </a:solidFill>
              </a:rPr>
              <a:t>   def </a:t>
            </a:r>
            <a:r>
              <a:rPr lang="en-US" sz="1400" dirty="0" err="1" smtClean="0">
                <a:solidFill>
                  <a:schemeClr val="tx1"/>
                </a:solidFill>
              </a:rPr>
              <a:t>parentMethod</a:t>
            </a:r>
            <a:r>
              <a:rPr lang="en-US" sz="1400" dirty="0" smtClean="0">
                <a:solidFill>
                  <a:schemeClr val="tx1"/>
                </a:solidFill>
              </a:rPr>
              <a:t>(self):</a:t>
            </a:r>
          </a:p>
          <a:p>
            <a:pPr algn="just"/>
            <a:r>
              <a:rPr lang="en-US" sz="1400" dirty="0" smtClean="0">
                <a:solidFill>
                  <a:schemeClr val="tx1"/>
                </a:solidFill>
              </a:rPr>
              <a:t>      print 'Calling parent method'</a:t>
            </a:r>
          </a:p>
          <a:p>
            <a:pPr algn="just"/>
            <a:endParaRPr lang="en-US" sz="1400" dirty="0" smtClean="0">
              <a:solidFill>
                <a:schemeClr val="tx1"/>
              </a:solidFill>
            </a:endParaRPr>
          </a:p>
          <a:p>
            <a:pPr algn="just"/>
            <a:r>
              <a:rPr lang="en-US" sz="1400" dirty="0" smtClean="0">
                <a:solidFill>
                  <a:schemeClr val="tx1"/>
                </a:solidFill>
              </a:rPr>
              <a:t>   def </a:t>
            </a:r>
            <a:r>
              <a:rPr lang="en-US" sz="1400" dirty="0" err="1" smtClean="0">
                <a:solidFill>
                  <a:schemeClr val="tx1"/>
                </a:solidFill>
              </a:rPr>
              <a:t>setAttr</a:t>
            </a:r>
            <a:r>
              <a:rPr lang="en-US" sz="1400" dirty="0" smtClean="0">
                <a:solidFill>
                  <a:schemeClr val="tx1"/>
                </a:solidFill>
              </a:rPr>
              <a:t>(self, </a:t>
            </a:r>
            <a:r>
              <a:rPr lang="en-US" sz="1400" dirty="0" err="1" smtClean="0">
                <a:solidFill>
                  <a:schemeClr val="tx1"/>
                </a:solidFill>
              </a:rPr>
              <a:t>attr</a:t>
            </a:r>
            <a:r>
              <a:rPr lang="en-US" sz="1400" dirty="0" smtClean="0">
                <a:solidFill>
                  <a:schemeClr val="tx1"/>
                </a:solidFill>
              </a:rPr>
              <a:t>):</a:t>
            </a:r>
          </a:p>
          <a:p>
            <a:pPr algn="just"/>
            <a:r>
              <a:rPr lang="en-US" sz="1400" dirty="0" smtClean="0">
                <a:solidFill>
                  <a:schemeClr val="tx1"/>
                </a:solidFill>
              </a:rPr>
              <a:t>      </a:t>
            </a:r>
            <a:r>
              <a:rPr lang="en-US" sz="1400" dirty="0" err="1" smtClean="0">
                <a:solidFill>
                  <a:schemeClr val="tx1"/>
                </a:solidFill>
              </a:rPr>
              <a:t>Parent.parentAttr</a:t>
            </a:r>
            <a:r>
              <a:rPr lang="en-US" sz="1400" dirty="0" smtClean="0">
                <a:solidFill>
                  <a:schemeClr val="tx1"/>
                </a:solidFill>
              </a:rPr>
              <a:t> = </a:t>
            </a:r>
            <a:r>
              <a:rPr lang="en-US" sz="1400" dirty="0" err="1" smtClean="0">
                <a:solidFill>
                  <a:schemeClr val="tx1"/>
                </a:solidFill>
              </a:rPr>
              <a:t>attr</a:t>
            </a:r>
            <a:endParaRPr lang="en-US" sz="1400" dirty="0" smtClean="0">
              <a:solidFill>
                <a:schemeClr val="tx1"/>
              </a:solidFill>
            </a:endParaRPr>
          </a:p>
          <a:p>
            <a:pPr algn="just"/>
            <a:endParaRPr lang="en-US" sz="1400" dirty="0" smtClean="0">
              <a:solidFill>
                <a:schemeClr val="tx1"/>
              </a:solidFill>
            </a:endParaRPr>
          </a:p>
          <a:p>
            <a:pPr algn="just"/>
            <a:r>
              <a:rPr lang="en-US" sz="1400" dirty="0" smtClean="0">
                <a:solidFill>
                  <a:schemeClr val="tx1"/>
                </a:solidFill>
              </a:rPr>
              <a:t>   def </a:t>
            </a:r>
            <a:r>
              <a:rPr lang="en-US" sz="1400" dirty="0" err="1" smtClean="0">
                <a:solidFill>
                  <a:schemeClr val="tx1"/>
                </a:solidFill>
              </a:rPr>
              <a:t>getAttr</a:t>
            </a:r>
            <a:r>
              <a:rPr lang="en-US" sz="1400" dirty="0" smtClean="0">
                <a:solidFill>
                  <a:schemeClr val="tx1"/>
                </a:solidFill>
              </a:rPr>
              <a:t>(self):</a:t>
            </a:r>
          </a:p>
          <a:p>
            <a:pPr algn="just"/>
            <a:r>
              <a:rPr lang="en-US" sz="1400" dirty="0" smtClean="0">
                <a:solidFill>
                  <a:schemeClr val="tx1"/>
                </a:solidFill>
              </a:rPr>
              <a:t>      print "Parent attribute :", </a:t>
            </a:r>
            <a:r>
              <a:rPr lang="en-US" sz="1400" dirty="0" err="1" smtClean="0">
                <a:solidFill>
                  <a:schemeClr val="tx1"/>
                </a:solidFill>
              </a:rPr>
              <a:t>Parent.parentAttr</a:t>
            </a:r>
            <a:endParaRPr lang="en-US" sz="1400" dirty="0" smtClean="0">
              <a:solidFill>
                <a:schemeClr val="tx1"/>
              </a:solidFill>
            </a:endParaRPr>
          </a:p>
          <a:p>
            <a:pPr algn="just"/>
            <a:endParaRPr lang="en-US" sz="1400" dirty="0" smtClean="0">
              <a:solidFill>
                <a:schemeClr val="tx1"/>
              </a:solidFill>
            </a:endParaRPr>
          </a:p>
        </p:txBody>
      </p:sp>
    </p:spTree>
    <p:extLst>
      <p:ext uri="{BB962C8B-B14F-4D97-AF65-F5344CB8AC3E}">
        <p14:creationId xmlns:p14="http://schemas.microsoft.com/office/powerpoint/2010/main" val="27025970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Inheritance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class Child(Parent): # define child class</a:t>
            </a:r>
          </a:p>
          <a:p>
            <a:pPr algn="just"/>
            <a:r>
              <a:rPr lang="en-US" sz="1400" dirty="0" smtClean="0">
                <a:solidFill>
                  <a:schemeClr val="tx1"/>
                </a:solidFill>
              </a:rPr>
              <a:t>   def __init__(self):</a:t>
            </a:r>
          </a:p>
          <a:p>
            <a:pPr algn="just"/>
            <a:r>
              <a:rPr lang="en-US" sz="1400" dirty="0" smtClean="0">
                <a:solidFill>
                  <a:schemeClr val="tx1"/>
                </a:solidFill>
              </a:rPr>
              <a:t>      print "Calling child constructor"</a:t>
            </a:r>
          </a:p>
          <a:p>
            <a:pPr algn="just"/>
            <a:endParaRPr lang="en-US" sz="1400" dirty="0" smtClean="0">
              <a:solidFill>
                <a:schemeClr val="tx1"/>
              </a:solidFill>
            </a:endParaRPr>
          </a:p>
          <a:p>
            <a:pPr algn="just"/>
            <a:r>
              <a:rPr lang="en-US" sz="1400" dirty="0" smtClean="0">
                <a:solidFill>
                  <a:schemeClr val="tx1"/>
                </a:solidFill>
              </a:rPr>
              <a:t>   def </a:t>
            </a:r>
            <a:r>
              <a:rPr lang="en-US" sz="1400" dirty="0" err="1" smtClean="0">
                <a:solidFill>
                  <a:schemeClr val="tx1"/>
                </a:solidFill>
              </a:rPr>
              <a:t>childMethod</a:t>
            </a:r>
            <a:r>
              <a:rPr lang="en-US" sz="1400" dirty="0" smtClean="0">
                <a:solidFill>
                  <a:schemeClr val="tx1"/>
                </a:solidFill>
              </a:rPr>
              <a:t>(self):</a:t>
            </a:r>
          </a:p>
          <a:p>
            <a:pPr algn="just"/>
            <a:r>
              <a:rPr lang="en-US" sz="1400" dirty="0" smtClean="0">
                <a:solidFill>
                  <a:schemeClr val="tx1"/>
                </a:solidFill>
              </a:rPr>
              <a:t>      print 'Calling child method'</a:t>
            </a:r>
          </a:p>
          <a:p>
            <a:pPr algn="just"/>
            <a:endParaRPr lang="en-US" sz="1400" dirty="0" smtClean="0">
              <a:solidFill>
                <a:schemeClr val="tx1"/>
              </a:solidFill>
            </a:endParaRPr>
          </a:p>
          <a:p>
            <a:pPr algn="just"/>
            <a:r>
              <a:rPr lang="en-US" sz="1400" dirty="0" smtClean="0">
                <a:solidFill>
                  <a:schemeClr val="tx1"/>
                </a:solidFill>
              </a:rPr>
              <a:t>c = Child()          # instance of child</a:t>
            </a:r>
          </a:p>
          <a:p>
            <a:pPr algn="just"/>
            <a:r>
              <a:rPr lang="en-US" sz="1400" dirty="0" err="1" smtClean="0">
                <a:solidFill>
                  <a:schemeClr val="tx1"/>
                </a:solidFill>
              </a:rPr>
              <a:t>c.childMethod</a:t>
            </a:r>
            <a:r>
              <a:rPr lang="en-US" sz="1400" dirty="0" smtClean="0">
                <a:solidFill>
                  <a:schemeClr val="tx1"/>
                </a:solidFill>
              </a:rPr>
              <a:t>()      # child calls its method</a:t>
            </a:r>
          </a:p>
          <a:p>
            <a:pPr algn="just"/>
            <a:r>
              <a:rPr lang="en-US" sz="1400" dirty="0" err="1" smtClean="0">
                <a:solidFill>
                  <a:schemeClr val="tx1"/>
                </a:solidFill>
              </a:rPr>
              <a:t>c.parentMethod</a:t>
            </a:r>
            <a:r>
              <a:rPr lang="en-US" sz="1400" dirty="0" smtClean="0">
                <a:solidFill>
                  <a:schemeClr val="tx1"/>
                </a:solidFill>
              </a:rPr>
              <a:t>()     # calls parent's method</a:t>
            </a:r>
          </a:p>
          <a:p>
            <a:pPr algn="just"/>
            <a:r>
              <a:rPr lang="en-US" sz="1400" dirty="0" err="1" smtClean="0">
                <a:solidFill>
                  <a:schemeClr val="tx1"/>
                </a:solidFill>
              </a:rPr>
              <a:t>c.setAttr</a:t>
            </a:r>
            <a:r>
              <a:rPr lang="en-US" sz="1400" dirty="0" smtClean="0">
                <a:solidFill>
                  <a:schemeClr val="tx1"/>
                </a:solidFill>
              </a:rPr>
              <a:t>(200)       # again call parent's method</a:t>
            </a:r>
          </a:p>
          <a:p>
            <a:pPr algn="just"/>
            <a:r>
              <a:rPr lang="en-US" sz="1400" dirty="0" err="1" smtClean="0">
                <a:solidFill>
                  <a:schemeClr val="tx1"/>
                </a:solidFill>
              </a:rPr>
              <a:t>c.getAttr</a:t>
            </a:r>
            <a:r>
              <a:rPr lang="en-US" sz="1400" dirty="0" smtClean="0">
                <a:solidFill>
                  <a:schemeClr val="tx1"/>
                </a:solidFill>
              </a:rPr>
              <a:t>()          # again call parent's method</a:t>
            </a:r>
          </a:p>
          <a:p>
            <a:pPr algn="just"/>
            <a:r>
              <a:rPr lang="en-US" sz="1400" dirty="0" err="1" smtClean="0">
                <a:solidFill>
                  <a:schemeClr val="tx1"/>
                </a:solidFill>
              </a:rPr>
              <a:t>raw_input</a:t>
            </a:r>
            <a:r>
              <a:rPr lang="en-US" sz="1400" dirty="0" smtClean="0">
                <a:solidFill>
                  <a:schemeClr val="tx1"/>
                </a:solidFill>
              </a:rPr>
              <a:t> ('any key ')</a:t>
            </a:r>
          </a:p>
        </p:txBody>
      </p:sp>
    </p:spTree>
    <p:extLst>
      <p:ext uri="{BB962C8B-B14F-4D97-AF65-F5344CB8AC3E}">
        <p14:creationId xmlns:p14="http://schemas.microsoft.com/office/powerpoint/2010/main" val="32001754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Inheritance- Another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class </a:t>
            </a:r>
            <a:r>
              <a:rPr lang="en-US" sz="1400" dirty="0" err="1" smtClean="0">
                <a:solidFill>
                  <a:schemeClr val="tx1"/>
                </a:solidFill>
              </a:rPr>
              <a:t>SchoolMember</a:t>
            </a:r>
            <a:r>
              <a:rPr lang="en-US" sz="1400" dirty="0" smtClean="0">
                <a:solidFill>
                  <a:schemeClr val="tx1"/>
                </a:solidFill>
              </a:rPr>
              <a:t>:</a:t>
            </a:r>
          </a:p>
          <a:p>
            <a:pPr algn="just"/>
            <a:r>
              <a:rPr lang="en-US" sz="1400" dirty="0" smtClean="0">
                <a:solidFill>
                  <a:schemeClr val="tx1"/>
                </a:solidFill>
              </a:rPr>
              <a:t>	'''Represents any school member.'''</a:t>
            </a:r>
          </a:p>
          <a:p>
            <a:pPr algn="just"/>
            <a:r>
              <a:rPr lang="en-US" sz="1400" dirty="0" smtClean="0">
                <a:solidFill>
                  <a:schemeClr val="tx1"/>
                </a:solidFill>
              </a:rPr>
              <a:t>	def __init__(self, name, age):</a:t>
            </a:r>
          </a:p>
          <a:p>
            <a:pPr algn="just"/>
            <a:r>
              <a:rPr lang="en-US" sz="1400" dirty="0" smtClean="0">
                <a:solidFill>
                  <a:schemeClr val="tx1"/>
                </a:solidFill>
              </a:rPr>
              <a:t>		self.name = name</a:t>
            </a:r>
          </a:p>
          <a:p>
            <a:pPr algn="just"/>
            <a:r>
              <a:rPr lang="en-US" sz="1400" dirty="0" smtClean="0">
                <a:solidFill>
                  <a:schemeClr val="tx1"/>
                </a:solidFill>
              </a:rPr>
              <a:t>		</a:t>
            </a:r>
            <a:r>
              <a:rPr lang="en-US" sz="1400" dirty="0" err="1" smtClean="0">
                <a:solidFill>
                  <a:schemeClr val="tx1"/>
                </a:solidFill>
              </a:rPr>
              <a:t>self.age</a:t>
            </a:r>
            <a:r>
              <a:rPr lang="en-US" sz="1400" dirty="0" smtClean="0">
                <a:solidFill>
                  <a:schemeClr val="tx1"/>
                </a:solidFill>
              </a:rPr>
              <a:t> = age</a:t>
            </a:r>
          </a:p>
          <a:p>
            <a:pPr algn="just"/>
            <a:r>
              <a:rPr lang="en-US" sz="1400" dirty="0" smtClean="0">
                <a:solidFill>
                  <a:schemeClr val="tx1"/>
                </a:solidFill>
              </a:rPr>
              <a:t>		print '(Initialized </a:t>
            </a:r>
            <a:r>
              <a:rPr lang="en-US" sz="1400" dirty="0" err="1" smtClean="0">
                <a:solidFill>
                  <a:schemeClr val="tx1"/>
                </a:solidFill>
              </a:rPr>
              <a:t>SchoolMember</a:t>
            </a:r>
            <a:r>
              <a:rPr lang="en-US" sz="1400" dirty="0" smtClean="0">
                <a:solidFill>
                  <a:schemeClr val="tx1"/>
                </a:solidFill>
              </a:rPr>
              <a:t>: %s)' % self.name</a:t>
            </a:r>
          </a:p>
          <a:p>
            <a:pPr algn="just"/>
            <a:r>
              <a:rPr lang="en-US" sz="1400" dirty="0" smtClean="0">
                <a:solidFill>
                  <a:schemeClr val="tx1"/>
                </a:solidFill>
              </a:rPr>
              <a:t>	</a:t>
            </a:r>
          </a:p>
          <a:p>
            <a:pPr algn="just"/>
            <a:r>
              <a:rPr lang="en-US" sz="1400" dirty="0" smtClean="0">
                <a:solidFill>
                  <a:schemeClr val="tx1"/>
                </a:solidFill>
              </a:rPr>
              <a:t>	def tell(self):</a:t>
            </a:r>
          </a:p>
          <a:p>
            <a:pPr algn="just"/>
            <a:r>
              <a:rPr lang="en-US" sz="1400" dirty="0" smtClean="0">
                <a:solidFill>
                  <a:schemeClr val="tx1"/>
                </a:solidFill>
              </a:rPr>
              <a:t>		'''Tell my details.'''</a:t>
            </a:r>
          </a:p>
          <a:p>
            <a:pPr algn="just"/>
            <a:r>
              <a:rPr lang="en-US" sz="1400" dirty="0" smtClean="0">
                <a:solidFill>
                  <a:schemeClr val="tx1"/>
                </a:solidFill>
              </a:rPr>
              <a:t>		print 'Name:"%s" Age:"%s"' % (self.name, </a:t>
            </a:r>
            <a:r>
              <a:rPr lang="en-US" sz="1400" dirty="0" err="1" smtClean="0">
                <a:solidFill>
                  <a:schemeClr val="tx1"/>
                </a:solidFill>
              </a:rPr>
              <a:t>self.age</a:t>
            </a:r>
            <a:r>
              <a:rPr lang="en-US" sz="1400" dirty="0" smtClean="0">
                <a:solidFill>
                  <a:schemeClr val="tx1"/>
                </a:solidFill>
              </a:rPr>
              <a:t>),</a:t>
            </a:r>
          </a:p>
        </p:txBody>
      </p:sp>
    </p:spTree>
    <p:extLst>
      <p:ext uri="{BB962C8B-B14F-4D97-AF65-F5344CB8AC3E}">
        <p14:creationId xmlns:p14="http://schemas.microsoft.com/office/powerpoint/2010/main" val="1733512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t>CHAPTER  8</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endParaRPr lang="en-US" dirty="0" smtClean="0">
              <a:latin typeface="Courier New" pitchFamily="49" charset="0"/>
            </a:endParaRPr>
          </a:p>
          <a:p>
            <a:r>
              <a:rPr lang="en-US" sz="4800" dirty="0" smtClean="0">
                <a:solidFill>
                  <a:schemeClr val="tx1"/>
                </a:solidFill>
                <a:latin typeface="Courier New" pitchFamily="49" charset="0"/>
              </a:rPr>
              <a:t>EXCEPTIONS </a:t>
            </a:r>
            <a:endParaRPr lang="en-US" sz="4800" dirty="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Inheritance- Another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class Teacher(</a:t>
            </a:r>
            <a:r>
              <a:rPr lang="en-US" sz="1400" dirty="0" err="1" smtClean="0">
                <a:solidFill>
                  <a:schemeClr val="tx1"/>
                </a:solidFill>
              </a:rPr>
              <a:t>SchoolMember</a:t>
            </a:r>
            <a:r>
              <a:rPr lang="en-US" sz="1400" dirty="0" smtClean="0">
                <a:solidFill>
                  <a:schemeClr val="tx1"/>
                </a:solidFill>
              </a:rPr>
              <a:t>):</a:t>
            </a:r>
          </a:p>
          <a:p>
            <a:pPr algn="just"/>
            <a:r>
              <a:rPr lang="en-US" sz="1400" dirty="0" smtClean="0">
                <a:solidFill>
                  <a:schemeClr val="tx1"/>
                </a:solidFill>
              </a:rPr>
              <a:t>	'''Represents a teacher.'''</a:t>
            </a:r>
          </a:p>
          <a:p>
            <a:pPr algn="just"/>
            <a:r>
              <a:rPr lang="en-US" sz="1400" dirty="0" smtClean="0">
                <a:solidFill>
                  <a:schemeClr val="tx1"/>
                </a:solidFill>
              </a:rPr>
              <a:t>	def __init__(self, name, age, salary):</a:t>
            </a:r>
          </a:p>
          <a:p>
            <a:pPr algn="just"/>
            <a:r>
              <a:rPr lang="en-US" sz="1400" dirty="0" smtClean="0">
                <a:solidFill>
                  <a:schemeClr val="tx1"/>
                </a:solidFill>
              </a:rPr>
              <a:t>		</a:t>
            </a:r>
            <a:r>
              <a:rPr lang="en-US" sz="1400" dirty="0" err="1" smtClean="0">
                <a:solidFill>
                  <a:schemeClr val="tx1"/>
                </a:solidFill>
              </a:rPr>
              <a:t>SchoolMember.__init</a:t>
            </a:r>
            <a:r>
              <a:rPr lang="en-US" sz="1400" dirty="0" smtClean="0">
                <a:solidFill>
                  <a:schemeClr val="tx1"/>
                </a:solidFill>
              </a:rPr>
              <a:t>__(self, name, age)</a:t>
            </a:r>
          </a:p>
          <a:p>
            <a:pPr algn="just"/>
            <a:r>
              <a:rPr lang="en-US" sz="1400" dirty="0" smtClean="0">
                <a:solidFill>
                  <a:schemeClr val="tx1"/>
                </a:solidFill>
              </a:rPr>
              <a:t>		</a:t>
            </a:r>
            <a:r>
              <a:rPr lang="en-US" sz="1400" dirty="0" err="1" smtClean="0">
                <a:solidFill>
                  <a:schemeClr val="tx1"/>
                </a:solidFill>
              </a:rPr>
              <a:t>self.salary</a:t>
            </a:r>
            <a:r>
              <a:rPr lang="en-US" sz="1400" dirty="0" smtClean="0">
                <a:solidFill>
                  <a:schemeClr val="tx1"/>
                </a:solidFill>
              </a:rPr>
              <a:t> = salary</a:t>
            </a:r>
          </a:p>
          <a:p>
            <a:pPr algn="just"/>
            <a:r>
              <a:rPr lang="en-US" sz="1400" dirty="0" smtClean="0">
                <a:solidFill>
                  <a:schemeClr val="tx1"/>
                </a:solidFill>
              </a:rPr>
              <a:t>		print '(Initialized Teacher: %s)' % self.name</a:t>
            </a:r>
          </a:p>
          <a:p>
            <a:pPr algn="just"/>
            <a:endParaRPr lang="en-US" sz="1400" dirty="0" smtClean="0">
              <a:solidFill>
                <a:schemeClr val="tx1"/>
              </a:solidFill>
            </a:endParaRPr>
          </a:p>
          <a:p>
            <a:pPr algn="just"/>
            <a:r>
              <a:rPr lang="en-US" sz="1400" dirty="0" smtClean="0">
                <a:solidFill>
                  <a:schemeClr val="tx1"/>
                </a:solidFill>
              </a:rPr>
              <a:t>def tell(self):</a:t>
            </a:r>
          </a:p>
          <a:p>
            <a:pPr algn="just"/>
            <a:r>
              <a:rPr lang="en-US" sz="1400" dirty="0" smtClean="0">
                <a:solidFill>
                  <a:schemeClr val="tx1"/>
                </a:solidFill>
              </a:rPr>
              <a:t>		</a:t>
            </a:r>
            <a:r>
              <a:rPr lang="en-US" sz="1400" dirty="0" err="1" smtClean="0">
                <a:solidFill>
                  <a:schemeClr val="tx1"/>
                </a:solidFill>
              </a:rPr>
              <a:t>SchoolMember.tell</a:t>
            </a:r>
            <a:r>
              <a:rPr lang="en-US" sz="1400" dirty="0" smtClean="0">
                <a:solidFill>
                  <a:schemeClr val="tx1"/>
                </a:solidFill>
              </a:rPr>
              <a:t>(self)</a:t>
            </a:r>
          </a:p>
          <a:p>
            <a:pPr algn="just"/>
            <a:r>
              <a:rPr lang="en-US" sz="1400" dirty="0" smtClean="0">
                <a:solidFill>
                  <a:schemeClr val="tx1"/>
                </a:solidFill>
              </a:rPr>
              <a:t>		print 'Salary: "%d"' % </a:t>
            </a:r>
            <a:r>
              <a:rPr lang="en-US" sz="1400" dirty="0" err="1" smtClean="0">
                <a:solidFill>
                  <a:schemeClr val="tx1"/>
                </a:solidFill>
              </a:rPr>
              <a:t>self.salary</a:t>
            </a:r>
            <a:r>
              <a:rPr lang="en-US" sz="1400" dirty="0" smtClean="0">
                <a:solidFill>
                  <a:schemeClr val="tx1"/>
                </a:solidFill>
              </a:rPr>
              <a:t>),</a:t>
            </a:r>
          </a:p>
        </p:txBody>
      </p:sp>
    </p:spTree>
    <p:extLst>
      <p:ext uri="{BB962C8B-B14F-4D97-AF65-F5344CB8AC3E}">
        <p14:creationId xmlns:p14="http://schemas.microsoft.com/office/powerpoint/2010/main" val="20231050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Inheritance- Another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endParaRPr lang="en-US" sz="1400" dirty="0" smtClean="0">
              <a:solidFill>
                <a:schemeClr val="tx1"/>
              </a:solidFill>
            </a:endParaRPr>
          </a:p>
          <a:p>
            <a:pPr algn="just"/>
            <a:r>
              <a:rPr lang="en-US" sz="1400" dirty="0" smtClean="0">
                <a:solidFill>
                  <a:schemeClr val="tx1"/>
                </a:solidFill>
              </a:rPr>
              <a:t>class Student(</a:t>
            </a:r>
            <a:r>
              <a:rPr lang="en-US" sz="1400" dirty="0" err="1" smtClean="0">
                <a:solidFill>
                  <a:schemeClr val="tx1"/>
                </a:solidFill>
              </a:rPr>
              <a:t>SchoolMember</a:t>
            </a:r>
            <a:r>
              <a:rPr lang="en-US" sz="1400" dirty="0" smtClean="0">
                <a:solidFill>
                  <a:schemeClr val="tx1"/>
                </a:solidFill>
              </a:rPr>
              <a:t>):</a:t>
            </a:r>
          </a:p>
          <a:p>
            <a:pPr algn="just"/>
            <a:r>
              <a:rPr lang="en-US" sz="1400" dirty="0" smtClean="0">
                <a:solidFill>
                  <a:schemeClr val="tx1"/>
                </a:solidFill>
              </a:rPr>
              <a:t>	'''Represents a student.'''</a:t>
            </a:r>
          </a:p>
          <a:p>
            <a:pPr algn="just"/>
            <a:r>
              <a:rPr lang="en-US" sz="1400" dirty="0" smtClean="0">
                <a:solidFill>
                  <a:schemeClr val="tx1"/>
                </a:solidFill>
              </a:rPr>
              <a:t>	def __init__(self, name, age, marks):</a:t>
            </a:r>
          </a:p>
          <a:p>
            <a:pPr algn="just"/>
            <a:r>
              <a:rPr lang="en-US" sz="1400" dirty="0" smtClean="0">
                <a:solidFill>
                  <a:schemeClr val="tx1"/>
                </a:solidFill>
              </a:rPr>
              <a:t>		</a:t>
            </a:r>
            <a:r>
              <a:rPr lang="en-US" sz="1400" dirty="0" err="1" smtClean="0">
                <a:solidFill>
                  <a:schemeClr val="tx1"/>
                </a:solidFill>
              </a:rPr>
              <a:t>SchoolMember.__init</a:t>
            </a:r>
            <a:r>
              <a:rPr lang="en-US" sz="1400" dirty="0" smtClean="0">
                <a:solidFill>
                  <a:schemeClr val="tx1"/>
                </a:solidFill>
              </a:rPr>
              <a:t>__(self, name, age)</a:t>
            </a:r>
          </a:p>
          <a:p>
            <a:pPr algn="just"/>
            <a:r>
              <a:rPr lang="en-US" sz="1400" dirty="0" smtClean="0">
                <a:solidFill>
                  <a:schemeClr val="tx1"/>
                </a:solidFill>
              </a:rPr>
              <a:t>		</a:t>
            </a:r>
            <a:r>
              <a:rPr lang="en-US" sz="1400" dirty="0" err="1" smtClean="0">
                <a:solidFill>
                  <a:schemeClr val="tx1"/>
                </a:solidFill>
              </a:rPr>
              <a:t>self.marks</a:t>
            </a:r>
            <a:r>
              <a:rPr lang="en-US" sz="1400" dirty="0" smtClean="0">
                <a:solidFill>
                  <a:schemeClr val="tx1"/>
                </a:solidFill>
              </a:rPr>
              <a:t> = marks</a:t>
            </a:r>
          </a:p>
          <a:p>
            <a:pPr algn="just"/>
            <a:r>
              <a:rPr lang="en-US" sz="1400" dirty="0" smtClean="0">
                <a:solidFill>
                  <a:schemeClr val="tx1"/>
                </a:solidFill>
              </a:rPr>
              <a:t>		print '(Initialized Student: %s)' % self.name</a:t>
            </a:r>
          </a:p>
          <a:p>
            <a:pPr algn="just"/>
            <a:r>
              <a:rPr lang="en-US" sz="1400" dirty="0" smtClean="0">
                <a:solidFill>
                  <a:schemeClr val="tx1"/>
                </a:solidFill>
              </a:rPr>
              <a:t>	</a:t>
            </a:r>
          </a:p>
          <a:p>
            <a:pPr algn="just"/>
            <a:r>
              <a:rPr lang="en-US" sz="1400" dirty="0" smtClean="0">
                <a:solidFill>
                  <a:schemeClr val="tx1"/>
                </a:solidFill>
              </a:rPr>
              <a:t>	def tell(self):</a:t>
            </a:r>
          </a:p>
          <a:p>
            <a:pPr algn="just"/>
            <a:r>
              <a:rPr lang="en-US" sz="1400" dirty="0" smtClean="0">
                <a:solidFill>
                  <a:schemeClr val="tx1"/>
                </a:solidFill>
              </a:rPr>
              <a:t>		</a:t>
            </a:r>
            <a:r>
              <a:rPr lang="en-US" sz="1400" dirty="0" err="1" smtClean="0">
                <a:solidFill>
                  <a:schemeClr val="tx1"/>
                </a:solidFill>
              </a:rPr>
              <a:t>SchoolMember.tell</a:t>
            </a:r>
            <a:r>
              <a:rPr lang="en-US" sz="1400" dirty="0" smtClean="0">
                <a:solidFill>
                  <a:schemeClr val="tx1"/>
                </a:solidFill>
              </a:rPr>
              <a:t>(self)</a:t>
            </a:r>
          </a:p>
          <a:p>
            <a:pPr algn="just"/>
            <a:r>
              <a:rPr lang="en-US" sz="1400" dirty="0" smtClean="0">
                <a:solidFill>
                  <a:schemeClr val="tx1"/>
                </a:solidFill>
              </a:rPr>
              <a:t>		print 'Marks: "%d"' % </a:t>
            </a:r>
            <a:r>
              <a:rPr lang="en-US" sz="1400" dirty="0" err="1" smtClean="0">
                <a:solidFill>
                  <a:schemeClr val="tx1"/>
                </a:solidFill>
              </a:rPr>
              <a:t>self.marks</a:t>
            </a:r>
            <a:endParaRPr lang="en-US" sz="1400" dirty="0" smtClean="0">
              <a:solidFill>
                <a:schemeClr val="tx1"/>
              </a:solidFill>
            </a:endParaRPr>
          </a:p>
        </p:txBody>
      </p:sp>
    </p:spTree>
    <p:extLst>
      <p:ext uri="{BB962C8B-B14F-4D97-AF65-F5344CB8AC3E}">
        <p14:creationId xmlns:p14="http://schemas.microsoft.com/office/powerpoint/2010/main" val="36704201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Inheritance- Another Example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t = Teacher('Mrs. </a:t>
            </a:r>
            <a:r>
              <a:rPr lang="en-US" sz="1400" dirty="0" err="1" smtClean="0">
                <a:solidFill>
                  <a:schemeClr val="tx1"/>
                </a:solidFill>
              </a:rPr>
              <a:t>Shrividya</a:t>
            </a:r>
            <a:r>
              <a:rPr lang="en-US" sz="1400" dirty="0" smtClean="0">
                <a:solidFill>
                  <a:schemeClr val="tx1"/>
                </a:solidFill>
              </a:rPr>
              <a:t>', 40, 30000)</a:t>
            </a:r>
          </a:p>
          <a:p>
            <a:pPr algn="just"/>
            <a:r>
              <a:rPr lang="en-US" sz="1400" dirty="0" smtClean="0">
                <a:solidFill>
                  <a:schemeClr val="tx1"/>
                </a:solidFill>
              </a:rPr>
              <a:t>s = Student('</a:t>
            </a:r>
            <a:r>
              <a:rPr lang="en-US" sz="1400" dirty="0" err="1" smtClean="0">
                <a:solidFill>
                  <a:schemeClr val="tx1"/>
                </a:solidFill>
              </a:rPr>
              <a:t>Swaroop</a:t>
            </a:r>
            <a:r>
              <a:rPr lang="en-US" sz="1400" dirty="0" smtClean="0">
                <a:solidFill>
                  <a:schemeClr val="tx1"/>
                </a:solidFill>
              </a:rPr>
              <a:t>', 22, 75)</a:t>
            </a:r>
          </a:p>
          <a:p>
            <a:pPr algn="just"/>
            <a:endParaRPr lang="en-US" sz="1400" dirty="0" smtClean="0">
              <a:solidFill>
                <a:schemeClr val="tx1"/>
              </a:solidFill>
            </a:endParaRPr>
          </a:p>
          <a:p>
            <a:pPr algn="just"/>
            <a:r>
              <a:rPr lang="en-US" sz="1400" dirty="0" smtClean="0">
                <a:solidFill>
                  <a:schemeClr val="tx1"/>
                </a:solidFill>
              </a:rPr>
              <a:t>print # prints a blank line</a:t>
            </a:r>
          </a:p>
          <a:p>
            <a:pPr algn="just"/>
            <a:endParaRPr lang="en-US" sz="1400" dirty="0" smtClean="0">
              <a:solidFill>
                <a:schemeClr val="tx1"/>
              </a:solidFill>
            </a:endParaRPr>
          </a:p>
          <a:p>
            <a:pPr algn="just"/>
            <a:r>
              <a:rPr lang="en-US" sz="1400" dirty="0" smtClean="0">
                <a:solidFill>
                  <a:schemeClr val="tx1"/>
                </a:solidFill>
              </a:rPr>
              <a:t>members = [t, s]</a:t>
            </a:r>
          </a:p>
          <a:p>
            <a:pPr algn="just"/>
            <a:r>
              <a:rPr lang="en-US" sz="1400" dirty="0" smtClean="0">
                <a:solidFill>
                  <a:schemeClr val="tx1"/>
                </a:solidFill>
              </a:rPr>
              <a:t>for member in members:</a:t>
            </a:r>
          </a:p>
          <a:p>
            <a:pPr algn="just"/>
            <a:r>
              <a:rPr lang="en-US" sz="1400" dirty="0" smtClean="0">
                <a:solidFill>
                  <a:schemeClr val="tx1"/>
                </a:solidFill>
              </a:rPr>
              <a:t>	</a:t>
            </a:r>
            <a:r>
              <a:rPr lang="en-US" sz="1400" dirty="0" err="1" smtClean="0">
                <a:solidFill>
                  <a:schemeClr val="tx1"/>
                </a:solidFill>
              </a:rPr>
              <a:t>member.tell</a:t>
            </a:r>
            <a:r>
              <a:rPr lang="en-US" sz="1400" dirty="0" smtClean="0">
                <a:solidFill>
                  <a:schemeClr val="tx1"/>
                </a:solidFill>
              </a:rPr>
              <a:t>() # works for both Teachers and Students</a:t>
            </a:r>
          </a:p>
          <a:p>
            <a:pPr algn="just"/>
            <a:endParaRPr lang="en-US" sz="1400" dirty="0" smtClean="0">
              <a:solidFill>
                <a:schemeClr val="tx1"/>
              </a:solidFill>
            </a:endParaRPr>
          </a:p>
          <a:p>
            <a:pPr algn="just"/>
            <a:r>
              <a:rPr lang="en-US" sz="1400" dirty="0" err="1" smtClean="0">
                <a:solidFill>
                  <a:schemeClr val="tx1"/>
                </a:solidFill>
              </a:rPr>
              <a:t>raw_input</a:t>
            </a:r>
            <a:r>
              <a:rPr lang="en-US" sz="1400" dirty="0" smtClean="0">
                <a:solidFill>
                  <a:schemeClr val="tx1"/>
                </a:solidFill>
              </a:rPr>
              <a:t> ('any key ')</a:t>
            </a:r>
          </a:p>
        </p:txBody>
      </p:sp>
    </p:spTree>
    <p:extLst>
      <p:ext uri="{BB962C8B-B14F-4D97-AF65-F5344CB8AC3E}">
        <p14:creationId xmlns:p14="http://schemas.microsoft.com/office/powerpoint/2010/main" val="14427748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Overloading Methods  </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class Parent:        # define parent class</a:t>
            </a:r>
          </a:p>
          <a:p>
            <a:pPr algn="just"/>
            <a:r>
              <a:rPr lang="en-US" sz="1400" dirty="0" smtClean="0">
                <a:solidFill>
                  <a:schemeClr val="tx1"/>
                </a:solidFill>
              </a:rPr>
              <a:t>   def </a:t>
            </a:r>
            <a:r>
              <a:rPr lang="en-US" sz="1400" dirty="0" err="1" smtClean="0">
                <a:solidFill>
                  <a:schemeClr val="tx1"/>
                </a:solidFill>
              </a:rPr>
              <a:t>myMethod</a:t>
            </a:r>
            <a:r>
              <a:rPr lang="en-US" sz="1400" dirty="0" smtClean="0">
                <a:solidFill>
                  <a:schemeClr val="tx1"/>
                </a:solidFill>
              </a:rPr>
              <a:t>(self):</a:t>
            </a:r>
          </a:p>
          <a:p>
            <a:pPr algn="just"/>
            <a:r>
              <a:rPr lang="en-US" sz="1400" dirty="0" smtClean="0">
                <a:solidFill>
                  <a:schemeClr val="tx1"/>
                </a:solidFill>
              </a:rPr>
              <a:t>      print 'Calling parent method'</a:t>
            </a:r>
          </a:p>
          <a:p>
            <a:pPr algn="just"/>
            <a:endParaRPr lang="en-US" sz="1400" dirty="0" smtClean="0">
              <a:solidFill>
                <a:schemeClr val="tx1"/>
              </a:solidFill>
            </a:endParaRPr>
          </a:p>
          <a:p>
            <a:pPr algn="just"/>
            <a:r>
              <a:rPr lang="en-US" sz="1400" dirty="0" smtClean="0">
                <a:solidFill>
                  <a:schemeClr val="tx1"/>
                </a:solidFill>
              </a:rPr>
              <a:t>class Child(Parent): # define child class</a:t>
            </a:r>
          </a:p>
          <a:p>
            <a:pPr algn="just"/>
            <a:r>
              <a:rPr lang="en-US" sz="1400" dirty="0" smtClean="0">
                <a:solidFill>
                  <a:schemeClr val="tx1"/>
                </a:solidFill>
              </a:rPr>
              <a:t>   def myMethod1(self):</a:t>
            </a:r>
          </a:p>
          <a:p>
            <a:pPr algn="just"/>
            <a:r>
              <a:rPr lang="en-US" sz="1400" dirty="0" smtClean="0">
                <a:solidFill>
                  <a:schemeClr val="tx1"/>
                </a:solidFill>
              </a:rPr>
              <a:t>      print 'Calling child method'</a:t>
            </a:r>
          </a:p>
          <a:p>
            <a:pPr algn="just"/>
            <a:endParaRPr lang="en-US" sz="1400" dirty="0" smtClean="0">
              <a:solidFill>
                <a:schemeClr val="tx1"/>
              </a:solidFill>
            </a:endParaRPr>
          </a:p>
          <a:p>
            <a:pPr algn="just"/>
            <a:r>
              <a:rPr lang="en-US" sz="1400" dirty="0" smtClean="0">
                <a:solidFill>
                  <a:schemeClr val="tx1"/>
                </a:solidFill>
              </a:rPr>
              <a:t>c = Child()          # instance of child</a:t>
            </a:r>
          </a:p>
          <a:p>
            <a:pPr algn="just"/>
            <a:r>
              <a:rPr lang="en-US" sz="1400" dirty="0" err="1" smtClean="0">
                <a:solidFill>
                  <a:schemeClr val="tx1"/>
                </a:solidFill>
              </a:rPr>
              <a:t>c.myMethod</a:t>
            </a:r>
            <a:r>
              <a:rPr lang="en-US" sz="1400" dirty="0" smtClean="0">
                <a:solidFill>
                  <a:schemeClr val="tx1"/>
                </a:solidFill>
              </a:rPr>
              <a:t>()         # child calls overridden method</a:t>
            </a:r>
          </a:p>
          <a:p>
            <a:pPr algn="just"/>
            <a:r>
              <a:rPr lang="en-US" sz="1400" dirty="0" err="1" smtClean="0">
                <a:solidFill>
                  <a:schemeClr val="tx1"/>
                </a:solidFill>
              </a:rPr>
              <a:t>raw_input</a:t>
            </a:r>
            <a:r>
              <a:rPr lang="en-US" sz="1400" dirty="0" smtClean="0">
                <a:solidFill>
                  <a:schemeClr val="tx1"/>
                </a:solidFill>
              </a:rPr>
              <a:t>('any key ')</a:t>
            </a:r>
          </a:p>
        </p:txBody>
      </p:sp>
    </p:spTree>
    <p:extLst>
      <p:ext uri="{BB962C8B-B14F-4D97-AF65-F5344CB8AC3E}">
        <p14:creationId xmlns:p14="http://schemas.microsoft.com/office/powerpoint/2010/main" val="37017310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Overloading – Operators</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fontAlgn="base"/>
            <a:r>
              <a:rPr lang="en-US" sz="2400" dirty="0" smtClean="0">
                <a:solidFill>
                  <a:schemeClr val="tx1"/>
                </a:solidFill>
              </a:rPr>
              <a:t>Suppose you've created a Vector class to represent two-dimensional vectors. What happens when you use the plus operator to add them? Most likely Python will yell at you.</a:t>
            </a:r>
          </a:p>
          <a:p>
            <a:pPr algn="just" fontAlgn="base"/>
            <a:r>
              <a:rPr lang="en-US" sz="2400" dirty="0" smtClean="0">
                <a:solidFill>
                  <a:schemeClr val="tx1"/>
                </a:solidFill>
              </a:rPr>
              <a:t>You could, however, define the </a:t>
            </a:r>
            <a:r>
              <a:rPr lang="en-US" sz="2400" i="1" dirty="0" smtClean="0">
                <a:solidFill>
                  <a:schemeClr val="tx1"/>
                </a:solidFill>
              </a:rPr>
              <a:t>__add__</a:t>
            </a:r>
            <a:r>
              <a:rPr lang="en-US" sz="2400" dirty="0" smtClean="0">
                <a:solidFill>
                  <a:schemeClr val="tx1"/>
                </a:solidFill>
              </a:rPr>
              <a:t> method in your class to perform vector addition, and then the plus operator would behave as per expectation:</a:t>
            </a:r>
          </a:p>
          <a:p>
            <a:pPr algn="just"/>
            <a:endParaRPr lang="en-US" sz="2400" dirty="0" smtClean="0">
              <a:solidFill>
                <a:schemeClr val="tx1"/>
              </a:solidFill>
            </a:endParaRPr>
          </a:p>
        </p:txBody>
      </p:sp>
    </p:spTree>
    <p:extLst>
      <p:ext uri="{BB962C8B-B14F-4D97-AF65-F5344CB8AC3E}">
        <p14:creationId xmlns:p14="http://schemas.microsoft.com/office/powerpoint/2010/main" val="13151646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fontScale="90000"/>
          </a:bodyPr>
          <a:lstStyle/>
          <a:p>
            <a:r>
              <a:rPr lang="en-US" dirty="0" smtClean="0"/>
              <a:t>Overloading – Operators</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class Vector:</a:t>
            </a:r>
          </a:p>
          <a:p>
            <a:pPr algn="just"/>
            <a:r>
              <a:rPr lang="en-US" sz="1200" dirty="0" smtClean="0">
                <a:solidFill>
                  <a:schemeClr val="tx1"/>
                </a:solidFill>
              </a:rPr>
              <a:t>   def __init__(self, a, b):</a:t>
            </a:r>
          </a:p>
          <a:p>
            <a:pPr algn="just"/>
            <a:r>
              <a:rPr lang="en-US" sz="1200" dirty="0" smtClean="0">
                <a:solidFill>
                  <a:schemeClr val="tx1"/>
                </a:solidFill>
              </a:rPr>
              <a:t>      </a:t>
            </a:r>
            <a:r>
              <a:rPr lang="en-US" sz="1200" dirty="0" err="1" smtClean="0">
                <a:solidFill>
                  <a:schemeClr val="tx1"/>
                </a:solidFill>
              </a:rPr>
              <a:t>self.a</a:t>
            </a:r>
            <a:r>
              <a:rPr lang="en-US" sz="1200" dirty="0" smtClean="0">
                <a:solidFill>
                  <a:schemeClr val="tx1"/>
                </a:solidFill>
              </a:rPr>
              <a:t> = a</a:t>
            </a:r>
          </a:p>
          <a:p>
            <a:pPr algn="just"/>
            <a:r>
              <a:rPr lang="en-US" sz="1200" dirty="0" smtClean="0">
                <a:solidFill>
                  <a:schemeClr val="tx1"/>
                </a:solidFill>
              </a:rPr>
              <a:t>      </a:t>
            </a:r>
            <a:r>
              <a:rPr lang="en-US" sz="1200" dirty="0" err="1" smtClean="0">
                <a:solidFill>
                  <a:schemeClr val="tx1"/>
                </a:solidFill>
              </a:rPr>
              <a:t>self.b</a:t>
            </a:r>
            <a:r>
              <a:rPr lang="en-US" sz="1200" dirty="0" smtClean="0">
                <a:solidFill>
                  <a:schemeClr val="tx1"/>
                </a:solidFill>
              </a:rPr>
              <a:t> = b</a:t>
            </a:r>
          </a:p>
          <a:p>
            <a:pPr algn="just"/>
            <a:endParaRPr lang="en-US" sz="1200" dirty="0" smtClean="0">
              <a:solidFill>
                <a:schemeClr val="tx1"/>
              </a:solidFill>
            </a:endParaRPr>
          </a:p>
          <a:p>
            <a:pPr algn="just"/>
            <a:r>
              <a:rPr lang="en-US" sz="1200" dirty="0" smtClean="0">
                <a:solidFill>
                  <a:schemeClr val="tx1"/>
                </a:solidFill>
              </a:rPr>
              <a:t>   def __</a:t>
            </a:r>
            <a:r>
              <a:rPr lang="en-US" sz="1200" dirty="0" err="1" smtClean="0">
                <a:solidFill>
                  <a:schemeClr val="tx1"/>
                </a:solidFill>
              </a:rPr>
              <a:t>str</a:t>
            </a:r>
            <a:r>
              <a:rPr lang="en-US" sz="1200" dirty="0" smtClean="0">
                <a:solidFill>
                  <a:schemeClr val="tx1"/>
                </a:solidFill>
              </a:rPr>
              <a:t>__(self):</a:t>
            </a:r>
          </a:p>
          <a:p>
            <a:pPr algn="just"/>
            <a:r>
              <a:rPr lang="en-US" sz="1200" dirty="0" smtClean="0">
                <a:solidFill>
                  <a:schemeClr val="tx1"/>
                </a:solidFill>
              </a:rPr>
              <a:t>      return 'Vector (%d, %d)' % (</a:t>
            </a:r>
            <a:r>
              <a:rPr lang="en-US" sz="1200" dirty="0" err="1" smtClean="0">
                <a:solidFill>
                  <a:schemeClr val="tx1"/>
                </a:solidFill>
              </a:rPr>
              <a:t>self.a</a:t>
            </a:r>
            <a:r>
              <a:rPr lang="en-US" sz="1200" dirty="0" smtClean="0">
                <a:solidFill>
                  <a:schemeClr val="tx1"/>
                </a:solidFill>
              </a:rPr>
              <a:t>, </a:t>
            </a:r>
            <a:r>
              <a:rPr lang="en-US" sz="1200" dirty="0" err="1" smtClean="0">
                <a:solidFill>
                  <a:schemeClr val="tx1"/>
                </a:solidFill>
              </a:rPr>
              <a:t>self.b</a:t>
            </a:r>
            <a:r>
              <a:rPr lang="en-US" sz="1200" dirty="0" smtClean="0">
                <a:solidFill>
                  <a:schemeClr val="tx1"/>
                </a:solidFill>
              </a:rPr>
              <a:t>)</a:t>
            </a:r>
          </a:p>
          <a:p>
            <a:pPr algn="just"/>
            <a:r>
              <a:rPr lang="en-US" sz="1200" dirty="0" smtClean="0">
                <a:solidFill>
                  <a:schemeClr val="tx1"/>
                </a:solidFill>
              </a:rPr>
              <a:t>   </a:t>
            </a:r>
          </a:p>
          <a:p>
            <a:pPr algn="just"/>
            <a:r>
              <a:rPr lang="en-US" sz="1200" dirty="0" smtClean="0">
                <a:solidFill>
                  <a:schemeClr val="tx1"/>
                </a:solidFill>
              </a:rPr>
              <a:t>   def __add__(</a:t>
            </a:r>
            <a:r>
              <a:rPr lang="en-US" sz="1200" dirty="0" err="1" smtClean="0">
                <a:solidFill>
                  <a:schemeClr val="tx1"/>
                </a:solidFill>
              </a:rPr>
              <a:t>self,other</a:t>
            </a:r>
            <a:r>
              <a:rPr lang="en-US" sz="1200" dirty="0" smtClean="0">
                <a:solidFill>
                  <a:schemeClr val="tx1"/>
                </a:solidFill>
              </a:rPr>
              <a:t>):</a:t>
            </a:r>
          </a:p>
          <a:p>
            <a:pPr algn="just"/>
            <a:r>
              <a:rPr lang="en-US" sz="1200" dirty="0" smtClean="0">
                <a:solidFill>
                  <a:schemeClr val="tx1"/>
                </a:solidFill>
              </a:rPr>
              <a:t>      return Vector(</a:t>
            </a:r>
            <a:r>
              <a:rPr lang="en-US" sz="1200" dirty="0" err="1" smtClean="0">
                <a:solidFill>
                  <a:schemeClr val="tx1"/>
                </a:solidFill>
              </a:rPr>
              <a:t>self.a</a:t>
            </a:r>
            <a:r>
              <a:rPr lang="en-US" sz="1200" dirty="0" smtClean="0">
                <a:solidFill>
                  <a:schemeClr val="tx1"/>
                </a:solidFill>
              </a:rPr>
              <a:t> + </a:t>
            </a:r>
            <a:r>
              <a:rPr lang="en-US" sz="1200" dirty="0" err="1" smtClean="0">
                <a:solidFill>
                  <a:schemeClr val="tx1"/>
                </a:solidFill>
              </a:rPr>
              <a:t>other.a</a:t>
            </a:r>
            <a:r>
              <a:rPr lang="en-US" sz="1200" dirty="0" smtClean="0">
                <a:solidFill>
                  <a:schemeClr val="tx1"/>
                </a:solidFill>
              </a:rPr>
              <a:t>, </a:t>
            </a:r>
            <a:r>
              <a:rPr lang="en-US" sz="1200" dirty="0" err="1" smtClean="0">
                <a:solidFill>
                  <a:schemeClr val="tx1"/>
                </a:solidFill>
              </a:rPr>
              <a:t>self.b</a:t>
            </a:r>
            <a:r>
              <a:rPr lang="en-US" sz="1200" dirty="0" smtClean="0">
                <a:solidFill>
                  <a:schemeClr val="tx1"/>
                </a:solidFill>
              </a:rPr>
              <a:t> + </a:t>
            </a:r>
            <a:r>
              <a:rPr lang="en-US" sz="1200" dirty="0" err="1" smtClean="0">
                <a:solidFill>
                  <a:schemeClr val="tx1"/>
                </a:solidFill>
              </a:rPr>
              <a:t>other.b</a:t>
            </a:r>
            <a:r>
              <a:rPr lang="en-US" sz="1200" dirty="0" smtClean="0">
                <a:solidFill>
                  <a:schemeClr val="tx1"/>
                </a:solidFill>
              </a:rPr>
              <a:t>)</a:t>
            </a:r>
          </a:p>
          <a:p>
            <a:pPr algn="just"/>
            <a:endParaRPr lang="en-US" sz="1200" dirty="0" smtClean="0">
              <a:solidFill>
                <a:schemeClr val="tx1"/>
              </a:solidFill>
            </a:endParaRPr>
          </a:p>
          <a:p>
            <a:pPr algn="just"/>
            <a:r>
              <a:rPr lang="en-US" sz="1200" dirty="0" smtClean="0">
                <a:solidFill>
                  <a:schemeClr val="tx1"/>
                </a:solidFill>
              </a:rPr>
              <a:t>v1 = Vector(2,10)</a:t>
            </a:r>
          </a:p>
          <a:p>
            <a:pPr algn="just"/>
            <a:r>
              <a:rPr lang="en-US" sz="1200" dirty="0" smtClean="0">
                <a:solidFill>
                  <a:schemeClr val="tx1"/>
                </a:solidFill>
              </a:rPr>
              <a:t>v2 = Vector(5,-2)</a:t>
            </a:r>
          </a:p>
          <a:p>
            <a:pPr algn="just"/>
            <a:r>
              <a:rPr lang="en-US" sz="1200" dirty="0" smtClean="0">
                <a:solidFill>
                  <a:schemeClr val="tx1"/>
                </a:solidFill>
              </a:rPr>
              <a:t>v3= v1 + v2</a:t>
            </a:r>
          </a:p>
          <a:p>
            <a:pPr algn="just"/>
            <a:r>
              <a:rPr lang="en-US" sz="1200" dirty="0" smtClean="0">
                <a:solidFill>
                  <a:schemeClr val="tx1"/>
                </a:solidFill>
              </a:rPr>
              <a:t>print (v3.a,v3.b)</a:t>
            </a:r>
          </a:p>
          <a:p>
            <a:pPr algn="just"/>
            <a:r>
              <a:rPr lang="en-US" sz="1200" dirty="0" err="1" smtClean="0">
                <a:solidFill>
                  <a:schemeClr val="tx1"/>
                </a:solidFill>
              </a:rPr>
              <a:t>raw_input</a:t>
            </a:r>
            <a:r>
              <a:rPr lang="en-US" sz="1200" dirty="0" smtClean="0">
                <a:solidFill>
                  <a:schemeClr val="tx1"/>
                </a:solidFill>
              </a:rPr>
              <a:t> ('any key </a:t>
            </a:r>
            <a:r>
              <a:rPr lang="en-US" sz="1400" dirty="0" smtClean="0">
                <a:solidFill>
                  <a:schemeClr val="tx1"/>
                </a:solidFill>
              </a:rPr>
              <a:t>')</a:t>
            </a:r>
          </a:p>
        </p:txBody>
      </p:sp>
    </p:spTree>
    <p:extLst>
      <p:ext uri="{BB962C8B-B14F-4D97-AF65-F5344CB8AC3E}">
        <p14:creationId xmlns:p14="http://schemas.microsoft.com/office/powerpoint/2010/main" val="156248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Data Hiding</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2800" dirty="0" smtClean="0">
                <a:solidFill>
                  <a:schemeClr val="tx1"/>
                </a:solidFill>
              </a:rPr>
              <a:t>An object's attributes may or may not be visible outside the class definition. For these cases, you can name attributes with a double underscore prefix, and those attributes will not be directly visible to outsiders:</a:t>
            </a:r>
          </a:p>
          <a:p>
            <a:pPr algn="just"/>
            <a:endParaRPr lang="en-US" sz="1400" dirty="0" smtClean="0">
              <a:solidFill>
                <a:schemeClr val="tx1"/>
              </a:solidFill>
            </a:endParaRPr>
          </a:p>
        </p:txBody>
      </p:sp>
    </p:spTree>
    <p:extLst>
      <p:ext uri="{BB962C8B-B14F-4D97-AF65-F5344CB8AC3E}">
        <p14:creationId xmlns:p14="http://schemas.microsoft.com/office/powerpoint/2010/main" val="375613730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1"/>
            <a:ext cx="7772400" cy="914400"/>
          </a:xfrm>
        </p:spPr>
        <p:txBody>
          <a:bodyPr>
            <a:normAutofit/>
          </a:bodyPr>
          <a:lstStyle/>
          <a:p>
            <a:r>
              <a:rPr lang="en-US" dirty="0" smtClean="0"/>
              <a:t>Data Hiding</a:t>
            </a:r>
            <a:endParaRPr lang="en-US" dirty="0"/>
          </a:p>
        </p:txBody>
      </p:sp>
      <p:sp>
        <p:nvSpPr>
          <p:cNvPr id="3" name="Subtitle 2"/>
          <p:cNvSpPr>
            <a:spLocks noGrp="1"/>
          </p:cNvSpPr>
          <p:nvPr>
            <p:ph type="subTitle" idx="1"/>
          </p:nvPr>
        </p:nvSpPr>
        <p:spPr>
          <a:xfrm>
            <a:off x="685800" y="2286000"/>
            <a:ext cx="7772400" cy="3581400"/>
          </a:xfrm>
        </p:spPr>
        <p:txBody>
          <a:bodyPr>
            <a:noAutofit/>
          </a:bodyPr>
          <a:lstStyle/>
          <a:p>
            <a:pPr algn="just"/>
            <a:r>
              <a:rPr lang="en-US" sz="1400" dirty="0" smtClean="0">
                <a:solidFill>
                  <a:schemeClr val="tx1"/>
                </a:solidFill>
              </a:rPr>
              <a:t>class </a:t>
            </a:r>
            <a:r>
              <a:rPr lang="en-US" sz="1400" dirty="0" err="1" smtClean="0">
                <a:solidFill>
                  <a:schemeClr val="tx1"/>
                </a:solidFill>
              </a:rPr>
              <a:t>JustCounter</a:t>
            </a:r>
            <a:r>
              <a:rPr lang="en-US" sz="1400" dirty="0" smtClean="0">
                <a:solidFill>
                  <a:schemeClr val="tx1"/>
                </a:solidFill>
              </a:rPr>
              <a:t>:</a:t>
            </a:r>
          </a:p>
          <a:p>
            <a:pPr algn="just"/>
            <a:r>
              <a:rPr lang="en-US" sz="1400" dirty="0" smtClean="0">
                <a:solidFill>
                  <a:schemeClr val="tx1"/>
                </a:solidFill>
              </a:rPr>
              <a:t>   __</a:t>
            </a:r>
            <a:r>
              <a:rPr lang="en-US" sz="1400" dirty="0" err="1" smtClean="0">
                <a:solidFill>
                  <a:schemeClr val="tx1"/>
                </a:solidFill>
              </a:rPr>
              <a:t>secretCount</a:t>
            </a:r>
            <a:r>
              <a:rPr lang="en-US" sz="1400" dirty="0" smtClean="0">
                <a:solidFill>
                  <a:schemeClr val="tx1"/>
                </a:solidFill>
              </a:rPr>
              <a:t> = 0</a:t>
            </a:r>
          </a:p>
          <a:p>
            <a:pPr algn="just"/>
            <a:r>
              <a:rPr lang="en-US" sz="1400" dirty="0" smtClean="0">
                <a:solidFill>
                  <a:schemeClr val="tx1"/>
                </a:solidFill>
              </a:rPr>
              <a:t>  </a:t>
            </a:r>
          </a:p>
          <a:p>
            <a:pPr algn="just"/>
            <a:r>
              <a:rPr lang="en-US" sz="1400" dirty="0" smtClean="0">
                <a:solidFill>
                  <a:schemeClr val="tx1"/>
                </a:solidFill>
              </a:rPr>
              <a:t>   def count(self):</a:t>
            </a:r>
          </a:p>
          <a:p>
            <a:pPr algn="just"/>
            <a:r>
              <a:rPr lang="en-US" sz="1400" dirty="0" smtClean="0">
                <a:solidFill>
                  <a:schemeClr val="tx1"/>
                </a:solidFill>
              </a:rPr>
              <a:t>      </a:t>
            </a:r>
            <a:r>
              <a:rPr lang="en-US" sz="1400" dirty="0" err="1" smtClean="0">
                <a:solidFill>
                  <a:schemeClr val="tx1"/>
                </a:solidFill>
              </a:rPr>
              <a:t>self.__secretCount</a:t>
            </a:r>
            <a:r>
              <a:rPr lang="en-US" sz="1400" dirty="0" smtClean="0">
                <a:solidFill>
                  <a:schemeClr val="tx1"/>
                </a:solidFill>
              </a:rPr>
              <a:t> += 1</a:t>
            </a:r>
          </a:p>
          <a:p>
            <a:pPr algn="just"/>
            <a:r>
              <a:rPr lang="en-US" sz="1400" dirty="0" smtClean="0">
                <a:solidFill>
                  <a:schemeClr val="tx1"/>
                </a:solidFill>
              </a:rPr>
              <a:t>      print </a:t>
            </a:r>
            <a:r>
              <a:rPr lang="en-US" sz="1400" dirty="0" err="1" smtClean="0">
                <a:solidFill>
                  <a:schemeClr val="tx1"/>
                </a:solidFill>
              </a:rPr>
              <a:t>self.__secretCount</a:t>
            </a:r>
            <a:endParaRPr lang="en-US" sz="1400" dirty="0" smtClean="0">
              <a:solidFill>
                <a:schemeClr val="tx1"/>
              </a:solidFill>
            </a:endParaRPr>
          </a:p>
          <a:p>
            <a:pPr algn="just"/>
            <a:endParaRPr lang="en-US" sz="1400" dirty="0" smtClean="0">
              <a:solidFill>
                <a:schemeClr val="tx1"/>
              </a:solidFill>
            </a:endParaRPr>
          </a:p>
          <a:p>
            <a:pPr algn="just"/>
            <a:r>
              <a:rPr lang="en-US" sz="1400" dirty="0" smtClean="0">
                <a:solidFill>
                  <a:schemeClr val="tx1"/>
                </a:solidFill>
              </a:rPr>
              <a:t>counter = </a:t>
            </a:r>
            <a:r>
              <a:rPr lang="en-US" sz="1400" dirty="0" err="1" smtClean="0">
                <a:solidFill>
                  <a:schemeClr val="tx1"/>
                </a:solidFill>
              </a:rPr>
              <a:t>JustCounter</a:t>
            </a:r>
            <a:r>
              <a:rPr lang="en-US" sz="1400" dirty="0" smtClean="0">
                <a:solidFill>
                  <a:schemeClr val="tx1"/>
                </a:solidFill>
              </a:rPr>
              <a:t>()</a:t>
            </a:r>
          </a:p>
          <a:p>
            <a:pPr algn="just"/>
            <a:r>
              <a:rPr lang="en-US" sz="1400" dirty="0" err="1" smtClean="0">
                <a:solidFill>
                  <a:schemeClr val="tx1"/>
                </a:solidFill>
              </a:rPr>
              <a:t>counter.count</a:t>
            </a:r>
            <a:r>
              <a:rPr lang="en-US" sz="1400" dirty="0" smtClean="0">
                <a:solidFill>
                  <a:schemeClr val="tx1"/>
                </a:solidFill>
              </a:rPr>
              <a:t>()</a:t>
            </a:r>
          </a:p>
          <a:p>
            <a:pPr algn="just"/>
            <a:r>
              <a:rPr lang="en-US" sz="1400" dirty="0" err="1" smtClean="0">
                <a:solidFill>
                  <a:schemeClr val="tx1"/>
                </a:solidFill>
              </a:rPr>
              <a:t>counter.count</a:t>
            </a:r>
            <a:r>
              <a:rPr lang="en-US" sz="1400" dirty="0" smtClean="0">
                <a:solidFill>
                  <a:schemeClr val="tx1"/>
                </a:solidFill>
              </a:rPr>
              <a:t>()</a:t>
            </a:r>
          </a:p>
          <a:p>
            <a:pPr algn="just"/>
            <a:r>
              <a:rPr lang="en-US" sz="1400" dirty="0" smtClean="0">
                <a:solidFill>
                  <a:schemeClr val="tx1"/>
                </a:solidFill>
              </a:rPr>
              <a:t>print </a:t>
            </a:r>
            <a:r>
              <a:rPr lang="en-US" sz="1400" dirty="0" err="1" smtClean="0">
                <a:solidFill>
                  <a:schemeClr val="tx1"/>
                </a:solidFill>
              </a:rPr>
              <a:t>counter._JustCounter__secretCount</a:t>
            </a:r>
            <a:endParaRPr lang="en-US" sz="1400" dirty="0" smtClean="0">
              <a:solidFill>
                <a:schemeClr val="tx1"/>
              </a:solidFill>
            </a:endParaRPr>
          </a:p>
          <a:p>
            <a:pPr algn="just"/>
            <a:r>
              <a:rPr lang="en-US" sz="1400" dirty="0" err="1" smtClean="0">
                <a:solidFill>
                  <a:schemeClr val="tx1"/>
                </a:solidFill>
              </a:rPr>
              <a:t>raw_input</a:t>
            </a:r>
            <a:r>
              <a:rPr lang="en-US" sz="1400" dirty="0" smtClean="0">
                <a:solidFill>
                  <a:schemeClr val="tx1"/>
                </a:solidFill>
              </a:rPr>
              <a:t> ('any key ')</a:t>
            </a:r>
          </a:p>
        </p:txBody>
      </p:sp>
    </p:spTree>
    <p:extLst>
      <p:ext uri="{BB962C8B-B14F-4D97-AF65-F5344CB8AC3E}">
        <p14:creationId xmlns:p14="http://schemas.microsoft.com/office/powerpoint/2010/main" val="10876258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Basic pdb commands</a:t>
            </a:r>
          </a:p>
        </p:txBody>
      </p:sp>
      <p:sp>
        <p:nvSpPr>
          <p:cNvPr id="73731" name="Rectangle 3"/>
          <p:cNvSpPr>
            <a:spLocks noGrp="1" noChangeArrowheads="1"/>
          </p:cNvSpPr>
          <p:nvPr>
            <p:ph type="body" idx="1"/>
          </p:nvPr>
        </p:nvSpPr>
        <p:spPr/>
        <p:txBody>
          <a:bodyPr>
            <a:normAutofit fontScale="92500" lnSpcReduction="20000"/>
          </a:bodyPr>
          <a:lstStyle/>
          <a:p>
            <a:pPr>
              <a:spcBef>
                <a:spcPts val="500"/>
              </a:spcBef>
              <a:spcAft>
                <a:spcPts val="500"/>
              </a:spcAft>
            </a:pPr>
            <a:r>
              <a:rPr lang="en-US" altLang="en-US" b="1"/>
              <a:t>l(ist) [</a:t>
            </a:r>
            <a:r>
              <a:rPr lang="en-US" altLang="en-US" b="1" i="1"/>
              <a:t>first[, last]</a:t>
            </a:r>
            <a:r>
              <a:rPr lang="en-US" altLang="en-US" b="1"/>
              <a:t>]</a:t>
            </a:r>
            <a:r>
              <a:rPr lang="en-US" altLang="en-US" i="1"/>
              <a:t> </a:t>
            </a:r>
            <a:endParaRPr lang="en-US" altLang="en-US"/>
          </a:p>
          <a:p>
            <a:pPr lvl="1"/>
            <a:r>
              <a:rPr lang="en-US" altLang="en-US"/>
              <a:t>without arguments list 11 lines surrounding the code just executed (or)</a:t>
            </a:r>
          </a:p>
          <a:p>
            <a:pPr lvl="1"/>
            <a:r>
              <a:rPr lang="en-US" altLang="en-US"/>
              <a:t>list the next 11 lines</a:t>
            </a:r>
          </a:p>
          <a:p>
            <a:pPr lvl="1"/>
            <a:r>
              <a:rPr lang="en-US" altLang="en-US"/>
              <a:t>with one argument, list 11 lines around the argument</a:t>
            </a:r>
          </a:p>
          <a:p>
            <a:pPr lvl="1"/>
            <a:r>
              <a:rPr lang="en-US" altLang="en-US"/>
              <a:t>with 2 args, try to list the lines from the first to second (or)</a:t>
            </a:r>
          </a:p>
          <a:p>
            <a:pPr lvl="1"/>
            <a:r>
              <a:rPr lang="en-US" altLang="en-US"/>
              <a:t>if 2nd arg is &lt; 1st arg, list the 2nd arg lines from the first</a:t>
            </a:r>
          </a:p>
        </p:txBody>
      </p:sp>
    </p:spTree>
    <p:extLst>
      <p:ext uri="{BB962C8B-B14F-4D97-AF65-F5344CB8AC3E}">
        <p14:creationId xmlns:p14="http://schemas.microsoft.com/office/powerpoint/2010/main" val="12286897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Setting breakpoints</a:t>
            </a:r>
          </a:p>
        </p:txBody>
      </p:sp>
      <p:sp>
        <p:nvSpPr>
          <p:cNvPr id="76803" name="Rectangle 3"/>
          <p:cNvSpPr>
            <a:spLocks noGrp="1" noChangeArrowheads="1"/>
          </p:cNvSpPr>
          <p:nvPr>
            <p:ph type="body" idx="1"/>
          </p:nvPr>
        </p:nvSpPr>
        <p:spPr/>
        <p:txBody>
          <a:bodyPr>
            <a:normAutofit fontScale="92500" lnSpcReduction="10000"/>
          </a:bodyPr>
          <a:lstStyle/>
          <a:p>
            <a:pPr>
              <a:spcBef>
                <a:spcPts val="500"/>
              </a:spcBef>
              <a:spcAft>
                <a:spcPts val="500"/>
              </a:spcAft>
            </a:pPr>
            <a:r>
              <a:rPr lang="en-US" altLang="en-US" b="1"/>
              <a:t>b(reak) [[</a:t>
            </a:r>
            <a:r>
              <a:rPr lang="en-US" altLang="en-US" b="1" i="1"/>
              <a:t>filename:</a:t>
            </a:r>
            <a:r>
              <a:rPr lang="en-US" altLang="en-US" b="1"/>
              <a:t>]</a:t>
            </a:r>
            <a:r>
              <a:rPr lang="en-US" altLang="en-US" b="1" i="1"/>
              <a:t>lineno</a:t>
            </a:r>
            <a:r>
              <a:rPr lang="en-US" altLang="en-US" b="1" i="1">
                <a:latin typeface="Courier New" panose="02070309020205020404" pitchFamily="49" charset="0"/>
              </a:rPr>
              <a:t>| / function</a:t>
            </a:r>
            <a:r>
              <a:rPr lang="en-US" altLang="en-US" b="1">
                <a:latin typeface="Courier New" panose="02070309020205020404" pitchFamily="49" charset="0"/>
              </a:rPr>
              <a:t>[</a:t>
            </a:r>
            <a:r>
              <a:rPr lang="en-US" altLang="en-US" b="1" i="1">
                <a:latin typeface="Courier New" panose="02070309020205020404" pitchFamily="49" charset="0"/>
              </a:rPr>
              <a:t>, condition</a:t>
            </a:r>
            <a:r>
              <a:rPr lang="en-US" altLang="en-US" b="1">
                <a:latin typeface="Courier New" panose="02070309020205020404" pitchFamily="49" charset="0"/>
              </a:rPr>
              <a:t>]]</a:t>
            </a:r>
            <a:r>
              <a:rPr lang="en-US" altLang="en-US" i="1">
                <a:latin typeface="Courier New" panose="02070309020205020404" pitchFamily="49" charset="0"/>
              </a:rPr>
              <a:t> </a:t>
            </a:r>
            <a:endParaRPr lang="en-US" altLang="en-US"/>
          </a:p>
          <a:p>
            <a:pPr lvl="1"/>
            <a:r>
              <a:rPr lang="en-US" altLang="en-US"/>
              <a:t>lets you stop the program while executing at line# in a  file or  at a function</a:t>
            </a:r>
          </a:p>
          <a:p>
            <a:pPr>
              <a:spcBef>
                <a:spcPts val="500"/>
              </a:spcBef>
              <a:spcAft>
                <a:spcPts val="500"/>
              </a:spcAft>
            </a:pPr>
            <a:r>
              <a:rPr lang="en-US" altLang="en-US" b="1"/>
              <a:t>tbreak [[</a:t>
            </a:r>
            <a:r>
              <a:rPr lang="en-US" altLang="en-US" b="1" i="1"/>
              <a:t>filename:</a:t>
            </a:r>
            <a:r>
              <a:rPr lang="en-US" altLang="en-US" b="1"/>
              <a:t>]</a:t>
            </a:r>
            <a:r>
              <a:rPr lang="en-US" altLang="en-US" b="1" i="1"/>
              <a:t>lineno</a:t>
            </a:r>
            <a:r>
              <a:rPr lang="en-US" altLang="en-US" b="1" i="1">
                <a:latin typeface="Courier New" panose="02070309020205020404" pitchFamily="49" charset="0"/>
              </a:rPr>
              <a:t>|/function</a:t>
            </a:r>
            <a:r>
              <a:rPr lang="en-US" altLang="en-US" b="1">
                <a:latin typeface="Courier New" panose="02070309020205020404" pitchFamily="49" charset="0"/>
              </a:rPr>
              <a:t>[</a:t>
            </a:r>
            <a:r>
              <a:rPr lang="en-US" altLang="en-US" b="1" i="1">
                <a:latin typeface="Courier New" panose="02070309020205020404" pitchFamily="49" charset="0"/>
              </a:rPr>
              <a:t>, condition</a:t>
            </a:r>
            <a:r>
              <a:rPr lang="en-US" altLang="en-US" b="1">
                <a:latin typeface="Courier New" panose="02070309020205020404" pitchFamily="49" charset="0"/>
              </a:rPr>
              <a:t>]]</a:t>
            </a:r>
            <a:r>
              <a:rPr lang="en-US" altLang="en-US" i="1">
                <a:latin typeface="Courier New" panose="02070309020205020404" pitchFamily="49" charset="0"/>
              </a:rPr>
              <a:t> </a:t>
            </a:r>
            <a:endParaRPr lang="en-US" altLang="en-US">
              <a:latin typeface="Courier New" panose="02070309020205020404" pitchFamily="49" charset="0"/>
            </a:endParaRPr>
          </a:p>
          <a:p>
            <a:pPr lvl="1"/>
            <a:r>
              <a:rPr lang="en-US" altLang="en-US"/>
              <a:t>temporary break point , deleted after one stop</a:t>
            </a:r>
          </a:p>
          <a:p>
            <a:pPr lvl="1"/>
            <a:endParaRPr lang="en-US" altLang="en-US"/>
          </a:p>
        </p:txBody>
      </p:sp>
    </p:spTree>
    <p:extLst>
      <p:ext uri="{BB962C8B-B14F-4D97-AF65-F5344CB8AC3E}">
        <p14:creationId xmlns:p14="http://schemas.microsoft.com/office/powerpoint/2010/main" val="70373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dirty="0" smtClean="0"/>
              <a:t>Exceptions </a:t>
            </a:r>
          </a:p>
        </p:txBody>
      </p:sp>
      <p:sp>
        <p:nvSpPr>
          <p:cNvPr id="34819" name="Rectangle 3"/>
          <p:cNvSpPr>
            <a:spLocks noGrp="1" noChangeArrowheads="1"/>
          </p:cNvSpPr>
          <p:nvPr>
            <p:ph type="body" idx="1"/>
          </p:nvPr>
        </p:nvSpPr>
        <p:spPr/>
        <p:txBody>
          <a:bodyPr>
            <a:normAutofit/>
          </a:bodyPr>
          <a:lstStyle/>
          <a:p>
            <a:pPr marL="0" algn="just" fontAlgn="base">
              <a:spcBef>
                <a:spcPts val="0"/>
              </a:spcBef>
              <a:buNone/>
            </a:pPr>
            <a:r>
              <a:rPr lang="en-US" sz="2800" dirty="0" smtClean="0"/>
              <a:t>An exception is an event, which occurs during the execution of a program, that disrupts the normal flow of the program's instructions.</a:t>
            </a:r>
          </a:p>
          <a:p>
            <a:pPr marL="0" algn="just" fontAlgn="base">
              <a:spcBef>
                <a:spcPts val="0"/>
              </a:spcBef>
              <a:buNone/>
            </a:pPr>
            <a:endParaRPr lang="en-US" sz="2800" dirty="0" smtClean="0"/>
          </a:p>
          <a:p>
            <a:pPr marL="0" algn="just" fontAlgn="base">
              <a:spcBef>
                <a:spcPts val="0"/>
              </a:spcBef>
              <a:buNone/>
            </a:pPr>
            <a:r>
              <a:rPr lang="en-US" sz="2800" dirty="0" smtClean="0"/>
              <a:t>In general, when a Python script encounters a situation that it can't cope with, it raises an exception. An exception is a Python object that represents an error.</a:t>
            </a:r>
          </a:p>
          <a:p>
            <a:pPr marL="0" algn="just" fontAlgn="base">
              <a:spcBef>
                <a:spcPts val="0"/>
              </a:spcBef>
              <a:buNone/>
            </a:pPr>
            <a:endParaRPr lang="en-US" sz="2800" dirty="0" smtClean="0">
              <a:cs typeface="Courier New" pitchFamily="49"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Managing breakpoints</a:t>
            </a:r>
            <a:endParaRPr lang="en-US" altLang="en-US" b="1" i="1"/>
          </a:p>
        </p:txBody>
      </p:sp>
      <p:sp>
        <p:nvSpPr>
          <p:cNvPr id="104451" name="Rectangle 3"/>
          <p:cNvSpPr>
            <a:spLocks noGrp="1" noChangeArrowheads="1"/>
          </p:cNvSpPr>
          <p:nvPr>
            <p:ph type="body" idx="1"/>
          </p:nvPr>
        </p:nvSpPr>
        <p:spPr/>
        <p:txBody>
          <a:bodyPr>
            <a:normAutofit fontScale="92500" lnSpcReduction="20000"/>
          </a:bodyPr>
          <a:lstStyle/>
          <a:p>
            <a:r>
              <a:rPr lang="en-US" altLang="en-US" b="1" i="1"/>
              <a:t>cl(ear) </a:t>
            </a:r>
            <a:r>
              <a:rPr lang="en-US" altLang="en-US" b="1"/>
              <a:t>[</a:t>
            </a:r>
            <a:r>
              <a:rPr lang="en-US" altLang="en-US" b="1" i="1"/>
              <a:t>bpnumber </a:t>
            </a:r>
            <a:r>
              <a:rPr lang="en-US" altLang="en-US" b="1"/>
              <a:t>[</a:t>
            </a:r>
            <a:r>
              <a:rPr lang="en-US" altLang="en-US" b="1" i="1"/>
              <a:t>bpnumber ...</a:t>
            </a:r>
            <a:r>
              <a:rPr lang="en-US" altLang="en-US" b="1"/>
              <a:t>]]</a:t>
            </a:r>
            <a:r>
              <a:rPr lang="en-US" altLang="en-US" i="1"/>
              <a:t> </a:t>
            </a:r>
          </a:p>
          <a:p>
            <a:pPr lvl="1"/>
            <a:r>
              <a:rPr lang="en-US" altLang="en-US" i="1"/>
              <a:t>With a space separated list of breakpoint numbers, clear those breakpoints. </a:t>
            </a:r>
          </a:p>
          <a:p>
            <a:pPr lvl="1"/>
            <a:r>
              <a:rPr lang="en-US" altLang="en-US" i="1"/>
              <a:t>Without argument, clear all breaks . </a:t>
            </a:r>
          </a:p>
          <a:p>
            <a:r>
              <a:rPr lang="en-US" altLang="en-US" b="1" i="1"/>
              <a:t>disable </a:t>
            </a:r>
            <a:r>
              <a:rPr lang="en-US" altLang="en-US" b="1"/>
              <a:t>[</a:t>
            </a:r>
            <a:r>
              <a:rPr lang="en-US" altLang="en-US" b="1" i="1"/>
              <a:t>bpnumber </a:t>
            </a:r>
            <a:r>
              <a:rPr lang="en-US" altLang="en-US" b="1"/>
              <a:t>[</a:t>
            </a:r>
            <a:r>
              <a:rPr lang="en-US" altLang="en-US" b="1" i="1"/>
              <a:t>bpnumber ...</a:t>
            </a:r>
            <a:r>
              <a:rPr lang="en-US" altLang="en-US" b="1"/>
              <a:t>]]</a:t>
            </a:r>
            <a:r>
              <a:rPr lang="en-US" altLang="en-US" i="1"/>
              <a:t> </a:t>
            </a:r>
          </a:p>
          <a:p>
            <a:pPr lvl="1"/>
            <a:r>
              <a:rPr lang="en-US" altLang="en-US" i="1"/>
              <a:t>disables the breakpoints  indicated by the numbers. </a:t>
            </a:r>
          </a:p>
          <a:p>
            <a:pPr lvl="1"/>
            <a:r>
              <a:rPr lang="en-US" altLang="en-US" i="1"/>
              <a:t>it remains in the list of breakpoints </a:t>
            </a:r>
          </a:p>
          <a:p>
            <a:pPr lvl="1"/>
            <a:r>
              <a:rPr lang="en-US" altLang="en-US" i="1"/>
              <a:t>can be (re-)enabled. </a:t>
            </a:r>
          </a:p>
        </p:txBody>
      </p:sp>
    </p:spTree>
    <p:extLst>
      <p:ext uri="{BB962C8B-B14F-4D97-AF65-F5344CB8AC3E}">
        <p14:creationId xmlns:p14="http://schemas.microsoft.com/office/powerpoint/2010/main" val="15598388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Managing breakpoints</a:t>
            </a:r>
            <a:endParaRPr lang="en-US" altLang="en-US" i="1"/>
          </a:p>
        </p:txBody>
      </p:sp>
      <p:sp>
        <p:nvSpPr>
          <p:cNvPr id="106499" name="Rectangle 3"/>
          <p:cNvSpPr>
            <a:spLocks noGrp="1" noChangeArrowheads="1"/>
          </p:cNvSpPr>
          <p:nvPr>
            <p:ph type="body" idx="1"/>
          </p:nvPr>
        </p:nvSpPr>
        <p:spPr/>
        <p:txBody>
          <a:bodyPr/>
          <a:lstStyle/>
          <a:p>
            <a:r>
              <a:rPr lang="en-US" altLang="en-US" b="1" i="1"/>
              <a:t>enable </a:t>
            </a:r>
            <a:r>
              <a:rPr lang="en-US" altLang="en-US" b="1"/>
              <a:t>[</a:t>
            </a:r>
            <a:r>
              <a:rPr lang="en-US" altLang="en-US" b="1" i="1"/>
              <a:t>bpnumber </a:t>
            </a:r>
            <a:r>
              <a:rPr lang="en-US" altLang="en-US" b="1"/>
              <a:t>[</a:t>
            </a:r>
            <a:r>
              <a:rPr lang="en-US" altLang="en-US" b="1" i="1"/>
              <a:t>bpnumber ...</a:t>
            </a:r>
            <a:r>
              <a:rPr lang="en-US" altLang="en-US" b="1"/>
              <a:t>]]</a:t>
            </a:r>
            <a:r>
              <a:rPr lang="en-US" altLang="en-US" i="1"/>
              <a:t> </a:t>
            </a:r>
          </a:p>
          <a:p>
            <a:pPr lvl="1"/>
            <a:r>
              <a:rPr lang="en-US" altLang="en-US" i="1"/>
              <a:t>Enables the breakpoints specified. </a:t>
            </a:r>
          </a:p>
          <a:p>
            <a:r>
              <a:rPr lang="en-US" altLang="en-US" b="1" i="1"/>
              <a:t>ignore bpnumber </a:t>
            </a:r>
            <a:r>
              <a:rPr lang="en-US" altLang="en-US" b="1"/>
              <a:t>[</a:t>
            </a:r>
            <a:r>
              <a:rPr lang="en-US" altLang="en-US" b="1" i="1"/>
              <a:t>count</a:t>
            </a:r>
            <a:r>
              <a:rPr lang="en-US" altLang="en-US" b="1"/>
              <a:t>]</a:t>
            </a:r>
            <a:r>
              <a:rPr lang="en-US" altLang="en-US" i="1"/>
              <a:t> </a:t>
            </a:r>
          </a:p>
          <a:p>
            <a:pPr lvl="1"/>
            <a:r>
              <a:rPr lang="en-US" altLang="en-US" i="1"/>
              <a:t>Sets the ignore count for the given breakpoint</a:t>
            </a:r>
          </a:p>
          <a:p>
            <a:pPr lvl="1"/>
            <a:r>
              <a:rPr lang="en-US" altLang="en-US" i="1"/>
              <a:t>The breakpoint is ignored for the specified # of times</a:t>
            </a:r>
          </a:p>
        </p:txBody>
      </p:sp>
    </p:spTree>
    <p:extLst>
      <p:ext uri="{BB962C8B-B14F-4D97-AF65-F5344CB8AC3E}">
        <p14:creationId xmlns:p14="http://schemas.microsoft.com/office/powerpoint/2010/main" val="3123649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Execution control</a:t>
            </a:r>
            <a:endParaRPr lang="en-US" altLang="en-US" i="1"/>
          </a:p>
        </p:txBody>
      </p:sp>
      <p:sp>
        <p:nvSpPr>
          <p:cNvPr id="107523" name="Rectangle 3"/>
          <p:cNvSpPr>
            <a:spLocks noGrp="1" noChangeArrowheads="1"/>
          </p:cNvSpPr>
          <p:nvPr>
            <p:ph type="body" idx="1"/>
          </p:nvPr>
        </p:nvSpPr>
        <p:spPr/>
        <p:txBody>
          <a:bodyPr>
            <a:normAutofit fontScale="85000" lnSpcReduction="10000"/>
          </a:bodyPr>
          <a:lstStyle/>
          <a:p>
            <a:r>
              <a:rPr lang="en-US" altLang="en-US" b="1"/>
              <a:t>s(tep)</a:t>
            </a:r>
            <a:r>
              <a:rPr lang="en-US" altLang="en-US"/>
              <a:t> </a:t>
            </a:r>
          </a:p>
          <a:p>
            <a:pPr lvl="1"/>
            <a:r>
              <a:rPr lang="en-US" altLang="en-US"/>
              <a:t>Execute the current line, </a:t>
            </a:r>
          </a:p>
          <a:p>
            <a:pPr lvl="1"/>
            <a:r>
              <a:rPr lang="en-US" altLang="en-US"/>
              <a:t>stop at the first possible occasion </a:t>
            </a:r>
          </a:p>
          <a:p>
            <a:pPr lvl="2"/>
            <a:r>
              <a:rPr lang="en-US" altLang="en-US"/>
              <a:t>either in a function that is called or </a:t>
            </a:r>
          </a:p>
          <a:p>
            <a:pPr lvl="2"/>
            <a:r>
              <a:rPr lang="en-US" altLang="en-US"/>
              <a:t>on the next line in the current function). </a:t>
            </a:r>
          </a:p>
          <a:p>
            <a:r>
              <a:rPr lang="en-US" altLang="en-US" b="1"/>
              <a:t>n(ext)</a:t>
            </a:r>
            <a:r>
              <a:rPr lang="en-US" altLang="en-US"/>
              <a:t> </a:t>
            </a:r>
          </a:p>
          <a:p>
            <a:pPr lvl="1"/>
            <a:r>
              <a:rPr lang="en-US" altLang="en-US"/>
              <a:t>Continue execution until the next line in the current function is reached or it returns. </a:t>
            </a:r>
          </a:p>
          <a:p>
            <a:pPr lvl="1"/>
            <a:r>
              <a:rPr lang="en-US" altLang="en-US"/>
              <a:t>If the line is a function call, execute it  and stop at the next line</a:t>
            </a:r>
          </a:p>
        </p:txBody>
      </p:sp>
    </p:spTree>
    <p:extLst>
      <p:ext uri="{BB962C8B-B14F-4D97-AF65-F5344CB8AC3E}">
        <p14:creationId xmlns:p14="http://schemas.microsoft.com/office/powerpoint/2010/main" val="39847760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Execution control</a:t>
            </a:r>
            <a:endParaRPr lang="en-US" altLang="en-US" b="1"/>
          </a:p>
        </p:txBody>
      </p:sp>
      <p:sp>
        <p:nvSpPr>
          <p:cNvPr id="108547" name="Rectangle 3"/>
          <p:cNvSpPr>
            <a:spLocks noGrp="1" noChangeArrowheads="1"/>
          </p:cNvSpPr>
          <p:nvPr>
            <p:ph type="body" idx="1"/>
          </p:nvPr>
        </p:nvSpPr>
        <p:spPr/>
        <p:txBody>
          <a:bodyPr/>
          <a:lstStyle/>
          <a:p>
            <a:r>
              <a:rPr lang="en-US" altLang="en-US" b="1"/>
              <a:t>r(eturn)</a:t>
            </a:r>
            <a:r>
              <a:rPr lang="en-US" altLang="en-US"/>
              <a:t> </a:t>
            </a:r>
          </a:p>
          <a:p>
            <a:pPr lvl="1"/>
            <a:r>
              <a:rPr lang="en-US" altLang="en-US"/>
              <a:t>Continue execution until the current function returns. </a:t>
            </a:r>
          </a:p>
          <a:p>
            <a:r>
              <a:rPr lang="en-US" altLang="en-US" b="1"/>
              <a:t>c(ont(inue))</a:t>
            </a:r>
            <a:r>
              <a:rPr lang="en-US" altLang="en-US"/>
              <a:t> </a:t>
            </a:r>
          </a:p>
          <a:p>
            <a:pPr lvl="1"/>
            <a:r>
              <a:rPr lang="en-US" altLang="en-US"/>
              <a:t>Continue execution, only stop when a breakpoint is encountered. </a:t>
            </a:r>
          </a:p>
        </p:txBody>
      </p:sp>
    </p:spTree>
    <p:extLst>
      <p:ext uri="{BB962C8B-B14F-4D97-AF65-F5344CB8AC3E}">
        <p14:creationId xmlns:p14="http://schemas.microsoft.com/office/powerpoint/2010/main" val="25536445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Other Basic pdb Commands</a:t>
            </a:r>
          </a:p>
        </p:txBody>
      </p:sp>
      <p:sp>
        <p:nvSpPr>
          <p:cNvPr id="109571" name="Rectangle 3"/>
          <p:cNvSpPr>
            <a:spLocks noGrp="1" noChangeArrowheads="1"/>
          </p:cNvSpPr>
          <p:nvPr>
            <p:ph type="body" idx="1"/>
          </p:nvPr>
        </p:nvSpPr>
        <p:spPr/>
        <p:txBody>
          <a:bodyPr>
            <a:normAutofit fontScale="92500" lnSpcReduction="20000"/>
          </a:bodyPr>
          <a:lstStyle/>
          <a:p>
            <a:r>
              <a:rPr lang="en-US" altLang="en-US" b="1"/>
              <a:t>h(elp) [</a:t>
            </a:r>
            <a:r>
              <a:rPr lang="en-US" altLang="en-US" b="1" i="1"/>
              <a:t>command</a:t>
            </a:r>
            <a:r>
              <a:rPr lang="en-US" altLang="en-US" b="1"/>
              <a:t>]</a:t>
            </a:r>
            <a:r>
              <a:rPr lang="en-US" altLang="en-US" i="1"/>
              <a:t> </a:t>
            </a:r>
          </a:p>
          <a:p>
            <a:pPr lvl="1"/>
            <a:r>
              <a:rPr lang="en-US" altLang="en-US" i="1"/>
              <a:t>Without argument, print the list of available commands. </a:t>
            </a:r>
          </a:p>
          <a:p>
            <a:pPr lvl="1"/>
            <a:r>
              <a:rPr lang="en-US" altLang="en-US" i="1"/>
              <a:t>With a command as argument, print help about that command. </a:t>
            </a:r>
          </a:p>
          <a:p>
            <a:pPr lvl="1"/>
            <a:r>
              <a:rPr lang="en-US" altLang="en-US" i="1"/>
              <a:t>"help pdb" displays the full documentation file</a:t>
            </a:r>
          </a:p>
          <a:p>
            <a:r>
              <a:rPr lang="en-US" altLang="en-US" b="1"/>
              <a:t>q(uit)</a:t>
            </a:r>
            <a:r>
              <a:rPr lang="en-US" altLang="en-US"/>
              <a:t> </a:t>
            </a:r>
          </a:p>
          <a:p>
            <a:pPr lvl="1"/>
            <a:r>
              <a:rPr lang="en-US" altLang="en-US"/>
              <a:t>Quit from the debugger. </a:t>
            </a:r>
          </a:p>
          <a:p>
            <a:pPr lvl="1"/>
            <a:r>
              <a:rPr lang="en-US" altLang="en-US"/>
              <a:t>The program being executed is aborted. </a:t>
            </a:r>
            <a:endParaRPr lang="en-US" altLang="en-US" i="1">
              <a:latin typeface="Courier New" panose="02070309020205020404" pitchFamily="49" charset="0"/>
            </a:endParaRPr>
          </a:p>
        </p:txBody>
      </p:sp>
    </p:spTree>
    <p:extLst>
      <p:ext uri="{BB962C8B-B14F-4D97-AF65-F5344CB8AC3E}">
        <p14:creationId xmlns:p14="http://schemas.microsoft.com/office/powerpoint/2010/main" val="21848026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a:t>Other Basic pdb Commands</a:t>
            </a:r>
            <a:endParaRPr lang="en-US" altLang="en-US" b="1" i="1"/>
          </a:p>
        </p:txBody>
      </p:sp>
      <p:sp>
        <p:nvSpPr>
          <p:cNvPr id="112643" name="Rectangle 3"/>
          <p:cNvSpPr>
            <a:spLocks noGrp="1" noChangeArrowheads="1"/>
          </p:cNvSpPr>
          <p:nvPr>
            <p:ph type="body" idx="1"/>
          </p:nvPr>
        </p:nvSpPr>
        <p:spPr/>
        <p:txBody>
          <a:bodyPr>
            <a:normAutofit fontScale="92500" lnSpcReduction="20000"/>
          </a:bodyPr>
          <a:lstStyle/>
          <a:p>
            <a:r>
              <a:rPr lang="en-US" altLang="en-US" b="1" i="1"/>
              <a:t>w(here)</a:t>
            </a:r>
            <a:r>
              <a:rPr lang="en-US" altLang="en-US" i="1"/>
              <a:t> </a:t>
            </a:r>
          </a:p>
          <a:p>
            <a:pPr lvl="1"/>
            <a:r>
              <a:rPr lang="en-US" altLang="en-US" i="1"/>
              <a:t>Print a stack trace (latest frame at the bottom)</a:t>
            </a:r>
          </a:p>
          <a:p>
            <a:pPr lvl="1"/>
            <a:r>
              <a:rPr lang="en-US" altLang="en-US" i="1"/>
              <a:t> An arrow indicates the current frame, and determines context of most commands. </a:t>
            </a:r>
          </a:p>
          <a:p>
            <a:r>
              <a:rPr lang="en-US" altLang="en-US" b="1" i="1"/>
              <a:t>d(own)</a:t>
            </a:r>
            <a:r>
              <a:rPr lang="en-US" altLang="en-US" i="1"/>
              <a:t> </a:t>
            </a:r>
          </a:p>
          <a:p>
            <a:pPr lvl="1"/>
            <a:r>
              <a:rPr lang="en-US" altLang="en-US" i="1"/>
              <a:t>Move the current frame one level down in the stack trace </a:t>
            </a:r>
          </a:p>
          <a:p>
            <a:r>
              <a:rPr lang="en-US" altLang="en-US" b="1" i="1"/>
              <a:t>u(p)</a:t>
            </a:r>
            <a:r>
              <a:rPr lang="en-US" altLang="en-US" i="1"/>
              <a:t> </a:t>
            </a:r>
          </a:p>
          <a:p>
            <a:pPr lvl="1"/>
            <a:r>
              <a:rPr lang="en-US" altLang="en-US" i="1"/>
              <a:t>Move the current frame one level up</a:t>
            </a:r>
            <a:endParaRPr lang="en-US" altLang="en-US"/>
          </a:p>
        </p:txBody>
      </p:sp>
    </p:spTree>
    <p:extLst>
      <p:ext uri="{BB962C8B-B14F-4D97-AF65-F5344CB8AC3E}">
        <p14:creationId xmlns:p14="http://schemas.microsoft.com/office/powerpoint/2010/main" val="295481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27046</TotalTime>
  <Words>3131</Words>
  <Application>Microsoft Office PowerPoint</Application>
  <PresentationFormat>On-screen Show (4:3)</PresentationFormat>
  <Paragraphs>653</Paragraphs>
  <Slides>95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Arial</vt:lpstr>
      <vt:lpstr>Calibri</vt:lpstr>
      <vt:lpstr>Century Gothic</vt:lpstr>
      <vt:lpstr>Courier New</vt:lpstr>
      <vt:lpstr>Wingdings</vt:lpstr>
      <vt:lpstr>Office Theme</vt:lpstr>
      <vt:lpstr>CHAPTER  7</vt:lpstr>
      <vt:lpstr>Files</vt:lpstr>
      <vt:lpstr>Creating and printing a File</vt:lpstr>
      <vt:lpstr>Reading from a File</vt:lpstr>
      <vt:lpstr>Reading from a File</vt:lpstr>
      <vt:lpstr>Reading from a File</vt:lpstr>
      <vt:lpstr>Reading from a File</vt:lpstr>
      <vt:lpstr>CHAPTER  8</vt:lpstr>
      <vt:lpstr>Exceptions </vt:lpstr>
      <vt:lpstr>Generic If </vt:lpstr>
      <vt:lpstr>Handling Exceptions </vt:lpstr>
      <vt:lpstr>Try/Except</vt:lpstr>
      <vt:lpstr>Specifying the Error Type</vt:lpstr>
      <vt:lpstr>Specifying the Error Type</vt:lpstr>
      <vt:lpstr>Handling multiple exceptions</vt:lpstr>
      <vt:lpstr>Handling multiple exceptions-continued</vt:lpstr>
      <vt:lpstr>Getting exception argument</vt:lpstr>
      <vt:lpstr>Adding else clause</vt:lpstr>
      <vt:lpstr>Try/Finally</vt:lpstr>
      <vt:lpstr>Try/Finally</vt:lpstr>
      <vt:lpstr>CHAPTER  9</vt:lpstr>
      <vt:lpstr> OOAD </vt:lpstr>
      <vt:lpstr> OOAD </vt:lpstr>
      <vt:lpstr> OOAD </vt:lpstr>
      <vt:lpstr> OOAD </vt:lpstr>
      <vt:lpstr> Software Product Qualities </vt:lpstr>
      <vt:lpstr> Software Product Qualities </vt:lpstr>
      <vt:lpstr> 1. Correctness </vt:lpstr>
      <vt:lpstr> 2. Maintainability </vt:lpstr>
      <vt:lpstr> 2. Maintainability </vt:lpstr>
      <vt:lpstr> 3. Reusability </vt:lpstr>
      <vt:lpstr> 4. Openness </vt:lpstr>
      <vt:lpstr> 5. Portability </vt:lpstr>
      <vt:lpstr> 5. Portability </vt:lpstr>
      <vt:lpstr> 6. Security </vt:lpstr>
      <vt:lpstr> 7. Integrity </vt:lpstr>
      <vt:lpstr> 7. Integrity </vt:lpstr>
      <vt:lpstr> 8. User friendliness </vt:lpstr>
      <vt:lpstr>Programming Approaches</vt:lpstr>
      <vt:lpstr>Programming Approaches</vt:lpstr>
      <vt:lpstr>Programming Approaches</vt:lpstr>
      <vt:lpstr>Structured Programming</vt:lpstr>
      <vt:lpstr>Structured Programming</vt:lpstr>
      <vt:lpstr>Structured Programming</vt:lpstr>
      <vt:lpstr>Structured Programming</vt:lpstr>
      <vt:lpstr>Object Oriented Programming</vt:lpstr>
      <vt:lpstr>Object Oriented Programming</vt:lpstr>
      <vt:lpstr>Features of OOPs</vt:lpstr>
      <vt:lpstr>Basic Concepts of  OOPs</vt:lpstr>
      <vt:lpstr>1. Class</vt:lpstr>
      <vt:lpstr> Class Example</vt:lpstr>
      <vt:lpstr>2. Object</vt:lpstr>
      <vt:lpstr>Object Example</vt:lpstr>
      <vt:lpstr>Object Example</vt:lpstr>
      <vt:lpstr>Object Example</vt:lpstr>
      <vt:lpstr>3. Data Abstraction</vt:lpstr>
      <vt:lpstr>4. Data Encapsulation</vt:lpstr>
      <vt:lpstr>5. Inheritance</vt:lpstr>
      <vt:lpstr>5. Inheritance</vt:lpstr>
      <vt:lpstr>Types of Inheritance</vt:lpstr>
      <vt:lpstr>Types of Inheritance</vt:lpstr>
      <vt:lpstr>Types of Inheritance</vt:lpstr>
      <vt:lpstr>Types of Inheritance</vt:lpstr>
      <vt:lpstr>Types of Inheritance</vt:lpstr>
      <vt:lpstr>6. Polymorphism</vt:lpstr>
      <vt:lpstr>6. Polymorphism</vt:lpstr>
      <vt:lpstr>6. Polymorphism</vt:lpstr>
      <vt:lpstr>7. Dynamic Binding</vt:lpstr>
      <vt:lpstr>8. Message Passing</vt:lpstr>
      <vt:lpstr>Applications of OOP</vt:lpstr>
      <vt:lpstr>Class and Object Example </vt:lpstr>
      <vt:lpstr>Class and Object Example </vt:lpstr>
      <vt:lpstr>Class and Object Another Example </vt:lpstr>
      <vt:lpstr>Class and Object Another Example </vt:lpstr>
      <vt:lpstr>Class and Object Another Example </vt:lpstr>
      <vt:lpstr>Class and Object Another Example </vt:lpstr>
      <vt:lpstr>Inheritance </vt:lpstr>
      <vt:lpstr>Inheritance </vt:lpstr>
      <vt:lpstr>Inheritance- Another Example </vt:lpstr>
      <vt:lpstr>Inheritance- Another Example </vt:lpstr>
      <vt:lpstr>Inheritance- Another Example </vt:lpstr>
      <vt:lpstr>Inheritance- Another Example </vt:lpstr>
      <vt:lpstr>Overloading Methods  </vt:lpstr>
      <vt:lpstr>Overloading – Operators</vt:lpstr>
      <vt:lpstr>Overloading – Operators</vt:lpstr>
      <vt:lpstr>Data Hiding</vt:lpstr>
      <vt:lpstr>Data Hiding</vt:lpstr>
      <vt:lpstr>Basic pdb commands</vt:lpstr>
      <vt:lpstr>Setting breakpoints</vt:lpstr>
      <vt:lpstr>Managing breakpoints</vt:lpstr>
      <vt:lpstr>Managing breakpoints</vt:lpstr>
      <vt:lpstr>Execution control</vt:lpstr>
      <vt:lpstr>Execution control</vt:lpstr>
      <vt:lpstr>Other Basic pdb Commands</vt:lpstr>
      <vt:lpstr>Other Basic pdb Commands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prasad</dc:creator>
  <cp:lastModifiedBy>prasad</cp:lastModifiedBy>
  <cp:revision>236</cp:revision>
  <dcterms:created xsi:type="dcterms:W3CDTF">2006-08-16T00:00:00Z</dcterms:created>
  <dcterms:modified xsi:type="dcterms:W3CDTF">2015-11-10T14:15:07Z</dcterms:modified>
</cp:coreProperties>
</file>