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E75-E2DE-4921-978F-B7FFF00BB9F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C007-28D2-41AA-A344-FE7FE5551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9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E75-E2DE-4921-978F-B7FFF00BB9F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C007-28D2-41AA-A344-FE7FE5551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2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E75-E2DE-4921-978F-B7FFF00BB9F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C007-28D2-41AA-A344-FE7FE5551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2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E75-E2DE-4921-978F-B7FFF00BB9F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C007-28D2-41AA-A344-FE7FE5551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E75-E2DE-4921-978F-B7FFF00BB9F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C007-28D2-41AA-A344-FE7FE5551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4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E75-E2DE-4921-978F-B7FFF00BB9F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C007-28D2-41AA-A344-FE7FE5551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3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E75-E2DE-4921-978F-B7FFF00BB9F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C007-28D2-41AA-A344-FE7FE5551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E75-E2DE-4921-978F-B7FFF00BB9F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C007-28D2-41AA-A344-FE7FE5551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2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E75-E2DE-4921-978F-B7FFF00BB9F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C007-28D2-41AA-A344-FE7FE5551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0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E75-E2DE-4921-978F-B7FFF00BB9F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C007-28D2-41AA-A344-FE7FE5551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9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E75-E2DE-4921-978F-B7FFF00BB9F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C007-28D2-41AA-A344-FE7FE5551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41E75-E2DE-4921-978F-B7FFF00BB9F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C007-28D2-41AA-A344-FE7FE5551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x-oracle.sourceforge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066801"/>
            <a:ext cx="7772400" cy="765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CHAPTER 9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2971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/>
              <a:t>Python Database Interface</a:t>
            </a:r>
          </a:p>
        </p:txBody>
      </p:sp>
    </p:spTree>
    <p:extLst>
      <p:ext uri="{BB962C8B-B14F-4D97-AF65-F5344CB8AC3E}">
        <p14:creationId xmlns:p14="http://schemas.microsoft.com/office/powerpoint/2010/main" val="3511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Executing </a:t>
            </a:r>
            <a:r>
              <a:rPr lang="en-US" dirty="0" err="1" smtClean="0"/>
              <a:t>DDl</a:t>
            </a:r>
            <a:r>
              <a:rPr lang="en-US" dirty="0" smtClean="0"/>
              <a:t> Statements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connection = </a:t>
            </a:r>
            <a:r>
              <a:rPr lang="en-IN" sz="2400" dirty="0" err="1"/>
              <a:t>cx_Oracle.connect</a:t>
            </a:r>
            <a:r>
              <a:rPr lang="en-IN" sz="2400" dirty="0"/>
              <a:t>("</a:t>
            </a:r>
            <a:r>
              <a:rPr lang="en-IN" sz="2400" dirty="0" err="1"/>
              <a:t>uid</a:t>
            </a:r>
            <a:r>
              <a:rPr lang="en-IN" sz="2400" dirty="0"/>
              <a:t>/</a:t>
            </a:r>
            <a:r>
              <a:rPr lang="en-IN" sz="2400" dirty="0" err="1"/>
              <a:t>pwd@database</a:t>
            </a:r>
            <a:r>
              <a:rPr lang="en-IN" sz="2400" dirty="0"/>
              <a:t>")</a:t>
            </a:r>
          </a:p>
          <a:p>
            <a:r>
              <a:rPr lang="en-IN" sz="2400" dirty="0"/>
              <a:t>cursor = </a:t>
            </a:r>
            <a:r>
              <a:rPr lang="en-IN" sz="2400" dirty="0" err="1"/>
              <a:t>connection.cursor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cursor.execute</a:t>
            </a:r>
            <a:r>
              <a:rPr lang="en-IN" sz="2400" dirty="0"/>
              <a:t>("CREATE TABLE x(a DATE)")</a:t>
            </a:r>
          </a:p>
          <a:p>
            <a:r>
              <a:rPr lang="en-IN" sz="2400" dirty="0" err="1"/>
              <a:t>cursor.close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endParaRPr lang="en-US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Pygtk</a:t>
            </a:r>
            <a:endParaRPr 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import </a:t>
            </a:r>
            <a:r>
              <a:rPr lang="en-US" sz="2400" dirty="0" err="1">
                <a:latin typeface="Lucida Console" pitchFamily="49" charset="0"/>
              </a:rPr>
              <a:t>gtk</a:t>
            </a: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class </a:t>
            </a:r>
            <a:r>
              <a:rPr lang="en-US" sz="2400" dirty="0" err="1">
                <a:latin typeface="Lucida Console" pitchFamily="49" charset="0"/>
              </a:rPr>
              <a:t>PyApp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dirty="0" err="1">
                <a:latin typeface="Lucida Console" pitchFamily="49" charset="0"/>
              </a:rPr>
              <a:t>gtk.Window</a:t>
            </a:r>
            <a:r>
              <a:rPr lang="en-US" sz="2400" dirty="0">
                <a:latin typeface="Lucida Console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  </a:t>
            </a:r>
            <a:r>
              <a:rPr lang="en-US" sz="2400" dirty="0" err="1">
                <a:latin typeface="Lucida Console" pitchFamily="49" charset="0"/>
              </a:rPr>
              <a:t>def</a:t>
            </a:r>
            <a:r>
              <a:rPr lang="en-US" sz="2400" dirty="0">
                <a:latin typeface="Lucida Console" pitchFamily="49" charset="0"/>
              </a:rPr>
              <a:t> __</a:t>
            </a:r>
            <a:r>
              <a:rPr lang="en-US" sz="2400" dirty="0" err="1">
                <a:latin typeface="Lucida Console" pitchFamily="49" charset="0"/>
              </a:rPr>
              <a:t>init</a:t>
            </a:r>
            <a:r>
              <a:rPr lang="en-US" sz="2400" dirty="0">
                <a:latin typeface="Lucida Console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      super(</a:t>
            </a:r>
            <a:r>
              <a:rPr lang="en-US" sz="2400" dirty="0" err="1">
                <a:latin typeface="Lucida Console" pitchFamily="49" charset="0"/>
              </a:rPr>
              <a:t>PyApp</a:t>
            </a:r>
            <a:r>
              <a:rPr lang="en-US" sz="2400" dirty="0">
                <a:latin typeface="Lucida Console" pitchFamily="49" charset="0"/>
              </a:rPr>
              <a:t>, self).__</a:t>
            </a:r>
            <a:r>
              <a:rPr lang="en-US" sz="2400" dirty="0" err="1">
                <a:latin typeface="Lucida Console" pitchFamily="49" charset="0"/>
              </a:rPr>
              <a:t>init</a:t>
            </a:r>
            <a:r>
              <a:rPr lang="en-US" sz="2400" dirty="0">
                <a:latin typeface="Lucida Console" pitchFamily="49" charset="0"/>
              </a:rPr>
              <a:t>__()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      </a:t>
            </a:r>
            <a:r>
              <a:rPr lang="en-US" sz="2400" dirty="0" err="1">
                <a:latin typeface="Lucida Console" pitchFamily="49" charset="0"/>
              </a:rPr>
              <a:t>self.connect</a:t>
            </a:r>
            <a:r>
              <a:rPr lang="en-US" sz="2400" dirty="0">
                <a:latin typeface="Lucida Console" pitchFamily="49" charset="0"/>
              </a:rPr>
              <a:t>("destroy", </a:t>
            </a:r>
            <a:r>
              <a:rPr lang="en-US" sz="2400" dirty="0" err="1">
                <a:latin typeface="Lucida Console" pitchFamily="49" charset="0"/>
              </a:rPr>
              <a:t>gtk.main_quit</a:t>
            </a:r>
            <a:r>
              <a:rPr lang="en-US" sz="2400" dirty="0">
                <a:latin typeface="Lucida Console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      </a:t>
            </a:r>
            <a:r>
              <a:rPr lang="en-US" sz="2400" dirty="0" err="1">
                <a:latin typeface="Lucida Console" pitchFamily="49" charset="0"/>
              </a:rPr>
              <a:t>self.set_size_request</a:t>
            </a:r>
            <a:r>
              <a:rPr lang="en-US" sz="2400" dirty="0">
                <a:latin typeface="Lucida Console" pitchFamily="49" charset="0"/>
              </a:rPr>
              <a:t>(250, 150)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      </a:t>
            </a:r>
            <a:r>
              <a:rPr lang="en-US" sz="2400" dirty="0" err="1">
                <a:latin typeface="Lucida Console" pitchFamily="49" charset="0"/>
              </a:rPr>
              <a:t>self.set_position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dirty="0" err="1">
                <a:latin typeface="Lucida Console" pitchFamily="49" charset="0"/>
              </a:rPr>
              <a:t>gtk.WIN_POS_CENTER</a:t>
            </a:r>
            <a:r>
              <a:rPr lang="en-US" sz="2400" dirty="0">
                <a:latin typeface="Lucida Console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      </a:t>
            </a:r>
            <a:r>
              <a:rPr lang="en-US" sz="2400" dirty="0" err="1">
                <a:latin typeface="Lucida Console" pitchFamily="49" charset="0"/>
              </a:rPr>
              <a:t>self.show</a:t>
            </a:r>
            <a:r>
              <a:rPr lang="en-US" sz="2400" dirty="0">
                <a:latin typeface="Lucida Console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Lucida Console" pitchFamily="49" charset="0"/>
              </a:rPr>
              <a:t>PyApp</a:t>
            </a:r>
            <a:r>
              <a:rPr lang="en-US" sz="2400" dirty="0">
                <a:latin typeface="Lucida Console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latin typeface="Lucida Console" pitchFamily="49" charset="0"/>
              </a:rPr>
              <a:t>gtk.main</a:t>
            </a:r>
            <a:r>
              <a:rPr lang="en-US" sz="2400" dirty="0">
                <a:latin typeface="Lucida Console" pitchFamily="49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Pygtk</a:t>
            </a:r>
            <a:endParaRPr 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This code shows a centered window. 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import </a:t>
            </a:r>
            <a:r>
              <a:rPr lang="en-US" sz="2400" dirty="0" err="1">
                <a:latin typeface="Lucida Console" pitchFamily="49" charset="0"/>
              </a:rPr>
              <a:t>gtk</a:t>
            </a: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We import the </a:t>
            </a:r>
            <a:r>
              <a:rPr lang="en-US" sz="2400" dirty="0" err="1">
                <a:latin typeface="Lucida Console" pitchFamily="49" charset="0"/>
              </a:rPr>
              <a:t>gtk</a:t>
            </a:r>
            <a:r>
              <a:rPr lang="en-US" sz="2400" dirty="0">
                <a:latin typeface="Lucida Console" pitchFamily="49" charset="0"/>
              </a:rPr>
              <a:t> module. Here we have objects to create GUI applications. 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class </a:t>
            </a:r>
            <a:r>
              <a:rPr lang="en-US" sz="2400" dirty="0" err="1">
                <a:latin typeface="Lucida Console" pitchFamily="49" charset="0"/>
              </a:rPr>
              <a:t>PyApp</a:t>
            </a:r>
            <a:r>
              <a:rPr lang="en-US" sz="2400" dirty="0">
                <a:latin typeface="Lucida Console" pitchFamily="49" charset="0"/>
              </a:rPr>
              <a:t>(</a:t>
            </a:r>
            <a:r>
              <a:rPr lang="en-US" sz="2400" dirty="0" err="1">
                <a:latin typeface="Lucida Console" pitchFamily="49" charset="0"/>
              </a:rPr>
              <a:t>gtk.Window</a:t>
            </a:r>
            <a:r>
              <a:rPr lang="en-US" sz="2400" dirty="0">
                <a:latin typeface="Lucida Console" pitchFamily="49" charset="0"/>
              </a:rPr>
              <a:t>):</a:t>
            </a:r>
          </a:p>
          <a:p>
            <a:pPr marL="0" indent="0">
              <a:buNone/>
            </a:pP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Our application is based on the </a:t>
            </a:r>
            <a:r>
              <a:rPr lang="en-US" sz="2400" dirty="0" err="1">
                <a:latin typeface="Lucida Console" pitchFamily="49" charset="0"/>
              </a:rPr>
              <a:t>PyApp</a:t>
            </a:r>
            <a:r>
              <a:rPr lang="en-US" sz="2400" dirty="0">
                <a:latin typeface="Lucida Console" pitchFamily="49" charset="0"/>
              </a:rPr>
              <a:t> class. It inherits from the Window. </a:t>
            </a:r>
          </a:p>
          <a:p>
            <a:pPr marL="0" indent="0">
              <a:buNone/>
            </a:pPr>
            <a:r>
              <a:rPr lang="en-US" sz="2400" dirty="0" err="1">
                <a:latin typeface="Lucida Console" pitchFamily="49" charset="0"/>
              </a:rPr>
              <a:t>def</a:t>
            </a:r>
            <a:r>
              <a:rPr lang="en-US" sz="2400" dirty="0">
                <a:latin typeface="Lucida Console" pitchFamily="49" charset="0"/>
              </a:rPr>
              <a:t> __</a:t>
            </a:r>
            <a:r>
              <a:rPr lang="en-US" sz="2400" dirty="0" err="1">
                <a:latin typeface="Lucida Console" pitchFamily="49" charset="0"/>
              </a:rPr>
              <a:t>init</a:t>
            </a:r>
            <a:r>
              <a:rPr lang="en-US" sz="2400" dirty="0">
                <a:latin typeface="Lucida Console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    super(</a:t>
            </a:r>
            <a:r>
              <a:rPr lang="en-US" sz="2400" dirty="0" err="1">
                <a:latin typeface="Lucida Console" pitchFamily="49" charset="0"/>
              </a:rPr>
              <a:t>PyApp</a:t>
            </a:r>
            <a:r>
              <a:rPr lang="en-US" sz="2400" dirty="0">
                <a:latin typeface="Lucida Console" pitchFamily="49" charset="0"/>
              </a:rPr>
              <a:t>, self).__</a:t>
            </a:r>
            <a:r>
              <a:rPr lang="en-US" sz="2400" dirty="0" err="1">
                <a:latin typeface="Lucida Console" pitchFamily="49" charset="0"/>
              </a:rPr>
              <a:t>init</a:t>
            </a:r>
            <a:r>
              <a:rPr lang="en-US" sz="2400" dirty="0">
                <a:latin typeface="Lucida Console" pitchFamily="49" charset="0"/>
              </a:rPr>
              <a:t>__()</a:t>
            </a:r>
          </a:p>
          <a:p>
            <a:pPr marL="0" indent="0">
              <a:buNone/>
            </a:pP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This is the constructor. It builds our application. It also calls its parent constructor through the super() call. </a:t>
            </a:r>
          </a:p>
          <a:p>
            <a:pPr marL="0" indent="0">
              <a:buNone/>
            </a:pPr>
            <a:r>
              <a:rPr lang="en-US" sz="2400" dirty="0" err="1">
                <a:latin typeface="Lucida Console" pitchFamily="49" charset="0"/>
              </a:rPr>
              <a:t>self.connect</a:t>
            </a:r>
            <a:r>
              <a:rPr lang="en-US" sz="2400" dirty="0">
                <a:latin typeface="Lucida Console" pitchFamily="49" charset="0"/>
              </a:rPr>
              <a:t>("destroy", </a:t>
            </a:r>
            <a:r>
              <a:rPr lang="en-US" sz="2400" dirty="0" err="1">
                <a:latin typeface="Lucida Console" pitchFamily="49" charset="0"/>
              </a:rPr>
              <a:t>gtk.main_quit</a:t>
            </a:r>
            <a:r>
              <a:rPr lang="en-US" sz="2400" dirty="0">
                <a:latin typeface="Lucida Console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Lucida Console" pitchFamily="49" charset="0"/>
            </a:endParaRPr>
          </a:p>
          <a:p>
            <a:pPr marL="0" indent="0">
              <a:buNone/>
            </a:pPr>
            <a:endParaRPr lang="en-US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Pygtk</a:t>
            </a:r>
            <a:endParaRPr 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dirty="0" smtClean="0">
                <a:latin typeface="Lucida Console" pitchFamily="49" charset="0"/>
              </a:rPr>
              <a:t>We connect the destroy signal to the </a:t>
            </a:r>
            <a:r>
              <a:rPr lang="en-US" sz="1200" dirty="0" err="1" smtClean="0">
                <a:latin typeface="Lucida Console" pitchFamily="49" charset="0"/>
              </a:rPr>
              <a:t>main_quit</a:t>
            </a:r>
            <a:r>
              <a:rPr lang="en-US" sz="1200" dirty="0" smtClean="0">
                <a:latin typeface="Lucida Console" pitchFamily="49" charset="0"/>
              </a:rPr>
              <a:t>() function. The destroy signal is called when we click on the close button in the </a:t>
            </a:r>
            <a:r>
              <a:rPr lang="en-US" sz="1200" dirty="0" err="1" smtClean="0">
                <a:latin typeface="Lucida Console" pitchFamily="49" charset="0"/>
              </a:rPr>
              <a:t>titlebar</a:t>
            </a:r>
            <a:r>
              <a:rPr lang="en-US" sz="1200" dirty="0" smtClean="0">
                <a:latin typeface="Lucida Console" pitchFamily="49" charset="0"/>
              </a:rPr>
              <a:t> or press Alt+F4. The window is being destroyed, but the application is not. You can see it if you launch the example from the command line. By calling the </a:t>
            </a:r>
            <a:r>
              <a:rPr lang="en-US" sz="1200" dirty="0" err="1" smtClean="0">
                <a:latin typeface="Lucida Console" pitchFamily="49" charset="0"/>
              </a:rPr>
              <a:t>main_quit</a:t>
            </a:r>
            <a:r>
              <a:rPr lang="en-US" sz="1200" dirty="0" smtClean="0">
                <a:latin typeface="Lucida Console" pitchFamily="49" charset="0"/>
              </a:rPr>
              <a:t>() we quit the application for good. </a:t>
            </a:r>
          </a:p>
          <a:p>
            <a:pPr marL="0" indent="0" algn="just">
              <a:buNone/>
            </a:pPr>
            <a:r>
              <a:rPr lang="en-US" sz="1200" dirty="0" err="1" smtClean="0">
                <a:latin typeface="Lucida Console" pitchFamily="49" charset="0"/>
              </a:rPr>
              <a:t>self.set_size_request</a:t>
            </a:r>
            <a:r>
              <a:rPr lang="en-US" sz="1200" dirty="0" smtClean="0">
                <a:latin typeface="Lucida Console" pitchFamily="49" charset="0"/>
              </a:rPr>
              <a:t>(250, 150)</a:t>
            </a:r>
          </a:p>
          <a:p>
            <a:pPr marL="0" indent="0" algn="just">
              <a:buNone/>
            </a:pPr>
            <a:endParaRPr lang="en-US" sz="1200" dirty="0" smtClean="0">
              <a:latin typeface="Lucida Console" pitchFamily="49" charset="0"/>
            </a:endParaRPr>
          </a:p>
          <a:p>
            <a:pPr marL="0" indent="0" algn="just">
              <a:buNone/>
            </a:pPr>
            <a:r>
              <a:rPr lang="en-US" sz="1200" dirty="0" smtClean="0">
                <a:latin typeface="Lucida Console" pitchFamily="49" charset="0"/>
              </a:rPr>
              <a:t>We set the size of the window to 250x150px. </a:t>
            </a:r>
          </a:p>
          <a:p>
            <a:pPr marL="0" indent="0" algn="just">
              <a:buNone/>
            </a:pPr>
            <a:r>
              <a:rPr lang="en-US" sz="1200" dirty="0" err="1" smtClean="0">
                <a:latin typeface="Lucida Console" pitchFamily="49" charset="0"/>
              </a:rPr>
              <a:t>self.set_position</a:t>
            </a:r>
            <a:r>
              <a:rPr lang="en-US" sz="1200" dirty="0" smtClean="0">
                <a:latin typeface="Lucida Console" pitchFamily="49" charset="0"/>
              </a:rPr>
              <a:t>(</a:t>
            </a:r>
            <a:r>
              <a:rPr lang="en-US" sz="1200" dirty="0" err="1" smtClean="0">
                <a:latin typeface="Lucida Console" pitchFamily="49" charset="0"/>
              </a:rPr>
              <a:t>gtk.WIN_POS_CENTER</a:t>
            </a:r>
            <a:r>
              <a:rPr lang="en-US" sz="1200" dirty="0" smtClean="0">
                <a:latin typeface="Lucida Console" pitchFamily="49" charset="0"/>
              </a:rPr>
              <a:t>)</a:t>
            </a:r>
          </a:p>
          <a:p>
            <a:pPr marL="0" indent="0" algn="just">
              <a:buNone/>
            </a:pPr>
            <a:endParaRPr lang="en-US" sz="1200" dirty="0" smtClean="0">
              <a:latin typeface="Lucida Console" pitchFamily="49" charset="0"/>
            </a:endParaRPr>
          </a:p>
          <a:p>
            <a:pPr marL="0" indent="0" algn="just">
              <a:buNone/>
            </a:pPr>
            <a:r>
              <a:rPr lang="en-US" sz="1200" dirty="0" smtClean="0">
                <a:latin typeface="Lucida Console" pitchFamily="49" charset="0"/>
              </a:rPr>
              <a:t>This line centers the window on the screen. </a:t>
            </a:r>
          </a:p>
          <a:p>
            <a:pPr marL="0" indent="0" algn="just">
              <a:buNone/>
            </a:pPr>
            <a:r>
              <a:rPr lang="en-US" sz="1200" dirty="0" err="1" smtClean="0">
                <a:latin typeface="Lucida Console" pitchFamily="49" charset="0"/>
              </a:rPr>
              <a:t>self.show</a:t>
            </a:r>
            <a:r>
              <a:rPr lang="en-US" sz="1200" dirty="0" smtClean="0">
                <a:latin typeface="Lucida Console" pitchFamily="49" charset="0"/>
              </a:rPr>
              <a:t>()</a:t>
            </a:r>
          </a:p>
          <a:p>
            <a:pPr marL="0" indent="0" algn="just">
              <a:buNone/>
            </a:pPr>
            <a:endParaRPr lang="en-US" sz="1200" dirty="0" smtClean="0">
              <a:latin typeface="Lucida Console" pitchFamily="49" charset="0"/>
            </a:endParaRPr>
          </a:p>
          <a:p>
            <a:pPr marL="0" indent="0" algn="just">
              <a:buNone/>
            </a:pPr>
            <a:r>
              <a:rPr lang="en-US" sz="1200" dirty="0" smtClean="0">
                <a:latin typeface="Lucida Console" pitchFamily="49" charset="0"/>
              </a:rPr>
              <a:t>Now we show the window. The window is not visible, until we call the show() method. </a:t>
            </a:r>
          </a:p>
          <a:p>
            <a:pPr marL="0" indent="0" algn="just">
              <a:buNone/>
            </a:pPr>
            <a:r>
              <a:rPr lang="en-US" sz="1200" dirty="0" err="1" smtClean="0">
                <a:latin typeface="Lucida Console" pitchFamily="49" charset="0"/>
              </a:rPr>
              <a:t>PyApp</a:t>
            </a:r>
            <a:r>
              <a:rPr lang="en-US" sz="1200" dirty="0" smtClean="0">
                <a:latin typeface="Lucida Console" pitchFamily="49" charset="0"/>
              </a:rPr>
              <a:t>()</a:t>
            </a:r>
          </a:p>
          <a:p>
            <a:pPr marL="0" indent="0" algn="just">
              <a:buNone/>
            </a:pPr>
            <a:r>
              <a:rPr lang="en-US" sz="1200" dirty="0" err="1" smtClean="0">
                <a:latin typeface="Lucida Console" pitchFamily="49" charset="0"/>
              </a:rPr>
              <a:t>gtk.main</a:t>
            </a:r>
            <a:r>
              <a:rPr lang="en-US" sz="1200" dirty="0" smtClean="0">
                <a:latin typeface="Lucida Console" pitchFamily="49" charset="0"/>
              </a:rPr>
              <a:t>()</a:t>
            </a:r>
          </a:p>
          <a:p>
            <a:pPr marL="0" indent="0" algn="just">
              <a:buNone/>
            </a:pPr>
            <a:endParaRPr lang="en-US" sz="1200" dirty="0" smtClean="0">
              <a:latin typeface="Lucida Console" pitchFamily="49" charset="0"/>
            </a:endParaRPr>
          </a:p>
          <a:p>
            <a:pPr marL="0" indent="0" algn="just">
              <a:buNone/>
            </a:pPr>
            <a:endParaRPr lang="en-US" sz="1200" dirty="0" smtClean="0">
              <a:latin typeface="Lucida Console" pitchFamily="49" charset="0"/>
            </a:endParaRPr>
          </a:p>
          <a:p>
            <a:pPr marL="0" indent="0" algn="just">
              <a:buNone/>
            </a:pPr>
            <a:r>
              <a:rPr lang="en-US" sz="1200" dirty="0" smtClean="0">
                <a:latin typeface="Lucida Console" pitchFamily="49" charset="0"/>
              </a:rPr>
              <a:t>We create the instance of our program and start the main loop.</a:t>
            </a:r>
          </a:p>
          <a:p>
            <a:pPr marL="0" indent="0" algn="just">
              <a:buNone/>
            </a:pPr>
            <a:endParaRPr lang="en-US" sz="12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2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Python DB-API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Python standard for database interfaces is the Python DB-API. Most Python database interfaces adhere to this standard.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You can choose the right database for your application. Python Database API supports a wide range of database servers: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GadFly, </a:t>
            </a:r>
            <a:r>
              <a:rPr lang="en-US" dirty="0" err="1"/>
              <a:t>mSQL,MySQL,PostgreSQL,Microsoft</a:t>
            </a:r>
            <a:r>
              <a:rPr lang="en-US" dirty="0"/>
              <a:t> SQL Server 2000,Informix, </a:t>
            </a:r>
            <a:r>
              <a:rPr lang="en-US" dirty="0" err="1"/>
              <a:t>Interbase</a:t>
            </a:r>
            <a:r>
              <a:rPr lang="en-US" dirty="0"/>
              <a:t>, Oracle. Sybase</a:t>
            </a:r>
            <a:endParaRPr lang="en-IN" dirty="0"/>
          </a:p>
          <a:p>
            <a:pPr marL="0" indent="0" algn="just">
              <a:buNone/>
            </a:pPr>
            <a:r>
              <a:rPr lang="en-US" dirty="0">
                <a:latin typeface="Lucida Console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638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Python DB-API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You must download a separate DB API module for each database you need to access. For example, if you need to access an Oracle database as well as a MySQL database, you must download both the Oracle and the MySQL database modules</a:t>
            </a:r>
            <a:endParaRPr lang="en-US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Python DB-API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DB API provides a minimal standard for working with databases using Python structures and syntax wherever possible. This API includes the following:</a:t>
            </a:r>
            <a:endParaRPr lang="en-IN" dirty="0"/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US" dirty="0"/>
              <a:t>Importing the API module.</a:t>
            </a:r>
            <a:endParaRPr lang="en-IN" dirty="0"/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US" dirty="0"/>
              <a:t>Acquiring a connection with the database.</a:t>
            </a:r>
            <a:endParaRPr lang="en-IN" dirty="0"/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US" dirty="0"/>
              <a:t>Issuing SQL statements and stored procedures.</a:t>
            </a:r>
            <a:endParaRPr lang="en-IN" dirty="0"/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US" dirty="0"/>
              <a:t>Closing the connection</a:t>
            </a:r>
            <a:endParaRPr lang="en-IN" dirty="0"/>
          </a:p>
          <a:p>
            <a:pPr marL="0" indent="0" algn="just">
              <a:buNone/>
            </a:pPr>
            <a:endParaRPr lang="en-US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Connecting to Oracle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Download and install the appropriate </a:t>
            </a:r>
            <a:r>
              <a:rPr lang="en-IN" dirty="0" err="1"/>
              <a:t>cx_Oracle</a:t>
            </a:r>
            <a:r>
              <a:rPr lang="en-IN" dirty="0"/>
              <a:t> module for the installed Python release (for example, Python 2.6, 2.7, etc.):</a:t>
            </a:r>
          </a:p>
          <a:p>
            <a:pPr marL="0" indent="0" algn="just">
              <a:buNone/>
            </a:pPr>
            <a:r>
              <a:rPr lang="en-IN" dirty="0">
                <a:hlinkClick r:id="rId2"/>
              </a:rPr>
              <a:t>http://cx-oracle.sourceforge.net/</a:t>
            </a:r>
            <a:endParaRPr lang="en-IN" dirty="0"/>
          </a:p>
          <a:p>
            <a:pPr marL="0" indent="0" algn="just">
              <a:buNone/>
            </a:pPr>
            <a:endParaRPr lang="en-IN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Import the module in the Python script</a:t>
            </a:r>
          </a:p>
          <a:p>
            <a:pPr marL="0" indent="0" algn="just">
              <a:buNone/>
            </a:pPr>
            <a:r>
              <a:rPr lang="en-IN" dirty="0"/>
              <a:t>import </a:t>
            </a:r>
            <a:r>
              <a:rPr lang="en-IN" dirty="0" err="1"/>
              <a:t>cx_Oracle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Make a connection to an Oracle database by passing in the appropriate user/password to the following connection string:</a:t>
            </a:r>
          </a:p>
          <a:p>
            <a:pPr marL="0" indent="0" algn="just">
              <a:buNone/>
            </a:pPr>
            <a:endParaRPr lang="en-IN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600" dirty="0"/>
              <a:t>connection = </a:t>
            </a:r>
            <a:r>
              <a:rPr lang="en-IN" sz="2600" dirty="0" err="1"/>
              <a:t>cx_Oracle.connect</a:t>
            </a:r>
            <a:r>
              <a:rPr lang="en-IN" sz="2600" dirty="0"/>
              <a:t>('</a:t>
            </a:r>
            <a:r>
              <a:rPr lang="en-IN" sz="2600" dirty="0" err="1"/>
              <a:t>sde</a:t>
            </a:r>
            <a:r>
              <a:rPr lang="en-IN" sz="2600" dirty="0"/>
              <a:t>/</a:t>
            </a:r>
            <a:r>
              <a:rPr lang="en-IN" sz="2600" dirty="0" err="1"/>
              <a:t>sde@orcl</a:t>
            </a:r>
            <a:r>
              <a:rPr lang="en-IN" sz="2600" dirty="0"/>
              <a:t>')</a:t>
            </a:r>
            <a:endParaRPr lang="en-US" sz="2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6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Connecting to Oracle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&gt;&gt;&gt; import </a:t>
            </a:r>
            <a:r>
              <a:rPr lang="en-IN" dirty="0" err="1"/>
              <a:t>cx_Oracle</a:t>
            </a:r>
            <a:endParaRPr lang="en-IN" dirty="0"/>
          </a:p>
          <a:p>
            <a:pPr marL="0" indent="0">
              <a:buNone/>
            </a:pPr>
            <a:r>
              <a:rPr lang="en-IN" sz="1800" dirty="0"/>
              <a:t>&gt;&gt;&gt; connection = </a:t>
            </a:r>
            <a:r>
              <a:rPr lang="en-IN" sz="1800" dirty="0" err="1"/>
              <a:t>cx_Oracle.connect</a:t>
            </a:r>
            <a:r>
              <a:rPr lang="en-IN" sz="1800" dirty="0"/>
              <a:t>('</a:t>
            </a:r>
            <a:r>
              <a:rPr lang="en-IN" sz="1800" dirty="0" err="1"/>
              <a:t>scott</a:t>
            </a:r>
            <a:r>
              <a:rPr lang="en-IN" sz="1800" dirty="0"/>
              <a:t>/</a:t>
            </a:r>
            <a:r>
              <a:rPr lang="en-IN" sz="1800" dirty="0" err="1"/>
              <a:t>tiger@orcl</a:t>
            </a:r>
            <a:r>
              <a:rPr lang="en-IN" sz="1800" dirty="0"/>
              <a:t>')</a:t>
            </a:r>
          </a:p>
          <a:p>
            <a:pPr marL="0" indent="0">
              <a:buNone/>
            </a:pPr>
            <a:r>
              <a:rPr lang="en-IN" dirty="0"/>
              <a:t>&gt;&gt;&gt; # do some stuff here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connection.close</a:t>
            </a:r>
            <a:r>
              <a:rPr lang="en-IN" dirty="0"/>
              <a:t>()</a:t>
            </a:r>
          </a:p>
          <a:p>
            <a:pPr marL="0" indent="0" algn="just">
              <a:buNone/>
            </a:pPr>
            <a:endParaRPr lang="en-US" sz="26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Fetching Rows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Define a cursor to fetch rows. </a:t>
            </a:r>
          </a:p>
          <a:p>
            <a:r>
              <a:rPr lang="en-IN" sz="2400" dirty="0"/>
              <a:t>connection = </a:t>
            </a:r>
            <a:r>
              <a:rPr lang="en-IN" sz="2400" dirty="0" err="1"/>
              <a:t>cx_Oracle.connect</a:t>
            </a:r>
            <a:r>
              <a:rPr lang="en-IN" sz="2400" dirty="0"/>
              <a:t>("</a:t>
            </a:r>
            <a:r>
              <a:rPr lang="en-IN" sz="2400" dirty="0" err="1"/>
              <a:t>uid</a:t>
            </a:r>
            <a:r>
              <a:rPr lang="en-IN" sz="2400" dirty="0"/>
              <a:t>/</a:t>
            </a:r>
            <a:r>
              <a:rPr lang="en-IN" sz="2400" dirty="0" err="1"/>
              <a:t>pwd@database</a:t>
            </a:r>
            <a:r>
              <a:rPr lang="en-IN" sz="2400" dirty="0"/>
              <a:t>")</a:t>
            </a:r>
          </a:p>
          <a:p>
            <a:r>
              <a:rPr lang="en-IN" sz="2400" dirty="0"/>
              <a:t>cursor = </a:t>
            </a:r>
            <a:r>
              <a:rPr lang="en-IN" sz="2400" dirty="0" err="1"/>
              <a:t>connection.cursor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cursor.execute</a:t>
            </a:r>
            <a:r>
              <a:rPr lang="en-IN" sz="2400" dirty="0"/>
              <a:t>("SELECT COUNT(*) FROM </a:t>
            </a:r>
            <a:r>
              <a:rPr lang="en-IN" sz="2400" dirty="0" err="1"/>
              <a:t>User_Tables</a:t>
            </a:r>
            <a:r>
              <a:rPr lang="en-IN" sz="2400" dirty="0"/>
              <a:t>")</a:t>
            </a:r>
          </a:p>
          <a:p>
            <a:r>
              <a:rPr lang="en-IN" sz="2400" dirty="0"/>
              <a:t>count = </a:t>
            </a:r>
            <a:r>
              <a:rPr lang="en-IN" sz="2400" dirty="0" err="1"/>
              <a:t>cursor.fetchall</a:t>
            </a:r>
            <a:r>
              <a:rPr lang="en-IN" sz="2400" dirty="0"/>
              <a:t>()[0][0]</a:t>
            </a:r>
          </a:p>
          <a:p>
            <a:r>
              <a:rPr lang="en-IN" sz="2400" dirty="0" err="1"/>
              <a:t>cursor.close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connection.close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endParaRPr lang="en-US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Using bind values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sz="2400" dirty="0"/>
              <a:t>connection = </a:t>
            </a:r>
            <a:r>
              <a:rPr lang="en-IN" sz="2400" dirty="0" err="1"/>
              <a:t>cx_Oracle.connect</a:t>
            </a:r>
            <a:r>
              <a:rPr lang="en-IN" sz="2400" dirty="0"/>
              <a:t>("</a:t>
            </a:r>
            <a:r>
              <a:rPr lang="en-IN" sz="2400" dirty="0" err="1"/>
              <a:t>uid</a:t>
            </a:r>
            <a:r>
              <a:rPr lang="en-IN" sz="2400" dirty="0"/>
              <a:t>/</a:t>
            </a:r>
            <a:r>
              <a:rPr lang="en-IN" sz="2400" dirty="0" err="1"/>
              <a:t>pwd@database</a:t>
            </a:r>
            <a:r>
              <a:rPr lang="en-IN" sz="2400" dirty="0"/>
              <a:t>")</a:t>
            </a:r>
          </a:p>
          <a:p>
            <a:r>
              <a:rPr lang="en-IN" sz="2400" dirty="0"/>
              <a:t>cursor = </a:t>
            </a:r>
            <a:r>
              <a:rPr lang="en-IN" sz="2400" dirty="0" err="1"/>
              <a:t>connection.cursor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cursor.arraysize</a:t>
            </a:r>
            <a:r>
              <a:rPr lang="en-IN" sz="2400" dirty="0"/>
              <a:t> = 50</a:t>
            </a:r>
          </a:p>
          <a:p>
            <a:r>
              <a:rPr lang="en-IN" sz="2400" dirty="0" err="1"/>
              <a:t>cursor.execute</a:t>
            </a:r>
            <a:r>
              <a:rPr lang="en-IN" sz="2400" dirty="0"/>
              <a:t>("""</a:t>
            </a:r>
          </a:p>
          <a:p>
            <a:r>
              <a:rPr lang="en-IN" sz="2400" dirty="0"/>
              <a:t>       select Col1, Col2, Col3</a:t>
            </a:r>
          </a:p>
          <a:p>
            <a:r>
              <a:rPr lang="en-IN" sz="2400" dirty="0"/>
              <a:t>       from </a:t>
            </a:r>
            <a:r>
              <a:rPr lang="en-IN" sz="2400" dirty="0" err="1"/>
              <a:t>SomeTable</a:t>
            </a:r>
            <a:endParaRPr lang="en-IN" sz="2400" dirty="0"/>
          </a:p>
          <a:p>
            <a:r>
              <a:rPr lang="en-IN" sz="2400" dirty="0"/>
              <a:t>       where Col4 = :arg_1</a:t>
            </a:r>
          </a:p>
          <a:p>
            <a:r>
              <a:rPr lang="en-IN" sz="2400" dirty="0"/>
              <a:t>         and Col5 between :arg_2 and :arg_3""",</a:t>
            </a:r>
          </a:p>
          <a:p>
            <a:r>
              <a:rPr lang="en-IN" sz="2400" dirty="0"/>
              <a:t>       arg_1 = "VALUE",</a:t>
            </a:r>
          </a:p>
          <a:p>
            <a:r>
              <a:rPr lang="en-IN" sz="2400" dirty="0"/>
              <a:t>       arg_2 = 5,</a:t>
            </a:r>
          </a:p>
          <a:p>
            <a:r>
              <a:rPr lang="en-IN" sz="2400" dirty="0"/>
              <a:t>       arg_3 = 15)</a:t>
            </a:r>
          </a:p>
          <a:p>
            <a:r>
              <a:rPr lang="en-IN" sz="2400" dirty="0"/>
              <a:t> </a:t>
            </a:r>
          </a:p>
          <a:p>
            <a:r>
              <a:rPr lang="en-IN" sz="2400" dirty="0"/>
              <a:t>for column_1, column_2, column_3 in </a:t>
            </a:r>
            <a:r>
              <a:rPr lang="en-IN" sz="2400" dirty="0" err="1"/>
              <a:t>cursor.fetchall</a:t>
            </a:r>
            <a:r>
              <a:rPr lang="en-IN" sz="2400" dirty="0"/>
              <a:t>():</a:t>
            </a:r>
          </a:p>
          <a:p>
            <a:r>
              <a:rPr lang="en-IN" sz="2400" dirty="0"/>
              <a:t>    print "Values from DB:", column_1, column_2, column_3</a:t>
            </a:r>
          </a:p>
          <a:p>
            <a:r>
              <a:rPr lang="en-IN" sz="2400" dirty="0"/>
              <a:t> </a:t>
            </a:r>
          </a:p>
          <a:p>
            <a:r>
              <a:rPr lang="en-IN" sz="2400" dirty="0" err="1"/>
              <a:t>cursor.close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connection.close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endParaRPr lang="en-US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7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Inserting Rows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sz="2400" dirty="0"/>
              <a:t>connection = </a:t>
            </a:r>
            <a:r>
              <a:rPr lang="en-IN" sz="2400" dirty="0" err="1"/>
              <a:t>cx_Oracle.connect</a:t>
            </a:r>
            <a:r>
              <a:rPr lang="en-IN" sz="2400" dirty="0"/>
              <a:t>("</a:t>
            </a:r>
            <a:r>
              <a:rPr lang="en-IN" sz="2400" dirty="0" err="1"/>
              <a:t>uid</a:t>
            </a:r>
            <a:r>
              <a:rPr lang="en-IN" sz="2400" dirty="0"/>
              <a:t>/</a:t>
            </a:r>
            <a:r>
              <a:rPr lang="en-IN" sz="2400" dirty="0" err="1"/>
              <a:t>pwd@database</a:t>
            </a:r>
            <a:r>
              <a:rPr lang="en-IN" sz="2400" dirty="0"/>
              <a:t>")</a:t>
            </a:r>
          </a:p>
          <a:p>
            <a:r>
              <a:rPr lang="en-IN" sz="2400" dirty="0"/>
              <a:t>cursor = </a:t>
            </a:r>
            <a:r>
              <a:rPr lang="en-IN" sz="2400" dirty="0" err="1"/>
              <a:t>connection.cursor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cursor.execute</a:t>
            </a:r>
            <a:r>
              <a:rPr lang="en-IN" sz="2400" dirty="0"/>
              <a:t>("INSERT INTO </a:t>
            </a:r>
            <a:r>
              <a:rPr lang="en-IN" sz="2400" dirty="0" err="1"/>
              <a:t>User_Tables</a:t>
            </a:r>
            <a:r>
              <a:rPr lang="en-IN" sz="2400" dirty="0"/>
              <a:t>(</a:t>
            </a:r>
            <a:r>
              <a:rPr lang="en-IN" sz="2400" dirty="0" err="1"/>
              <a:t>login,first_name,last_name,age,date_of_birth</a:t>
            </a:r>
            <a:r>
              <a:rPr lang="en-IN" sz="2400" dirty="0"/>
              <a:t>) </a:t>
            </a:r>
          </a:p>
          <a:p>
            <a:r>
              <a:rPr lang="en-IN" sz="2400" dirty="0"/>
              <a:t>                VALUES (:login,:first,:last,:</a:t>
            </a:r>
            <a:r>
              <a:rPr lang="en-IN" sz="2400" dirty="0" err="1"/>
              <a:t>age,to_date</a:t>
            </a:r>
            <a:r>
              <a:rPr lang="en-IN" sz="2400" dirty="0"/>
              <a:t>(:</a:t>
            </a:r>
            <a:r>
              <a:rPr lang="en-IN" sz="2400" dirty="0" err="1"/>
              <a:t>dob,'YYYY</a:t>
            </a:r>
            <a:r>
              <a:rPr lang="en-IN" sz="2400" dirty="0"/>
              <a:t>-MM-DD HH24:MI:SS'))",</a:t>
            </a:r>
          </a:p>
          <a:p>
            <a:r>
              <a:rPr lang="en-IN" sz="2400" dirty="0"/>
              <a:t>               {</a:t>
            </a:r>
          </a:p>
          <a:p>
            <a:r>
              <a:rPr lang="en-IN" sz="2400" dirty="0"/>
              <a:t>                'login' : '</a:t>
            </a:r>
            <a:r>
              <a:rPr lang="en-IN" sz="2400" dirty="0" err="1"/>
              <a:t>some_user_login</a:t>
            </a:r>
            <a:r>
              <a:rPr lang="en-IN" sz="2400" dirty="0"/>
              <a:t>',</a:t>
            </a:r>
          </a:p>
          <a:p>
            <a:r>
              <a:rPr lang="en-IN" sz="2400" dirty="0"/>
              <a:t>                'first' : '</a:t>
            </a:r>
            <a:r>
              <a:rPr lang="en-IN" sz="2400" dirty="0" err="1"/>
              <a:t>some_first_name</a:t>
            </a:r>
            <a:r>
              <a:rPr lang="en-IN" sz="2400" dirty="0"/>
              <a:t>',</a:t>
            </a:r>
          </a:p>
          <a:p>
            <a:r>
              <a:rPr lang="en-IN" sz="2400" dirty="0"/>
              <a:t>                'last' : '</a:t>
            </a:r>
            <a:r>
              <a:rPr lang="en-IN" sz="2400" dirty="0" err="1"/>
              <a:t>some_last_name</a:t>
            </a:r>
            <a:r>
              <a:rPr lang="en-IN" sz="2400" dirty="0"/>
              <a:t>',</a:t>
            </a:r>
          </a:p>
          <a:p>
            <a:r>
              <a:rPr lang="en-IN" sz="2400" dirty="0"/>
              <a:t>                'age' : 42,</a:t>
            </a:r>
          </a:p>
          <a:p>
            <a:r>
              <a:rPr lang="en-IN" sz="2400" dirty="0"/>
              <a:t>                'dob' : '1970-01-01 23:52:00',</a:t>
            </a:r>
          </a:p>
          <a:p>
            <a:r>
              <a:rPr lang="en-IN" sz="2400" dirty="0"/>
              <a:t>               }</a:t>
            </a:r>
          </a:p>
          <a:p>
            <a:r>
              <a:rPr lang="en-IN" sz="2400" dirty="0"/>
              <a:t>              )</a:t>
            </a:r>
          </a:p>
          <a:p>
            <a:r>
              <a:rPr lang="en-IN" sz="2400" dirty="0"/>
              <a:t>count = </a:t>
            </a:r>
            <a:r>
              <a:rPr lang="en-IN" sz="2400" dirty="0" err="1"/>
              <a:t>cursor.fetchall</a:t>
            </a:r>
            <a:r>
              <a:rPr lang="en-IN" sz="2400" dirty="0"/>
              <a:t>()[0][0]</a:t>
            </a:r>
          </a:p>
          <a:p>
            <a:r>
              <a:rPr lang="en-IN" sz="2400" dirty="0" err="1"/>
              <a:t>cursor.close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connection.commit</a:t>
            </a:r>
            <a:r>
              <a:rPr lang="en-IN" sz="2400" dirty="0"/>
              <a:t>()</a:t>
            </a:r>
          </a:p>
          <a:p>
            <a:r>
              <a:rPr lang="en-IN" sz="2400" dirty="0" err="1"/>
              <a:t>connection.close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endParaRPr lang="en-US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635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Wingdings</vt:lpstr>
      <vt:lpstr>Office Theme</vt:lpstr>
      <vt:lpstr>CHAPTER 9</vt:lpstr>
      <vt:lpstr>Python DB-API</vt:lpstr>
      <vt:lpstr>Python DB-API</vt:lpstr>
      <vt:lpstr>Python DB-API</vt:lpstr>
      <vt:lpstr>Connecting to Oracle</vt:lpstr>
      <vt:lpstr>Connecting to Oracle</vt:lpstr>
      <vt:lpstr>Fetching Rows</vt:lpstr>
      <vt:lpstr>Using bind values</vt:lpstr>
      <vt:lpstr>Inserting Rows</vt:lpstr>
      <vt:lpstr>Executing DDl Statements</vt:lpstr>
      <vt:lpstr>Pygtk</vt:lpstr>
      <vt:lpstr>Pygtk</vt:lpstr>
      <vt:lpstr>Pygtk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prasad</dc:creator>
  <cp:lastModifiedBy>prasad</cp:lastModifiedBy>
  <cp:revision>3</cp:revision>
  <dcterms:created xsi:type="dcterms:W3CDTF">2015-11-10T14:22:47Z</dcterms:created>
  <dcterms:modified xsi:type="dcterms:W3CDTF">2015-11-11T03:20:21Z</dcterms:modified>
</cp:coreProperties>
</file>