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436" y="191465"/>
            <a:ext cx="7901127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3370"/>
            <a:ext cx="8023859" cy="433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69.png"/><Relationship Id="rId18" Type="http://schemas.openxmlformats.org/officeDocument/2006/relationships/image" Target="../media/image92.png"/><Relationship Id="rId3" Type="http://schemas.openxmlformats.org/officeDocument/2006/relationships/image" Target="../media/image8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1.png"/><Relationship Id="rId2" Type="http://schemas.openxmlformats.org/officeDocument/2006/relationships/image" Target="../media/image8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62.png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981200"/>
            <a:ext cx="691248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Trees</a:t>
            </a:r>
            <a:r>
              <a:rPr spc="-95" dirty="0"/>
              <a:t> </a:t>
            </a:r>
            <a:r>
              <a:rPr spc="-60" dirty="0"/>
              <a:t>&amp;</a:t>
            </a:r>
            <a:r>
              <a:rPr lang="en-IN" spc="-60" dirty="0"/>
              <a:t> </a:t>
            </a:r>
            <a:r>
              <a:rPr spc="-10" dirty="0"/>
              <a:t>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3782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Child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465059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child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55" y="3768130"/>
            <a:ext cx="5199802" cy="2346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6526" y="4772037"/>
            <a:ext cx="276225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3861"/>
            <a:ext cx="6379845" cy="41827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i="1" dirty="0">
                <a:latin typeface="Calibri"/>
                <a:cs typeface="Calibri"/>
              </a:rPr>
              <a:t>counting</a:t>
            </a:r>
            <a:r>
              <a:rPr sz="3000" i="1" spc="-8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-3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number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of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nodes</a:t>
            </a:r>
            <a:r>
              <a:rPr sz="3000" i="1" spc="-4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in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countnodes(struct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*root)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if(root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328676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countnodes(root-</a:t>
            </a:r>
            <a:r>
              <a:rPr sz="2400" spc="-10" dirty="0">
                <a:latin typeface="Calibri"/>
                <a:cs typeface="Calibri"/>
              </a:rPr>
              <a:t>&gt;left); count++; </a:t>
            </a:r>
            <a:r>
              <a:rPr sz="2400" spc="-20" dirty="0">
                <a:latin typeface="Calibri"/>
                <a:cs typeface="Calibri"/>
              </a:rPr>
              <a:t>countnodes(root-</a:t>
            </a:r>
            <a:r>
              <a:rPr sz="2400" spc="-10" dirty="0">
                <a:latin typeface="Calibri"/>
                <a:cs typeface="Calibri"/>
              </a:rPr>
              <a:t>&gt;right);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4518"/>
            <a:ext cx="61594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604518"/>
            <a:ext cx="23202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BST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Here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10" dirty="0">
                <a:latin typeface="Calibri"/>
                <a:cs typeface="Calibri"/>
              </a:rPr>
              <a:t> denotes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number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processed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so</a:t>
            </a:r>
            <a:r>
              <a:rPr sz="800" spc="-25" dirty="0">
                <a:latin typeface="Calibri"/>
                <a:cs typeface="Calibri"/>
              </a:rPr>
              <a:t> far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kthSmallest(Node*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root,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*i,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3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case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if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nullptr)</a:t>
            </a:r>
            <a:endParaRPr sz="8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INT_MAX;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32" y="2580258"/>
            <a:ext cx="152527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subtree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kthSmallest(root-</a:t>
            </a:r>
            <a:r>
              <a:rPr sz="800" dirty="0">
                <a:latin typeface="Calibri"/>
                <a:cs typeface="Calibri"/>
              </a:rPr>
              <a:t>&gt;left,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i,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232" y="2946019"/>
            <a:ext cx="207010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found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subtree,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it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(left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!=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INT_MAX)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left;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232" y="3433698"/>
            <a:ext cx="217551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current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smallest,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its</a:t>
            </a:r>
            <a:r>
              <a:rPr sz="800" spc="-20" dirty="0">
                <a:latin typeface="Calibri"/>
                <a:cs typeface="Calibri"/>
              </a:rPr>
              <a:t> value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(++*i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0" dirty="0">
                <a:latin typeface="Calibri"/>
                <a:cs typeface="Calibri"/>
              </a:rPr>
              <a:t> root-&gt;data;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232" y="3921633"/>
            <a:ext cx="14947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right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subtree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kthSmallest(root-</a:t>
            </a:r>
            <a:r>
              <a:rPr sz="800" dirty="0">
                <a:latin typeface="Calibri"/>
                <a:cs typeface="Calibri"/>
              </a:rPr>
              <a:t>&gt;right,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165472"/>
            <a:ext cx="577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409313"/>
            <a:ext cx="2630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92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BST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kthSmallest(Node*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root,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00965" marR="508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maintain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index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count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number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processed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so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far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0;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232" y="5140833"/>
            <a:ext cx="2614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traverse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tree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in-</a:t>
            </a:r>
            <a:r>
              <a:rPr sz="800" dirty="0">
                <a:latin typeface="Calibri"/>
                <a:cs typeface="Calibri"/>
              </a:rPr>
              <a:t>order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fashion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element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kthSmallest(root,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&amp;i,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5385053"/>
            <a:ext cx="577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134"/>
            <a:ext cx="5857240" cy="391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determine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given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Binary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Tree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keeping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valid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(starting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[MIN_VALUE,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MAX_VALUE])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keep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shrinking</a:t>
            </a:r>
            <a:endParaRPr sz="1500">
              <a:latin typeface="Calibri"/>
              <a:cs typeface="Calibri"/>
            </a:endParaRPr>
          </a:p>
          <a:p>
            <a:pPr marL="12700" marR="18865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recursively </a:t>
            </a:r>
            <a:r>
              <a:rPr sz="1500" dirty="0">
                <a:latin typeface="Calibri"/>
                <a:cs typeface="Calibri"/>
              </a:rPr>
              <a:t>bool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isBST(Node*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minKey,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maxKey)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 </a:t>
            </a:r>
            <a:r>
              <a:rPr sz="1500" spc="-20" dirty="0">
                <a:latin typeface="Calibri"/>
                <a:cs typeface="Calibri"/>
              </a:rPr>
              <a:t>case</a:t>
            </a:r>
            <a:endParaRPr sz="1500">
              <a:latin typeface="Calibri"/>
              <a:cs typeface="Calibri"/>
            </a:endParaRPr>
          </a:p>
          <a:p>
            <a:pPr marL="353695" marR="4329430" indent="-17272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(node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20" dirty="0">
                <a:latin typeface="Calibri"/>
                <a:cs typeface="Calibri"/>
              </a:rPr>
              <a:t> NULL)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true;</a:t>
            </a:r>
            <a:endParaRPr sz="15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node's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outside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valid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range</a:t>
            </a:r>
            <a:endParaRPr sz="1500">
              <a:latin typeface="Calibri"/>
              <a:cs typeface="Calibri"/>
            </a:endParaRPr>
          </a:p>
          <a:p>
            <a:pPr marL="353695" marR="1830705" indent="-17272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(node-</a:t>
            </a:r>
            <a:r>
              <a:rPr sz="1500" dirty="0">
                <a:latin typeface="Calibri"/>
                <a:cs typeface="Calibri"/>
              </a:rPr>
              <a:t>&gt;data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&lt;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minKey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||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&gt;</a:t>
            </a:r>
            <a:r>
              <a:rPr sz="1500" spc="-10" dirty="0">
                <a:latin typeface="Calibri"/>
                <a:cs typeface="Calibri"/>
              </a:rPr>
              <a:t> maxKey)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false;</a:t>
            </a:r>
            <a:endParaRPr sz="1500">
              <a:latin typeface="Calibri"/>
              <a:cs typeface="Calibri"/>
            </a:endParaRPr>
          </a:p>
          <a:p>
            <a:pPr marL="181610" marR="851535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recursively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left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right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subtrees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updated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isBST(node-</a:t>
            </a:r>
            <a:r>
              <a:rPr sz="1500" dirty="0">
                <a:latin typeface="Calibri"/>
                <a:cs typeface="Calibri"/>
              </a:rPr>
              <a:t>&gt;left,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minKey,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&gt;data)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&amp;&amp;</a:t>
            </a:r>
            <a:endParaRPr sz="150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isBST(node-</a:t>
            </a:r>
            <a:r>
              <a:rPr sz="1500" dirty="0">
                <a:latin typeface="Calibri"/>
                <a:cs typeface="Calibri"/>
              </a:rPr>
              <a:t>&gt;right,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&gt;data,</a:t>
            </a:r>
            <a:r>
              <a:rPr sz="1500" spc="-10" dirty="0">
                <a:latin typeface="Calibri"/>
                <a:cs typeface="Calibri"/>
              </a:rPr>
              <a:t> maxKey);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904" y="4313301"/>
            <a:ext cx="2220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/*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(lDepth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rDepth)</a:t>
            </a:r>
            <a:endParaRPr sz="1800">
              <a:latin typeface="Calibri"/>
              <a:cs typeface="Calibri"/>
            </a:endParaRPr>
          </a:p>
          <a:p>
            <a:pPr marL="12700" marR="114300" indent="2082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return(lDepth+1);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return(rDepth+1);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45389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maxDepth(struct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node)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(node==NULL)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2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/*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subtree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lDepth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maxDepth(node-&gt;left);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int rDepth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maxDepth(node-</a:t>
            </a:r>
            <a:r>
              <a:rPr sz="1800" spc="-10" dirty="0">
                <a:latin typeface="Calibri"/>
                <a:cs typeface="Calibri"/>
              </a:rPr>
              <a:t>&gt;right);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1457325"/>
            <a:ext cx="3124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751" y="2533650"/>
            <a:ext cx="5762625" cy="1828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6075" y="4752987"/>
            <a:ext cx="29813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937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Siblings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2005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siblings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sibling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81" y="2960184"/>
            <a:ext cx="3499189" cy="3104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2150" y="4005326"/>
            <a:ext cx="191452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1343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Degree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4481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node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children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tree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98" y="3417692"/>
            <a:ext cx="5201450" cy="23850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7551" y="3300412"/>
            <a:ext cx="14287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41808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</a:t>
            </a:r>
            <a:r>
              <a:rPr spc="-110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1050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internal 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non-</a:t>
            </a:r>
            <a:r>
              <a:rPr sz="2400" b="1" dirty="0">
                <a:latin typeface="Calibri"/>
                <a:cs typeface="Calibri"/>
              </a:rPr>
              <a:t>terminal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leaf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92" y="3548758"/>
            <a:ext cx="4950410" cy="27689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832735">
              <a:lnSpc>
                <a:spcPct val="100000"/>
              </a:lnSpc>
              <a:spcBef>
                <a:spcPts val="105"/>
              </a:spcBef>
            </a:pPr>
            <a:r>
              <a:rPr dirty="0"/>
              <a:t>Leaf</a:t>
            </a:r>
            <a:r>
              <a:rPr spc="-45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4498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leaf </a:t>
            </a:r>
            <a:r>
              <a:rPr sz="2400" b="1" spc="-10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16192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Leaf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external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nodes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terminal nodes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287" y="3389398"/>
            <a:ext cx="3523504" cy="31488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3680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Level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55600" marR="2501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In</a:t>
            </a:r>
            <a:r>
              <a:rPr sz="2400" spc="-70" dirty="0"/>
              <a:t> </a:t>
            </a:r>
            <a:r>
              <a:rPr sz="2400" dirty="0"/>
              <a:t>a</a:t>
            </a:r>
            <a:r>
              <a:rPr sz="2400" spc="-45" dirty="0"/>
              <a:t> </a:t>
            </a:r>
            <a:r>
              <a:rPr sz="2400" dirty="0"/>
              <a:t>tree,</a:t>
            </a:r>
            <a:r>
              <a:rPr sz="2400" spc="-55" dirty="0"/>
              <a:t> </a:t>
            </a:r>
            <a:r>
              <a:rPr sz="2400" dirty="0"/>
              <a:t>each</a:t>
            </a:r>
            <a:r>
              <a:rPr sz="2400" spc="-55" dirty="0"/>
              <a:t> </a:t>
            </a:r>
            <a:r>
              <a:rPr sz="2400" dirty="0"/>
              <a:t>step</a:t>
            </a:r>
            <a:r>
              <a:rPr sz="2400" spc="-50" dirty="0"/>
              <a:t> </a:t>
            </a:r>
            <a:r>
              <a:rPr sz="2400" dirty="0"/>
              <a:t>from</a:t>
            </a:r>
            <a:r>
              <a:rPr sz="2400" spc="-60" dirty="0"/>
              <a:t> </a:t>
            </a:r>
            <a:r>
              <a:rPr sz="2400" dirty="0"/>
              <a:t>top</a:t>
            </a:r>
            <a:r>
              <a:rPr sz="2400" spc="-45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bottom</a:t>
            </a:r>
            <a:r>
              <a:rPr sz="2400" spc="-60" dirty="0"/>
              <a:t> </a:t>
            </a:r>
            <a:r>
              <a:rPr sz="2400" dirty="0"/>
              <a:t>is</a:t>
            </a:r>
            <a:r>
              <a:rPr sz="2400" spc="-45" dirty="0"/>
              <a:t> </a:t>
            </a:r>
            <a:r>
              <a:rPr sz="2400" dirty="0"/>
              <a:t>called</a:t>
            </a:r>
            <a:r>
              <a:rPr sz="2400" spc="-60" dirty="0"/>
              <a:t> </a:t>
            </a:r>
            <a:r>
              <a:rPr sz="2400" dirty="0"/>
              <a:t>as</a:t>
            </a:r>
            <a:r>
              <a:rPr sz="2400" spc="-30" dirty="0"/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tree</a:t>
            </a:r>
            <a:r>
              <a:rPr sz="2400" spc="-10" dirty="0"/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level</a:t>
            </a:r>
            <a:r>
              <a:rPr sz="2400" spc="-35" dirty="0"/>
              <a:t> </a:t>
            </a:r>
            <a:r>
              <a:rPr sz="2400" dirty="0"/>
              <a:t>count</a:t>
            </a:r>
            <a:r>
              <a:rPr sz="2400" spc="-45" dirty="0"/>
              <a:t> </a:t>
            </a:r>
            <a:r>
              <a:rPr sz="2400" dirty="0"/>
              <a:t>starts</a:t>
            </a:r>
            <a:r>
              <a:rPr sz="2400" spc="-60" dirty="0"/>
              <a:t> </a:t>
            </a:r>
            <a:r>
              <a:rPr sz="2400" dirty="0"/>
              <a:t>with</a:t>
            </a:r>
            <a:r>
              <a:rPr sz="2400" spc="-40" dirty="0"/>
              <a:t> </a:t>
            </a:r>
            <a:r>
              <a:rPr sz="2400" dirty="0"/>
              <a:t>0</a:t>
            </a:r>
            <a:r>
              <a:rPr sz="2400" spc="-60" dirty="0"/>
              <a:t> </a:t>
            </a:r>
            <a:r>
              <a:rPr sz="2400" dirty="0"/>
              <a:t>and</a:t>
            </a:r>
            <a:r>
              <a:rPr sz="2400" spc="-45" dirty="0"/>
              <a:t> </a:t>
            </a:r>
            <a:r>
              <a:rPr sz="2400" spc="-10" dirty="0"/>
              <a:t>increments</a:t>
            </a:r>
            <a:r>
              <a:rPr sz="2400" spc="-55" dirty="0"/>
              <a:t> </a:t>
            </a:r>
            <a:r>
              <a:rPr sz="2400" dirty="0"/>
              <a:t>by</a:t>
            </a:r>
            <a:r>
              <a:rPr sz="2400" spc="-35" dirty="0"/>
              <a:t> </a:t>
            </a:r>
            <a:r>
              <a:rPr sz="2400" dirty="0"/>
              <a:t>1</a:t>
            </a:r>
            <a:r>
              <a:rPr sz="2400" spc="-40" dirty="0"/>
              <a:t> </a:t>
            </a:r>
            <a:r>
              <a:rPr sz="2400" dirty="0"/>
              <a:t>at</a:t>
            </a:r>
            <a:r>
              <a:rPr sz="2400" spc="-50" dirty="0"/>
              <a:t> </a:t>
            </a:r>
            <a:r>
              <a:rPr sz="2400" dirty="0"/>
              <a:t>each</a:t>
            </a:r>
            <a:r>
              <a:rPr sz="2400" spc="-50" dirty="0"/>
              <a:t> </a:t>
            </a:r>
            <a:r>
              <a:rPr sz="2400" spc="-10" dirty="0"/>
              <a:t>level </a:t>
            </a:r>
            <a:r>
              <a:rPr sz="2400" dirty="0"/>
              <a:t>or</a:t>
            </a:r>
            <a:r>
              <a:rPr sz="2400" spc="-20" dirty="0"/>
              <a:t> </a:t>
            </a:r>
            <a:r>
              <a:rPr sz="2400" spc="-10" dirty="0"/>
              <a:t>step.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3486150"/>
            <a:ext cx="5438775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016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89940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Total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edges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height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Height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tree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height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Height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056" y="3559387"/>
            <a:ext cx="5204920" cy="2125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1376" y="3505200"/>
            <a:ext cx="1371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518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904"/>
            <a:ext cx="7800340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25" dirty="0">
                <a:latin typeface="Calibri"/>
                <a:cs typeface="Calibri"/>
              </a:rPr>
              <a:t>Total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edges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 node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particular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depth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that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node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b="1" dirty="0">
                <a:latin typeface="Calibri"/>
                <a:cs typeface="Calibri"/>
              </a:rPr>
              <a:t>Depth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tree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total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edges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longest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path.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Depth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terms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“level”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“depth”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interchangeably.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5" y="3600675"/>
            <a:ext cx="5373069" cy="2206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4251" y="3638550"/>
            <a:ext cx="13430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632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785749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subtree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recursively.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919412"/>
            <a:ext cx="53530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461594"/>
            <a:ext cx="1440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643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forest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disjoint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348" y="3262312"/>
            <a:ext cx="42100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2275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Trees</a:t>
            </a:r>
            <a:r>
              <a:rPr spc="-10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0034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nonlinear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hierarchical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edges.</a:t>
            </a:r>
            <a:endParaRPr sz="2800">
              <a:latin typeface="Calibri"/>
              <a:cs typeface="Calibri"/>
            </a:endParaRPr>
          </a:p>
          <a:p>
            <a:pPr marL="355600" marR="38163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quicker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linear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5" y="4071937"/>
            <a:ext cx="23812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461594"/>
            <a:ext cx="308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Types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45" dirty="0">
                <a:latin typeface="Calibri"/>
                <a:cs typeface="Calibri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342201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General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20" dirty="0">
                <a:latin typeface="Calibri"/>
                <a:cs typeface="Calibri"/>
              </a:rPr>
              <a:t> 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AVL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Red-</a:t>
            </a:r>
            <a:r>
              <a:rPr sz="3200" dirty="0">
                <a:latin typeface="Calibri"/>
                <a:cs typeface="Calibri"/>
              </a:rPr>
              <a:t>Black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N-</a:t>
            </a:r>
            <a:r>
              <a:rPr sz="3200" dirty="0">
                <a:latin typeface="Calibri"/>
                <a:cs typeface="Calibri"/>
              </a:rPr>
              <a:t>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458" y="461594"/>
            <a:ext cx="257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 </a:t>
            </a:r>
            <a:r>
              <a:rPr spc="-7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1497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51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Thus,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child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child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3829050"/>
            <a:ext cx="60007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461594"/>
            <a:ext cx="480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Binary</a:t>
            </a:r>
            <a:r>
              <a:rPr spc="-90" dirty="0"/>
              <a:t> </a:t>
            </a:r>
            <a:r>
              <a:rPr spc="-5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924" y="2466975"/>
            <a:ext cx="62579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461594"/>
            <a:ext cx="4341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Rooted</a:t>
            </a:r>
            <a:r>
              <a:rPr spc="-114" dirty="0"/>
              <a:t> </a:t>
            </a:r>
            <a:r>
              <a:rPr dirty="0"/>
              <a:t>Binary</a:t>
            </a:r>
            <a:r>
              <a:rPr spc="-95" dirty="0"/>
              <a:t> </a:t>
            </a:r>
            <a:r>
              <a:rPr spc="-5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084059" cy="2028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rooted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binary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tree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satisfies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properties: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865" y="4084791"/>
            <a:ext cx="3413198" cy="2702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461594"/>
            <a:ext cx="5306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Full/Strictly</a:t>
            </a:r>
            <a:r>
              <a:rPr spc="10" dirty="0"/>
              <a:t> </a:t>
            </a:r>
            <a:r>
              <a:rPr dirty="0"/>
              <a:t>Binary</a:t>
            </a:r>
            <a:r>
              <a:rPr spc="-15" dirty="0"/>
              <a:t> </a:t>
            </a:r>
            <a:r>
              <a:rPr spc="-6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73049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74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children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Full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Full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Strictly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931" y="3488641"/>
            <a:ext cx="5610137" cy="2988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930" y="461594"/>
            <a:ext cx="685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125" dirty="0"/>
              <a:t> </a:t>
            </a:r>
            <a:r>
              <a:rPr dirty="0"/>
              <a:t>/Perfect</a:t>
            </a:r>
            <a:r>
              <a:rPr spc="-110" dirty="0"/>
              <a:t> </a:t>
            </a:r>
            <a:r>
              <a:rPr dirty="0"/>
              <a:t>Binary</a:t>
            </a:r>
            <a:r>
              <a:rPr spc="-110" dirty="0"/>
              <a:t> </a:t>
            </a:r>
            <a:r>
              <a:rPr spc="-4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0665" cy="176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complete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tree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satisfies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properties: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children.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4010025"/>
            <a:ext cx="63246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728" y="461594"/>
            <a:ext cx="6625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Almost</a:t>
            </a:r>
            <a:r>
              <a:rPr spc="-55" dirty="0"/>
              <a:t> </a:t>
            </a:r>
            <a:r>
              <a:rPr dirty="0"/>
              <a:t>Complete</a:t>
            </a:r>
            <a:r>
              <a:rPr spc="-45" dirty="0"/>
              <a:t> </a:t>
            </a:r>
            <a:r>
              <a:rPr dirty="0"/>
              <a:t>Binary</a:t>
            </a:r>
            <a:r>
              <a:rPr spc="-65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7400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almost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complete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binary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satisfies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properties-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except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strictly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3567112"/>
            <a:ext cx="5734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913" y="461594"/>
            <a:ext cx="444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Skewed</a:t>
            </a:r>
            <a:r>
              <a:rPr spc="-100" dirty="0"/>
              <a:t> </a:t>
            </a:r>
            <a:r>
              <a:rPr dirty="0"/>
              <a:t>Binary</a:t>
            </a:r>
            <a:r>
              <a:rPr spc="-100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53427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skewed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tree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remaining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child.</a:t>
            </a:r>
            <a:endParaRPr sz="1800">
              <a:latin typeface="Calibri"/>
              <a:cs typeface="Calibri"/>
            </a:endParaRPr>
          </a:p>
          <a:p>
            <a:pPr marL="90170" algn="ctr">
              <a:lnSpc>
                <a:spcPct val="100000"/>
              </a:lnSpc>
              <a:spcBef>
                <a:spcPts val="434"/>
              </a:spcBef>
            </a:pPr>
            <a:r>
              <a:rPr sz="1800" b="1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skewed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tree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(n-</a:t>
            </a:r>
            <a:r>
              <a:rPr sz="1800" spc="-25" dirty="0">
                <a:latin typeface="Calibri"/>
                <a:cs typeface="Calibri"/>
              </a:rPr>
              <a:t>1).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857625"/>
            <a:ext cx="49911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7455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Tree</a:t>
            </a:r>
            <a:r>
              <a:rPr sz="4000" b="1" spc="-19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Traversal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8192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order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tree,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specific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algorithm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helps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visiting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required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Tree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visiting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exactly once.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20" dirty="0"/>
              <a:t>traversal</a:t>
            </a:r>
            <a:r>
              <a:rPr spc="-18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17871" y="1979676"/>
            <a:ext cx="2865755" cy="795655"/>
            <a:chOff x="2817871" y="1979676"/>
            <a:chExt cx="2865755" cy="795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7871" y="1979676"/>
              <a:ext cx="2865129" cy="795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2000250"/>
              <a:ext cx="2786126" cy="714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57500" y="2000250"/>
              <a:ext cx="2786380" cy="714375"/>
            </a:xfrm>
            <a:custGeom>
              <a:avLst/>
              <a:gdLst/>
              <a:ahLst/>
              <a:cxnLst/>
              <a:rect l="l" t="t" r="r" b="b"/>
              <a:pathLst>
                <a:path w="2786379" h="714375">
                  <a:moveTo>
                    <a:pt x="0" y="118999"/>
                  </a:moveTo>
                  <a:lnTo>
                    <a:pt x="9360" y="72705"/>
                  </a:lnTo>
                  <a:lnTo>
                    <a:pt x="34877" y="34877"/>
                  </a:lnTo>
                  <a:lnTo>
                    <a:pt x="72705" y="9360"/>
                  </a:lnTo>
                  <a:lnTo>
                    <a:pt x="118999" y="0"/>
                  </a:lnTo>
                  <a:lnTo>
                    <a:pt x="2667000" y="0"/>
                  </a:lnTo>
                  <a:lnTo>
                    <a:pt x="2713366" y="9360"/>
                  </a:lnTo>
                  <a:lnTo>
                    <a:pt x="2751232" y="34877"/>
                  </a:lnTo>
                  <a:lnTo>
                    <a:pt x="2776763" y="72705"/>
                  </a:lnTo>
                  <a:lnTo>
                    <a:pt x="2786126" y="118999"/>
                  </a:lnTo>
                  <a:lnTo>
                    <a:pt x="2786126" y="595249"/>
                  </a:lnTo>
                  <a:lnTo>
                    <a:pt x="2776763" y="641615"/>
                  </a:lnTo>
                  <a:lnTo>
                    <a:pt x="2751232" y="679481"/>
                  </a:lnTo>
                  <a:lnTo>
                    <a:pt x="2713366" y="705012"/>
                  </a:lnTo>
                  <a:lnTo>
                    <a:pt x="2667000" y="714375"/>
                  </a:lnTo>
                  <a:lnTo>
                    <a:pt x="118999" y="714375"/>
                  </a:lnTo>
                  <a:lnTo>
                    <a:pt x="72705" y="705012"/>
                  </a:lnTo>
                  <a:lnTo>
                    <a:pt x="34877" y="679481"/>
                  </a:lnTo>
                  <a:lnTo>
                    <a:pt x="9360" y="641615"/>
                  </a:lnTo>
                  <a:lnTo>
                    <a:pt x="0" y="595249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1592" y="2192782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0119" y="3052554"/>
            <a:ext cx="2867025" cy="794385"/>
            <a:chOff x="960119" y="3052554"/>
            <a:chExt cx="2867025" cy="7943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9" y="3052554"/>
              <a:ext cx="2866643" cy="7940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099" y="3071749"/>
              <a:ext cx="2786024" cy="7145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0099" y="3071749"/>
              <a:ext cx="2786380" cy="715010"/>
            </a:xfrm>
            <a:custGeom>
              <a:avLst/>
              <a:gdLst/>
              <a:ahLst/>
              <a:cxnLst/>
              <a:rect l="l" t="t" r="r" b="b"/>
              <a:pathLst>
                <a:path w="2786379" h="715010">
                  <a:moveTo>
                    <a:pt x="0" y="119125"/>
                  </a:moveTo>
                  <a:lnTo>
                    <a:pt x="9355" y="72759"/>
                  </a:lnTo>
                  <a:lnTo>
                    <a:pt x="34871" y="34893"/>
                  </a:lnTo>
                  <a:lnTo>
                    <a:pt x="72716" y="9362"/>
                  </a:lnTo>
                  <a:lnTo>
                    <a:pt x="119062" y="0"/>
                  </a:lnTo>
                  <a:lnTo>
                    <a:pt x="2667025" y="0"/>
                  </a:lnTo>
                  <a:lnTo>
                    <a:pt x="2713372" y="9362"/>
                  </a:lnTo>
                  <a:lnTo>
                    <a:pt x="2751194" y="34893"/>
                  </a:lnTo>
                  <a:lnTo>
                    <a:pt x="2776681" y="72759"/>
                  </a:lnTo>
                  <a:lnTo>
                    <a:pt x="2786024" y="119125"/>
                  </a:lnTo>
                  <a:lnTo>
                    <a:pt x="2786024" y="595376"/>
                  </a:lnTo>
                  <a:lnTo>
                    <a:pt x="2776681" y="641742"/>
                  </a:lnTo>
                  <a:lnTo>
                    <a:pt x="2751194" y="679608"/>
                  </a:lnTo>
                  <a:lnTo>
                    <a:pt x="2713372" y="705139"/>
                  </a:lnTo>
                  <a:lnTo>
                    <a:pt x="2667025" y="714501"/>
                  </a:lnTo>
                  <a:lnTo>
                    <a:pt x="119062" y="714501"/>
                  </a:lnTo>
                  <a:lnTo>
                    <a:pt x="72716" y="705139"/>
                  </a:lnTo>
                  <a:lnTo>
                    <a:pt x="34871" y="679608"/>
                  </a:lnTo>
                  <a:lnTo>
                    <a:pt x="9355" y="641742"/>
                  </a:lnTo>
                  <a:lnTo>
                    <a:pt x="0" y="595376"/>
                  </a:lnTo>
                  <a:lnTo>
                    <a:pt x="0" y="119125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34464" y="3264534"/>
            <a:ext cx="1917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3871" y="3052554"/>
            <a:ext cx="2865755" cy="794385"/>
            <a:chOff x="5103871" y="3052554"/>
            <a:chExt cx="2865755" cy="7943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3871" y="3052554"/>
              <a:ext cx="2865129" cy="7940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499" y="3071749"/>
              <a:ext cx="2786126" cy="7145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43499" y="3071749"/>
              <a:ext cx="2786380" cy="715010"/>
            </a:xfrm>
            <a:custGeom>
              <a:avLst/>
              <a:gdLst/>
              <a:ahLst/>
              <a:cxnLst/>
              <a:rect l="l" t="t" r="r" b="b"/>
              <a:pathLst>
                <a:path w="2786379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67000" y="0"/>
                  </a:lnTo>
                  <a:lnTo>
                    <a:pt x="2713366" y="9362"/>
                  </a:lnTo>
                  <a:lnTo>
                    <a:pt x="2751232" y="34893"/>
                  </a:lnTo>
                  <a:lnTo>
                    <a:pt x="2776763" y="72759"/>
                  </a:lnTo>
                  <a:lnTo>
                    <a:pt x="2786126" y="119125"/>
                  </a:lnTo>
                  <a:lnTo>
                    <a:pt x="2786126" y="595376"/>
                  </a:lnTo>
                  <a:lnTo>
                    <a:pt x="2776763" y="641742"/>
                  </a:lnTo>
                  <a:lnTo>
                    <a:pt x="2751232" y="679608"/>
                  </a:lnTo>
                  <a:lnTo>
                    <a:pt x="2713366" y="705139"/>
                  </a:lnTo>
                  <a:lnTo>
                    <a:pt x="2667000" y="714501"/>
                  </a:lnTo>
                  <a:lnTo>
                    <a:pt x="119125" y="714501"/>
                  </a:lnTo>
                  <a:lnTo>
                    <a:pt x="72759" y="705139"/>
                  </a:lnTo>
                  <a:lnTo>
                    <a:pt x="34893" y="679608"/>
                  </a:lnTo>
                  <a:lnTo>
                    <a:pt x="9362" y="641742"/>
                  </a:lnTo>
                  <a:lnTo>
                    <a:pt x="0" y="595376"/>
                  </a:lnTo>
                  <a:lnTo>
                    <a:pt x="0" y="119125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3258" y="3264534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Breadth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42998" y="4143375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81"/>
                </a:lnTo>
                <a:lnTo>
                  <a:pt x="2482929" y="17446"/>
                </a:lnTo>
                <a:lnTo>
                  <a:pt x="2495694" y="36379"/>
                </a:lnTo>
                <a:lnTo>
                  <a:pt x="2500376" y="59562"/>
                </a:lnTo>
                <a:lnTo>
                  <a:pt x="2500376" y="297688"/>
                </a:lnTo>
                <a:lnTo>
                  <a:pt x="2495694" y="320871"/>
                </a:lnTo>
                <a:lnTo>
                  <a:pt x="2482929" y="339804"/>
                </a:lnTo>
                <a:lnTo>
                  <a:pt x="2463996" y="352569"/>
                </a:lnTo>
                <a:lnTo>
                  <a:pt x="24408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2998" y="4786376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436"/>
                </a:moveTo>
                <a:lnTo>
                  <a:pt x="4681" y="36272"/>
                </a:lnTo>
                <a:lnTo>
                  <a:pt x="17446" y="17383"/>
                </a:lnTo>
                <a:lnTo>
                  <a:pt x="36379" y="466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61"/>
                </a:lnTo>
                <a:lnTo>
                  <a:pt x="2482929" y="17383"/>
                </a:lnTo>
                <a:lnTo>
                  <a:pt x="2495694" y="36272"/>
                </a:lnTo>
                <a:lnTo>
                  <a:pt x="2500376" y="59436"/>
                </a:lnTo>
                <a:lnTo>
                  <a:pt x="2500376" y="297561"/>
                </a:lnTo>
                <a:lnTo>
                  <a:pt x="2495694" y="320744"/>
                </a:lnTo>
                <a:lnTo>
                  <a:pt x="2482929" y="339677"/>
                </a:lnTo>
                <a:lnTo>
                  <a:pt x="2463996" y="352442"/>
                </a:lnTo>
                <a:lnTo>
                  <a:pt x="2440813" y="357124"/>
                </a:lnTo>
                <a:lnTo>
                  <a:pt x="59562" y="357124"/>
                </a:lnTo>
                <a:lnTo>
                  <a:pt x="36379" y="352442"/>
                </a:lnTo>
                <a:lnTo>
                  <a:pt x="17446" y="339677"/>
                </a:lnTo>
                <a:lnTo>
                  <a:pt x="4681" y="320744"/>
                </a:lnTo>
                <a:lnTo>
                  <a:pt x="0" y="297561"/>
                </a:lnTo>
                <a:lnTo>
                  <a:pt x="0" y="59436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2998" y="5429250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81"/>
                </a:lnTo>
                <a:lnTo>
                  <a:pt x="2482929" y="17446"/>
                </a:lnTo>
                <a:lnTo>
                  <a:pt x="2495694" y="36379"/>
                </a:lnTo>
                <a:lnTo>
                  <a:pt x="2500376" y="59562"/>
                </a:lnTo>
                <a:lnTo>
                  <a:pt x="2500376" y="297675"/>
                </a:lnTo>
                <a:lnTo>
                  <a:pt x="2495694" y="320847"/>
                </a:lnTo>
                <a:lnTo>
                  <a:pt x="2482929" y="339767"/>
                </a:lnTo>
                <a:lnTo>
                  <a:pt x="2463996" y="352523"/>
                </a:lnTo>
                <a:lnTo>
                  <a:pt x="2440813" y="357200"/>
                </a:lnTo>
                <a:lnTo>
                  <a:pt x="59562" y="357200"/>
                </a:lnTo>
                <a:lnTo>
                  <a:pt x="36379" y="352523"/>
                </a:lnTo>
                <a:lnTo>
                  <a:pt x="17446" y="339767"/>
                </a:lnTo>
                <a:lnTo>
                  <a:pt x="4681" y="320847"/>
                </a:lnTo>
                <a:lnTo>
                  <a:pt x="0" y="297675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91614" y="4157548"/>
            <a:ext cx="18034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Preorder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  <a:p>
            <a:pPr marL="12700" marR="5080" indent="107950">
              <a:lnSpc>
                <a:spcPts val="5060"/>
              </a:lnSpc>
              <a:spcBef>
                <a:spcPts val="455"/>
              </a:spcBef>
            </a:pPr>
            <a:r>
              <a:rPr sz="1800" dirty="0">
                <a:latin typeface="Calibri"/>
                <a:cs typeface="Calibri"/>
              </a:rPr>
              <a:t>Inorder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 Postorder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07274" y="2708275"/>
            <a:ext cx="5391785" cy="2988310"/>
            <a:chOff x="1207274" y="2708275"/>
            <a:chExt cx="5391785" cy="2988310"/>
          </a:xfrm>
        </p:grpSpPr>
        <p:sp>
          <p:nvSpPr>
            <p:cNvPr id="23" name="object 23"/>
            <p:cNvSpPr/>
            <p:nvPr/>
          </p:nvSpPr>
          <p:spPr>
            <a:xfrm>
              <a:off x="2402332" y="2785236"/>
              <a:ext cx="4196715" cy="287020"/>
            </a:xfrm>
            <a:custGeom>
              <a:avLst/>
              <a:gdLst/>
              <a:ahLst/>
              <a:cxnLst/>
              <a:rect l="l" t="t" r="r" b="b"/>
              <a:pathLst>
                <a:path w="4196715" h="287019">
                  <a:moveTo>
                    <a:pt x="102616" y="192278"/>
                  </a:moveTo>
                  <a:lnTo>
                    <a:pt x="101092" y="188468"/>
                  </a:lnTo>
                  <a:lnTo>
                    <a:pt x="98082" y="187198"/>
                  </a:lnTo>
                  <a:lnTo>
                    <a:pt x="94615" y="185801"/>
                  </a:lnTo>
                  <a:lnTo>
                    <a:pt x="90932" y="187198"/>
                  </a:lnTo>
                  <a:lnTo>
                    <a:pt x="64033" y="250164"/>
                  </a:lnTo>
                  <a:lnTo>
                    <a:pt x="32893" y="0"/>
                  </a:lnTo>
                  <a:lnTo>
                    <a:pt x="20193" y="1651"/>
                  </a:lnTo>
                  <a:lnTo>
                    <a:pt x="51435" y="251498"/>
                  </a:lnTo>
                  <a:lnTo>
                    <a:pt x="12192" y="200152"/>
                  </a:lnTo>
                  <a:lnTo>
                    <a:pt x="10033" y="197358"/>
                  </a:lnTo>
                  <a:lnTo>
                    <a:pt x="6096" y="196850"/>
                  </a:lnTo>
                  <a:lnTo>
                    <a:pt x="3302" y="199009"/>
                  </a:lnTo>
                  <a:lnTo>
                    <a:pt x="508" y="201041"/>
                  </a:lnTo>
                  <a:lnTo>
                    <a:pt x="0" y="205105"/>
                  </a:lnTo>
                  <a:lnTo>
                    <a:pt x="2032" y="207899"/>
                  </a:lnTo>
                  <a:lnTo>
                    <a:pt x="62230" y="286639"/>
                  </a:lnTo>
                  <a:lnTo>
                    <a:pt x="67271" y="274828"/>
                  </a:lnTo>
                  <a:lnTo>
                    <a:pt x="101219" y="195453"/>
                  </a:lnTo>
                  <a:lnTo>
                    <a:pt x="102616" y="192278"/>
                  </a:lnTo>
                  <a:close/>
                </a:path>
                <a:path w="4196715" h="287019">
                  <a:moveTo>
                    <a:pt x="4196461" y="205105"/>
                  </a:moveTo>
                  <a:lnTo>
                    <a:pt x="4195940" y="201041"/>
                  </a:lnTo>
                  <a:lnTo>
                    <a:pt x="4193159" y="199009"/>
                  </a:lnTo>
                  <a:lnTo>
                    <a:pt x="4190365" y="196850"/>
                  </a:lnTo>
                  <a:lnTo>
                    <a:pt x="4186415" y="197358"/>
                  </a:lnTo>
                  <a:lnTo>
                    <a:pt x="4184269" y="200152"/>
                  </a:lnTo>
                  <a:lnTo>
                    <a:pt x="4145013" y="251498"/>
                  </a:lnTo>
                  <a:lnTo>
                    <a:pt x="4176268" y="1651"/>
                  </a:lnTo>
                  <a:lnTo>
                    <a:pt x="4163695" y="0"/>
                  </a:lnTo>
                  <a:lnTo>
                    <a:pt x="4132415" y="250177"/>
                  </a:lnTo>
                  <a:lnTo>
                    <a:pt x="4105516" y="187198"/>
                  </a:lnTo>
                  <a:lnTo>
                    <a:pt x="4101846" y="185801"/>
                  </a:lnTo>
                  <a:lnTo>
                    <a:pt x="4098366" y="187198"/>
                  </a:lnTo>
                  <a:lnTo>
                    <a:pt x="4095369" y="188468"/>
                  </a:lnTo>
                  <a:lnTo>
                    <a:pt x="4093845" y="192278"/>
                  </a:lnTo>
                  <a:lnTo>
                    <a:pt x="4095242" y="195453"/>
                  </a:lnTo>
                  <a:lnTo>
                    <a:pt x="4134231" y="286639"/>
                  </a:lnTo>
                  <a:lnTo>
                    <a:pt x="4143260" y="274828"/>
                  </a:lnTo>
                  <a:lnTo>
                    <a:pt x="4194416" y="207899"/>
                  </a:lnTo>
                  <a:lnTo>
                    <a:pt x="4196461" y="20510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624" y="2714625"/>
              <a:ext cx="5358765" cy="2929890"/>
            </a:xfrm>
            <a:custGeom>
              <a:avLst/>
              <a:gdLst/>
              <a:ahLst/>
              <a:cxnLst/>
              <a:rect l="l" t="t" r="r" b="b"/>
              <a:pathLst>
                <a:path w="5358765" h="2929890">
                  <a:moveTo>
                    <a:pt x="1215250" y="71374"/>
                  </a:moveTo>
                  <a:lnTo>
                    <a:pt x="5358625" y="73025"/>
                  </a:lnTo>
                </a:path>
                <a:path w="5358765" h="2929890">
                  <a:moveTo>
                    <a:pt x="3036938" y="0"/>
                  </a:moveTo>
                  <a:lnTo>
                    <a:pt x="3072625" y="71374"/>
                  </a:lnTo>
                </a:path>
                <a:path w="5358765" h="2929890">
                  <a:moveTo>
                    <a:pt x="1587" y="1072388"/>
                  </a:moveTo>
                  <a:lnTo>
                    <a:pt x="0" y="29297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4386" y="4307204"/>
              <a:ext cx="357505" cy="1389380"/>
            </a:xfrm>
            <a:custGeom>
              <a:avLst/>
              <a:gdLst/>
              <a:ahLst/>
              <a:cxnLst/>
              <a:rect l="l" t="t" r="r" b="b"/>
              <a:pathLst>
                <a:path w="357505" h="1389379">
                  <a:moveTo>
                    <a:pt x="357238" y="1337957"/>
                  </a:moveTo>
                  <a:lnTo>
                    <a:pt x="346379" y="1331556"/>
                  </a:lnTo>
                  <a:lnTo>
                    <a:pt x="268846" y="1285862"/>
                  </a:lnTo>
                  <a:lnTo>
                    <a:pt x="264909" y="1286865"/>
                  </a:lnTo>
                  <a:lnTo>
                    <a:pt x="261353" y="1292910"/>
                  </a:lnTo>
                  <a:lnTo>
                    <a:pt x="262369" y="1296809"/>
                  </a:lnTo>
                  <a:lnTo>
                    <a:pt x="321132" y="1331455"/>
                  </a:lnTo>
                  <a:lnTo>
                    <a:pt x="50" y="1330020"/>
                  </a:lnTo>
                  <a:lnTo>
                    <a:pt x="0" y="1342720"/>
                  </a:lnTo>
                  <a:lnTo>
                    <a:pt x="321119" y="1344155"/>
                  </a:lnTo>
                  <a:lnTo>
                    <a:pt x="344665" y="1344256"/>
                  </a:lnTo>
                  <a:lnTo>
                    <a:pt x="320941" y="1344256"/>
                  </a:lnTo>
                  <a:lnTo>
                    <a:pt x="261988" y="1378267"/>
                  </a:lnTo>
                  <a:lnTo>
                    <a:pt x="260972" y="1382153"/>
                  </a:lnTo>
                  <a:lnTo>
                    <a:pt x="264528" y="1388224"/>
                  </a:lnTo>
                  <a:lnTo>
                    <a:pt x="268338" y="1389265"/>
                  </a:lnTo>
                  <a:lnTo>
                    <a:pt x="346316" y="1344256"/>
                  </a:lnTo>
                  <a:lnTo>
                    <a:pt x="357238" y="1337957"/>
                  </a:lnTo>
                  <a:close/>
                </a:path>
                <a:path w="357505" h="1389379">
                  <a:moveTo>
                    <a:pt x="357238" y="695071"/>
                  </a:moveTo>
                  <a:lnTo>
                    <a:pt x="346265" y="688594"/>
                  </a:lnTo>
                  <a:lnTo>
                    <a:pt x="268846" y="642874"/>
                  </a:lnTo>
                  <a:lnTo>
                    <a:pt x="264909" y="643890"/>
                  </a:lnTo>
                  <a:lnTo>
                    <a:pt x="261353" y="649986"/>
                  </a:lnTo>
                  <a:lnTo>
                    <a:pt x="262369" y="653923"/>
                  </a:lnTo>
                  <a:lnTo>
                    <a:pt x="321094" y="688492"/>
                  </a:lnTo>
                  <a:lnTo>
                    <a:pt x="50" y="687070"/>
                  </a:lnTo>
                  <a:lnTo>
                    <a:pt x="0" y="699770"/>
                  </a:lnTo>
                  <a:lnTo>
                    <a:pt x="321170" y="701192"/>
                  </a:lnTo>
                  <a:lnTo>
                    <a:pt x="344665" y="701294"/>
                  </a:lnTo>
                  <a:lnTo>
                    <a:pt x="321005" y="701294"/>
                  </a:lnTo>
                  <a:lnTo>
                    <a:pt x="261988" y="735330"/>
                  </a:lnTo>
                  <a:lnTo>
                    <a:pt x="260972" y="739267"/>
                  </a:lnTo>
                  <a:lnTo>
                    <a:pt x="262750" y="742188"/>
                  </a:lnTo>
                  <a:lnTo>
                    <a:pt x="264528" y="745236"/>
                  </a:lnTo>
                  <a:lnTo>
                    <a:pt x="268338" y="746379"/>
                  </a:lnTo>
                  <a:lnTo>
                    <a:pt x="346443" y="701294"/>
                  </a:lnTo>
                  <a:lnTo>
                    <a:pt x="357238" y="695071"/>
                  </a:lnTo>
                  <a:close/>
                </a:path>
                <a:path w="357505" h="1389379">
                  <a:moveTo>
                    <a:pt x="357238" y="52070"/>
                  </a:moveTo>
                  <a:lnTo>
                    <a:pt x="346456" y="45720"/>
                  </a:lnTo>
                  <a:lnTo>
                    <a:pt x="268846" y="0"/>
                  </a:lnTo>
                  <a:lnTo>
                    <a:pt x="264909" y="1016"/>
                  </a:lnTo>
                  <a:lnTo>
                    <a:pt x="263131" y="4064"/>
                  </a:lnTo>
                  <a:lnTo>
                    <a:pt x="261353" y="6985"/>
                  </a:lnTo>
                  <a:lnTo>
                    <a:pt x="262369" y="10922"/>
                  </a:lnTo>
                  <a:lnTo>
                    <a:pt x="321157" y="45618"/>
                  </a:lnTo>
                  <a:lnTo>
                    <a:pt x="50" y="44196"/>
                  </a:lnTo>
                  <a:lnTo>
                    <a:pt x="0" y="56896"/>
                  </a:lnTo>
                  <a:lnTo>
                    <a:pt x="321005" y="58318"/>
                  </a:lnTo>
                  <a:lnTo>
                    <a:pt x="344652" y="58420"/>
                  </a:lnTo>
                  <a:lnTo>
                    <a:pt x="320827" y="58420"/>
                  </a:lnTo>
                  <a:lnTo>
                    <a:pt x="265036" y="90678"/>
                  </a:lnTo>
                  <a:lnTo>
                    <a:pt x="261988" y="92329"/>
                  </a:lnTo>
                  <a:lnTo>
                    <a:pt x="260972" y="96266"/>
                  </a:lnTo>
                  <a:lnTo>
                    <a:pt x="264528" y="102362"/>
                  </a:lnTo>
                  <a:lnTo>
                    <a:pt x="268338" y="103378"/>
                  </a:lnTo>
                  <a:lnTo>
                    <a:pt x="346227" y="58420"/>
                  </a:lnTo>
                  <a:lnTo>
                    <a:pt x="357238" y="5207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14195">
              <a:lnSpc>
                <a:spcPct val="100000"/>
              </a:lnSpc>
              <a:spcBef>
                <a:spcPts val="105"/>
              </a:spcBef>
            </a:pPr>
            <a:r>
              <a:rPr dirty="0"/>
              <a:t>Properties</a:t>
            </a:r>
            <a:r>
              <a:rPr spc="-8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5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132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dirty="0">
                <a:latin typeface="Calibri"/>
                <a:cs typeface="Calibri"/>
              </a:rPr>
              <a:t>pair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n-1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edges.</a:t>
            </a:r>
            <a:endParaRPr sz="3200">
              <a:latin typeface="Calibri"/>
              <a:cs typeface="Calibri"/>
            </a:endParaRPr>
          </a:p>
          <a:p>
            <a:pPr marL="355600" marR="16827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minimally connected.</a:t>
            </a:r>
            <a:endParaRPr sz="3200">
              <a:latin typeface="Calibri"/>
              <a:cs typeface="Calibri"/>
            </a:endParaRPr>
          </a:p>
          <a:p>
            <a:pPr marL="355600" marR="3041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connected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n-</a:t>
            </a:r>
            <a:r>
              <a:rPr sz="3200" spc="-50" dirty="0"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edges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36395">
              <a:lnSpc>
                <a:spcPct val="100000"/>
              </a:lnSpc>
              <a:spcBef>
                <a:spcPts val="105"/>
              </a:spcBef>
            </a:pPr>
            <a:r>
              <a:rPr dirty="0"/>
              <a:t>Depth</a:t>
            </a:r>
            <a:r>
              <a:rPr spc="-125" dirty="0"/>
              <a:t> </a:t>
            </a:r>
            <a:r>
              <a:rPr dirty="0"/>
              <a:t>First</a:t>
            </a:r>
            <a:r>
              <a:rPr spc="-100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/>
              <a:t>Following</a:t>
            </a:r>
            <a:r>
              <a:rPr sz="3200" spc="-120" dirty="0"/>
              <a:t> </a:t>
            </a:r>
            <a:r>
              <a:rPr sz="3200" dirty="0"/>
              <a:t>three</a:t>
            </a:r>
            <a:r>
              <a:rPr sz="3200" spc="-130" dirty="0"/>
              <a:t> </a:t>
            </a:r>
            <a:r>
              <a:rPr sz="3200" spc="-20" dirty="0"/>
              <a:t>traversal</a:t>
            </a:r>
            <a:r>
              <a:rPr sz="3200" spc="-130" dirty="0"/>
              <a:t> </a:t>
            </a:r>
            <a:r>
              <a:rPr sz="3200" dirty="0"/>
              <a:t>techniques</a:t>
            </a:r>
            <a:r>
              <a:rPr sz="3200" spc="-100" dirty="0"/>
              <a:t> </a:t>
            </a:r>
            <a:r>
              <a:rPr sz="3200" dirty="0"/>
              <a:t>fall</a:t>
            </a:r>
            <a:r>
              <a:rPr sz="3200" spc="-120" dirty="0"/>
              <a:t> </a:t>
            </a:r>
            <a:r>
              <a:rPr sz="3200" spc="-10" dirty="0"/>
              <a:t>under </a:t>
            </a:r>
            <a:r>
              <a:rPr sz="3200" dirty="0"/>
              <a:t>Depth</a:t>
            </a:r>
            <a:r>
              <a:rPr sz="3200" spc="-100" dirty="0"/>
              <a:t> </a:t>
            </a:r>
            <a:r>
              <a:rPr sz="3200" dirty="0"/>
              <a:t>First</a:t>
            </a:r>
            <a:r>
              <a:rPr sz="3200" spc="-85" dirty="0"/>
              <a:t> </a:t>
            </a:r>
            <a:r>
              <a:rPr sz="3200" spc="-10" dirty="0"/>
              <a:t>Traversal-</a:t>
            </a:r>
            <a:endParaRPr sz="3200"/>
          </a:p>
          <a:p>
            <a:pPr marL="927100" lvl="1" indent="-51371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Preorder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Inorder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Postorder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05"/>
              </a:spcBef>
            </a:pPr>
            <a:r>
              <a:rPr dirty="0"/>
              <a:t>Preorder</a:t>
            </a:r>
            <a:r>
              <a:rPr spc="-135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586"/>
            <a:ext cx="8013700" cy="19418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5" y="3871912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304925"/>
            <a:ext cx="59436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5"/>
              </a:spcBef>
            </a:pPr>
            <a:r>
              <a:rPr dirty="0"/>
              <a:t>Inorder</a:t>
            </a:r>
            <a:r>
              <a:rPr spc="-155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83844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3690937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704850"/>
            <a:ext cx="59436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7482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Postorder</a:t>
            </a:r>
            <a:r>
              <a:rPr spc="-175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802880" cy="2227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015" marR="3492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 	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0" y="4076700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1219187"/>
            <a:ext cx="59436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05"/>
              </a:spcBef>
            </a:pPr>
            <a:r>
              <a:rPr dirty="0"/>
              <a:t>Breadth</a:t>
            </a:r>
            <a:r>
              <a:rPr spc="-145" dirty="0"/>
              <a:t> </a:t>
            </a:r>
            <a:r>
              <a:rPr dirty="0"/>
              <a:t>First</a:t>
            </a:r>
            <a:r>
              <a:rPr spc="-114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8604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Breadth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level.</a:t>
            </a:r>
            <a:endParaRPr sz="3200">
              <a:latin typeface="Calibri"/>
              <a:cs typeface="Calibri"/>
            </a:endParaRPr>
          </a:p>
          <a:p>
            <a:pPr marL="355600" marR="914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Breadth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Level </a:t>
            </a:r>
            <a:r>
              <a:rPr sz="3200" b="1" dirty="0">
                <a:latin typeface="Calibri"/>
                <a:cs typeface="Calibri"/>
              </a:rPr>
              <a:t>Order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Traversal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275" y="3871912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100" dirty="0"/>
              <a:t> </a:t>
            </a:r>
            <a:r>
              <a:rPr dirty="0"/>
              <a:t>Search</a:t>
            </a:r>
            <a:r>
              <a:rPr spc="-80" dirty="0"/>
              <a:t> </a:t>
            </a:r>
            <a:r>
              <a:rPr spc="-50" dirty="0"/>
              <a:t>Tree</a:t>
            </a:r>
            <a:r>
              <a:rPr spc="-75" dirty="0"/>
              <a:t>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463790" cy="1423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(BST),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contains: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348" y="3419475"/>
            <a:ext cx="53530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45970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56359"/>
            <a:ext cx="7865109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950" baseline="25641" dirty="0">
                <a:latin typeface="Calibri"/>
                <a:cs typeface="Calibri"/>
              </a:rPr>
              <a:t>2×3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1950" spc="24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3+1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950" baseline="25641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1950" spc="21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93700" marR="558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trees </a:t>
            </a:r>
            <a:r>
              <a:rPr sz="2000" spc="-20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4195762"/>
            <a:ext cx="62579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alibri"/>
                <a:cs typeface="Calibri"/>
              </a:rPr>
              <a:t>Tree</a:t>
            </a:r>
            <a:r>
              <a:rPr b="1" spc="-2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71790" cy="45072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296545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Trees(BSTs)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quickly </a:t>
            </a:r>
            <a:r>
              <a:rPr sz="3000" dirty="0">
                <a:latin typeface="Calibri"/>
                <a:cs typeface="Calibri"/>
              </a:rPr>
              <a:t>check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whether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element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present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not.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Heap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kind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heap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sort.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modified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version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Tries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modern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routers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store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routing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information.</a:t>
            </a:r>
            <a:endParaRPr sz="3000">
              <a:latin typeface="Calibri"/>
              <a:cs typeface="Calibri"/>
            </a:endParaRPr>
          </a:p>
          <a:p>
            <a:pPr marL="355600" marR="57785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Most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popular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databases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B-</a:t>
            </a:r>
            <a:r>
              <a:rPr sz="3000" spc="-40" dirty="0">
                <a:latin typeface="Calibri"/>
                <a:cs typeface="Calibri"/>
              </a:rPr>
              <a:t>Trees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T-Trees,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variants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structure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we </a:t>
            </a:r>
            <a:r>
              <a:rPr sz="3000" dirty="0">
                <a:latin typeface="Calibri"/>
                <a:cs typeface="Calibri"/>
              </a:rPr>
              <a:t>learned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above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store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their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Compilers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syntax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validate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syntax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every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write.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181215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Construct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(BST)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numbers:</a:t>
            </a:r>
            <a:endParaRPr sz="20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Calibri"/>
                <a:cs typeface="Calibri"/>
              </a:rPr>
              <a:t>50,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60,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40,</a:t>
            </a:r>
            <a:r>
              <a:rPr sz="1600" spc="-25" dirty="0">
                <a:latin typeface="Calibri"/>
                <a:cs typeface="Calibri"/>
              </a:rPr>
              <a:t> 100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sequence,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consider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element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node.</a:t>
            </a:r>
            <a:endParaRPr sz="1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dirty="0">
                <a:latin typeface="Calibri"/>
                <a:cs typeface="Calibri"/>
              </a:rPr>
              <a:t>Consider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elements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insert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3975" y="3571875"/>
            <a:ext cx="3905250" cy="3200400"/>
            <a:chOff x="1323975" y="3571875"/>
            <a:chExt cx="3905250" cy="3200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975" y="4371974"/>
              <a:ext cx="3905250" cy="2400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8874" y="3571875"/>
              <a:ext cx="1562100" cy="876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3857625"/>
              <a:ext cx="762000" cy="16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392" y="431286"/>
            <a:ext cx="3794364" cy="33315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3954889"/>
            <a:ext cx="4476750" cy="268924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507" y="226151"/>
            <a:ext cx="4718957" cy="3331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6204" y="3818213"/>
            <a:ext cx="4506463" cy="29496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74" y="200025"/>
            <a:ext cx="5038725" cy="307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5901" y="3524214"/>
            <a:ext cx="4421609" cy="32868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10" dirty="0"/>
              <a:t>construction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9" y="1612497"/>
            <a:ext cx="2357437" cy="908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162" y="1623313"/>
            <a:ext cx="8700770" cy="5234940"/>
            <a:chOff x="357162" y="1623313"/>
            <a:chExt cx="8700770" cy="5234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8025" y="1623313"/>
              <a:ext cx="4539830" cy="2834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62" y="2752724"/>
              <a:ext cx="4286250" cy="410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468880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6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669991"/>
            <a:ext cx="7452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Inorder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traversal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binary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search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always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yields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12" y="1738248"/>
            <a:ext cx="3790950" cy="1743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8175" y="1738248"/>
            <a:ext cx="41148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Void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inorder(node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spc="-25" dirty="0">
                <a:latin typeface="Calibri"/>
                <a:cs typeface="Calibri"/>
              </a:rPr>
              <a:t>inorder(root-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 </a:t>
            </a:r>
            <a:r>
              <a:rPr sz="3000" spc="-25" dirty="0">
                <a:latin typeface="Calibri"/>
                <a:cs typeface="Calibri"/>
              </a:rPr>
              <a:t>inorder(root-</a:t>
            </a:r>
            <a:r>
              <a:rPr sz="3000" spc="-10" dirty="0">
                <a:latin typeface="Calibri"/>
                <a:cs typeface="Calibri"/>
              </a:rPr>
              <a:t>&gt;right);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void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postorder(node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spc="-30" dirty="0">
                <a:latin typeface="Calibri"/>
                <a:cs typeface="Calibri"/>
              </a:rPr>
              <a:t>postorder(root-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spc="-30" dirty="0">
                <a:latin typeface="Calibri"/>
                <a:cs typeface="Calibri"/>
              </a:rPr>
              <a:t>postorder(root-</a:t>
            </a:r>
            <a:r>
              <a:rPr sz="3000" spc="-10" dirty="0">
                <a:latin typeface="Calibri"/>
                <a:cs typeface="Calibri"/>
              </a:rPr>
              <a:t>&gt;right); </a:t>
            </a: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void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preorder(node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 </a:t>
            </a:r>
            <a:r>
              <a:rPr sz="3000" spc="-30" dirty="0">
                <a:latin typeface="Calibri"/>
                <a:cs typeface="Calibri"/>
              </a:rPr>
              <a:t>preorder(root-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spc="-30" dirty="0">
                <a:latin typeface="Calibri"/>
                <a:cs typeface="Calibri"/>
              </a:rPr>
              <a:t>preorder(root-</a:t>
            </a:r>
            <a:r>
              <a:rPr sz="3000" spc="-10" dirty="0">
                <a:latin typeface="Calibri"/>
                <a:cs typeface="Calibri"/>
              </a:rPr>
              <a:t>&gt;right);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460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976234" cy="4379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Suppose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8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6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9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inserted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order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initially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empty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uses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usual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ordering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natural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355600" marR="629920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What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inorder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traversal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sequence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resultant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tree?</a:t>
            </a:r>
            <a:endParaRPr sz="30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29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7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0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4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0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6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7 ,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9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1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853680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nodes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external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nodes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link/pointer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Edge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Root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topmost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998" y="4143375"/>
            <a:ext cx="351472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7641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Problem-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569200" cy="4277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preorder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binary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is-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30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42</a:t>
            </a:r>
            <a:endParaRPr sz="2800">
              <a:latin typeface="Calibri"/>
              <a:cs typeface="Calibri"/>
            </a:endParaRPr>
          </a:p>
          <a:p>
            <a:pPr marL="355600" marR="37465" indent="-342900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postorder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tree?</a:t>
            </a:r>
            <a:endParaRPr sz="32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295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34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214245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0942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Commonly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 </a:t>
            </a:r>
            <a:r>
              <a:rPr sz="3200" dirty="0">
                <a:latin typeface="Calibri"/>
                <a:cs typeface="Calibri"/>
              </a:rPr>
              <a:t>operations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9509" y="2980944"/>
            <a:ext cx="2722245" cy="508000"/>
            <a:chOff x="2889509" y="2980944"/>
            <a:chExt cx="2722245" cy="50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9" y="2980944"/>
              <a:ext cx="2721853" cy="5074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3468" y="2983992"/>
              <a:ext cx="1775460" cy="4297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874" y="3000375"/>
              <a:ext cx="2643251" cy="4286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8874" y="3000375"/>
              <a:ext cx="2643505" cy="428625"/>
            </a:xfrm>
            <a:custGeom>
              <a:avLst/>
              <a:gdLst/>
              <a:ahLst/>
              <a:cxnLst/>
              <a:rect l="l" t="t" r="r" b="b"/>
              <a:pathLst>
                <a:path w="2643504" h="428625">
                  <a:moveTo>
                    <a:pt x="0" y="71374"/>
                  </a:moveTo>
                  <a:lnTo>
                    <a:pt x="5617" y="43612"/>
                  </a:lnTo>
                  <a:lnTo>
                    <a:pt x="20939" y="20923"/>
                  </a:lnTo>
                  <a:lnTo>
                    <a:pt x="43666" y="5615"/>
                  </a:lnTo>
                  <a:lnTo>
                    <a:pt x="71500" y="0"/>
                  </a:lnTo>
                  <a:lnTo>
                    <a:pt x="2571877" y="0"/>
                  </a:lnTo>
                  <a:lnTo>
                    <a:pt x="2599638" y="5615"/>
                  </a:lnTo>
                  <a:lnTo>
                    <a:pt x="2622327" y="20923"/>
                  </a:lnTo>
                  <a:lnTo>
                    <a:pt x="2637635" y="43612"/>
                  </a:lnTo>
                  <a:lnTo>
                    <a:pt x="2643251" y="71374"/>
                  </a:lnTo>
                  <a:lnTo>
                    <a:pt x="2643251" y="357124"/>
                  </a:lnTo>
                  <a:lnTo>
                    <a:pt x="2637635" y="384958"/>
                  </a:lnTo>
                  <a:lnTo>
                    <a:pt x="2622327" y="407685"/>
                  </a:lnTo>
                  <a:lnTo>
                    <a:pt x="2599638" y="423007"/>
                  </a:lnTo>
                  <a:lnTo>
                    <a:pt x="2571877" y="428625"/>
                  </a:lnTo>
                  <a:lnTo>
                    <a:pt x="71500" y="428625"/>
                  </a:lnTo>
                  <a:lnTo>
                    <a:pt x="43666" y="423007"/>
                  </a:lnTo>
                  <a:lnTo>
                    <a:pt x="20939" y="407685"/>
                  </a:lnTo>
                  <a:lnTo>
                    <a:pt x="5617" y="384958"/>
                  </a:lnTo>
                  <a:lnTo>
                    <a:pt x="0" y="357124"/>
                  </a:lnTo>
                  <a:lnTo>
                    <a:pt x="0" y="71374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30600" y="3050285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1126" y="3909059"/>
            <a:ext cx="2508885" cy="581025"/>
            <a:chOff x="2961126" y="3909059"/>
            <a:chExt cx="2508885" cy="5810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1126" y="3909059"/>
              <a:ext cx="2508515" cy="580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0374" y="3929125"/>
              <a:ext cx="2428875" cy="499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0374" y="3929125"/>
              <a:ext cx="2428875" cy="500380"/>
            </a:xfrm>
            <a:custGeom>
              <a:avLst/>
              <a:gdLst/>
              <a:ahLst/>
              <a:cxnLst/>
              <a:rect l="l" t="t" r="r" b="b"/>
              <a:pathLst>
                <a:path w="2428875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345563" y="0"/>
                  </a:lnTo>
                  <a:lnTo>
                    <a:pt x="2377975" y="6534"/>
                  </a:lnTo>
                  <a:lnTo>
                    <a:pt x="2404459" y="24368"/>
                  </a:lnTo>
                  <a:lnTo>
                    <a:pt x="2422322" y="50845"/>
                  </a:lnTo>
                  <a:lnTo>
                    <a:pt x="2428875" y="83312"/>
                  </a:lnTo>
                  <a:lnTo>
                    <a:pt x="2428875" y="416687"/>
                  </a:lnTo>
                  <a:lnTo>
                    <a:pt x="2422322" y="449099"/>
                  </a:lnTo>
                  <a:lnTo>
                    <a:pt x="2404459" y="475583"/>
                  </a:lnTo>
                  <a:lnTo>
                    <a:pt x="2377975" y="493446"/>
                  </a:lnTo>
                  <a:lnTo>
                    <a:pt x="2345563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93109" y="4014978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Insertion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2125" y="3909059"/>
            <a:ext cx="2365375" cy="581025"/>
            <a:chOff x="5532125" y="3909059"/>
            <a:chExt cx="2365375" cy="5810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2125" y="3909059"/>
              <a:ext cx="2365236" cy="5806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2125" y="3929125"/>
              <a:ext cx="2286000" cy="4999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72125" y="392912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202688" y="0"/>
                  </a:lnTo>
                  <a:lnTo>
                    <a:pt x="2235100" y="6534"/>
                  </a:lnTo>
                  <a:lnTo>
                    <a:pt x="2261584" y="24368"/>
                  </a:lnTo>
                  <a:lnTo>
                    <a:pt x="2279447" y="50845"/>
                  </a:lnTo>
                  <a:lnTo>
                    <a:pt x="2286000" y="83312"/>
                  </a:lnTo>
                  <a:lnTo>
                    <a:pt x="2286000" y="416687"/>
                  </a:lnTo>
                  <a:lnTo>
                    <a:pt x="2279447" y="449099"/>
                  </a:lnTo>
                  <a:lnTo>
                    <a:pt x="2261584" y="475583"/>
                  </a:lnTo>
                  <a:lnTo>
                    <a:pt x="2235100" y="493446"/>
                  </a:lnTo>
                  <a:lnTo>
                    <a:pt x="2202688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3552" y="4014978"/>
            <a:ext cx="180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Deletion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5229" y="3909059"/>
            <a:ext cx="2152015" cy="581025"/>
            <a:chOff x="745229" y="3909059"/>
            <a:chExt cx="2152015" cy="5810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229" y="3909059"/>
              <a:ext cx="2151900" cy="5806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787" y="3929125"/>
              <a:ext cx="2071712" cy="4999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5787" y="3929125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5" h="500379">
                  <a:moveTo>
                    <a:pt x="0" y="83312"/>
                  </a:moveTo>
                  <a:lnTo>
                    <a:pt x="6549" y="50845"/>
                  </a:lnTo>
                  <a:lnTo>
                    <a:pt x="24410" y="24368"/>
                  </a:lnTo>
                  <a:lnTo>
                    <a:pt x="50904" y="6534"/>
                  </a:lnTo>
                  <a:lnTo>
                    <a:pt x="83350" y="0"/>
                  </a:lnTo>
                  <a:lnTo>
                    <a:pt x="1988400" y="0"/>
                  </a:lnTo>
                  <a:lnTo>
                    <a:pt x="2020813" y="6534"/>
                  </a:lnTo>
                  <a:lnTo>
                    <a:pt x="2047297" y="24368"/>
                  </a:lnTo>
                  <a:lnTo>
                    <a:pt x="2065160" y="50845"/>
                  </a:lnTo>
                  <a:lnTo>
                    <a:pt x="2071712" y="83312"/>
                  </a:lnTo>
                  <a:lnTo>
                    <a:pt x="2071712" y="416687"/>
                  </a:lnTo>
                  <a:lnTo>
                    <a:pt x="2065160" y="449099"/>
                  </a:lnTo>
                  <a:lnTo>
                    <a:pt x="2047297" y="475583"/>
                  </a:lnTo>
                  <a:lnTo>
                    <a:pt x="2020813" y="493446"/>
                  </a:lnTo>
                  <a:lnTo>
                    <a:pt x="1988400" y="499999"/>
                  </a:lnTo>
                  <a:lnTo>
                    <a:pt x="83350" y="499999"/>
                  </a:lnTo>
                  <a:lnTo>
                    <a:pt x="50904" y="493446"/>
                  </a:lnTo>
                  <a:lnTo>
                    <a:pt x="24410" y="475583"/>
                  </a:lnTo>
                  <a:lnTo>
                    <a:pt x="6549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3198" y="4014978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63445" y="3500501"/>
            <a:ext cx="4960620" cy="429895"/>
            <a:chOff x="1663445" y="3500501"/>
            <a:chExt cx="4960620" cy="429895"/>
          </a:xfrm>
        </p:grpSpPr>
        <p:sp>
          <p:nvSpPr>
            <p:cNvPr id="26" name="object 26"/>
            <p:cNvSpPr/>
            <p:nvPr/>
          </p:nvSpPr>
          <p:spPr>
            <a:xfrm>
              <a:off x="1714499" y="3714750"/>
              <a:ext cx="4857750" cy="1905"/>
            </a:xfrm>
            <a:custGeom>
              <a:avLst/>
              <a:gdLst/>
              <a:ahLst/>
              <a:cxnLst/>
              <a:rect l="l" t="t" r="r" b="b"/>
              <a:pathLst>
                <a:path w="4857750" h="1904">
                  <a:moveTo>
                    <a:pt x="0" y="0"/>
                  </a:moveTo>
                  <a:lnTo>
                    <a:pt x="4857750" y="16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0433" y="3715639"/>
              <a:ext cx="103377" cy="2142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235195" y="3714750"/>
              <a:ext cx="103505" cy="214629"/>
            </a:xfrm>
            <a:custGeom>
              <a:avLst/>
              <a:gdLst/>
              <a:ahLst/>
              <a:cxnLst/>
              <a:rect l="l" t="t" r="r" b="b"/>
              <a:pathLst>
                <a:path w="103504" h="214629">
                  <a:moveTo>
                    <a:pt x="7112" y="117982"/>
                  </a:moveTo>
                  <a:lnTo>
                    <a:pt x="4063" y="119761"/>
                  </a:lnTo>
                  <a:lnTo>
                    <a:pt x="1015" y="121412"/>
                  </a:lnTo>
                  <a:lnTo>
                    <a:pt x="0" y="125349"/>
                  </a:lnTo>
                  <a:lnTo>
                    <a:pt x="1777" y="128397"/>
                  </a:lnTo>
                  <a:lnTo>
                    <a:pt x="51053" y="214375"/>
                  </a:lnTo>
                  <a:lnTo>
                    <a:pt x="58511" y="201802"/>
                  </a:lnTo>
                  <a:lnTo>
                    <a:pt x="44830" y="201802"/>
                  </a:lnTo>
                  <a:lnTo>
                    <a:pt x="44917" y="189189"/>
                  </a:lnTo>
                  <a:lnTo>
                    <a:pt x="44992" y="178308"/>
                  </a:lnTo>
                  <a:lnTo>
                    <a:pt x="12899" y="122174"/>
                  </a:lnTo>
                  <a:lnTo>
                    <a:pt x="11049" y="118999"/>
                  </a:lnTo>
                  <a:lnTo>
                    <a:pt x="7112" y="117982"/>
                  </a:lnTo>
                  <a:close/>
                </a:path>
                <a:path w="103504" h="214629">
                  <a:moveTo>
                    <a:pt x="45016" y="178308"/>
                  </a:moveTo>
                  <a:lnTo>
                    <a:pt x="44917" y="189189"/>
                  </a:lnTo>
                  <a:lnTo>
                    <a:pt x="44830" y="201802"/>
                  </a:lnTo>
                  <a:lnTo>
                    <a:pt x="57530" y="201802"/>
                  </a:lnTo>
                  <a:lnTo>
                    <a:pt x="57552" y="198627"/>
                  </a:lnTo>
                  <a:lnTo>
                    <a:pt x="45644" y="198627"/>
                  </a:lnTo>
                  <a:lnTo>
                    <a:pt x="51241" y="189189"/>
                  </a:lnTo>
                  <a:lnTo>
                    <a:pt x="45016" y="178308"/>
                  </a:lnTo>
                  <a:close/>
                </a:path>
                <a:path w="103504" h="214629">
                  <a:moveTo>
                    <a:pt x="96392" y="118618"/>
                  </a:moveTo>
                  <a:lnTo>
                    <a:pt x="92455" y="119633"/>
                  </a:lnTo>
                  <a:lnTo>
                    <a:pt x="90677" y="122681"/>
                  </a:lnTo>
                  <a:lnTo>
                    <a:pt x="57693" y="178308"/>
                  </a:lnTo>
                  <a:lnTo>
                    <a:pt x="57618" y="189189"/>
                  </a:lnTo>
                  <a:lnTo>
                    <a:pt x="57530" y="201802"/>
                  </a:lnTo>
                  <a:lnTo>
                    <a:pt x="58511" y="201802"/>
                  </a:lnTo>
                  <a:lnTo>
                    <a:pt x="101600" y="129158"/>
                  </a:lnTo>
                  <a:lnTo>
                    <a:pt x="103377" y="126111"/>
                  </a:lnTo>
                  <a:lnTo>
                    <a:pt x="102362" y="122174"/>
                  </a:lnTo>
                  <a:lnTo>
                    <a:pt x="99440" y="120395"/>
                  </a:lnTo>
                  <a:lnTo>
                    <a:pt x="96392" y="118618"/>
                  </a:lnTo>
                  <a:close/>
                </a:path>
                <a:path w="103504" h="214629">
                  <a:moveTo>
                    <a:pt x="51241" y="189189"/>
                  </a:moveTo>
                  <a:lnTo>
                    <a:pt x="45644" y="198627"/>
                  </a:lnTo>
                  <a:lnTo>
                    <a:pt x="56641" y="198627"/>
                  </a:lnTo>
                  <a:lnTo>
                    <a:pt x="51241" y="189189"/>
                  </a:lnTo>
                  <a:close/>
                </a:path>
                <a:path w="103504" h="214629">
                  <a:moveTo>
                    <a:pt x="57693" y="178308"/>
                  </a:moveTo>
                  <a:lnTo>
                    <a:pt x="51241" y="189189"/>
                  </a:lnTo>
                  <a:lnTo>
                    <a:pt x="56641" y="198627"/>
                  </a:lnTo>
                  <a:lnTo>
                    <a:pt x="57552" y="198627"/>
                  </a:lnTo>
                  <a:lnTo>
                    <a:pt x="57618" y="189189"/>
                  </a:lnTo>
                  <a:lnTo>
                    <a:pt x="57693" y="178308"/>
                  </a:lnTo>
                  <a:close/>
                </a:path>
                <a:path w="103504" h="214629">
                  <a:moveTo>
                    <a:pt x="58927" y="0"/>
                  </a:moveTo>
                  <a:lnTo>
                    <a:pt x="46227" y="0"/>
                  </a:lnTo>
                  <a:lnTo>
                    <a:pt x="45410" y="117982"/>
                  </a:lnTo>
                  <a:lnTo>
                    <a:pt x="45016" y="178308"/>
                  </a:lnTo>
                  <a:lnTo>
                    <a:pt x="51241" y="189189"/>
                  </a:lnTo>
                  <a:lnTo>
                    <a:pt x="57693" y="178308"/>
                  </a:lnTo>
                  <a:lnTo>
                    <a:pt x="5892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3445" y="3714750"/>
              <a:ext cx="103378" cy="2143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35195" y="3500501"/>
              <a:ext cx="103505" cy="214629"/>
            </a:xfrm>
            <a:custGeom>
              <a:avLst/>
              <a:gdLst/>
              <a:ahLst/>
              <a:cxnLst/>
              <a:rect l="l" t="t" r="r" b="b"/>
              <a:pathLst>
                <a:path w="103504" h="214629">
                  <a:moveTo>
                    <a:pt x="7112" y="117856"/>
                  </a:moveTo>
                  <a:lnTo>
                    <a:pt x="1015" y="121412"/>
                  </a:lnTo>
                  <a:lnTo>
                    <a:pt x="0" y="125222"/>
                  </a:lnTo>
                  <a:lnTo>
                    <a:pt x="1777" y="128269"/>
                  </a:lnTo>
                  <a:lnTo>
                    <a:pt x="51053" y="214249"/>
                  </a:lnTo>
                  <a:lnTo>
                    <a:pt x="58511" y="201675"/>
                  </a:lnTo>
                  <a:lnTo>
                    <a:pt x="44830" y="201675"/>
                  </a:lnTo>
                  <a:lnTo>
                    <a:pt x="44918" y="189069"/>
                  </a:lnTo>
                  <a:lnTo>
                    <a:pt x="44993" y="178180"/>
                  </a:lnTo>
                  <a:lnTo>
                    <a:pt x="12899" y="122174"/>
                  </a:lnTo>
                  <a:lnTo>
                    <a:pt x="11049" y="118999"/>
                  </a:lnTo>
                  <a:lnTo>
                    <a:pt x="7112" y="117856"/>
                  </a:lnTo>
                  <a:close/>
                </a:path>
                <a:path w="103504" h="214629">
                  <a:moveTo>
                    <a:pt x="44996" y="178180"/>
                  </a:moveTo>
                  <a:lnTo>
                    <a:pt x="44918" y="189069"/>
                  </a:lnTo>
                  <a:lnTo>
                    <a:pt x="44830" y="201675"/>
                  </a:lnTo>
                  <a:lnTo>
                    <a:pt x="57530" y="201675"/>
                  </a:lnTo>
                  <a:lnTo>
                    <a:pt x="57552" y="198500"/>
                  </a:lnTo>
                  <a:lnTo>
                    <a:pt x="45644" y="198500"/>
                  </a:lnTo>
                  <a:lnTo>
                    <a:pt x="51237" y="189069"/>
                  </a:lnTo>
                  <a:lnTo>
                    <a:pt x="44996" y="178180"/>
                  </a:lnTo>
                  <a:close/>
                </a:path>
                <a:path w="103504" h="214629">
                  <a:moveTo>
                    <a:pt x="96392" y="118618"/>
                  </a:moveTo>
                  <a:lnTo>
                    <a:pt x="92455" y="119506"/>
                  </a:lnTo>
                  <a:lnTo>
                    <a:pt x="90677" y="122555"/>
                  </a:lnTo>
                  <a:lnTo>
                    <a:pt x="57693" y="178180"/>
                  </a:lnTo>
                  <a:lnTo>
                    <a:pt x="57618" y="189069"/>
                  </a:lnTo>
                  <a:lnTo>
                    <a:pt x="57530" y="201675"/>
                  </a:lnTo>
                  <a:lnTo>
                    <a:pt x="58511" y="201675"/>
                  </a:lnTo>
                  <a:lnTo>
                    <a:pt x="101600" y="129031"/>
                  </a:lnTo>
                  <a:lnTo>
                    <a:pt x="103377" y="125984"/>
                  </a:lnTo>
                  <a:lnTo>
                    <a:pt x="102463" y="122555"/>
                  </a:lnTo>
                  <a:lnTo>
                    <a:pt x="102362" y="122174"/>
                  </a:lnTo>
                  <a:lnTo>
                    <a:pt x="99440" y="120396"/>
                  </a:lnTo>
                  <a:lnTo>
                    <a:pt x="96392" y="118618"/>
                  </a:lnTo>
                  <a:close/>
                </a:path>
                <a:path w="103504" h="214629">
                  <a:moveTo>
                    <a:pt x="51237" y="189069"/>
                  </a:moveTo>
                  <a:lnTo>
                    <a:pt x="45644" y="198500"/>
                  </a:lnTo>
                  <a:lnTo>
                    <a:pt x="56641" y="198500"/>
                  </a:lnTo>
                  <a:lnTo>
                    <a:pt x="51237" y="189069"/>
                  </a:lnTo>
                  <a:close/>
                </a:path>
                <a:path w="103504" h="214629">
                  <a:moveTo>
                    <a:pt x="57693" y="178180"/>
                  </a:moveTo>
                  <a:lnTo>
                    <a:pt x="51237" y="189069"/>
                  </a:lnTo>
                  <a:lnTo>
                    <a:pt x="56641" y="198500"/>
                  </a:lnTo>
                  <a:lnTo>
                    <a:pt x="57552" y="198500"/>
                  </a:lnTo>
                  <a:lnTo>
                    <a:pt x="57618" y="189069"/>
                  </a:lnTo>
                  <a:lnTo>
                    <a:pt x="57693" y="178180"/>
                  </a:lnTo>
                  <a:close/>
                </a:path>
                <a:path w="103504" h="214629">
                  <a:moveTo>
                    <a:pt x="58927" y="0"/>
                  </a:moveTo>
                  <a:lnTo>
                    <a:pt x="46227" y="0"/>
                  </a:lnTo>
                  <a:lnTo>
                    <a:pt x="44996" y="178180"/>
                  </a:lnTo>
                  <a:lnTo>
                    <a:pt x="51237" y="189069"/>
                  </a:lnTo>
                  <a:lnTo>
                    <a:pt x="57693" y="178180"/>
                  </a:lnTo>
                  <a:lnTo>
                    <a:pt x="5892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79295">
              <a:lnSpc>
                <a:spcPct val="100000"/>
              </a:lnSpc>
              <a:spcBef>
                <a:spcPts val="105"/>
              </a:spcBef>
            </a:pPr>
            <a:r>
              <a:rPr dirty="0"/>
              <a:t>Search</a:t>
            </a:r>
            <a:r>
              <a:rPr spc="-10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864475" cy="42151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2166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Operation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particular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element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For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given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BST,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Compare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present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node.</a:t>
            </a:r>
            <a:endParaRPr sz="2600">
              <a:latin typeface="Calibri"/>
              <a:cs typeface="Calibri"/>
            </a:endParaRPr>
          </a:p>
          <a:p>
            <a:pPr marL="756285" marR="355600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greater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 </a:t>
            </a:r>
            <a:r>
              <a:rPr sz="2600" dirty="0">
                <a:latin typeface="Calibri"/>
                <a:cs typeface="Calibri"/>
              </a:rPr>
              <a:t>recur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node’s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subtree.</a:t>
            </a:r>
            <a:endParaRPr sz="2600">
              <a:latin typeface="Calibri"/>
              <a:cs typeface="Calibri"/>
            </a:endParaRPr>
          </a:p>
          <a:p>
            <a:pPr marL="756285" marR="344805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smaller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 </a:t>
            </a:r>
            <a:r>
              <a:rPr sz="2600" dirty="0">
                <a:latin typeface="Calibri"/>
                <a:cs typeface="Calibri"/>
              </a:rPr>
              <a:t>recur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node’s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left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subtree.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37" y="1676400"/>
            <a:ext cx="5705475" cy="2981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62" y="4862525"/>
            <a:ext cx="41243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55" dirty="0"/>
              <a:t> </a:t>
            </a:r>
            <a:r>
              <a:rPr dirty="0"/>
              <a:t>Search</a:t>
            </a:r>
            <a:r>
              <a:rPr spc="-2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5495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struct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*search(struct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*node,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key)</a:t>
            </a:r>
            <a:r>
              <a:rPr sz="3000" spc="-50" dirty="0">
                <a:latin typeface="Calibri"/>
                <a:cs typeface="Calibri"/>
              </a:rPr>
              <a:t> {</a:t>
            </a:r>
            <a:endParaRPr sz="3000" dirty="0">
              <a:latin typeface="Calibri"/>
              <a:cs typeface="Calibri"/>
            </a:endParaRPr>
          </a:p>
          <a:p>
            <a:pPr marL="182880" marR="2025014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//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empty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(node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==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NULL)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NULL;</a:t>
            </a:r>
            <a:endParaRPr sz="3000" dirty="0">
              <a:latin typeface="Calibri"/>
              <a:cs typeface="Calibri"/>
            </a:endParaRPr>
          </a:p>
          <a:p>
            <a:pPr marL="182880" marR="111442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if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(node-</a:t>
            </a:r>
            <a:r>
              <a:rPr sz="3000" dirty="0">
                <a:latin typeface="Calibri"/>
                <a:cs typeface="Calibri"/>
              </a:rPr>
              <a:t>&gt;key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==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key)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node-</a:t>
            </a:r>
            <a:r>
              <a:rPr sz="3000" spc="-10" dirty="0">
                <a:latin typeface="Calibri"/>
                <a:cs typeface="Calibri"/>
              </a:rPr>
              <a:t>&gt;data;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(key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node-</a:t>
            </a:r>
            <a:r>
              <a:rPr sz="3000" spc="-20" dirty="0">
                <a:latin typeface="Calibri"/>
                <a:cs typeface="Calibri"/>
              </a:rPr>
              <a:t>&gt;key)</a:t>
            </a:r>
            <a:endParaRPr sz="3000" dirty="0">
              <a:latin typeface="Calibri"/>
              <a:cs typeface="Calibri"/>
            </a:endParaRPr>
          </a:p>
          <a:p>
            <a:pPr marL="182880" marR="3529965" indent="172085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search(node-</a:t>
            </a:r>
            <a:r>
              <a:rPr sz="3000" dirty="0">
                <a:latin typeface="Calibri"/>
                <a:cs typeface="Calibri"/>
              </a:rPr>
              <a:t>&gt;left,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key); </a:t>
            </a:r>
            <a:r>
              <a:rPr sz="3000" spc="-20" dirty="0">
                <a:latin typeface="Calibri"/>
                <a:cs typeface="Calibri"/>
              </a:rPr>
              <a:t>else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search(node-</a:t>
            </a:r>
            <a:r>
              <a:rPr sz="3000" dirty="0">
                <a:latin typeface="Calibri"/>
                <a:cs typeface="Calibri"/>
              </a:rPr>
              <a:t>&gt;right,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key);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59585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3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insertion</a:t>
            </a:r>
            <a:r>
              <a:rPr sz="3200" spc="-60" dirty="0"/>
              <a:t> </a:t>
            </a:r>
            <a:r>
              <a:rPr sz="3200" dirty="0"/>
              <a:t>of</a:t>
            </a:r>
            <a:r>
              <a:rPr sz="3200" spc="-75" dirty="0"/>
              <a:t> </a:t>
            </a:r>
            <a:r>
              <a:rPr sz="3200" dirty="0"/>
              <a:t>a</a:t>
            </a:r>
            <a:r>
              <a:rPr sz="3200" spc="-70" dirty="0"/>
              <a:t> </a:t>
            </a:r>
            <a:r>
              <a:rPr sz="3200" dirty="0"/>
              <a:t>new</a:t>
            </a:r>
            <a:r>
              <a:rPr sz="3200" spc="-70" dirty="0"/>
              <a:t> </a:t>
            </a:r>
            <a:r>
              <a:rPr sz="3200" dirty="0"/>
              <a:t>key</a:t>
            </a:r>
            <a:r>
              <a:rPr sz="3200" spc="-70" dirty="0"/>
              <a:t> </a:t>
            </a:r>
            <a:r>
              <a:rPr sz="3200" spc="-10" dirty="0"/>
              <a:t>always</a:t>
            </a:r>
            <a:r>
              <a:rPr sz="3200" spc="-75" dirty="0"/>
              <a:t> </a:t>
            </a:r>
            <a:r>
              <a:rPr sz="3200" spc="-10" dirty="0"/>
              <a:t>takes</a:t>
            </a:r>
            <a:r>
              <a:rPr sz="3200" spc="-70" dirty="0"/>
              <a:t> </a:t>
            </a:r>
            <a:r>
              <a:rPr sz="3200" spc="-10" dirty="0"/>
              <a:t>place </a:t>
            </a:r>
            <a:r>
              <a:rPr sz="3200" dirty="0"/>
              <a:t>as</a:t>
            </a:r>
            <a:r>
              <a:rPr sz="3200" spc="-40" dirty="0"/>
              <a:t>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child</a:t>
            </a:r>
            <a:r>
              <a:rPr sz="3200" spc="-20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dirty="0"/>
              <a:t>some</a:t>
            </a:r>
            <a:r>
              <a:rPr sz="3200" spc="-25" dirty="0"/>
              <a:t> </a:t>
            </a:r>
            <a:r>
              <a:rPr sz="3200" dirty="0"/>
              <a:t>leaf</a:t>
            </a:r>
            <a:r>
              <a:rPr sz="3200" spc="-25" dirty="0"/>
              <a:t> </a:t>
            </a:r>
            <a:r>
              <a:rPr sz="3200" spc="-10" dirty="0"/>
              <a:t>node.</a:t>
            </a:r>
            <a:endParaRPr sz="3200"/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For</a:t>
            </a:r>
            <a:r>
              <a:rPr sz="3200" spc="-80" dirty="0"/>
              <a:t> </a:t>
            </a:r>
            <a:r>
              <a:rPr sz="3200" dirty="0"/>
              <a:t>finding</a:t>
            </a:r>
            <a:r>
              <a:rPr sz="3200" spc="-25" dirty="0"/>
              <a:t> </a:t>
            </a:r>
            <a:r>
              <a:rPr sz="3200" dirty="0"/>
              <a:t>out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suitable</a:t>
            </a:r>
            <a:r>
              <a:rPr sz="3200" spc="-55" dirty="0"/>
              <a:t> </a:t>
            </a:r>
            <a:r>
              <a:rPr sz="3200" dirty="0"/>
              <a:t>leaf</a:t>
            </a:r>
            <a:r>
              <a:rPr sz="3200" spc="-70" dirty="0"/>
              <a:t> </a:t>
            </a:r>
            <a:r>
              <a:rPr sz="3200" spc="-10" dirty="0"/>
              <a:t>node,</a:t>
            </a:r>
            <a:endParaRPr sz="3200"/>
          </a:p>
          <a:p>
            <a:pPr marL="756285" marR="22669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till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reached.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reached,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874" y="1776348"/>
            <a:ext cx="6105525" cy="2247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374" y="4568837"/>
            <a:ext cx="43815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Insertion</a:t>
            </a:r>
            <a:r>
              <a:rPr spc="-10" dirty="0"/>
              <a:t>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182"/>
            <a:ext cx="46564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*newNode(int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item)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*temp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*)malloc(sizeof(struct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node));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temp-</a:t>
            </a:r>
            <a:r>
              <a:rPr sz="1400" spc="-10" dirty="0">
                <a:latin typeface="Calibri"/>
                <a:cs typeface="Calibri"/>
              </a:rPr>
              <a:t>&gt;key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item;</a:t>
            </a:r>
            <a:endParaRPr sz="1400" dirty="0">
              <a:latin typeface="Calibri"/>
              <a:cs typeface="Calibri"/>
            </a:endParaRPr>
          </a:p>
          <a:p>
            <a:pPr marL="90170" marR="216217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temp-</a:t>
            </a:r>
            <a:r>
              <a:rPr sz="1400" dirty="0">
                <a:latin typeface="Calibri"/>
                <a:cs typeface="Calibri"/>
              </a:rPr>
              <a:t>&gt;left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temp-</a:t>
            </a:r>
            <a:r>
              <a:rPr sz="1400" dirty="0">
                <a:latin typeface="Calibri"/>
                <a:cs typeface="Calibri"/>
              </a:rPr>
              <a:t>&gt;right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NULL;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*insert(struct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*node,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key)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90170" marR="159893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empty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(node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NULL)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10" dirty="0">
                <a:latin typeface="Calibri"/>
                <a:cs typeface="Calibri"/>
              </a:rPr>
              <a:t> newNode(key);</a:t>
            </a:r>
            <a:endParaRPr sz="1400" dirty="0">
              <a:latin typeface="Calibri"/>
              <a:cs typeface="Calibri"/>
            </a:endParaRPr>
          </a:p>
          <a:p>
            <a:pPr marL="90170" marR="10414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Traverse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right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10" dirty="0">
                <a:latin typeface="Calibri"/>
                <a:cs typeface="Calibri"/>
              </a:rPr>
              <a:t> (key</a:t>
            </a:r>
            <a:r>
              <a:rPr sz="1400" dirty="0">
                <a:latin typeface="Calibri"/>
                <a:cs typeface="Calibri"/>
              </a:rPr>
              <a:t> &lt;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spc="-20" dirty="0">
                <a:latin typeface="Calibri"/>
                <a:cs typeface="Calibri"/>
              </a:rPr>
              <a:t>&gt;key)</a:t>
            </a:r>
            <a:endParaRPr sz="1400" dirty="0">
              <a:latin typeface="Calibri"/>
              <a:cs typeface="Calibri"/>
            </a:endParaRPr>
          </a:p>
          <a:p>
            <a:pPr marL="90170" marR="1900555" indent="787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dirty="0">
                <a:latin typeface="Calibri"/>
                <a:cs typeface="Calibri"/>
              </a:rPr>
              <a:t>&gt;left =</a:t>
            </a:r>
            <a:r>
              <a:rPr sz="1400" spc="-10" dirty="0">
                <a:latin typeface="Calibri"/>
                <a:cs typeface="Calibri"/>
              </a:rPr>
              <a:t> insert(node-</a:t>
            </a:r>
            <a:r>
              <a:rPr sz="1400" dirty="0">
                <a:latin typeface="Calibri"/>
                <a:cs typeface="Calibri"/>
              </a:rPr>
              <a:t>&gt;left,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key); else</a:t>
            </a:r>
            <a:endParaRPr sz="14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dirty="0">
                <a:latin typeface="Calibri"/>
                <a:cs typeface="Calibri"/>
              </a:rPr>
              <a:t>&gt;right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insert(node-</a:t>
            </a:r>
            <a:r>
              <a:rPr sz="1400" dirty="0">
                <a:latin typeface="Calibri"/>
                <a:cs typeface="Calibri"/>
              </a:rPr>
              <a:t>&gt;right,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key);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  <a:r>
              <a:rPr spc="-5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9968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Deletion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particular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 Tree.</a:t>
            </a:r>
            <a:endParaRPr sz="3200">
              <a:latin typeface="Calibri"/>
              <a:cs typeface="Calibri"/>
            </a:endParaRPr>
          </a:p>
          <a:p>
            <a:pPr marL="355600" marR="311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three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9275" marR="5080" indent="-156718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01: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dirty="0"/>
              <a:t>No</a:t>
            </a:r>
            <a:r>
              <a:rPr sz="4000" spc="-65" dirty="0"/>
              <a:t> </a:t>
            </a:r>
            <a:r>
              <a:rPr sz="4000" dirty="0"/>
              <a:t>Child</a:t>
            </a:r>
            <a:r>
              <a:rPr sz="4000" spc="-65" dirty="0"/>
              <a:t> </a:t>
            </a:r>
            <a:r>
              <a:rPr sz="4000" dirty="0"/>
              <a:t>(Leaf</a:t>
            </a:r>
            <a:r>
              <a:rPr sz="4000" spc="-65" dirty="0"/>
              <a:t> </a:t>
            </a:r>
            <a:r>
              <a:rPr sz="4000" spc="-10" dirty="0"/>
              <a:t>Node)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822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Just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remove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disconnect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3533775"/>
            <a:ext cx="576262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10" dirty="0"/>
              <a:t>terminologies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623" y="2276462"/>
            <a:ext cx="57340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6810" marR="5080" indent="-216471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02: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dirty="0"/>
              <a:t>Only</a:t>
            </a:r>
            <a:r>
              <a:rPr sz="4000" spc="-75" dirty="0"/>
              <a:t> </a:t>
            </a:r>
            <a:r>
              <a:rPr sz="4000" dirty="0"/>
              <a:t>One</a:t>
            </a:r>
            <a:r>
              <a:rPr sz="4000" spc="-70" dirty="0"/>
              <a:t> </a:t>
            </a:r>
            <a:r>
              <a:rPr sz="4000" spc="-10" dirty="0"/>
              <a:t>Child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409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30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BST.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3614673"/>
            <a:ext cx="54102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4135" marR="5080" indent="-235204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03: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spc="-40" dirty="0"/>
              <a:t>Two</a:t>
            </a:r>
            <a:r>
              <a:rPr sz="4000" spc="-170" dirty="0"/>
              <a:t> </a:t>
            </a:r>
            <a:r>
              <a:rPr sz="4000" spc="-10" dirty="0"/>
              <a:t>Children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03515" cy="271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51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BST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30" dirty="0">
                <a:latin typeface="Calibri"/>
                <a:cs typeface="Calibri"/>
              </a:rPr>
              <a:t>Method-</a:t>
            </a:r>
            <a:r>
              <a:rPr sz="2800" spc="-25" dirty="0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subtree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Pluck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successor.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successor.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4524375"/>
            <a:ext cx="63817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6549"/>
            <a:ext cx="6998970" cy="15697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Method-</a:t>
            </a:r>
            <a:r>
              <a:rPr sz="2400" spc="-25" dirty="0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Visit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subtree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Pluck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inorder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successor.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Replace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inorder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successor.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3795712"/>
            <a:ext cx="6324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50368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10"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518"/>
            <a:ext cx="372173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773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//Function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minimum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0" dirty="0">
                <a:latin typeface="Calibri"/>
                <a:cs typeface="Calibri"/>
              </a:rPr>
              <a:t> tree.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Node* </a:t>
            </a:r>
            <a:r>
              <a:rPr sz="800" spc="-10" dirty="0">
                <a:latin typeface="Calibri"/>
                <a:cs typeface="Calibri"/>
              </a:rPr>
              <a:t>FindMin(Node*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root)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55600" marR="1614805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while(root-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!=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 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root-&gt;left;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 marR="1659255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delete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value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from</a:t>
            </a:r>
            <a:r>
              <a:rPr sz="800" spc="-20" dirty="0">
                <a:latin typeface="Calibri"/>
                <a:cs typeface="Calibri"/>
              </a:rPr>
              <a:t> tree.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Node* </a:t>
            </a:r>
            <a:r>
              <a:rPr sz="800" spc="-10" dirty="0">
                <a:latin typeface="Calibri"/>
                <a:cs typeface="Calibri"/>
              </a:rPr>
              <a:t>Delete(struct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*root,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data)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if(root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355600" marR="71818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if(data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&lt;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&gt;data)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Delete(root-&gt;left,data);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(data &gt;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&gt;data)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Delete(root-&gt;right,data);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Case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1:</a:t>
            </a:r>
            <a:r>
              <a:rPr sz="800" spc="1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&amp;&amp;</a:t>
            </a:r>
            <a:r>
              <a:rPr sz="800" spc="-10" dirty="0">
                <a:latin typeface="Calibri"/>
                <a:cs typeface="Calibri"/>
              </a:rPr>
              <a:t> 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1358265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free(root);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NULL;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//Case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2: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One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7994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root;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root-&gt;right;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free(temp);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7994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root;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root-&gt;left;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free(temp);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 marR="197358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case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3: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children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12192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 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FindMin(root-&gt;right);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temp-&gt;data;</a:t>
            </a:r>
            <a:endParaRPr sz="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Delete(root-&gt;right,temp-&gt;data);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9" y="1142987"/>
            <a:ext cx="653415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416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Hashing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7907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Hashing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well-</a:t>
            </a:r>
            <a:r>
              <a:rPr dirty="0"/>
              <a:t>known</a:t>
            </a:r>
            <a:r>
              <a:rPr spc="-65" dirty="0"/>
              <a:t> </a:t>
            </a:r>
            <a:r>
              <a:rPr dirty="0"/>
              <a:t>technique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search</a:t>
            </a:r>
            <a:r>
              <a:rPr spc="-65" dirty="0"/>
              <a:t> </a:t>
            </a:r>
            <a:r>
              <a:rPr spc="-25" dirty="0"/>
              <a:t>any </a:t>
            </a:r>
            <a:r>
              <a:rPr dirty="0"/>
              <a:t>particular</a:t>
            </a:r>
            <a:r>
              <a:rPr spc="-105" dirty="0"/>
              <a:t> </a:t>
            </a:r>
            <a:r>
              <a:rPr dirty="0"/>
              <a:t>element</a:t>
            </a:r>
            <a:r>
              <a:rPr spc="-70" dirty="0"/>
              <a:t> </a:t>
            </a:r>
            <a:r>
              <a:rPr dirty="0"/>
              <a:t>among</a:t>
            </a:r>
            <a:r>
              <a:rPr spc="-75" dirty="0"/>
              <a:t> </a:t>
            </a:r>
            <a:r>
              <a:rPr dirty="0"/>
              <a:t>several</a:t>
            </a:r>
            <a:r>
              <a:rPr spc="-85" dirty="0"/>
              <a:t> </a:t>
            </a:r>
            <a:r>
              <a:rPr spc="-10" dirty="0"/>
              <a:t>elements.</a:t>
            </a:r>
          </a:p>
          <a:p>
            <a:pPr marL="355600" marR="509270" indent="-342900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It</a:t>
            </a:r>
            <a:r>
              <a:rPr spc="-80" dirty="0"/>
              <a:t> </a:t>
            </a:r>
            <a:r>
              <a:rPr dirty="0"/>
              <a:t>minimizes</a:t>
            </a:r>
            <a:r>
              <a:rPr spc="-4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comparisons</a:t>
            </a:r>
            <a:r>
              <a:rPr spc="-55" dirty="0"/>
              <a:t> </a:t>
            </a:r>
            <a:r>
              <a:rPr spc="-10" dirty="0"/>
              <a:t>while performing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search.</a:t>
            </a: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Unlike</a:t>
            </a:r>
            <a:r>
              <a:rPr spc="-95" dirty="0"/>
              <a:t> </a:t>
            </a:r>
            <a:r>
              <a:rPr dirty="0"/>
              <a:t>other</a:t>
            </a:r>
            <a:r>
              <a:rPr spc="-75" dirty="0"/>
              <a:t> </a:t>
            </a:r>
            <a:r>
              <a:rPr dirty="0"/>
              <a:t>searching</a:t>
            </a:r>
            <a:r>
              <a:rPr spc="-95" dirty="0"/>
              <a:t> </a:t>
            </a:r>
            <a:r>
              <a:rPr spc="-10" dirty="0"/>
              <a:t>techniques,</a:t>
            </a: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extremely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efficient.</a:t>
            </a:r>
            <a:endParaRPr sz="2600">
              <a:latin typeface="Calibri"/>
              <a:cs typeface="Calibri"/>
            </a:endParaRPr>
          </a:p>
          <a:p>
            <a:pPr marL="756285" marR="347980" lvl="1" indent="-287020">
              <a:lnSpc>
                <a:spcPts val="2810"/>
              </a:lnSpc>
              <a:spcBef>
                <a:spcPts val="66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taken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depend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total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elements.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completes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constant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complexity O(1).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57350">
              <a:lnSpc>
                <a:spcPct val="100000"/>
              </a:lnSpc>
              <a:spcBef>
                <a:spcPts val="105"/>
              </a:spcBef>
            </a:pPr>
            <a:r>
              <a:rPr dirty="0"/>
              <a:t>Hashing</a:t>
            </a:r>
            <a:r>
              <a:rPr spc="-15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0257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Hash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table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items.</a:t>
            </a:r>
            <a:endParaRPr sz="3200">
              <a:latin typeface="Calibri"/>
              <a:cs typeface="Calibri"/>
            </a:endParaRPr>
          </a:p>
          <a:p>
            <a:pPr marL="355600" marR="3340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inserted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249170">
              <a:lnSpc>
                <a:spcPct val="100000"/>
              </a:lnSpc>
              <a:spcBef>
                <a:spcPts val="105"/>
              </a:spcBef>
            </a:pPr>
            <a:r>
              <a:rPr dirty="0"/>
              <a:t>Hash</a:t>
            </a:r>
            <a:r>
              <a:rPr spc="-75" dirty="0"/>
              <a:t> </a:t>
            </a:r>
            <a:r>
              <a:rPr dirty="0"/>
              <a:t>Key</a:t>
            </a:r>
            <a:r>
              <a:rPr spc="-65" dirty="0"/>
              <a:t> </a:t>
            </a:r>
            <a:r>
              <a:rPr spc="-1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2764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Hash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item.</a:t>
            </a:r>
            <a:endParaRPr sz="24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Hash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5" y="3924300"/>
            <a:ext cx="62769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05"/>
              </a:spcBef>
            </a:pPr>
            <a:r>
              <a:rPr dirty="0"/>
              <a:t>Hash</a:t>
            </a:r>
            <a:r>
              <a:rPr spc="-2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24447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9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85" dirty="0"/>
              <a:t> </a:t>
            </a:r>
            <a:r>
              <a:rPr sz="3200" dirty="0"/>
              <a:t>a</a:t>
            </a:r>
            <a:r>
              <a:rPr sz="3200" spc="-7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dirty="0"/>
              <a:t>that</a:t>
            </a:r>
            <a:r>
              <a:rPr sz="3200" spc="-70" dirty="0"/>
              <a:t> </a:t>
            </a:r>
            <a:r>
              <a:rPr sz="3200" dirty="0"/>
              <a:t>maps</a:t>
            </a:r>
            <a:r>
              <a:rPr sz="3200" spc="-75" dirty="0"/>
              <a:t> </a:t>
            </a:r>
            <a:r>
              <a:rPr sz="3200" dirty="0"/>
              <a:t>any</a:t>
            </a:r>
            <a:r>
              <a:rPr sz="3200" spc="-65" dirty="0"/>
              <a:t> </a:t>
            </a:r>
            <a:r>
              <a:rPr sz="3200" spc="-25" dirty="0"/>
              <a:t>big </a:t>
            </a:r>
            <a:r>
              <a:rPr sz="3200" dirty="0"/>
              <a:t>number</a:t>
            </a:r>
            <a:r>
              <a:rPr sz="3200" spc="-70" dirty="0"/>
              <a:t> </a:t>
            </a:r>
            <a:r>
              <a:rPr sz="3200" dirty="0"/>
              <a:t>or</a:t>
            </a:r>
            <a:r>
              <a:rPr sz="3200" spc="-65" dirty="0"/>
              <a:t> </a:t>
            </a:r>
            <a:r>
              <a:rPr sz="3200" dirty="0"/>
              <a:t>string</a:t>
            </a:r>
            <a:r>
              <a:rPr sz="3200" spc="-55" dirty="0"/>
              <a:t> </a:t>
            </a:r>
            <a:r>
              <a:rPr sz="3200" dirty="0"/>
              <a:t>to</a:t>
            </a:r>
            <a:r>
              <a:rPr sz="3200" spc="-65" dirty="0"/>
              <a:t> </a:t>
            </a:r>
            <a:r>
              <a:rPr sz="3200" dirty="0"/>
              <a:t>a</a:t>
            </a:r>
            <a:r>
              <a:rPr sz="3200" spc="-60" dirty="0"/>
              <a:t> </a:t>
            </a:r>
            <a:r>
              <a:rPr sz="3200" dirty="0"/>
              <a:t>small</a:t>
            </a:r>
            <a:r>
              <a:rPr sz="3200" spc="-60" dirty="0"/>
              <a:t> </a:t>
            </a:r>
            <a:r>
              <a:rPr sz="3200" dirty="0"/>
              <a:t>integer</a:t>
            </a:r>
            <a:r>
              <a:rPr sz="3200" spc="-65" dirty="0"/>
              <a:t> </a:t>
            </a:r>
            <a:r>
              <a:rPr sz="3200" spc="-10" dirty="0"/>
              <a:t>value.</a:t>
            </a:r>
            <a:endParaRPr sz="3200"/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7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spc="-10" dirty="0"/>
              <a:t>takes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data</a:t>
            </a:r>
            <a:r>
              <a:rPr sz="3200" spc="-75" dirty="0"/>
              <a:t> </a:t>
            </a:r>
            <a:r>
              <a:rPr sz="3200" dirty="0"/>
              <a:t>item</a:t>
            </a:r>
            <a:r>
              <a:rPr sz="3200" spc="-65" dirty="0"/>
              <a:t> </a:t>
            </a:r>
            <a:r>
              <a:rPr sz="3200" dirty="0"/>
              <a:t>as</a:t>
            </a:r>
            <a:r>
              <a:rPr sz="3200" spc="-75" dirty="0"/>
              <a:t> </a:t>
            </a:r>
            <a:r>
              <a:rPr sz="3200" dirty="0"/>
              <a:t>an</a:t>
            </a:r>
            <a:r>
              <a:rPr sz="3200" spc="-70" dirty="0"/>
              <a:t> </a:t>
            </a:r>
            <a:r>
              <a:rPr sz="3200" spc="-10" dirty="0"/>
              <a:t>input </a:t>
            </a:r>
            <a:r>
              <a:rPr sz="3200" dirty="0"/>
              <a:t>and</a:t>
            </a:r>
            <a:r>
              <a:rPr sz="3200" spc="-80" dirty="0"/>
              <a:t> </a:t>
            </a:r>
            <a:r>
              <a:rPr sz="3200" dirty="0"/>
              <a:t>returns</a:t>
            </a:r>
            <a:r>
              <a:rPr sz="3200" spc="-80" dirty="0"/>
              <a:t> </a:t>
            </a:r>
            <a:r>
              <a:rPr sz="3200" dirty="0"/>
              <a:t>a</a:t>
            </a:r>
            <a:r>
              <a:rPr sz="3200" spc="-75" dirty="0"/>
              <a:t> </a:t>
            </a:r>
            <a:r>
              <a:rPr sz="3200" dirty="0"/>
              <a:t>small</a:t>
            </a:r>
            <a:r>
              <a:rPr sz="3200" spc="-65" dirty="0"/>
              <a:t> </a:t>
            </a:r>
            <a:r>
              <a:rPr sz="3200" dirty="0"/>
              <a:t>integer</a:t>
            </a:r>
            <a:r>
              <a:rPr sz="3200" spc="-70" dirty="0"/>
              <a:t> </a:t>
            </a:r>
            <a:r>
              <a:rPr sz="3200" dirty="0"/>
              <a:t>value</a:t>
            </a:r>
            <a:r>
              <a:rPr sz="3200" spc="-75" dirty="0"/>
              <a:t> </a:t>
            </a:r>
            <a:r>
              <a:rPr sz="3200" dirty="0"/>
              <a:t>as</a:t>
            </a:r>
            <a:r>
              <a:rPr sz="3200" spc="-85" dirty="0"/>
              <a:t> </a:t>
            </a:r>
            <a:r>
              <a:rPr sz="3200" dirty="0"/>
              <a:t>an</a:t>
            </a:r>
            <a:r>
              <a:rPr sz="3200" spc="-65" dirty="0"/>
              <a:t> </a:t>
            </a:r>
            <a:r>
              <a:rPr sz="3200" spc="-10" dirty="0"/>
              <a:t>output.</a:t>
            </a:r>
            <a:endParaRPr sz="3200"/>
          </a:p>
          <a:p>
            <a:pPr marL="355600" marR="85280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small</a:t>
            </a:r>
            <a:r>
              <a:rPr sz="3200" spc="-40" dirty="0"/>
              <a:t> </a:t>
            </a:r>
            <a:r>
              <a:rPr sz="3200" dirty="0"/>
              <a:t>integer</a:t>
            </a:r>
            <a:r>
              <a:rPr sz="3200" spc="-45" dirty="0"/>
              <a:t> </a:t>
            </a:r>
            <a:r>
              <a:rPr sz="3200" dirty="0"/>
              <a:t>value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55" dirty="0"/>
              <a:t> </a:t>
            </a:r>
            <a:r>
              <a:rPr sz="3200" dirty="0"/>
              <a:t>called</a:t>
            </a:r>
            <a:r>
              <a:rPr sz="3200" spc="-45" dirty="0"/>
              <a:t> </a:t>
            </a:r>
            <a:r>
              <a:rPr sz="3200" dirty="0"/>
              <a:t>as</a:t>
            </a:r>
            <a:r>
              <a:rPr sz="3200" spc="-45" dirty="0"/>
              <a:t> </a:t>
            </a:r>
            <a:r>
              <a:rPr sz="3200" dirty="0"/>
              <a:t>a</a:t>
            </a:r>
            <a:r>
              <a:rPr sz="3200" spc="-45" dirty="0"/>
              <a:t> </a:t>
            </a:r>
            <a:r>
              <a:rPr sz="3200" spc="-20" dirty="0"/>
              <a:t>hash </a:t>
            </a:r>
            <a:r>
              <a:rPr sz="3200" spc="-10" dirty="0"/>
              <a:t>value.</a:t>
            </a:r>
            <a:endParaRPr sz="3200"/>
          </a:p>
          <a:p>
            <a:pPr marL="355600" marR="10350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70" dirty="0"/>
              <a:t> </a:t>
            </a:r>
            <a:r>
              <a:rPr sz="3200" dirty="0"/>
              <a:t>value</a:t>
            </a:r>
            <a:r>
              <a:rPr sz="3200" spc="-50" dirty="0"/>
              <a:t> </a:t>
            </a:r>
            <a:r>
              <a:rPr sz="3200" dirty="0"/>
              <a:t>of</a:t>
            </a:r>
            <a:r>
              <a:rPr sz="3200" spc="-55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data</a:t>
            </a:r>
            <a:r>
              <a:rPr sz="3200" spc="-50" dirty="0"/>
              <a:t> </a:t>
            </a:r>
            <a:r>
              <a:rPr sz="3200" dirty="0"/>
              <a:t>item</a:t>
            </a:r>
            <a:r>
              <a:rPr sz="3200" spc="-45" dirty="0"/>
              <a:t> </a:t>
            </a:r>
            <a:r>
              <a:rPr sz="3200" dirty="0"/>
              <a:t>is</a:t>
            </a:r>
            <a:r>
              <a:rPr sz="3200" spc="-60" dirty="0"/>
              <a:t> </a:t>
            </a:r>
            <a:r>
              <a:rPr sz="3200" dirty="0"/>
              <a:t>then</a:t>
            </a:r>
            <a:r>
              <a:rPr sz="3200" spc="-60" dirty="0"/>
              <a:t> </a:t>
            </a:r>
            <a:r>
              <a:rPr sz="3200" dirty="0"/>
              <a:t>used</a:t>
            </a:r>
            <a:r>
              <a:rPr sz="3200" spc="-55" dirty="0"/>
              <a:t> </a:t>
            </a:r>
            <a:r>
              <a:rPr sz="3200" dirty="0"/>
              <a:t>as</a:t>
            </a:r>
            <a:r>
              <a:rPr sz="3200" spc="-45" dirty="0"/>
              <a:t> </a:t>
            </a:r>
            <a:r>
              <a:rPr sz="3200" spc="-25" dirty="0"/>
              <a:t>an </a:t>
            </a:r>
            <a:r>
              <a:rPr sz="3200" dirty="0"/>
              <a:t>index</a:t>
            </a:r>
            <a:r>
              <a:rPr sz="3200" spc="-80" dirty="0"/>
              <a:t> </a:t>
            </a:r>
            <a:r>
              <a:rPr sz="3200" dirty="0"/>
              <a:t>for</a:t>
            </a:r>
            <a:r>
              <a:rPr sz="3200" spc="-75" dirty="0"/>
              <a:t> </a:t>
            </a:r>
            <a:r>
              <a:rPr sz="3200" dirty="0"/>
              <a:t>storing</a:t>
            </a:r>
            <a:r>
              <a:rPr sz="3200" spc="-55" dirty="0"/>
              <a:t> </a:t>
            </a:r>
            <a:r>
              <a:rPr sz="3200" dirty="0"/>
              <a:t>it</a:t>
            </a:r>
            <a:r>
              <a:rPr sz="3200" spc="-75" dirty="0"/>
              <a:t> </a:t>
            </a:r>
            <a:r>
              <a:rPr sz="3200" dirty="0"/>
              <a:t>into</a:t>
            </a:r>
            <a:r>
              <a:rPr sz="3200" spc="-65" dirty="0"/>
              <a:t> </a:t>
            </a:r>
            <a:r>
              <a:rPr sz="3200" dirty="0"/>
              <a:t>the</a:t>
            </a:r>
            <a:r>
              <a:rPr sz="3200" spc="-85" dirty="0"/>
              <a:t> </a:t>
            </a:r>
            <a:r>
              <a:rPr sz="3200" dirty="0"/>
              <a:t>hash</a:t>
            </a:r>
            <a:r>
              <a:rPr sz="3200" spc="-65" dirty="0"/>
              <a:t> </a:t>
            </a:r>
            <a:r>
              <a:rPr sz="3200" spc="-10" dirty="0"/>
              <a:t>table.</a:t>
            </a:r>
            <a:endParaRPr sz="3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21412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9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Hash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1395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57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various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functions </a:t>
            </a:r>
            <a:r>
              <a:rPr sz="3200" dirty="0">
                <a:latin typeface="Calibri"/>
                <a:cs typeface="Calibri"/>
              </a:rPr>
              <a:t>available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as-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Mid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Square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Division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Folding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etc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depends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wants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105"/>
              </a:spcBef>
            </a:pPr>
            <a:r>
              <a:rPr dirty="0"/>
              <a:t>Properties</a:t>
            </a:r>
            <a:r>
              <a:rPr spc="-7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Hash</a:t>
            </a:r>
            <a:r>
              <a:rPr spc="-3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529195" cy="2153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properties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good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are-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efficiently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computable.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minimizes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collisions.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uniformly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415029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359"/>
            <a:ext cx="753300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originates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root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never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3405187"/>
            <a:ext cx="42100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45614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spc="-10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765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key.</a:t>
            </a:r>
            <a:endParaRPr sz="2800">
              <a:latin typeface="Calibri"/>
              <a:cs typeface="Calibri"/>
            </a:endParaRPr>
          </a:p>
          <a:p>
            <a:pPr marL="355600" marR="9461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355600" marR="295275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keys.</a:t>
            </a:r>
            <a:endParaRPr sz="2800">
              <a:latin typeface="Calibri"/>
              <a:cs typeface="Calibri"/>
            </a:endParaRPr>
          </a:p>
          <a:p>
            <a:pPr marL="355600" marR="43942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already </a:t>
            </a:r>
            <a:r>
              <a:rPr sz="2800" dirty="0">
                <a:latin typeface="Calibri"/>
                <a:cs typeface="Calibri"/>
              </a:rPr>
              <a:t>occupied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bucket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spc="7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Collision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spc="-145" dirty="0"/>
              <a:t> </a:t>
            </a:r>
            <a:r>
              <a:rPr dirty="0"/>
              <a:t>Resolution</a:t>
            </a:r>
            <a:r>
              <a:rPr spc="-160" dirty="0"/>
              <a:t> </a:t>
            </a:r>
            <a:r>
              <a:rPr spc="-2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666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Collision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Techniques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resolving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9509" y="2776727"/>
            <a:ext cx="2722245" cy="711835"/>
            <a:chOff x="2889509" y="2776727"/>
            <a:chExt cx="2722245" cy="711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9" y="2837708"/>
              <a:ext cx="2721853" cy="6507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300" y="2776727"/>
              <a:ext cx="2232660" cy="7040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874" y="2857499"/>
              <a:ext cx="2643251" cy="571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8874" y="2857499"/>
              <a:ext cx="2643505" cy="571500"/>
            </a:xfrm>
            <a:custGeom>
              <a:avLst/>
              <a:gdLst/>
              <a:ahLst/>
              <a:cxnLst/>
              <a:rect l="l" t="t" r="r" b="b"/>
              <a:pathLst>
                <a:path w="2643504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2548001" y="0"/>
                  </a:lnTo>
                  <a:lnTo>
                    <a:pt x="2585065" y="7489"/>
                  </a:lnTo>
                  <a:lnTo>
                    <a:pt x="2615342" y="27908"/>
                  </a:lnTo>
                  <a:lnTo>
                    <a:pt x="2635761" y="58185"/>
                  </a:lnTo>
                  <a:lnTo>
                    <a:pt x="2643251" y="95250"/>
                  </a:lnTo>
                  <a:lnTo>
                    <a:pt x="2643251" y="476250"/>
                  </a:lnTo>
                  <a:lnTo>
                    <a:pt x="2635761" y="513314"/>
                  </a:lnTo>
                  <a:lnTo>
                    <a:pt x="2615342" y="543591"/>
                  </a:lnTo>
                  <a:lnTo>
                    <a:pt x="2585065" y="564010"/>
                  </a:lnTo>
                  <a:lnTo>
                    <a:pt x="2548001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9178" y="2841497"/>
            <a:ext cx="1844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389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Resolution Techniques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47126" y="3811523"/>
            <a:ext cx="2508885" cy="704215"/>
            <a:chOff x="5247126" y="3811523"/>
            <a:chExt cx="2508885" cy="7042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7126" y="3909059"/>
              <a:ext cx="2508515" cy="580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0596" y="3811523"/>
              <a:ext cx="1941576" cy="7040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6375" y="3929125"/>
              <a:ext cx="2428875" cy="499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86375" y="3929125"/>
              <a:ext cx="2428875" cy="500380"/>
            </a:xfrm>
            <a:custGeom>
              <a:avLst/>
              <a:gdLst/>
              <a:ahLst/>
              <a:cxnLst/>
              <a:rect l="l" t="t" r="r" b="b"/>
              <a:pathLst>
                <a:path w="2428875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345563" y="0"/>
                  </a:lnTo>
                  <a:lnTo>
                    <a:pt x="2377975" y="6534"/>
                  </a:lnTo>
                  <a:lnTo>
                    <a:pt x="2404459" y="24368"/>
                  </a:lnTo>
                  <a:lnTo>
                    <a:pt x="2422322" y="50845"/>
                  </a:lnTo>
                  <a:lnTo>
                    <a:pt x="2428875" y="83312"/>
                  </a:lnTo>
                  <a:lnTo>
                    <a:pt x="2428875" y="416687"/>
                  </a:lnTo>
                  <a:lnTo>
                    <a:pt x="2422322" y="449099"/>
                  </a:lnTo>
                  <a:lnTo>
                    <a:pt x="2404459" y="475583"/>
                  </a:lnTo>
                  <a:lnTo>
                    <a:pt x="2377975" y="493446"/>
                  </a:lnTo>
                  <a:lnTo>
                    <a:pt x="2345563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8363" y="3877513"/>
            <a:ext cx="1607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Addressing</a:t>
            </a:r>
            <a:endParaRPr sz="18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(Closed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229" y="3848100"/>
            <a:ext cx="7223759" cy="1426845"/>
            <a:chOff x="745229" y="3848100"/>
            <a:chExt cx="7223759" cy="142684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3753" y="4695420"/>
              <a:ext cx="2365236" cy="5791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43625" y="47148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560" y="0"/>
                  </a:moveTo>
                  <a:lnTo>
                    <a:pt x="83312" y="0"/>
                  </a:lnTo>
                  <a:lnTo>
                    <a:pt x="50845" y="6552"/>
                  </a:lnTo>
                  <a:lnTo>
                    <a:pt x="24368" y="24415"/>
                  </a:lnTo>
                  <a:lnTo>
                    <a:pt x="6534" y="50899"/>
                  </a:lnTo>
                  <a:lnTo>
                    <a:pt x="0" y="83312"/>
                  </a:lnTo>
                  <a:lnTo>
                    <a:pt x="0" y="416687"/>
                  </a:lnTo>
                  <a:lnTo>
                    <a:pt x="6534" y="449173"/>
                  </a:lnTo>
                  <a:lnTo>
                    <a:pt x="24368" y="475694"/>
                  </a:lnTo>
                  <a:lnTo>
                    <a:pt x="50845" y="493571"/>
                  </a:lnTo>
                  <a:lnTo>
                    <a:pt x="83312" y="500125"/>
                  </a:lnTo>
                  <a:lnTo>
                    <a:pt x="2202560" y="500125"/>
                  </a:lnTo>
                  <a:lnTo>
                    <a:pt x="2235047" y="493571"/>
                  </a:lnTo>
                  <a:lnTo>
                    <a:pt x="2261568" y="475694"/>
                  </a:lnTo>
                  <a:lnTo>
                    <a:pt x="2279445" y="449173"/>
                  </a:lnTo>
                  <a:lnTo>
                    <a:pt x="2286000" y="416687"/>
                  </a:lnTo>
                  <a:lnTo>
                    <a:pt x="2286000" y="83312"/>
                  </a:lnTo>
                  <a:lnTo>
                    <a:pt x="2279445" y="50899"/>
                  </a:lnTo>
                  <a:lnTo>
                    <a:pt x="2261568" y="24415"/>
                  </a:lnTo>
                  <a:lnTo>
                    <a:pt x="2235047" y="6552"/>
                  </a:lnTo>
                  <a:lnTo>
                    <a:pt x="220256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3625" y="47148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34" y="50899"/>
                  </a:lnTo>
                  <a:lnTo>
                    <a:pt x="24368" y="24415"/>
                  </a:lnTo>
                  <a:lnTo>
                    <a:pt x="50845" y="6552"/>
                  </a:lnTo>
                  <a:lnTo>
                    <a:pt x="83312" y="0"/>
                  </a:lnTo>
                  <a:lnTo>
                    <a:pt x="2202560" y="0"/>
                  </a:lnTo>
                  <a:lnTo>
                    <a:pt x="2235047" y="6552"/>
                  </a:lnTo>
                  <a:lnTo>
                    <a:pt x="2261568" y="24415"/>
                  </a:lnTo>
                  <a:lnTo>
                    <a:pt x="2279445" y="50899"/>
                  </a:lnTo>
                  <a:lnTo>
                    <a:pt x="2286000" y="83312"/>
                  </a:lnTo>
                  <a:lnTo>
                    <a:pt x="2286000" y="416687"/>
                  </a:lnTo>
                  <a:lnTo>
                    <a:pt x="2279445" y="449173"/>
                  </a:lnTo>
                  <a:lnTo>
                    <a:pt x="2261568" y="475694"/>
                  </a:lnTo>
                  <a:lnTo>
                    <a:pt x="2235047" y="493571"/>
                  </a:lnTo>
                  <a:lnTo>
                    <a:pt x="2202560" y="500125"/>
                  </a:lnTo>
                  <a:lnTo>
                    <a:pt x="83312" y="500125"/>
                  </a:lnTo>
                  <a:lnTo>
                    <a:pt x="50845" y="493571"/>
                  </a:lnTo>
                  <a:lnTo>
                    <a:pt x="24368" y="475694"/>
                  </a:lnTo>
                  <a:lnTo>
                    <a:pt x="6534" y="449173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229" y="3909080"/>
              <a:ext cx="2151900" cy="6507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147" y="3848100"/>
              <a:ext cx="2034539" cy="7040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787" y="3929126"/>
              <a:ext cx="2071712" cy="5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5787" y="3929126"/>
              <a:ext cx="2072005" cy="571500"/>
            </a:xfrm>
            <a:custGeom>
              <a:avLst/>
              <a:gdLst/>
              <a:ahLst/>
              <a:cxnLst/>
              <a:rect l="l" t="t" r="r" b="b"/>
              <a:pathLst>
                <a:path w="2072005" h="571500">
                  <a:moveTo>
                    <a:pt x="0" y="95250"/>
                  </a:moveTo>
                  <a:lnTo>
                    <a:pt x="7485" y="58132"/>
                  </a:lnTo>
                  <a:lnTo>
                    <a:pt x="27898" y="27860"/>
                  </a:lnTo>
                  <a:lnTo>
                    <a:pt x="58175" y="7471"/>
                  </a:lnTo>
                  <a:lnTo>
                    <a:pt x="95250" y="0"/>
                  </a:lnTo>
                  <a:lnTo>
                    <a:pt x="1976462" y="0"/>
                  </a:lnTo>
                  <a:lnTo>
                    <a:pt x="2013527" y="7471"/>
                  </a:lnTo>
                  <a:lnTo>
                    <a:pt x="2043804" y="27860"/>
                  </a:lnTo>
                  <a:lnTo>
                    <a:pt x="2064223" y="58132"/>
                  </a:lnTo>
                  <a:lnTo>
                    <a:pt x="2071712" y="95250"/>
                  </a:lnTo>
                  <a:lnTo>
                    <a:pt x="2071712" y="476250"/>
                  </a:lnTo>
                  <a:lnTo>
                    <a:pt x="2064223" y="513314"/>
                  </a:lnTo>
                  <a:lnTo>
                    <a:pt x="2043804" y="543591"/>
                  </a:lnTo>
                  <a:lnTo>
                    <a:pt x="2013527" y="564010"/>
                  </a:lnTo>
                  <a:lnTo>
                    <a:pt x="197646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0889" y="3913378"/>
            <a:ext cx="169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Chaining </a:t>
            </a:r>
            <a:r>
              <a:rPr sz="1800" dirty="0">
                <a:latin typeface="Calibri"/>
                <a:cs typeface="Calibri"/>
              </a:rPr>
              <a:t>(Open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63445" y="3500501"/>
            <a:ext cx="6346825" cy="3275329"/>
            <a:chOff x="1663445" y="3500501"/>
            <a:chExt cx="6346825" cy="3275329"/>
          </a:xfrm>
        </p:grpSpPr>
        <p:sp>
          <p:nvSpPr>
            <p:cNvPr id="26" name="object 26"/>
            <p:cNvSpPr/>
            <p:nvPr/>
          </p:nvSpPr>
          <p:spPr>
            <a:xfrm>
              <a:off x="1714499" y="3714750"/>
              <a:ext cx="4857750" cy="1905"/>
            </a:xfrm>
            <a:custGeom>
              <a:avLst/>
              <a:gdLst/>
              <a:ahLst/>
              <a:cxnLst/>
              <a:rect l="l" t="t" r="r" b="b"/>
              <a:pathLst>
                <a:path w="4857750" h="1904">
                  <a:moveTo>
                    <a:pt x="0" y="0"/>
                  </a:moveTo>
                  <a:lnTo>
                    <a:pt x="4857750" y="16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0433" y="3715639"/>
              <a:ext cx="103377" cy="2142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3445" y="3714750"/>
              <a:ext cx="103378" cy="2143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5195" y="3500501"/>
              <a:ext cx="103377" cy="2142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3753" y="5413248"/>
              <a:ext cx="2365236" cy="5760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43625" y="5429250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560" y="0"/>
                  </a:moveTo>
                  <a:lnTo>
                    <a:pt x="83312" y="0"/>
                  </a:lnTo>
                  <a:lnTo>
                    <a:pt x="50845" y="6552"/>
                  </a:lnTo>
                  <a:lnTo>
                    <a:pt x="24368" y="24415"/>
                  </a:lnTo>
                  <a:lnTo>
                    <a:pt x="6534" y="50899"/>
                  </a:lnTo>
                  <a:lnTo>
                    <a:pt x="0" y="83312"/>
                  </a:lnTo>
                  <a:lnTo>
                    <a:pt x="0" y="416737"/>
                  </a:lnTo>
                  <a:lnTo>
                    <a:pt x="6534" y="449175"/>
                  </a:lnTo>
                  <a:lnTo>
                    <a:pt x="24368" y="475665"/>
                  </a:lnTo>
                  <a:lnTo>
                    <a:pt x="50845" y="493525"/>
                  </a:lnTo>
                  <a:lnTo>
                    <a:pt x="83312" y="500075"/>
                  </a:lnTo>
                  <a:lnTo>
                    <a:pt x="2202560" y="500075"/>
                  </a:lnTo>
                  <a:lnTo>
                    <a:pt x="2235047" y="493525"/>
                  </a:lnTo>
                  <a:lnTo>
                    <a:pt x="2261568" y="475665"/>
                  </a:lnTo>
                  <a:lnTo>
                    <a:pt x="2279445" y="449175"/>
                  </a:lnTo>
                  <a:lnTo>
                    <a:pt x="2286000" y="416737"/>
                  </a:lnTo>
                  <a:lnTo>
                    <a:pt x="2286000" y="83312"/>
                  </a:lnTo>
                  <a:lnTo>
                    <a:pt x="2279445" y="50899"/>
                  </a:lnTo>
                  <a:lnTo>
                    <a:pt x="2261568" y="24415"/>
                  </a:lnTo>
                  <a:lnTo>
                    <a:pt x="2235047" y="6552"/>
                  </a:lnTo>
                  <a:lnTo>
                    <a:pt x="220256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43625" y="5429250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34" y="50899"/>
                  </a:lnTo>
                  <a:lnTo>
                    <a:pt x="24368" y="24415"/>
                  </a:lnTo>
                  <a:lnTo>
                    <a:pt x="50845" y="6552"/>
                  </a:lnTo>
                  <a:lnTo>
                    <a:pt x="83312" y="0"/>
                  </a:lnTo>
                  <a:lnTo>
                    <a:pt x="2202560" y="0"/>
                  </a:lnTo>
                  <a:lnTo>
                    <a:pt x="2235047" y="6552"/>
                  </a:lnTo>
                  <a:lnTo>
                    <a:pt x="2261568" y="24415"/>
                  </a:lnTo>
                  <a:lnTo>
                    <a:pt x="2279445" y="50899"/>
                  </a:lnTo>
                  <a:lnTo>
                    <a:pt x="2286000" y="83312"/>
                  </a:lnTo>
                  <a:lnTo>
                    <a:pt x="2286000" y="416737"/>
                  </a:lnTo>
                  <a:lnTo>
                    <a:pt x="2279445" y="449175"/>
                  </a:lnTo>
                  <a:lnTo>
                    <a:pt x="2261568" y="475665"/>
                  </a:lnTo>
                  <a:lnTo>
                    <a:pt x="2235047" y="493525"/>
                  </a:lnTo>
                  <a:lnTo>
                    <a:pt x="2202560" y="500075"/>
                  </a:lnTo>
                  <a:lnTo>
                    <a:pt x="83312" y="500075"/>
                  </a:lnTo>
                  <a:lnTo>
                    <a:pt x="50845" y="493525"/>
                  </a:lnTo>
                  <a:lnTo>
                    <a:pt x="24368" y="475665"/>
                  </a:lnTo>
                  <a:lnTo>
                    <a:pt x="6534" y="449175"/>
                  </a:lnTo>
                  <a:lnTo>
                    <a:pt x="0" y="41673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4901" y="6195058"/>
              <a:ext cx="2365236" cy="5806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84519" y="62150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687" y="0"/>
                  </a:moveTo>
                  <a:lnTo>
                    <a:pt x="83312" y="0"/>
                  </a:lnTo>
                  <a:lnTo>
                    <a:pt x="50899" y="6551"/>
                  </a:lnTo>
                  <a:lnTo>
                    <a:pt x="24415" y="24415"/>
                  </a:lnTo>
                  <a:lnTo>
                    <a:pt x="6552" y="50909"/>
                  </a:lnTo>
                  <a:lnTo>
                    <a:pt x="0" y="83350"/>
                  </a:lnTo>
                  <a:lnTo>
                    <a:pt x="0" y="416725"/>
                  </a:lnTo>
                  <a:lnTo>
                    <a:pt x="6552" y="449170"/>
                  </a:lnTo>
                  <a:lnTo>
                    <a:pt x="24415" y="475664"/>
                  </a:lnTo>
                  <a:lnTo>
                    <a:pt x="50899" y="493525"/>
                  </a:lnTo>
                  <a:lnTo>
                    <a:pt x="83312" y="500075"/>
                  </a:lnTo>
                  <a:lnTo>
                    <a:pt x="2202687" y="500075"/>
                  </a:lnTo>
                  <a:lnTo>
                    <a:pt x="2235100" y="493525"/>
                  </a:lnTo>
                  <a:lnTo>
                    <a:pt x="2261584" y="475664"/>
                  </a:lnTo>
                  <a:lnTo>
                    <a:pt x="2279447" y="449170"/>
                  </a:lnTo>
                  <a:lnTo>
                    <a:pt x="2286000" y="416725"/>
                  </a:lnTo>
                  <a:lnTo>
                    <a:pt x="2286000" y="83350"/>
                  </a:lnTo>
                  <a:lnTo>
                    <a:pt x="2279447" y="50909"/>
                  </a:lnTo>
                  <a:lnTo>
                    <a:pt x="2261584" y="24415"/>
                  </a:lnTo>
                  <a:lnTo>
                    <a:pt x="2235100" y="6551"/>
                  </a:lnTo>
                  <a:lnTo>
                    <a:pt x="2202687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84519" y="62150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50"/>
                  </a:moveTo>
                  <a:lnTo>
                    <a:pt x="6552" y="50909"/>
                  </a:lnTo>
                  <a:lnTo>
                    <a:pt x="24415" y="24415"/>
                  </a:lnTo>
                  <a:lnTo>
                    <a:pt x="50899" y="6551"/>
                  </a:lnTo>
                  <a:lnTo>
                    <a:pt x="83312" y="0"/>
                  </a:lnTo>
                  <a:lnTo>
                    <a:pt x="2202687" y="0"/>
                  </a:lnTo>
                  <a:lnTo>
                    <a:pt x="2235100" y="6551"/>
                  </a:lnTo>
                  <a:lnTo>
                    <a:pt x="2261584" y="24415"/>
                  </a:lnTo>
                  <a:lnTo>
                    <a:pt x="2279447" y="50909"/>
                  </a:lnTo>
                  <a:lnTo>
                    <a:pt x="2286000" y="83350"/>
                  </a:lnTo>
                  <a:lnTo>
                    <a:pt x="2286000" y="416725"/>
                  </a:lnTo>
                  <a:lnTo>
                    <a:pt x="2279447" y="449170"/>
                  </a:lnTo>
                  <a:lnTo>
                    <a:pt x="2261584" y="475664"/>
                  </a:lnTo>
                  <a:lnTo>
                    <a:pt x="2235100" y="493525"/>
                  </a:lnTo>
                  <a:lnTo>
                    <a:pt x="2202687" y="500075"/>
                  </a:lnTo>
                  <a:lnTo>
                    <a:pt x="83312" y="500075"/>
                  </a:lnTo>
                  <a:lnTo>
                    <a:pt x="50899" y="493525"/>
                  </a:lnTo>
                  <a:lnTo>
                    <a:pt x="24415" y="475664"/>
                  </a:lnTo>
                  <a:lnTo>
                    <a:pt x="6552" y="449170"/>
                  </a:lnTo>
                  <a:lnTo>
                    <a:pt x="0" y="416725"/>
                  </a:lnTo>
                  <a:lnTo>
                    <a:pt x="0" y="8335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35217" y="4800727"/>
            <a:ext cx="1704339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Quadratic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800">
              <a:latin typeface="Calibri"/>
              <a:cs typeface="Calibri"/>
            </a:endParaRPr>
          </a:p>
          <a:p>
            <a:pPr marL="1612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Double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22900" y="4422775"/>
            <a:ext cx="220979" cy="2084705"/>
            <a:chOff x="5422900" y="4422775"/>
            <a:chExt cx="220979" cy="2084705"/>
          </a:xfrm>
        </p:grpSpPr>
        <p:sp>
          <p:nvSpPr>
            <p:cNvPr id="38" name="object 38"/>
            <p:cNvSpPr/>
            <p:nvPr/>
          </p:nvSpPr>
          <p:spPr>
            <a:xfrm>
              <a:off x="5429250" y="4429125"/>
              <a:ext cx="71755" cy="2072005"/>
            </a:xfrm>
            <a:custGeom>
              <a:avLst/>
              <a:gdLst/>
              <a:ahLst/>
              <a:cxnLst/>
              <a:rect l="l" t="t" r="r" b="b"/>
              <a:pathLst>
                <a:path w="71754" h="2072004">
                  <a:moveTo>
                    <a:pt x="0" y="0"/>
                  </a:moveTo>
                  <a:lnTo>
                    <a:pt x="71500" y="2071712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99100" y="4936236"/>
              <a:ext cx="144525" cy="1003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9100" y="5686336"/>
              <a:ext cx="144525" cy="100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99100" y="6400723"/>
              <a:ext cx="144525" cy="100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01189">
              <a:lnSpc>
                <a:spcPct val="100000"/>
              </a:lnSpc>
              <a:spcBef>
                <a:spcPts val="105"/>
              </a:spcBef>
            </a:pPr>
            <a:r>
              <a:rPr dirty="0"/>
              <a:t>Separate</a:t>
            </a:r>
            <a:r>
              <a:rPr spc="-250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44459" cy="35185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35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collision,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	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collision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chains.</a:t>
            </a:r>
            <a:endParaRPr sz="2800">
              <a:latin typeface="Calibri"/>
              <a:cs typeface="Calibri"/>
            </a:endParaRPr>
          </a:p>
          <a:p>
            <a:pPr marL="756285" marR="18351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why,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separate chaining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8559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10" dirty="0"/>
              <a:t>Separate</a:t>
            </a:r>
            <a:r>
              <a:rPr spc="-145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005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‘key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7’,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table-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50,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700,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76,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85,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92,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73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353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7969250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Draw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6].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buckets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as-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448" y="3943350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Insert</a:t>
            </a:r>
            <a:r>
              <a:rPr sz="2400" spc="-60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given</a:t>
            </a:r>
            <a:r>
              <a:rPr sz="2400" spc="-45" dirty="0"/>
              <a:t> </a:t>
            </a:r>
            <a:r>
              <a:rPr sz="2400" spc="-10" dirty="0"/>
              <a:t>keys</a:t>
            </a:r>
            <a:r>
              <a:rPr sz="2400" spc="-75" dirty="0"/>
              <a:t> </a:t>
            </a:r>
            <a:r>
              <a:rPr sz="2400" dirty="0"/>
              <a:t>in</a:t>
            </a:r>
            <a:r>
              <a:rPr sz="2400" spc="-5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hash</a:t>
            </a:r>
            <a:r>
              <a:rPr sz="2400" spc="-55" dirty="0"/>
              <a:t> </a:t>
            </a:r>
            <a:r>
              <a:rPr sz="2400" dirty="0"/>
              <a:t>table</a:t>
            </a:r>
            <a:r>
              <a:rPr sz="2400" spc="-60" dirty="0"/>
              <a:t> </a:t>
            </a:r>
            <a:r>
              <a:rPr sz="2400" dirty="0"/>
              <a:t>one</a:t>
            </a:r>
            <a:r>
              <a:rPr sz="2400" spc="-50" dirty="0"/>
              <a:t> </a:t>
            </a:r>
            <a:r>
              <a:rPr sz="2400" dirty="0"/>
              <a:t>by</a:t>
            </a:r>
            <a:r>
              <a:rPr sz="2400" spc="-50" dirty="0"/>
              <a:t> </a:t>
            </a:r>
            <a:r>
              <a:rPr sz="2400" spc="-20" dirty="0"/>
              <a:t>one.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first</a:t>
            </a:r>
            <a:r>
              <a:rPr sz="2400" spc="-60" dirty="0"/>
              <a:t> </a:t>
            </a:r>
            <a:r>
              <a:rPr sz="2400" spc="-10" dirty="0"/>
              <a:t>key</a:t>
            </a:r>
            <a:r>
              <a:rPr sz="2400" spc="-75" dirty="0"/>
              <a:t> </a:t>
            </a:r>
            <a:r>
              <a:rPr sz="2400" dirty="0"/>
              <a:t>to</a:t>
            </a:r>
            <a:r>
              <a:rPr sz="2400" spc="-55" dirty="0"/>
              <a:t> </a:t>
            </a:r>
            <a:r>
              <a:rPr sz="2400" dirty="0"/>
              <a:t>be</a:t>
            </a:r>
            <a:r>
              <a:rPr sz="2400" spc="-40" dirty="0"/>
              <a:t> </a:t>
            </a:r>
            <a:r>
              <a:rPr sz="2400" dirty="0"/>
              <a:t>inserted</a:t>
            </a:r>
            <a:r>
              <a:rPr sz="2400" spc="-55" dirty="0"/>
              <a:t> </a:t>
            </a:r>
            <a:r>
              <a:rPr sz="2400" dirty="0"/>
              <a:t>in</a:t>
            </a:r>
            <a:r>
              <a:rPr sz="2400" spc="-5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hash</a:t>
            </a:r>
            <a:r>
              <a:rPr sz="2400" spc="-45" dirty="0"/>
              <a:t> </a:t>
            </a:r>
            <a:r>
              <a:rPr sz="2400" dirty="0"/>
              <a:t>table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45" dirty="0"/>
              <a:t> </a:t>
            </a:r>
            <a:r>
              <a:rPr sz="2400" spc="-25" dirty="0"/>
              <a:t>50.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/>
              <a:t>Bucket</a:t>
            </a:r>
            <a:r>
              <a:rPr sz="2400" spc="-90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the</a:t>
            </a:r>
            <a:r>
              <a:rPr sz="2400" spc="-25" dirty="0"/>
              <a:t> </a:t>
            </a:r>
            <a:r>
              <a:rPr sz="2400" dirty="0"/>
              <a:t>hash</a:t>
            </a:r>
            <a:r>
              <a:rPr sz="2400" spc="-35" dirty="0"/>
              <a:t> </a:t>
            </a:r>
            <a:r>
              <a:rPr sz="2400" dirty="0"/>
              <a:t>table</a:t>
            </a:r>
            <a:r>
              <a:rPr sz="2400" spc="-40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which</a:t>
            </a:r>
            <a:r>
              <a:rPr sz="2400" spc="-45" dirty="0"/>
              <a:t> </a:t>
            </a:r>
            <a:r>
              <a:rPr sz="2400" dirty="0"/>
              <a:t>key</a:t>
            </a:r>
            <a:r>
              <a:rPr sz="2400" spc="-45" dirty="0"/>
              <a:t> </a:t>
            </a:r>
            <a:r>
              <a:rPr sz="2400" dirty="0"/>
              <a:t>50</a:t>
            </a:r>
            <a:r>
              <a:rPr sz="2400" spc="-40" dirty="0"/>
              <a:t> </a:t>
            </a:r>
            <a:r>
              <a:rPr sz="2400" dirty="0"/>
              <a:t>maps</a:t>
            </a:r>
            <a:r>
              <a:rPr sz="2400" spc="-50" dirty="0"/>
              <a:t> </a:t>
            </a:r>
            <a:r>
              <a:rPr sz="2400" dirty="0"/>
              <a:t>=</a:t>
            </a:r>
            <a:r>
              <a:rPr sz="2400" spc="-30" dirty="0"/>
              <a:t> </a:t>
            </a:r>
            <a:r>
              <a:rPr sz="2400" dirty="0"/>
              <a:t>50</a:t>
            </a:r>
            <a:r>
              <a:rPr sz="2400" spc="-40" dirty="0"/>
              <a:t> </a:t>
            </a:r>
            <a:r>
              <a:rPr sz="2400" dirty="0"/>
              <a:t>mod</a:t>
            </a:r>
            <a:r>
              <a:rPr sz="2400" spc="-50" dirty="0"/>
              <a:t> </a:t>
            </a:r>
            <a:r>
              <a:rPr sz="2400" dirty="0"/>
              <a:t>7</a:t>
            </a:r>
            <a:r>
              <a:rPr sz="2400" spc="-35" dirty="0"/>
              <a:t> </a:t>
            </a:r>
            <a:r>
              <a:rPr sz="2400" dirty="0"/>
              <a:t>=</a:t>
            </a:r>
            <a:r>
              <a:rPr sz="2400" spc="-35" dirty="0"/>
              <a:t> </a:t>
            </a:r>
            <a:r>
              <a:rPr sz="2400" spc="-25" dirty="0"/>
              <a:t>1.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So,</a:t>
            </a:r>
            <a:r>
              <a:rPr sz="2400" spc="-55" dirty="0"/>
              <a:t> </a:t>
            </a:r>
            <a:r>
              <a:rPr sz="2400" dirty="0"/>
              <a:t>key</a:t>
            </a:r>
            <a:r>
              <a:rPr sz="2400" spc="-65" dirty="0"/>
              <a:t> </a:t>
            </a:r>
            <a:r>
              <a:rPr sz="2400" dirty="0"/>
              <a:t>50</a:t>
            </a:r>
            <a:r>
              <a:rPr sz="2400" spc="-45" dirty="0"/>
              <a:t> </a:t>
            </a:r>
            <a:r>
              <a:rPr sz="2400" dirty="0"/>
              <a:t>will</a:t>
            </a:r>
            <a:r>
              <a:rPr sz="2400" spc="-55" dirty="0"/>
              <a:t> </a:t>
            </a:r>
            <a:r>
              <a:rPr sz="2400" dirty="0"/>
              <a:t>be</a:t>
            </a:r>
            <a:r>
              <a:rPr sz="2400" spc="-35" dirty="0"/>
              <a:t> </a:t>
            </a:r>
            <a:r>
              <a:rPr sz="2400" dirty="0"/>
              <a:t>inserted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spc="-25" dirty="0"/>
              <a:t>bucket-</a:t>
            </a:r>
            <a:r>
              <a:rPr sz="2400" dirty="0"/>
              <a:t>1</a:t>
            </a:r>
            <a:r>
              <a:rPr sz="2400" spc="-7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dirty="0"/>
              <a:t>hash</a:t>
            </a:r>
            <a:r>
              <a:rPr sz="2400" spc="-45" dirty="0"/>
              <a:t> </a:t>
            </a:r>
            <a:r>
              <a:rPr sz="2400" dirty="0"/>
              <a:t>table</a:t>
            </a:r>
            <a:r>
              <a:rPr sz="2400" spc="-45" dirty="0"/>
              <a:t> </a:t>
            </a:r>
            <a:r>
              <a:rPr sz="2400" spc="-25" dirty="0"/>
              <a:t>as-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848" y="3952875"/>
            <a:ext cx="129540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359"/>
            <a:ext cx="7045959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700.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Bucket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So,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bucket-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as-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373" y="3514725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5497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76.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Bucket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6.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bucket-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as-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225" y="3509962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85.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325" y="3724275"/>
            <a:ext cx="28384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92.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973" y="3767137"/>
            <a:ext cx="4381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40106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3069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edge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(n-</a:t>
            </a:r>
            <a:r>
              <a:rPr sz="2400" spc="-25" dirty="0">
                <a:latin typeface="Calibri"/>
                <a:cs typeface="Calibri"/>
              </a:rPr>
              <a:t>1)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148" y="3552825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973" y="3776662"/>
            <a:ext cx="4381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61"/>
            <a:ext cx="7611745" cy="43726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addressing,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chaining,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 	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75"/>
              </a:spcBef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Techniques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addressing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are-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Linear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Probing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spc="-10" dirty="0">
                <a:latin typeface="Calibri"/>
                <a:cs typeface="Calibri"/>
              </a:rPr>
              <a:t>Quadratic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Probing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Hashing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Operations</a:t>
            </a:r>
            <a:r>
              <a:rPr spc="-7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Open</a:t>
            </a:r>
            <a:r>
              <a:rPr spc="-50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65440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Insert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Operation:</a:t>
            </a:r>
            <a:endParaRPr sz="3000">
              <a:latin typeface="Calibri"/>
              <a:cs typeface="Calibri"/>
            </a:endParaRPr>
          </a:p>
          <a:p>
            <a:pPr marL="756285" marR="1143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inserted.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index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store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–"/>
            </a:pP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collision,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Probing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until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found.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Once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inserted.</a:t>
            </a:r>
            <a:endParaRPr sz="2600">
              <a:latin typeface="Calibri"/>
              <a:cs typeface="Calibri"/>
            </a:endParaRPr>
          </a:p>
          <a:p>
            <a:pPr marL="756285" marR="125476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Probing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accordance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technique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addressing.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Search</a:t>
            </a:r>
            <a:r>
              <a:rPr spc="-75" dirty="0"/>
              <a:t> </a:t>
            </a:r>
            <a:r>
              <a:rPr spc="-10" dirty="0"/>
              <a:t>Operation:</a:t>
            </a: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pc="-140" dirty="0"/>
              <a:t>To</a:t>
            </a:r>
            <a:r>
              <a:rPr spc="-30" dirty="0"/>
              <a:t> </a:t>
            </a:r>
            <a:r>
              <a:rPr dirty="0"/>
              <a:t>search</a:t>
            </a:r>
            <a:r>
              <a:rPr spc="-80" dirty="0"/>
              <a:t> </a:t>
            </a:r>
            <a:r>
              <a:rPr dirty="0"/>
              <a:t>any</a:t>
            </a:r>
            <a:r>
              <a:rPr spc="-35" dirty="0"/>
              <a:t> </a:t>
            </a:r>
            <a:r>
              <a:rPr dirty="0"/>
              <a:t>particular</a:t>
            </a:r>
            <a:r>
              <a:rPr spc="-55" dirty="0"/>
              <a:t> </a:t>
            </a:r>
            <a:r>
              <a:rPr spc="-20" dirty="0"/>
              <a:t>key,</a:t>
            </a:r>
          </a:p>
          <a:p>
            <a:pPr marL="756285" marR="68072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obtained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 used.</a:t>
            </a:r>
            <a:endParaRPr sz="2600">
              <a:latin typeface="Calibri"/>
              <a:cs typeface="Calibri"/>
            </a:endParaRPr>
          </a:p>
          <a:p>
            <a:pPr marL="756285" marR="19812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25" dirty="0">
                <a:latin typeface="Calibri"/>
                <a:cs typeface="Calibri"/>
              </a:rPr>
              <a:t> is </a:t>
            </a:r>
            <a:r>
              <a:rPr sz="2600" spc="-10" dirty="0">
                <a:latin typeface="Calibri"/>
                <a:cs typeface="Calibri"/>
              </a:rPr>
              <a:t>checked.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searched.</a:t>
            </a:r>
            <a:endParaRPr sz="2600">
              <a:latin typeface="Calibri"/>
              <a:cs typeface="Calibri"/>
            </a:endParaRPr>
          </a:p>
          <a:p>
            <a:pPr marL="756285" marR="176530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Otherwise,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subsequent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checked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found.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6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indicates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present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446009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Delete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deleted.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key,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bucket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marked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“deleted”.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3708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25" dirty="0"/>
              <a:t> </a:t>
            </a:r>
            <a:r>
              <a:rPr dirty="0"/>
              <a:t>Linear</a:t>
            </a:r>
            <a:r>
              <a:rPr spc="10" dirty="0"/>
              <a:t> </a:t>
            </a:r>
            <a:r>
              <a:rPr spc="-1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775575" cy="420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probing,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collision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bucket.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keep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bucket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Advantage-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Disadvantage-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clustering.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Many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consecutive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bucket.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313305">
              <a:lnSpc>
                <a:spcPct val="100000"/>
              </a:lnSpc>
              <a:spcBef>
                <a:spcPts val="105"/>
              </a:spcBef>
            </a:pPr>
            <a:r>
              <a:rPr dirty="0"/>
              <a:t>Linear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77" y="1645297"/>
            <a:ext cx="6617700" cy="489226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20332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Example-</a:t>
            </a:r>
            <a:r>
              <a:rPr spc="-80" dirty="0"/>
              <a:t> </a:t>
            </a:r>
            <a:r>
              <a:rPr dirty="0"/>
              <a:t>Linear</a:t>
            </a:r>
            <a:r>
              <a:rPr spc="-55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25" y="1907441"/>
            <a:ext cx="7092514" cy="388613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105" dirty="0"/>
              <a:t> </a:t>
            </a:r>
            <a:r>
              <a:rPr dirty="0"/>
              <a:t>Quadratic</a:t>
            </a:r>
            <a:r>
              <a:rPr spc="-90" dirty="0"/>
              <a:t> </a:t>
            </a:r>
            <a:r>
              <a:rPr spc="-1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10635"/>
            <a:ext cx="7254240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803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quadratic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probing,</a:t>
            </a:r>
            <a:endParaRPr sz="3200">
              <a:latin typeface="Calibri"/>
              <a:cs typeface="Calibri"/>
            </a:endParaRPr>
          </a:p>
          <a:p>
            <a:pPr marL="381000" marR="1898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collision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occurs,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‘th bucket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25132" dirty="0">
                <a:latin typeface="Calibri"/>
                <a:cs typeface="Calibri"/>
              </a:rPr>
              <a:t>th</a:t>
            </a:r>
            <a:r>
              <a:rPr sz="3150" spc="300" baseline="25132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iteration.</a:t>
            </a:r>
            <a:endParaRPr sz="320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keep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probing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empty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bucket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found.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96745">
              <a:lnSpc>
                <a:spcPct val="100000"/>
              </a:lnSpc>
              <a:spcBef>
                <a:spcPts val="105"/>
              </a:spcBef>
            </a:pPr>
            <a:r>
              <a:rPr dirty="0"/>
              <a:t>Quadratic</a:t>
            </a:r>
            <a:r>
              <a:rPr spc="-204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62" y="1519224"/>
            <a:ext cx="6677025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461594"/>
            <a:ext cx="1515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Parent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58444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751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branch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5" dirty="0">
                <a:latin typeface="Calibri"/>
                <a:cs typeface="Calibri"/>
              </a:rPr>
              <a:t> 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node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799" y="3562350"/>
            <a:ext cx="4324350" cy="3181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9281" y="4927491"/>
            <a:ext cx="3151562" cy="132580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Quadratic</a:t>
            </a:r>
            <a:r>
              <a:rPr spc="-100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49" y="1814499"/>
            <a:ext cx="70961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162175">
              <a:lnSpc>
                <a:spcPct val="100000"/>
              </a:lnSpc>
              <a:spcBef>
                <a:spcPts val="105"/>
              </a:spcBef>
            </a:pPr>
            <a:r>
              <a:rPr dirty="0"/>
              <a:t>Double</a:t>
            </a:r>
            <a:r>
              <a:rPr spc="-95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10635"/>
            <a:ext cx="761174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803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double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hashing,</a:t>
            </a:r>
            <a:endParaRPr sz="320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hash2(x)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look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hash2(x)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bucket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25132" dirty="0">
                <a:latin typeface="Calibri"/>
                <a:cs typeface="Calibri"/>
              </a:rPr>
              <a:t>th</a:t>
            </a:r>
            <a:r>
              <a:rPr sz="3150" spc="300" baseline="25132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iteration.</a:t>
            </a:r>
            <a:endParaRPr sz="3200">
              <a:latin typeface="Calibri"/>
              <a:cs typeface="Calibri"/>
            </a:endParaRPr>
          </a:p>
          <a:p>
            <a:pPr marL="381000" marR="3276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162175">
              <a:lnSpc>
                <a:spcPct val="100000"/>
              </a:lnSpc>
              <a:spcBef>
                <a:spcPts val="105"/>
              </a:spcBef>
            </a:pPr>
            <a:r>
              <a:rPr dirty="0"/>
              <a:t>Double</a:t>
            </a:r>
            <a:r>
              <a:rPr spc="-95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87" y="1581137"/>
            <a:ext cx="59912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20" dirty="0"/>
              <a:t> </a:t>
            </a:r>
            <a:r>
              <a:rPr dirty="0"/>
              <a:t>–Double</a:t>
            </a:r>
            <a:r>
              <a:rPr spc="-80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37" y="1766874"/>
            <a:ext cx="7467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2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Separate</a:t>
            </a:r>
            <a:r>
              <a:rPr sz="4000" spc="-120" dirty="0"/>
              <a:t> </a:t>
            </a:r>
            <a:r>
              <a:rPr sz="4000" dirty="0"/>
              <a:t>chaining</a:t>
            </a:r>
            <a:r>
              <a:rPr sz="4000" spc="-114" dirty="0"/>
              <a:t> </a:t>
            </a:r>
            <a:r>
              <a:rPr sz="4000" dirty="0"/>
              <a:t>Vs</a:t>
            </a:r>
            <a:r>
              <a:rPr sz="4000" spc="-105" dirty="0"/>
              <a:t> </a:t>
            </a:r>
            <a:r>
              <a:rPr sz="4000" dirty="0"/>
              <a:t>Open</a:t>
            </a:r>
            <a:r>
              <a:rPr sz="4000" spc="-90" dirty="0"/>
              <a:t> </a:t>
            </a:r>
            <a:r>
              <a:rPr sz="4000" spc="-10" dirty="0"/>
              <a:t>Addressing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56" y="1679502"/>
            <a:ext cx="6756305" cy="430635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9080" marR="5080" indent="-216916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Comparison</a:t>
            </a:r>
            <a:r>
              <a:rPr sz="4000" spc="-60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dirty="0"/>
              <a:t>Open</a:t>
            </a:r>
            <a:r>
              <a:rPr sz="4000" spc="-50" dirty="0"/>
              <a:t> </a:t>
            </a:r>
            <a:r>
              <a:rPr sz="4000" spc="-10" dirty="0"/>
              <a:t>Addressing Techniques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94" y="2153870"/>
            <a:ext cx="8567888" cy="305209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530" y="1443949"/>
            <a:ext cx="5352669" cy="497149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49" y="1390637"/>
            <a:ext cx="53721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74" y="390499"/>
            <a:ext cx="4371975" cy="5857874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151370" cy="45288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implementation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leaf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count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given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getLeafCount(Node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node)</a:t>
            </a:r>
            <a:endParaRPr sz="24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45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29310" marR="4634230" indent="-273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829310" marR="1402080" indent="-2730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(node.left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&amp;&amp;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node.right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355600" marR="2279650" indent="473709">
              <a:lnSpc>
                <a:spcPts val="2310"/>
              </a:lnSpc>
              <a:spcBef>
                <a:spcPts val="550"/>
              </a:spcBef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getLeafCount(node.left)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getLeafCount(node.right);</a:t>
            </a:r>
            <a:endParaRPr sz="24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4397</Words>
  <Application>Microsoft Office PowerPoint</Application>
  <PresentationFormat>On-screen Show (4:3)</PresentationFormat>
  <Paragraphs>524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8" baseType="lpstr">
      <vt:lpstr>Arial MT</vt:lpstr>
      <vt:lpstr>Calibri</vt:lpstr>
      <vt:lpstr>Office Theme</vt:lpstr>
      <vt:lpstr>Trees &amp; Hashing</vt:lpstr>
      <vt:lpstr>Trees - Introduction</vt:lpstr>
      <vt:lpstr>Properties of Trees</vt:lpstr>
      <vt:lpstr>Tree Applications</vt:lpstr>
      <vt:lpstr>Tree terminologies</vt:lpstr>
      <vt:lpstr>Tree terminologies</vt:lpstr>
      <vt:lpstr>Root</vt:lpstr>
      <vt:lpstr>Edge</vt:lpstr>
      <vt:lpstr>Parent</vt:lpstr>
      <vt:lpstr>Child</vt:lpstr>
      <vt:lpstr>Siblings</vt:lpstr>
      <vt:lpstr>Degree</vt:lpstr>
      <vt:lpstr>Internal node</vt:lpstr>
      <vt:lpstr>Leaf node</vt:lpstr>
      <vt:lpstr>Level</vt:lpstr>
      <vt:lpstr>Height</vt:lpstr>
      <vt:lpstr>Depth</vt:lpstr>
      <vt:lpstr>Subtree</vt:lpstr>
      <vt:lpstr>Forest</vt:lpstr>
      <vt:lpstr>Types of Tree</vt:lpstr>
      <vt:lpstr>Binary Tree</vt:lpstr>
      <vt:lpstr>Types of Binary Trees</vt:lpstr>
      <vt:lpstr>Rooted Binary Tree</vt:lpstr>
      <vt:lpstr>Full/Strictly Binary Tree</vt:lpstr>
      <vt:lpstr>Complete /Perfect Binary Tree</vt:lpstr>
      <vt:lpstr>Almost Complete Binary Tree</vt:lpstr>
      <vt:lpstr>Skewed Binary Tree</vt:lpstr>
      <vt:lpstr>Tree Traversal</vt:lpstr>
      <vt:lpstr>Tree traversal techniques</vt:lpstr>
      <vt:lpstr>Depth First Traversal</vt:lpstr>
      <vt:lpstr>Preorder Traversal</vt:lpstr>
      <vt:lpstr>PowerPoint Presentation</vt:lpstr>
      <vt:lpstr>Inorder Traversal</vt:lpstr>
      <vt:lpstr>PowerPoint Presentation</vt:lpstr>
      <vt:lpstr>Postorder Traversal</vt:lpstr>
      <vt:lpstr>PowerPoint Presentation</vt:lpstr>
      <vt:lpstr>Breadth First Search</vt:lpstr>
      <vt:lpstr>Binary Search Tree construction</vt:lpstr>
      <vt:lpstr>BST construction</vt:lpstr>
      <vt:lpstr>Example</vt:lpstr>
      <vt:lpstr>PowerPoint Presentation</vt:lpstr>
      <vt:lpstr>PowerPoint Presentation</vt:lpstr>
      <vt:lpstr>PowerPoint Presentation</vt:lpstr>
      <vt:lpstr>C code – BST construction</vt:lpstr>
      <vt:lpstr>BST Traversal</vt:lpstr>
      <vt:lpstr>C Code – BST Traversal</vt:lpstr>
      <vt:lpstr>C Code – BST Traversal</vt:lpstr>
      <vt:lpstr>C Code – BST Traversal</vt:lpstr>
      <vt:lpstr>Practice</vt:lpstr>
      <vt:lpstr>Problem-2</vt:lpstr>
      <vt:lpstr>BST Operations</vt:lpstr>
      <vt:lpstr>Search Operation</vt:lpstr>
      <vt:lpstr>PowerPoint Presentation</vt:lpstr>
      <vt:lpstr>C Code – BST Search Operation</vt:lpstr>
      <vt:lpstr>Insertion operation</vt:lpstr>
      <vt:lpstr>PowerPoint Presentation</vt:lpstr>
      <vt:lpstr>C Code – Insertion Operation</vt:lpstr>
      <vt:lpstr>Deletion Operation</vt:lpstr>
      <vt:lpstr>Case-01: Deletion Of A Node Having No Child (Leaf Node)</vt:lpstr>
      <vt:lpstr>Case-02: Deletion Of A Node Having Only One Child</vt:lpstr>
      <vt:lpstr>Case-03: Deletion Of A Node Having Two Children</vt:lpstr>
      <vt:lpstr>PowerPoint Presentation</vt:lpstr>
      <vt:lpstr>C code – BST deletion</vt:lpstr>
      <vt:lpstr>Hashing</vt:lpstr>
      <vt:lpstr>Hashing Mechanism</vt:lpstr>
      <vt:lpstr>Hash Key value</vt:lpstr>
      <vt:lpstr>Hash Function</vt:lpstr>
      <vt:lpstr>Types of Hash Functions</vt:lpstr>
      <vt:lpstr>Properties of Hash Function</vt:lpstr>
      <vt:lpstr>Collision in Hashing</vt:lpstr>
      <vt:lpstr>Collision Resolution Techniques</vt:lpstr>
      <vt:lpstr>Separate Chaining</vt:lpstr>
      <vt:lpstr>Example-Separate Chaining</vt:lpstr>
      <vt:lpstr>Step-1</vt:lpstr>
      <vt:lpstr>Step-2</vt:lpstr>
      <vt:lpstr>Step-3</vt:lpstr>
      <vt:lpstr>Step-4</vt:lpstr>
      <vt:lpstr>Step-5</vt:lpstr>
      <vt:lpstr>Step-6</vt:lpstr>
      <vt:lpstr>Step-7</vt:lpstr>
      <vt:lpstr>Open Addressing</vt:lpstr>
      <vt:lpstr>Operations in Open Addressing</vt:lpstr>
      <vt:lpstr>Open Addressing</vt:lpstr>
      <vt:lpstr>Open Addressing</vt:lpstr>
      <vt:lpstr>1. Linear Probing</vt:lpstr>
      <vt:lpstr>Linear Probing</vt:lpstr>
      <vt:lpstr>Example- Linear Probing</vt:lpstr>
      <vt:lpstr>2. Quadratic Probing</vt:lpstr>
      <vt:lpstr>Quadratic Probing</vt:lpstr>
      <vt:lpstr>Example – Quadratic Probing</vt:lpstr>
      <vt:lpstr>Double Hashing</vt:lpstr>
      <vt:lpstr>Double Hashing</vt:lpstr>
      <vt:lpstr>Example –Double Hashing</vt:lpstr>
      <vt:lpstr>Separate chaining Vs Open Addressing</vt:lpstr>
      <vt:lpstr>Comparison of Open Addressing Techniques</vt:lpstr>
      <vt:lpstr>Example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bmsce</dc:creator>
  <cp:lastModifiedBy>Manjuanath S</cp:lastModifiedBy>
  <cp:revision>3</cp:revision>
  <dcterms:created xsi:type="dcterms:W3CDTF">2024-12-19T12:54:53Z</dcterms:created>
  <dcterms:modified xsi:type="dcterms:W3CDTF">2024-12-19T13:46:17Z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2024-12-19T00:00:00Z</vt:filetime>
  </property>
  <property fmtid="{D5CDD505-2E9C-101B-9397-08002B2CF9AE}" pid="5" name="Producer">
    <vt:lpwstr>Microsoft® Office PowerPoint® 2007</vt:lpwstr>
  </property>
</Properties>
</file>