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2"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86"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40B467-8B5E-402E-B38B-581348CA74DA}" type="datetimeFigureOut">
              <a:rPr lang="en-PH" smtClean="0"/>
              <a:t>29/05/2023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rIns="45720"/>
          <a:lstStyle/>
          <a:p>
            <a:fld id="{BF01BBF2-BC1F-437E-A9B9-7D6C298BADD1}" type="slidenum">
              <a:rPr lang="en-PH" smtClean="0"/>
              <a:t>‹#›</a:t>
            </a:fld>
            <a:endParaRPr lang="en-PH"/>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02191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0B467-8B5E-402E-B38B-581348CA74DA}" type="datetimeFigureOut">
              <a:rPr lang="en-PH" smtClean="0"/>
              <a:t>29/05/2023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F01BBF2-BC1F-437E-A9B9-7D6C298BADD1}" type="slidenum">
              <a:rPr lang="en-PH" smtClean="0"/>
              <a:t>‹#›</a:t>
            </a:fld>
            <a:endParaRPr lang="en-PH"/>
          </a:p>
        </p:txBody>
      </p:sp>
    </p:spTree>
    <p:extLst>
      <p:ext uri="{BB962C8B-B14F-4D97-AF65-F5344CB8AC3E}">
        <p14:creationId xmlns:p14="http://schemas.microsoft.com/office/powerpoint/2010/main" val="244734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0B467-8B5E-402E-B38B-581348CA74DA}" type="datetimeFigureOut">
              <a:rPr lang="en-PH" smtClean="0"/>
              <a:t>29/05/2023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F01BBF2-BC1F-437E-A9B9-7D6C298BADD1}" type="slidenum">
              <a:rPr lang="en-PH" smtClean="0"/>
              <a:t>‹#›</a:t>
            </a:fld>
            <a:endParaRPr lang="en-PH"/>
          </a:p>
        </p:txBody>
      </p:sp>
    </p:spTree>
    <p:extLst>
      <p:ext uri="{BB962C8B-B14F-4D97-AF65-F5344CB8AC3E}">
        <p14:creationId xmlns:p14="http://schemas.microsoft.com/office/powerpoint/2010/main" val="152945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0B467-8B5E-402E-B38B-581348CA74DA}" type="datetimeFigureOut">
              <a:rPr lang="en-PH" smtClean="0"/>
              <a:t>29/05/2023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F01BBF2-BC1F-437E-A9B9-7D6C298BADD1}" type="slidenum">
              <a:rPr lang="en-PH" smtClean="0"/>
              <a:t>‹#›</a:t>
            </a:fld>
            <a:endParaRPr lang="en-PH"/>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78293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40B467-8B5E-402E-B38B-581348CA74DA}" type="datetimeFigureOut">
              <a:rPr lang="en-PH" smtClean="0"/>
              <a:t>29/05/2023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F01BBF2-BC1F-437E-A9B9-7D6C298BADD1}" type="slidenum">
              <a:rPr lang="en-PH" smtClean="0"/>
              <a:t>‹#›</a:t>
            </a:fld>
            <a:endParaRPr lang="en-PH"/>
          </a:p>
        </p:txBody>
      </p:sp>
    </p:spTree>
    <p:extLst>
      <p:ext uri="{BB962C8B-B14F-4D97-AF65-F5344CB8AC3E}">
        <p14:creationId xmlns:p14="http://schemas.microsoft.com/office/powerpoint/2010/main" val="3374905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0B467-8B5E-402E-B38B-581348CA74DA}" type="datetimeFigureOut">
              <a:rPr lang="en-PH" smtClean="0"/>
              <a:t>29/05/2023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F01BBF2-BC1F-437E-A9B9-7D6C298BADD1}" type="slidenum">
              <a:rPr lang="en-PH" smtClean="0"/>
              <a:t>‹#›</a:t>
            </a:fld>
            <a:endParaRPr lang="en-PH"/>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81115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0B467-8B5E-402E-B38B-581348CA74DA}" type="datetimeFigureOut">
              <a:rPr lang="en-PH" smtClean="0"/>
              <a:t>29/05/2023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BF01BBF2-BC1F-437E-A9B9-7D6C298BADD1}" type="slidenum">
              <a:rPr lang="en-PH" smtClean="0"/>
              <a:t>‹#›</a:t>
            </a:fld>
            <a:endParaRPr lang="en-PH"/>
          </a:p>
        </p:txBody>
      </p:sp>
    </p:spTree>
    <p:extLst>
      <p:ext uri="{BB962C8B-B14F-4D97-AF65-F5344CB8AC3E}">
        <p14:creationId xmlns:p14="http://schemas.microsoft.com/office/powerpoint/2010/main" val="68725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0B467-8B5E-402E-B38B-581348CA74DA}" type="datetimeFigureOut">
              <a:rPr lang="en-PH" smtClean="0"/>
              <a:t>29/05/2023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BF01BBF2-BC1F-437E-A9B9-7D6C298BADD1}" type="slidenum">
              <a:rPr lang="en-PH" smtClean="0"/>
              <a:t>‹#›</a:t>
            </a:fld>
            <a:endParaRPr lang="en-PH"/>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16740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C40B467-8B5E-402E-B38B-581348CA74DA}" type="datetimeFigureOut">
              <a:rPr lang="en-PH" smtClean="0"/>
              <a:t>29/05/2023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BF01BBF2-BC1F-437E-A9B9-7D6C298BADD1}" type="slidenum">
              <a:rPr lang="en-PH" smtClean="0"/>
              <a:t>‹#›</a:t>
            </a:fld>
            <a:endParaRPr lang="en-PH"/>
          </a:p>
        </p:txBody>
      </p:sp>
    </p:spTree>
    <p:extLst>
      <p:ext uri="{BB962C8B-B14F-4D97-AF65-F5344CB8AC3E}">
        <p14:creationId xmlns:p14="http://schemas.microsoft.com/office/powerpoint/2010/main" val="200748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40B467-8B5E-402E-B38B-581348CA74DA}" type="datetimeFigureOut">
              <a:rPr lang="en-PH" smtClean="0"/>
              <a:t>29/05/2023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F01BBF2-BC1F-437E-A9B9-7D6C298BADD1}" type="slidenum">
              <a:rPr lang="en-PH" smtClean="0"/>
              <a:t>‹#›</a:t>
            </a:fld>
            <a:endParaRPr lang="en-PH"/>
          </a:p>
        </p:txBody>
      </p:sp>
    </p:spTree>
    <p:extLst>
      <p:ext uri="{BB962C8B-B14F-4D97-AF65-F5344CB8AC3E}">
        <p14:creationId xmlns:p14="http://schemas.microsoft.com/office/powerpoint/2010/main" val="1648643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40B467-8B5E-402E-B38B-581348CA74DA}" type="datetimeFigureOut">
              <a:rPr lang="en-PH" smtClean="0"/>
              <a:t>29/05/2023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F01BBF2-BC1F-437E-A9B9-7D6C298BADD1}" type="slidenum">
              <a:rPr lang="en-PH" smtClean="0"/>
              <a:t>‹#›</a:t>
            </a:fld>
            <a:endParaRPr lang="en-PH"/>
          </a:p>
        </p:txBody>
      </p:sp>
    </p:spTree>
    <p:extLst>
      <p:ext uri="{BB962C8B-B14F-4D97-AF65-F5344CB8AC3E}">
        <p14:creationId xmlns:p14="http://schemas.microsoft.com/office/powerpoint/2010/main" val="2910743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EC40B467-8B5E-402E-B38B-581348CA74DA}" type="datetimeFigureOut">
              <a:rPr lang="en-PH" smtClean="0"/>
              <a:t>29/05/2023</a:t>
            </a:fld>
            <a:endParaRPr lang="en-PH"/>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BF01BBF2-BC1F-437E-A9B9-7D6C298BADD1}" type="slidenum">
              <a:rPr lang="en-PH" smtClean="0"/>
              <a:t>‹#›</a:t>
            </a:fld>
            <a:endParaRPr lang="en-PH"/>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52850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5E9FF-D877-D340-437D-5EACEC02ADBE}"/>
              </a:ext>
            </a:extLst>
          </p:cNvPr>
          <p:cNvSpPr>
            <a:spLocks noGrp="1"/>
          </p:cNvSpPr>
          <p:nvPr>
            <p:ph type="ctrTitle"/>
          </p:nvPr>
        </p:nvSpPr>
        <p:spPr>
          <a:xfrm>
            <a:off x="2146277" y="1769001"/>
            <a:ext cx="5518066" cy="2268559"/>
          </a:xfrm>
        </p:spPr>
        <p:txBody>
          <a:bodyPr/>
          <a:lstStyle/>
          <a:p>
            <a:pPr algn="l"/>
            <a:r>
              <a:rPr lang="en-PH" dirty="0">
                <a:latin typeface="Eras Bold ITC" panose="020B0907030504020204" pitchFamily="34" charset="0"/>
              </a:rPr>
              <a:t>CYCLISTIC</a:t>
            </a:r>
            <a:br>
              <a:rPr lang="en-PH" dirty="0">
                <a:latin typeface="Eras Bold ITC" panose="020B0907030504020204" pitchFamily="34" charset="0"/>
              </a:rPr>
            </a:br>
            <a:r>
              <a:rPr lang="en-PH" dirty="0">
                <a:latin typeface="Eras Bold ITC" panose="020B0907030504020204" pitchFamily="34" charset="0"/>
              </a:rPr>
              <a:t>CASE STUDY</a:t>
            </a:r>
          </a:p>
        </p:txBody>
      </p:sp>
      <p:sp>
        <p:nvSpPr>
          <p:cNvPr id="3" name="Subtitle 2">
            <a:extLst>
              <a:ext uri="{FF2B5EF4-FFF2-40B4-BE49-F238E27FC236}">
                <a16:creationId xmlns:a16="http://schemas.microsoft.com/office/drawing/2014/main" id="{5C2BB43A-EE6B-6720-B756-AECBA7FBD45A}"/>
              </a:ext>
            </a:extLst>
          </p:cNvPr>
          <p:cNvSpPr>
            <a:spLocks noGrp="1"/>
          </p:cNvSpPr>
          <p:nvPr>
            <p:ph type="subTitle" idx="1"/>
          </p:nvPr>
        </p:nvSpPr>
        <p:spPr>
          <a:xfrm>
            <a:off x="2205000" y="3581469"/>
            <a:ext cx="6326604" cy="1521820"/>
          </a:xfrm>
        </p:spPr>
        <p:txBody>
          <a:bodyPr>
            <a:normAutofit/>
          </a:bodyPr>
          <a:lstStyle/>
          <a:p>
            <a:pPr algn="l">
              <a:lnSpc>
                <a:spcPct val="100000"/>
              </a:lnSpc>
            </a:pPr>
            <a:r>
              <a:rPr lang="en-PH" dirty="0"/>
              <a:t>GOOGLE ANALYTICS CAPSTONE</a:t>
            </a:r>
          </a:p>
          <a:p>
            <a:pPr algn="l">
              <a:lnSpc>
                <a:spcPct val="100000"/>
              </a:lnSpc>
            </a:pPr>
            <a:r>
              <a:rPr lang="en-PH" dirty="0"/>
              <a:t>BY VINZ MONTILLA</a:t>
            </a:r>
          </a:p>
          <a:p>
            <a:pPr algn="l">
              <a:lnSpc>
                <a:spcPct val="100000"/>
              </a:lnSpc>
            </a:pPr>
            <a:r>
              <a:rPr lang="en-PH" dirty="0"/>
              <a:t>MAY 2023</a:t>
            </a:r>
          </a:p>
        </p:txBody>
      </p:sp>
    </p:spTree>
    <p:extLst>
      <p:ext uri="{BB962C8B-B14F-4D97-AF65-F5344CB8AC3E}">
        <p14:creationId xmlns:p14="http://schemas.microsoft.com/office/powerpoint/2010/main" val="933892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7CDC-A59C-58B9-0423-DE6CF4220358}"/>
              </a:ext>
            </a:extLst>
          </p:cNvPr>
          <p:cNvSpPr>
            <a:spLocks noGrp="1"/>
          </p:cNvSpPr>
          <p:nvPr>
            <p:ph type="title"/>
          </p:nvPr>
        </p:nvSpPr>
        <p:spPr>
          <a:xfrm>
            <a:off x="2611808" y="808057"/>
            <a:ext cx="7958331" cy="738642"/>
          </a:xfrm>
        </p:spPr>
        <p:txBody>
          <a:bodyPr>
            <a:normAutofit/>
          </a:bodyPr>
          <a:lstStyle/>
          <a:p>
            <a:pPr algn="l"/>
            <a:r>
              <a:rPr lang="en-PH" sz="4000" dirty="0">
                <a:solidFill>
                  <a:schemeClr val="tx2">
                    <a:lumMod val="90000"/>
                  </a:schemeClr>
                </a:solidFill>
                <a:latin typeface="Eras Bold ITC" panose="020B0907030504020204" pitchFamily="34" charset="0"/>
              </a:rPr>
              <a:t>KEY FINDINGS: SUMMARY</a:t>
            </a:r>
          </a:p>
        </p:txBody>
      </p:sp>
      <p:sp>
        <p:nvSpPr>
          <p:cNvPr id="4" name="Title 1">
            <a:extLst>
              <a:ext uri="{FF2B5EF4-FFF2-40B4-BE49-F238E27FC236}">
                <a16:creationId xmlns:a16="http://schemas.microsoft.com/office/drawing/2014/main" id="{350AFBE4-34DD-FEBA-DA00-929AFE27F1F4}"/>
              </a:ext>
            </a:extLst>
          </p:cNvPr>
          <p:cNvSpPr txBox="1">
            <a:spLocks/>
          </p:cNvSpPr>
          <p:nvPr/>
        </p:nvSpPr>
        <p:spPr>
          <a:xfrm>
            <a:off x="2611807" y="1716321"/>
            <a:ext cx="7958331" cy="4256462"/>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PH" sz="2000" dirty="0">
                <a:latin typeface="Inter"/>
              </a:rPr>
              <a:t>Members and Casual tended to ride more on the months of July and August.</a:t>
            </a:r>
          </a:p>
          <a:p>
            <a:pPr algn="l"/>
            <a:endParaRPr lang="en-PH" sz="2000" dirty="0">
              <a:latin typeface="Inter"/>
            </a:endParaRPr>
          </a:p>
          <a:p>
            <a:pPr algn="l"/>
            <a:r>
              <a:rPr lang="en-PH" sz="2000" dirty="0">
                <a:latin typeface="Inter"/>
              </a:rPr>
              <a:t>To further that the Casual demographic spent on average a lot longer time per ride than their long-term counterpart.</a:t>
            </a:r>
          </a:p>
          <a:p>
            <a:pPr algn="l"/>
            <a:endParaRPr lang="en-PH" sz="2000" dirty="0">
              <a:latin typeface="Inter"/>
            </a:endParaRPr>
          </a:p>
          <a:p>
            <a:pPr algn="l"/>
            <a:r>
              <a:rPr lang="en-PH" sz="2000" dirty="0">
                <a:latin typeface="Inter"/>
              </a:rPr>
              <a:t>The days of the week also further shows that </a:t>
            </a:r>
            <a:r>
              <a:rPr lang="en-PH" sz="2000" b="1" dirty="0">
                <a:latin typeface="Inter"/>
              </a:rPr>
              <a:t>MEMBER</a:t>
            </a:r>
            <a:r>
              <a:rPr lang="en-PH" sz="2000" dirty="0">
                <a:latin typeface="Inter"/>
              </a:rPr>
              <a:t> riders typically utilized the service throughout the weekdays work. Aside the </a:t>
            </a:r>
            <a:r>
              <a:rPr lang="en-PH" sz="2000" b="1" dirty="0">
                <a:latin typeface="Inter"/>
              </a:rPr>
              <a:t>CASUAL</a:t>
            </a:r>
            <a:r>
              <a:rPr lang="en-PH" sz="2000" dirty="0">
                <a:latin typeface="Inter"/>
              </a:rPr>
              <a:t> riders prefer to the use service during the weekends.</a:t>
            </a:r>
          </a:p>
          <a:p>
            <a:pPr algn="l"/>
            <a:endParaRPr lang="en-PH" sz="2000" dirty="0">
              <a:latin typeface="Inter"/>
            </a:endParaRPr>
          </a:p>
          <a:p>
            <a:pPr algn="l"/>
            <a:r>
              <a:rPr lang="en-PH" sz="2000" dirty="0">
                <a:latin typeface="Inter"/>
              </a:rPr>
              <a:t>The </a:t>
            </a:r>
            <a:r>
              <a:rPr lang="en-PH" sz="2000" b="1" dirty="0">
                <a:latin typeface="Inter"/>
              </a:rPr>
              <a:t>Member</a:t>
            </a:r>
            <a:r>
              <a:rPr lang="en-PH" sz="2000" dirty="0">
                <a:latin typeface="Inter"/>
              </a:rPr>
              <a:t> and </a:t>
            </a:r>
            <a:r>
              <a:rPr lang="en-PH" sz="2000" b="1" dirty="0">
                <a:latin typeface="Inter"/>
              </a:rPr>
              <a:t>Casual</a:t>
            </a:r>
            <a:r>
              <a:rPr lang="en-PH" sz="2000" dirty="0">
                <a:latin typeface="Inter"/>
              </a:rPr>
              <a:t> riders tended to use more on the Classic Bike and Electric Bike. But the Member didn’t used the Docked Bike, while the Casual still used the Docked bike but lower average than the other bikes.</a:t>
            </a:r>
          </a:p>
          <a:p>
            <a:pPr algn="l"/>
            <a:endParaRPr lang="en-PH" sz="2000" dirty="0">
              <a:latin typeface="Inter"/>
            </a:endParaRPr>
          </a:p>
          <a:p>
            <a:pPr algn="l"/>
            <a:endParaRPr lang="en-PH" sz="2000" dirty="0">
              <a:latin typeface="Inter"/>
            </a:endParaRPr>
          </a:p>
          <a:p>
            <a:pPr algn="l"/>
            <a:endParaRPr lang="en-PH" sz="2000" dirty="0">
              <a:latin typeface="Inter"/>
            </a:endParaRPr>
          </a:p>
          <a:p>
            <a:pPr algn="l"/>
            <a:endParaRPr lang="en-PH" sz="2000" dirty="0">
              <a:latin typeface="Inter"/>
            </a:endParaRPr>
          </a:p>
          <a:p>
            <a:pPr algn="l"/>
            <a:endParaRPr lang="en-PH" sz="2000" dirty="0">
              <a:latin typeface="Inter"/>
            </a:endParaRPr>
          </a:p>
          <a:p>
            <a:pPr algn="l"/>
            <a:endParaRPr lang="en-PH" sz="2000" dirty="0">
              <a:latin typeface="Inter"/>
            </a:endParaRPr>
          </a:p>
        </p:txBody>
      </p:sp>
      <p:sp>
        <p:nvSpPr>
          <p:cNvPr id="5" name="Oval 4">
            <a:extLst>
              <a:ext uri="{FF2B5EF4-FFF2-40B4-BE49-F238E27FC236}">
                <a16:creationId xmlns:a16="http://schemas.microsoft.com/office/drawing/2014/main" id="{38555CED-2A08-AE2C-3EFA-E2BDDA0F1A02}"/>
              </a:ext>
            </a:extLst>
          </p:cNvPr>
          <p:cNvSpPr/>
          <p:nvPr/>
        </p:nvSpPr>
        <p:spPr>
          <a:xfrm>
            <a:off x="2487134" y="1816038"/>
            <a:ext cx="124673" cy="1246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dirty="0"/>
          </a:p>
          <a:p>
            <a:pPr algn="ctr"/>
            <a:endParaRPr lang="en-PH" dirty="0"/>
          </a:p>
        </p:txBody>
      </p:sp>
      <p:sp>
        <p:nvSpPr>
          <p:cNvPr id="6" name="Oval 5">
            <a:extLst>
              <a:ext uri="{FF2B5EF4-FFF2-40B4-BE49-F238E27FC236}">
                <a16:creationId xmlns:a16="http://schemas.microsoft.com/office/drawing/2014/main" id="{D58B67CD-82A4-EAEB-E0CC-2201D0425AEB}"/>
              </a:ext>
            </a:extLst>
          </p:cNvPr>
          <p:cNvSpPr/>
          <p:nvPr/>
        </p:nvSpPr>
        <p:spPr>
          <a:xfrm>
            <a:off x="2487134" y="2649374"/>
            <a:ext cx="124673" cy="1246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dirty="0"/>
          </a:p>
          <a:p>
            <a:pPr algn="ctr"/>
            <a:endParaRPr lang="en-PH" dirty="0"/>
          </a:p>
        </p:txBody>
      </p:sp>
      <p:sp>
        <p:nvSpPr>
          <p:cNvPr id="7" name="Oval 6">
            <a:extLst>
              <a:ext uri="{FF2B5EF4-FFF2-40B4-BE49-F238E27FC236}">
                <a16:creationId xmlns:a16="http://schemas.microsoft.com/office/drawing/2014/main" id="{CB42229F-9CBD-5BBD-E7C0-85988D98C1E1}"/>
              </a:ext>
            </a:extLst>
          </p:cNvPr>
          <p:cNvSpPr/>
          <p:nvPr/>
        </p:nvSpPr>
        <p:spPr>
          <a:xfrm>
            <a:off x="2487133" y="3461634"/>
            <a:ext cx="124673" cy="1246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dirty="0"/>
          </a:p>
          <a:p>
            <a:pPr algn="ctr"/>
            <a:endParaRPr lang="en-PH" dirty="0"/>
          </a:p>
        </p:txBody>
      </p:sp>
      <p:sp>
        <p:nvSpPr>
          <p:cNvPr id="8" name="Oval 7">
            <a:extLst>
              <a:ext uri="{FF2B5EF4-FFF2-40B4-BE49-F238E27FC236}">
                <a16:creationId xmlns:a16="http://schemas.microsoft.com/office/drawing/2014/main" id="{BFE62A08-382A-115B-2E66-F4E95DF9CE44}"/>
              </a:ext>
            </a:extLst>
          </p:cNvPr>
          <p:cNvSpPr/>
          <p:nvPr/>
        </p:nvSpPr>
        <p:spPr>
          <a:xfrm>
            <a:off x="2487132" y="4563351"/>
            <a:ext cx="124673" cy="1246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dirty="0"/>
          </a:p>
          <a:p>
            <a:pPr algn="ctr"/>
            <a:endParaRPr lang="en-PH" dirty="0"/>
          </a:p>
        </p:txBody>
      </p:sp>
    </p:spTree>
    <p:extLst>
      <p:ext uri="{BB962C8B-B14F-4D97-AF65-F5344CB8AC3E}">
        <p14:creationId xmlns:p14="http://schemas.microsoft.com/office/powerpoint/2010/main" val="258274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9AD0-EE7B-B166-EF3C-D62954FF018C}"/>
              </a:ext>
            </a:extLst>
          </p:cNvPr>
          <p:cNvSpPr>
            <a:spLocks noGrp="1"/>
          </p:cNvSpPr>
          <p:nvPr>
            <p:ph type="title"/>
          </p:nvPr>
        </p:nvSpPr>
        <p:spPr>
          <a:xfrm>
            <a:off x="2611808" y="808057"/>
            <a:ext cx="7958331" cy="787280"/>
          </a:xfrm>
        </p:spPr>
        <p:txBody>
          <a:bodyPr>
            <a:normAutofit/>
          </a:bodyPr>
          <a:lstStyle/>
          <a:p>
            <a:pPr algn="l"/>
            <a:r>
              <a:rPr lang="en-PH" sz="4000" dirty="0">
                <a:solidFill>
                  <a:schemeClr val="tx2">
                    <a:lumMod val="90000"/>
                  </a:schemeClr>
                </a:solidFill>
                <a:latin typeface="Eras Bold ITC" panose="020B0907030504020204" pitchFamily="34" charset="0"/>
              </a:rPr>
              <a:t>RECOMMENDATIONS</a:t>
            </a:r>
          </a:p>
        </p:txBody>
      </p:sp>
      <p:sp>
        <p:nvSpPr>
          <p:cNvPr id="4" name="Title 1">
            <a:extLst>
              <a:ext uri="{FF2B5EF4-FFF2-40B4-BE49-F238E27FC236}">
                <a16:creationId xmlns:a16="http://schemas.microsoft.com/office/drawing/2014/main" id="{C5C93364-4636-3F2A-7F41-10E6DFA8BBBF}"/>
              </a:ext>
            </a:extLst>
          </p:cNvPr>
          <p:cNvSpPr txBox="1">
            <a:spLocks/>
          </p:cNvSpPr>
          <p:nvPr/>
        </p:nvSpPr>
        <p:spPr>
          <a:xfrm>
            <a:off x="2535157" y="1595337"/>
            <a:ext cx="7958331" cy="2966935"/>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PH" sz="2000" dirty="0">
                <a:latin typeface="Inter"/>
              </a:rPr>
              <a:t>Us we can see the Casual is more appealing in the months of July and August or we say Summer. This Advertising or marketing to the casual need to be done by months od December and January or Winter months.</a:t>
            </a:r>
          </a:p>
          <a:p>
            <a:pPr algn="l"/>
            <a:endParaRPr lang="en-PH" sz="2000" dirty="0">
              <a:latin typeface="Inter"/>
            </a:endParaRPr>
          </a:p>
          <a:p>
            <a:pPr algn="l"/>
            <a:r>
              <a:rPr lang="en-PH" sz="2000" dirty="0">
                <a:latin typeface="Inter"/>
              </a:rPr>
              <a:t>In the Summer season we need to target the Casual to convert their membership or to market them by giving some discount rates. So that they can much ride on weekdays. </a:t>
            </a:r>
          </a:p>
          <a:p>
            <a:pPr algn="l"/>
            <a:endParaRPr lang="en-PH" sz="2000" dirty="0">
              <a:latin typeface="Inter"/>
            </a:endParaRPr>
          </a:p>
          <a:p>
            <a:pPr algn="l"/>
            <a:r>
              <a:rPr lang="en-PH" sz="2000" dirty="0">
                <a:latin typeface="Inter"/>
              </a:rPr>
              <a:t>We can also give to the casual riders a referral reward, seasonal discount so that in the demographic we can see the result specially on weekdays.</a:t>
            </a:r>
          </a:p>
          <a:p>
            <a:pPr algn="l"/>
            <a:endParaRPr lang="en-PH" sz="2000" dirty="0">
              <a:latin typeface="Inter"/>
            </a:endParaRPr>
          </a:p>
        </p:txBody>
      </p:sp>
      <p:sp>
        <p:nvSpPr>
          <p:cNvPr id="5" name="Oval 4">
            <a:extLst>
              <a:ext uri="{FF2B5EF4-FFF2-40B4-BE49-F238E27FC236}">
                <a16:creationId xmlns:a16="http://schemas.microsoft.com/office/drawing/2014/main" id="{6DCD1076-F58E-30ED-FA5B-0E535B90151C}"/>
              </a:ext>
            </a:extLst>
          </p:cNvPr>
          <p:cNvSpPr/>
          <p:nvPr/>
        </p:nvSpPr>
        <p:spPr>
          <a:xfrm>
            <a:off x="2410484" y="1689578"/>
            <a:ext cx="124673" cy="1246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dirty="0"/>
          </a:p>
          <a:p>
            <a:pPr algn="ctr"/>
            <a:endParaRPr lang="en-PH" dirty="0"/>
          </a:p>
        </p:txBody>
      </p:sp>
      <p:sp>
        <p:nvSpPr>
          <p:cNvPr id="6" name="Oval 5">
            <a:extLst>
              <a:ext uri="{FF2B5EF4-FFF2-40B4-BE49-F238E27FC236}">
                <a16:creationId xmlns:a16="http://schemas.microsoft.com/office/drawing/2014/main" id="{195A2FF4-617B-8EF0-402C-5A7DFB903610}"/>
              </a:ext>
            </a:extLst>
          </p:cNvPr>
          <p:cNvSpPr/>
          <p:nvPr/>
        </p:nvSpPr>
        <p:spPr>
          <a:xfrm>
            <a:off x="2404935" y="2775833"/>
            <a:ext cx="124673" cy="1246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dirty="0"/>
          </a:p>
          <a:p>
            <a:pPr algn="ctr"/>
            <a:endParaRPr lang="en-PH" dirty="0"/>
          </a:p>
        </p:txBody>
      </p:sp>
      <p:sp>
        <p:nvSpPr>
          <p:cNvPr id="7" name="Oval 6">
            <a:extLst>
              <a:ext uri="{FF2B5EF4-FFF2-40B4-BE49-F238E27FC236}">
                <a16:creationId xmlns:a16="http://schemas.microsoft.com/office/drawing/2014/main" id="{B4CCFFE9-605A-A31F-D789-68E6BD6DF327}"/>
              </a:ext>
            </a:extLst>
          </p:cNvPr>
          <p:cNvSpPr/>
          <p:nvPr/>
        </p:nvSpPr>
        <p:spPr>
          <a:xfrm>
            <a:off x="2414663" y="3862088"/>
            <a:ext cx="124673" cy="1246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dirty="0"/>
          </a:p>
          <a:p>
            <a:pPr algn="ctr"/>
            <a:endParaRPr lang="en-PH" dirty="0"/>
          </a:p>
        </p:txBody>
      </p:sp>
    </p:spTree>
    <p:extLst>
      <p:ext uri="{BB962C8B-B14F-4D97-AF65-F5344CB8AC3E}">
        <p14:creationId xmlns:p14="http://schemas.microsoft.com/office/powerpoint/2010/main" val="2953150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14655-9283-C5ED-E022-39AC75D5FFFD}"/>
              </a:ext>
            </a:extLst>
          </p:cNvPr>
          <p:cNvSpPr>
            <a:spLocks noGrp="1"/>
          </p:cNvSpPr>
          <p:nvPr>
            <p:ph type="title"/>
          </p:nvPr>
        </p:nvSpPr>
        <p:spPr>
          <a:xfrm>
            <a:off x="1610722" y="1387582"/>
            <a:ext cx="4485278" cy="1077229"/>
          </a:xfrm>
        </p:spPr>
        <p:txBody>
          <a:bodyPr>
            <a:normAutofit/>
          </a:bodyPr>
          <a:lstStyle/>
          <a:p>
            <a:pPr algn="l"/>
            <a:r>
              <a:rPr lang="en-PH" sz="6600" dirty="0">
                <a:solidFill>
                  <a:schemeClr val="tx2">
                    <a:lumMod val="90000"/>
                  </a:schemeClr>
                </a:solidFill>
                <a:latin typeface="Eras Bold ITC" panose="020B0907030504020204" pitchFamily="34" charset="0"/>
              </a:rPr>
              <a:t>HELLO!</a:t>
            </a:r>
          </a:p>
        </p:txBody>
      </p:sp>
      <p:sp>
        <p:nvSpPr>
          <p:cNvPr id="4" name="Title 1">
            <a:extLst>
              <a:ext uri="{FF2B5EF4-FFF2-40B4-BE49-F238E27FC236}">
                <a16:creationId xmlns:a16="http://schemas.microsoft.com/office/drawing/2014/main" id="{A12720E3-E2D5-21BE-BA30-DB07070312DC}"/>
              </a:ext>
            </a:extLst>
          </p:cNvPr>
          <p:cNvSpPr txBox="1">
            <a:spLocks/>
          </p:cNvSpPr>
          <p:nvPr/>
        </p:nvSpPr>
        <p:spPr>
          <a:xfrm>
            <a:off x="1610722" y="2497612"/>
            <a:ext cx="5156397" cy="815970"/>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PH" sz="3200" b="1" dirty="0">
                <a:latin typeface="Eras Medium ITC" panose="020B0602030504020804" pitchFamily="34" charset="0"/>
              </a:rPr>
              <a:t>I am Vincent Montilla</a:t>
            </a:r>
          </a:p>
        </p:txBody>
      </p:sp>
      <p:sp>
        <p:nvSpPr>
          <p:cNvPr id="6" name="Oval 5">
            <a:extLst>
              <a:ext uri="{FF2B5EF4-FFF2-40B4-BE49-F238E27FC236}">
                <a16:creationId xmlns:a16="http://schemas.microsoft.com/office/drawing/2014/main" id="{A2941AC9-0EB0-E8D0-3456-ACC1B06CB4EB}"/>
              </a:ext>
            </a:extLst>
          </p:cNvPr>
          <p:cNvSpPr/>
          <p:nvPr/>
        </p:nvSpPr>
        <p:spPr>
          <a:xfrm>
            <a:off x="2122416" y="3993160"/>
            <a:ext cx="243280" cy="24328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dirty="0"/>
          </a:p>
          <a:p>
            <a:pPr algn="ctr"/>
            <a:endParaRPr lang="en-PH" dirty="0"/>
          </a:p>
        </p:txBody>
      </p:sp>
      <p:sp>
        <p:nvSpPr>
          <p:cNvPr id="7" name="Oval 6">
            <a:extLst>
              <a:ext uri="{FF2B5EF4-FFF2-40B4-BE49-F238E27FC236}">
                <a16:creationId xmlns:a16="http://schemas.microsoft.com/office/drawing/2014/main" id="{897FB4C1-3537-1925-F4A2-45CCA75E6D76}"/>
              </a:ext>
            </a:extLst>
          </p:cNvPr>
          <p:cNvSpPr/>
          <p:nvPr/>
        </p:nvSpPr>
        <p:spPr>
          <a:xfrm>
            <a:off x="2116824" y="4492305"/>
            <a:ext cx="243280" cy="24328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dirty="0"/>
          </a:p>
          <a:p>
            <a:pPr algn="ctr"/>
            <a:endParaRPr lang="en-PH" dirty="0"/>
          </a:p>
        </p:txBody>
      </p:sp>
      <p:sp>
        <p:nvSpPr>
          <p:cNvPr id="8" name="Oval 7">
            <a:extLst>
              <a:ext uri="{FF2B5EF4-FFF2-40B4-BE49-F238E27FC236}">
                <a16:creationId xmlns:a16="http://schemas.microsoft.com/office/drawing/2014/main" id="{80A25AF5-2B4F-1708-CF48-FE2716E382CE}"/>
              </a:ext>
            </a:extLst>
          </p:cNvPr>
          <p:cNvSpPr/>
          <p:nvPr/>
        </p:nvSpPr>
        <p:spPr>
          <a:xfrm>
            <a:off x="2107038" y="5009570"/>
            <a:ext cx="243280" cy="24328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dirty="0"/>
          </a:p>
          <a:p>
            <a:pPr algn="ctr"/>
            <a:endParaRPr lang="en-PH" dirty="0"/>
          </a:p>
        </p:txBody>
      </p:sp>
      <p:sp>
        <p:nvSpPr>
          <p:cNvPr id="9" name="Title 1">
            <a:extLst>
              <a:ext uri="{FF2B5EF4-FFF2-40B4-BE49-F238E27FC236}">
                <a16:creationId xmlns:a16="http://schemas.microsoft.com/office/drawing/2014/main" id="{7A21DE10-B225-E2A4-6572-2B1A0456312F}"/>
              </a:ext>
            </a:extLst>
          </p:cNvPr>
          <p:cNvSpPr txBox="1">
            <a:spLocks/>
          </p:cNvSpPr>
          <p:nvPr/>
        </p:nvSpPr>
        <p:spPr>
          <a:xfrm>
            <a:off x="2428651" y="3935415"/>
            <a:ext cx="5156397" cy="407985"/>
          </a:xfrm>
          <a:prstGeom prst="rect">
            <a:avLst/>
          </a:prstGeom>
        </p:spPr>
        <p:txBody>
          <a:bodyPr vert="horz" lIns="91440" tIns="45720" rIns="91440" bIns="45720" rtlCol="0" anchor="t">
            <a:normAutofit lnSpcReduction="1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PH" sz="2400" b="1" dirty="0" err="1">
                <a:latin typeface="Eras Medium ITC" panose="020B0602030504020804" pitchFamily="34" charset="0"/>
              </a:rPr>
              <a:t>Github</a:t>
            </a:r>
            <a:r>
              <a:rPr lang="en-PH" sz="2400" b="1" dirty="0">
                <a:latin typeface="Eras Medium ITC" panose="020B0602030504020804" pitchFamily="34" charset="0"/>
              </a:rPr>
              <a:t>: github.com/</a:t>
            </a:r>
            <a:r>
              <a:rPr lang="en-PH" sz="2400" b="1" dirty="0" err="1">
                <a:latin typeface="Eras Medium ITC" panose="020B0602030504020804" pitchFamily="34" charset="0"/>
              </a:rPr>
              <a:t>vzmontilla</a:t>
            </a:r>
            <a:endParaRPr lang="en-PH" sz="2400" b="1" dirty="0">
              <a:latin typeface="Eras Medium ITC" panose="020B0602030504020804" pitchFamily="34" charset="0"/>
            </a:endParaRPr>
          </a:p>
        </p:txBody>
      </p:sp>
      <p:sp>
        <p:nvSpPr>
          <p:cNvPr id="10" name="Title 1">
            <a:extLst>
              <a:ext uri="{FF2B5EF4-FFF2-40B4-BE49-F238E27FC236}">
                <a16:creationId xmlns:a16="http://schemas.microsoft.com/office/drawing/2014/main" id="{DBD2EBA9-CDA9-65DF-CB9B-A5D67E057A51}"/>
              </a:ext>
            </a:extLst>
          </p:cNvPr>
          <p:cNvSpPr txBox="1">
            <a:spLocks/>
          </p:cNvSpPr>
          <p:nvPr/>
        </p:nvSpPr>
        <p:spPr>
          <a:xfrm>
            <a:off x="2428651" y="4409758"/>
            <a:ext cx="7143188" cy="599812"/>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PH" sz="2400" b="1" dirty="0" err="1">
                <a:latin typeface="Eras Medium ITC" panose="020B0602030504020804" pitchFamily="34" charset="0"/>
              </a:rPr>
              <a:t>Linkedin</a:t>
            </a:r>
            <a:r>
              <a:rPr lang="en-PH" sz="2400" b="1" dirty="0">
                <a:latin typeface="Eras Medium ITC" panose="020B0602030504020804" pitchFamily="34" charset="0"/>
              </a:rPr>
              <a:t>: linkedin.com/in/</a:t>
            </a:r>
            <a:r>
              <a:rPr lang="en-PH" sz="2400" b="1" dirty="0" err="1">
                <a:latin typeface="Eras Medium ITC" panose="020B0602030504020804" pitchFamily="34" charset="0"/>
              </a:rPr>
              <a:t>vzmontilla</a:t>
            </a:r>
            <a:endParaRPr lang="en-PH" sz="2400" b="1" dirty="0">
              <a:latin typeface="Eras Medium ITC" panose="020B0602030504020804" pitchFamily="34" charset="0"/>
            </a:endParaRPr>
          </a:p>
        </p:txBody>
      </p:sp>
      <p:sp>
        <p:nvSpPr>
          <p:cNvPr id="13" name="Title 1">
            <a:extLst>
              <a:ext uri="{FF2B5EF4-FFF2-40B4-BE49-F238E27FC236}">
                <a16:creationId xmlns:a16="http://schemas.microsoft.com/office/drawing/2014/main" id="{D46A431E-591C-CE77-21F3-421921EFC0D3}"/>
              </a:ext>
            </a:extLst>
          </p:cNvPr>
          <p:cNvSpPr txBox="1">
            <a:spLocks/>
          </p:cNvSpPr>
          <p:nvPr/>
        </p:nvSpPr>
        <p:spPr>
          <a:xfrm>
            <a:off x="2418865" y="4952944"/>
            <a:ext cx="7143188" cy="599812"/>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PH" sz="2400" b="1" dirty="0">
                <a:latin typeface="Eras Medium ITC" panose="020B0602030504020804" pitchFamily="34" charset="0"/>
              </a:rPr>
              <a:t>Email: vinzmontilla31@gmail.com</a:t>
            </a:r>
          </a:p>
        </p:txBody>
      </p:sp>
      <p:sp>
        <p:nvSpPr>
          <p:cNvPr id="14" name="Oval 13">
            <a:extLst>
              <a:ext uri="{FF2B5EF4-FFF2-40B4-BE49-F238E27FC236}">
                <a16:creationId xmlns:a16="http://schemas.microsoft.com/office/drawing/2014/main" id="{4E61A98F-5FD4-4C0A-F983-06C0F639AFBB}"/>
              </a:ext>
            </a:extLst>
          </p:cNvPr>
          <p:cNvSpPr/>
          <p:nvPr/>
        </p:nvSpPr>
        <p:spPr>
          <a:xfrm>
            <a:off x="7813746" y="735182"/>
            <a:ext cx="2796479" cy="2854895"/>
          </a:xfrm>
          <a:prstGeom prst="ellipse">
            <a:avLst/>
          </a:prstGeom>
          <a:blipFill dpi="0" rotWithShape="1">
            <a:blip r:embed="rId2"/>
            <a:srcRect/>
            <a:stretch>
              <a:fillRect l="-3000" t="-44000" r="-6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Title 1">
            <a:extLst>
              <a:ext uri="{FF2B5EF4-FFF2-40B4-BE49-F238E27FC236}">
                <a16:creationId xmlns:a16="http://schemas.microsoft.com/office/drawing/2014/main" id="{DBDEC018-79C7-6A38-9435-8BC8B7055C12}"/>
              </a:ext>
            </a:extLst>
          </p:cNvPr>
          <p:cNvSpPr txBox="1">
            <a:spLocks/>
          </p:cNvSpPr>
          <p:nvPr/>
        </p:nvSpPr>
        <p:spPr>
          <a:xfrm>
            <a:off x="7813745" y="3599809"/>
            <a:ext cx="2796479" cy="599812"/>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PH" sz="1600" dirty="0">
                <a:latin typeface="Eras Medium ITC" panose="020B0602030504020804" pitchFamily="34" charset="0"/>
              </a:rPr>
              <a:t>BS in Computer Science</a:t>
            </a:r>
          </a:p>
          <a:p>
            <a:pPr algn="ctr"/>
            <a:r>
              <a:rPr lang="en-PH" sz="1600" dirty="0">
                <a:latin typeface="Eras Medium ITC" panose="020B0602030504020804" pitchFamily="34" charset="0"/>
              </a:rPr>
              <a:t>Aspirant Data Analyst</a:t>
            </a:r>
          </a:p>
        </p:txBody>
      </p:sp>
    </p:spTree>
    <p:extLst>
      <p:ext uri="{BB962C8B-B14F-4D97-AF65-F5344CB8AC3E}">
        <p14:creationId xmlns:p14="http://schemas.microsoft.com/office/powerpoint/2010/main" val="943674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65BA-F1B2-0E85-1E87-B1C9AB59D408}"/>
              </a:ext>
            </a:extLst>
          </p:cNvPr>
          <p:cNvSpPr>
            <a:spLocks noGrp="1"/>
          </p:cNvSpPr>
          <p:nvPr>
            <p:ph type="title"/>
          </p:nvPr>
        </p:nvSpPr>
        <p:spPr>
          <a:xfrm>
            <a:off x="2611808" y="808056"/>
            <a:ext cx="4683937" cy="1077229"/>
          </a:xfrm>
        </p:spPr>
        <p:txBody>
          <a:bodyPr>
            <a:normAutofit/>
          </a:bodyPr>
          <a:lstStyle/>
          <a:p>
            <a:pPr algn="l"/>
            <a:r>
              <a:rPr lang="en-PH" sz="4000" b="0" i="0" dirty="0">
                <a:solidFill>
                  <a:schemeClr val="tx2">
                    <a:lumMod val="90000"/>
                  </a:schemeClr>
                </a:solidFill>
                <a:effectLst/>
                <a:latin typeface="Eras Bold ITC" panose="020B0907030504020204" pitchFamily="34" charset="0"/>
              </a:rPr>
              <a:t>BACKGROUND</a:t>
            </a:r>
            <a:endParaRPr lang="en-PH" sz="4000" dirty="0">
              <a:solidFill>
                <a:schemeClr val="tx2">
                  <a:lumMod val="90000"/>
                </a:schemeClr>
              </a:solidFill>
              <a:latin typeface="Eras Bold ITC" panose="020B0907030504020204" pitchFamily="34" charset="0"/>
            </a:endParaRPr>
          </a:p>
        </p:txBody>
      </p:sp>
      <p:sp>
        <p:nvSpPr>
          <p:cNvPr id="5" name="TextBox 4">
            <a:extLst>
              <a:ext uri="{FF2B5EF4-FFF2-40B4-BE49-F238E27FC236}">
                <a16:creationId xmlns:a16="http://schemas.microsoft.com/office/drawing/2014/main" id="{D7ED228A-4C6A-58BC-2F12-B91852D00699}"/>
              </a:ext>
            </a:extLst>
          </p:cNvPr>
          <p:cNvSpPr txBox="1"/>
          <p:nvPr/>
        </p:nvSpPr>
        <p:spPr>
          <a:xfrm>
            <a:off x="2611807" y="1700619"/>
            <a:ext cx="8458269" cy="3816429"/>
          </a:xfrm>
          <a:prstGeom prst="rect">
            <a:avLst/>
          </a:prstGeom>
          <a:noFill/>
        </p:spPr>
        <p:txBody>
          <a:bodyPr wrap="square">
            <a:spAutoFit/>
          </a:bodyPr>
          <a:lstStyle/>
          <a:p>
            <a:pPr algn="l"/>
            <a:r>
              <a:rPr lang="en-US" sz="2200" b="0" i="0" dirty="0">
                <a:effectLst/>
                <a:latin typeface="Inter"/>
              </a:rPr>
              <a:t>In 2016, </a:t>
            </a:r>
            <a:r>
              <a:rPr lang="en-US" sz="2200" b="0" i="0" dirty="0" err="1">
                <a:effectLst/>
                <a:latin typeface="Inter"/>
              </a:rPr>
              <a:t>Cyclistic</a:t>
            </a:r>
            <a:r>
              <a:rPr lang="en-US" sz="2200" b="0" i="0" dirty="0">
                <a:effectLst/>
                <a:latin typeface="Inter"/>
              </a:rPr>
              <a:t> launched a successful bike-share offering. Since then, the program has grown to a fleet of 5,824 bicycles that are geo-tracked and locked into a network of 692 stations across Chicago.</a:t>
            </a:r>
          </a:p>
          <a:p>
            <a:pPr algn="l"/>
            <a:endParaRPr lang="en-US" sz="2200" b="0" i="0" dirty="0">
              <a:effectLst/>
              <a:latin typeface="Inter"/>
            </a:endParaRPr>
          </a:p>
          <a:p>
            <a:pPr algn="l"/>
            <a:r>
              <a:rPr lang="en-US" sz="2200" b="0" i="0" dirty="0">
                <a:effectLst/>
                <a:latin typeface="Inter"/>
              </a:rPr>
              <a:t>Until now, </a:t>
            </a:r>
            <a:r>
              <a:rPr lang="en-US" sz="2200" b="0" i="0" dirty="0" err="1">
                <a:effectLst/>
                <a:latin typeface="Inter"/>
              </a:rPr>
              <a:t>Cyclistic’s</a:t>
            </a:r>
            <a:r>
              <a:rPr lang="en-US" sz="2200" b="0" i="0" dirty="0">
                <a:effectLst/>
                <a:latin typeface="Inter"/>
              </a:rPr>
              <a:t> marketing strategy relied on building general awareness and appealing to broad consumer segments. One approach that helped make these things possible was the flexibility of its pricing plans: single-ride passes, full-day passes, and annual memberships. Customers who purchase single-ride or full-day passes are referred to as casual riders. Customers who purchase annual memberships are </a:t>
            </a:r>
            <a:r>
              <a:rPr lang="en-US" sz="2200" b="0" i="0" dirty="0" err="1">
                <a:effectLst/>
                <a:latin typeface="Inter"/>
              </a:rPr>
              <a:t>Cyclistic</a:t>
            </a:r>
            <a:r>
              <a:rPr lang="en-US" sz="2200" b="0" i="0" dirty="0">
                <a:effectLst/>
                <a:latin typeface="Inter"/>
              </a:rPr>
              <a:t> members.</a:t>
            </a:r>
          </a:p>
        </p:txBody>
      </p:sp>
    </p:spTree>
    <p:extLst>
      <p:ext uri="{BB962C8B-B14F-4D97-AF65-F5344CB8AC3E}">
        <p14:creationId xmlns:p14="http://schemas.microsoft.com/office/powerpoint/2010/main" val="1067592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3F93-BD02-6E08-A1A3-87AD3DEADA43}"/>
              </a:ext>
            </a:extLst>
          </p:cNvPr>
          <p:cNvSpPr>
            <a:spLocks noGrp="1"/>
          </p:cNvSpPr>
          <p:nvPr>
            <p:ph type="title"/>
          </p:nvPr>
        </p:nvSpPr>
        <p:spPr>
          <a:xfrm>
            <a:off x="2611808" y="808057"/>
            <a:ext cx="7958331" cy="835918"/>
          </a:xfrm>
        </p:spPr>
        <p:txBody>
          <a:bodyPr>
            <a:normAutofit/>
          </a:bodyPr>
          <a:lstStyle/>
          <a:p>
            <a:pPr algn="l"/>
            <a:r>
              <a:rPr lang="en-PH" sz="4000" dirty="0">
                <a:solidFill>
                  <a:schemeClr val="tx2">
                    <a:lumMod val="90000"/>
                  </a:schemeClr>
                </a:solidFill>
                <a:latin typeface="Eras Bold ITC" panose="020B0907030504020204" pitchFamily="34" charset="0"/>
              </a:rPr>
              <a:t>CASE STUDY</a:t>
            </a:r>
          </a:p>
        </p:txBody>
      </p:sp>
      <p:sp>
        <p:nvSpPr>
          <p:cNvPr id="5" name="TextBox 4">
            <a:extLst>
              <a:ext uri="{FF2B5EF4-FFF2-40B4-BE49-F238E27FC236}">
                <a16:creationId xmlns:a16="http://schemas.microsoft.com/office/drawing/2014/main" id="{8DB9F3AB-7DA7-CFE8-3783-9DEEEBF88A30}"/>
              </a:ext>
            </a:extLst>
          </p:cNvPr>
          <p:cNvSpPr txBox="1"/>
          <p:nvPr/>
        </p:nvSpPr>
        <p:spPr>
          <a:xfrm>
            <a:off x="2155714" y="1643975"/>
            <a:ext cx="8414425" cy="2308324"/>
          </a:xfrm>
          <a:prstGeom prst="rect">
            <a:avLst/>
          </a:prstGeom>
          <a:noFill/>
        </p:spPr>
        <p:txBody>
          <a:bodyPr wrap="square">
            <a:spAutoFit/>
          </a:bodyPr>
          <a:lstStyle/>
          <a:p>
            <a:pPr algn="ctr"/>
            <a:r>
              <a:rPr lang="en-US" sz="3600" dirty="0">
                <a:latin typeface="Inter"/>
              </a:rPr>
              <a:t>Support the decision-making process behind the supporting or opposing a marketing strategy that attempt to convert </a:t>
            </a:r>
            <a:r>
              <a:rPr lang="en-US" sz="3600" b="1" dirty="0">
                <a:solidFill>
                  <a:schemeClr val="accent1">
                    <a:lumMod val="60000"/>
                    <a:lumOff val="40000"/>
                  </a:schemeClr>
                </a:solidFill>
                <a:latin typeface="Inter"/>
              </a:rPr>
              <a:t>CASUALS</a:t>
            </a:r>
            <a:r>
              <a:rPr lang="en-US" sz="3600" dirty="0">
                <a:latin typeface="Inter"/>
              </a:rPr>
              <a:t> into </a:t>
            </a:r>
            <a:r>
              <a:rPr lang="en-US" sz="3600" b="1" dirty="0">
                <a:solidFill>
                  <a:schemeClr val="accent3">
                    <a:lumMod val="60000"/>
                    <a:lumOff val="40000"/>
                  </a:schemeClr>
                </a:solidFill>
                <a:latin typeface="Inter"/>
              </a:rPr>
              <a:t>MEMBERS</a:t>
            </a:r>
            <a:endParaRPr lang="en-US" sz="3600" b="1" i="0" dirty="0">
              <a:solidFill>
                <a:schemeClr val="accent3">
                  <a:lumMod val="60000"/>
                  <a:lumOff val="40000"/>
                </a:schemeClr>
              </a:solidFill>
              <a:effectLst/>
              <a:latin typeface="Inter"/>
            </a:endParaRPr>
          </a:p>
        </p:txBody>
      </p:sp>
    </p:spTree>
    <p:extLst>
      <p:ext uri="{BB962C8B-B14F-4D97-AF65-F5344CB8AC3E}">
        <p14:creationId xmlns:p14="http://schemas.microsoft.com/office/powerpoint/2010/main" val="3188562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7D90-CFA5-5E6C-EDF8-A5867A59C271}"/>
              </a:ext>
            </a:extLst>
          </p:cNvPr>
          <p:cNvSpPr>
            <a:spLocks noGrp="1"/>
          </p:cNvSpPr>
          <p:nvPr>
            <p:ph type="title"/>
          </p:nvPr>
        </p:nvSpPr>
        <p:spPr/>
        <p:txBody>
          <a:bodyPr>
            <a:normAutofit/>
          </a:bodyPr>
          <a:lstStyle/>
          <a:p>
            <a:pPr algn="l"/>
            <a:r>
              <a:rPr lang="en-PH" sz="4000" dirty="0">
                <a:solidFill>
                  <a:schemeClr val="tx2">
                    <a:lumMod val="90000"/>
                  </a:schemeClr>
                </a:solidFill>
                <a:latin typeface="Eras Bold ITC" panose="020B0907030504020204" pitchFamily="34" charset="0"/>
              </a:rPr>
              <a:t>THE PROBLEM</a:t>
            </a:r>
          </a:p>
        </p:txBody>
      </p:sp>
      <p:sp>
        <p:nvSpPr>
          <p:cNvPr id="5" name="TextBox 4">
            <a:extLst>
              <a:ext uri="{FF2B5EF4-FFF2-40B4-BE49-F238E27FC236}">
                <a16:creationId xmlns:a16="http://schemas.microsoft.com/office/drawing/2014/main" id="{40A4C66E-1605-D76F-9B51-4394BDF884F5}"/>
              </a:ext>
            </a:extLst>
          </p:cNvPr>
          <p:cNvSpPr txBox="1"/>
          <p:nvPr/>
        </p:nvSpPr>
        <p:spPr>
          <a:xfrm>
            <a:off x="2611808" y="1720840"/>
            <a:ext cx="8393711" cy="1077218"/>
          </a:xfrm>
          <a:prstGeom prst="rect">
            <a:avLst/>
          </a:prstGeom>
          <a:noFill/>
        </p:spPr>
        <p:txBody>
          <a:bodyPr wrap="square">
            <a:spAutoFit/>
          </a:bodyPr>
          <a:lstStyle/>
          <a:p>
            <a:pPr algn="ctr"/>
            <a:r>
              <a:rPr lang="en-US" sz="3200" b="0" i="0" dirty="0">
                <a:effectLst/>
                <a:latin typeface="Inter"/>
              </a:rPr>
              <a:t>How do the </a:t>
            </a:r>
            <a:r>
              <a:rPr lang="en-US" sz="3200" b="1" i="0" dirty="0">
                <a:solidFill>
                  <a:schemeClr val="accent3">
                    <a:lumMod val="60000"/>
                    <a:lumOff val="40000"/>
                  </a:schemeClr>
                </a:solidFill>
                <a:effectLst/>
                <a:latin typeface="Inter"/>
              </a:rPr>
              <a:t>MEMBERS</a:t>
            </a:r>
            <a:r>
              <a:rPr lang="en-US" sz="3200" b="0" i="0" dirty="0">
                <a:effectLst/>
                <a:latin typeface="Inter"/>
              </a:rPr>
              <a:t> and </a:t>
            </a:r>
            <a:r>
              <a:rPr lang="en-US" sz="3200" b="1" i="0" dirty="0">
                <a:solidFill>
                  <a:schemeClr val="accent1">
                    <a:lumMod val="60000"/>
                    <a:lumOff val="40000"/>
                  </a:schemeClr>
                </a:solidFill>
                <a:effectLst/>
                <a:latin typeface="Inter"/>
              </a:rPr>
              <a:t>CASUAL</a:t>
            </a:r>
            <a:r>
              <a:rPr lang="en-US" sz="3200" b="0" i="0" dirty="0">
                <a:effectLst/>
                <a:latin typeface="Inter"/>
              </a:rPr>
              <a:t> riders use </a:t>
            </a:r>
            <a:r>
              <a:rPr lang="en-US" sz="3200" b="0" i="0" dirty="0" err="1">
                <a:effectLst/>
                <a:latin typeface="Inter"/>
              </a:rPr>
              <a:t>Cyclistic</a:t>
            </a:r>
            <a:r>
              <a:rPr lang="en-US" sz="3200" b="0" i="0" dirty="0">
                <a:effectLst/>
                <a:latin typeface="Inter"/>
              </a:rPr>
              <a:t> bikes </a:t>
            </a:r>
            <a:r>
              <a:rPr lang="en-US" sz="3200" b="1" i="0" dirty="0">
                <a:effectLst/>
                <a:latin typeface="Inter"/>
              </a:rPr>
              <a:t>differently</a:t>
            </a:r>
            <a:r>
              <a:rPr lang="en-US" sz="3200" b="0" i="0" dirty="0">
                <a:effectLst/>
                <a:latin typeface="Inter"/>
              </a:rPr>
              <a:t>?</a:t>
            </a:r>
          </a:p>
        </p:txBody>
      </p:sp>
    </p:spTree>
    <p:extLst>
      <p:ext uri="{BB962C8B-B14F-4D97-AF65-F5344CB8AC3E}">
        <p14:creationId xmlns:p14="http://schemas.microsoft.com/office/powerpoint/2010/main" val="43537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266FD-7C6B-7414-F2F4-9395B9A9BCFE}"/>
              </a:ext>
            </a:extLst>
          </p:cNvPr>
          <p:cNvSpPr>
            <a:spLocks noGrp="1"/>
          </p:cNvSpPr>
          <p:nvPr>
            <p:ph type="title"/>
          </p:nvPr>
        </p:nvSpPr>
        <p:spPr>
          <a:xfrm>
            <a:off x="2358889" y="712660"/>
            <a:ext cx="7958331" cy="1077229"/>
          </a:xfrm>
        </p:spPr>
        <p:txBody>
          <a:bodyPr>
            <a:normAutofit/>
          </a:bodyPr>
          <a:lstStyle/>
          <a:p>
            <a:pPr algn="l"/>
            <a:r>
              <a:rPr lang="en-PH" sz="4000" dirty="0">
                <a:solidFill>
                  <a:schemeClr val="tx2">
                    <a:lumMod val="90000"/>
                  </a:schemeClr>
                </a:solidFill>
                <a:latin typeface="Eras Bold ITC" panose="020B0907030504020204" pitchFamily="34" charset="0"/>
              </a:rPr>
              <a:t>OVERALL RIDERS</a:t>
            </a:r>
          </a:p>
        </p:txBody>
      </p:sp>
      <p:pic>
        <p:nvPicPr>
          <p:cNvPr id="5" name="Picture 4">
            <a:extLst>
              <a:ext uri="{FF2B5EF4-FFF2-40B4-BE49-F238E27FC236}">
                <a16:creationId xmlns:a16="http://schemas.microsoft.com/office/drawing/2014/main" id="{7392EFB7-4113-2996-DDFD-EEBCA5186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8769" y="1881031"/>
            <a:ext cx="4938570" cy="4440648"/>
          </a:xfrm>
          <a:prstGeom prst="rect">
            <a:avLst/>
          </a:prstGeom>
        </p:spPr>
      </p:pic>
      <p:sp>
        <p:nvSpPr>
          <p:cNvPr id="8" name="Title 1">
            <a:extLst>
              <a:ext uri="{FF2B5EF4-FFF2-40B4-BE49-F238E27FC236}">
                <a16:creationId xmlns:a16="http://schemas.microsoft.com/office/drawing/2014/main" id="{B17071BB-1810-6054-08DA-ADDAABB241D9}"/>
              </a:ext>
            </a:extLst>
          </p:cNvPr>
          <p:cNvSpPr txBox="1">
            <a:spLocks/>
          </p:cNvSpPr>
          <p:nvPr/>
        </p:nvSpPr>
        <p:spPr>
          <a:xfrm>
            <a:off x="2482105" y="1342417"/>
            <a:ext cx="7958331"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PH" sz="2000" dirty="0">
                <a:latin typeface="Inter"/>
              </a:rPr>
              <a:t>Total of 5,667,717 riders in 2022</a:t>
            </a:r>
          </a:p>
        </p:txBody>
      </p:sp>
    </p:spTree>
    <p:extLst>
      <p:ext uri="{BB962C8B-B14F-4D97-AF65-F5344CB8AC3E}">
        <p14:creationId xmlns:p14="http://schemas.microsoft.com/office/powerpoint/2010/main" val="1977424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F78B1-CC04-6911-AC4C-8D38C47CD09F}"/>
              </a:ext>
            </a:extLst>
          </p:cNvPr>
          <p:cNvSpPr>
            <a:spLocks noGrp="1"/>
          </p:cNvSpPr>
          <p:nvPr>
            <p:ph type="title"/>
          </p:nvPr>
        </p:nvSpPr>
        <p:spPr/>
        <p:txBody>
          <a:bodyPr>
            <a:normAutofit/>
          </a:bodyPr>
          <a:lstStyle/>
          <a:p>
            <a:pPr algn="l"/>
            <a:r>
              <a:rPr lang="en-PH" sz="4000" dirty="0">
                <a:solidFill>
                  <a:schemeClr val="tx2">
                    <a:lumMod val="90000"/>
                  </a:schemeClr>
                </a:solidFill>
                <a:latin typeface="Eras Bold ITC" panose="020B0907030504020204" pitchFamily="34" charset="0"/>
              </a:rPr>
              <a:t>MONTHLY RIDERS</a:t>
            </a:r>
          </a:p>
        </p:txBody>
      </p:sp>
      <p:pic>
        <p:nvPicPr>
          <p:cNvPr id="5" name="Picture 4">
            <a:extLst>
              <a:ext uri="{FF2B5EF4-FFF2-40B4-BE49-F238E27FC236}">
                <a16:creationId xmlns:a16="http://schemas.microsoft.com/office/drawing/2014/main" id="{C1DBEBD4-8591-660E-0650-D78373B7587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43784" y="2071991"/>
            <a:ext cx="7958331" cy="4519428"/>
          </a:xfrm>
          <a:prstGeom prst="rect">
            <a:avLst/>
          </a:prstGeom>
        </p:spPr>
      </p:pic>
      <p:sp>
        <p:nvSpPr>
          <p:cNvPr id="6" name="Title 1">
            <a:extLst>
              <a:ext uri="{FF2B5EF4-FFF2-40B4-BE49-F238E27FC236}">
                <a16:creationId xmlns:a16="http://schemas.microsoft.com/office/drawing/2014/main" id="{DD1976FB-85AE-DF0F-1585-9F76664BF54F}"/>
              </a:ext>
            </a:extLst>
          </p:cNvPr>
          <p:cNvSpPr txBox="1">
            <a:spLocks/>
          </p:cNvSpPr>
          <p:nvPr/>
        </p:nvSpPr>
        <p:spPr>
          <a:xfrm>
            <a:off x="1489884" y="2587753"/>
            <a:ext cx="7958331"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endParaRPr lang="en-PH" sz="2000" dirty="0">
              <a:latin typeface="Inter"/>
            </a:endParaRPr>
          </a:p>
        </p:txBody>
      </p:sp>
      <p:sp>
        <p:nvSpPr>
          <p:cNvPr id="9" name="Title 1">
            <a:extLst>
              <a:ext uri="{FF2B5EF4-FFF2-40B4-BE49-F238E27FC236}">
                <a16:creationId xmlns:a16="http://schemas.microsoft.com/office/drawing/2014/main" id="{189C1809-BEE2-CD1A-DACE-8318B5EE3E7B}"/>
              </a:ext>
            </a:extLst>
          </p:cNvPr>
          <p:cNvSpPr txBox="1">
            <a:spLocks/>
          </p:cNvSpPr>
          <p:nvPr/>
        </p:nvSpPr>
        <p:spPr>
          <a:xfrm>
            <a:off x="2611807" y="1346671"/>
            <a:ext cx="7958331" cy="725320"/>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PH" sz="2000" dirty="0">
                <a:latin typeface="Inter"/>
              </a:rPr>
              <a:t>Busiest Month was July – </a:t>
            </a:r>
            <a:r>
              <a:rPr lang="en-PH" sz="2000" b="1" dirty="0">
                <a:latin typeface="Inter"/>
              </a:rPr>
              <a:t>823,588</a:t>
            </a:r>
          </a:p>
          <a:p>
            <a:pPr algn="l"/>
            <a:r>
              <a:rPr lang="en-PH" sz="2000" dirty="0">
                <a:latin typeface="Inter"/>
              </a:rPr>
              <a:t>Slowest Month was January – </a:t>
            </a:r>
            <a:r>
              <a:rPr lang="en-PH" sz="2000" b="1" dirty="0">
                <a:latin typeface="Inter"/>
              </a:rPr>
              <a:t>103,826</a:t>
            </a:r>
          </a:p>
        </p:txBody>
      </p:sp>
    </p:spTree>
    <p:extLst>
      <p:ext uri="{BB962C8B-B14F-4D97-AF65-F5344CB8AC3E}">
        <p14:creationId xmlns:p14="http://schemas.microsoft.com/office/powerpoint/2010/main" val="394360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830B-157B-E878-264B-B3CCC3773961}"/>
              </a:ext>
            </a:extLst>
          </p:cNvPr>
          <p:cNvSpPr>
            <a:spLocks noGrp="1"/>
          </p:cNvSpPr>
          <p:nvPr>
            <p:ph type="title"/>
          </p:nvPr>
        </p:nvSpPr>
        <p:spPr>
          <a:xfrm>
            <a:off x="2611808" y="808057"/>
            <a:ext cx="7958331" cy="690004"/>
          </a:xfrm>
        </p:spPr>
        <p:txBody>
          <a:bodyPr>
            <a:normAutofit/>
          </a:bodyPr>
          <a:lstStyle/>
          <a:p>
            <a:pPr algn="l"/>
            <a:r>
              <a:rPr lang="en-PH" sz="4000" dirty="0">
                <a:solidFill>
                  <a:schemeClr val="tx2">
                    <a:lumMod val="90000"/>
                  </a:schemeClr>
                </a:solidFill>
                <a:latin typeface="Eras Bold ITC" panose="020B0907030504020204" pitchFamily="34" charset="0"/>
              </a:rPr>
              <a:t>DAILY RIDERS</a:t>
            </a:r>
          </a:p>
        </p:txBody>
      </p:sp>
      <p:pic>
        <p:nvPicPr>
          <p:cNvPr id="5" name="Picture 4">
            <a:extLst>
              <a:ext uri="{FF2B5EF4-FFF2-40B4-BE49-F238E27FC236}">
                <a16:creationId xmlns:a16="http://schemas.microsoft.com/office/drawing/2014/main" id="{CC1D8BB4-B596-1EF6-F0F2-ADE8F6543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777" y="2036675"/>
            <a:ext cx="7051338" cy="4475279"/>
          </a:xfrm>
          <a:prstGeom prst="rect">
            <a:avLst/>
          </a:prstGeom>
        </p:spPr>
      </p:pic>
      <p:sp>
        <p:nvSpPr>
          <p:cNvPr id="6" name="Title 1">
            <a:extLst>
              <a:ext uri="{FF2B5EF4-FFF2-40B4-BE49-F238E27FC236}">
                <a16:creationId xmlns:a16="http://schemas.microsoft.com/office/drawing/2014/main" id="{1AE25BE1-31AB-13AC-A380-E2B6A524FABA}"/>
              </a:ext>
            </a:extLst>
          </p:cNvPr>
          <p:cNvSpPr txBox="1">
            <a:spLocks/>
          </p:cNvSpPr>
          <p:nvPr/>
        </p:nvSpPr>
        <p:spPr>
          <a:xfrm>
            <a:off x="2611807" y="1346671"/>
            <a:ext cx="7958331" cy="725320"/>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PH" sz="2000" b="1" dirty="0">
                <a:latin typeface="Inter"/>
              </a:rPr>
              <a:t>MEMBERS </a:t>
            </a:r>
            <a:r>
              <a:rPr lang="en-PH" sz="2000" dirty="0">
                <a:latin typeface="Inter"/>
              </a:rPr>
              <a:t>ride more on during weekdays.</a:t>
            </a:r>
          </a:p>
          <a:p>
            <a:pPr algn="l"/>
            <a:r>
              <a:rPr lang="en-PH" sz="2000" b="1" dirty="0">
                <a:latin typeface="Inter"/>
              </a:rPr>
              <a:t>CASUALS </a:t>
            </a:r>
            <a:r>
              <a:rPr lang="en-PH" sz="2000" dirty="0">
                <a:latin typeface="Inter"/>
              </a:rPr>
              <a:t>ride more on weekends.</a:t>
            </a:r>
            <a:endParaRPr lang="en-PH" sz="2000" b="1" dirty="0">
              <a:latin typeface="Inter"/>
            </a:endParaRPr>
          </a:p>
        </p:txBody>
      </p:sp>
    </p:spTree>
    <p:extLst>
      <p:ext uri="{BB962C8B-B14F-4D97-AF65-F5344CB8AC3E}">
        <p14:creationId xmlns:p14="http://schemas.microsoft.com/office/powerpoint/2010/main" val="3602429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A5A7-AB95-44AE-40E8-711E238D3904}"/>
              </a:ext>
            </a:extLst>
          </p:cNvPr>
          <p:cNvSpPr>
            <a:spLocks noGrp="1"/>
          </p:cNvSpPr>
          <p:nvPr>
            <p:ph type="title"/>
          </p:nvPr>
        </p:nvSpPr>
        <p:spPr>
          <a:xfrm>
            <a:off x="2574069" y="808056"/>
            <a:ext cx="7958331" cy="1077229"/>
          </a:xfrm>
        </p:spPr>
        <p:txBody>
          <a:bodyPr>
            <a:normAutofit/>
          </a:bodyPr>
          <a:lstStyle/>
          <a:p>
            <a:pPr algn="l"/>
            <a:r>
              <a:rPr lang="en-PH" sz="4000" dirty="0">
                <a:solidFill>
                  <a:schemeClr val="tx2">
                    <a:lumMod val="90000"/>
                  </a:schemeClr>
                </a:solidFill>
                <a:latin typeface="Eras Bold ITC" panose="020B0907030504020204" pitchFamily="34" charset="0"/>
              </a:rPr>
              <a:t>NUMBERS OF RENTALS</a:t>
            </a:r>
          </a:p>
        </p:txBody>
      </p:sp>
      <p:pic>
        <p:nvPicPr>
          <p:cNvPr id="5" name="Picture 4">
            <a:extLst>
              <a:ext uri="{FF2B5EF4-FFF2-40B4-BE49-F238E27FC236}">
                <a16:creationId xmlns:a16="http://schemas.microsoft.com/office/drawing/2014/main" id="{38A0ED7F-BC1E-BD04-6DE3-198DB0EBB6A8}"/>
              </a:ext>
            </a:extLst>
          </p:cNvPr>
          <p:cNvPicPr>
            <a:picLocks noChangeAspect="1"/>
          </p:cNvPicPr>
          <p:nvPr/>
        </p:nvPicPr>
        <p:blipFill>
          <a:blip r:embed="rId2"/>
          <a:stretch>
            <a:fillRect/>
          </a:stretch>
        </p:blipFill>
        <p:spPr>
          <a:xfrm>
            <a:off x="6874178" y="1429965"/>
            <a:ext cx="3497347" cy="5186371"/>
          </a:xfrm>
          <a:prstGeom prst="rect">
            <a:avLst/>
          </a:prstGeom>
        </p:spPr>
      </p:pic>
      <p:sp>
        <p:nvSpPr>
          <p:cNvPr id="6" name="Title 1">
            <a:extLst>
              <a:ext uri="{FF2B5EF4-FFF2-40B4-BE49-F238E27FC236}">
                <a16:creationId xmlns:a16="http://schemas.microsoft.com/office/drawing/2014/main" id="{A8623EDF-E24F-A9D9-001B-9CDB6E2335C8}"/>
              </a:ext>
            </a:extLst>
          </p:cNvPr>
          <p:cNvSpPr txBox="1">
            <a:spLocks/>
          </p:cNvSpPr>
          <p:nvPr/>
        </p:nvSpPr>
        <p:spPr>
          <a:xfrm>
            <a:off x="2574068" y="1346670"/>
            <a:ext cx="7958331" cy="725320"/>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PH" sz="2000" dirty="0">
                <a:latin typeface="Inter"/>
              </a:rPr>
              <a:t>You can see the popular bikes that </a:t>
            </a:r>
          </a:p>
          <a:p>
            <a:pPr algn="l"/>
            <a:r>
              <a:rPr lang="en-PH" sz="2000" b="1" dirty="0">
                <a:latin typeface="Inter"/>
              </a:rPr>
              <a:t>MEMBERS</a:t>
            </a:r>
            <a:r>
              <a:rPr lang="en-PH" sz="2000" dirty="0">
                <a:latin typeface="Inter"/>
              </a:rPr>
              <a:t> and </a:t>
            </a:r>
            <a:r>
              <a:rPr lang="en-PH" sz="2000" b="1" dirty="0">
                <a:latin typeface="Inter"/>
              </a:rPr>
              <a:t>CASUALS</a:t>
            </a:r>
            <a:r>
              <a:rPr lang="en-PH" sz="2000" dirty="0">
                <a:latin typeface="Inter"/>
              </a:rPr>
              <a:t> that they use.</a:t>
            </a:r>
          </a:p>
        </p:txBody>
      </p:sp>
    </p:spTree>
    <p:extLst>
      <p:ext uri="{BB962C8B-B14F-4D97-AF65-F5344CB8AC3E}">
        <p14:creationId xmlns:p14="http://schemas.microsoft.com/office/powerpoint/2010/main" val="3268278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138</TotalTime>
  <Words>460</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Eras Bold ITC</vt:lpstr>
      <vt:lpstr>Eras Medium ITC</vt:lpstr>
      <vt:lpstr>Inter</vt:lpstr>
      <vt:lpstr>MS Shell Dlg 2</vt:lpstr>
      <vt:lpstr>Wingdings</vt:lpstr>
      <vt:lpstr>Wingdings 3</vt:lpstr>
      <vt:lpstr>Madison</vt:lpstr>
      <vt:lpstr>CYCLISTIC CASE STUDY</vt:lpstr>
      <vt:lpstr>HELLO!</vt:lpstr>
      <vt:lpstr>BACKGROUND</vt:lpstr>
      <vt:lpstr>CASE STUDY</vt:lpstr>
      <vt:lpstr>THE PROBLEM</vt:lpstr>
      <vt:lpstr>OVERALL RIDERS</vt:lpstr>
      <vt:lpstr>MONTHLY RIDERS</vt:lpstr>
      <vt:lpstr>DAILY RIDERS</vt:lpstr>
      <vt:lpstr>NUMBERS OF RENTALS</vt:lpstr>
      <vt:lpstr>KEY FINDINGS: SUMMARY</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CASE STUDY</dc:title>
  <dc:creator>Vinz Montilla</dc:creator>
  <cp:lastModifiedBy>Vinz Montilla</cp:lastModifiedBy>
  <cp:revision>1</cp:revision>
  <dcterms:created xsi:type="dcterms:W3CDTF">2023-05-29T02:44:10Z</dcterms:created>
  <dcterms:modified xsi:type="dcterms:W3CDTF">2023-05-29T05:02:29Z</dcterms:modified>
</cp:coreProperties>
</file>