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9" r:id="rId4"/>
    <p:sldId id="260" r:id="rId5"/>
    <p:sldId id="279" r:id="rId6"/>
    <p:sldId id="261" r:id="rId7"/>
    <p:sldId id="262" r:id="rId8"/>
    <p:sldId id="263" r:id="rId9"/>
    <p:sldId id="265" r:id="rId10"/>
    <p:sldId id="287" r:id="rId11"/>
    <p:sldId id="264" r:id="rId12"/>
    <p:sldId id="280" r:id="rId13"/>
    <p:sldId id="267" r:id="rId14"/>
    <p:sldId id="281" r:id="rId15"/>
    <p:sldId id="266" r:id="rId16"/>
    <p:sldId id="288" r:id="rId17"/>
    <p:sldId id="289" r:id="rId18"/>
    <p:sldId id="282" r:id="rId19"/>
    <p:sldId id="268" r:id="rId20"/>
    <p:sldId id="269" r:id="rId21"/>
    <p:sldId id="283" r:id="rId22"/>
    <p:sldId id="270" r:id="rId23"/>
    <p:sldId id="284" r:id="rId24"/>
    <p:sldId id="271" r:id="rId25"/>
    <p:sldId id="273" r:id="rId26"/>
    <p:sldId id="285" r:id="rId27"/>
    <p:sldId id="274" r:id="rId28"/>
    <p:sldId id="276" r:id="rId29"/>
    <p:sldId id="286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244E1F-F3D5-4E7D-A491-FEA08DFA460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8F3440-9350-4BE8-9BE6-6D40E4D1DB70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udget-tushkanyogik.rhcloud.com/i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304255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Application </a:t>
            </a:r>
            <a:r>
              <a:rPr lang="fr-FR" dirty="0" smtClean="0"/>
              <a:t>de gestion de budget</a:t>
            </a:r>
            <a:endParaRPr lang="en-US" dirty="0"/>
          </a:p>
        </p:txBody>
      </p:sp>
      <p:pic>
        <p:nvPicPr>
          <p:cNvPr id="4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33256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Version </a:t>
            </a:r>
            <a:r>
              <a:rPr lang="fr-FR" dirty="0" smtClean="0"/>
              <a:t>3.6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à l’application</a:t>
            </a:r>
          </a:p>
          <a:p>
            <a:r>
              <a:rPr lang="fr-FR" sz="2400" dirty="0" smtClean="0"/>
              <a:t>Présentation de l’écran principal</a:t>
            </a:r>
          </a:p>
          <a:p>
            <a:r>
              <a:rPr lang="fr-FR" b="1" dirty="0" smtClean="0">
                <a:solidFill>
                  <a:schemeClr val="accent4"/>
                </a:solidFill>
              </a:rPr>
              <a:t>Gestion d’une opération</a:t>
            </a:r>
          </a:p>
          <a:p>
            <a:r>
              <a:rPr lang="fr-FR" sz="2400" dirty="0" smtClean="0"/>
              <a:t>Suppression d’une opération</a:t>
            </a:r>
          </a:p>
          <a:p>
            <a:r>
              <a:rPr lang="fr-FR" sz="2400" dirty="0" smtClean="0"/>
              <a:t>Edition d’une opération</a:t>
            </a:r>
          </a:p>
          <a:p>
            <a:r>
              <a:rPr lang="fr-FR" sz="2400" dirty="0"/>
              <a:t>Création d’une opération</a:t>
            </a:r>
          </a:p>
          <a:p>
            <a:r>
              <a:rPr lang="fr-FR" sz="2400" dirty="0" smtClean="0"/>
              <a:t>Résumé des catégories</a:t>
            </a:r>
          </a:p>
          <a:p>
            <a:r>
              <a:rPr lang="fr-FR" sz="2400" dirty="0" smtClean="0"/>
              <a:t>Totaux</a:t>
            </a:r>
          </a:p>
          <a:p>
            <a:r>
              <a:rPr lang="fr-FR" sz="2400" dirty="0" smtClean="0"/>
              <a:t>Clôture / Initialisation du mois</a:t>
            </a:r>
          </a:p>
          <a:p>
            <a:r>
              <a:rPr lang="fr-FR" sz="2400" dirty="0" smtClean="0"/>
              <a:t>Fermeture d’une session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d’une 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La liste des actions est la suivante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772816"/>
            <a:ext cx="7488832" cy="399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32240" y="2996952"/>
            <a:ext cx="2237928" cy="719645"/>
          </a:xfrm>
          <a:prstGeom prst="wedgeRectCallout">
            <a:avLst>
              <a:gd name="adj1" fmla="val 9151"/>
              <a:gd name="adj2" fmla="val -1848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des colonnes affichées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14972" y="1593013"/>
            <a:ext cx="1661863" cy="503621"/>
          </a:xfrm>
          <a:prstGeom prst="wedgeRectCallout">
            <a:avLst>
              <a:gd name="adj1" fmla="val 134214"/>
              <a:gd name="adj2" fmla="val 428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 par 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2761" y="5373216"/>
            <a:ext cx="2088232" cy="576064"/>
          </a:xfrm>
          <a:prstGeom prst="wedgeRectCallout">
            <a:avLst>
              <a:gd name="adj1" fmla="val 13072"/>
              <a:gd name="adj2" fmla="val -155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VERT : Passer à Réalisée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9512" y="4077072"/>
            <a:ext cx="2088232" cy="720080"/>
          </a:xfrm>
          <a:prstGeom prst="wedgeRectCallout">
            <a:avLst>
              <a:gd name="adj1" fmla="val 42851"/>
              <a:gd name="adj2" fmla="val -999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ORANGE : Passer à Prévue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47864" y="4365104"/>
            <a:ext cx="2088232" cy="576064"/>
          </a:xfrm>
          <a:prstGeom prst="wedgeRectCallout">
            <a:avLst>
              <a:gd name="adj1" fmla="val -75874"/>
              <a:gd name="adj2" fmla="val -1720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GRIS : Passer à Annulée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1560" y="2616349"/>
            <a:ext cx="2088232" cy="611850"/>
          </a:xfrm>
          <a:prstGeom prst="wedgeRectCallout">
            <a:avLst>
              <a:gd name="adj1" fmla="val 63832"/>
              <a:gd name="adj2" fmla="val 407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VIOLET : Passer à Reportée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9952" y="2492896"/>
            <a:ext cx="2088232" cy="863878"/>
          </a:xfrm>
          <a:prstGeom prst="wedgeRectCallout">
            <a:avLst>
              <a:gd name="adj1" fmla="val -74830"/>
              <a:gd name="adj2" fmla="val 331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ROUGE : Supprimer la dépense</a:t>
            </a:r>
            <a:endParaRPr lang="en-US" dirty="0"/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2940992" y="5949280"/>
            <a:ext cx="6203007" cy="71271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Le </a:t>
            </a:r>
            <a:r>
              <a:rPr lang="fr-FR" dirty="0" err="1" smtClean="0"/>
              <a:t>tooltip</a:t>
            </a:r>
            <a:r>
              <a:rPr lang="fr-FR" dirty="0" smtClean="0"/>
              <a:t> de chaque bouton rappelle l’action</a:t>
            </a:r>
          </a:p>
        </p:txBody>
      </p:sp>
    </p:spTree>
    <p:extLst>
      <p:ext uri="{BB962C8B-B14F-4D97-AF65-F5344CB8AC3E}">
        <p14:creationId xmlns:p14="http://schemas.microsoft.com/office/powerpoint/2010/main" val="7128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à l’application</a:t>
            </a:r>
          </a:p>
          <a:p>
            <a:r>
              <a:rPr lang="fr-FR" sz="2400" dirty="0" smtClean="0"/>
              <a:t>Présentation de l’écran principal</a:t>
            </a:r>
          </a:p>
          <a:p>
            <a:r>
              <a:rPr lang="fr-FR" sz="2400" dirty="0" smtClean="0"/>
              <a:t>Gestion d’une opération</a:t>
            </a:r>
          </a:p>
          <a:p>
            <a:r>
              <a:rPr lang="fr-FR" b="1" dirty="0" smtClean="0">
                <a:solidFill>
                  <a:schemeClr val="accent4"/>
                </a:solidFill>
              </a:rPr>
              <a:t>Suppression d’une opération</a:t>
            </a:r>
          </a:p>
          <a:p>
            <a:r>
              <a:rPr lang="fr-FR" sz="2400" dirty="0" smtClean="0"/>
              <a:t>Edition d’une opération</a:t>
            </a:r>
          </a:p>
          <a:p>
            <a:r>
              <a:rPr lang="fr-FR" sz="2400" dirty="0"/>
              <a:t>Création d’une opération</a:t>
            </a:r>
          </a:p>
          <a:p>
            <a:r>
              <a:rPr lang="fr-FR" sz="2400" dirty="0" smtClean="0"/>
              <a:t>Résumé des catégories</a:t>
            </a:r>
          </a:p>
          <a:p>
            <a:r>
              <a:rPr lang="fr-FR" sz="2400" dirty="0" smtClean="0"/>
              <a:t>Totaux</a:t>
            </a:r>
          </a:p>
          <a:p>
            <a:r>
              <a:rPr lang="fr-FR" sz="2400" dirty="0" smtClean="0"/>
              <a:t>Clôture / Initialisation du mois</a:t>
            </a:r>
          </a:p>
          <a:p>
            <a:r>
              <a:rPr lang="fr-FR" sz="2400" dirty="0" smtClean="0"/>
              <a:t>Fermeture d’une session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Suppression d’une 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Cliquer sur la croix rouge d’une dépense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L’action doit être confirmée 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752" y="3140968"/>
            <a:ext cx="4313786" cy="173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2685" y="1628800"/>
            <a:ext cx="533400" cy="5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5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à l’application</a:t>
            </a:r>
          </a:p>
          <a:p>
            <a:r>
              <a:rPr lang="fr-FR" sz="2400" dirty="0" smtClean="0"/>
              <a:t>Présentation de l’écran principal</a:t>
            </a:r>
          </a:p>
          <a:p>
            <a:r>
              <a:rPr lang="fr-FR" sz="2400" dirty="0" smtClean="0"/>
              <a:t>Gestion d’une opération</a:t>
            </a:r>
          </a:p>
          <a:p>
            <a:r>
              <a:rPr lang="fr-FR" sz="2400" dirty="0" smtClean="0"/>
              <a:t>Suppression d’une opération</a:t>
            </a:r>
          </a:p>
          <a:p>
            <a:r>
              <a:rPr lang="fr-FR" b="1" dirty="0" smtClean="0">
                <a:solidFill>
                  <a:schemeClr val="accent4"/>
                </a:solidFill>
              </a:rPr>
              <a:t>Edition d’une opération</a:t>
            </a:r>
          </a:p>
          <a:p>
            <a:r>
              <a:rPr lang="fr-FR" sz="2400" dirty="0"/>
              <a:t>Création d’une opération</a:t>
            </a:r>
          </a:p>
          <a:p>
            <a:r>
              <a:rPr lang="fr-FR" sz="2400" dirty="0" smtClean="0"/>
              <a:t>Résumé des catégories</a:t>
            </a:r>
          </a:p>
          <a:p>
            <a:r>
              <a:rPr lang="fr-FR" sz="2400" dirty="0" smtClean="0"/>
              <a:t>Totaux</a:t>
            </a:r>
          </a:p>
          <a:p>
            <a:r>
              <a:rPr lang="fr-FR" sz="2400" dirty="0" err="1" smtClean="0"/>
              <a:t>Cloture</a:t>
            </a:r>
            <a:r>
              <a:rPr lang="fr-FR" sz="2400" dirty="0" smtClean="0"/>
              <a:t> / Initialisation du mois</a:t>
            </a:r>
          </a:p>
          <a:p>
            <a:r>
              <a:rPr lang="fr-FR" sz="2400" dirty="0" smtClean="0"/>
              <a:t>Fermeture d’une session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Edition d’une 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Cliquer le bouton « Editer les opérations »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Modifier les données dans le tableau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Valider ou Annuler par les boutons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275107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8415858" cy="11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1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Edition d’une 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Pour se repérer parmi les opérations, il est possible de positionner un indicateur sur la dernière opération passée sur le compte :</a:t>
            </a:r>
          </a:p>
          <a:p>
            <a:pPr lvl="1"/>
            <a:r>
              <a:rPr lang="fr-FR" dirty="0" smtClean="0"/>
              <a:t>Double cliquer sur la ligne</a:t>
            </a:r>
          </a:p>
          <a:p>
            <a:pPr marL="393192" lvl="1" indent="0">
              <a:buNone/>
            </a:pPr>
            <a:r>
              <a:rPr lang="fr-FR" dirty="0" smtClean="0"/>
              <a:t>ou</a:t>
            </a:r>
            <a:endParaRPr lang="fr-FR" dirty="0" smtClean="0"/>
          </a:p>
          <a:p>
            <a:pPr lvl="1"/>
            <a:r>
              <a:rPr lang="fr-FR" dirty="0" smtClean="0"/>
              <a:t>Cliquer droit sur la ligne et sélectionner « Marque comme dernière opération relevée sur le compte »</a:t>
            </a: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endParaRPr lang="fr-FR" dirty="0" smtClean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4077072"/>
            <a:ext cx="1068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Edition d’une </a:t>
            </a:r>
            <a:r>
              <a:rPr lang="fr-FR" sz="3600" dirty="0" smtClean="0"/>
              <a:t>opération - Notes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Une dépense ayant une note est présentée avec une étoile (*)</a:t>
            </a:r>
          </a:p>
          <a:p>
            <a:r>
              <a:rPr lang="fr-FR" dirty="0" smtClean="0"/>
              <a:t>Pour visualiser une note sur une dépense, afficher le </a:t>
            </a:r>
            <a:r>
              <a:rPr lang="fr-FR" dirty="0" err="1" smtClean="0"/>
              <a:t>tooltip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modifier la note, cliquer sur le libellé de la dépense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43" y="2876550"/>
            <a:ext cx="7267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34" y="4293096"/>
            <a:ext cx="49053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à l’application</a:t>
            </a:r>
          </a:p>
          <a:p>
            <a:r>
              <a:rPr lang="fr-FR" sz="2400" dirty="0" smtClean="0"/>
              <a:t>Présentation de l’écran principal</a:t>
            </a:r>
          </a:p>
          <a:p>
            <a:r>
              <a:rPr lang="fr-FR" sz="2400" dirty="0" smtClean="0"/>
              <a:t>Gestion d’une opération</a:t>
            </a:r>
          </a:p>
          <a:p>
            <a:r>
              <a:rPr lang="fr-FR" sz="2400" dirty="0" smtClean="0"/>
              <a:t>Suppression d’une opération</a:t>
            </a:r>
          </a:p>
          <a:p>
            <a:r>
              <a:rPr lang="fr-FR" sz="2400" dirty="0" smtClean="0"/>
              <a:t>Edition d’une opération</a:t>
            </a:r>
          </a:p>
          <a:p>
            <a:r>
              <a:rPr lang="fr-FR" b="1" dirty="0">
                <a:solidFill>
                  <a:schemeClr val="accent4"/>
                </a:solidFill>
              </a:rPr>
              <a:t>Création d’une opération</a:t>
            </a:r>
          </a:p>
          <a:p>
            <a:r>
              <a:rPr lang="fr-FR" sz="2400" dirty="0" smtClean="0"/>
              <a:t>Résumé des catégories</a:t>
            </a:r>
          </a:p>
          <a:p>
            <a:r>
              <a:rPr lang="fr-FR" sz="2400" dirty="0" smtClean="0"/>
              <a:t>Totaux</a:t>
            </a:r>
          </a:p>
          <a:p>
            <a:r>
              <a:rPr lang="fr-FR" sz="2400" dirty="0" smtClean="0"/>
              <a:t>Clôture / Initialisation du mois</a:t>
            </a:r>
          </a:p>
          <a:p>
            <a:r>
              <a:rPr lang="fr-FR" sz="2400" dirty="0" smtClean="0"/>
              <a:t>Fermeture d’une session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3" y="2030924"/>
            <a:ext cx="87153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d’une 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Cliquer le bouton « Créer une nouvelle dépense »</a:t>
            </a:r>
          </a:p>
          <a:p>
            <a:endParaRPr lang="fr-FR" dirty="0" smtClean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 bwMode="auto">
          <a:xfrm>
            <a:off x="3550025" y="1580592"/>
            <a:ext cx="2326892" cy="49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27584" y="2636913"/>
            <a:ext cx="1661863" cy="704450"/>
          </a:xfrm>
          <a:prstGeom prst="wedgeRectCallout">
            <a:avLst>
              <a:gd name="adj1" fmla="val 133559"/>
              <a:gd name="adj2" fmla="val 598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de la catégorie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15816" y="2078900"/>
            <a:ext cx="2520281" cy="910238"/>
          </a:xfrm>
          <a:prstGeom prst="wedgeRectCallout">
            <a:avLst>
              <a:gd name="adj1" fmla="val 66376"/>
              <a:gd name="adj2" fmla="val 964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de la sous catégorie (suivant la catégorie)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76257" y="1700809"/>
            <a:ext cx="1656184" cy="843824"/>
          </a:xfrm>
          <a:prstGeom prst="wedgeRectCallout">
            <a:avLst>
              <a:gd name="adj1" fmla="val -36948"/>
              <a:gd name="adj2" fmla="val 974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Fermer la fenêtre (annuler)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520" y="3573015"/>
            <a:ext cx="1872208" cy="472797"/>
          </a:xfrm>
          <a:prstGeom prst="wedgeRectCallout">
            <a:avLst>
              <a:gd name="adj1" fmla="val 114445"/>
              <a:gd name="adj2" fmla="val 543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49770" y="3680222"/>
            <a:ext cx="1872208" cy="583779"/>
          </a:xfrm>
          <a:prstGeom prst="wedgeRectCallout">
            <a:avLst>
              <a:gd name="adj1" fmla="val -155341"/>
              <a:gd name="adj2" fmla="val 709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Montant de la dépense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342" y="4264001"/>
            <a:ext cx="2089386" cy="677167"/>
          </a:xfrm>
          <a:prstGeom prst="wedgeRectCallout">
            <a:avLst>
              <a:gd name="adj1" fmla="val 100847"/>
              <a:gd name="adj2" fmla="val -313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Type de la dépense (+ ou -)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23000" y="4517933"/>
            <a:ext cx="2089386" cy="677167"/>
          </a:xfrm>
          <a:prstGeom prst="wedgeRectCallout">
            <a:avLst>
              <a:gd name="adj1" fmla="val -97654"/>
              <a:gd name="adj2" fmla="val 23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de la dépense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2" y="5195100"/>
            <a:ext cx="2089386" cy="677167"/>
          </a:xfrm>
          <a:prstGeom prst="wedgeRectCallout">
            <a:avLst>
              <a:gd name="adj1" fmla="val 96158"/>
              <a:gd name="adj2" fmla="val -345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Dépense mensuelle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1520" y="6021288"/>
            <a:ext cx="2451688" cy="822243"/>
          </a:xfrm>
          <a:prstGeom prst="wedgeRectCallout">
            <a:avLst>
              <a:gd name="adj1" fmla="val 103198"/>
              <a:gd name="adj2" fmla="val -784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la dépense  et Fermer la fenêtre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298890" y="5733256"/>
            <a:ext cx="2737606" cy="1110275"/>
          </a:xfrm>
          <a:prstGeom prst="wedgeRectCallout">
            <a:avLst>
              <a:gd name="adj1" fmla="val -82407"/>
              <a:gd name="adj2" fmla="val -467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la dépense et Vider le formulaire pour une nouvelle saisie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4"/>
                </a:solidFill>
              </a:rPr>
              <a:t>Accès à l’application</a:t>
            </a:r>
          </a:p>
          <a:p>
            <a:r>
              <a:rPr lang="fr-FR" sz="2400" dirty="0" smtClean="0"/>
              <a:t>Présentation de l’écran principal</a:t>
            </a:r>
          </a:p>
          <a:p>
            <a:r>
              <a:rPr lang="fr-FR" sz="2400" dirty="0" smtClean="0"/>
              <a:t>Gestion d’une opération</a:t>
            </a:r>
          </a:p>
          <a:p>
            <a:r>
              <a:rPr lang="fr-FR" sz="2400" dirty="0" smtClean="0"/>
              <a:t>Suppression d’une opération</a:t>
            </a:r>
          </a:p>
          <a:p>
            <a:r>
              <a:rPr lang="fr-FR" sz="2400" dirty="0" smtClean="0"/>
              <a:t>Edition d’une opération</a:t>
            </a:r>
          </a:p>
          <a:p>
            <a:r>
              <a:rPr lang="fr-FR" sz="2400" dirty="0"/>
              <a:t>Création d’une opération</a:t>
            </a:r>
          </a:p>
          <a:p>
            <a:r>
              <a:rPr lang="fr-FR" sz="2400" dirty="0" smtClean="0"/>
              <a:t>Résumé des catégories</a:t>
            </a:r>
          </a:p>
          <a:p>
            <a:r>
              <a:rPr lang="fr-FR" sz="2400" dirty="0" smtClean="0"/>
              <a:t>Totaux</a:t>
            </a:r>
          </a:p>
          <a:p>
            <a:r>
              <a:rPr lang="fr-FR" sz="2400" dirty="0" smtClean="0"/>
              <a:t>Clôture / Initialisation du mois</a:t>
            </a:r>
          </a:p>
          <a:p>
            <a:r>
              <a:rPr lang="fr-FR" sz="2400" dirty="0" smtClean="0"/>
              <a:t>Fermeture d’une session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1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d’une opération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En cas de saisie incorrecte, un message indique la cause de l’erreur</a:t>
            </a:r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24" y="2204864"/>
            <a:ext cx="56864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à l’application</a:t>
            </a:r>
          </a:p>
          <a:p>
            <a:r>
              <a:rPr lang="fr-FR" sz="2400" dirty="0" smtClean="0"/>
              <a:t>Présentation de l’écran principal</a:t>
            </a:r>
          </a:p>
          <a:p>
            <a:r>
              <a:rPr lang="fr-FR" sz="2400" dirty="0" smtClean="0"/>
              <a:t>Gestion d’une opération</a:t>
            </a:r>
          </a:p>
          <a:p>
            <a:r>
              <a:rPr lang="fr-FR" sz="2400" dirty="0" smtClean="0"/>
              <a:t>Suppression d’une opération</a:t>
            </a:r>
          </a:p>
          <a:p>
            <a:r>
              <a:rPr lang="fr-FR" sz="2400" dirty="0" smtClean="0"/>
              <a:t>Edition d’une opération</a:t>
            </a:r>
          </a:p>
          <a:p>
            <a:r>
              <a:rPr lang="fr-FR" sz="2400" dirty="0"/>
              <a:t>Création d’une opération</a:t>
            </a:r>
          </a:p>
          <a:p>
            <a:r>
              <a:rPr lang="fr-FR" b="1" dirty="0" smtClean="0">
                <a:solidFill>
                  <a:schemeClr val="accent4"/>
                </a:solidFill>
              </a:rPr>
              <a:t>Résumé des catégories</a:t>
            </a:r>
          </a:p>
          <a:p>
            <a:r>
              <a:rPr lang="fr-FR" sz="2400" dirty="0"/>
              <a:t>Totaux </a:t>
            </a:r>
            <a:endParaRPr lang="fr-FR" sz="2400" dirty="0" smtClean="0"/>
          </a:p>
          <a:p>
            <a:r>
              <a:rPr lang="fr-FR" sz="2400" dirty="0" smtClean="0"/>
              <a:t>Clôture / Initialisation du mois</a:t>
            </a:r>
          </a:p>
          <a:p>
            <a:r>
              <a:rPr lang="fr-FR" sz="2400" dirty="0" smtClean="0"/>
              <a:t>Fermeture d’une session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Résumé des catégories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11256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 bloc en haut à gauche présente les dépenses par catégorie et sous-catégories.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 click droit ouvre le menu : pour ouvrir/fermer toutes les catégories, ou une catégorie</a:t>
            </a:r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4896544" cy="29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5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à l’application</a:t>
            </a:r>
          </a:p>
          <a:p>
            <a:r>
              <a:rPr lang="fr-FR" sz="2400" dirty="0" smtClean="0"/>
              <a:t>Présentation de l’écran principal</a:t>
            </a:r>
          </a:p>
          <a:p>
            <a:r>
              <a:rPr lang="fr-FR" sz="2400" dirty="0" smtClean="0"/>
              <a:t>Gestion d’une opération</a:t>
            </a:r>
          </a:p>
          <a:p>
            <a:r>
              <a:rPr lang="fr-FR" sz="2400" dirty="0" smtClean="0"/>
              <a:t>Suppression d’une opération</a:t>
            </a:r>
          </a:p>
          <a:p>
            <a:r>
              <a:rPr lang="fr-FR" sz="2400" dirty="0" smtClean="0"/>
              <a:t>Edition d’une opération</a:t>
            </a:r>
          </a:p>
          <a:p>
            <a:r>
              <a:rPr lang="fr-FR" sz="2400" dirty="0"/>
              <a:t>Création d’une opération</a:t>
            </a:r>
          </a:p>
          <a:p>
            <a:r>
              <a:rPr lang="fr-FR" sz="2400" dirty="0" smtClean="0"/>
              <a:t>Résumé des catégories</a:t>
            </a:r>
          </a:p>
          <a:p>
            <a:r>
              <a:rPr lang="fr-FR" b="1" dirty="0" smtClean="0">
                <a:solidFill>
                  <a:schemeClr val="accent4"/>
                </a:solidFill>
              </a:rPr>
              <a:t>Totaux</a:t>
            </a:r>
          </a:p>
          <a:p>
            <a:r>
              <a:rPr lang="fr-FR" sz="2400" dirty="0" smtClean="0"/>
              <a:t>Clôture / Initialisation du mois</a:t>
            </a:r>
          </a:p>
          <a:p>
            <a:r>
              <a:rPr lang="fr-FR" sz="2400" dirty="0" smtClean="0"/>
              <a:t>Fermeture d’une session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4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Totaux mensuels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Le bloc en bas à gauche présente le total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393192" lvl="1" indent="0">
              <a:buNone/>
            </a:pPr>
            <a:r>
              <a:rPr lang="fr-FR" dirty="0" smtClean="0"/>
              <a:t>			Au jour courant	A la fin du mois</a:t>
            </a:r>
          </a:p>
          <a:p>
            <a:endParaRPr lang="fr-FR" dirty="0" smtClean="0"/>
          </a:p>
          <a:p>
            <a:r>
              <a:rPr lang="fr-FR" dirty="0" smtClean="0"/>
              <a:t>Rappel :</a:t>
            </a:r>
          </a:p>
          <a:p>
            <a:pPr lvl="1"/>
            <a:r>
              <a:rPr lang="fr-FR" sz="2000" dirty="0" smtClean="0"/>
              <a:t>« Argent avancé » représente l’état du compte sans la marge de sécurité. Ce montant doit être positif.</a:t>
            </a:r>
          </a:p>
          <a:p>
            <a:pPr lvl="1"/>
            <a:r>
              <a:rPr lang="fr-FR" sz="2000" dirty="0" smtClean="0"/>
              <a:t>« Solde réel » représente le l’état réel du 			compte avec la marge de sécurité</a:t>
            </a:r>
            <a:endParaRPr lang="fr-FR" sz="2000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25869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3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Totaux mensuels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Le bloc en bas à gauche présente le total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393192" lvl="1" indent="0">
              <a:buNone/>
            </a:pPr>
            <a:r>
              <a:rPr lang="fr-FR" dirty="0" smtClean="0"/>
              <a:t>			</a:t>
            </a:r>
          </a:p>
          <a:p>
            <a:pPr marL="393192" lvl="1" indent="0">
              <a:buNone/>
            </a:pPr>
            <a:r>
              <a:rPr lang="fr-FR" dirty="0" smtClean="0"/>
              <a:t>Le </a:t>
            </a:r>
            <a:r>
              <a:rPr lang="fr-FR" dirty="0" err="1" smtClean="0"/>
              <a:t>tooltip</a:t>
            </a:r>
            <a:r>
              <a:rPr lang="fr-FR" dirty="0" smtClean="0"/>
              <a:t> sur le tableau présente la marge de sécurité au jour courant</a:t>
            </a:r>
            <a:r>
              <a:rPr lang="fr-FR" dirty="0"/>
              <a:t> </a:t>
            </a:r>
            <a:r>
              <a:rPr lang="fr-FR" dirty="0" smtClean="0"/>
              <a:t>et à la fin du mois</a:t>
            </a:r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25869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04864"/>
            <a:ext cx="288032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à l’application</a:t>
            </a:r>
          </a:p>
          <a:p>
            <a:r>
              <a:rPr lang="fr-FR" sz="2400" dirty="0" smtClean="0"/>
              <a:t>Présentation de l’écran principal</a:t>
            </a:r>
          </a:p>
          <a:p>
            <a:r>
              <a:rPr lang="fr-FR" sz="2400" dirty="0" smtClean="0"/>
              <a:t>Gestion d’une opération</a:t>
            </a:r>
          </a:p>
          <a:p>
            <a:r>
              <a:rPr lang="fr-FR" sz="2400" dirty="0" smtClean="0"/>
              <a:t>Suppression d’une opération</a:t>
            </a:r>
          </a:p>
          <a:p>
            <a:r>
              <a:rPr lang="fr-FR" sz="2400" dirty="0" smtClean="0"/>
              <a:t>Edition d’une opération</a:t>
            </a:r>
          </a:p>
          <a:p>
            <a:r>
              <a:rPr lang="fr-FR" sz="2400" dirty="0"/>
              <a:t>Création d’une opération</a:t>
            </a:r>
          </a:p>
          <a:p>
            <a:r>
              <a:rPr lang="fr-FR" sz="2400" dirty="0" smtClean="0"/>
              <a:t>Résumé des catégories</a:t>
            </a:r>
          </a:p>
          <a:p>
            <a:r>
              <a:rPr lang="fr-FR" sz="2400" dirty="0"/>
              <a:t>Totaux </a:t>
            </a:r>
            <a:endParaRPr lang="fr-FR" sz="2400" dirty="0" smtClean="0"/>
          </a:p>
          <a:p>
            <a:r>
              <a:rPr lang="fr-FR" b="1" dirty="0" smtClean="0">
                <a:solidFill>
                  <a:schemeClr val="accent4"/>
                </a:solidFill>
              </a:rPr>
              <a:t>Clôture / Initialisation du mois</a:t>
            </a:r>
          </a:p>
          <a:p>
            <a:r>
              <a:rPr lang="fr-FR" sz="2400" dirty="0" smtClean="0"/>
              <a:t>Fermeture d’une session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4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Clôture/Réouverture de mois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L’icone en bas à droite présente l’état du budget : </a:t>
            </a:r>
          </a:p>
          <a:p>
            <a:pPr lvl="1"/>
            <a:r>
              <a:rPr lang="fr-FR" dirty="0" smtClean="0"/>
              <a:t>Rouge : clôturé (consultation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Orange : réinitialisation</a:t>
            </a:r>
            <a:endParaRPr lang="fr-FR" dirty="0" smtClean="0"/>
          </a:p>
          <a:p>
            <a:pPr lvl="1"/>
            <a:r>
              <a:rPr lang="fr-FR" dirty="0" smtClean="0"/>
              <a:t>Vert : actif (édition)</a:t>
            </a:r>
          </a:p>
          <a:p>
            <a:endParaRPr lang="fr-FR" dirty="0" smtClean="0"/>
          </a:p>
          <a:p>
            <a:r>
              <a:rPr lang="fr-FR" dirty="0" smtClean="0"/>
              <a:t>Un budge</a:t>
            </a:r>
            <a:r>
              <a:rPr lang="fr-FR" dirty="0" smtClean="0"/>
              <a:t>t clôturé ne peut plus recevoir de modifications</a:t>
            </a:r>
            <a:endParaRPr lang="fr-FR" dirty="0"/>
          </a:p>
          <a:p>
            <a:r>
              <a:rPr lang="fr-FR" dirty="0" smtClean="0"/>
              <a:t>La réinitialisation recalcule le budget à partir du mois précédent (opérations mensuelles &amp; reportées uniquement) </a:t>
            </a:r>
          </a:p>
          <a:p>
            <a:pPr marL="109728" indent="0">
              <a:buNone/>
            </a:pPr>
            <a:r>
              <a:rPr lang="fr-FR" dirty="0" smtClean="0">
                <a:solidFill>
                  <a:schemeClr val="accent3"/>
                </a:solidFill>
              </a:rPr>
              <a:t>	Cela supprime les opérations saisies !!!</a:t>
            </a:r>
            <a:endParaRPr lang="fr-FR" dirty="0" smtClean="0">
              <a:solidFill>
                <a:schemeClr val="accent3"/>
              </a:solidFill>
            </a:endParaRPr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Users\vzwingma\git\budget-gestion\src\main\webapp\VAADIN\themes\mytheme\img\loc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380952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vzwingma\git\budget-gestion\src\main\webapp\VAADIN\themes\mytheme\img\unlock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421" y="2750744"/>
            <a:ext cx="380952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EnvDevs\Perso\workspace-budget\gestion-budget\src\main\webapp\VAADIN\themes\mytheme\img\circle_rein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421" y="2369792"/>
            <a:ext cx="380952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Intialisation</a:t>
            </a:r>
            <a:r>
              <a:rPr lang="fr-FR" sz="3600" dirty="0" smtClean="0"/>
              <a:t> du mois suivant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Si le mois suivant n’existe pas encore : Changer de mois avec le chevron &gt;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budget du mois suivant est créé avec :</a:t>
            </a:r>
          </a:p>
          <a:p>
            <a:pPr lvl="1"/>
            <a:r>
              <a:rPr lang="fr-FR" dirty="0" smtClean="0"/>
              <a:t>Les opérations récurrentes (colonne mensuel)</a:t>
            </a:r>
          </a:p>
          <a:p>
            <a:pPr lvl="1"/>
            <a:r>
              <a:rPr lang="fr-FR" dirty="0" smtClean="0"/>
              <a:t>Les opérations reportées (violettes)</a:t>
            </a:r>
          </a:p>
          <a:p>
            <a:endParaRPr lang="fr-FR" dirty="0"/>
          </a:p>
          <a:p>
            <a:r>
              <a:rPr lang="fr-FR" b="1" dirty="0" smtClean="0"/>
              <a:t>Attention</a:t>
            </a:r>
            <a:r>
              <a:rPr lang="fr-FR" dirty="0" smtClean="0"/>
              <a:t> : Rajouter des opérations récurrentes ou reporter des opérations dans le mois courant après l’initialisation du mois 		suivant ne sera pas pris en compte</a:t>
            </a:r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8014" y="2108641"/>
            <a:ext cx="2267322" cy="349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7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à l’application</a:t>
            </a:r>
          </a:p>
          <a:p>
            <a:r>
              <a:rPr lang="fr-FR" sz="2400" dirty="0" smtClean="0"/>
              <a:t>Présentation de l’écran principal</a:t>
            </a:r>
          </a:p>
          <a:p>
            <a:r>
              <a:rPr lang="fr-FR" sz="2400" dirty="0" smtClean="0"/>
              <a:t>Gestion d’une opération</a:t>
            </a:r>
          </a:p>
          <a:p>
            <a:r>
              <a:rPr lang="fr-FR" sz="2400" dirty="0" smtClean="0"/>
              <a:t>Suppression d’une opération</a:t>
            </a:r>
          </a:p>
          <a:p>
            <a:r>
              <a:rPr lang="fr-FR" sz="2400" dirty="0" smtClean="0"/>
              <a:t>Edition d’une opération</a:t>
            </a:r>
          </a:p>
          <a:p>
            <a:r>
              <a:rPr lang="fr-FR" sz="2400" dirty="0"/>
              <a:t>Création d’une opération</a:t>
            </a:r>
          </a:p>
          <a:p>
            <a:r>
              <a:rPr lang="fr-FR" sz="2400" dirty="0" smtClean="0"/>
              <a:t>Résumé des catégories</a:t>
            </a:r>
          </a:p>
          <a:p>
            <a:r>
              <a:rPr lang="fr-FR" sz="2400" dirty="0" smtClean="0"/>
              <a:t>Totaux</a:t>
            </a:r>
          </a:p>
          <a:p>
            <a:r>
              <a:rPr lang="fr-FR" sz="2400" dirty="0" smtClean="0"/>
              <a:t>Clôture / Initialisation du mois</a:t>
            </a:r>
          </a:p>
          <a:p>
            <a:r>
              <a:rPr lang="fr-FR" b="1" dirty="0" smtClean="0">
                <a:solidFill>
                  <a:schemeClr val="accent4"/>
                </a:solidFill>
              </a:rPr>
              <a:t>Fermeture d’une session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/>
          <a:lstStyle/>
          <a:p>
            <a:r>
              <a:rPr lang="fr-FR" dirty="0" smtClean="0"/>
              <a:t>Se connecter via un navigateur à l’URL :</a:t>
            </a:r>
          </a:p>
          <a:p>
            <a:pPr marL="109728" indent="0">
              <a:buNone/>
            </a:pPr>
            <a:r>
              <a:rPr lang="fr-FR" dirty="0" smtClean="0">
                <a:hlinkClick r:id="rId2"/>
              </a:rPr>
              <a:t>https://budget-tushkanyogik.rhcloud.com/ihm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60483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3141838"/>
            <a:ext cx="2376264" cy="862355"/>
          </a:xfrm>
          <a:prstGeom prst="wedgeRectCallout">
            <a:avLst>
              <a:gd name="adj1" fmla="val 76204"/>
              <a:gd name="adj2" fmla="val 448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d’authentification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6215" y="4797152"/>
            <a:ext cx="1915751" cy="736843"/>
          </a:xfrm>
          <a:prstGeom prst="wedgeRectCallout">
            <a:avLst>
              <a:gd name="adj1" fmla="val -30516"/>
              <a:gd name="adj2" fmla="val 1250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Version de l’application</a:t>
            </a:r>
            <a:endParaRPr lang="en-US" dirty="0"/>
          </a:p>
        </p:txBody>
      </p:sp>
      <p:sp>
        <p:nvSpPr>
          <p:cNvPr id="9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Accès à l’application</a:t>
            </a:r>
            <a:endParaRPr lang="en-US" sz="3600" dirty="0"/>
          </a:p>
        </p:txBody>
      </p:sp>
      <p:pic>
        <p:nvPicPr>
          <p:cNvPr id="10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Fermeture de la session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 smtClean="0"/>
              <a:t>L’icone en haut à droite permet de fermer la session.</a:t>
            </a:r>
          </a:p>
          <a:p>
            <a:endParaRPr lang="fr-FR" dirty="0"/>
          </a:p>
          <a:p>
            <a:r>
              <a:rPr lang="fr-FR" dirty="0" smtClean="0"/>
              <a:t>Toute action sur le budget est </a:t>
            </a:r>
            <a:r>
              <a:rPr lang="fr-FR" dirty="0" smtClean="0"/>
              <a:t>immédiatement enregistré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Users\vzwingma\git\budget-gestion\src\main\webapp\VAADIN\themes\mytheme\img\log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0952" cy="3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fr-FR" dirty="0" smtClean="0"/>
              <a:t>Utiliser le login / mot de passe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Cliquer sur Connexion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Accès à l’application</a:t>
            </a:r>
            <a:endParaRPr lang="en-US" sz="3600" dirty="0"/>
          </a:p>
        </p:txBody>
      </p:sp>
      <p:pic>
        <p:nvPicPr>
          <p:cNvPr id="2050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20888"/>
            <a:ext cx="26289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1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à l’application</a:t>
            </a:r>
          </a:p>
          <a:p>
            <a:r>
              <a:rPr lang="fr-FR" b="1" dirty="0" smtClean="0">
                <a:solidFill>
                  <a:schemeClr val="accent4"/>
                </a:solidFill>
              </a:rPr>
              <a:t>Présentation de l’écran principal</a:t>
            </a:r>
          </a:p>
          <a:p>
            <a:r>
              <a:rPr lang="fr-FR" sz="2400" dirty="0" smtClean="0"/>
              <a:t>Gestion d’une opération</a:t>
            </a:r>
          </a:p>
          <a:p>
            <a:r>
              <a:rPr lang="fr-FR" sz="2400" dirty="0" smtClean="0"/>
              <a:t>Suppression d’une opération</a:t>
            </a:r>
          </a:p>
          <a:p>
            <a:r>
              <a:rPr lang="fr-FR" sz="2400" dirty="0" smtClean="0"/>
              <a:t>Edition d’une opération</a:t>
            </a:r>
          </a:p>
          <a:p>
            <a:r>
              <a:rPr lang="fr-FR" sz="2400" dirty="0"/>
              <a:t>Création d’une opération</a:t>
            </a:r>
          </a:p>
          <a:p>
            <a:r>
              <a:rPr lang="fr-FR" sz="2400" dirty="0" smtClean="0"/>
              <a:t>Résumé des catégories</a:t>
            </a:r>
          </a:p>
          <a:p>
            <a:r>
              <a:rPr lang="fr-FR" sz="2400" dirty="0" smtClean="0"/>
              <a:t>Totaux</a:t>
            </a:r>
          </a:p>
          <a:p>
            <a:r>
              <a:rPr lang="fr-FR" sz="2400" dirty="0" smtClean="0"/>
              <a:t>Clôture / Initialisation du mois</a:t>
            </a:r>
          </a:p>
          <a:p>
            <a:r>
              <a:rPr lang="fr-FR" sz="2400" dirty="0" smtClean="0"/>
              <a:t>Fermeture d’une session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du budget mensuel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7647" y="1556792"/>
            <a:ext cx="9144000" cy="435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71600" y="1125614"/>
            <a:ext cx="1671093" cy="431178"/>
          </a:xfrm>
          <a:prstGeom prst="wedgeRectCallout">
            <a:avLst>
              <a:gd name="adj1" fmla="val -73595"/>
              <a:gd name="adj2" fmla="val 46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0032" y="1125614"/>
            <a:ext cx="1671093" cy="431178"/>
          </a:xfrm>
          <a:prstGeom prst="wedgeRectCallout">
            <a:avLst>
              <a:gd name="adj1" fmla="val -73595"/>
              <a:gd name="adj2" fmla="val 46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8706" y="1125614"/>
            <a:ext cx="1671093" cy="431178"/>
          </a:xfrm>
          <a:prstGeom prst="wedgeRectCallout">
            <a:avLst>
              <a:gd name="adj1" fmla="val 80139"/>
              <a:gd name="adj2" fmla="val 612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Déconnexion</a:t>
            </a:r>
            <a:endParaRPr lang="en-US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956756" y="2708920"/>
            <a:ext cx="1671093" cy="648072"/>
          </a:xfrm>
          <a:prstGeom prst="wedgeRectCallout">
            <a:avLst>
              <a:gd name="adj1" fmla="val -73595"/>
              <a:gd name="adj2" fmla="val 46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des dépense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5576" y="3645024"/>
            <a:ext cx="1671093" cy="648072"/>
          </a:xfrm>
          <a:prstGeom prst="wedgeRectCallout">
            <a:avLst>
              <a:gd name="adj1" fmla="val -29950"/>
              <a:gd name="adj2" fmla="val -1789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Résumé par catégorie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240" y="4725144"/>
            <a:ext cx="1671093" cy="504056"/>
          </a:xfrm>
          <a:prstGeom prst="wedgeRectCallout">
            <a:avLst>
              <a:gd name="adj1" fmla="val 35843"/>
              <a:gd name="adj2" fmla="val 62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Résumé total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6831" y="4869160"/>
            <a:ext cx="1671093" cy="612068"/>
          </a:xfrm>
          <a:prstGeom prst="wedgeRectCallout">
            <a:avLst>
              <a:gd name="adj1" fmla="val 35192"/>
              <a:gd name="adj2" fmla="val 866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Actions sur les dépenses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20272" y="4581128"/>
            <a:ext cx="1671093" cy="881574"/>
          </a:xfrm>
          <a:prstGeom prst="wedgeRectCallout">
            <a:avLst>
              <a:gd name="adj1" fmla="val 66460"/>
              <a:gd name="adj2" fmla="val 779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Clôturer le budget du mois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du budget mensuel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 bloc supérieur permet de choisir le budget à gérer:</a:t>
            </a:r>
          </a:p>
          <a:p>
            <a:pPr lvl="1"/>
            <a:r>
              <a:rPr lang="fr-FR" dirty="0" smtClean="0"/>
              <a:t>Par compte</a:t>
            </a:r>
          </a:p>
          <a:p>
            <a:pPr lvl="2"/>
            <a:r>
              <a:rPr lang="fr-FR" dirty="0" smtClean="0"/>
              <a:t>(Choisir parmi la liste)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Par mois</a:t>
            </a:r>
          </a:p>
          <a:p>
            <a:pPr lvl="2"/>
            <a:r>
              <a:rPr lang="fr-FR" dirty="0" smtClean="0"/>
              <a:t>Les chevrons &lt; et &gt; permettent de changer de mois.</a:t>
            </a:r>
          </a:p>
          <a:p>
            <a:pPr lvl="2"/>
            <a:r>
              <a:rPr lang="fr-FR" dirty="0" smtClean="0"/>
              <a:t>Les chevrons &lt;&lt; et &gt;&gt; permettent de changer d’année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Si le budget n’existe pas un message d’erreur apparait </a:t>
            </a:r>
          </a:p>
          <a:p>
            <a:pPr marL="393192" lvl="1" indent="0">
              <a:buNone/>
            </a:pPr>
            <a:r>
              <a:rPr lang="fr-FR" dirty="0" smtClean="0"/>
              <a:t>				</a:t>
            </a:r>
          </a:p>
          <a:p>
            <a:pPr marL="393192" lvl="1" indent="0">
              <a:buNone/>
            </a:pPr>
            <a:r>
              <a:rPr lang="fr-FR" dirty="0"/>
              <a:t>	</a:t>
            </a:r>
            <a:r>
              <a:rPr lang="fr-FR" dirty="0" smtClean="0"/>
              <a:t>		Cliquer pour valider le message</a:t>
            </a:r>
            <a:endParaRPr lang="en-US" dirty="0"/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99487" y="5301208"/>
            <a:ext cx="5072743" cy="51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9586" y="3309944"/>
            <a:ext cx="2267322" cy="349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/>
          <a:stretch/>
        </p:blipFill>
        <p:spPr bwMode="auto">
          <a:xfrm>
            <a:off x="4415341" y="1772816"/>
            <a:ext cx="3041037" cy="166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du budget mensuel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Le bloc droit liste toutes les </a:t>
            </a:r>
          </a:p>
          <a:p>
            <a:pPr marL="109728" indent="0">
              <a:buNone/>
            </a:pPr>
            <a:r>
              <a:rPr lang="fr-FR" dirty="0" smtClean="0"/>
              <a:t>dépenses du mois sous forme </a:t>
            </a:r>
          </a:p>
          <a:p>
            <a:pPr marL="109728" indent="0">
              <a:buNone/>
            </a:pPr>
            <a:r>
              <a:rPr lang="fr-FR" dirty="0" smtClean="0"/>
              <a:t>de tableau.</a:t>
            </a:r>
          </a:p>
          <a:p>
            <a:pPr lvl="1"/>
            <a:r>
              <a:rPr lang="fr-FR" sz="2000" dirty="0" smtClean="0"/>
              <a:t>Date du passage sur le compte</a:t>
            </a:r>
          </a:p>
          <a:p>
            <a:pPr lvl="1"/>
            <a:r>
              <a:rPr lang="fr-FR" sz="2000" dirty="0" smtClean="0"/>
              <a:t>Catégorie</a:t>
            </a:r>
          </a:p>
          <a:p>
            <a:pPr lvl="1"/>
            <a:r>
              <a:rPr lang="fr-FR" sz="2000" dirty="0" smtClean="0"/>
              <a:t>Sous catégorie</a:t>
            </a:r>
          </a:p>
          <a:p>
            <a:pPr lvl="1"/>
            <a:r>
              <a:rPr lang="fr-FR" sz="2000" dirty="0" smtClean="0"/>
              <a:t>Description</a:t>
            </a:r>
          </a:p>
          <a:p>
            <a:pPr lvl="1"/>
            <a:r>
              <a:rPr lang="fr-FR" sz="2000" dirty="0" smtClean="0"/>
              <a:t>Valeur (Montant)</a:t>
            </a:r>
          </a:p>
          <a:p>
            <a:pPr lvl="1"/>
            <a:r>
              <a:rPr lang="fr-FR" sz="2000" dirty="0" smtClean="0"/>
              <a:t>Opération mensuelle (tous les mois)</a:t>
            </a:r>
          </a:p>
          <a:p>
            <a:pPr lvl="1"/>
            <a:r>
              <a:rPr lang="fr-FR" sz="2000" dirty="0" smtClean="0"/>
              <a:t>Liste des actions sur la dépense</a:t>
            </a:r>
          </a:p>
          <a:p>
            <a:pPr lvl="1"/>
            <a:r>
              <a:rPr lang="fr-FR" sz="2000" dirty="0" smtClean="0"/>
              <a:t>Date de mise à jour (mise à jour automatiquement)</a:t>
            </a:r>
          </a:p>
          <a:p>
            <a:pPr lvl="1"/>
            <a:r>
              <a:rPr lang="fr-FR" sz="2000" dirty="0" smtClean="0"/>
              <a:t>Auteur (mis à jour automatiquement)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84507" y="1103224"/>
            <a:ext cx="4434725" cy="279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5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6768"/>
            <a:ext cx="8229600" cy="85010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Gestion du budget mensuel</a:t>
            </a:r>
            <a:endParaRPr lang="en-US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La couleur indique l’état de la dépense</a:t>
            </a:r>
          </a:p>
        </p:txBody>
      </p:sp>
      <p:pic>
        <p:nvPicPr>
          <p:cNvPr id="11" name="Picture 2" descr="D:\Users\vzwingma\git\budget-gestion\src\main\webapp\VAADIN\themes\mytheme\img\favicon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85" y="116632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2060848"/>
            <a:ext cx="8067296" cy="147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512" y="1628800"/>
            <a:ext cx="2808312" cy="717793"/>
          </a:xfrm>
          <a:prstGeom prst="wedgeRectCallout">
            <a:avLst>
              <a:gd name="adj1" fmla="val 51387"/>
              <a:gd name="adj2" fmla="val 783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VERT : Réalisée (passée sur le compte)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24064" y="2039524"/>
            <a:ext cx="3076128" cy="614138"/>
          </a:xfrm>
          <a:prstGeom prst="wedgeRectCallout">
            <a:avLst>
              <a:gd name="adj1" fmla="val 53742"/>
              <a:gd name="adj2" fmla="val 752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ORANGE : </a:t>
            </a:r>
            <a:r>
              <a:rPr lang="fr-FR" dirty="0" smtClean="0"/>
              <a:t>Prévue pour le mois </a:t>
            </a:r>
            <a:r>
              <a:rPr lang="fr-FR" dirty="0" smtClean="0"/>
              <a:t>(non exécutée)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4048" y="3645024"/>
            <a:ext cx="1870670" cy="614138"/>
          </a:xfrm>
          <a:prstGeom prst="wedgeRectCallout">
            <a:avLst>
              <a:gd name="adj1" fmla="val -37910"/>
              <a:gd name="adj2" fmla="val -1480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GRIS : Annulée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3648" y="4522508"/>
            <a:ext cx="2232248" cy="850707"/>
          </a:xfrm>
          <a:prstGeom prst="wedgeRectCallout">
            <a:avLst>
              <a:gd name="adj1" fmla="val -3888"/>
              <a:gd name="adj2" fmla="val -1844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VIOLET : Reportée au mois prochain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5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959</Words>
  <Application>Microsoft Office PowerPoint</Application>
  <PresentationFormat>Affichage à l'écran (4:3)</PresentationFormat>
  <Paragraphs>290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Rotonde</vt:lpstr>
      <vt:lpstr>Application de gestion de budget</vt:lpstr>
      <vt:lpstr>Sommaire</vt:lpstr>
      <vt:lpstr>Accès à l’application</vt:lpstr>
      <vt:lpstr>Accès à l’application</vt:lpstr>
      <vt:lpstr>Sommaire</vt:lpstr>
      <vt:lpstr>Gestion du budget mensuel</vt:lpstr>
      <vt:lpstr>Gestion du budget mensuel</vt:lpstr>
      <vt:lpstr>Gestion du budget mensuel</vt:lpstr>
      <vt:lpstr>Gestion du budget mensuel</vt:lpstr>
      <vt:lpstr>Sommaire</vt:lpstr>
      <vt:lpstr>Gestion d’une opération</vt:lpstr>
      <vt:lpstr>Sommaire</vt:lpstr>
      <vt:lpstr>Suppression d’une opération</vt:lpstr>
      <vt:lpstr>Sommaire</vt:lpstr>
      <vt:lpstr>Edition d’une opération</vt:lpstr>
      <vt:lpstr>Edition d’une opération</vt:lpstr>
      <vt:lpstr>Edition d’une opération - Notes</vt:lpstr>
      <vt:lpstr>Sommaire</vt:lpstr>
      <vt:lpstr>Création d’une opération</vt:lpstr>
      <vt:lpstr>Création d’une opération</vt:lpstr>
      <vt:lpstr>Sommaire</vt:lpstr>
      <vt:lpstr>Résumé des catégories</vt:lpstr>
      <vt:lpstr>Sommaire</vt:lpstr>
      <vt:lpstr>Totaux mensuels</vt:lpstr>
      <vt:lpstr>Totaux mensuels</vt:lpstr>
      <vt:lpstr>Sommaire</vt:lpstr>
      <vt:lpstr>Clôture/Réouverture de mois</vt:lpstr>
      <vt:lpstr>Intialisation du mois suivant</vt:lpstr>
      <vt:lpstr>Sommaire</vt:lpstr>
      <vt:lpstr>Fermeture de la session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à l’application de gestion du budget de Tushkan i Yogik</dc:title>
  <dc:creator>Vincent Zwingmann</dc:creator>
  <cp:lastModifiedBy>Vincent Zwingmann</cp:lastModifiedBy>
  <cp:revision>79</cp:revision>
  <dcterms:created xsi:type="dcterms:W3CDTF">2014-10-26T16:47:02Z</dcterms:created>
  <dcterms:modified xsi:type="dcterms:W3CDTF">2015-09-06T07:44:42Z</dcterms:modified>
</cp:coreProperties>
</file>