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E6390-647C-417B-9D11-3BB3E65F61CB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2E99E-2398-4675-BE48-EE50451D8D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976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6AEC-A349-478F-9336-814D9E635A03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227B-818F-4684-8A0E-6AF1D05B0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25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6AEC-A349-478F-9336-814D9E635A03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227B-818F-4684-8A0E-6AF1D05B0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66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6AEC-A349-478F-9336-814D9E635A03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227B-818F-4684-8A0E-6AF1D05B0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24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6AEC-A349-478F-9336-814D9E635A03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227B-818F-4684-8A0E-6AF1D05B0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91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6AEC-A349-478F-9336-814D9E635A03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227B-818F-4684-8A0E-6AF1D05B0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863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6AEC-A349-478F-9336-814D9E635A03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227B-818F-4684-8A0E-6AF1D05B0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22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6AEC-A349-478F-9336-814D9E635A03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227B-818F-4684-8A0E-6AF1D05B0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61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6AEC-A349-478F-9336-814D9E635A03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227B-818F-4684-8A0E-6AF1D05B0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68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6AEC-A349-478F-9336-814D9E635A03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227B-818F-4684-8A0E-6AF1D05B0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06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6AEC-A349-478F-9336-814D9E635A03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227B-818F-4684-8A0E-6AF1D05B0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637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6AEC-A349-478F-9336-814D9E635A03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227B-818F-4684-8A0E-6AF1D05B0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37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86AEC-A349-478F-9336-814D9E635A03}" type="datetimeFigureOut">
              <a:rPr lang="zh-CN" altLang="en-US" smtClean="0"/>
              <a:t>2022/11/13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2227B-818F-4684-8A0E-6AF1D05B0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26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>
            <a:off x="2392218" y="923635"/>
            <a:ext cx="8793018" cy="4941456"/>
            <a:chOff x="2392218" y="923635"/>
            <a:chExt cx="8793018" cy="4941456"/>
          </a:xfrm>
        </p:grpSpPr>
        <p:sp>
          <p:nvSpPr>
            <p:cNvPr id="4" name="矩形 3"/>
            <p:cNvSpPr/>
            <p:nvPr/>
          </p:nvSpPr>
          <p:spPr>
            <a:xfrm>
              <a:off x="4969164" y="4184073"/>
              <a:ext cx="2032000" cy="168101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969164" y="4008581"/>
              <a:ext cx="2032000" cy="1754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流程图: 延期 5"/>
            <p:cNvSpPr/>
            <p:nvPr/>
          </p:nvSpPr>
          <p:spPr>
            <a:xfrm rot="16200000">
              <a:off x="4752113" y="1907306"/>
              <a:ext cx="2447635" cy="1754909"/>
            </a:xfrm>
            <a:prstGeom prst="flowChartDelay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4701309" y="923636"/>
              <a:ext cx="254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endCxn id="5" idx="1"/>
            </p:cNvCxnSpPr>
            <p:nvPr/>
          </p:nvCxnSpPr>
          <p:spPr>
            <a:xfrm flipH="1">
              <a:off x="4969164" y="923636"/>
              <a:ext cx="129312" cy="3172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770255" y="923635"/>
              <a:ext cx="240142" cy="317269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5440218" y="3528291"/>
              <a:ext cx="1080655" cy="1662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846618" y="3703782"/>
              <a:ext cx="279400" cy="30479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680364" y="3482571"/>
              <a:ext cx="65578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剪去同侧角的矩形 21"/>
            <p:cNvSpPr/>
            <p:nvPr/>
          </p:nvSpPr>
          <p:spPr>
            <a:xfrm>
              <a:off x="5440218" y="2733964"/>
              <a:ext cx="1080655" cy="794326"/>
            </a:xfrm>
            <a:prstGeom prst="snip2SameRect">
              <a:avLst/>
            </a:prstGeom>
            <a:solidFill>
              <a:srgbClr val="92D05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菱形 22"/>
            <p:cNvSpPr/>
            <p:nvPr/>
          </p:nvSpPr>
          <p:spPr>
            <a:xfrm>
              <a:off x="5532586" y="3057239"/>
              <a:ext cx="655781" cy="29556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5846618" y="3214258"/>
              <a:ext cx="0" cy="2683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肘形连接符 26"/>
            <p:cNvCxnSpPr>
              <a:stCxn id="23" idx="3"/>
              <a:endCxn id="19" idx="3"/>
            </p:cNvCxnSpPr>
            <p:nvPr/>
          </p:nvCxnSpPr>
          <p:spPr>
            <a:xfrm flipH="1">
              <a:off x="6126018" y="3205021"/>
              <a:ext cx="62349" cy="651159"/>
            </a:xfrm>
            <a:prstGeom prst="bentConnector3">
              <a:avLst>
                <a:gd name="adj1" fmla="val -2855393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7980218" y="3528290"/>
              <a:ext cx="185650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V="1">
              <a:off x="9836727" y="2509982"/>
              <a:ext cx="0" cy="22790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8908472" y="1819564"/>
              <a:ext cx="2018146" cy="69041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电脑控制系统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 flipH="1">
              <a:off x="3934691" y="4876800"/>
              <a:ext cx="1246909" cy="3417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2392218" y="5218545"/>
              <a:ext cx="2133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配重底座，真空计</a:t>
              </a:r>
              <a:endParaRPr lang="zh-CN" altLang="en-US" dirty="0"/>
            </a:p>
          </p:txBody>
        </p:sp>
        <p:cxnSp>
          <p:nvCxnSpPr>
            <p:cNvPr id="39" name="直接连接符 38"/>
            <p:cNvCxnSpPr/>
            <p:nvPr/>
          </p:nvCxnSpPr>
          <p:spPr>
            <a:xfrm flipH="1">
              <a:off x="3796148" y="4096327"/>
              <a:ext cx="1246909" cy="3417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2927929" y="4419722"/>
              <a:ext cx="2059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减震氟橡胶条</a:t>
              </a:r>
              <a:endParaRPr lang="zh-CN" altLang="en-US" dirty="0"/>
            </a:p>
          </p:txBody>
        </p:sp>
        <p:cxnSp>
          <p:nvCxnSpPr>
            <p:cNvPr id="41" name="直接连接符 40"/>
            <p:cNvCxnSpPr/>
            <p:nvPr/>
          </p:nvCxnSpPr>
          <p:spPr>
            <a:xfrm flipH="1">
              <a:off x="3796148" y="1888837"/>
              <a:ext cx="1246909" cy="3417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3297381" y="2230582"/>
              <a:ext cx="2059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减震弹簧</a:t>
              </a:r>
              <a:endParaRPr lang="zh-CN" altLang="en-US" dirty="0"/>
            </a:p>
          </p:txBody>
        </p:sp>
        <p:cxnSp>
          <p:nvCxnSpPr>
            <p:cNvPr id="43" name="直接连接符 42"/>
            <p:cNvCxnSpPr/>
            <p:nvPr/>
          </p:nvCxnSpPr>
          <p:spPr>
            <a:xfrm flipH="1">
              <a:off x="3851565" y="3246765"/>
              <a:ext cx="1246909" cy="3417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3131122" y="3560923"/>
              <a:ext cx="1394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真空玻璃罩</a:t>
              </a:r>
              <a:endParaRPr lang="zh-CN" altLang="en-US" dirty="0"/>
            </a:p>
          </p:txBody>
        </p:sp>
        <p:cxnSp>
          <p:nvCxnSpPr>
            <p:cNvPr id="45" name="直接连接符 44"/>
            <p:cNvCxnSpPr/>
            <p:nvPr/>
          </p:nvCxnSpPr>
          <p:spPr>
            <a:xfrm flipH="1">
              <a:off x="6008255" y="2489201"/>
              <a:ext cx="1357744" cy="6581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7185889" y="2154013"/>
              <a:ext cx="997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扫描架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8737600" y="4809835"/>
              <a:ext cx="2447636" cy="69041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电子学控制面板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flipH="1">
              <a:off x="5814294" y="2806658"/>
              <a:ext cx="1634834" cy="6397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 flipV="1">
              <a:off x="6160660" y="3503868"/>
              <a:ext cx="2022760" cy="500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H="1" flipV="1">
              <a:off x="5957458" y="3806476"/>
              <a:ext cx="2022760" cy="500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7449121" y="2574931"/>
              <a:ext cx="997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针尖</a:t>
              </a:r>
              <a:endParaRPr lang="zh-CN" altLang="en-US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8114144" y="3848874"/>
              <a:ext cx="997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HOPG</a:t>
              </a:r>
              <a:endParaRPr lang="zh-CN" altLang="en-US" dirty="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7947886" y="4158492"/>
              <a:ext cx="997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粗逼近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8172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103596" y="1031631"/>
            <a:ext cx="4888080" cy="4897317"/>
            <a:chOff x="3103596" y="1031631"/>
            <a:chExt cx="4888080" cy="489731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3596" y="1031631"/>
              <a:ext cx="2438400" cy="24384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996" y="1041890"/>
              <a:ext cx="2438400" cy="24384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3596" y="3470032"/>
              <a:ext cx="2458916" cy="245891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3276" y="3480290"/>
              <a:ext cx="2438400" cy="24384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8" name="矩形 7"/>
            <p:cNvSpPr/>
            <p:nvPr/>
          </p:nvSpPr>
          <p:spPr>
            <a:xfrm>
              <a:off x="5043234" y="2953288"/>
              <a:ext cx="461818" cy="4618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A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553276" y="2955596"/>
              <a:ext cx="461818" cy="4618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B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052470" y="3481044"/>
              <a:ext cx="461818" cy="4618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551231" y="3470031"/>
              <a:ext cx="461818" cy="4618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D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171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704" y="1485988"/>
            <a:ext cx="2438400" cy="2438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104" y="1485988"/>
            <a:ext cx="2438400" cy="2438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159" y="1485988"/>
            <a:ext cx="2438400" cy="2438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2421704" y="1485988"/>
            <a:ext cx="461818" cy="4618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A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60104" y="1485988"/>
            <a:ext cx="461818" cy="4618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B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63159" y="1485988"/>
            <a:ext cx="461818" cy="4618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C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39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2272144" y="1668500"/>
            <a:ext cx="5056734" cy="2875576"/>
            <a:chOff x="2272144" y="1668500"/>
            <a:chExt cx="5056734" cy="2875576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2144" y="1668500"/>
              <a:ext cx="835713" cy="2404203"/>
            </a:xfrm>
            <a:prstGeom prst="rect">
              <a:avLst/>
            </a:prstGeom>
            <a:ln>
              <a:noFill/>
            </a:ln>
            <a:effectLst>
              <a:reflection blurRad="12700" stA="30000" endPos="30000" dist="5000" dir="5400000" sy="-100000" algn="bl" rotWithShape="0"/>
            </a:effectLst>
            <a:scene3d>
              <a:camera prst="perspectiveContrastingLeftFacing">
                <a:rot lat="300000" lon="19800000" rev="0"/>
              </a:camera>
              <a:lightRig rig="threePt" dir="t">
                <a:rot lat="0" lon="0" rev="2700000"/>
              </a:lightRig>
            </a:scene3d>
            <a:sp3d>
              <a:bevelT w="63500" h="50800"/>
            </a:sp3d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5745" y="3063053"/>
              <a:ext cx="780295" cy="1009650"/>
            </a:xfrm>
            <a:prstGeom prst="rect">
              <a:avLst/>
            </a:prstGeom>
            <a:ln>
              <a:noFill/>
            </a:ln>
            <a:effectLst>
              <a:reflection blurRad="12700" stA="30000" endPos="30000" dist="5000" dir="5400000" sy="-100000" algn="bl" rotWithShape="0"/>
            </a:effectLst>
            <a:scene3d>
              <a:camera prst="perspectiveContrastingLeftFacing">
                <a:rot lat="300000" lon="19800000" rev="0"/>
              </a:camera>
              <a:lightRig rig="threePt" dir="t">
                <a:rot lat="0" lon="0" rev="2700000"/>
              </a:lightRig>
            </a:scene3d>
            <a:sp3d>
              <a:bevelT w="63500" h="50800"/>
            </a:sp3d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3928" y="3063053"/>
              <a:ext cx="844950" cy="1009650"/>
            </a:xfrm>
            <a:prstGeom prst="rect">
              <a:avLst/>
            </a:prstGeom>
            <a:ln>
              <a:noFill/>
            </a:ln>
            <a:effectLst>
              <a:reflection blurRad="12700" stA="30000" endPos="30000" dist="5000" dir="5400000" sy="-100000" algn="bl" rotWithShape="0"/>
            </a:effectLst>
            <a:scene3d>
              <a:camera prst="perspectiveContrastingLeftFacing">
                <a:rot lat="300000" lon="19800000" rev="0"/>
              </a:camera>
              <a:lightRig rig="threePt" dir="t">
                <a:rot lat="0" lon="0" rev="2700000"/>
              </a:lightRig>
            </a:scene3d>
            <a:sp3d>
              <a:bevelT w="63500" h="50800"/>
            </a:sp3d>
          </p:spPr>
        </p:pic>
        <p:sp>
          <p:nvSpPr>
            <p:cNvPr id="6" name="燕尾形箭头 5"/>
            <p:cNvSpPr/>
            <p:nvPr/>
          </p:nvSpPr>
          <p:spPr>
            <a:xfrm>
              <a:off x="3195602" y="3463636"/>
              <a:ext cx="1122398" cy="434109"/>
            </a:xfrm>
            <a:prstGeom prst="notched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燕尾形箭头 6"/>
            <p:cNvSpPr/>
            <p:nvPr/>
          </p:nvSpPr>
          <p:spPr>
            <a:xfrm>
              <a:off x="5250604" y="3463636"/>
              <a:ext cx="1122398" cy="434109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梯形 8"/>
            <p:cNvSpPr/>
            <p:nvPr/>
          </p:nvSpPr>
          <p:spPr>
            <a:xfrm rot="5400000">
              <a:off x="2176271" y="3244942"/>
              <a:ext cx="1043709" cy="611816"/>
            </a:xfrm>
            <a:prstGeom prst="trapezoid">
              <a:avLst>
                <a:gd name="adj" fmla="val 8929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080792" y="3897745"/>
              <a:ext cx="1248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区域选取，卷积运算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124807" y="3897744"/>
              <a:ext cx="12481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局部最小值筛选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9887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131277" y="775323"/>
            <a:ext cx="11448650" cy="4564216"/>
            <a:chOff x="1131277" y="775323"/>
            <a:chExt cx="11448650" cy="4564216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277" y="803031"/>
              <a:ext cx="2438400" cy="24384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6527" y="3278375"/>
              <a:ext cx="2343150" cy="100965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6527" y="4315733"/>
              <a:ext cx="2343150" cy="100965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275" y="775323"/>
              <a:ext cx="8979652" cy="456421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6" name="矩形 5"/>
            <p:cNvSpPr/>
            <p:nvPr/>
          </p:nvSpPr>
          <p:spPr>
            <a:xfrm>
              <a:off x="1226527" y="2299855"/>
              <a:ext cx="2343150" cy="96466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10243129" y="2133722"/>
              <a:ext cx="75738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1000510" y="1948995"/>
              <a:ext cx="4525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b</a:t>
              </a:r>
              <a:r>
                <a:rPr lang="en-US" altLang="zh-CN" sz="1100" b="1" dirty="0" smtClean="0">
                  <a:solidFill>
                    <a:srgbClr val="FF0000"/>
                  </a:solidFill>
                </a:rPr>
                <a:t>1</a:t>
              </a:r>
              <a:endParaRPr lang="zh-CN" altLang="en-US" sz="11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V="1">
              <a:off x="10243129" y="1556420"/>
              <a:ext cx="191655" cy="577302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10465382" y="1371754"/>
              <a:ext cx="45258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  <a:r>
                <a:rPr lang="en-US" altLang="zh-CN" sz="1100" b="1" dirty="0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  <a:endParaRPr lang="zh-CN" altLang="en-US" sz="11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131277" y="803031"/>
              <a:ext cx="461818" cy="4618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A</a:t>
              </a:r>
              <a:r>
                <a:rPr lang="en-US" altLang="zh-CN" sz="1200" b="1" dirty="0" smtClean="0">
                  <a:solidFill>
                    <a:schemeClr val="tx1"/>
                  </a:solidFill>
                </a:rPr>
                <a:t>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600275" y="3849329"/>
              <a:ext cx="461818" cy="46181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</a:rPr>
                <a:t>B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600275" y="4877721"/>
              <a:ext cx="461818" cy="46181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C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2118109" y="4863565"/>
              <a:ext cx="461818" cy="46181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</a:rPr>
                <a:t>D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600275" y="2779613"/>
              <a:ext cx="461818" cy="46181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</a:rPr>
                <a:t>A</a:t>
              </a:r>
              <a:r>
                <a:rPr lang="en-US" altLang="zh-CN" sz="1200" b="1" dirty="0" smtClean="0">
                  <a:solidFill>
                    <a:schemeClr val="bg1"/>
                  </a:solidFill>
                </a:rPr>
                <a:t>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258202" y="2299855"/>
              <a:ext cx="637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S</a:t>
              </a:r>
              <a:endParaRPr lang="zh-CN" altLang="en-US" b="1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826239" y="4269020"/>
              <a:ext cx="637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S’</a:t>
              </a:r>
              <a:endParaRPr lang="zh-CN" altLang="en-US" b="1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754820" y="3093709"/>
              <a:ext cx="637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T’</a:t>
              </a:r>
              <a:endParaRPr lang="zh-CN" altLang="en-US" b="1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1134436" y="2373684"/>
              <a:ext cx="637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T</a:t>
              </a:r>
              <a:endParaRPr lang="zh-CN" altLang="en-US" b="1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0920674" y="3154781"/>
              <a:ext cx="637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(V)</a:t>
              </a:r>
              <a:endParaRPr lang="zh-CN" altLang="en-US" b="1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415220" y="4126481"/>
              <a:ext cx="637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(V’)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76331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2355271" y="2499590"/>
            <a:ext cx="7772402" cy="2265218"/>
            <a:chOff x="2355271" y="2499590"/>
            <a:chExt cx="7772402" cy="2265218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642"/>
            <a:stretch/>
          </p:blipFill>
          <p:spPr>
            <a:xfrm>
              <a:off x="2355271" y="2499590"/>
              <a:ext cx="5477164" cy="2265218"/>
            </a:xfrm>
            <a:prstGeom prst="rect">
              <a:avLst/>
            </a:prstGeom>
          </p:spPr>
        </p:pic>
        <p:cxnSp>
          <p:nvCxnSpPr>
            <p:cNvPr id="5" name="直接连接符 4"/>
            <p:cNvCxnSpPr/>
            <p:nvPr/>
          </p:nvCxnSpPr>
          <p:spPr>
            <a:xfrm flipV="1">
              <a:off x="4867563" y="3306620"/>
              <a:ext cx="803564" cy="27709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5195454" y="4179456"/>
              <a:ext cx="803564" cy="27709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4627418" y="3334330"/>
              <a:ext cx="240145" cy="40870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5980546" y="3763819"/>
              <a:ext cx="240145" cy="40870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 flipV="1">
              <a:off x="4645891" y="3743038"/>
              <a:ext cx="549563" cy="464127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 flipV="1">
              <a:off x="5661891" y="3291609"/>
              <a:ext cx="549563" cy="464127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4867563" y="3320474"/>
              <a:ext cx="327891" cy="886691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675745" y="3313547"/>
              <a:ext cx="327891" cy="886691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4862945" y="2768601"/>
              <a:ext cx="230908" cy="544947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5791200" y="4153478"/>
              <a:ext cx="221672" cy="483179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 flipV="1">
              <a:off x="5059219" y="2805253"/>
              <a:ext cx="602672" cy="477987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 flipV="1">
              <a:off x="5183910" y="4184648"/>
              <a:ext cx="602672" cy="477987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6" name="组合 35"/>
            <p:cNvGrpSpPr/>
            <p:nvPr/>
          </p:nvGrpSpPr>
          <p:grpSpPr>
            <a:xfrm>
              <a:off x="7867073" y="2892139"/>
              <a:ext cx="2260600" cy="1316183"/>
              <a:chOff x="7940963" y="2158032"/>
              <a:chExt cx="1655619" cy="926729"/>
            </a:xfrm>
          </p:grpSpPr>
          <p:cxnSp>
            <p:nvCxnSpPr>
              <p:cNvPr id="24" name="直接箭头连接符 23"/>
              <p:cNvCxnSpPr/>
              <p:nvPr/>
            </p:nvCxnSpPr>
            <p:spPr>
              <a:xfrm flipV="1">
                <a:off x="8534400" y="2697018"/>
                <a:ext cx="683491" cy="15011"/>
              </a:xfrm>
              <a:prstGeom prst="straightConnector1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/>
              <p:cNvSpPr txBox="1"/>
              <p:nvPr/>
            </p:nvSpPr>
            <p:spPr>
              <a:xfrm>
                <a:off x="8709892" y="2715429"/>
                <a:ext cx="4525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70C0"/>
                    </a:solidFill>
                  </a:rPr>
                  <a:t>b</a:t>
                </a:r>
                <a:r>
                  <a:rPr lang="en-US" altLang="zh-CN" sz="1100" b="1" dirty="0" smtClean="0">
                    <a:solidFill>
                      <a:srgbClr val="0070C0"/>
                    </a:solidFill>
                  </a:rPr>
                  <a:t>1</a:t>
                </a:r>
                <a:endParaRPr lang="zh-CN" altLang="en-US" sz="1100" b="1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V="1">
                <a:off x="8515926" y="2207555"/>
                <a:ext cx="258619" cy="504475"/>
              </a:xfrm>
              <a:prstGeom prst="straightConnector1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/>
              <p:cNvSpPr txBox="1"/>
              <p:nvPr/>
            </p:nvSpPr>
            <p:spPr>
              <a:xfrm>
                <a:off x="8289635" y="2158032"/>
                <a:ext cx="4525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70C0"/>
                    </a:solidFill>
                  </a:rPr>
                  <a:t>b</a:t>
                </a:r>
                <a:r>
                  <a:rPr lang="en-US" altLang="zh-CN" sz="1100" b="1" dirty="0">
                    <a:solidFill>
                      <a:srgbClr val="0070C0"/>
                    </a:solidFill>
                  </a:rPr>
                  <a:t>2</a:t>
                </a:r>
                <a:endParaRPr lang="zh-CN" altLang="en-US" sz="11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8936182" y="2158032"/>
                <a:ext cx="660400" cy="260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chemeClr val="accent2"/>
                    </a:solidFill>
                  </a:rPr>
                  <a:t>b’</a:t>
                </a:r>
                <a:r>
                  <a:rPr lang="en-US" altLang="zh-CN" sz="1100" b="1" dirty="0" smtClean="0">
                    <a:solidFill>
                      <a:schemeClr val="accent2"/>
                    </a:solidFill>
                  </a:rPr>
                  <a:t>1</a:t>
                </a:r>
                <a:endParaRPr lang="zh-CN" altLang="en-US" sz="1100" b="1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 flipH="1" flipV="1">
                <a:off x="8793019" y="2207555"/>
                <a:ext cx="424873" cy="48606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5" name="文本框 34"/>
              <p:cNvSpPr txBox="1"/>
              <p:nvPr/>
            </p:nvSpPr>
            <p:spPr>
              <a:xfrm>
                <a:off x="7940963" y="2377519"/>
                <a:ext cx="66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chemeClr val="accent2"/>
                    </a:solidFill>
                  </a:rPr>
                  <a:t>(b’</a:t>
                </a:r>
                <a:r>
                  <a:rPr lang="en-US" altLang="zh-CN" sz="1100" b="1" dirty="0" smtClean="0">
                    <a:solidFill>
                      <a:schemeClr val="accent2"/>
                    </a:solidFill>
                  </a:rPr>
                  <a:t>2</a:t>
                </a:r>
                <a:r>
                  <a:rPr lang="en-US" altLang="zh-CN" b="1" dirty="0">
                    <a:solidFill>
                      <a:schemeClr val="accent2"/>
                    </a:solidFill>
                  </a:rPr>
                  <a:t>)</a:t>
                </a:r>
                <a:endParaRPr lang="zh-CN" altLang="en-US" sz="1100" b="1" dirty="0">
                  <a:solidFill>
                    <a:schemeClr val="accent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2224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61</Words>
  <Application>Microsoft Office PowerPoint</Application>
  <PresentationFormat>宽屏</PresentationFormat>
  <Paragraphs>36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jingze yuan</dc:creator>
  <cp:lastModifiedBy>jingze yuan</cp:lastModifiedBy>
  <cp:revision>20</cp:revision>
  <dcterms:created xsi:type="dcterms:W3CDTF">2022-11-13T06:34:48Z</dcterms:created>
  <dcterms:modified xsi:type="dcterms:W3CDTF">2022-11-13T15:55:55Z</dcterms:modified>
</cp:coreProperties>
</file>