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59" r:id="rId6"/>
    <p:sldId id="261" r:id="rId7"/>
    <p:sldId id="265" r:id="rId8"/>
    <p:sldId id="272" r:id="rId9"/>
    <p:sldId id="267" r:id="rId10"/>
    <p:sldId id="268" r:id="rId11"/>
    <p:sldId id="269" r:id="rId12"/>
    <p:sldId id="273" r:id="rId13"/>
    <p:sldId id="274" r:id="rId14"/>
    <p:sldId id="276" r:id="rId15"/>
    <p:sldId id="279" r:id="rId16"/>
    <p:sldId id="280" r:id="rId17"/>
    <p:sldId id="277" r:id="rId18"/>
    <p:sldId id="28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7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4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6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71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7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1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8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F00DB-479F-42AC-8A38-E49CD5BD908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4F640-8128-F0E8-E656-9986346F7BA6}"/>
              </a:ext>
            </a:extLst>
          </p:cNvPr>
          <p:cNvSpPr txBox="1"/>
          <p:nvPr/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1" cap="all" spc="2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Group 23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Width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1883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widths are widely separated from 0cm to 400cm.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has a long tail to the right.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roughly located between 60cm and 80cm.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Chairs and table form a high proportion of the items in the peak.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9629F-E23C-FF86-9F30-BF751E0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4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8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2972-8F32-6D81-CE77-6F8D6B89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Missing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78151E-0FC7-2219-DA02-F1DE906A6DB0}"/>
              </a:ext>
            </a:extLst>
          </p:cNvPr>
          <p:cNvSpPr txBox="1"/>
          <p:nvPr/>
        </p:nvSpPr>
        <p:spPr>
          <a:xfrm>
            <a:off x="1024128" y="2052106"/>
            <a:ext cx="5188179" cy="4352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missing values only exist ​​in the height, depth and width variables.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all rows with a missing value would lose too much data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 proper way to deal with the missing values.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replacing missing values ​​with the mean or the median.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A159D2A-5414-02D1-F136-797E265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2196"/>
              </p:ext>
            </p:extLst>
          </p:nvPr>
        </p:nvGraphicFramePr>
        <p:xfrm>
          <a:off x="6212307" y="2409686"/>
          <a:ext cx="5694947" cy="27518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4340">
                  <a:extLst>
                    <a:ext uri="{9D8B030D-6E8A-4147-A177-3AD203B41FA5}">
                      <a16:colId xmlns:a16="http://schemas.microsoft.com/office/drawing/2014/main" val="390993964"/>
                    </a:ext>
                  </a:extLst>
                </a:gridCol>
                <a:gridCol w="1814466">
                  <a:extLst>
                    <a:ext uri="{9D8B030D-6E8A-4147-A177-3AD203B41FA5}">
                      <a16:colId xmlns:a16="http://schemas.microsoft.com/office/drawing/2014/main" val="2826924007"/>
                    </a:ext>
                  </a:extLst>
                </a:gridCol>
                <a:gridCol w="2086141">
                  <a:extLst>
                    <a:ext uri="{9D8B030D-6E8A-4147-A177-3AD203B41FA5}">
                      <a16:colId xmlns:a16="http://schemas.microsoft.com/office/drawing/2014/main" val="1932799278"/>
                    </a:ext>
                  </a:extLst>
                </a:gridCol>
              </a:tblGrid>
              <a:tr h="939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Skim variable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Number of Missing value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Complete rate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2195145033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Depth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0.602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1266668569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Height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131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0.738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887976392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Width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64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0.872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9285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7C625E0-42FB-3C93-B83D-8020BB4FCB82}"/>
              </a:ext>
            </a:extLst>
          </p:cNvPr>
          <p:cNvSpPr txBox="1"/>
          <p:nvPr/>
        </p:nvSpPr>
        <p:spPr>
          <a:xfrm>
            <a:off x="1024129" y="585216"/>
            <a:ext cx="443179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5000" b="0" i="0" u="none" strike="noStrike" cap="all" spc="100" normalizeH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Missing data</a:t>
            </a:r>
            <a:endParaRPr lang="en-US" altLang="zh-CN" sz="5000" cap="all" spc="1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64D85-C15A-204A-67D2-27FAE478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494353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of items should affect its size, check the distributions for each category.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 vary a lot between categories, and often have outliers.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median instead of the mean to replace the missing value.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data that are missing in all three dimensions.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3CEAC-5286-3E08-F7C0-F210CCC1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4" y="2084832"/>
            <a:ext cx="5901089" cy="36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46D110-C08B-9394-D09B-182FB4A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altLang="zh-CN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8" descr="表格 纯色填充">
            <a:extLst>
              <a:ext uri="{FF2B5EF4-FFF2-40B4-BE49-F238E27FC236}">
                <a16:creationId xmlns:a16="http://schemas.microsoft.com/office/drawing/2014/main" id="{588F1B55-09F5-B7F9-2D18-2372EFDA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first model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63FF65E-21E6-3DFE-F0B8-D81679641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16570"/>
              </p:ext>
            </p:extLst>
          </p:nvPr>
        </p:nvGraphicFramePr>
        <p:xfrm>
          <a:off x="5314520" y="873686"/>
          <a:ext cx="6493915" cy="5113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52">
                  <a:extLst>
                    <a:ext uri="{9D8B030D-6E8A-4147-A177-3AD203B41FA5}">
                      <a16:colId xmlns:a16="http://schemas.microsoft.com/office/drawing/2014/main" val="4034828999"/>
                    </a:ext>
                  </a:extLst>
                </a:gridCol>
                <a:gridCol w="1634621">
                  <a:extLst>
                    <a:ext uri="{9D8B030D-6E8A-4147-A177-3AD203B41FA5}">
                      <a16:colId xmlns:a16="http://schemas.microsoft.com/office/drawing/2014/main" val="1516981939"/>
                    </a:ext>
                  </a:extLst>
                </a:gridCol>
                <a:gridCol w="1634621">
                  <a:extLst>
                    <a:ext uri="{9D8B030D-6E8A-4147-A177-3AD203B41FA5}">
                      <a16:colId xmlns:a16="http://schemas.microsoft.com/office/drawing/2014/main" val="3523043461"/>
                    </a:ext>
                  </a:extLst>
                </a:gridCol>
                <a:gridCol w="1634621">
                  <a:extLst>
                    <a:ext uri="{9D8B030D-6E8A-4147-A177-3AD203B41FA5}">
                      <a16:colId xmlns:a16="http://schemas.microsoft.com/office/drawing/2014/main" val="3417125175"/>
                    </a:ext>
                  </a:extLst>
                </a:gridCol>
              </a:tblGrid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Lower Bound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Upper Bound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88999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CategoryBeds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15.072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-2630.028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2660.171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28000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CategoryChairs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16.171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-2628.928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2661.270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76479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Sellable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Online(TRUE)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14.739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-2775.501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2804.979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03760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Colors(YES)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-0.602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0.617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50912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Depth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26390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879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69871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03CDD7E-966A-162F-124D-307C936E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38" y="2249424"/>
            <a:ext cx="4754880" cy="4023360"/>
          </a:xfrm>
        </p:spPr>
        <p:txBody>
          <a:bodyPr>
            <a:normAutofit/>
          </a:bodyPr>
          <a:lstStyle/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of sixteen categories are showed here, and none of them are significant.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Sellable online(TRUE), other colors(YES), and depth are also insignificant.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another model without categories to examine whether they are significant.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AIC of this regression model is 359.3.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0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SEcond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03CDD7E-966A-162F-124D-307C936E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Sellable online(TRUE) and other colors(YES) are still not significant after simplifying the first model, however depth is significant.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significant parameters here are depth, height, width.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the third model with three significant factors.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AIC of this regression model is 398.8.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63FF65E-21E6-3DFE-F0B8-D81679641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58387"/>
              </p:ext>
            </p:extLst>
          </p:nvPr>
        </p:nvGraphicFramePr>
        <p:xfrm>
          <a:off x="6217922" y="2794412"/>
          <a:ext cx="4526280" cy="3006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43">
                  <a:extLst>
                    <a:ext uri="{9D8B030D-6E8A-4147-A177-3AD203B41FA5}">
                      <a16:colId xmlns:a16="http://schemas.microsoft.com/office/drawing/2014/main" val="4034828999"/>
                    </a:ext>
                  </a:extLst>
                </a:gridCol>
                <a:gridCol w="1107388">
                  <a:extLst>
                    <a:ext uri="{9D8B030D-6E8A-4147-A177-3AD203B41FA5}">
                      <a16:colId xmlns:a16="http://schemas.microsoft.com/office/drawing/2014/main" val="151698193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3523043461"/>
                    </a:ext>
                  </a:extLst>
                </a:gridCol>
                <a:gridCol w="1006420">
                  <a:extLst>
                    <a:ext uri="{9D8B030D-6E8A-4147-A177-3AD203B41FA5}">
                      <a16:colId xmlns:a16="http://schemas.microsoft.com/office/drawing/2014/main" val="3417125175"/>
                    </a:ext>
                  </a:extLst>
                </a:gridCol>
              </a:tblGrid>
              <a:tr h="814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Lower Bound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Upper Bound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88999"/>
                  </a:ext>
                </a:extLst>
              </a:tr>
              <a:tr h="5793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Sellable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Online(TRUE)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13.056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-1213.922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1240.034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extLst>
                  <a:ext uri="{0D108BD9-81ED-4DB2-BD59-A6C34878D82A}">
                    <a16:rowId xmlns:a16="http://schemas.microsoft.com/office/drawing/2014/main" val="2325903760"/>
                  </a:ext>
                </a:extLst>
              </a:tr>
              <a:tr h="5793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Colors(YES)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-0.513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0.530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extLst>
                  <a:ext uri="{0D108BD9-81ED-4DB2-BD59-A6C34878D82A}">
                    <a16:rowId xmlns:a16="http://schemas.microsoft.com/office/drawing/2014/main" val="2836250912"/>
                  </a:ext>
                </a:extLst>
              </a:tr>
              <a:tr h="3444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Depth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0.011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0.033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extLst>
                  <a:ext uri="{0D108BD9-81ED-4DB2-BD59-A6C34878D82A}">
                    <a16:rowId xmlns:a16="http://schemas.microsoft.com/office/drawing/2014/main" val="2800626390"/>
                  </a:ext>
                </a:extLst>
              </a:tr>
              <a:tr h="3444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extLst>
                  <a:ext uri="{0D108BD9-81ED-4DB2-BD59-A6C34878D82A}">
                    <a16:rowId xmlns:a16="http://schemas.microsoft.com/office/drawing/2014/main" val="23695879"/>
                  </a:ext>
                </a:extLst>
              </a:tr>
              <a:tr h="3444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0.014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zh-CN" altLang="en-US" sz="15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8295" marR="78295" marT="39148" marB="39148"/>
                </a:tc>
                <a:extLst>
                  <a:ext uri="{0D108BD9-81ED-4DB2-BD59-A6C34878D82A}">
                    <a16:rowId xmlns:a16="http://schemas.microsoft.com/office/drawing/2014/main" val="398526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1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Third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5EFB5-815D-51D1-2132-D4478D71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 eaLnBrk="0" fontAlgn="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the third multiple logistic regression model of depth, height and width.</a:t>
            </a:r>
          </a:p>
          <a:p>
            <a:pPr eaLnBrk="0" fontAlgn="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parameters are significant now.</a:t>
            </a:r>
          </a:p>
          <a:p>
            <a:pPr eaLnBrk="0" fontAlgn="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AIC of the second model is 395.6 which is less than the former one(398.8).</a:t>
            </a:r>
          </a:p>
          <a:p>
            <a:pPr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16DA866-88CD-6001-CD58-67D28F5C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4344"/>
              </p:ext>
            </p:extLst>
          </p:nvPr>
        </p:nvGraphicFramePr>
        <p:xfrm>
          <a:off x="6492242" y="2181026"/>
          <a:ext cx="4526281" cy="259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00">
                  <a:extLst>
                    <a:ext uri="{9D8B030D-6E8A-4147-A177-3AD203B41FA5}">
                      <a16:colId xmlns:a16="http://schemas.microsoft.com/office/drawing/2014/main" val="4034828999"/>
                    </a:ext>
                  </a:extLst>
                </a:gridCol>
                <a:gridCol w="1309377">
                  <a:extLst>
                    <a:ext uri="{9D8B030D-6E8A-4147-A177-3AD203B41FA5}">
                      <a16:colId xmlns:a16="http://schemas.microsoft.com/office/drawing/2014/main" val="1516981939"/>
                    </a:ext>
                  </a:extLst>
                </a:gridCol>
                <a:gridCol w="947302">
                  <a:extLst>
                    <a:ext uri="{9D8B030D-6E8A-4147-A177-3AD203B41FA5}">
                      <a16:colId xmlns:a16="http://schemas.microsoft.com/office/drawing/2014/main" val="3523043461"/>
                    </a:ext>
                  </a:extLst>
                </a:gridCol>
                <a:gridCol w="947302">
                  <a:extLst>
                    <a:ext uri="{9D8B030D-6E8A-4147-A177-3AD203B41FA5}">
                      <a16:colId xmlns:a16="http://schemas.microsoft.com/office/drawing/2014/main" val="3417125175"/>
                    </a:ext>
                  </a:extLst>
                </a:gridCol>
              </a:tblGrid>
              <a:tr h="9627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Lower Bound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Upper Bound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88999"/>
                  </a:ext>
                </a:extLst>
              </a:tr>
              <a:tr h="407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-4.700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-5.593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-3.806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extLst>
                  <a:ext uri="{0D108BD9-81ED-4DB2-BD59-A6C34878D82A}">
                    <a16:rowId xmlns:a16="http://schemas.microsoft.com/office/drawing/2014/main" val="3510124077"/>
                  </a:ext>
                </a:extLst>
              </a:tr>
              <a:tr h="407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extLst>
                  <a:ext uri="{0D108BD9-81ED-4DB2-BD59-A6C34878D82A}">
                    <a16:rowId xmlns:a16="http://schemas.microsoft.com/office/drawing/2014/main" val="1126128000"/>
                  </a:ext>
                </a:extLst>
              </a:tr>
              <a:tr h="407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extLst>
                  <a:ext uri="{0D108BD9-81ED-4DB2-BD59-A6C34878D82A}">
                    <a16:rowId xmlns:a16="http://schemas.microsoft.com/office/drawing/2014/main" val="497676479"/>
                  </a:ext>
                </a:extLst>
              </a:tr>
              <a:tr h="407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Depth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576" marR="92576" marT="46288" marB="46288"/>
                </a:tc>
                <a:extLst>
                  <a:ext uri="{0D108BD9-81ED-4DB2-BD59-A6C34878D82A}">
                    <a16:rowId xmlns:a16="http://schemas.microsoft.com/office/drawing/2014/main" val="414147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9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Third model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16DA866-88CD-6001-CD58-67D28F5C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95850"/>
              </p:ext>
            </p:extLst>
          </p:nvPr>
        </p:nvGraphicFramePr>
        <p:xfrm>
          <a:off x="6219753" y="2195701"/>
          <a:ext cx="5774438" cy="319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87">
                  <a:extLst>
                    <a:ext uri="{9D8B030D-6E8A-4147-A177-3AD203B41FA5}">
                      <a16:colId xmlns:a16="http://schemas.microsoft.com/office/drawing/2014/main" val="4034828999"/>
                    </a:ext>
                  </a:extLst>
                </a:gridCol>
                <a:gridCol w="1453517">
                  <a:extLst>
                    <a:ext uri="{9D8B030D-6E8A-4147-A177-3AD203B41FA5}">
                      <a16:colId xmlns:a16="http://schemas.microsoft.com/office/drawing/2014/main" val="1516981939"/>
                    </a:ext>
                  </a:extLst>
                </a:gridCol>
                <a:gridCol w="1453517">
                  <a:extLst>
                    <a:ext uri="{9D8B030D-6E8A-4147-A177-3AD203B41FA5}">
                      <a16:colId xmlns:a16="http://schemas.microsoft.com/office/drawing/2014/main" val="3523043461"/>
                    </a:ext>
                  </a:extLst>
                </a:gridCol>
                <a:gridCol w="1453517">
                  <a:extLst>
                    <a:ext uri="{9D8B030D-6E8A-4147-A177-3AD203B41FA5}">
                      <a16:colId xmlns:a16="http://schemas.microsoft.com/office/drawing/2014/main" val="3417125175"/>
                    </a:ext>
                  </a:extLst>
                </a:gridCol>
              </a:tblGrid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Lower Bound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CI Upper Bound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88999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-4.700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-5.593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-3.806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24077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28000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76479"/>
                  </a:ext>
                </a:extLst>
              </a:tr>
              <a:tr h="637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Depth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7971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33E7E2D-8BBC-C200-7A9E-F383A1434FC1}"/>
              </a:ext>
            </a:extLst>
          </p:cNvPr>
          <p:cNvSpPr txBox="1"/>
          <p:nvPr/>
        </p:nvSpPr>
        <p:spPr>
          <a:xfrm>
            <a:off x="374272" y="2256607"/>
            <a:ext cx="57217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extra </a:t>
            </a:r>
            <a:r>
              <a:rPr lang="en-US" altLang="zh-C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centimetre</a:t>
            </a: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depth, we expect the log-odds to increase by 0.022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Equivalent to multiplying the odds by 1.023.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width, log-odds increases per </a:t>
            </a:r>
            <a:r>
              <a:rPr lang="en-US" altLang="zh-C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centimetre</a:t>
            </a: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0.019 (odds multiplier of 1.019).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height, log-odds increases per </a:t>
            </a:r>
            <a:r>
              <a:rPr lang="en-US" altLang="zh-C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centimetre</a:t>
            </a: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0.007 (odds multiplier of 1.007).</a:t>
            </a:r>
          </a:p>
        </p:txBody>
      </p:sp>
    </p:spTree>
    <p:extLst>
      <p:ext uri="{BB962C8B-B14F-4D97-AF65-F5344CB8AC3E}">
        <p14:creationId xmlns:p14="http://schemas.microsoft.com/office/powerpoint/2010/main" val="61408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5EFB5-815D-51D1-2132-D4478D71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Bigger furniture (high width, depth and height size) seem to have more probability to have selling prices over 1,000 Saudi Riyals.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depth has the biggest impact, the width has the second, and the following one is height.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further work, investigate the items volume as a variable.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could also look further into the categories.</a:t>
            </a:r>
          </a:p>
          <a:p>
            <a:pPr marL="0" indent="0" eaLnBrk="0" fontAlgn="t">
              <a:spcAft>
                <a:spcPts val="600"/>
              </a:spcAft>
              <a:buNone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46D110-C08B-9394-D09B-182FB4A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 Exploration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8" descr="Bar chart">
            <a:extLst>
              <a:ext uri="{FF2B5EF4-FFF2-40B4-BE49-F238E27FC236}">
                <a16:creationId xmlns:a16="http://schemas.microsoft.com/office/drawing/2014/main" id="{588F1B55-09F5-B7F9-2D18-2372EFDA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6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836199-96AA-9346-5EA2-622CBFC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Dataset</a:t>
            </a:r>
          </a:p>
        </p:txBody>
      </p:sp>
      <p:cxnSp>
        <p:nvCxnSpPr>
          <p:cNvPr id="80" name="Straight Connector 7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23593333-5E60-37C2-8DC0-042561C89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55784"/>
              </p:ext>
            </p:extLst>
          </p:nvPr>
        </p:nvGraphicFramePr>
        <p:xfrm>
          <a:off x="4376491" y="1193643"/>
          <a:ext cx="7601214" cy="46856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1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tem_id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ategory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ellable</a:t>
                      </a: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nline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</a:t>
                      </a: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olors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epth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eight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idth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90291698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80280515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39287398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89135944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Sofas &amp; armchairs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29248345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637">
                <a:tc gridSpan="8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sz="2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340338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9FABFE-9233-7710-2919-9C262FC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Category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8951AE6-D412-A6E3-1DB6-DA5AD875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93108"/>
              </p:ext>
            </p:extLst>
          </p:nvPr>
        </p:nvGraphicFramePr>
        <p:xfrm>
          <a:off x="4460984" y="983656"/>
          <a:ext cx="7432228" cy="53825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75452">
                  <a:extLst>
                    <a:ext uri="{9D8B030D-6E8A-4147-A177-3AD203B41FA5}">
                      <a16:colId xmlns:a16="http://schemas.microsoft.com/office/drawing/2014/main" val="1224665862"/>
                    </a:ext>
                  </a:extLst>
                </a:gridCol>
                <a:gridCol w="2356776">
                  <a:extLst>
                    <a:ext uri="{9D8B030D-6E8A-4147-A177-3AD203B41FA5}">
                      <a16:colId xmlns:a16="http://schemas.microsoft.com/office/drawing/2014/main" val="2836066969"/>
                    </a:ext>
                  </a:extLst>
                </a:gridCol>
              </a:tblGrid>
              <a:tr h="55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0" marR="193243" marT="29447" marB="1472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0" marR="193243" marT="29447" marB="147234" anchor="b"/>
                </a:tc>
                <a:extLst>
                  <a:ext uri="{0D108BD9-81ED-4DB2-BD59-A6C34878D82A}">
                    <a16:rowId xmlns:a16="http://schemas.microsoft.com/office/drawing/2014/main" val="280264172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Tables &amp; desks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201344291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Bookcases &amp; shelving units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6269606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Sofas &amp; armchairs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163503287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02594574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Cabinets &amp; cupboards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296054386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Wardrobes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71792135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Beds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10989083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Outdoor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959475610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TV &amp; media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542380878"/>
                  </a:ext>
                </a:extLst>
              </a:tr>
              <a:tr h="480054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193243" marT="44170" marB="147234"/>
                </a:tc>
                <a:tc hMerge="1"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CN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3243" marT="44170" marB="147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7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084832"/>
            <a:ext cx="5071872" cy="3086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target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Which properties of furniture influence whether they cost more than 1000 Saudi Riyals?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E5207-9775-99EB-AFC0-56EB61F9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07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Sellable Online &amp; Other colors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495 pieces of furniture that can be sold online, and only 5 pieces can only be purchased offline.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 of online purchase may not be significant due to the large difference in quantity.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304 pieces of items do not have other colors, and 196 pieces have other colors.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" name="Picture 8" descr="Stock exchange numbers">
            <a:extLst>
              <a:ext uri="{FF2B5EF4-FFF2-40B4-BE49-F238E27FC236}">
                <a16:creationId xmlns:a16="http://schemas.microsoft.com/office/drawing/2014/main" id="{44A5E7BC-19E8-EC00-4D7D-01F29DAE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1" r="26679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7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71E7-18A1-4E40-BDCA-319FA051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Depth &amp; Height &amp; Width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98B8E-90B5-ECD8-A917-EFC50BB99C1D}"/>
              </a:ext>
            </a:extLst>
          </p:cNvPr>
          <p:cNvSpPr txBox="1"/>
          <p:nvPr/>
        </p:nvSpPr>
        <p:spPr>
          <a:xfrm>
            <a:off x="1024128" y="2797342"/>
            <a:ext cx="6066818" cy="12633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three variables describe the physical dimensions of each item.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variable, measured in </a:t>
            </a: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centimetres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 descr="Close up of ruler">
            <a:extLst>
              <a:ext uri="{FF2B5EF4-FFF2-40B4-BE49-F238E27FC236}">
                <a16:creationId xmlns:a16="http://schemas.microsoft.com/office/drawing/2014/main" id="{18103260-5144-68D7-7492-5F82A767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6" r="30114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Depth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4871346" cy="3838074"/>
          </a:xfrm>
          <a:prstGeom prst="rect">
            <a:avLst/>
          </a:prstGeom>
        </p:spPr>
        <p:txBody>
          <a:bodyPr vert="horz" lIns="45720" tIns="45720" rIns="45720" bIns="45720" rtlCol="0">
            <a:normAutofit fontScale="47500" lnSpcReduction="20000"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values of depth is between 20cm and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of depth is located around 30cm to 50cm.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frequency of depths drops off quickly above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 of spike between 90cm and 100cm is 30, and the proportion of sofas in the spike is 70%.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B246B-B4FA-5AD6-FE29-0836219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9183"/>
            <a:ext cx="5911516" cy="4093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573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Height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height are widely distributed from 0cm to 250cm.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located between 70cm and 90cm.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items with the highest proportion of  peaks are chairs, sofas or tables.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Wardrobes and bookcases form a significant proportion of the items over 165cm in height.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7611C-A705-2C3B-1B7E-714B4130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7638"/>
            <a:ext cx="5955631" cy="4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7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1014</TotalTime>
  <Words>942</Words>
  <Application>Microsoft Office PowerPoint</Application>
  <PresentationFormat>宽屏</PresentationFormat>
  <Paragraphs>250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积分</vt:lpstr>
      <vt:lpstr>PowerPoint 演示文稿</vt:lpstr>
      <vt:lpstr>Data Exploration</vt:lpstr>
      <vt:lpstr>Dataset</vt:lpstr>
      <vt:lpstr>Category</vt:lpstr>
      <vt:lpstr>Price</vt:lpstr>
      <vt:lpstr>Sellable Online &amp; Other colors</vt:lpstr>
      <vt:lpstr>Depth &amp; Height &amp; Width</vt:lpstr>
      <vt:lpstr>Depth</vt:lpstr>
      <vt:lpstr>Height</vt:lpstr>
      <vt:lpstr>Width</vt:lpstr>
      <vt:lpstr>Missing data</vt:lpstr>
      <vt:lpstr>PowerPoint 演示文稿</vt:lpstr>
      <vt:lpstr>model Analysis</vt:lpstr>
      <vt:lpstr>first model</vt:lpstr>
      <vt:lpstr>SEcond model</vt:lpstr>
      <vt:lpstr>Third model</vt:lpstr>
      <vt:lpstr>Third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Yitao Lin (student)</dc:creator>
  <cp:lastModifiedBy>Xuanming Zhang (student)</cp:lastModifiedBy>
  <cp:revision>18</cp:revision>
  <dcterms:created xsi:type="dcterms:W3CDTF">2023-03-14T13:50:23Z</dcterms:created>
  <dcterms:modified xsi:type="dcterms:W3CDTF">2023-03-20T13:00:16Z</dcterms:modified>
</cp:coreProperties>
</file>