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58" r:id="rId5"/>
    <p:sldId id="259" r:id="rId6"/>
    <p:sldId id="261" r:id="rId7"/>
    <p:sldId id="265" r:id="rId8"/>
    <p:sldId id="272" r:id="rId9"/>
    <p:sldId id="267" r:id="rId10"/>
    <p:sldId id="268" r:id="rId11"/>
    <p:sldId id="269" r:id="rId12"/>
    <p:sldId id="273" r:id="rId13"/>
    <p:sldId id="274" r:id="rId14"/>
    <p:sldId id="276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94660"/>
  </p:normalViewPr>
  <p:slideViewPr>
    <p:cSldViewPr snapToGrid="0">
      <p:cViewPr varScale="1">
        <p:scale>
          <a:sx n="64" d="100"/>
          <a:sy n="64" d="100"/>
        </p:scale>
        <p:origin x="2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1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7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5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4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6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71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78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11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5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4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3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8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F00DB-479F-42AC-8A38-E49CD5BD9086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24675A-87E6-425F-80A4-C24763844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0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F4F640-8128-F0E8-E656-9986346F7BA6}"/>
              </a:ext>
            </a:extLst>
          </p:cNvPr>
          <p:cNvSpPr txBox="1"/>
          <p:nvPr/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600" b="1" cap="all" spc="200" dirty="0">
                <a:solidFill>
                  <a:schemeClr val="tx1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Group 23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Width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5071872" cy="318836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values of widths are widely separated from 0cm to 400cm.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has a long tail to the right.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is roughly located between 60cm and 80cm.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Chairs and table form a high proportion of the items in the peak.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59629F-E23C-FF86-9F30-BF751E0F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6453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8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32972-8F32-6D81-CE77-6F8D6B89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Missing data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78151E-0FC7-2219-DA02-F1DE906A6DB0}"/>
              </a:ext>
            </a:extLst>
          </p:cNvPr>
          <p:cNvSpPr txBox="1"/>
          <p:nvPr/>
        </p:nvSpPr>
        <p:spPr>
          <a:xfrm>
            <a:off x="1024128" y="2052106"/>
            <a:ext cx="5188179" cy="4352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missing values only exist ​​in the height, depth and width variables.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 all rows with a missing value would lose too much data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a proper way to deal with the missing values.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replacing missing values ​​with the mean or the median.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A159D2A-5414-02D1-F136-797E26507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2196"/>
              </p:ext>
            </p:extLst>
          </p:nvPr>
        </p:nvGraphicFramePr>
        <p:xfrm>
          <a:off x="6212307" y="2409686"/>
          <a:ext cx="5694947" cy="27518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94340">
                  <a:extLst>
                    <a:ext uri="{9D8B030D-6E8A-4147-A177-3AD203B41FA5}">
                      <a16:colId xmlns:a16="http://schemas.microsoft.com/office/drawing/2014/main" val="390993964"/>
                    </a:ext>
                  </a:extLst>
                </a:gridCol>
                <a:gridCol w="1814466">
                  <a:extLst>
                    <a:ext uri="{9D8B030D-6E8A-4147-A177-3AD203B41FA5}">
                      <a16:colId xmlns:a16="http://schemas.microsoft.com/office/drawing/2014/main" val="2826924007"/>
                    </a:ext>
                  </a:extLst>
                </a:gridCol>
                <a:gridCol w="2086141">
                  <a:extLst>
                    <a:ext uri="{9D8B030D-6E8A-4147-A177-3AD203B41FA5}">
                      <a16:colId xmlns:a16="http://schemas.microsoft.com/office/drawing/2014/main" val="1932799278"/>
                    </a:ext>
                  </a:extLst>
                </a:gridCol>
              </a:tblGrid>
              <a:tr h="939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Skim variable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Number of Missing value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Complete rate</a:t>
                      </a:r>
                      <a:endParaRPr lang="zh-CN" altLang="en-US" sz="18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2195145033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Depth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199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0.602</a:t>
                      </a:r>
                      <a:endParaRPr lang="zh-CN" altLang="en-US" sz="240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1266668569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Height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131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0.738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3887976392"/>
                  </a:ext>
                </a:extLst>
              </a:tr>
              <a:tr h="60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Width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64</a:t>
                      </a:r>
                      <a:endParaRPr lang="zh-CN" altLang="en-US" sz="2400"/>
                    </a:p>
                  </a:txBody>
                  <a:tcPr marL="142801" marR="142801" marT="71401" marB="714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0.872</a:t>
                      </a:r>
                      <a:endParaRPr lang="zh-CN" altLang="en-US" sz="2400" dirty="0"/>
                    </a:p>
                  </a:txBody>
                  <a:tcPr marL="142801" marR="142801" marT="71401" marB="71401"/>
                </a:tc>
                <a:extLst>
                  <a:ext uri="{0D108BD9-81ED-4DB2-BD59-A6C34878D82A}">
                    <a16:rowId xmlns:a16="http://schemas.microsoft.com/office/drawing/2014/main" val="392858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8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7C625E0-42FB-3C93-B83D-8020BB4FCB82}"/>
              </a:ext>
            </a:extLst>
          </p:cNvPr>
          <p:cNvSpPr txBox="1"/>
          <p:nvPr/>
        </p:nvSpPr>
        <p:spPr>
          <a:xfrm>
            <a:off x="1024129" y="585216"/>
            <a:ext cx="443179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zh-CN" sz="5000" b="0" i="0" u="none" strike="noStrike" cap="all" spc="100" normalizeH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Missing data</a:t>
            </a:r>
            <a:endParaRPr lang="en-US" altLang="zh-CN" sz="5000" cap="all" spc="10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64D85-C15A-204A-67D2-27FAE4789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494353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type of items should affect its size, check the distributions for each category.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Distributions vary a lot between categories, and often have outliers.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median instead of the mean to replace the missing value.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data that are missing in all three dimensions.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3CEAC-5286-3E08-F7C0-F210CCC1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4" y="2084832"/>
            <a:ext cx="5901089" cy="36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9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46D110-C08B-9394-D09B-182FB4A1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model</a:t>
            </a:r>
            <a:br>
              <a:rPr lang="en-US" altLang="zh-CN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8" descr="表格 纯色填充">
            <a:extLst>
              <a:ext uri="{FF2B5EF4-FFF2-40B4-BE49-F238E27FC236}">
                <a16:creationId xmlns:a16="http://schemas.microsoft.com/office/drawing/2014/main" id="{588F1B55-09F5-B7F9-2D18-2372EFDA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EAC5B-53DF-92FF-AFD0-247AD536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First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5EFB5-815D-51D1-2132-D4478D71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multiple logistic regression model of category, sellable online, other colors, depth, height and width.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 all the p-value at a 95% confidence level to see if they are significant.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whose p-value is under 0.05, build the second model to  have a further analysis.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AIC(398.8) of this regression model.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EAC5B-53DF-92FF-AFD0-247AD536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CN" dirty="0"/>
              <a:t>Second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5EFB5-815D-51D1-2132-D4478D71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the second multiple logistic regression model of depth, height and width, and then obtain the table of summary.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p-values are under 0.05 at a 95% confidence level.</a:t>
            </a:r>
          </a:p>
          <a:p>
            <a:pPr marL="0" indent="91440" eaLnBrk="0" fontAlgn="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AIC of the second model is 395.63 which is less than the former one(398.8).</a:t>
            </a:r>
          </a:p>
          <a:p>
            <a:pPr marL="0" indent="0" eaLnBrk="0" fontAlgn="t">
              <a:spcAft>
                <a:spcPts val="600"/>
              </a:spcAft>
              <a:buNone/>
            </a:pP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F5635-4029-888F-EF86-AD378E82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2441781"/>
            <a:ext cx="5765186" cy="21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9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46D110-C08B-9394-D09B-182FB4A1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Data Exploration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8" descr="Bar chart">
            <a:extLst>
              <a:ext uri="{FF2B5EF4-FFF2-40B4-BE49-F238E27FC236}">
                <a16:creationId xmlns:a16="http://schemas.microsoft.com/office/drawing/2014/main" id="{588F1B55-09F5-B7F9-2D18-2372EFDA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4044" y="640080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6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836199-96AA-9346-5EA2-622CBFC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Dataset</a:t>
            </a:r>
          </a:p>
        </p:txBody>
      </p:sp>
      <p:cxnSp>
        <p:nvCxnSpPr>
          <p:cNvPr id="80" name="Straight Connector 7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23593333-5E60-37C2-8DC0-042561C89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655784"/>
              </p:ext>
            </p:extLst>
          </p:nvPr>
        </p:nvGraphicFramePr>
        <p:xfrm>
          <a:off x="4376491" y="1193643"/>
          <a:ext cx="7601214" cy="46856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1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1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7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tem_id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ategory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ellable</a:t>
                      </a: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nline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</a:t>
                      </a: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olors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epth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eight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idth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90291698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80280515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Chairs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39287398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89135944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Sofas &amp; armchairs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63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29248345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Bookcases &amp; shelving units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226</a:t>
                      </a:r>
                    </a:p>
                  </a:txBody>
                  <a:tcPr marL="66053" marR="66053" marT="33027" marB="33027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5637">
                <a:tc gridSpan="8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sz="2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tc hMerge="1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53" marR="66053" marT="33027" marB="33027"/>
                </a:tc>
                <a:extLst>
                  <a:ext uri="{0D108BD9-81ED-4DB2-BD59-A6C34878D82A}">
                    <a16:rowId xmlns:a16="http://schemas.microsoft.com/office/drawing/2014/main" val="340338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9FABFE-9233-7710-2919-9C262FC4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dirty="0"/>
              <a:t>Category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8951AE6-D412-A6E3-1DB6-DA5AD8755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93108"/>
              </p:ext>
            </p:extLst>
          </p:nvPr>
        </p:nvGraphicFramePr>
        <p:xfrm>
          <a:off x="4460984" y="983656"/>
          <a:ext cx="7432228" cy="53825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075452">
                  <a:extLst>
                    <a:ext uri="{9D8B030D-6E8A-4147-A177-3AD203B41FA5}">
                      <a16:colId xmlns:a16="http://schemas.microsoft.com/office/drawing/2014/main" val="1224665862"/>
                    </a:ext>
                  </a:extLst>
                </a:gridCol>
                <a:gridCol w="2356776">
                  <a:extLst>
                    <a:ext uri="{9D8B030D-6E8A-4147-A177-3AD203B41FA5}">
                      <a16:colId xmlns:a16="http://schemas.microsoft.com/office/drawing/2014/main" val="2836066969"/>
                    </a:ext>
                  </a:extLst>
                </a:gridCol>
              </a:tblGrid>
              <a:tr h="553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cap="none" spc="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0" marR="193243" marT="29447" marB="147234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cap="none" spc="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0" marR="193243" marT="29447" marB="147234" anchor="b"/>
                </a:tc>
                <a:extLst>
                  <a:ext uri="{0D108BD9-81ED-4DB2-BD59-A6C34878D82A}">
                    <a16:rowId xmlns:a16="http://schemas.microsoft.com/office/drawing/2014/main" val="280264172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Tables &amp; desks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3201344291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Bookcases &amp; shelving units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46269606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Sofas &amp; armchairs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163503287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Chairs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402594574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Cabinets &amp; cupboards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1296054386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Wardrobes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71792135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Beds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3109890838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Outdoor furniture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1959475610"/>
                  </a:ext>
                </a:extLst>
              </a:tr>
              <a:tr h="48005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TV &amp; media furniture</a:t>
                      </a:r>
                    </a:p>
                  </a:txBody>
                  <a:tcPr marL="0" marR="193243" marT="44170" marB="14723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altLang="zh-CN" sz="1900" cap="none" spc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193243" marT="44170" marB="147234"/>
                </a:tc>
                <a:extLst>
                  <a:ext uri="{0D108BD9-81ED-4DB2-BD59-A6C34878D82A}">
                    <a16:rowId xmlns:a16="http://schemas.microsoft.com/office/drawing/2014/main" val="2542380878"/>
                  </a:ext>
                </a:extLst>
              </a:tr>
              <a:tr h="480054">
                <a:tc grid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193243" marT="44170" marB="147234"/>
                </a:tc>
                <a:tc hMerge="1"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altLang="zh-CN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93243" marT="44170" marB="1472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78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9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Price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084832"/>
            <a:ext cx="5071872" cy="30861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target variable.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 Which properties of furniture influence whether they cost more than 1000 Saudi Riyals?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E5207-9775-99EB-AFC0-56EB61F9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0753"/>
            <a:ext cx="5943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Sellable Online &amp; Other colors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variable.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495 pieces of furniture that can be sold online, and only 5 pieces can only be purchased offline.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variable of online purchase may not be significant due to the large difference in quantity.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304 pieces of items do not have other colors, and 196 pieces have other colors.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0" name="Picture 8" descr="Stock exchange numbers">
            <a:extLst>
              <a:ext uri="{FF2B5EF4-FFF2-40B4-BE49-F238E27FC236}">
                <a16:creationId xmlns:a16="http://schemas.microsoft.com/office/drawing/2014/main" id="{44A5E7BC-19E8-EC00-4D7D-01F29DAE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1" r="26679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972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71E7-18A1-4E40-BDCA-319FA051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Depth &amp; Height &amp; Width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98B8E-90B5-ECD8-A917-EFC50BB99C1D}"/>
              </a:ext>
            </a:extLst>
          </p:cNvPr>
          <p:cNvSpPr txBox="1"/>
          <p:nvPr/>
        </p:nvSpPr>
        <p:spPr>
          <a:xfrm>
            <a:off x="1024128" y="2797342"/>
            <a:ext cx="6066818" cy="126331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three variables describe the physical dimensions of each item.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 variable, measured in </a:t>
            </a:r>
            <a:r>
              <a:rPr lang="en-US" altLang="zh-C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centimetres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 descr="Close up of ruler">
            <a:extLst>
              <a:ext uri="{FF2B5EF4-FFF2-40B4-BE49-F238E27FC236}">
                <a16:creationId xmlns:a16="http://schemas.microsoft.com/office/drawing/2014/main" id="{18103260-5144-68D7-7492-5F82A7676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6" r="30114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Depth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4871346" cy="3838074"/>
          </a:xfrm>
          <a:prstGeom prst="rect">
            <a:avLst/>
          </a:prstGeom>
        </p:spPr>
        <p:txBody>
          <a:bodyPr vert="horz" lIns="45720" tIns="45720" rIns="45720" bIns="45720" rtlCol="0">
            <a:normAutofit fontScale="47500" lnSpcReduction="20000"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 values of depth is between 20cm and 60cm.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of depth is located around 30cm to 50cm.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frequency of depths drops off quickly above 60cm.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5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 of spike between 90cm and 100cm is 30, and the proportion of sofas in the spike is 70%.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FB246B-B4FA-5AD6-FE29-08362193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9183"/>
            <a:ext cx="5911516" cy="40937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5737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DDB9661-EF49-2FC1-4032-7879A225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Height</a:t>
            </a:r>
            <a:endParaRPr lang="en-US" altLang="zh-CN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F22E35-4E77-1389-3913-1CCB7D6152B2}"/>
              </a:ext>
            </a:extLst>
          </p:cNvPr>
          <p:cNvSpPr txBox="1"/>
          <p:nvPr/>
        </p:nvSpPr>
        <p:spPr>
          <a:xfrm>
            <a:off x="1024128" y="2084832"/>
            <a:ext cx="5071872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values of height are widely distributed from 0cm to 250cm.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peak is located between 70cm and 90cm.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items with the highest proportion of  peaks are chairs, sofas or tables.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Wardrobes and bookcases form a significant proportion of the items over 165cm in height.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FD83DF-29EF-1002-82EB-EBE5B99B74A2}"/>
              </a:ext>
            </a:extLst>
          </p:cNvPr>
          <p:cNvSpPr txBox="1"/>
          <p:nvPr/>
        </p:nvSpPr>
        <p:spPr>
          <a:xfrm>
            <a:off x="1024128" y="2286000"/>
            <a:ext cx="313358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37611C-A705-2C3B-1B7E-714B4130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7638"/>
            <a:ext cx="5955631" cy="41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72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882</TotalTime>
  <Words>626</Words>
  <Application>Microsoft Office PowerPoint</Application>
  <PresentationFormat>宽屏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积分</vt:lpstr>
      <vt:lpstr>PowerPoint 演示文稿</vt:lpstr>
      <vt:lpstr>Data Exploration</vt:lpstr>
      <vt:lpstr>Dataset</vt:lpstr>
      <vt:lpstr>Category</vt:lpstr>
      <vt:lpstr>Price</vt:lpstr>
      <vt:lpstr>Sellable Online &amp; Other colors</vt:lpstr>
      <vt:lpstr>Depth &amp; Height &amp; Width</vt:lpstr>
      <vt:lpstr>Depth</vt:lpstr>
      <vt:lpstr>Height</vt:lpstr>
      <vt:lpstr>Width</vt:lpstr>
      <vt:lpstr>Missing data</vt:lpstr>
      <vt:lpstr>PowerPoint 演示文稿</vt:lpstr>
      <vt:lpstr>model Analysis</vt:lpstr>
      <vt:lpstr>First model</vt:lpstr>
      <vt:lpstr>Second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Yitao Lin (student)</dc:creator>
  <cp:lastModifiedBy>Xuanming Zhang (student)</cp:lastModifiedBy>
  <cp:revision>10</cp:revision>
  <dcterms:created xsi:type="dcterms:W3CDTF">2023-03-14T13:50:23Z</dcterms:created>
  <dcterms:modified xsi:type="dcterms:W3CDTF">2023-03-18T23:14:09Z</dcterms:modified>
</cp:coreProperties>
</file>