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14" r:id="rId2"/>
  </p:sldMasterIdLst>
  <p:sldIdLst>
    <p:sldId id="256" r:id="rId3"/>
    <p:sldId id="257" r:id="rId4"/>
    <p:sldId id="258" r:id="rId5"/>
    <p:sldId id="259" r:id="rId6"/>
    <p:sldId id="261" r:id="rId7"/>
    <p:sldId id="265" r:id="rId8"/>
    <p:sldId id="272" r:id="rId9"/>
    <p:sldId id="267" r:id="rId10"/>
    <p:sldId id="268" r:id="rId11"/>
    <p:sldId id="269" r:id="rId12"/>
    <p:sldId id="273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2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00DB-479F-42AC-8A38-E49CD5BD9086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675A-87E6-425F-80A4-C24763844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494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00DB-479F-42AC-8A38-E49CD5BD9086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675A-87E6-425F-80A4-C24763844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651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00DB-479F-42AC-8A38-E49CD5BD9086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675A-87E6-425F-80A4-C24763844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51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17F00DB-479F-42AC-8A38-E49CD5BD9086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675A-87E6-425F-80A4-C24763844E2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971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00DB-479F-42AC-8A38-E49CD5BD9086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675A-87E6-425F-80A4-C24763844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825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00DB-479F-42AC-8A38-E49CD5BD9086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675A-87E6-425F-80A4-C24763844E2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951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00DB-479F-42AC-8A38-E49CD5BD9086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675A-87E6-425F-80A4-C24763844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045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00DB-479F-42AC-8A38-E49CD5BD9086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675A-87E6-425F-80A4-C24763844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1635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00DB-479F-42AC-8A38-E49CD5BD9086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675A-87E6-425F-80A4-C24763844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8719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00DB-479F-42AC-8A38-E49CD5BD9086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675A-87E6-425F-80A4-C24763844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4781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00DB-479F-42AC-8A38-E49CD5BD9086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675A-87E6-425F-80A4-C24763844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43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00DB-479F-42AC-8A38-E49CD5BD9086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675A-87E6-425F-80A4-C24763844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58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00DB-479F-42AC-8A38-E49CD5BD9086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675A-87E6-425F-80A4-C24763844E2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8179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00DB-479F-42AC-8A38-E49CD5BD9086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675A-87E6-425F-80A4-C24763844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1116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00DB-479F-42AC-8A38-E49CD5BD9086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675A-87E6-425F-80A4-C24763844E2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744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00DB-479F-42AC-8A38-E49CD5BD9086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675A-87E6-425F-80A4-C24763844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379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00DB-479F-42AC-8A38-E49CD5BD9086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675A-87E6-425F-80A4-C24763844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06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00DB-479F-42AC-8A38-E49CD5BD9086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675A-87E6-425F-80A4-C24763844E2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351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00DB-479F-42AC-8A38-E49CD5BD9086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675A-87E6-425F-80A4-C24763844E2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43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00DB-479F-42AC-8A38-E49CD5BD9086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675A-87E6-425F-80A4-C24763844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443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00DB-479F-42AC-8A38-E49CD5BD9086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675A-87E6-425F-80A4-C24763844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932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00DB-479F-42AC-8A38-E49CD5BD9086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675A-87E6-425F-80A4-C24763844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181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17F00DB-479F-42AC-8A38-E49CD5BD9086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4675A-87E6-425F-80A4-C24763844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352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17F00DB-479F-42AC-8A38-E49CD5BD9086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424675A-87E6-425F-80A4-C24763844E2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402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BA28970-3E8F-46CD-A302-42EE83668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AF4F640-8128-F0E8-E656-9986346F7BA6}"/>
              </a:ext>
            </a:extLst>
          </p:cNvPr>
          <p:cNvSpPr txBox="1"/>
          <p:nvPr/>
        </p:nvSpPr>
        <p:spPr>
          <a:xfrm>
            <a:off x="643467" y="643467"/>
            <a:ext cx="7164674" cy="5571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6600" b="1" cap="all" spc="200" dirty="0">
                <a:solidFill>
                  <a:schemeClr val="tx1">
                    <a:alpha val="80000"/>
                  </a:schemeClr>
                </a:solidFill>
                <a:latin typeface="+mj-lt"/>
                <a:ea typeface="+mj-ea"/>
                <a:cs typeface="+mj-cs"/>
              </a:rPr>
              <a:t>Group 23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7AE7893-212D-45CB-A5B0-AE377389A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748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CDDB9661-EF49-2FC1-4032-7879A2251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Width</a:t>
            </a:r>
            <a:endParaRPr lang="en-US" altLang="zh-CN" b="1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F22E35-4E77-1389-3913-1CCB7D6152B2}"/>
              </a:ext>
            </a:extLst>
          </p:cNvPr>
          <p:cNvSpPr txBox="1"/>
          <p:nvPr/>
        </p:nvSpPr>
        <p:spPr>
          <a:xfrm>
            <a:off x="1024128" y="2084832"/>
            <a:ext cx="5071872" cy="318836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values of widths are widely separated from 0cm to 400cm.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distribution has a long tail to the right.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peak is roughly located between 60cm and 80cm.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Chairs and table form a high proportion of the items in the peak.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FD83DF-29EF-1002-82EB-EBE5B99B74A2}"/>
              </a:ext>
            </a:extLst>
          </p:cNvPr>
          <p:cNvSpPr txBox="1"/>
          <p:nvPr/>
        </p:nvSpPr>
        <p:spPr>
          <a:xfrm>
            <a:off x="1024128" y="2286000"/>
            <a:ext cx="3133580" cy="39319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sz="1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359629F-E23C-FF86-9F30-BF751E0FC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6453"/>
            <a:ext cx="59436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586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32972-8F32-6D81-CE77-6F8D6B899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Missing data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278151E-0FC7-2219-DA02-F1DE906A6DB0}"/>
              </a:ext>
            </a:extLst>
          </p:cNvPr>
          <p:cNvSpPr txBox="1"/>
          <p:nvPr/>
        </p:nvSpPr>
        <p:spPr>
          <a:xfrm>
            <a:off x="1024128" y="2052106"/>
            <a:ext cx="5188179" cy="435254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missing values only exist ​​in the height, depth and width variables.</a:t>
            </a:r>
          </a:p>
          <a:p>
            <a:pPr marL="285750" indent="-28575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Dropping all rows with a missing value would lose too much data</a:t>
            </a:r>
          </a:p>
          <a:p>
            <a:pPr marL="285750" indent="-28575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 a proper way to deal with the missing values.</a:t>
            </a:r>
          </a:p>
          <a:p>
            <a:pPr marL="285750" indent="-28575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Consider replacing missing values ​​with the mean or the median.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7A159D2A-5414-02D1-F136-797E26507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452196"/>
              </p:ext>
            </p:extLst>
          </p:nvPr>
        </p:nvGraphicFramePr>
        <p:xfrm>
          <a:off x="6212307" y="2409686"/>
          <a:ext cx="5694947" cy="275186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794340">
                  <a:extLst>
                    <a:ext uri="{9D8B030D-6E8A-4147-A177-3AD203B41FA5}">
                      <a16:colId xmlns:a16="http://schemas.microsoft.com/office/drawing/2014/main" val="390993964"/>
                    </a:ext>
                  </a:extLst>
                </a:gridCol>
                <a:gridCol w="1814466">
                  <a:extLst>
                    <a:ext uri="{9D8B030D-6E8A-4147-A177-3AD203B41FA5}">
                      <a16:colId xmlns:a16="http://schemas.microsoft.com/office/drawing/2014/main" val="2826924007"/>
                    </a:ext>
                  </a:extLst>
                </a:gridCol>
                <a:gridCol w="2086141">
                  <a:extLst>
                    <a:ext uri="{9D8B030D-6E8A-4147-A177-3AD203B41FA5}">
                      <a16:colId xmlns:a16="http://schemas.microsoft.com/office/drawing/2014/main" val="1932799278"/>
                    </a:ext>
                  </a:extLst>
                </a:gridCol>
              </a:tblGrid>
              <a:tr h="9393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Skim variable</a:t>
                      </a:r>
                      <a:endParaRPr lang="zh-CN" altLang="en-US" sz="1800" dirty="0"/>
                    </a:p>
                  </a:txBody>
                  <a:tcPr marL="142801" marR="142801" marT="71401" marB="714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Number of Missing value</a:t>
                      </a:r>
                      <a:endParaRPr lang="zh-CN" altLang="en-US" sz="1800" dirty="0"/>
                    </a:p>
                  </a:txBody>
                  <a:tcPr marL="142801" marR="142801" marT="71401" marB="714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Complete rate</a:t>
                      </a:r>
                      <a:endParaRPr lang="zh-CN" altLang="en-US" sz="1800" dirty="0"/>
                    </a:p>
                  </a:txBody>
                  <a:tcPr marL="142801" marR="142801" marT="71401" marB="71401"/>
                </a:tc>
                <a:extLst>
                  <a:ext uri="{0D108BD9-81ED-4DB2-BD59-A6C34878D82A}">
                    <a16:rowId xmlns:a16="http://schemas.microsoft.com/office/drawing/2014/main" val="2195145033"/>
                  </a:ext>
                </a:extLst>
              </a:tr>
              <a:tr h="60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Depth</a:t>
                      </a:r>
                      <a:endParaRPr lang="zh-CN" altLang="en-US" sz="2400" dirty="0"/>
                    </a:p>
                  </a:txBody>
                  <a:tcPr marL="142801" marR="142801" marT="71401" marB="714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199</a:t>
                      </a:r>
                      <a:endParaRPr lang="zh-CN" altLang="en-US" sz="2400" dirty="0"/>
                    </a:p>
                  </a:txBody>
                  <a:tcPr marL="142801" marR="142801" marT="71401" marB="714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0.602</a:t>
                      </a:r>
                      <a:endParaRPr lang="zh-CN" altLang="en-US" sz="2400"/>
                    </a:p>
                  </a:txBody>
                  <a:tcPr marL="142801" marR="142801" marT="71401" marB="71401"/>
                </a:tc>
                <a:extLst>
                  <a:ext uri="{0D108BD9-81ED-4DB2-BD59-A6C34878D82A}">
                    <a16:rowId xmlns:a16="http://schemas.microsoft.com/office/drawing/2014/main" val="1266668569"/>
                  </a:ext>
                </a:extLst>
              </a:tr>
              <a:tr h="60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Height</a:t>
                      </a:r>
                      <a:endParaRPr lang="zh-CN" altLang="en-US" sz="2400" dirty="0"/>
                    </a:p>
                  </a:txBody>
                  <a:tcPr marL="142801" marR="142801" marT="71401" marB="714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131</a:t>
                      </a:r>
                      <a:endParaRPr lang="zh-CN" altLang="en-US" sz="2400" dirty="0"/>
                    </a:p>
                  </a:txBody>
                  <a:tcPr marL="142801" marR="142801" marT="71401" marB="714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0.738</a:t>
                      </a:r>
                      <a:endParaRPr lang="zh-CN" altLang="en-US" sz="2400" dirty="0"/>
                    </a:p>
                  </a:txBody>
                  <a:tcPr marL="142801" marR="142801" marT="71401" marB="71401"/>
                </a:tc>
                <a:extLst>
                  <a:ext uri="{0D108BD9-81ED-4DB2-BD59-A6C34878D82A}">
                    <a16:rowId xmlns:a16="http://schemas.microsoft.com/office/drawing/2014/main" val="3887976392"/>
                  </a:ext>
                </a:extLst>
              </a:tr>
              <a:tr h="60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Width</a:t>
                      </a:r>
                      <a:endParaRPr lang="zh-CN" altLang="en-US" sz="2400" dirty="0"/>
                    </a:p>
                  </a:txBody>
                  <a:tcPr marL="142801" marR="142801" marT="71401" marB="714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64</a:t>
                      </a:r>
                      <a:endParaRPr lang="zh-CN" altLang="en-US" sz="2400"/>
                    </a:p>
                  </a:txBody>
                  <a:tcPr marL="142801" marR="142801" marT="71401" marB="714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0.872</a:t>
                      </a:r>
                      <a:endParaRPr lang="zh-CN" altLang="en-US" sz="2400" dirty="0"/>
                    </a:p>
                  </a:txBody>
                  <a:tcPr marL="142801" marR="142801" marT="71401" marB="71401"/>
                </a:tc>
                <a:extLst>
                  <a:ext uri="{0D108BD9-81ED-4DB2-BD59-A6C34878D82A}">
                    <a16:rowId xmlns:a16="http://schemas.microsoft.com/office/drawing/2014/main" val="3928580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9282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07C625E0-42FB-3C93-B83D-8020BB4FCB82}"/>
              </a:ext>
            </a:extLst>
          </p:cNvPr>
          <p:cNvSpPr txBox="1"/>
          <p:nvPr/>
        </p:nvSpPr>
        <p:spPr>
          <a:xfrm>
            <a:off x="1024129" y="585216"/>
            <a:ext cx="443179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zh-CN" sz="5000" b="0" i="0" u="none" strike="noStrike" cap="all" spc="100" normalizeH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Missing data</a:t>
            </a:r>
            <a:endParaRPr lang="en-US" altLang="zh-CN" sz="5000" cap="all" spc="10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D64D85-C15A-204A-67D2-27FAE4789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084832"/>
            <a:ext cx="4943535" cy="3931920"/>
          </a:xfrm>
        </p:spPr>
        <p:txBody>
          <a:bodyPr vert="horz" lIns="45720" tIns="45720" rIns="45720" bIns="45720" rtlCol="0">
            <a:norm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type of items should affect its size, check the distributions for each category.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Distributions vary a lot between categories, and often have outliers.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the median instead of the mean to replace the missing value.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Remove data that are missing in all three dimensions.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E53CEAC-5286-3E08-F7C0-F210CCC15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664" y="2084832"/>
            <a:ext cx="5901089" cy="362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495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546D110-C08B-9394-D09B-182FB4A1D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05" y="640080"/>
            <a:ext cx="3378099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altLang="zh-CN" dirty="0"/>
              <a:t>Data Exploration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18" descr="Bar chart">
            <a:extLst>
              <a:ext uri="{FF2B5EF4-FFF2-40B4-BE49-F238E27FC236}">
                <a16:creationId xmlns:a16="http://schemas.microsoft.com/office/drawing/2014/main" id="{588F1B55-09F5-B7F9-2D18-2372EFDA6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14044" y="640080"/>
            <a:ext cx="5578816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086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65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8" name="Straight Connector 69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9" name="Rectangle 71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2836199-96AA-9346-5EA2-622CBFCEA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05" y="640080"/>
            <a:ext cx="3378099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altLang="zh-CN" dirty="0"/>
              <a:t>Dataset</a:t>
            </a:r>
          </a:p>
        </p:txBody>
      </p:sp>
      <p:cxnSp>
        <p:nvCxnSpPr>
          <p:cNvPr id="80" name="Straight Connector 73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Content Placeholder 5">
            <a:extLst>
              <a:ext uri="{FF2B5EF4-FFF2-40B4-BE49-F238E27FC236}">
                <a16:creationId xmlns:a16="http://schemas.microsoft.com/office/drawing/2014/main" id="{23593333-5E60-37C2-8DC0-042561C890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3655784"/>
              </p:ext>
            </p:extLst>
          </p:nvPr>
        </p:nvGraphicFramePr>
        <p:xfrm>
          <a:off x="4376491" y="1193643"/>
          <a:ext cx="7601214" cy="4685653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015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89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6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87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6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01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71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197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49786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tem_id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ategory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rice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ellable</a:t>
                      </a:r>
                      <a:r>
                        <a:rPr lang="en-US"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</a:t>
                      </a:r>
                      <a:r>
                        <a:rPr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nline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ther</a:t>
                      </a:r>
                      <a:r>
                        <a:rPr lang="en-US"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</a:t>
                      </a:r>
                      <a:r>
                        <a:rPr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olors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epth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eight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idth</a:t>
                      </a:r>
                    </a:p>
                  </a:txBody>
                  <a:tcPr marL="66053" marR="66053" marT="33027" marB="330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5637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90291698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Bookcases &amp; shelving units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175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</a:p>
                  </a:txBody>
                  <a:tcPr marL="66053" marR="66053" marT="33027" marB="330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786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80280515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Chairs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225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46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76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54</a:t>
                      </a:r>
                    </a:p>
                  </a:txBody>
                  <a:tcPr marL="66053" marR="66053" marT="33027" marB="330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5637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39287398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Bookcases &amp; shelving units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340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202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66053" marR="66053" marT="33027" marB="330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5637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89135944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Sofas &amp; armchairs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1995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99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83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198</a:t>
                      </a:r>
                    </a:p>
                  </a:txBody>
                  <a:tcPr marL="66053" marR="66053" marT="33027" marB="330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5637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29248345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Bookcases &amp; shelving units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906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226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134</a:t>
                      </a:r>
                    </a:p>
                  </a:txBody>
                  <a:tcPr marL="66053" marR="66053" marT="33027" marB="330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5637">
                <a:tc gridSpan="8"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20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sz="200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53" marR="66053" marT="33027" marB="33027"/>
                </a:tc>
                <a:tc hMerge="1"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endParaRPr sz="160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53" marR="66053" marT="33027" marB="33027"/>
                </a:tc>
                <a:tc hMerge="1"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endParaRPr sz="160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53" marR="66053" marT="33027" marB="33027"/>
                </a:tc>
                <a:tc hMerge="1"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endParaRPr sz="160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53" marR="66053" marT="33027" marB="33027"/>
                </a:tc>
                <a:tc hMerge="1"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endParaRPr sz="160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53" marR="66053" marT="33027" marB="33027"/>
                </a:tc>
                <a:tc hMerge="1"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endParaRPr sz="160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53" marR="66053" marT="33027" marB="33027"/>
                </a:tc>
                <a:tc hMerge="1"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endParaRPr sz="160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53" marR="66053" marT="33027" marB="33027"/>
                </a:tc>
                <a:tc hMerge="1"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endParaRPr sz="160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53" marR="66053" marT="33027" marB="33027"/>
                </a:tc>
                <a:extLst>
                  <a:ext uri="{0D108BD9-81ED-4DB2-BD59-A6C34878D82A}">
                    <a16:rowId xmlns:a16="http://schemas.microsoft.com/office/drawing/2014/main" val="3403381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0831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49FABFE-9233-7710-2919-9C262FC46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05" y="640080"/>
            <a:ext cx="3378099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altLang="zh-CN" dirty="0"/>
              <a:t>Category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E8951AE6-D412-A6E3-1DB6-DA5AD8755C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693108"/>
              </p:ext>
            </p:extLst>
          </p:nvPr>
        </p:nvGraphicFramePr>
        <p:xfrm>
          <a:off x="4460984" y="983656"/>
          <a:ext cx="7432228" cy="5382561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5075452">
                  <a:extLst>
                    <a:ext uri="{9D8B030D-6E8A-4147-A177-3AD203B41FA5}">
                      <a16:colId xmlns:a16="http://schemas.microsoft.com/office/drawing/2014/main" val="1224665862"/>
                    </a:ext>
                  </a:extLst>
                </a:gridCol>
                <a:gridCol w="2356776">
                  <a:extLst>
                    <a:ext uri="{9D8B030D-6E8A-4147-A177-3AD203B41FA5}">
                      <a16:colId xmlns:a16="http://schemas.microsoft.com/office/drawing/2014/main" val="2836066969"/>
                    </a:ext>
                  </a:extLst>
                </a:gridCol>
              </a:tblGrid>
              <a:tr h="5535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b="0" cap="none" spc="0" dirty="0">
                          <a:solidFill>
                            <a:schemeClr val="tx1"/>
                          </a:solidFill>
                        </a:rPr>
                        <a:t>Category</a:t>
                      </a:r>
                    </a:p>
                  </a:txBody>
                  <a:tcPr marL="0" marR="193243" marT="29447" marB="147234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b="0" cap="none" spc="0" dirty="0">
                          <a:solidFill>
                            <a:schemeClr val="tx1"/>
                          </a:solidFill>
                        </a:rPr>
                        <a:t>Number</a:t>
                      </a:r>
                    </a:p>
                  </a:txBody>
                  <a:tcPr marL="0" marR="193243" marT="29447" marB="147234" anchor="b"/>
                </a:tc>
                <a:extLst>
                  <a:ext uri="{0D108BD9-81ED-4DB2-BD59-A6C34878D82A}">
                    <a16:rowId xmlns:a16="http://schemas.microsoft.com/office/drawing/2014/main" val="2802641728"/>
                  </a:ext>
                </a:extLst>
              </a:tr>
              <a:tr h="480054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Tables &amp; desks</a:t>
                      </a:r>
                    </a:p>
                  </a:txBody>
                  <a:tcPr marL="0" marR="193243" marT="44170" marB="147234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altLang="zh-CN" sz="1900" cap="none" spc="0">
                          <a:solidFill>
                            <a:schemeClr val="tx1"/>
                          </a:solidFill>
                        </a:rPr>
                        <a:t>89</a:t>
                      </a:r>
                    </a:p>
                  </a:txBody>
                  <a:tcPr marL="0" marR="193243" marT="44170" marB="147234"/>
                </a:tc>
                <a:extLst>
                  <a:ext uri="{0D108BD9-81ED-4DB2-BD59-A6C34878D82A}">
                    <a16:rowId xmlns:a16="http://schemas.microsoft.com/office/drawing/2014/main" val="3201344291"/>
                  </a:ext>
                </a:extLst>
              </a:tr>
              <a:tr h="480054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Bookcases &amp; shelving units</a:t>
                      </a:r>
                    </a:p>
                  </a:txBody>
                  <a:tcPr marL="0" marR="193243" marT="44170" marB="147234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altLang="zh-CN" sz="1900" cap="none" spc="0">
                          <a:solidFill>
                            <a:schemeClr val="tx1"/>
                          </a:solidFill>
                        </a:rPr>
                        <a:t>71</a:t>
                      </a:r>
                    </a:p>
                  </a:txBody>
                  <a:tcPr marL="0" marR="193243" marT="44170" marB="147234"/>
                </a:tc>
                <a:extLst>
                  <a:ext uri="{0D108BD9-81ED-4DB2-BD59-A6C34878D82A}">
                    <a16:rowId xmlns:a16="http://schemas.microsoft.com/office/drawing/2014/main" val="2462696068"/>
                  </a:ext>
                </a:extLst>
              </a:tr>
              <a:tr h="480054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Sofas &amp; armchairs</a:t>
                      </a:r>
                    </a:p>
                  </a:txBody>
                  <a:tcPr marL="0" marR="193243" marT="44170" marB="147234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altLang="zh-CN" sz="1900" cap="none" spc="0">
                          <a:solidFill>
                            <a:schemeClr val="tx1"/>
                          </a:solidFill>
                        </a:rPr>
                        <a:t>58</a:t>
                      </a:r>
                    </a:p>
                  </a:txBody>
                  <a:tcPr marL="0" marR="193243" marT="44170" marB="147234"/>
                </a:tc>
                <a:extLst>
                  <a:ext uri="{0D108BD9-81ED-4DB2-BD59-A6C34878D82A}">
                    <a16:rowId xmlns:a16="http://schemas.microsoft.com/office/drawing/2014/main" val="2163503287"/>
                  </a:ext>
                </a:extLst>
              </a:tr>
              <a:tr h="480054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Chairs</a:t>
                      </a:r>
                    </a:p>
                  </a:txBody>
                  <a:tcPr marL="0" marR="193243" marT="44170" marB="147234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altLang="zh-CN" sz="1900" cap="none" spc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marL="0" marR="193243" marT="44170" marB="147234"/>
                </a:tc>
                <a:extLst>
                  <a:ext uri="{0D108BD9-81ED-4DB2-BD59-A6C34878D82A}">
                    <a16:rowId xmlns:a16="http://schemas.microsoft.com/office/drawing/2014/main" val="2402594574"/>
                  </a:ext>
                </a:extLst>
              </a:tr>
              <a:tr h="480054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Cabinets &amp; cupboards</a:t>
                      </a:r>
                    </a:p>
                  </a:txBody>
                  <a:tcPr marL="0" marR="193243" marT="44170" marB="147234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altLang="zh-CN" sz="1900" cap="none" spc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0" marR="193243" marT="44170" marB="147234"/>
                </a:tc>
                <a:extLst>
                  <a:ext uri="{0D108BD9-81ED-4DB2-BD59-A6C34878D82A}">
                    <a16:rowId xmlns:a16="http://schemas.microsoft.com/office/drawing/2014/main" val="1296054386"/>
                  </a:ext>
                </a:extLst>
              </a:tr>
              <a:tr h="480054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Wardrobes</a:t>
                      </a:r>
                    </a:p>
                  </a:txBody>
                  <a:tcPr marL="0" marR="193243" marT="44170" marB="147234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altLang="zh-CN" sz="1900" cap="none" spc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0" marR="193243" marT="44170" marB="147234"/>
                </a:tc>
                <a:extLst>
                  <a:ext uri="{0D108BD9-81ED-4DB2-BD59-A6C34878D82A}">
                    <a16:rowId xmlns:a16="http://schemas.microsoft.com/office/drawing/2014/main" val="2717921358"/>
                  </a:ext>
                </a:extLst>
              </a:tr>
              <a:tr h="480054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Beds</a:t>
                      </a:r>
                    </a:p>
                  </a:txBody>
                  <a:tcPr marL="0" marR="193243" marT="44170" marB="147234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altLang="zh-CN" sz="1900" cap="none" spc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0" marR="193243" marT="44170" marB="147234"/>
                </a:tc>
                <a:extLst>
                  <a:ext uri="{0D108BD9-81ED-4DB2-BD59-A6C34878D82A}">
                    <a16:rowId xmlns:a16="http://schemas.microsoft.com/office/drawing/2014/main" val="3109890838"/>
                  </a:ext>
                </a:extLst>
              </a:tr>
              <a:tr h="480054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Outdoor furniture</a:t>
                      </a:r>
                    </a:p>
                  </a:txBody>
                  <a:tcPr marL="0" marR="193243" marT="44170" marB="147234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altLang="zh-CN" sz="1900" cap="none" spc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0" marR="193243" marT="44170" marB="147234"/>
                </a:tc>
                <a:extLst>
                  <a:ext uri="{0D108BD9-81ED-4DB2-BD59-A6C34878D82A}">
                    <a16:rowId xmlns:a16="http://schemas.microsoft.com/office/drawing/2014/main" val="1959475610"/>
                  </a:ext>
                </a:extLst>
              </a:tr>
              <a:tr h="480054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TV &amp; media furniture</a:t>
                      </a:r>
                    </a:p>
                  </a:txBody>
                  <a:tcPr marL="0" marR="193243" marT="44170" marB="147234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altLang="zh-CN" sz="1900" cap="none" spc="0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 marL="0" marR="193243" marT="44170" marB="147234"/>
                </a:tc>
                <a:extLst>
                  <a:ext uri="{0D108BD9-81ED-4DB2-BD59-A6C34878D82A}">
                    <a16:rowId xmlns:a16="http://schemas.microsoft.com/office/drawing/2014/main" val="2542380878"/>
                  </a:ext>
                </a:extLst>
              </a:tr>
              <a:tr h="480054">
                <a:tc gridSpan="2"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0" marR="193243" marT="44170" marB="147234"/>
                </a:tc>
                <a:tc hMerge="1"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endParaRPr lang="en-US" altLang="zh-CN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3243" marT="44170" marB="14723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784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3933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CDDB9661-EF49-2FC1-4032-7879A2251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902061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Price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FD83DF-29EF-1002-82EB-EBE5B99B74A2}"/>
              </a:ext>
            </a:extLst>
          </p:cNvPr>
          <p:cNvSpPr txBox="1"/>
          <p:nvPr/>
        </p:nvSpPr>
        <p:spPr>
          <a:xfrm>
            <a:off x="1024128" y="2084832"/>
            <a:ext cx="5071872" cy="308610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marL="285750" indent="-28575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target variable.</a:t>
            </a:r>
          </a:p>
          <a:p>
            <a:pPr marL="285750" indent="-28575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Aim: Which properties of furniture influence whether they cost more than 1000 Saudi Riyals?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4DE5207-9775-99EB-AFC0-56EB61F94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10753"/>
            <a:ext cx="59436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011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CDDB9661-EF49-2FC1-4032-7879A2251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Sellable Online &amp; Other colors</a:t>
            </a:r>
            <a:endParaRPr lang="en-US" altLang="zh-CN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F22E35-4E77-1389-3913-1CCB7D6152B2}"/>
              </a:ext>
            </a:extLst>
          </p:cNvPr>
          <p:cNvSpPr txBox="1"/>
          <p:nvPr/>
        </p:nvSpPr>
        <p:spPr>
          <a:xfrm>
            <a:off x="1024128" y="2084832"/>
            <a:ext cx="6066818" cy="4023360"/>
          </a:xfrm>
          <a:prstGeom prst="rect">
            <a:avLst/>
          </a:prstGeom>
        </p:spPr>
        <p:txBody>
          <a:bodyPr vert="horz" lIns="45720" tIns="45720" rIns="45720" bIns="45720" rtlCol="0">
            <a:normAutofit lnSpcReduction="10000"/>
          </a:bodyPr>
          <a:lstStyle/>
          <a:p>
            <a:pPr marL="285750" indent="-28575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Binary variable.</a:t>
            </a:r>
          </a:p>
          <a:p>
            <a:pPr marL="285750" indent="-28575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495 pieces of furniture that can be sold online, and only 5 pieces can only be purchased offline.</a:t>
            </a:r>
          </a:p>
          <a:p>
            <a:pPr marL="285750" indent="-28575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variable of online purchase may not be significant due to the large difference in quantity.</a:t>
            </a:r>
          </a:p>
          <a:p>
            <a:pPr marL="285750" indent="-28575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304 pieces of items do not have other colors, and 196 pieces have other colors.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10" name="Picture 8" descr="Stock exchange numbers">
            <a:extLst>
              <a:ext uri="{FF2B5EF4-FFF2-40B4-BE49-F238E27FC236}">
                <a16:creationId xmlns:a16="http://schemas.microsoft.com/office/drawing/2014/main" id="{44A5E7BC-19E8-EC00-4D7D-01F29DAEC3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61" r="26679" b="-1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AFD83DF-29EF-1002-82EB-EBE5B99B74A2}"/>
              </a:ext>
            </a:extLst>
          </p:cNvPr>
          <p:cNvSpPr txBox="1"/>
          <p:nvPr/>
        </p:nvSpPr>
        <p:spPr>
          <a:xfrm>
            <a:off x="1024128" y="2286000"/>
            <a:ext cx="3133580" cy="39319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79727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E71E7-18A1-4E40-BDCA-319FA0518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Depth &amp; Height &amp; Width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9098B8E-90B5-ECD8-A917-EFC50BB99C1D}"/>
              </a:ext>
            </a:extLst>
          </p:cNvPr>
          <p:cNvSpPr txBox="1"/>
          <p:nvPr/>
        </p:nvSpPr>
        <p:spPr>
          <a:xfrm>
            <a:off x="1024128" y="2797342"/>
            <a:ext cx="6066818" cy="126331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These three variables describe the physical dimensions of each item.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Numeric variable, measured in </a:t>
            </a:r>
            <a:r>
              <a:rPr lang="en-US" altLang="zh-CN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centimetres</a:t>
            </a: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6" name="Picture 5" descr="Close up of ruler">
            <a:extLst>
              <a:ext uri="{FF2B5EF4-FFF2-40B4-BE49-F238E27FC236}">
                <a16:creationId xmlns:a16="http://schemas.microsoft.com/office/drawing/2014/main" id="{18103260-5144-68D7-7492-5F82A76764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26" r="30114" b="-1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041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CDDB9661-EF49-2FC1-4032-7879A2251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Depth</a:t>
            </a:r>
            <a:endParaRPr lang="en-US" altLang="zh-CN" b="1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F22E35-4E77-1389-3913-1CCB7D6152B2}"/>
              </a:ext>
            </a:extLst>
          </p:cNvPr>
          <p:cNvSpPr txBox="1"/>
          <p:nvPr/>
        </p:nvSpPr>
        <p:spPr>
          <a:xfrm>
            <a:off x="1024128" y="2084832"/>
            <a:ext cx="4871346" cy="3838074"/>
          </a:xfrm>
          <a:prstGeom prst="rect">
            <a:avLst/>
          </a:prstGeom>
        </p:spPr>
        <p:txBody>
          <a:bodyPr vert="horz" lIns="45720" tIns="45720" rIns="45720" bIns="45720" rtlCol="0">
            <a:normAutofit fontScale="47500" lnSpcReduction="20000"/>
          </a:bodyPr>
          <a:lstStyle/>
          <a:p>
            <a:pPr marL="285750" indent="-28575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5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most common values of depth is between 20cm and 60cm.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5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peak of depth is located around 30cm to 50cm.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5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frequency of depths drops off quickly above 60cm.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5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value of spike between 90cm and 100cm is 30, and the proportion of sofas in the spike is 70%.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0FB246B-B4FA-5AD6-FE29-083621938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9183"/>
            <a:ext cx="5911516" cy="409372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AFD83DF-29EF-1002-82EB-EBE5B99B74A2}"/>
              </a:ext>
            </a:extLst>
          </p:cNvPr>
          <p:cNvSpPr txBox="1"/>
          <p:nvPr/>
        </p:nvSpPr>
        <p:spPr>
          <a:xfrm>
            <a:off x="1024128" y="2286000"/>
            <a:ext cx="3133580" cy="39319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657371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CDDB9661-EF49-2FC1-4032-7879A2251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Height</a:t>
            </a:r>
            <a:endParaRPr lang="en-US" altLang="zh-CN" b="1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F22E35-4E77-1389-3913-1CCB7D6152B2}"/>
              </a:ext>
            </a:extLst>
          </p:cNvPr>
          <p:cNvSpPr txBox="1"/>
          <p:nvPr/>
        </p:nvSpPr>
        <p:spPr>
          <a:xfrm>
            <a:off x="1024128" y="2084832"/>
            <a:ext cx="5071872" cy="39319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values of height are widely distributed from 0cm to 250cm.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peak is located between 70cm and 90cm.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items with the highest proportion of  peaks are chairs, sofas or tables.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Wardrobes and bookcases form a significant proportion of the items over 165cm in height.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FD83DF-29EF-1002-82EB-EBE5B99B74A2}"/>
              </a:ext>
            </a:extLst>
          </p:cNvPr>
          <p:cNvSpPr txBox="1"/>
          <p:nvPr/>
        </p:nvSpPr>
        <p:spPr>
          <a:xfrm>
            <a:off x="1024128" y="2286000"/>
            <a:ext cx="3133580" cy="39319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sz="2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037611C-A705-2C3B-1B7E-714B41304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77638"/>
            <a:ext cx="5955631" cy="412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64727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TM02892315[[fn=丝状]]</Template>
  <TotalTime>734</TotalTime>
  <Words>501</Words>
  <Application>Microsoft Office PowerPoint</Application>
  <PresentationFormat>宽屏</PresentationFormat>
  <Paragraphs>122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Tw Cen MT</vt:lpstr>
      <vt:lpstr>Tw Cen MT Condensed</vt:lpstr>
      <vt:lpstr>Wingdings 2</vt:lpstr>
      <vt:lpstr>Wingdings 3</vt:lpstr>
      <vt:lpstr>HDOfficeLightV0</vt:lpstr>
      <vt:lpstr>积分</vt:lpstr>
      <vt:lpstr>PowerPoint 演示文稿</vt:lpstr>
      <vt:lpstr>Data Exploration</vt:lpstr>
      <vt:lpstr>Dataset</vt:lpstr>
      <vt:lpstr>Category</vt:lpstr>
      <vt:lpstr>Price</vt:lpstr>
      <vt:lpstr>Sellable Online &amp; Other colors</vt:lpstr>
      <vt:lpstr>Depth &amp; Height &amp; Width</vt:lpstr>
      <vt:lpstr>Depth</vt:lpstr>
      <vt:lpstr>Height</vt:lpstr>
      <vt:lpstr>Width</vt:lpstr>
      <vt:lpstr>Missing data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Yitao Lin (student)</dc:creator>
  <cp:lastModifiedBy>Yitao Lin (student)</cp:lastModifiedBy>
  <cp:revision>9</cp:revision>
  <dcterms:created xsi:type="dcterms:W3CDTF">2023-03-14T13:50:23Z</dcterms:created>
  <dcterms:modified xsi:type="dcterms:W3CDTF">2023-03-17T16:47:46Z</dcterms:modified>
</cp:coreProperties>
</file>