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479" r:id="rId3"/>
    <p:sldId id="481" r:id="rId4"/>
    <p:sldId id="482" r:id="rId5"/>
    <p:sldId id="483" r:id="rId6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8"/>
      <p:bold r:id="rId9"/>
      <p:italic r:id="rId10"/>
      <p:boldItalic r:id="rId11"/>
    </p:embeddedFont>
    <p:embeddedFont>
      <p:font typeface="Gill Sans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mXquCsPfXBYsBEr1uMehzeHl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651"/>
    <a:srgbClr val="945200"/>
    <a:srgbClr val="0A9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349EE0-C210-4C58-9C9D-C8F79542763F}">
  <a:tblStyle styleId="{25349EE0-C210-4C58-9C9D-C8F79542763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24" y="72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42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86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390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9649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258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8" descr="vt_maroon_inv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11900"/>
            <a:ext cx="21336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8"/>
          <p:cNvSpPr txBox="1">
            <a:spLocks noGrp="1"/>
          </p:cNvSpPr>
          <p:nvPr>
            <p:ph type="ctrTitle"/>
          </p:nvPr>
        </p:nvSpPr>
        <p:spPr>
          <a:xfrm>
            <a:off x="533400" y="1828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718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ubTitle" idx="1"/>
          </p:nvPr>
        </p:nvSpPr>
        <p:spPr>
          <a:xfrm>
            <a:off x="1066800" y="38100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sz="20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9025" y="6172200"/>
            <a:ext cx="1552575" cy="4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 txBox="1"/>
          <p:nvPr/>
        </p:nvSpPr>
        <p:spPr>
          <a:xfrm>
            <a:off x="7454900" y="6550025"/>
            <a:ext cx="16129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synergy.cs.vt.edu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 rot="5400000">
            <a:off x="4743450" y="20764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 rot="5400000">
            <a:off x="781050" y="2095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80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30035"/>
              </a:buClr>
              <a:buSzPts val="1400"/>
              <a:buFont typeface="Gill Sans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30035"/>
              </a:buClr>
              <a:buSzPts val="2400"/>
              <a:buFont typeface="Gill Sans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30035"/>
              </a:buClr>
              <a:buSzPts val="2400"/>
              <a:buFont typeface="Gill Sans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0035"/>
              </a:buClr>
              <a:buSzPts val="1600"/>
              <a:buFont typeface="Gill Sans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0035"/>
              </a:buClr>
              <a:buSzPts val="1600"/>
              <a:buFont typeface="Gill Sans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0035"/>
              </a:buClr>
              <a:buSzPts val="1600"/>
              <a:buFont typeface="Gill Sans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0035"/>
              </a:buClr>
              <a:buSzPts val="1600"/>
              <a:buFont typeface="Gill Sans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30035"/>
              </a:buClr>
              <a:buSzPts val="2800"/>
              <a:buFont typeface="Gill Sans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26B17"/>
              </a:buClr>
              <a:buSzPts val="2400"/>
              <a:buFont typeface="Gill Sans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30035"/>
              </a:buClr>
              <a:buSzPts val="1200"/>
              <a:buFont typeface="Gill Sans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26B17"/>
              </a:buClr>
              <a:buSzPts val="1000"/>
              <a:buFont typeface="Gill Sans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930035"/>
              </a:buClr>
              <a:buSzPts val="900"/>
              <a:buFont typeface="Gill Sans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30035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26B17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30035"/>
              </a:buClr>
              <a:buSzPts val="1200"/>
              <a:buFont typeface="Gill Sans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26B17"/>
              </a:buClr>
              <a:buSzPts val="1000"/>
              <a:buFont typeface="Gill Sans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930035"/>
              </a:buClr>
              <a:buSzPts val="900"/>
              <a:buFont typeface="Gill Sans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 rot="5400000">
            <a:off x="2286000" y="-3810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small">
                <a:solidFill>
                  <a:srgbClr val="930035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Char char="–"/>
              <a:defRPr sz="20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•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Char char="–"/>
              <a:defRPr sz="18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7" descr="vt_maroon_invent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6302375"/>
            <a:ext cx="2133600" cy="54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7"/>
          <p:cNvCxnSpPr/>
          <p:nvPr/>
        </p:nvCxnSpPr>
        <p:spPr>
          <a:xfrm>
            <a:off x="228600" y="6248400"/>
            <a:ext cx="868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543800" y="6294438"/>
            <a:ext cx="1277938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 txBox="1"/>
          <p:nvPr/>
        </p:nvSpPr>
        <p:spPr>
          <a:xfrm>
            <a:off x="7328581" y="6540954"/>
            <a:ext cx="16129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synergy.cs.vt.edu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m5.atlassian.net/browse/GEM5-122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212725" y="3897081"/>
            <a:ext cx="8686800" cy="117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Project topics for CS 4505</a:t>
            </a:r>
            <a:endParaRPr dirty="0"/>
          </a:p>
        </p:txBody>
      </p:sp>
      <p:pic>
        <p:nvPicPr>
          <p:cNvPr id="73" name="Google Shape;73;p1" descr="background4"/>
          <p:cNvPicPr preferRelativeResize="0"/>
          <p:nvPr/>
        </p:nvPicPr>
        <p:blipFill rotWithShape="1">
          <a:blip r:embed="rId3">
            <a:alphaModFix/>
          </a:blip>
          <a:srcRect t="5333" b="41332"/>
          <a:stretch/>
        </p:blipFill>
        <p:spPr>
          <a:xfrm>
            <a:off x="228600" y="363538"/>
            <a:ext cx="8702675" cy="343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89A7-20C4-4DF3-826C-8825123E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Project Topic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8B8AD-4D5D-49DD-8C37-40CB4E24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6" y="647700"/>
            <a:ext cx="8908027" cy="5524500"/>
          </a:xfrm>
        </p:spPr>
        <p:txBody>
          <a:bodyPr/>
          <a:lstStyle/>
          <a:p>
            <a:r>
              <a:rPr lang="en-US" sz="2000" dirty="0"/>
              <a:t>Title: Adding support for the missing floating-point instructions in gem5 for POWER ISA</a:t>
            </a:r>
          </a:p>
          <a:p>
            <a:pPr lvl="1"/>
            <a:r>
              <a:rPr lang="en-US" dirty="0"/>
              <a:t>Example: </a:t>
            </a:r>
            <a:r>
              <a:rPr lang="en-US" b="0" i="0" u="none" strike="noStrike" baseline="0" dirty="0" err="1">
                <a:latin typeface="NimbusMonL-Regu"/>
              </a:rPr>
              <a:t>fsqrt</a:t>
            </a:r>
            <a:endParaRPr lang="en-US" dirty="0">
              <a:latin typeface="NimbusMonL-Regu"/>
            </a:endParaRPr>
          </a:p>
          <a:p>
            <a:pPr lvl="2"/>
            <a:r>
              <a:rPr lang="en-US" sz="2000" b="0" i="0" u="none" strike="noStrike" baseline="0" dirty="0">
                <a:latin typeface="Gill Sans" panose="020B0604020202020204" charset="0"/>
              </a:rPr>
              <a:t>floating-point instruction that computes the square root of a value</a:t>
            </a:r>
          </a:p>
          <a:p>
            <a:pPr lvl="1"/>
            <a:r>
              <a:rPr lang="en-US" sz="2000" b="0" i="0" u="none" strike="noStrike" baseline="0" dirty="0">
                <a:latin typeface="Gill Sans" panose="020B0604020202020204" charset="0"/>
              </a:rPr>
              <a:t>Outcome: Robust and validated floating point arithmetic instruction support</a:t>
            </a:r>
          </a:p>
          <a:p>
            <a:pPr lvl="1"/>
            <a:r>
              <a:rPr lang="en-US" dirty="0">
                <a:latin typeface="Gill Sans" panose="020B0604020202020204" charset="0"/>
              </a:rPr>
              <a:t>Input(s): floating point value in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FRB register </a:t>
            </a:r>
          </a:p>
          <a:p>
            <a:pPr lvl="1"/>
            <a:r>
              <a:rPr lang="en-US" dirty="0">
                <a:latin typeface="Gill Sans" panose="020B0604020202020204" charset="0"/>
              </a:rPr>
              <a:t>Output:  </a:t>
            </a:r>
            <a:r>
              <a:rPr lang="en-US" b="0" i="0" u="none" strike="noStrike" baseline="0" dirty="0">
                <a:latin typeface="Gill Sans" panose="020B0604020202020204" charset="0"/>
              </a:rPr>
              <a:t>The square root of the floating-point operand in register FRB is placed into register FRT</a:t>
            </a:r>
          </a:p>
          <a:p>
            <a:pPr lvl="1"/>
            <a:r>
              <a:rPr lang="en-US" dirty="0">
                <a:latin typeface="Gill Sans" panose="020B0604020202020204" charset="0"/>
              </a:rPr>
              <a:t>Challenges:</a:t>
            </a:r>
          </a:p>
          <a:p>
            <a:pPr lvl="2"/>
            <a:r>
              <a:rPr lang="en-US" b="0" i="0" u="none" strike="noStrike" baseline="0" dirty="0">
                <a:latin typeface="Gill Sans" panose="020B0604020202020204" charset="0"/>
              </a:rPr>
              <a:t>Functionally correct floating-point </a:t>
            </a:r>
            <a:r>
              <a:rPr lang="en-US" dirty="0">
                <a:latin typeface="Gill Sans" panose="020B0604020202020204" charset="0"/>
              </a:rPr>
              <a:t>representation</a:t>
            </a:r>
          </a:p>
          <a:p>
            <a:pPr lvl="3"/>
            <a:r>
              <a:rPr lang="en-US" b="0" i="0" u="none" strike="noStrike" baseline="0" dirty="0">
                <a:latin typeface="Gill Sans" panose="020B0604020202020204" charset="0"/>
              </a:rPr>
              <a:t>Issues: </a:t>
            </a:r>
            <a:r>
              <a:rPr lang="en-US" b="0" i="0" u="none" strike="noStrike" baseline="0" dirty="0">
                <a:latin typeface="Gill Sans" panose="020B0604020202020204" charset="0"/>
                <a:hlinkClick r:id="rId3"/>
              </a:rPr>
              <a:t>byte-swapping</a:t>
            </a:r>
            <a:endParaRPr lang="en-US" b="0" i="0" u="none" strike="noStrike" baseline="0" dirty="0">
              <a:latin typeface="Gill Sans" panose="020B0604020202020204" charset="0"/>
            </a:endParaRPr>
          </a:p>
          <a:p>
            <a:pPr lvl="2"/>
            <a:r>
              <a:rPr lang="en-US" dirty="0">
                <a:latin typeface="Gill Sans" panose="020B0604020202020204" charset="0"/>
              </a:rPr>
              <a:t>Need to</a:t>
            </a:r>
            <a:r>
              <a:rPr lang="en-US" b="0" i="0" u="none" strike="noStrike" baseline="0" dirty="0">
                <a:latin typeface="Gill Sans" panose="020B0604020202020204" charset="0"/>
              </a:rPr>
              <a:t> h</a:t>
            </a:r>
            <a:r>
              <a:rPr lang="en-US" dirty="0">
                <a:latin typeface="Gill Sans" panose="020B0604020202020204" charset="0"/>
              </a:rPr>
              <a:t>andle floating-point exceptions</a:t>
            </a:r>
            <a:endParaRPr lang="en-US" b="0" i="0" u="none" strike="noStrike" baseline="0" dirty="0">
              <a:latin typeface="Gill Sans" panose="020B0604020202020204" charset="0"/>
            </a:endParaRPr>
          </a:p>
          <a:p>
            <a:pPr lvl="2"/>
            <a:endParaRPr lang="en-US" sz="2000" b="0" i="0" u="none" strike="noStrike" baseline="0" dirty="0">
              <a:latin typeface="Gill Sans" panose="020B0604020202020204" charset="0"/>
            </a:endParaRPr>
          </a:p>
          <a:p>
            <a:pPr lvl="2"/>
            <a:endParaRPr lang="en-US" sz="2000" dirty="0">
              <a:latin typeface="Gill Sans" panose="020B0604020202020204" charset="0"/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516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89A7-20C4-4DF3-826C-8825123E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Project Topic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8B8AD-4D5D-49DD-8C37-40CB4E24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6" y="647700"/>
            <a:ext cx="8908027" cy="5524500"/>
          </a:xfrm>
        </p:spPr>
        <p:txBody>
          <a:bodyPr/>
          <a:lstStyle/>
          <a:p>
            <a:r>
              <a:rPr lang="en-US" sz="2000" dirty="0"/>
              <a:t>Title: Adding support for the out-of-order execution model O3CPU for POWER ISA in gem5</a:t>
            </a:r>
          </a:p>
          <a:p>
            <a:pPr lvl="1"/>
            <a:r>
              <a:rPr lang="en-US" dirty="0"/>
              <a:t>Example: </a:t>
            </a:r>
            <a:endParaRPr lang="en-US" dirty="0">
              <a:latin typeface="NimbusMonL-Regu"/>
            </a:endParaRPr>
          </a:p>
          <a:p>
            <a:pPr lvl="2"/>
            <a:r>
              <a:rPr lang="en-US" sz="2000" dirty="0">
                <a:latin typeface="Gill Sans" panose="020B0604020202020204" charset="0"/>
              </a:rPr>
              <a:t>O3CPU is supported for X86 ISA in gem5. Use X86 O3CPU as a reference and implement O3CPU for POWER.</a:t>
            </a:r>
            <a:endParaRPr lang="en-US" sz="2000" b="0" i="0" u="none" strike="noStrike" baseline="0" dirty="0">
              <a:latin typeface="Gill Sans" panose="020B0604020202020204" charset="0"/>
            </a:endParaRPr>
          </a:p>
          <a:p>
            <a:pPr lvl="1"/>
            <a:r>
              <a:rPr lang="en-US" sz="2000" b="0" i="0" u="none" strike="noStrike" baseline="0" dirty="0">
                <a:latin typeface="Gill Sans" panose="020B0604020202020204" charset="0"/>
              </a:rPr>
              <a:t>Outcome: Robust and validated O3CPU support</a:t>
            </a:r>
          </a:p>
          <a:p>
            <a:pPr lvl="1"/>
            <a:r>
              <a:rPr lang="en-US" dirty="0">
                <a:latin typeface="Gill Sans" panose="020B0604020202020204" charset="0"/>
              </a:rPr>
              <a:t>Input(s): A benchmark suite ex. SPEC’17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Gill Sans" panose="020B0604020202020204" charset="0"/>
              </a:rPr>
              <a:t>Output:  Functionally correct output for the benchmark along with out of order execution</a:t>
            </a:r>
          </a:p>
          <a:p>
            <a:pPr lvl="1"/>
            <a:r>
              <a:rPr lang="en-US" dirty="0">
                <a:latin typeface="Gill Sans" panose="020B0604020202020204" charset="0"/>
              </a:rPr>
              <a:t>Challenges:</a:t>
            </a:r>
          </a:p>
          <a:p>
            <a:pPr lvl="2"/>
            <a:r>
              <a:rPr lang="en-US" dirty="0">
                <a:latin typeface="Gill Sans" panose="020B0604020202020204" charset="0"/>
              </a:rPr>
              <a:t>Requires significant efforts to implement and to ensure correctness</a:t>
            </a:r>
          </a:p>
          <a:p>
            <a:pPr lvl="2"/>
            <a:r>
              <a:rPr lang="en-US" dirty="0">
                <a:latin typeface="Gill Sans" panose="020B0604020202020204" charset="0"/>
              </a:rPr>
              <a:t>Much harder to implement O3CPU with speculation</a:t>
            </a:r>
          </a:p>
          <a:p>
            <a:pPr lvl="3"/>
            <a:r>
              <a:rPr lang="en-US" b="0" i="0" u="none" strike="noStrike" baseline="0" dirty="0">
                <a:latin typeface="Gill Sans" panose="020B0604020202020204" charset="0"/>
              </a:rPr>
              <a:t>Consider implementing O3CPU without speculation for baseline and then think about including speculation if time permits</a:t>
            </a:r>
          </a:p>
          <a:p>
            <a:pPr lvl="2"/>
            <a:endParaRPr lang="en-US" sz="2000" b="0" i="0" u="none" strike="noStrike" baseline="0" dirty="0">
              <a:latin typeface="Gill Sans" panose="020B0604020202020204" charset="0"/>
            </a:endParaRPr>
          </a:p>
          <a:p>
            <a:pPr lvl="2"/>
            <a:endParaRPr lang="en-US" sz="2000" dirty="0">
              <a:latin typeface="Gill Sans" panose="020B0604020202020204" charset="0"/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072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89A7-20C4-4DF3-826C-8825123E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Project Topic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8B8AD-4D5D-49DD-8C37-40CB4E24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6" y="647700"/>
            <a:ext cx="8908027" cy="5524500"/>
          </a:xfrm>
        </p:spPr>
        <p:txBody>
          <a:bodyPr/>
          <a:lstStyle/>
          <a:p>
            <a:r>
              <a:rPr lang="en-US" sz="2000" dirty="0"/>
              <a:t>Title: Finding the best cache configuration for a given set of workloads</a:t>
            </a:r>
          </a:p>
          <a:p>
            <a:pPr lvl="1"/>
            <a:r>
              <a:rPr lang="en-US" dirty="0"/>
              <a:t>Example: </a:t>
            </a:r>
            <a:endParaRPr lang="en-US" dirty="0">
              <a:latin typeface="NimbusMonL-Regu"/>
            </a:endParaRPr>
          </a:p>
          <a:p>
            <a:pPr lvl="2"/>
            <a:r>
              <a:rPr lang="en-US" sz="2000" b="0" i="0" u="none" strike="noStrike" baseline="0" dirty="0">
                <a:latin typeface="Gill Sans" panose="020B0604020202020204" charset="0"/>
              </a:rPr>
              <a:t>Search space exploration into best performing cache parame</a:t>
            </a:r>
            <a:r>
              <a:rPr lang="en-US" sz="2000" dirty="0">
                <a:latin typeface="Gill Sans" panose="020B0604020202020204" charset="0"/>
              </a:rPr>
              <a:t>ters for a given workload. Tunable parameters include cache size, number of caches (2/3/4-level hierarchy) cache associativity, cache replacement policy etc.</a:t>
            </a:r>
            <a:endParaRPr lang="en-US" sz="2000" b="0" i="0" u="none" strike="noStrike" baseline="0" dirty="0">
              <a:latin typeface="Gill Sans" panose="020B0604020202020204" charset="0"/>
            </a:endParaRPr>
          </a:p>
          <a:p>
            <a:pPr lvl="1"/>
            <a:r>
              <a:rPr lang="en-US" sz="2000" b="0" i="0" u="none" strike="noStrike" baseline="0" dirty="0">
                <a:latin typeface="Gill Sans" panose="020B0604020202020204" charset="0"/>
              </a:rPr>
              <a:t>Outcome: Identificat</a:t>
            </a:r>
            <a:r>
              <a:rPr lang="en-US" dirty="0">
                <a:latin typeface="Gill Sans" panose="020B0604020202020204" charset="0"/>
              </a:rPr>
              <a:t>ion of best performing cache configuration</a:t>
            </a:r>
            <a:endParaRPr lang="en-US" sz="2000" b="0" i="0" u="none" strike="noStrike" baseline="0" dirty="0">
              <a:latin typeface="Gill Sans" panose="020B0604020202020204" charset="0"/>
            </a:endParaRPr>
          </a:p>
          <a:p>
            <a:pPr lvl="1"/>
            <a:r>
              <a:rPr lang="en-US" dirty="0">
                <a:latin typeface="Gill Sans" panose="020B0604020202020204" charset="0"/>
              </a:rPr>
              <a:t>Input(s): A set of workloads taken from a benchmark suite ex. SPEC’17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Gill Sans" panose="020B0604020202020204" charset="0"/>
              </a:rPr>
              <a:t>Output:  Best performing cache configuration for each workload</a:t>
            </a:r>
          </a:p>
          <a:p>
            <a:pPr lvl="1"/>
            <a:r>
              <a:rPr lang="en-US" dirty="0">
                <a:latin typeface="Gill Sans" panose="020B0604020202020204" charset="0"/>
              </a:rPr>
              <a:t>Challenges:</a:t>
            </a:r>
          </a:p>
          <a:p>
            <a:pPr lvl="2"/>
            <a:r>
              <a:rPr lang="en-US" dirty="0">
                <a:latin typeface="Gill Sans" panose="020B0604020202020204" charset="0"/>
              </a:rPr>
              <a:t>Large number of tunable parameters</a:t>
            </a:r>
          </a:p>
          <a:p>
            <a:pPr lvl="2"/>
            <a:r>
              <a:rPr lang="en-US" dirty="0">
                <a:latin typeface="Gill Sans" panose="020B0604020202020204" charset="0"/>
              </a:rPr>
              <a:t>Difficult to automate the evaluation process</a:t>
            </a:r>
          </a:p>
          <a:p>
            <a:pPr lvl="2"/>
            <a:endParaRPr lang="en-US" sz="2000" b="0" i="0" u="none" strike="noStrike" baseline="0" dirty="0">
              <a:latin typeface="Gill Sans" panose="020B0604020202020204" charset="0"/>
            </a:endParaRPr>
          </a:p>
          <a:p>
            <a:pPr lvl="2"/>
            <a:endParaRPr lang="en-US" sz="2000" dirty="0">
              <a:latin typeface="Gill Sans" panose="020B0604020202020204" charset="0"/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285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89A7-20C4-4DF3-826C-8825123E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Project Topic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8B8AD-4D5D-49DD-8C37-40CB4E24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6" y="647700"/>
            <a:ext cx="8908027" cy="5524500"/>
          </a:xfrm>
        </p:spPr>
        <p:txBody>
          <a:bodyPr/>
          <a:lstStyle/>
          <a:p>
            <a:r>
              <a:rPr lang="en-US" sz="2000" dirty="0"/>
              <a:t>Title: Manual vectorization using VSX and MMA instructions</a:t>
            </a:r>
          </a:p>
          <a:p>
            <a:pPr lvl="1"/>
            <a:r>
              <a:rPr lang="en-US" dirty="0"/>
              <a:t>Example: </a:t>
            </a:r>
            <a:endParaRPr lang="en-US" dirty="0">
              <a:latin typeface="NimbusMonL-Regu"/>
            </a:endParaRPr>
          </a:p>
          <a:p>
            <a:pPr lvl="2"/>
            <a:r>
              <a:rPr lang="en-US" sz="2000" dirty="0">
                <a:latin typeface="Gill Sans" panose="020B0604020202020204" charset="0"/>
              </a:rPr>
              <a:t>Vectorize the image convolution operation</a:t>
            </a:r>
            <a:endParaRPr lang="en-US" sz="2000" b="0" i="0" u="none" strike="noStrike" baseline="0" dirty="0">
              <a:latin typeface="Gill Sans" panose="020B0604020202020204" charset="0"/>
            </a:endParaRPr>
          </a:p>
          <a:p>
            <a:pPr lvl="1"/>
            <a:r>
              <a:rPr lang="en-US" sz="2000" b="0" i="0" u="none" strike="noStrike" baseline="0" dirty="0">
                <a:latin typeface="Gill Sans" panose="020B0604020202020204" charset="0"/>
              </a:rPr>
              <a:t>Outcome: </a:t>
            </a:r>
            <a:r>
              <a:rPr lang="en-US" dirty="0">
                <a:latin typeface="Gill Sans" panose="020B0604020202020204" charset="0"/>
              </a:rPr>
              <a:t>Vectorized code with correct outputs</a:t>
            </a:r>
            <a:endParaRPr lang="en-US" sz="2000" b="0" i="0" u="none" strike="noStrike" baseline="0" dirty="0">
              <a:latin typeface="Gill Sans" panose="020B0604020202020204" charset="0"/>
            </a:endParaRPr>
          </a:p>
          <a:p>
            <a:pPr lvl="1"/>
            <a:r>
              <a:rPr lang="en-US" dirty="0">
                <a:latin typeface="Gill Sans" panose="020B0604020202020204" charset="0"/>
              </a:rPr>
              <a:t>Input(s): A set of workloads taken from a benchmark suite ex. SPEC’17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Gill Sans" panose="020B0604020202020204" charset="0"/>
              </a:rPr>
              <a:t>Output:  A vectorized implementation of the input code that delivers significant performance improvements over the input code</a:t>
            </a:r>
          </a:p>
          <a:p>
            <a:pPr lvl="1"/>
            <a:r>
              <a:rPr lang="en-US" dirty="0">
                <a:latin typeface="Gill Sans" panose="020B0604020202020204" charset="0"/>
              </a:rPr>
              <a:t>Challenges:</a:t>
            </a:r>
          </a:p>
          <a:p>
            <a:pPr lvl="2"/>
            <a:r>
              <a:rPr lang="en-US" dirty="0">
                <a:latin typeface="Gill Sans" panose="020B0604020202020204" charset="0"/>
              </a:rPr>
              <a:t>VSX/MMA kernels are tedious to write and verify</a:t>
            </a:r>
          </a:p>
          <a:p>
            <a:pPr lvl="2"/>
            <a:endParaRPr lang="en-US" dirty="0">
              <a:latin typeface="Gill Sans" panose="020B0604020202020204" charset="0"/>
            </a:endParaRPr>
          </a:p>
          <a:p>
            <a:pPr lvl="2"/>
            <a:endParaRPr lang="en-US" dirty="0">
              <a:latin typeface="Gill Sans" panose="020B0604020202020204" charset="0"/>
            </a:endParaRPr>
          </a:p>
          <a:p>
            <a:pPr lvl="2"/>
            <a:endParaRPr lang="en-US" sz="2000" b="0" i="0" u="none" strike="noStrike" baseline="0" dirty="0">
              <a:latin typeface="Gill Sans" panose="020B0604020202020204" charset="0"/>
            </a:endParaRPr>
          </a:p>
          <a:p>
            <a:pPr lvl="2"/>
            <a:endParaRPr lang="en-US" sz="2000" dirty="0">
              <a:latin typeface="Gill Sans" panose="020B0604020202020204" charset="0"/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6762005"/>
      </p:ext>
    </p:extLst>
  </p:cSld>
  <p:clrMapOvr>
    <a:masterClrMapping/>
  </p:clrMapOvr>
</p:sld>
</file>

<file path=ppt/theme/theme1.xml><?xml version="1.0" encoding="utf-8"?>
<a:theme xmlns:a="http://schemas.openxmlformats.org/drawingml/2006/main" name="VT">
  <a:themeElements>
    <a:clrScheme name="Custom 1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367</Words>
  <Application>Microsoft Office PowerPoint</Application>
  <PresentationFormat>On-screen Show (4:3)</PresentationFormat>
  <Paragraphs>73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</vt:lpstr>
      <vt:lpstr>NimbusMonL-Regu</vt:lpstr>
      <vt:lpstr>Candara</vt:lpstr>
      <vt:lpstr>VT</vt:lpstr>
      <vt:lpstr>Project topics for CS 4505</vt:lpstr>
      <vt:lpstr>Project Topic 1</vt:lpstr>
      <vt:lpstr>Project Topic 2</vt:lpstr>
      <vt:lpstr>Project Topic 3</vt:lpstr>
      <vt:lpstr>Project Topic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Report: 09/2- 09/14</dc:title>
  <dc:creator>Wuchun Feng</dc:creator>
  <cp:lastModifiedBy>Gondhalekar, Atharva</cp:lastModifiedBy>
  <cp:revision>8</cp:revision>
  <dcterms:created xsi:type="dcterms:W3CDTF">2009-01-29T14:38:54Z</dcterms:created>
  <dcterms:modified xsi:type="dcterms:W3CDTF">2022-08-18T12:04:49Z</dcterms:modified>
</cp:coreProperties>
</file>