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372" r:id="rId2"/>
    <p:sldId id="317" r:id="rId3"/>
    <p:sldId id="560" r:id="rId4"/>
    <p:sldId id="421" r:id="rId5"/>
    <p:sldId id="435" r:id="rId6"/>
    <p:sldId id="424" r:id="rId7"/>
    <p:sldId id="425" r:id="rId8"/>
    <p:sldId id="561" r:id="rId9"/>
    <p:sldId id="562" r:id="rId10"/>
    <p:sldId id="563" r:id="rId11"/>
    <p:sldId id="56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A60"/>
    <a:srgbClr val="FFFD78"/>
    <a:srgbClr val="941651"/>
    <a:srgbClr val="FF9300"/>
    <a:srgbClr val="00905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2"/>
    <p:restoredTop sz="82721"/>
  </p:normalViewPr>
  <p:slideViewPr>
    <p:cSldViewPr snapToGrid="0" showGuides="1">
      <p:cViewPr varScale="1">
        <p:scale>
          <a:sx n="100" d="100"/>
          <a:sy n="100" d="100"/>
        </p:scale>
        <p:origin x="1896" y="176"/>
      </p:cViewPr>
      <p:guideLst>
        <p:guide orient="horz" pos="3336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DAEAAC4-0BF7-584C-81F2-E33C2534F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63421B-4FD0-5641-820F-EE9480B446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2BBDF2-A467-704D-96EF-0719A83227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2290462-1114-4641-B9C0-D5CFA1E83A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D37267E-FFBD-C945-814C-5BACA3563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94F01EF-F56C-D24B-AC59-AB9A65150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3DCB-BD9E-D54E-BECC-768EC8DFA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comparch/cache-pipelining-Nfcj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234A70A-2A0B-894F-9538-9DAB46E4F8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7F1AD60-3B1B-1740-A2FD-5E69A1EB06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3B5CEE-450F-0046-8598-2F23DEDF96D0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D3921A6F-BB57-5140-9D19-B86B881EA3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40D9AA7-9A3A-F447-8C2C-9EF4CCADF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24A194-438D-5840-AD35-49F8A68A419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7BFDAAC9-F854-F44B-83AF-2B5A45F8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6C96D32-2343-D54B-A0A3-D187AB79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C0B912E-89FA-D24F-86AD-1541965C60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CAF91DEB-B464-5148-A35D-9FEE16983A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D281BD-37A4-2641-8999-096ECB070BC1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CECE6824-FB56-0F47-A030-0BB6E7B269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59A02371-E2ED-1444-B135-A5E85916C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667292-5780-DC47-875E-B57DE55047C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FC3BE39-4255-294F-B008-D2D59841C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EF0A7EE8-C064-094B-BA01-247C83D10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Caching must cope with translation of virtual address to physical address.</a:t>
            </a:r>
          </a:p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Common optimization:  Use the page offset, i.e., the part that is identical in both virtual and physical addresses, to index the ache.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EA613E92-603A-1349-AC4F-67D69228B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801ECE3E-E4D7-0745-9DB0-997DA5CF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hlinkClick r:id="rId3"/>
              </a:rPr>
              <a:t>https://www.coursera.org/lecture/comparch/cache-pipelining-Nfcjx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Pre-fetching generally increases power consumption, primarily due to prefetched data that is unused.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DBA0AD2D-2E00-6547-93FD-0887926C5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9F5F88-0775-F249-93C9-C50B631CF76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669AD3E-6134-C14D-A91E-8757042A1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E22DCE3-C895-754F-9581-06AD0DA42E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84B0CE-D3DF-5743-8C04-897B485671E3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C9E2A395-77E3-8F4E-8C73-DADA055A64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9F1A31D0-40CB-6840-8832-2B419AAC9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AA7778-2FCD-E84B-A8EC-B958688A4D74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31F2E0D9-DDDE-E04D-AE31-9BD1FDDEDE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BF11DCB4-A359-4740-99E5-4DE119242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Obvious answers:</a:t>
            </a:r>
          </a:p>
          <a:p>
            <a:pPr>
              <a:buFontTx/>
              <a:buAutoNum type="arabicPeriod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Reduce hit time.</a:t>
            </a:r>
          </a:p>
          <a:p>
            <a:pPr>
              <a:buFontTx/>
              <a:buAutoNum type="arabicPeriod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Reduce miss rate.</a:t>
            </a:r>
          </a:p>
          <a:p>
            <a:pPr>
              <a:buFontTx/>
              <a:buAutoNum type="arabicPeriod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Reduce miss penalty.</a:t>
            </a:r>
          </a:p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95F0E431-8DEC-6841-922A-4F89B09E9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>
            <a:extLst>
              <a:ext uri="{FF2B5EF4-FFF2-40B4-BE49-F238E27FC236}">
                <a16:creationId xmlns:a16="http://schemas.microsoft.com/office/drawing/2014/main" id="{F84D7751-D168-A243-A781-F866B223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Just changed the interleaving of memory accesses between the processing cores.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Make a quiz question with traversal pattern.  </a:t>
            </a: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F50BE149-E1BE-924B-B6E4-FA168ED39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402C03-D60D-8E45-ACCD-D8BC63A4E0F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L4: Off chip: 16 MB memory buffer chip per channel, 8 chips per socket.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49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POWER8:</a:t>
            </a:r>
          </a:p>
          <a:p>
            <a:r>
              <a:rPr lang="en-US" dirty="0"/>
              <a:t>362 mm2 (for 6 cores chip version), 22 nm, 15 layers, Cu, SOI,</a:t>
            </a:r>
          </a:p>
          <a:p>
            <a:r>
              <a:rPr lang="en-US" dirty="0"/>
              <a:t>L1 Data cache = 64 KB, 128 B/line, 8-WAY</a:t>
            </a:r>
          </a:p>
          <a:p>
            <a:r>
              <a:rPr lang="en-US" dirty="0"/>
              <a:t>L1 Instruction cache = 32 KB, 8-WAY</a:t>
            </a:r>
          </a:p>
          <a:p>
            <a:r>
              <a:rPr lang="en-US" dirty="0"/>
              <a:t>L2 cache = 512 KB per core, 128 B/line, 8-WAY</a:t>
            </a:r>
          </a:p>
          <a:p>
            <a:r>
              <a:rPr lang="en-US" dirty="0"/>
              <a:t>L3 local cache (Fast-L3 Region cache) = 8 MB (</a:t>
            </a:r>
            <a:r>
              <a:rPr lang="en-US" dirty="0" err="1"/>
              <a:t>eDRAM</a:t>
            </a:r>
            <a:r>
              <a:rPr lang="en-US" dirty="0"/>
              <a:t>), 128 B/line, 8-WAY</a:t>
            </a:r>
          </a:p>
          <a:p>
            <a:r>
              <a:rPr lang="en-US" dirty="0"/>
              <a:t>L3 cache = (8 MB * 5)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B/line,</a:t>
            </a:r>
          </a:p>
          <a:p>
            <a:r>
              <a:rPr lang="en-US" dirty="0"/>
              <a:t>L4: Off chip: 16 MB memory buffer chip per channel, 8 chips per socket.</a:t>
            </a:r>
          </a:p>
          <a:p>
            <a:endParaRPr lang="en-US" dirty="0"/>
          </a:p>
          <a:p>
            <a:r>
              <a:rPr lang="en-US" dirty="0"/>
              <a:t>POWER9:  695 mm2 (for 24 cores chip version), 14 nm, 17 layers, Cu, SOI </a:t>
            </a:r>
            <a:r>
              <a:rPr lang="en-US" dirty="0" err="1"/>
              <a:t>finFET</a:t>
            </a:r>
            <a:r>
              <a:rPr lang="en-US" dirty="0"/>
              <a:t>. 8 billion transistors.</a:t>
            </a:r>
          </a:p>
          <a:p>
            <a:r>
              <a:rPr lang="en-US" dirty="0"/>
              <a:t>L1 Data cache = 32 KB, 128 B/line (2x 64-byte sectors), 8-WAY. 8 banks. Store-through (to L2 cache) policy; no allocate on store misses. Pseudo-LRU. 64-byte reload interface from the L2 cache can supply 64 bytes in every processor clock. Effective address index, real address tags (hardware fix-up on alias cases).</a:t>
            </a:r>
          </a:p>
          <a:p>
            <a:r>
              <a:rPr lang="en-US" dirty="0"/>
              <a:t>L1 Instruction cache = 32 KB, (4x 32-byte sectors), 8-WAY, Effective-address index, real-address tags.</a:t>
            </a:r>
          </a:p>
          <a:p>
            <a:r>
              <a:rPr lang="en-US" dirty="0"/>
              <a:t>L2 cache = 512 KB per core, 128 B/line, 8-WAY. 2-bank. One processor read port, two snoop read ports, and one write port per physical bank</a:t>
            </a:r>
          </a:p>
          <a:p>
            <a:r>
              <a:rPr lang="en-US" dirty="0"/>
              <a:t>L3 local cache (Fast-L3 Region cache) = 10 MB (</a:t>
            </a:r>
            <a:r>
              <a:rPr lang="en-US" dirty="0" err="1"/>
              <a:t>eDRAM</a:t>
            </a:r>
            <a:r>
              <a:rPr lang="en-US" dirty="0"/>
              <a:t>) per 2 cores, 128 B/line, 20-WAY</a:t>
            </a:r>
          </a:p>
          <a:p>
            <a:r>
              <a:rPr lang="en-US" dirty="0"/>
              <a:t>L3 cache = (10 MB * 12)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 (2x 64-byte sector), victim cache for L2 cache and, victim cache for other on-chip L3 caches. 64-byte wide data bus to L2 for reads.</a:t>
            </a:r>
          </a:p>
          <a:p>
            <a:r>
              <a:rPr lang="en-US" dirty="0"/>
              <a:t>RAM: 8x DDR4</a:t>
            </a:r>
          </a:p>
          <a:p>
            <a:r>
              <a:rPr lang="en-US" dirty="0"/>
              <a:t>On-chip accelerators, including on-chip encryption, compression, and random number generation accelerators</a:t>
            </a:r>
          </a:p>
          <a:p>
            <a:r>
              <a:rPr lang="en-US" dirty="0"/>
              <a:t>Fetch: 8 instructions</a:t>
            </a:r>
          </a:p>
          <a:p>
            <a:r>
              <a:rPr lang="en-US" dirty="0"/>
              <a:t>Decode: 6 instructions</a:t>
            </a:r>
          </a:p>
          <a:p>
            <a:r>
              <a:rPr lang="en-US" dirty="0"/>
              <a:t>Dispatch: 6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18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POWER8:</a:t>
            </a:r>
          </a:p>
          <a:p>
            <a:r>
              <a:rPr lang="en-US" dirty="0"/>
              <a:t>362 mm2 (for 6 cores chip version), 22 nm, 15 layers, Cu, SOI,</a:t>
            </a:r>
          </a:p>
          <a:p>
            <a:r>
              <a:rPr lang="en-US" dirty="0"/>
              <a:t>L1 Data cache = 64 KB, 128 B/line, 8-WAY</a:t>
            </a:r>
          </a:p>
          <a:p>
            <a:r>
              <a:rPr lang="en-US" dirty="0"/>
              <a:t>L1 Instruction cache = 32 KB, 8-WAY</a:t>
            </a:r>
          </a:p>
          <a:p>
            <a:r>
              <a:rPr lang="en-US" dirty="0"/>
              <a:t>L2 cache = 512 KB per core, 128 B/line, 8-WAY</a:t>
            </a:r>
          </a:p>
          <a:p>
            <a:r>
              <a:rPr lang="en-US" dirty="0"/>
              <a:t>L3 local cache (Fast-L3 Region cache) = 8 MB (</a:t>
            </a:r>
            <a:r>
              <a:rPr lang="en-US" dirty="0" err="1"/>
              <a:t>eDRAM</a:t>
            </a:r>
            <a:r>
              <a:rPr lang="en-US" dirty="0"/>
              <a:t>), 128 B/line, 8-WAY</a:t>
            </a:r>
          </a:p>
          <a:p>
            <a:r>
              <a:rPr lang="en-US" dirty="0"/>
              <a:t>L3 cache = (8 MB * 5)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B/line,</a:t>
            </a:r>
          </a:p>
          <a:p>
            <a:r>
              <a:rPr lang="en-US" dirty="0"/>
              <a:t>L4: Off chip: 16 MB memory buffer chip per channel, 8 chips per socket.</a:t>
            </a:r>
          </a:p>
          <a:p>
            <a:endParaRPr lang="en-US" dirty="0"/>
          </a:p>
          <a:p>
            <a:r>
              <a:rPr lang="en-US" dirty="0"/>
              <a:t>POWER9:  695 mm2 (for 24 cores chip version), 14 nm, 17 layers, Cu, SOI </a:t>
            </a:r>
            <a:r>
              <a:rPr lang="en-US" dirty="0" err="1"/>
              <a:t>finFET</a:t>
            </a:r>
            <a:r>
              <a:rPr lang="en-US" dirty="0"/>
              <a:t>. 8 billion transistors.</a:t>
            </a:r>
          </a:p>
          <a:p>
            <a:r>
              <a:rPr lang="en-US" dirty="0"/>
              <a:t>L1 Data cache = 32 KB, 128 B/line (2x 64-byte sectors), 8-WAY. 8 banks. Store-through (to L2 cache) policy; no allocate on store misses. Pseudo-LRU. 64-byte reload interface from the L2 cache can supply 64 bytes in every processor clock. Effective address index, real address tags (hardware fix-up on alias cases).</a:t>
            </a:r>
          </a:p>
          <a:p>
            <a:r>
              <a:rPr lang="en-US" dirty="0"/>
              <a:t>L1 Instruction cache = 32 KB, (4x 32-byte sectors), 8-WAY, Effective-address index, real-address tags.</a:t>
            </a:r>
          </a:p>
          <a:p>
            <a:r>
              <a:rPr lang="en-US" dirty="0"/>
              <a:t>L2 cache = 512 KB per core, 128 B/line, 8-WAY. 2-bank. One processor read port, two snoop read ports, and one write port per physical bank</a:t>
            </a:r>
          </a:p>
          <a:p>
            <a:r>
              <a:rPr lang="en-US" dirty="0"/>
              <a:t>L3 local cache (Fast-L3 Region cache) = 10 MB (</a:t>
            </a:r>
            <a:r>
              <a:rPr lang="en-US" dirty="0" err="1"/>
              <a:t>eDRAM</a:t>
            </a:r>
            <a:r>
              <a:rPr lang="en-US" dirty="0"/>
              <a:t>) per 2 cores, 128 B/line, 20-WAY</a:t>
            </a:r>
          </a:p>
          <a:p>
            <a:r>
              <a:rPr lang="en-US" dirty="0"/>
              <a:t>L3 cache = (10 MB * 12)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 (2x 64-byte sector), victim cache for L2 cache and, victim cache for other on-chip L3 caches. 64-byte wide data bus to L2 for reads.</a:t>
            </a:r>
          </a:p>
          <a:p>
            <a:r>
              <a:rPr lang="en-US" dirty="0"/>
              <a:t>RAM: 8x DDR4</a:t>
            </a:r>
          </a:p>
          <a:p>
            <a:r>
              <a:rPr lang="en-US" dirty="0"/>
              <a:t>On-chip accelerators, including on-chip encryption, compression, and random number generation accelerators</a:t>
            </a:r>
          </a:p>
          <a:p>
            <a:r>
              <a:rPr lang="en-US" dirty="0"/>
              <a:t>Fetch: 8 instructions</a:t>
            </a:r>
          </a:p>
          <a:p>
            <a:r>
              <a:rPr lang="en-US" dirty="0"/>
              <a:t>Decode: 6 instructions</a:t>
            </a:r>
          </a:p>
          <a:p>
            <a:r>
              <a:rPr lang="en-US" dirty="0"/>
              <a:t>Dispatch: 6 instructions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0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POWER8:</a:t>
            </a:r>
          </a:p>
          <a:p>
            <a:r>
              <a:rPr lang="en-US" dirty="0"/>
              <a:t>362 mm2 (for 6 cores chip version), 22 nm, 15 layers, Cu, SOI,</a:t>
            </a:r>
          </a:p>
          <a:p>
            <a:r>
              <a:rPr lang="en-US" dirty="0"/>
              <a:t>L1 Data cache = 64 KB, 128 B/line, 8-WAY</a:t>
            </a:r>
          </a:p>
          <a:p>
            <a:r>
              <a:rPr lang="en-US" dirty="0"/>
              <a:t>L1 Instruction cache = 32 KB, 8-WAY</a:t>
            </a:r>
          </a:p>
          <a:p>
            <a:r>
              <a:rPr lang="en-US" dirty="0"/>
              <a:t>L2 cache = 512 KB per core, 128 B/line, 8-WAY</a:t>
            </a:r>
          </a:p>
          <a:p>
            <a:r>
              <a:rPr lang="en-US" dirty="0"/>
              <a:t>L3 local cache (Fast-L3 Region cache) = 8 MB (</a:t>
            </a:r>
            <a:r>
              <a:rPr lang="en-US" dirty="0" err="1"/>
              <a:t>eDRAM</a:t>
            </a:r>
            <a:r>
              <a:rPr lang="en-US" dirty="0"/>
              <a:t>), 128 B/line, 8-WAY</a:t>
            </a:r>
          </a:p>
          <a:p>
            <a:r>
              <a:rPr lang="en-US" dirty="0"/>
              <a:t>L3 cache = (8 MB * 5)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B/line,</a:t>
            </a:r>
          </a:p>
          <a:p>
            <a:r>
              <a:rPr lang="en-US" dirty="0"/>
              <a:t>L4: Off chip: 16 MB memory buffer chip per channel, 8 chips per socket.</a:t>
            </a:r>
          </a:p>
          <a:p>
            <a:endParaRPr lang="en-US" dirty="0"/>
          </a:p>
          <a:p>
            <a:r>
              <a:rPr lang="en-US" dirty="0"/>
              <a:t>POWER9:  695 mm2 (for 24 cores chip version), 14 nm, 17 layers, Cu, SOI </a:t>
            </a:r>
            <a:r>
              <a:rPr lang="en-US" dirty="0" err="1"/>
              <a:t>finFET</a:t>
            </a:r>
            <a:r>
              <a:rPr lang="en-US" dirty="0"/>
              <a:t>. 8 billion transistors.</a:t>
            </a:r>
          </a:p>
          <a:p>
            <a:r>
              <a:rPr lang="en-US" dirty="0"/>
              <a:t>L1 Data cache = 32 KB, 128 B/line (2x 64-byte sectors), 8-WAY. 8 banks. Store-through (to L2 cache) policy; no allocate on store misses. Pseudo-LRU. 64-byte reload interface from the L2 cache can supply 64 bytes in every processor clock. Effective address index, real address tags (hardware fix-up on alias cases).</a:t>
            </a:r>
          </a:p>
          <a:p>
            <a:r>
              <a:rPr lang="en-US" dirty="0"/>
              <a:t>L1 Instruction cache = 32 KB, (4x 32-byte sectors), 8-WAY, Effective-address index, real-address tags.</a:t>
            </a:r>
          </a:p>
          <a:p>
            <a:r>
              <a:rPr lang="en-US" dirty="0"/>
              <a:t>L2 cache = 512 KB per core, 128 B/line, 8-WAY. 2-bank. One processor read port, two snoop read ports, and one write port per physical bank</a:t>
            </a:r>
          </a:p>
          <a:p>
            <a:r>
              <a:rPr lang="en-US" dirty="0"/>
              <a:t>L3 local cache (Fast-L3 Region cache) = 10 MB (</a:t>
            </a:r>
            <a:r>
              <a:rPr lang="en-US" dirty="0" err="1"/>
              <a:t>eDRAM</a:t>
            </a:r>
            <a:r>
              <a:rPr lang="en-US" dirty="0"/>
              <a:t>) per 2 cores, 128 B/line, 20-WAY</a:t>
            </a:r>
          </a:p>
          <a:p>
            <a:r>
              <a:rPr lang="en-US" dirty="0"/>
              <a:t>L3 cache = (10 MB * 12)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 (2x 64-byte sector), victim cache for L2 cache and, victim cache for other on-chip L3 caches. 64-byte wide data bus to L2 for reads.</a:t>
            </a:r>
          </a:p>
          <a:p>
            <a:r>
              <a:rPr lang="en-US" dirty="0"/>
              <a:t>RAM: 8x DDR4</a:t>
            </a:r>
          </a:p>
          <a:p>
            <a:r>
              <a:rPr lang="en-US" dirty="0"/>
              <a:t>On-chip accelerators, including on-chip encryption, compression, and random number generation accelerators</a:t>
            </a:r>
          </a:p>
          <a:p>
            <a:r>
              <a:rPr lang="en-US" dirty="0"/>
              <a:t>Fetch: 8 instructions</a:t>
            </a:r>
          </a:p>
          <a:p>
            <a:r>
              <a:rPr lang="en-US" dirty="0"/>
              <a:t>Decode: 6 instructions</a:t>
            </a:r>
          </a:p>
          <a:p>
            <a:r>
              <a:rPr lang="en-US" dirty="0"/>
              <a:t>Dispatch: 6 instructions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0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C4BC988-4F55-0B45-8B4A-A1078F2428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8C7FE40-CAD9-B145-A869-E5468B603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6042BD3-5504-F34F-BC13-B835366151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A0FE9AC4-DE20-044A-A7ED-8E54D4FD4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C8AAF3-A7EA-004B-BF91-91A971C5F795}" type="slidenum">
              <a:rPr lang="en-AU" altLang="en-US" sz="1200" b="1">
                <a:solidFill>
                  <a:schemeClr val="bg1"/>
                </a:solidFill>
              </a:rPr>
              <a:pPr algn="r"/>
              <a:t>‹#›</a:t>
            </a:fld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04370-F8CC-7F44-A56F-7F28BDAD8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47" y="1479550"/>
            <a:ext cx="1797991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D008B-8E98-AF44-B678-20DF55F69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DCE439-BAA9-A345-9FB8-B547EDA79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24C7D-3FE6-0F47-BAE9-1778B48F1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F7B37B9-F025-1B45-A623-5702700F0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12380-D250-5B4B-86E3-B0BA22D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CE66B-026D-9646-8D1C-9AF86943E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496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41018-A62C-1343-A33E-D3100F129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08972E2F-9C78-A043-AD5A-422A1A307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2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2">
            <a:extLst>
              <a:ext uri="{FF2B5EF4-FFF2-40B4-BE49-F238E27FC236}">
                <a16:creationId xmlns:a16="http://schemas.microsoft.com/office/drawing/2014/main" id="{BD75EC00-4517-2F41-85B0-7E230A07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553200"/>
            <a:ext cx="297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38D051-5186-A049-BD1C-57EEB8710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 smtClean="0"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AU" altLang="en-US"/>
              <a:t>Copyright © 2012-2020, Elsevier Inc. Copyright © 2021-2022, Wu-chun Feng.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09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94165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726BF-9777-7B4B-AA15-CC8D6EA0A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B378E8-0F32-AD4B-8914-3266817B6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8800" y="6248400"/>
            <a:ext cx="303784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F7E6E-0C4D-174F-AD82-0ACE3FD8E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A006-9FF0-194A-A485-0B71368BA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AD488D-877E-3242-AE63-1F1AFBE62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2468D-6B72-094C-85D5-3203BBFF4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C77C1-E54D-4749-8894-332D61B7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65A91E63-9F1A-0242-8107-D3284F43A9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CD47E-75A7-7841-AF30-7BDA7DEAB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AACC3-A30A-3548-8A16-273A59953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DABD0-3C38-0E42-A63E-5A1B339C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5A7D503-690B-C944-BB3A-0749E0EF6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3A0CC-DF1A-8943-A256-4FAE6F511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8FF7FF-CA57-0E4F-873A-333445F92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35300" y="6248400"/>
            <a:ext cx="30861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3D9C4C-4A92-9841-87B3-8B6F75DE4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E47C8982-1612-4045-86E9-9B2EE0012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3D90B4-19D8-B148-9BDC-CA1CDB031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2D1B3-DE5C-D444-B2B2-019F8E61D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623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5FCE34-1689-9043-971A-4D8DC11B9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9EB2DAC-ACFA-1E49-A481-30B4A92DF1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CD6B52-3455-3F4E-BACF-75E2067A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99109E-DE65-0F4D-BACB-7BA1C900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48400"/>
            <a:ext cx="31369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7CFA02-F157-1346-88E7-EF4C59DF3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DFBADBF0-1886-4A49-A4AD-54FAFAFA2C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F0EE-3B88-2F47-B7A6-97DAE4FD5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DA12-3038-9044-9CA1-E653DB971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226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43E5A-DA57-2E42-9653-13589F6D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A4E0703-9B05-5D46-BF2C-03F8BC35EA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12DE5-120C-D847-A35B-E5EA0F31A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C5AD5-9111-1D4A-BDB0-F22B88A47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60700" y="6248400"/>
            <a:ext cx="30988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5D287-ECB6-0D4A-ABE2-EFF4AA82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015E9CF-C40C-8F4B-AD87-E855A5A0F5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3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5">
            <a:extLst>
              <a:ext uri="{FF2B5EF4-FFF2-40B4-BE49-F238E27FC236}">
                <a16:creationId xmlns:a16="http://schemas.microsoft.com/office/drawing/2014/main" id="{473DD40B-F209-0845-ABC2-39F190F2B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alphaModFix amt="2000"/>
          </a:blip>
          <a:srcRect l="14400"/>
          <a:stretch>
            <a:fillRect/>
          </a:stretch>
        </p:blipFill>
        <p:spPr bwMode="auto">
          <a:xfrm>
            <a:off x="4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88C69CA-3345-4040-B3DB-147E553DF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084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FFFA7-D2AA-0A4D-B2C7-B02D97081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29360"/>
            <a:ext cx="7772400" cy="50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D7E02A-5913-6741-8546-89B14AC0D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A700B3-0D15-4F44-BA9F-3BCB2DBDB1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7999" y="6248400"/>
            <a:ext cx="31089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anose="020E0502030303020204" pitchFamily="34" charset="0"/>
                <a:ea typeface="ＭＳ Ｐゴシック" charset="-128"/>
                <a:cs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06F629-B182-A046-81C8-A06C9FD3E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5E315-E011-7F4F-94B1-34E0E8310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4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anose="020E0502030303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41651"/>
          </a:solidFill>
          <a:latin typeface="Candara" panose="020E0502030303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9300"/>
          </a:solidFill>
          <a:latin typeface="Candara" panose="020E0502030303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>
            <a:extLst>
              <a:ext uri="{FF2B5EF4-FFF2-40B4-BE49-F238E27FC236}">
                <a16:creationId xmlns:a16="http://schemas.microsoft.com/office/drawing/2014/main" id="{6F5FA7D4-55CD-D542-B4B3-A7CA289E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43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Chapter 2</a:t>
            </a:r>
            <a:endParaRPr lang="en-GB" altLang="en-US" dirty="0">
              <a:solidFill>
                <a:srgbClr val="011893"/>
              </a:solidFill>
            </a:endParaRPr>
          </a:p>
        </p:txBody>
      </p:sp>
      <p:sp>
        <p:nvSpPr>
          <p:cNvPr id="15362" name="Rectangle 12">
            <a:extLst>
              <a:ext uri="{FF2B5EF4-FFF2-40B4-BE49-F238E27FC236}">
                <a16:creationId xmlns:a16="http://schemas.microsoft.com/office/drawing/2014/main" id="{D5340182-4691-B341-A97E-399D9855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6094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Memory Hierarchy Design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dirty="0">
              <a:solidFill>
                <a:srgbClr val="01189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Part 3: Case Study with POWER</a:t>
            </a:r>
          </a:p>
        </p:txBody>
      </p:sp>
      <p:sp>
        <p:nvSpPr>
          <p:cNvPr id="15363" name="Text Box 13">
            <a:extLst>
              <a:ext uri="{FF2B5EF4-FFF2-40B4-BE49-F238E27FC236}">
                <a16:creationId xmlns:a16="http://schemas.microsoft.com/office/drawing/2014/main" id="{0E200B17-369C-BF43-8F3E-59FE4E83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-57150"/>
            <a:ext cx="450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Computer Architecture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A Quantitative Approach, Sixth Edition</a:t>
            </a:r>
            <a:endParaRPr lang="en-GB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4377-D9B0-AA46-8138-1B44641BA055}"/>
              </a:ext>
            </a:extLst>
          </p:cNvPr>
          <p:cNvSpPr txBox="1"/>
          <p:nvPr/>
        </p:nvSpPr>
        <p:spPr>
          <a:xfrm>
            <a:off x="3558313" y="4326710"/>
            <a:ext cx="5132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“Ideally one would desire an indefinitely large memory capacity such that any particular … word would be immediately available. … We are … forced to recognize the possibility of constructing a hierarchy of memories, each of which has greater capacity than the preceding but which is less quickly accessible.” </a:t>
            </a:r>
          </a:p>
          <a:p>
            <a:pPr marL="917575"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– A. W. Burks, H. H. </a:t>
            </a:r>
            <a:r>
              <a:rPr lang="en-US" sz="1400" dirty="0" err="1">
                <a:solidFill>
                  <a:schemeClr val="bg2"/>
                </a:solidFill>
                <a:latin typeface="Candara" panose="020E0502030303020204" pitchFamily="34" charset="0"/>
              </a:rPr>
              <a:t>Goldstine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, and J. von Neumann, </a:t>
            </a:r>
            <a:r>
              <a:rPr lang="en-US" sz="1400" i="1" dirty="0">
                <a:solidFill>
                  <a:schemeClr val="bg2"/>
                </a:solidFill>
                <a:latin typeface="Candara" panose="020E0502030303020204" pitchFamily="34" charset="0"/>
              </a:rPr>
              <a:t>Preliminary Discussion of the Logical Design of an Electronic Computing Instrument (1946)</a:t>
            </a:r>
            <a:endParaRPr lang="en-US" sz="1400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9A0-51D9-8541-B3CA-3616A952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POWER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266A-2FBA-8C4C-9104-568C840E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13" y="1228725"/>
            <a:ext cx="8019789" cy="5095875"/>
          </a:xfrm>
        </p:spPr>
        <p:txBody>
          <a:bodyPr/>
          <a:lstStyle/>
          <a:p>
            <a:r>
              <a:rPr lang="en-US" dirty="0"/>
              <a:t>POWER8 Additional Details</a:t>
            </a:r>
          </a:p>
          <a:p>
            <a:pPr lvl="1"/>
            <a:r>
              <a:rPr lang="en-US" dirty="0"/>
              <a:t>62 mm</a:t>
            </a:r>
            <a:r>
              <a:rPr lang="en-US" baseline="30000" dirty="0"/>
              <a:t>2</a:t>
            </a:r>
            <a:r>
              <a:rPr lang="en-US" dirty="0"/>
              <a:t> (for 6 cores/chip version), 22 nm, 15 layers, Cu, SOI,</a:t>
            </a:r>
          </a:p>
          <a:p>
            <a:pPr lvl="1"/>
            <a:r>
              <a:rPr lang="en-US" dirty="0"/>
              <a:t>L1 Instruction $ = 32 KB, 8-WAY</a:t>
            </a:r>
          </a:p>
          <a:p>
            <a:pPr lvl="1"/>
            <a:r>
              <a:rPr lang="en-US" dirty="0"/>
              <a:t>L1 Data $ = 64 KB, 128 B/line, 8-WAY</a:t>
            </a:r>
          </a:p>
          <a:p>
            <a:pPr lvl="1"/>
            <a:r>
              <a:rPr lang="en-US" dirty="0"/>
              <a:t>L2 cache = 512 KB per core, 128 B/line, 8-WAY</a:t>
            </a:r>
          </a:p>
          <a:p>
            <a:pPr lvl="1"/>
            <a:r>
              <a:rPr lang="en-US" dirty="0"/>
              <a:t>L3 local cache (Fast-L3 Region cache) = 8 MB (</a:t>
            </a:r>
            <a:r>
              <a:rPr lang="en-US" dirty="0" err="1"/>
              <a:t>eDRAM</a:t>
            </a:r>
            <a:r>
              <a:rPr lang="en-US" dirty="0"/>
              <a:t>), 128 B/line, 8-WAY</a:t>
            </a:r>
          </a:p>
          <a:p>
            <a:pPr lvl="1"/>
            <a:r>
              <a:rPr lang="en-US" dirty="0"/>
              <a:t>L3 cache = (8 MB * 5)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B/line,</a:t>
            </a:r>
          </a:p>
          <a:p>
            <a:pPr lvl="1"/>
            <a:r>
              <a:rPr lang="en-US" dirty="0"/>
              <a:t>L4: Off chip: 16 MB memory buffer chip per channel, 8 chips per socket.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9A0-51D9-8541-B3CA-3616A952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8637"/>
            <a:ext cx="7772400" cy="762000"/>
          </a:xfrm>
        </p:spPr>
        <p:txBody>
          <a:bodyPr/>
          <a:lstStyle/>
          <a:p>
            <a:r>
              <a:rPr lang="en-US" dirty="0"/>
              <a:t>Case Study:  POWER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266A-2FBA-8C4C-9104-568C840E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13" y="970637"/>
            <a:ext cx="8157576" cy="5353963"/>
          </a:xfrm>
        </p:spPr>
        <p:txBody>
          <a:bodyPr/>
          <a:lstStyle/>
          <a:p>
            <a:r>
              <a:rPr lang="en-US" dirty="0"/>
              <a:t>POWER9 Additional Details</a:t>
            </a:r>
          </a:p>
          <a:p>
            <a:pPr lvl="1"/>
            <a:r>
              <a:rPr lang="en-US" dirty="0"/>
              <a:t>695 mm</a:t>
            </a:r>
            <a:r>
              <a:rPr lang="en-US" baseline="30000" dirty="0"/>
              <a:t>2</a:t>
            </a:r>
            <a:r>
              <a:rPr lang="en-US" dirty="0"/>
              <a:t> (for 24 cores chip version), 14 nm, 17 layers, Cu, SOI </a:t>
            </a:r>
            <a:r>
              <a:rPr lang="en-US" dirty="0" err="1"/>
              <a:t>finFET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L1 Instruction $ = 32 KB, (4x 32-byte sectors), 8-WAY, effective-address index, real-address tags.</a:t>
            </a:r>
          </a:p>
          <a:p>
            <a:pPr lvl="1"/>
            <a:r>
              <a:rPr lang="en-US" dirty="0"/>
              <a:t>L1 Data $ = 32 KB, 128 B/line (2x 64-byte sectors), 8-WAY. 8 banks. Store-through (to L2 $) policy; no allocate on store misses. Pseudo-LRU. 64-byte reload interface from the L2 $ can supply 64 bytes in every processor clock. Effective address index, real address tags.</a:t>
            </a:r>
          </a:p>
          <a:p>
            <a:pPr lvl="1"/>
            <a:r>
              <a:rPr lang="en-US" dirty="0"/>
              <a:t>L2 $ = 512 KB per core, 128 B/line, 8-WAY. 2-bank. 1 processor read port, 2 snoop read ports, and 1 write port per physical bank</a:t>
            </a:r>
          </a:p>
          <a:p>
            <a:pPr lvl="1"/>
            <a:r>
              <a:rPr lang="en-US" dirty="0"/>
              <a:t>L3 local cache (Fast-L3 Region cache) = 10 MB (</a:t>
            </a:r>
            <a:r>
              <a:rPr lang="en-US" dirty="0" err="1"/>
              <a:t>eDRAM</a:t>
            </a:r>
            <a:r>
              <a:rPr lang="en-US" dirty="0"/>
              <a:t>) per 2 cores, 128 B/line, 20-WAY</a:t>
            </a:r>
          </a:p>
          <a:p>
            <a:pPr lvl="1"/>
            <a:r>
              <a:rPr lang="en-US" dirty="0"/>
              <a:t>L3 $ = (10 MB * 12) per chip (</a:t>
            </a:r>
            <a:r>
              <a:rPr lang="en-US" dirty="0" err="1"/>
              <a:t>eDRAM</a:t>
            </a:r>
            <a:r>
              <a:rPr lang="en-US" dirty="0"/>
              <a:t>) consist of LOCAL-L3 from another cores, 128 B/line (2x 64-byte sector), victim cache for L2 cache, and victim cache for other on-chip L3 caches. 64-byte wide data bus to L2 for reads.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C58D214-F7FA-944F-A046-44C359F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333142"/>
            <a:ext cx="7772400" cy="762000"/>
          </a:xfrm>
        </p:spPr>
        <p:txBody>
          <a:bodyPr/>
          <a:lstStyle/>
          <a:p>
            <a:r>
              <a:rPr lang="en-US" altLang="en-US" dirty="0"/>
              <a:t>Acknowledgements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CBFC776-2424-144D-9B73-01E91F7A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215851"/>
            <a:ext cx="8056266" cy="5159549"/>
          </a:xfrm>
        </p:spPr>
        <p:txBody>
          <a:bodyPr/>
          <a:lstStyle/>
          <a:p>
            <a:r>
              <a:rPr lang="en-US" altLang="en-US" dirty="0"/>
              <a:t>Thanks to many sources for slide material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1990 Morgan Kaufmann Publishers, © 2001-present Elsevier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Architecture: A Quantitative Approach by J. Hennessy &amp; D. Patterson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1994 Morgan Kaufmann Publishers, © 2001-present Elsevier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Organization and Design by D. Patterson &amp; J. Hennessy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K. </a:t>
            </a:r>
            <a:r>
              <a:rPr lang="en-US" altLang="en-US" sz="1600" dirty="0" err="1"/>
              <a:t>Asinovic</a:t>
            </a:r>
            <a:r>
              <a:rPr lang="en-US" altLang="en-US" sz="1600" dirty="0"/>
              <a:t> &amp; Arvind, MIT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J. </a:t>
            </a:r>
            <a:r>
              <a:rPr lang="en-US" altLang="en-US" sz="1600" dirty="0" err="1"/>
              <a:t>Kubiatowicz</a:t>
            </a:r>
            <a:r>
              <a:rPr lang="en-US" altLang="en-US" sz="1600" dirty="0"/>
              <a:t>, University of California at Berkeley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2006, © 2010 No Starch Press for Inside the Machine by J. Stokes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 W.-M. </a:t>
            </a:r>
            <a:r>
              <a:rPr lang="en-US" altLang="en-US" sz="1600" dirty="0" err="1"/>
              <a:t>Hwu</a:t>
            </a:r>
            <a:r>
              <a:rPr lang="en-US" altLang="en-US" sz="1600" dirty="0"/>
              <a:t> &amp; D. Kirk, University of Illinois &amp; NVIDIA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2007-2010 J. Owens, University of California at Davis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2010 CRC Press for Introduction to Concurrency in Programming Languages by M. </a:t>
            </a:r>
            <a:r>
              <a:rPr lang="en-US" altLang="en-US" sz="1600" dirty="0" err="1"/>
              <a:t>Sottile</a:t>
            </a:r>
            <a:r>
              <a:rPr lang="en-US" altLang="en-US" sz="1600" dirty="0"/>
              <a:t>, T. Mattson, and C. Rasmussen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2017, IBM POWER9 Processor Architecture by </a:t>
            </a:r>
            <a:r>
              <a:rPr lang="en-US" altLang="en-US" sz="1600" dirty="0" err="1"/>
              <a:t>Sadasivam</a:t>
            </a:r>
            <a:r>
              <a:rPr lang="en-US" altLang="en-US" sz="1600" dirty="0"/>
              <a:t> et al.,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2016, © 2019 POWER9 Processor User’s Manual,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The </a:t>
            </a:r>
            <a:r>
              <a:rPr lang="en-US" altLang="en-US" sz="1600" dirty="0" err="1"/>
              <a:t>OpenPOWER</a:t>
            </a:r>
            <a:r>
              <a:rPr lang="en-US" altLang="en-US" sz="1600" dirty="0"/>
              <a:t> Foundation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2022, W. Feng,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22426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FB59C44-68F6-4247-8F49-FA9AD1222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 Basic Cache Optimizations</a:t>
            </a:r>
            <a:endParaRPr lang="en-AU" altLang="en-US" dirty="0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D6C3B8A7-17F9-D54C-80BB-67FF7C0FB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78621"/>
            <a:ext cx="7772400" cy="509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Larger block size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Reduces compulsory misses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Increases capacity and conflict misses, increases miss penalty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Larger total cache capacity to reduce miss rate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Increases hit time, increases power consumption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Higher associativity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Reduces conflict misses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Increases hit time, increases power consumption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Higher number of cache levels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Reduces overall memory access time, increases complexity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Giving priority to read misses over writes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Reduces miss penalty, increases complexity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Avoiding address translation in cache indexing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Reduces hit time</a:t>
            </a:r>
          </a:p>
        </p:txBody>
      </p:sp>
      <p:sp>
        <p:nvSpPr>
          <p:cNvPr id="21507" name="TextBox 3">
            <a:extLst>
              <a:ext uri="{FF2B5EF4-FFF2-40B4-BE49-F238E27FC236}">
                <a16:creationId xmlns:a16="http://schemas.microsoft.com/office/drawing/2014/main" id="{E8752C9F-75DE-3F49-9027-B693179F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1016000"/>
            <a:ext cx="295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Review Appendix B,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42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89E221A-18A2-A442-8CEF-CB3514BB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 Advanced Optimizations for Caching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7805E989-2ABA-8E42-B4BD-0A525C77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3569"/>
            <a:ext cx="7772400" cy="5095875"/>
          </a:xfrm>
        </p:spPr>
        <p:txBody>
          <a:bodyPr/>
          <a:lstStyle/>
          <a:p>
            <a:pPr>
              <a:defRPr/>
            </a:pPr>
            <a:r>
              <a:rPr lang="en-US" dirty="0"/>
              <a:t>Reduce Hit Time</a:t>
            </a:r>
          </a:p>
          <a:p>
            <a:pPr lvl="1">
              <a:buFontTx/>
              <a:buNone/>
              <a:defRPr/>
            </a:pPr>
            <a:r>
              <a:rPr lang="en-US" dirty="0"/>
              <a:t>(1) Small &amp; simple first-level $ and (2) way prediction</a:t>
            </a:r>
          </a:p>
          <a:p>
            <a:pPr lvl="2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Side effect:  Reduce power consumption</a:t>
            </a:r>
          </a:p>
          <a:p>
            <a:pPr>
              <a:defRPr/>
            </a:pPr>
            <a:r>
              <a:rPr lang="en-US" dirty="0"/>
              <a:t>Increase Cache Bandwidth</a:t>
            </a:r>
          </a:p>
          <a:p>
            <a:pPr lvl="1">
              <a:buFontTx/>
              <a:buNone/>
              <a:defRPr/>
            </a:pPr>
            <a:r>
              <a:rPr lang="en-US" dirty="0"/>
              <a:t>(3) Pipelined $, (4) non-blocking $, and (5) multi-banked $</a:t>
            </a:r>
          </a:p>
          <a:p>
            <a:pPr lvl="2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Side effect:  Varying impacts on power consumption</a:t>
            </a:r>
          </a:p>
          <a:p>
            <a:pPr>
              <a:defRPr/>
            </a:pPr>
            <a:r>
              <a:rPr lang="en-US" dirty="0"/>
              <a:t>Reduce Miss Penalty</a:t>
            </a:r>
          </a:p>
          <a:p>
            <a:pPr lvl="1">
              <a:buFontTx/>
              <a:buNone/>
              <a:defRPr/>
            </a:pPr>
            <a:r>
              <a:rPr lang="en-US" dirty="0"/>
              <a:t>(6) Critical word first and (7) merging write buffers</a:t>
            </a:r>
          </a:p>
          <a:p>
            <a:pPr lvl="2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Side effect:  Little impact on power</a:t>
            </a:r>
          </a:p>
          <a:p>
            <a:pPr>
              <a:defRPr/>
            </a:pPr>
            <a:r>
              <a:rPr lang="en-US" dirty="0"/>
              <a:t>Reduce Miss Rate</a:t>
            </a:r>
          </a:p>
          <a:p>
            <a:pPr lvl="1">
              <a:buFontTx/>
              <a:buNone/>
              <a:defRPr/>
            </a:pPr>
            <a:r>
              <a:rPr lang="en-US" dirty="0"/>
              <a:t>(8) Compiler optimizations.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Side effect: Reduces power consumption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/>
              <a:t>Reduce Miss Penalty or Miss Rate via Parallelism</a:t>
            </a:r>
          </a:p>
          <a:p>
            <a:pPr lvl="1">
              <a:buFontTx/>
              <a:buNone/>
              <a:defRPr/>
            </a:pPr>
            <a:r>
              <a:rPr lang="en-US" dirty="0"/>
              <a:t>(9) Hardware pre-fetching and (10) compiler pre-fetching</a:t>
            </a:r>
          </a:p>
        </p:txBody>
      </p:sp>
      <p:sp>
        <p:nvSpPr>
          <p:cNvPr id="25603" name="TextBox 1">
            <a:extLst>
              <a:ext uri="{FF2B5EF4-FFF2-40B4-BE49-F238E27FC236}">
                <a16:creationId xmlns:a16="http://schemas.microsoft.com/office/drawing/2014/main" id="{AF490D81-20EC-914A-B396-5DBEA473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487" y="1228725"/>
            <a:ext cx="142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77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solidFill>
                  <a:srgbClr val="0000FF"/>
                </a:solidFill>
                <a:latin typeface="Candara" panose="020E0502030303020204" pitchFamily="34" charset="0"/>
              </a:rPr>
              <a:t>Key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$ = cache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1C853F96-5E7F-724D-9E22-296C80AEC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Recall:  Avg. Memory Access Time</a:t>
            </a:r>
            <a:endParaRPr lang="en-AU" altLang="en-US" sz="4000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D440196B-382D-3E47-BABE-8984A309B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/>
              <a:t>How to reduce the </a:t>
            </a:r>
            <a:r>
              <a:rPr lang="en-US" altLang="en-US" i="1"/>
              <a:t>average memory access time?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Reduce hit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Reduce miss rate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Reduce miss penalty</a:t>
            </a:r>
          </a:p>
        </p:txBody>
      </p:sp>
      <p:pic>
        <p:nvPicPr>
          <p:cNvPr id="23554" name="Picture 3">
            <a:extLst>
              <a:ext uri="{FF2B5EF4-FFF2-40B4-BE49-F238E27FC236}">
                <a16:creationId xmlns:a16="http://schemas.microsoft.com/office/drawing/2014/main" id="{A1915047-08F1-0B42-AE7F-DA8C2182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92375"/>
            <a:ext cx="7258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">
            <a:extLst>
              <a:ext uri="{FF2B5EF4-FFF2-40B4-BE49-F238E27FC236}">
                <a16:creationId xmlns:a16="http://schemas.microsoft.com/office/drawing/2014/main" id="{57221A97-D551-8F49-98C2-409D0D88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467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>
            <a:extLst>
              <a:ext uri="{FF2B5EF4-FFF2-40B4-BE49-F238E27FC236}">
                <a16:creationId xmlns:a16="http://schemas.microsoft.com/office/drawing/2014/main" id="{E6F0E60D-C075-CB4A-B5BB-8B6564EB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38C3B2A5-7721-F045-B789-5AD1C928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pic>
        <p:nvPicPr>
          <p:cNvPr id="23559" name="Picture 3">
            <a:extLst>
              <a:ext uri="{FF2B5EF4-FFF2-40B4-BE49-F238E27FC236}">
                <a16:creationId xmlns:a16="http://schemas.microsoft.com/office/drawing/2014/main" id="{377A5096-93D1-8C4B-AD4D-83D82692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92375"/>
            <a:ext cx="7258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ounded Rectangle 8">
            <a:extLst>
              <a:ext uri="{FF2B5EF4-FFF2-40B4-BE49-F238E27FC236}">
                <a16:creationId xmlns:a16="http://schemas.microsoft.com/office/drawing/2014/main" id="{5CAE2DC8-B48D-7F42-8157-D047FE89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438400"/>
            <a:ext cx="7327900" cy="4953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7AA544D0-21F9-184C-A0F5-9DBABFB93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Recall:  Cache Coherence &amp; Performance</a:t>
            </a:r>
          </a:p>
        </p:txBody>
      </p:sp>
      <p:sp>
        <p:nvSpPr>
          <p:cNvPr id="114690" name="Content Placeholder 2">
            <a:extLst>
              <a:ext uri="{FF2B5EF4-FFF2-40B4-BE49-F238E27FC236}">
                <a16:creationId xmlns:a16="http://schemas.microsoft.com/office/drawing/2014/main" id="{1B3FB77A-8169-744B-BB53-4FCEA5D90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Summary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lvl="1" eaLnBrk="1" hangingPunct="1"/>
            <a:r>
              <a:rPr lang="en-US" altLang="en-US" sz="2400" dirty="0"/>
              <a:t>Unlike details with pipelining (e.g., ILP) that only concern compiler writers, you the programmer need to acknowledge that cache coherence is going on “under the covers.” Why?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marL="914400" lvl="2" indent="0" eaLnBrk="1" hangingPunct="1">
              <a:buNone/>
            </a:pPr>
            <a:r>
              <a:rPr lang="en-US" altLang="en-US" sz="2200" i="1" dirty="0">
                <a:solidFill>
                  <a:srgbClr val="FF0000"/>
                </a:solidFill>
              </a:rPr>
              <a:t>The coherence protocol can DRAMATICALLY impact your performance!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>
            <a:extLst>
              <a:ext uri="{FF2B5EF4-FFF2-40B4-BE49-F238E27FC236}">
                <a16:creationId xmlns:a16="http://schemas.microsoft.com/office/drawing/2014/main" id="{5947CE4D-F8CD-1A41-91D3-7C10C61DA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6093" y="371475"/>
            <a:ext cx="8054236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Impact of Cache Coherence in Multicore CPUs</a:t>
            </a:r>
          </a:p>
        </p:txBody>
      </p:sp>
      <p:pic>
        <p:nvPicPr>
          <p:cNvPr id="115714" name="Picture 3">
            <a:extLst>
              <a:ext uri="{FF2B5EF4-FFF2-40B4-BE49-F238E27FC236}">
                <a16:creationId xmlns:a16="http://schemas.microsoft.com/office/drawing/2014/main" id="{726B8352-A643-E242-909C-F81224AF7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3675"/>
            <a:ext cx="6746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C68-890A-464F-9D52-4409564C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POWER Architecture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5643-C2D4-C64C-A97C-5AF7A185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POWER8: 64-bit implementation of the POWER ISA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Capable of up to eight-way simultaneous multithreading (SMT) </a:t>
            </a:r>
          </a:p>
          <a:p>
            <a:pPr lvl="2"/>
            <a:r>
              <a:rPr lang="en-US" dirty="0"/>
              <a:t>Enhanced branch prediction, which uses local &amp; global prediction tables with a selector table to choose the preferred predictor </a:t>
            </a:r>
          </a:p>
          <a:p>
            <a:pPr lvl="1"/>
            <a:r>
              <a:rPr lang="en-US" dirty="0"/>
              <a:t>Memory</a:t>
            </a:r>
          </a:p>
          <a:p>
            <a:pPr lvl="2"/>
            <a:r>
              <a:rPr lang="en-US" dirty="0"/>
              <a:t>Block Size:  128 B</a:t>
            </a:r>
          </a:p>
          <a:p>
            <a:pPr lvl="2"/>
            <a:r>
              <a:rPr lang="en-US" dirty="0"/>
              <a:t>L1 Instruction $:  32 kB, eight-way set-associative</a:t>
            </a:r>
          </a:p>
          <a:p>
            <a:pPr lvl="2"/>
            <a:r>
              <a:rPr lang="en-US" dirty="0"/>
              <a:t>L1 Data $:  64 kB, eight-way set-associative</a:t>
            </a:r>
          </a:p>
          <a:p>
            <a:pPr lvl="2"/>
            <a:r>
              <a:rPr lang="en-US" dirty="0"/>
              <a:t>L2 $ per Core/Chip:  512 kB / 6 MB</a:t>
            </a:r>
          </a:p>
          <a:p>
            <a:pPr lvl="2"/>
            <a:r>
              <a:rPr lang="en-US" dirty="0"/>
              <a:t>L3 $ per Core/Chip:  8 MB / 96 MB  </a:t>
            </a:r>
          </a:p>
          <a:p>
            <a:pPr lvl="2"/>
            <a:r>
              <a:rPr lang="en-US" dirty="0"/>
              <a:t>L4 $ per Chip:  128 MB</a:t>
            </a:r>
          </a:p>
          <a:p>
            <a:pPr lvl="2"/>
            <a:r>
              <a:rPr lang="en-US" dirty="0"/>
              <a:t>Enhanced prefetch with instruction speculation awareness and data prefetch depth awareness </a:t>
            </a:r>
          </a:p>
        </p:txBody>
      </p:sp>
    </p:spTree>
    <p:extLst>
      <p:ext uri="{BB962C8B-B14F-4D97-AF65-F5344CB8AC3E}">
        <p14:creationId xmlns:p14="http://schemas.microsoft.com/office/powerpoint/2010/main" val="55757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B6BB-39DD-074E-B6E5-D5504AEB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POWER Architecture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75C2A5-C4FC-034C-86FF-A48367D94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71900"/>
              </p:ext>
            </p:extLst>
          </p:nvPr>
        </p:nvGraphicFramePr>
        <p:xfrm>
          <a:off x="685800" y="1228725"/>
          <a:ext cx="765653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2731">
                  <a:extLst>
                    <a:ext uri="{9D8B030D-6E8A-4147-A177-3AD203B41FA5}">
                      <a16:colId xmlns:a16="http://schemas.microsoft.com/office/drawing/2014/main" val="3786821728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3093640001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174251406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3451646703"/>
                    </a:ext>
                  </a:extLst>
                </a:gridCol>
                <a:gridCol w="1645612">
                  <a:extLst>
                    <a:ext uri="{9D8B030D-6E8A-4147-A177-3AD203B41FA5}">
                      <a16:colId xmlns:a16="http://schemas.microsoft.com/office/drawing/2014/main" val="426665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Replacement?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6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0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L1 Instr.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 kB (8-way)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 kB (8-way)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L1 Data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64 kB (8-way)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 kB (8-way)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Pseudo-LRU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9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L2 $ Core/Chip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512 kB / 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512 kB (8-way)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5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L3 $ “Core”/Chip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 MB / 96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 MB (20-way)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-/120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L4 $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128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128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48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588E7-9291-E445-A8C8-7241047B8970}"/>
              </a:ext>
            </a:extLst>
          </p:cNvPr>
          <p:cNvSpPr txBox="1"/>
          <p:nvPr/>
        </p:nvSpPr>
        <p:spPr>
          <a:xfrm>
            <a:off x="5394093" y="5629275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Sources:  IBM and 7-cpu.com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8D62E-2BB6-7842-8B16-7CC7D7865BCE}"/>
              </a:ext>
            </a:extLst>
          </p:cNvPr>
          <p:cNvSpPr txBox="1"/>
          <p:nvPr/>
        </p:nvSpPr>
        <p:spPr>
          <a:xfrm>
            <a:off x="685800" y="4086337"/>
            <a:ext cx="765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60388"/>
            <a:r>
              <a:rPr lang="en-US" sz="1600" dirty="0"/>
              <a:t>Note: 	POWER10 read/write bandwidth of memory and L3/L2/L1 cache is </a:t>
            </a:r>
            <a:r>
              <a:rPr lang="en-US" sz="1600" b="1" i="1" dirty="0"/>
              <a:t>double</a:t>
            </a:r>
            <a:r>
              <a:rPr lang="en-US" sz="1600" dirty="0"/>
              <a:t> that of POWER9.</a:t>
            </a:r>
          </a:p>
        </p:txBody>
      </p:sp>
    </p:spTree>
    <p:extLst>
      <p:ext uri="{BB962C8B-B14F-4D97-AF65-F5344CB8AC3E}">
        <p14:creationId xmlns:p14="http://schemas.microsoft.com/office/powerpoint/2010/main" val="3297594229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262335</TotalTime>
  <Words>2467</Words>
  <Application>Microsoft Macintosh PowerPoint</Application>
  <PresentationFormat>On-screen Show (4:3)</PresentationFormat>
  <Paragraphs>227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Times New Roman</vt:lpstr>
      <vt:lpstr>VT</vt:lpstr>
      <vt:lpstr>PowerPoint Presentation</vt:lpstr>
      <vt:lpstr>Acknowledgements</vt:lpstr>
      <vt:lpstr>Recall:  Basic Cache Optimizations</vt:lpstr>
      <vt:lpstr>Recall:  Advanced Optimizations for Caching</vt:lpstr>
      <vt:lpstr>Recall:  Avg. Memory Access Time</vt:lpstr>
      <vt:lpstr>Recall:  Cache Coherence &amp; Performance</vt:lpstr>
      <vt:lpstr>Impact of Cache Coherence in Multicore CPUs</vt:lpstr>
      <vt:lpstr>Case Study:  POWER Architecture  </vt:lpstr>
      <vt:lpstr>Case Study:  POWER Architecture</vt:lpstr>
      <vt:lpstr>Case Study:  POWER Architecture</vt:lpstr>
      <vt:lpstr>Case Study:  POWER Architecture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Bits, Data Types, and Operations</dc:title>
  <dc:creator>Wuchun Feng</dc:creator>
  <cp:lastModifiedBy>Feng, Wu-Chun</cp:lastModifiedBy>
  <cp:revision>127</cp:revision>
  <cp:lastPrinted>2022-07-22T08:42:29Z</cp:lastPrinted>
  <dcterms:created xsi:type="dcterms:W3CDTF">2012-03-15T05:56:43Z</dcterms:created>
  <dcterms:modified xsi:type="dcterms:W3CDTF">2022-08-10T13:17:36Z</dcterms:modified>
</cp:coreProperties>
</file>