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79" r:id="rId3"/>
    <p:sldId id="481" r:id="rId4"/>
    <p:sldId id="482" r:id="rId5"/>
    <p:sldId id="483" r:id="rId6"/>
    <p:sldId id="485" r:id="rId7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gmXquCsPfXBYsBEr1uMehzeHl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945200"/>
    <a:srgbClr val="0A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349EE0-C210-4C58-9C9D-C8F79542763F}">
  <a:tblStyle styleId="{25349EE0-C210-4C58-9C9D-C8F79542763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24" y="72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86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90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64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58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71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8" descr="vt_maroon_inv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11900"/>
            <a:ext cx="21336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5334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7183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066800" y="3810000"/>
            <a:ext cx="7239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9025" y="6172200"/>
            <a:ext cx="1552575" cy="4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/>
          <p:nvPr/>
        </p:nvSpPr>
        <p:spPr>
          <a:xfrm>
            <a:off x="7454900" y="6550025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synergy.cs.vt.edu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 rot="5400000">
            <a:off x="4743450" y="20764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2095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 dirty="0"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30035"/>
              </a:buClr>
              <a:buSzPts val="1400"/>
              <a:buFont typeface="Gill San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26B17"/>
              </a:buClr>
              <a:buSzPts val="1400"/>
              <a:buFont typeface="Gill Sans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30035"/>
              </a:buClr>
              <a:buSzPts val="2400"/>
              <a:buFont typeface="Gill Sans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930035"/>
              </a:buClr>
              <a:buSzPts val="1600"/>
              <a:buFont typeface="Gill Sans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26B17"/>
              </a:buClr>
              <a:buSzPts val="1600"/>
              <a:buFont typeface="Gill Sans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Char char="»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30035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26B17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26B17"/>
              </a:buClr>
              <a:buSzPts val="2000"/>
              <a:buFont typeface="Gill Sans"/>
              <a:buNone/>
              <a:defRPr sz="20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30035"/>
              </a:buClr>
              <a:buSzPts val="1200"/>
              <a:buFont typeface="Gill San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26B17"/>
              </a:buClr>
              <a:buSzPts val="1000"/>
              <a:buFont typeface="Gill San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930035"/>
              </a:buClr>
              <a:buSzPts val="900"/>
              <a:buFont typeface="Gill San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26B17"/>
              </a:buClr>
              <a:buSzPts val="900"/>
              <a:buFont typeface="Gill Sans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 rot="5400000">
            <a:off x="2286000" y="-3810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small">
                <a:solidFill>
                  <a:srgbClr val="930035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30035"/>
              </a:buClr>
              <a:buSzPts val="20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686800" y="5791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7" descr="vt_maroon_inven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302375"/>
            <a:ext cx="2133600" cy="54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7"/>
          <p:cNvCxnSpPr/>
          <p:nvPr/>
        </p:nvCxnSpPr>
        <p:spPr>
          <a:xfrm>
            <a:off x="228600" y="6248400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43800" y="6294438"/>
            <a:ext cx="1277938" cy="379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/>
        </p:nvSpPr>
        <p:spPr>
          <a:xfrm>
            <a:off x="7328581" y="6540954"/>
            <a:ext cx="1612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synergy.cs.vt.edu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5.atlassian.net/browse/GEM5-12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3slH03MCmo?t=5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bm.ent.box.com/s/1hzcwkwf8rbju5h9iyf44wm94amnlcrv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talospace.com/2019/09/a-beginners-guide-to-hacking-microwat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212725" y="3897081"/>
            <a:ext cx="8686800" cy="11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 topics for CS 4505</a:t>
            </a:r>
            <a:endParaRPr dirty="0"/>
          </a:p>
        </p:txBody>
      </p:sp>
      <p:pic>
        <p:nvPicPr>
          <p:cNvPr id="73" name="Google Shape;73;p1" descr="background4"/>
          <p:cNvPicPr preferRelativeResize="0"/>
          <p:nvPr/>
        </p:nvPicPr>
        <p:blipFill rotWithShape="1">
          <a:blip r:embed="rId3">
            <a:alphaModFix/>
          </a:blip>
          <a:srcRect t="5333" b="41332"/>
          <a:stretch/>
        </p:blipFill>
        <p:spPr>
          <a:xfrm>
            <a:off x="228600" y="363538"/>
            <a:ext cx="8702675" cy="343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Title: Adding support for the missing floating-point instructions in gem5 for POWER ISA</a:t>
            </a:r>
          </a:p>
          <a:p>
            <a:pPr lvl="1"/>
            <a:r>
              <a:rPr lang="en-US" dirty="0">
                <a:latin typeface="+mj-lt"/>
              </a:rPr>
              <a:t>Example: </a:t>
            </a:r>
            <a:r>
              <a:rPr lang="en-US" b="0" i="0" u="none" strike="noStrike" baseline="0" dirty="0" err="1">
                <a:latin typeface="+mj-lt"/>
              </a:rPr>
              <a:t>fsqrt</a:t>
            </a:r>
            <a:endParaRPr lang="en-US" dirty="0">
              <a:latin typeface="+mj-lt"/>
            </a:endParaRPr>
          </a:p>
          <a:p>
            <a:pPr lvl="2"/>
            <a:r>
              <a:rPr lang="en-US" sz="2000" b="0" i="0" u="none" strike="noStrike" baseline="0" dirty="0">
                <a:latin typeface="+mj-lt"/>
              </a:rPr>
              <a:t>floating-point instruction that computes the square root of a value</a:t>
            </a:r>
          </a:p>
          <a:p>
            <a:pPr lvl="1"/>
            <a:r>
              <a:rPr lang="en-US" sz="2000" b="0" i="0" u="none" strike="noStrike" baseline="0" dirty="0">
                <a:latin typeface="+mj-lt"/>
              </a:rPr>
              <a:t>Outcome: Robust and validated floating point arithmetic instruction support</a:t>
            </a:r>
          </a:p>
          <a:p>
            <a:pPr lvl="1"/>
            <a:r>
              <a:rPr lang="en-US" dirty="0">
                <a:latin typeface="+mj-lt"/>
              </a:rPr>
              <a:t>Input(s): floating point value in </a:t>
            </a:r>
            <a:r>
              <a:rPr lang="en-US" sz="1800" b="0" i="0" u="none" strike="noStrike" baseline="0" dirty="0">
                <a:latin typeface="+mj-lt"/>
              </a:rPr>
              <a:t>FRB register </a:t>
            </a:r>
          </a:p>
          <a:p>
            <a:pPr lvl="1"/>
            <a:r>
              <a:rPr lang="en-US" dirty="0">
                <a:latin typeface="+mj-lt"/>
              </a:rPr>
              <a:t>Output:  </a:t>
            </a:r>
            <a:r>
              <a:rPr lang="en-US" b="0" i="0" u="none" strike="noStrike" baseline="0" dirty="0">
                <a:latin typeface="+mj-lt"/>
              </a:rPr>
              <a:t>The square root of the floating-point operand in register FRB is placed into register FRT</a:t>
            </a:r>
          </a:p>
          <a:p>
            <a:pPr lvl="1"/>
            <a:r>
              <a:rPr lang="en-US" dirty="0">
                <a:latin typeface="+mj-lt"/>
              </a:rPr>
              <a:t>Challenges:</a:t>
            </a:r>
          </a:p>
          <a:p>
            <a:pPr lvl="2"/>
            <a:r>
              <a:rPr lang="en-US" b="0" i="0" u="none" strike="noStrike" baseline="0" dirty="0">
                <a:latin typeface="+mj-lt"/>
              </a:rPr>
              <a:t>Functionally correct floating-point </a:t>
            </a:r>
            <a:r>
              <a:rPr lang="en-US" dirty="0">
                <a:latin typeface="+mj-lt"/>
              </a:rPr>
              <a:t>representation</a:t>
            </a:r>
          </a:p>
          <a:p>
            <a:pPr lvl="3"/>
            <a:r>
              <a:rPr lang="en-US" b="0" i="0" u="none" strike="noStrike" baseline="0" dirty="0">
                <a:latin typeface="+mj-lt"/>
              </a:rPr>
              <a:t>Issues: </a:t>
            </a:r>
            <a:r>
              <a:rPr lang="en-US" b="0" i="0" u="none" strike="noStrike" baseline="0" dirty="0">
                <a:latin typeface="+mj-lt"/>
                <a:hlinkClick r:id="rId3"/>
              </a:rPr>
              <a:t>byte-swapping</a:t>
            </a:r>
            <a:endParaRPr lang="en-US" b="0" i="0" u="none" strike="noStrike" baseline="0" dirty="0">
              <a:latin typeface="+mj-lt"/>
            </a:endParaRPr>
          </a:p>
          <a:p>
            <a:pPr lvl="2"/>
            <a:r>
              <a:rPr lang="en-US" dirty="0">
                <a:latin typeface="+mj-lt"/>
              </a:rPr>
              <a:t>Need to</a:t>
            </a:r>
            <a:r>
              <a:rPr lang="en-US" b="0" i="0" u="none" strike="noStrike" baseline="0" dirty="0">
                <a:latin typeface="+mj-lt"/>
              </a:rPr>
              <a:t> h</a:t>
            </a:r>
            <a:r>
              <a:rPr lang="en-US" dirty="0">
                <a:latin typeface="+mj-lt"/>
              </a:rPr>
              <a:t>andle floating-point exceptions</a:t>
            </a:r>
            <a:endParaRPr lang="en-US" b="0" i="0" u="none" strike="noStrike" baseline="0" dirty="0">
              <a:latin typeface="+mj-lt"/>
            </a:endParaRPr>
          </a:p>
          <a:p>
            <a:pPr lvl="2"/>
            <a:endParaRPr lang="en-US" sz="2000" b="0" i="0" u="none" strike="noStrike" baseline="0" dirty="0">
              <a:latin typeface="+mj-lt"/>
            </a:endParaRPr>
          </a:p>
          <a:p>
            <a:pPr lvl="2"/>
            <a:endParaRPr lang="en-US" sz="20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516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Adding support for the out-of-order execution model O3CPU for POWER ISA in gem5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O3CPU is supported for X86 ISA in gem5. Use X86 O3CPU as a reference and implement O3CPU for POWER.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Robust and validated O3CPU support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Functionally correct output for the benchmark along with out of order execution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Requires significant efforts to implement and to ensure correctness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Much harder to implement O3CPU with speculation</a:t>
            </a:r>
          </a:p>
          <a:p>
            <a:pPr lvl="3"/>
            <a:r>
              <a:rPr lang="en-US" b="0" i="0" u="none" strike="noStrike" baseline="0" dirty="0">
                <a:latin typeface="+mj-lt"/>
                <a:cs typeface="Calibri" panose="020F0502020204030204" pitchFamily="34" charset="0"/>
              </a:rPr>
              <a:t>Consider implementing O3CPU without speculation for baseline and then think about including speculation if time permits</a:t>
            </a: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2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Finding the best cache configuration for a given set of workloads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Search space exploration into best performing cache parame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ters for a given workload. Tunable parameters include cache size, number of caches (2/3/4-level hierarchy) cache associativity, cache replacement policy etc.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Identificat</a:t>
            </a:r>
            <a:r>
              <a:rPr lang="en-US" dirty="0">
                <a:latin typeface="+mj-lt"/>
                <a:cs typeface="Calibri" panose="020F0502020204030204" pitchFamily="34" charset="0"/>
              </a:rPr>
              <a:t>ion of best performing cache configuration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Best performing cache configuration for each workload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Large number of tunable parameters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Difficult to automate the evaluation process</a:t>
            </a: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8908027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Manual vectorization using VSX and MMA instructions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Example: 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Vectorize the image convolution operation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Vectorized code with correct outputs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Input(s): A set of workloads taken from a benchmark suite ex. SPEC’17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Output:  A vectorized implementation of the input code that delivers significant performance improvements over the input code</a:t>
            </a: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Challenges:</a:t>
            </a:r>
          </a:p>
          <a:p>
            <a:pPr lvl="2"/>
            <a:r>
              <a:rPr lang="en-US" dirty="0">
                <a:latin typeface="+mj-lt"/>
                <a:cs typeface="Calibri" panose="020F0502020204030204" pitchFamily="34" charset="0"/>
              </a:rPr>
              <a:t>VSX/MMA kernels are tedious to write and verify</a:t>
            </a: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89A7-20C4-4DF3-826C-8825123E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dirty="0"/>
              <a:t>Project Topic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8B8AD-4D5D-49DD-8C37-40CB4E2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986" y="647700"/>
            <a:ext cx="5501149" cy="5524500"/>
          </a:xfrm>
        </p:spPr>
        <p:txBody>
          <a:bodyPr/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Title: Adding new instructions in Microwatt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sz="2200" b="0" i="0" u="none" strike="noStrike" baseline="0" dirty="0">
                <a:latin typeface="+mj-lt"/>
                <a:cs typeface="Calibri" panose="020F0502020204030204" pitchFamily="34" charset="0"/>
              </a:rPr>
              <a:t>Add  one (or more)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VSX instructions</a:t>
            </a:r>
          </a:p>
          <a:p>
            <a:pPr lvl="2"/>
            <a:r>
              <a:rPr lang="en-US" sz="2000" dirty="0">
                <a:latin typeface="+mj-lt"/>
                <a:cs typeface="Calibri" panose="020F0502020204030204" pitchFamily="34" charset="0"/>
              </a:rPr>
              <a:t>Example </a:t>
            </a:r>
            <a:r>
              <a:rPr lang="en-US" sz="1800" b="0" i="0" u="none" strike="noStrike" baseline="0" dirty="0" err="1">
                <a:latin typeface="+mj-lt"/>
              </a:rPr>
              <a:t>xxlor</a:t>
            </a:r>
            <a:r>
              <a:rPr lang="en-US" sz="1800" b="0" i="0" u="none" strike="noStrike" baseline="0" dirty="0">
                <a:latin typeface="+mj-lt"/>
              </a:rPr>
              <a:t> : Performs bitwise or on two vectors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+mj-lt"/>
                <a:cs typeface="Calibri" panose="020F0502020204030204" pitchFamily="34" charset="0"/>
              </a:rPr>
              <a:t>Outcome: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Functionally correct implementation of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xxlor</a:t>
            </a:r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Input &amp; output</a:t>
            </a:r>
            <a:endParaRPr lang="en-US" sz="18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+mj-lt"/>
                <a:cs typeface="Calibri" panose="020F0502020204030204" pitchFamily="34" charset="0"/>
              </a:rPr>
              <a:t>Useful links</a:t>
            </a:r>
            <a:endParaRPr lang="en-US" sz="1800" dirty="0">
              <a:solidFill>
                <a:srgbClr val="F26B17"/>
              </a:solidFill>
              <a:latin typeface="+mj-lt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solidFill>
                  <a:schemeClr val="accent1"/>
                </a:solidFill>
                <a:effectLst/>
                <a:latin typeface="+mj-lt"/>
                <a:ea typeface="Arial" panose="020B0604020202020204" pitchFamily="34" charset="0"/>
              </a:rPr>
              <a:t>Demo from the Open Power Summit:  </a:t>
            </a:r>
            <a:r>
              <a:rPr lang="en-US" sz="1600" u="sng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hlinkClick r:id="rId3"/>
              </a:rPr>
              <a:t>https://youtu.be/g3slH03MCmo?t=526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2"/>
            <a:r>
              <a:rPr lang="en-US" sz="1600" dirty="0">
                <a:solidFill>
                  <a:schemeClr val="accent1"/>
                </a:solidFill>
                <a:effectLst/>
                <a:latin typeface="+mj-lt"/>
                <a:ea typeface="Arial" panose="020B0604020202020204" pitchFamily="34" charset="0"/>
              </a:rPr>
              <a:t>Step by step instructions for adding a “wait” instruction.  Great simple example.  </a:t>
            </a:r>
            <a:r>
              <a:rPr lang="en-US" sz="1600" u="sng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hlinkClick r:id="rId4"/>
              </a:rPr>
              <a:t>https://www.talospace.com/2019/09/a-beginners-guide-to-hacking-microwatt.html</a:t>
            </a:r>
            <a:endParaRPr lang="en-US" sz="160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b="0" i="0" u="none" strike="noStrike" baseline="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05392-2CB8-8769-F15E-458356CF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105" y="952346"/>
            <a:ext cx="2933700" cy="43338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8A4112-C204-63BB-59FA-4AADA85A624D}"/>
              </a:ext>
            </a:extLst>
          </p:cNvPr>
          <p:cNvSpPr txBox="1">
            <a:spLocks/>
          </p:cNvSpPr>
          <p:nvPr/>
        </p:nvSpPr>
        <p:spPr>
          <a:xfrm>
            <a:off x="5804105" y="5158401"/>
            <a:ext cx="3170903" cy="318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Gill Sans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20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30035"/>
              </a:buClr>
              <a:buSzPts val="1800"/>
              <a:buFont typeface="Gill Sans"/>
              <a:buChar char="–"/>
              <a:defRPr sz="1800" b="0" i="0" u="none" strike="noStrike" cap="none">
                <a:solidFill>
                  <a:srgbClr val="93003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26B17"/>
              </a:buClr>
              <a:buSzPts val="1800"/>
              <a:buFont typeface="Gill Sans"/>
              <a:buChar char="»"/>
              <a:defRPr sz="1800" b="0" i="0" u="none" strike="noStrike" cap="none">
                <a:solidFill>
                  <a:srgbClr val="F26B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4300" indent="0">
              <a:buNone/>
            </a:pPr>
            <a:r>
              <a:rPr lang="en-US" sz="2000" dirty="0">
                <a:latin typeface="+mj-lt"/>
                <a:cs typeface="Calibri" panose="020F0502020204030204" pitchFamily="34" charset="0"/>
              </a:rPr>
              <a:t>Source: </a:t>
            </a:r>
            <a:r>
              <a:rPr lang="en-US" sz="2000" dirty="0">
                <a:latin typeface="+mj-lt"/>
                <a:cs typeface="Calibri" panose="020F0502020204030204" pitchFamily="34" charset="0"/>
                <a:hlinkClick r:id="rId6"/>
              </a:rPr>
              <a:t>POWER ISA v3.0B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2"/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99CBDD-D8AA-EC02-6A8A-0972575C97E0}"/>
              </a:ext>
            </a:extLst>
          </p:cNvPr>
          <p:cNvCxnSpPr>
            <a:cxnSpLocks/>
          </p:cNvCxnSpPr>
          <p:nvPr/>
        </p:nvCxnSpPr>
        <p:spPr>
          <a:xfrm flipV="1">
            <a:off x="2842446" y="1409700"/>
            <a:ext cx="3160148" cy="15498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38437"/>
      </p:ext>
    </p:extLst>
  </p:cSld>
  <p:clrMapOvr>
    <a:masterClrMapping/>
  </p:clrMapOvr>
</p:sld>
</file>

<file path=ppt/theme/theme1.xml><?xml version="1.0" encoding="utf-8"?>
<a:theme xmlns:a="http://schemas.openxmlformats.org/drawingml/2006/main" name="VT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459</Words>
  <Application>Microsoft Office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Candara</vt:lpstr>
      <vt:lpstr>Arial</vt:lpstr>
      <vt:lpstr>Gill Sans</vt:lpstr>
      <vt:lpstr>VT</vt:lpstr>
      <vt:lpstr>Project topics for CS 4505</vt:lpstr>
      <vt:lpstr>Project Topic 1</vt:lpstr>
      <vt:lpstr>Project Topic 2</vt:lpstr>
      <vt:lpstr>Project Topic 3</vt:lpstr>
      <vt:lpstr>Project Topic 4</vt:lpstr>
      <vt:lpstr>Project Topic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09/2- 09/14</dc:title>
  <dc:creator>Wuchun Feng</dc:creator>
  <cp:lastModifiedBy>Gondhalekar, Atharva</cp:lastModifiedBy>
  <cp:revision>10</cp:revision>
  <dcterms:created xsi:type="dcterms:W3CDTF">2009-01-29T14:38:54Z</dcterms:created>
  <dcterms:modified xsi:type="dcterms:W3CDTF">2022-08-22T12:33:10Z</dcterms:modified>
</cp:coreProperties>
</file>