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372" r:id="rId2"/>
    <p:sldId id="317" r:id="rId3"/>
    <p:sldId id="539" r:id="rId4"/>
    <p:sldId id="540" r:id="rId5"/>
    <p:sldId id="541" r:id="rId6"/>
    <p:sldId id="521" r:id="rId7"/>
    <p:sldId id="528" r:id="rId8"/>
    <p:sldId id="522" r:id="rId9"/>
    <p:sldId id="433" r:id="rId10"/>
    <p:sldId id="536" r:id="rId11"/>
    <p:sldId id="542" r:id="rId12"/>
    <p:sldId id="519" r:id="rId13"/>
    <p:sldId id="501" r:id="rId14"/>
    <p:sldId id="537" r:id="rId15"/>
    <p:sldId id="526" r:id="rId16"/>
    <p:sldId id="527" r:id="rId17"/>
    <p:sldId id="435" r:id="rId18"/>
    <p:sldId id="436" r:id="rId19"/>
    <p:sldId id="524" r:id="rId20"/>
    <p:sldId id="437" r:id="rId21"/>
    <p:sldId id="469" r:id="rId22"/>
    <p:sldId id="470"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504" userDrawn="1">
          <p15:clr>
            <a:srgbClr val="A4A3A4"/>
          </p15:clr>
        </p15:guide>
        <p15:guide id="2" pos="21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CCA60"/>
    <a:srgbClr val="FFFD78"/>
    <a:srgbClr val="941651"/>
    <a:srgbClr val="FF9300"/>
    <a:srgbClr val="009051"/>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95"/>
    <p:restoredTop sz="82721"/>
  </p:normalViewPr>
  <p:slideViewPr>
    <p:cSldViewPr snapToGrid="0" showGuides="1">
      <p:cViewPr varScale="1">
        <p:scale>
          <a:sx n="100" d="100"/>
          <a:sy n="100" d="100"/>
        </p:scale>
        <p:origin x="1584" y="176"/>
      </p:cViewPr>
      <p:guideLst>
        <p:guide orient="horz" pos="3504"/>
        <p:guide pos="21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DAEAAC4-0BF7-584C-81F2-E33C2534FAA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5123" name="Rectangle 3">
            <a:extLst>
              <a:ext uri="{FF2B5EF4-FFF2-40B4-BE49-F238E27FC236}">
                <a16:creationId xmlns:a16="http://schemas.microsoft.com/office/drawing/2014/main" id="{4A63421B-4FD0-5641-820F-EE9480B44612}"/>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15364" name="Rectangle 4">
            <a:extLst>
              <a:ext uri="{FF2B5EF4-FFF2-40B4-BE49-F238E27FC236}">
                <a16:creationId xmlns:a16="http://schemas.microsoft.com/office/drawing/2014/main" id="{D32BBDF2-A467-704D-96EF-0719A832278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62290462-1114-4641-B9C0-D5CFA1E83AB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3D37267E-FFBD-C945-814C-5BACA35635D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5127" name="Rectangle 7">
            <a:extLst>
              <a:ext uri="{FF2B5EF4-FFF2-40B4-BE49-F238E27FC236}">
                <a16:creationId xmlns:a16="http://schemas.microsoft.com/office/drawing/2014/main" id="{094F01EF-F56C-D24B-AC59-AB9A65150804}"/>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C95B3DCB-BD9E-D54E-BECC-768EC8DFA10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E234A70A-2A0B-894F-9538-9DAB46E4F82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6386" name="Rectangle 3">
            <a:extLst>
              <a:ext uri="{FF2B5EF4-FFF2-40B4-BE49-F238E27FC236}">
                <a16:creationId xmlns:a16="http://schemas.microsoft.com/office/drawing/2014/main" id="{97F1AD60-3B1B-1740-A2FD-5E69A1EB06B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23B5CEE-450F-0046-8598-2F23DEDF96D0}" type="datetime3">
              <a:rPr lang="en-US" altLang="en-US" smtClean="0"/>
              <a:pPr>
                <a:spcBef>
                  <a:spcPct val="0"/>
                </a:spcBef>
              </a:pPr>
              <a:t>18 August 2022</a:t>
            </a:fld>
            <a:endParaRPr lang="en-US" altLang="en-US"/>
          </a:p>
        </p:txBody>
      </p:sp>
      <p:sp>
        <p:nvSpPr>
          <p:cNvPr id="16387" name="Rectangle 6">
            <a:extLst>
              <a:ext uri="{FF2B5EF4-FFF2-40B4-BE49-F238E27FC236}">
                <a16:creationId xmlns:a16="http://schemas.microsoft.com/office/drawing/2014/main" id="{D3921A6F-BB57-5140-9D19-B86B881EA36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6388" name="Rectangle 7">
            <a:extLst>
              <a:ext uri="{FF2B5EF4-FFF2-40B4-BE49-F238E27FC236}">
                <a16:creationId xmlns:a16="http://schemas.microsoft.com/office/drawing/2014/main" id="{B40D9AA7-9A3A-F447-8C2C-9EF4CCADF1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024A194-438D-5840-AD35-49F8A68A4192}" type="slidenum">
              <a:rPr lang="en-US" altLang="en-US" smtClean="0"/>
              <a:pPr>
                <a:spcBef>
                  <a:spcPct val="0"/>
                </a:spcBef>
              </a:pPr>
              <a:t>1</a:t>
            </a:fld>
            <a:endParaRPr lang="en-US" altLang="en-US"/>
          </a:p>
        </p:txBody>
      </p:sp>
      <p:sp>
        <p:nvSpPr>
          <p:cNvPr id="16389" name="Rectangle 2">
            <a:extLst>
              <a:ext uri="{FF2B5EF4-FFF2-40B4-BE49-F238E27FC236}">
                <a16:creationId xmlns:a16="http://schemas.microsoft.com/office/drawing/2014/main" id="{7BFDAAC9-F854-F44B-83AF-2B5A45F86876}"/>
              </a:ext>
            </a:extLst>
          </p:cNvPr>
          <p:cNvSpPr>
            <a:spLocks noGrp="1" noRot="1" noChangeAspect="1" noChangeArrowheads="1" noTextEdit="1"/>
          </p:cNvSpPr>
          <p:nvPr>
            <p:ph type="sldImg"/>
          </p:nvPr>
        </p:nvSpPr>
        <p:spPr>
          <a:ln/>
        </p:spPr>
      </p:sp>
      <p:sp>
        <p:nvSpPr>
          <p:cNvPr id="16390" name="Rectangle 3">
            <a:extLst>
              <a:ext uri="{FF2B5EF4-FFF2-40B4-BE49-F238E27FC236}">
                <a16:creationId xmlns:a16="http://schemas.microsoft.com/office/drawing/2014/main" id="{66C96D32-2343-D54B-A0A3-D187AB790A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63A7ED1E-B436-184B-AF84-B87D2898EF87}"/>
              </a:ext>
            </a:extLst>
          </p:cNvPr>
          <p:cNvSpPr>
            <a:spLocks noGrp="1" noRot="1" noChangeAspect="1"/>
          </p:cNvSpPr>
          <p:nvPr>
            <p:ph type="sldImg"/>
          </p:nvPr>
        </p:nvSpPr>
        <p:spPr>
          <a:ln/>
        </p:spPr>
      </p:sp>
      <p:sp>
        <p:nvSpPr>
          <p:cNvPr id="52226" name="Notes Placeholder 2">
            <a:extLst>
              <a:ext uri="{FF2B5EF4-FFF2-40B4-BE49-F238E27FC236}">
                <a16:creationId xmlns:a16="http://schemas.microsoft.com/office/drawing/2014/main" id="{3E998905-2EA3-E649-94C8-BE70D5A33C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Convoy time = length of vector + start-up overhead.</a:t>
            </a:r>
          </a:p>
          <a:p>
            <a:endParaRPr lang="en-US"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(Each chime takes time proportion to vector length n,   mxn clock cycles.  Less accurate for short vectors as start-up overhead cannot be amortized).</a:t>
            </a:r>
          </a:p>
          <a:p>
            <a:endParaRPr lang="en-US" altLang="en-US">
              <a:latin typeface="Arial" panose="020B0604020202020204" pitchFamily="34" charset="0"/>
              <a:ea typeface="ＭＳ Ｐゴシック" panose="020B0600070205080204" pitchFamily="34" charset="-128"/>
            </a:endParaRPr>
          </a:p>
        </p:txBody>
      </p:sp>
      <p:sp>
        <p:nvSpPr>
          <p:cNvPr id="52227" name="Slide Number Placeholder 3">
            <a:extLst>
              <a:ext uri="{FF2B5EF4-FFF2-40B4-BE49-F238E27FC236}">
                <a16:creationId xmlns:a16="http://schemas.microsoft.com/office/drawing/2014/main" id="{519C5A14-42CE-3646-B1F0-36B9B4757C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2B81BB2-DD1F-664F-A0FE-4DAE9B71054B}" type="slidenum">
              <a:rPr lang="en-US" altLang="en-US" sz="1200"/>
              <a:pPr/>
              <a:t>12</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89297E52-8260-D547-9D7C-C5E6BF1BB0A3}"/>
              </a:ext>
            </a:extLst>
          </p:cNvPr>
          <p:cNvSpPr>
            <a:spLocks noGrp="1" noRot="1" noChangeAspect="1"/>
          </p:cNvSpPr>
          <p:nvPr>
            <p:ph type="sldImg"/>
          </p:nvPr>
        </p:nvSpPr>
        <p:spPr>
          <a:ln/>
        </p:spPr>
      </p:sp>
      <p:sp>
        <p:nvSpPr>
          <p:cNvPr id="54274" name="Notes Placeholder 2">
            <a:extLst>
              <a:ext uri="{FF2B5EF4-FFF2-40B4-BE49-F238E27FC236}">
                <a16:creationId xmlns:a16="http://schemas.microsoft.com/office/drawing/2014/main" id="{C3D7F89F-29E2-5548-BE1B-3ADBB13BF8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The 6- and 7-clock-cycle delays are the latency of the adder and multiplier.</a:t>
            </a:r>
          </a:p>
        </p:txBody>
      </p:sp>
      <p:sp>
        <p:nvSpPr>
          <p:cNvPr id="54275" name="Slide Number Placeholder 3">
            <a:extLst>
              <a:ext uri="{FF2B5EF4-FFF2-40B4-BE49-F238E27FC236}">
                <a16:creationId xmlns:a16="http://schemas.microsoft.com/office/drawing/2014/main" id="{21BD6B1E-1E2D-6F40-88D6-9E4E3B5E90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82D012-A588-8F4F-A409-E1E83D394477}" type="slidenum">
              <a:rPr lang="en-US" altLang="en-US" sz="1200"/>
              <a:pPr/>
              <a:t>13</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3A7C43D5-5D6E-6040-8F1F-E3EB3DFDE53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58370" name="Rectangle 3">
            <a:extLst>
              <a:ext uri="{FF2B5EF4-FFF2-40B4-BE49-F238E27FC236}">
                <a16:creationId xmlns:a16="http://schemas.microsoft.com/office/drawing/2014/main" id="{544CDBA6-99D4-1441-BAD1-ACC430249C6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185B602-EC70-3C41-B8F8-967E86CE9702}" type="datetime3">
              <a:rPr lang="en-US" altLang="en-US" sz="1200" smtClean="0"/>
              <a:pPr/>
              <a:t>18 August 2022</a:t>
            </a:fld>
            <a:endParaRPr lang="en-US" altLang="en-US" sz="1200"/>
          </a:p>
        </p:txBody>
      </p:sp>
      <p:sp>
        <p:nvSpPr>
          <p:cNvPr id="58371" name="Rectangle 6">
            <a:extLst>
              <a:ext uri="{FF2B5EF4-FFF2-40B4-BE49-F238E27FC236}">
                <a16:creationId xmlns:a16="http://schemas.microsoft.com/office/drawing/2014/main" id="{E4727127-5F3D-FC48-87E5-C866C807A0D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58372" name="Rectangle 7">
            <a:extLst>
              <a:ext uri="{FF2B5EF4-FFF2-40B4-BE49-F238E27FC236}">
                <a16:creationId xmlns:a16="http://schemas.microsoft.com/office/drawing/2014/main" id="{E205CEDB-3FAD-564E-9FA1-55E5193E4F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82BB244-4D85-CD4F-B11B-B62FE04C0A3F}" type="slidenum">
              <a:rPr lang="en-US" altLang="en-US" sz="1200"/>
              <a:pPr/>
              <a:t>14</a:t>
            </a:fld>
            <a:endParaRPr lang="en-US" altLang="en-US" sz="1200"/>
          </a:p>
        </p:txBody>
      </p:sp>
      <p:sp>
        <p:nvSpPr>
          <p:cNvPr id="58373" name="Rectangle 2">
            <a:extLst>
              <a:ext uri="{FF2B5EF4-FFF2-40B4-BE49-F238E27FC236}">
                <a16:creationId xmlns:a16="http://schemas.microsoft.com/office/drawing/2014/main" id="{6FDB8EE7-BAAE-3B4F-971C-F16FAEBC73E7}"/>
              </a:ext>
            </a:extLst>
          </p:cNvPr>
          <p:cNvSpPr>
            <a:spLocks noGrp="1" noRot="1" noChangeAspect="1" noChangeArrowheads="1" noTextEdit="1"/>
          </p:cNvSpPr>
          <p:nvPr>
            <p:ph type="sldImg"/>
          </p:nvPr>
        </p:nvSpPr>
        <p:spPr>
          <a:ln/>
        </p:spPr>
      </p:sp>
      <p:sp>
        <p:nvSpPr>
          <p:cNvPr id="58374" name="Rectangle 3">
            <a:extLst>
              <a:ext uri="{FF2B5EF4-FFF2-40B4-BE49-F238E27FC236}">
                <a16:creationId xmlns:a16="http://schemas.microsoft.com/office/drawing/2014/main" id="{348D4107-BFB4-7F43-AF72-47839BBC1C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128 floating-point ops per64-element vector x 1.5 cycles/floating-point op = 192 cycles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8B137F82-19A9-3444-8E15-FB5A400131E9}"/>
              </a:ext>
            </a:extLst>
          </p:cNvPr>
          <p:cNvSpPr>
            <a:spLocks noGrp="1" noRot="1" noChangeAspect="1"/>
          </p:cNvSpPr>
          <p:nvPr>
            <p:ph type="sldImg"/>
          </p:nvPr>
        </p:nvSpPr>
        <p:spPr>
          <a:ln/>
        </p:spPr>
      </p:sp>
      <p:sp>
        <p:nvSpPr>
          <p:cNvPr id="3" name="Notes Placeholder 2">
            <a:extLst>
              <a:ext uri="{FF2B5EF4-FFF2-40B4-BE49-F238E27FC236}">
                <a16:creationId xmlns:a16="http://schemas.microsoft.com/office/drawing/2014/main" id="{7E7081D1-DC53-B941-8EF5-EDE8B2A8067C}"/>
              </a:ext>
            </a:extLst>
          </p:cNvPr>
          <p:cNvSpPr>
            <a:spLocks noGrp="1"/>
          </p:cNvSpPr>
          <p:nvPr>
            <p:ph type="body" idx="1"/>
          </p:nvPr>
        </p:nvSpPr>
        <p:spPr/>
        <p:txBody>
          <a:bodyPr>
            <a:normAutofit/>
          </a:bodyPr>
          <a:lstStyle/>
          <a:p>
            <a:pPr>
              <a:defRPr/>
            </a:pPr>
            <a:r>
              <a:rPr lang="en-US" dirty="0"/>
              <a:t>When is the vector sequence actually done?</a:t>
            </a:r>
          </a:p>
          <a:p>
            <a:pPr marL="228600" indent="-228600">
              <a:buFont typeface="+mj-lt"/>
              <a:buAutoNum type="arabicPeriod"/>
              <a:defRPr/>
            </a:pPr>
            <a:r>
              <a:rPr lang="en-US" dirty="0"/>
              <a:t>This determines whether the start-up time of the SV is visible or not.</a:t>
            </a:r>
          </a:p>
          <a:p>
            <a:pPr marL="228600" indent="-228600">
              <a:buFont typeface="+mj-lt"/>
              <a:buAutoNum type="arabicPeriod"/>
              <a:defRPr/>
            </a:pPr>
            <a:r>
              <a:rPr lang="en-US" dirty="0"/>
              <a:t>Already assume instructions cannot fit in same convoy and convoys do not overlap.</a:t>
            </a:r>
          </a:p>
        </p:txBody>
      </p:sp>
      <p:sp>
        <p:nvSpPr>
          <p:cNvPr id="61443" name="Slide Number Placeholder 3">
            <a:extLst>
              <a:ext uri="{FF2B5EF4-FFF2-40B4-BE49-F238E27FC236}">
                <a16:creationId xmlns:a16="http://schemas.microsoft.com/office/drawing/2014/main" id="{3D989225-D308-0B40-A871-0D12A7E4E9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2C147C8-D5F9-F145-8812-18DF6D978DA3}" type="slidenum">
              <a:rPr lang="en-US" altLang="en-US" sz="1200"/>
              <a:pPr/>
              <a:t>16</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BAE7E6D7-3444-0641-A138-A94CEF87049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63490" name="Rectangle 3">
            <a:extLst>
              <a:ext uri="{FF2B5EF4-FFF2-40B4-BE49-F238E27FC236}">
                <a16:creationId xmlns:a16="http://schemas.microsoft.com/office/drawing/2014/main" id="{D14CCEE7-466F-4046-BAAD-2203251057B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720CA85-C7D2-9C48-ABE2-77158F992FF7}" type="datetime3">
              <a:rPr lang="en-US" altLang="en-US" sz="1200" smtClean="0"/>
              <a:pPr/>
              <a:t>18 August 2022</a:t>
            </a:fld>
            <a:endParaRPr lang="en-US" altLang="en-US" sz="1200"/>
          </a:p>
        </p:txBody>
      </p:sp>
      <p:sp>
        <p:nvSpPr>
          <p:cNvPr id="63491" name="Rectangle 6">
            <a:extLst>
              <a:ext uri="{FF2B5EF4-FFF2-40B4-BE49-F238E27FC236}">
                <a16:creationId xmlns:a16="http://schemas.microsoft.com/office/drawing/2014/main" id="{5FD319AD-6301-1E43-B603-699C450594C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63492" name="Rectangle 7">
            <a:extLst>
              <a:ext uri="{FF2B5EF4-FFF2-40B4-BE49-F238E27FC236}">
                <a16:creationId xmlns:a16="http://schemas.microsoft.com/office/drawing/2014/main" id="{CEFE13DA-CA45-5B44-B70C-DD3B884B7B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E08ADB5-DD04-AA4E-A620-131F00692F04}" type="slidenum">
              <a:rPr lang="en-US" altLang="en-US" sz="1200"/>
              <a:pPr/>
              <a:t>17</a:t>
            </a:fld>
            <a:endParaRPr lang="en-US" altLang="en-US" sz="1200"/>
          </a:p>
        </p:txBody>
      </p:sp>
      <p:sp>
        <p:nvSpPr>
          <p:cNvPr id="63493" name="Rectangle 2">
            <a:extLst>
              <a:ext uri="{FF2B5EF4-FFF2-40B4-BE49-F238E27FC236}">
                <a16:creationId xmlns:a16="http://schemas.microsoft.com/office/drawing/2014/main" id="{E2B4C311-F6DD-E746-9658-64AD90B4E11E}"/>
              </a:ext>
            </a:extLst>
          </p:cNvPr>
          <p:cNvSpPr>
            <a:spLocks noGrp="1" noRot="1" noChangeAspect="1" noChangeArrowheads="1" noTextEdit="1"/>
          </p:cNvSpPr>
          <p:nvPr>
            <p:ph type="sldImg"/>
          </p:nvPr>
        </p:nvSpPr>
        <p:spPr>
          <a:ln/>
        </p:spPr>
      </p:sp>
      <p:sp>
        <p:nvSpPr>
          <p:cNvPr id="63494" name="Rectangle 3">
            <a:extLst>
              <a:ext uri="{FF2B5EF4-FFF2-40B4-BE49-F238E27FC236}">
                <a16:creationId xmlns:a16="http://schemas.microsoft.com/office/drawing/2014/main" id="{7B2FFE7A-85CD-D94C-8AAF-7F4F7E19CB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5F3DB5FB-CB74-F746-A3D4-882B4B09E02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65538" name="Rectangle 3">
            <a:extLst>
              <a:ext uri="{FF2B5EF4-FFF2-40B4-BE49-F238E27FC236}">
                <a16:creationId xmlns:a16="http://schemas.microsoft.com/office/drawing/2014/main" id="{28F31E90-1DFB-324E-AE0F-9497340FAFB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C6DF281-D319-2042-B93E-BFBAA0CFEF50}" type="datetime3">
              <a:rPr lang="en-US" altLang="en-US" sz="1200" smtClean="0"/>
              <a:pPr/>
              <a:t>18 August 2022</a:t>
            </a:fld>
            <a:endParaRPr lang="en-US" altLang="en-US" sz="1200"/>
          </a:p>
        </p:txBody>
      </p:sp>
      <p:sp>
        <p:nvSpPr>
          <p:cNvPr id="65539" name="Rectangle 6">
            <a:extLst>
              <a:ext uri="{FF2B5EF4-FFF2-40B4-BE49-F238E27FC236}">
                <a16:creationId xmlns:a16="http://schemas.microsoft.com/office/drawing/2014/main" id="{FF57C9F7-97CB-914D-8622-DF32918E298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65540" name="Rectangle 7">
            <a:extLst>
              <a:ext uri="{FF2B5EF4-FFF2-40B4-BE49-F238E27FC236}">
                <a16:creationId xmlns:a16="http://schemas.microsoft.com/office/drawing/2014/main" id="{3611ACB1-CC42-1F49-BD92-979B8A546F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6BAA5C6-949D-2D4F-BCB4-2F8C1D5D000A}" type="slidenum">
              <a:rPr lang="en-US" altLang="en-US" sz="1200"/>
              <a:pPr/>
              <a:t>18</a:t>
            </a:fld>
            <a:endParaRPr lang="en-US" altLang="en-US" sz="1200"/>
          </a:p>
        </p:txBody>
      </p:sp>
      <p:sp>
        <p:nvSpPr>
          <p:cNvPr id="65541" name="Rectangle 2">
            <a:extLst>
              <a:ext uri="{FF2B5EF4-FFF2-40B4-BE49-F238E27FC236}">
                <a16:creationId xmlns:a16="http://schemas.microsoft.com/office/drawing/2014/main" id="{FD64DDB2-2820-9549-AC69-30CA92C954EF}"/>
              </a:ext>
            </a:extLst>
          </p:cNvPr>
          <p:cNvSpPr>
            <a:spLocks noGrp="1" noRot="1" noChangeAspect="1" noChangeArrowheads="1" noTextEdit="1"/>
          </p:cNvSpPr>
          <p:nvPr>
            <p:ph type="sldImg"/>
          </p:nvPr>
        </p:nvSpPr>
        <p:spPr>
          <a:ln/>
        </p:spPr>
      </p:sp>
      <p:sp>
        <p:nvSpPr>
          <p:cNvPr id="65542" name="Rectangle 3">
            <a:extLst>
              <a:ext uri="{FF2B5EF4-FFF2-40B4-BE49-F238E27FC236}">
                <a16:creationId xmlns:a16="http://schemas.microsoft.com/office/drawing/2014/main" id="{323BAE08-3DCA-2348-B8DA-EAB382E5C6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Pipelined vector units in parallel.  (Similar to superscalar pipeline, but rather than with instructions, doing it with data elements, i.e., DLP.)</a:t>
            </a:r>
          </a:p>
          <a:p>
            <a:endParaRPr lang="en-AU" altLang="en-US">
              <a:latin typeface="Arial" panose="020B0604020202020204" pitchFamily="34" charset="0"/>
              <a:ea typeface="ＭＳ Ｐゴシック" panose="020B0600070205080204" pitchFamily="34" charset="-128"/>
            </a:endParaRPr>
          </a:p>
          <a:p>
            <a:pPr>
              <a:buFontTx/>
              <a:buAutoNum type="alphaLcParenBoth"/>
            </a:pPr>
            <a:r>
              <a:rPr lang="en-AU" altLang="en-US">
                <a:latin typeface="Arial" panose="020B0604020202020204" pitchFamily="34" charset="0"/>
                <a:ea typeface="ＭＳ Ｐゴシック" panose="020B0600070205080204" pitchFamily="34" charset="-128"/>
              </a:rPr>
              <a:t>Single add pipeline that can complete one addition per cycle.</a:t>
            </a:r>
          </a:p>
          <a:p>
            <a:pPr>
              <a:buFontTx/>
              <a:buAutoNum type="alphaLcParenBoth"/>
            </a:pPr>
            <a:r>
              <a:rPr lang="en-AU" altLang="en-US">
                <a:latin typeface="Arial" panose="020B0604020202020204" pitchFamily="34" charset="0"/>
                <a:ea typeface="ＭＳ Ｐゴシック" panose="020B0600070205080204" pitchFamily="34" charset="-128"/>
              </a:rPr>
              <a:t>Four add pipelines that can complete four additions per cycle. </a:t>
            </a:r>
          </a:p>
          <a:p>
            <a:pPr>
              <a:buFontTx/>
              <a:buAutoNum type="alphaLcParenBoth"/>
            </a:pPr>
            <a:r>
              <a:rPr lang="en-AU" altLang="en-US">
                <a:latin typeface="Arial" panose="020B0604020202020204" pitchFamily="34" charset="0"/>
                <a:ea typeface="ＭＳ Ｐゴシック" panose="020B0600070205080204" pitchFamily="34" charset="-128"/>
              </a:rPr>
              <a:t>Actual structure of a four-lane vector unit.  Three types of vector functional units:  FP add, FP multiply, and load-store.  FOUR EXECUTION PIPELINES </a:t>
            </a:r>
          </a:p>
          <a:p>
            <a:pPr>
              <a:buFontTx/>
              <a:buAutoNum type="alphaLcParenBoth"/>
            </a:pPr>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Popular technique to improve vector performance: </a:t>
            </a:r>
          </a:p>
          <a:p>
            <a:pPr>
              <a:buFontTx/>
              <a:buChar char="•"/>
            </a:pPr>
            <a:r>
              <a:rPr lang="en-AU" altLang="en-US">
                <a:latin typeface="Arial" panose="020B0604020202020204" pitchFamily="34" charset="0"/>
                <a:ea typeface="ＭＳ Ｐゴシック" panose="020B0600070205080204" pitchFamily="34" charset="-128"/>
              </a:rPr>
              <a:t>Requires little increase in control complexity</a:t>
            </a:r>
          </a:p>
          <a:p>
            <a:pPr>
              <a:buFontTx/>
              <a:buChar char="•"/>
            </a:pPr>
            <a:r>
              <a:rPr lang="en-AU" altLang="en-US">
                <a:latin typeface="Arial" panose="020B0604020202020204" pitchFamily="34" charset="0"/>
                <a:ea typeface="ＭＳ Ｐゴシック" panose="020B0600070205080204" pitchFamily="34" charset="-128"/>
              </a:rPr>
              <a:t>Does not require changes to existing machine code.</a:t>
            </a:r>
          </a:p>
          <a:p>
            <a:pPr>
              <a:buFontTx/>
              <a:buChar char="•"/>
            </a:pPr>
            <a:r>
              <a:rPr lang="en-AU" altLang="en-US">
                <a:latin typeface="Arial" panose="020B0604020202020204" pitchFamily="34" charset="0"/>
                <a:ea typeface="ＭＳ Ｐゴシック" panose="020B0600070205080204" pitchFamily="34" charset="-128"/>
              </a:rPr>
              <a:t>Allows designers to trade-off die area, clock rate, voltage, and energy without sacrificing peak performance, e.g., halve the clock rate … how do you retain the same potential performance?  Double the # of lanes.</a:t>
            </a:r>
          </a:p>
          <a:p>
            <a:r>
              <a:rPr lang="en-AU" altLang="en-US">
                <a:latin typeface="Arial" panose="020B0604020202020204" pitchFamily="34" charset="0"/>
                <a:ea typeface="ＭＳ Ｐゴシック" panose="020B0600070205080204" pitchFamily="34" charset="-128"/>
              </a:rPr>
              <a:t>Advantage:  Easy way to higher throughput.</a:t>
            </a:r>
          </a:p>
          <a:p>
            <a:r>
              <a:rPr lang="en-AU" altLang="en-US">
                <a:latin typeface="Arial" panose="020B0604020202020204" pitchFamily="34" charset="0"/>
                <a:ea typeface="ＭＳ Ｐゴシック" panose="020B0600070205080204" pitchFamily="34" charset="-128"/>
              </a:rPr>
              <a:t>Disadvantage:  Must support long vectors; else you’ll run out of instruction bandwidth.</a:t>
            </a: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180E0A27-DA02-164B-9D36-1344F5D06F81}"/>
              </a:ext>
            </a:extLst>
          </p:cNvPr>
          <p:cNvSpPr>
            <a:spLocks noGrp="1" noRot="1" noChangeAspect="1"/>
          </p:cNvSpPr>
          <p:nvPr>
            <p:ph type="sldImg"/>
          </p:nvPr>
        </p:nvSpPr>
        <p:spPr>
          <a:ln/>
        </p:spPr>
      </p:sp>
      <p:sp>
        <p:nvSpPr>
          <p:cNvPr id="67586" name="Notes Placeholder 2">
            <a:extLst>
              <a:ext uri="{FF2B5EF4-FFF2-40B4-BE49-F238E27FC236}">
                <a16:creationId xmlns:a16="http://schemas.microsoft.com/office/drawing/2014/main" id="{53BF76D3-CCD0-D840-A817-8C7D9EC2FD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en-US">
                <a:latin typeface="Arial" panose="020B0604020202020204" pitchFamily="34" charset="0"/>
                <a:ea typeface="ＭＳ Ｐゴシック" panose="020B0600070205080204" pitchFamily="34" charset="-128"/>
              </a:rPr>
              <a:t>Example machine has 8 lanes.</a:t>
            </a:r>
          </a:p>
          <a:p>
            <a:pPr marL="0" lvl="1"/>
            <a:r>
              <a:rPr lang="en-US" altLang="en-US">
                <a:latin typeface="Arial" panose="020B0604020202020204" pitchFamily="34" charset="0"/>
                <a:ea typeface="ＭＳ Ｐゴシック" panose="020B0600070205080204" pitchFamily="34" charset="-128"/>
              </a:rPr>
              <a:t>Example machine has 32 elements per vector register and 8 lanes.</a:t>
            </a:r>
          </a:p>
          <a:p>
            <a:pPr marL="0" lvl="1"/>
            <a:endParaRPr lang="en-US" altLang="en-US">
              <a:latin typeface="Arial" panose="020B0604020202020204" pitchFamily="34" charset="0"/>
              <a:ea typeface="ＭＳ Ｐゴシック" panose="020B0600070205080204" pitchFamily="34" charset="-128"/>
            </a:endParaRPr>
          </a:p>
          <a:p>
            <a:endParaRPr lang="en-US" altLang="en-US">
              <a:latin typeface="Arial" panose="020B0604020202020204" pitchFamily="34" charset="0"/>
              <a:ea typeface="ＭＳ Ｐゴシック" panose="020B0600070205080204" pitchFamily="34" charset="-128"/>
            </a:endParaRPr>
          </a:p>
        </p:txBody>
      </p:sp>
      <p:sp>
        <p:nvSpPr>
          <p:cNvPr id="67587" name="Slide Number Placeholder 3">
            <a:extLst>
              <a:ext uri="{FF2B5EF4-FFF2-40B4-BE49-F238E27FC236}">
                <a16:creationId xmlns:a16="http://schemas.microsoft.com/office/drawing/2014/main" id="{863CA4AD-8A2B-374A-85DB-F0DB7E5A4F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BCDD960-3FA5-FA4C-B60F-C7ED49ED8BB8}" type="slidenum">
              <a:rPr lang="en-US" altLang="en-US" sz="1200"/>
              <a:pPr/>
              <a:t>19</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E7C54D98-D53A-2C42-991D-803FB9DC30A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69634" name="Rectangle 3">
            <a:extLst>
              <a:ext uri="{FF2B5EF4-FFF2-40B4-BE49-F238E27FC236}">
                <a16:creationId xmlns:a16="http://schemas.microsoft.com/office/drawing/2014/main" id="{9E67144E-1123-0C46-AF04-8BE175D69A7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C4701F-7D23-0D41-9BE4-29D8DD169203}" type="datetime3">
              <a:rPr lang="en-US" altLang="en-US" sz="1200" smtClean="0"/>
              <a:pPr/>
              <a:t>18 August 2022</a:t>
            </a:fld>
            <a:endParaRPr lang="en-US" altLang="en-US" sz="1200"/>
          </a:p>
        </p:txBody>
      </p:sp>
      <p:sp>
        <p:nvSpPr>
          <p:cNvPr id="69635" name="Rectangle 6">
            <a:extLst>
              <a:ext uri="{FF2B5EF4-FFF2-40B4-BE49-F238E27FC236}">
                <a16:creationId xmlns:a16="http://schemas.microsoft.com/office/drawing/2014/main" id="{5B50FCAC-A6CE-1C44-837B-91A96E075D0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69636" name="Rectangle 7">
            <a:extLst>
              <a:ext uri="{FF2B5EF4-FFF2-40B4-BE49-F238E27FC236}">
                <a16:creationId xmlns:a16="http://schemas.microsoft.com/office/drawing/2014/main" id="{B545B5D8-E355-C542-8817-B46E461A39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D407114-3E2F-2F4B-90D0-D1F072589FDF}" type="slidenum">
              <a:rPr lang="en-US" altLang="en-US" sz="1200"/>
              <a:pPr/>
              <a:t>20</a:t>
            </a:fld>
            <a:endParaRPr lang="en-US" altLang="en-US" sz="1200"/>
          </a:p>
        </p:txBody>
      </p:sp>
      <p:sp>
        <p:nvSpPr>
          <p:cNvPr id="69637" name="Rectangle 2">
            <a:extLst>
              <a:ext uri="{FF2B5EF4-FFF2-40B4-BE49-F238E27FC236}">
                <a16:creationId xmlns:a16="http://schemas.microsoft.com/office/drawing/2014/main" id="{74E5DAF3-E401-DB43-B751-9E8E17965915}"/>
              </a:ext>
            </a:extLst>
          </p:cNvPr>
          <p:cNvSpPr>
            <a:spLocks noGrp="1" noRot="1" noChangeAspect="1" noChangeArrowheads="1" noTextEdit="1"/>
          </p:cNvSpPr>
          <p:nvPr>
            <p:ph type="sldImg"/>
          </p:nvPr>
        </p:nvSpPr>
        <p:spPr>
          <a:ln/>
        </p:spPr>
      </p:sp>
      <p:sp>
        <p:nvSpPr>
          <p:cNvPr id="69638" name="Rectangle 3">
            <a:extLst>
              <a:ext uri="{FF2B5EF4-FFF2-40B4-BE49-F238E27FC236}">
                <a16:creationId xmlns:a16="http://schemas.microsoft.com/office/drawing/2014/main" id="{EAE91D07-4E82-4844-947A-BC99702D75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MVL determines the # of data elements in a vector of an architecture.</a:t>
            </a:r>
          </a:p>
          <a:p>
            <a:r>
              <a:rPr lang="en-AU" altLang="en-US">
                <a:latin typeface="Arial" panose="020B0604020202020204" pitchFamily="34" charset="0"/>
                <a:ea typeface="ＭＳ Ｐゴシック" panose="020B0600070205080204" pitchFamily="34" charset="-128"/>
              </a:rPr>
              <a:t>This parameter allows length of vector registers to grow in later computer generations without changing the instruction set.</a:t>
            </a:r>
          </a:p>
          <a:p>
            <a:r>
              <a:rPr lang="en-AU" altLang="en-US">
                <a:latin typeface="Arial" panose="020B0604020202020204" pitchFamily="34" charset="0"/>
                <a:ea typeface="ＭＳ Ｐゴシック" panose="020B0600070205080204" pitchFamily="34" charset="-128"/>
              </a:rPr>
              <a:t>Multimedia SIMD extensions have no equivalent of MVL, so they change the instruction set every time they increase their vector length.</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In strip mining, </a:t>
            </a:r>
          </a:p>
          <a:p>
            <a:r>
              <a:rPr lang="en-AU" altLang="en-US">
                <a:latin typeface="Arial" panose="020B0604020202020204" pitchFamily="34" charset="0"/>
                <a:ea typeface="ＭＳ Ｐゴシック" panose="020B0600070205080204" pitchFamily="34" charset="-128"/>
              </a:rPr>
              <a:t>Each vector operation is done for a size &lt;= MVL.</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The length of the first segment is (n%MVL).</a:t>
            </a:r>
          </a:p>
          <a:p>
            <a:r>
              <a:rPr lang="en-AU" altLang="en-US">
                <a:latin typeface="Arial" panose="020B0604020202020204" pitchFamily="34" charset="0"/>
                <a:ea typeface="ＭＳ Ｐゴシック" panose="020B0600070205080204" pitchFamily="34" charset="-128"/>
              </a:rPr>
              <a:t>All subsequent segments are length MVL.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BED1E197-235A-7B49-A72E-9BEFA40846F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71682" name="Rectangle 3">
            <a:extLst>
              <a:ext uri="{FF2B5EF4-FFF2-40B4-BE49-F238E27FC236}">
                <a16:creationId xmlns:a16="http://schemas.microsoft.com/office/drawing/2014/main" id="{EB0ECC60-F0DD-E24B-810B-46417D21941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04972ED-7B4F-F24D-9397-0149FE51451E}" type="datetime3">
              <a:rPr lang="en-US" altLang="en-US" sz="1200" smtClean="0"/>
              <a:pPr/>
              <a:t>18 August 2022</a:t>
            </a:fld>
            <a:endParaRPr lang="en-US" altLang="en-US" sz="1200"/>
          </a:p>
        </p:txBody>
      </p:sp>
      <p:sp>
        <p:nvSpPr>
          <p:cNvPr id="71683" name="Rectangle 6">
            <a:extLst>
              <a:ext uri="{FF2B5EF4-FFF2-40B4-BE49-F238E27FC236}">
                <a16:creationId xmlns:a16="http://schemas.microsoft.com/office/drawing/2014/main" id="{67AD63BC-7462-284D-AABD-942A141000D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71684" name="Rectangle 7">
            <a:extLst>
              <a:ext uri="{FF2B5EF4-FFF2-40B4-BE49-F238E27FC236}">
                <a16:creationId xmlns:a16="http://schemas.microsoft.com/office/drawing/2014/main" id="{4593288E-A9F4-E942-805B-5F3C1C6B91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19D759B-7842-5647-AF64-6F08D8EF130B}" type="slidenum">
              <a:rPr lang="en-US" altLang="en-US" sz="1200"/>
              <a:pPr/>
              <a:t>21</a:t>
            </a:fld>
            <a:endParaRPr lang="en-US" altLang="en-US" sz="1200"/>
          </a:p>
        </p:txBody>
      </p:sp>
      <p:sp>
        <p:nvSpPr>
          <p:cNvPr id="71685" name="Rectangle 2">
            <a:extLst>
              <a:ext uri="{FF2B5EF4-FFF2-40B4-BE49-F238E27FC236}">
                <a16:creationId xmlns:a16="http://schemas.microsoft.com/office/drawing/2014/main" id="{22615C8C-5603-3A49-91A2-6D792B0114D0}"/>
              </a:ext>
            </a:extLst>
          </p:cNvPr>
          <p:cNvSpPr>
            <a:spLocks noGrp="1" noRot="1" noChangeAspect="1" noChangeArrowheads="1" noTextEdit="1"/>
          </p:cNvSpPr>
          <p:nvPr>
            <p:ph type="sldImg"/>
          </p:nvPr>
        </p:nvSpPr>
        <p:spPr>
          <a:ln/>
        </p:spPr>
      </p:sp>
      <p:sp>
        <p:nvSpPr>
          <p:cNvPr id="54279" name="Rectangle 3">
            <a:extLst>
              <a:ext uri="{FF2B5EF4-FFF2-40B4-BE49-F238E27FC236}">
                <a16:creationId xmlns:a16="http://schemas.microsoft.com/office/drawing/2014/main" id="{487376E0-1E02-9646-80E1-E774E9E84878}"/>
              </a:ext>
            </a:extLst>
          </p:cNvPr>
          <p:cNvSpPr>
            <a:spLocks noGrp="1" noChangeArrowheads="1"/>
          </p:cNvSpPr>
          <p:nvPr>
            <p:ph type="body" idx="1"/>
          </p:nvPr>
        </p:nvSpPr>
        <p:spPr>
          <a:ln/>
        </p:spPr>
        <p:txBody>
          <a:bodyPr/>
          <a:lstStyle/>
          <a:p>
            <a:r>
              <a:rPr lang="en-AU" altLang="en-US">
                <a:latin typeface="Arial" panose="020B0604020202020204" pitchFamily="34" charset="0"/>
                <a:ea typeface="ＭＳ Ｐゴシック" panose="020B0600070205080204" pitchFamily="34" charset="-128"/>
              </a:rPr>
              <a:t>Vector-mask control to the rescue!</a:t>
            </a:r>
          </a:p>
          <a:p>
            <a:r>
              <a:rPr lang="en-AU" altLang="en-US">
                <a:latin typeface="Arial" panose="020B0604020202020204" pitchFamily="34" charset="0"/>
                <a:ea typeface="ＭＳ Ｐゴシック" panose="020B0600070205080204" pitchFamily="34" charset="-128"/>
              </a:rPr>
              <a:t>- Uses a Boolean vector to control the execution of a vector instruction.</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Using the vector-mask register does have overhead but may still be significantly faster than scalar mode.</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From Amdahl’s law, speedup on programs with low to moderate levels of vectorization is limited.</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Two main reasons for lower levels of vectorization:</a:t>
            </a:r>
          </a:p>
          <a:p>
            <a:pPr>
              <a:buFontTx/>
              <a:buAutoNum type="arabicPeriod"/>
            </a:pPr>
            <a:r>
              <a:rPr lang="en-AU" altLang="en-US">
                <a:latin typeface="Arial" panose="020B0604020202020204" pitchFamily="34" charset="0"/>
                <a:ea typeface="ＭＳ Ｐゴシック" panose="020B0600070205080204" pitchFamily="34" charset="-128"/>
              </a:rPr>
              <a:t>Presence of conditionals inside loops (as IF statement introduces control dependences into loops)</a:t>
            </a:r>
          </a:p>
          <a:p>
            <a:pPr>
              <a:buFontTx/>
              <a:buAutoNum type="arabicPeriod"/>
            </a:pPr>
            <a:r>
              <a:rPr lang="en-AU" altLang="en-US">
                <a:latin typeface="Arial" panose="020B0604020202020204" pitchFamily="34" charset="0"/>
                <a:ea typeface="ＭＳ Ｐゴシック" panose="020B0600070205080204" pitchFamily="34" charset="-128"/>
              </a:rPr>
              <a:t>Use of sparse matrices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28A79A6-C38B-2A4A-B0C7-BA4659FD860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73730" name="Rectangle 3">
            <a:extLst>
              <a:ext uri="{FF2B5EF4-FFF2-40B4-BE49-F238E27FC236}">
                <a16:creationId xmlns:a16="http://schemas.microsoft.com/office/drawing/2014/main" id="{F49D5769-1662-A14B-8921-63F69A6EF1F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5D60991-82D6-DE42-9775-FF9E5AA7A541}" type="datetime3">
              <a:rPr lang="en-US" altLang="en-US" sz="1200" smtClean="0"/>
              <a:pPr/>
              <a:t>18 August 2022</a:t>
            </a:fld>
            <a:endParaRPr lang="en-US" altLang="en-US" sz="1200"/>
          </a:p>
        </p:txBody>
      </p:sp>
      <p:sp>
        <p:nvSpPr>
          <p:cNvPr id="73731" name="Rectangle 6">
            <a:extLst>
              <a:ext uri="{FF2B5EF4-FFF2-40B4-BE49-F238E27FC236}">
                <a16:creationId xmlns:a16="http://schemas.microsoft.com/office/drawing/2014/main" id="{17B3D8A6-AB9F-B245-93A3-04C75ECAD33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73732" name="Rectangle 7">
            <a:extLst>
              <a:ext uri="{FF2B5EF4-FFF2-40B4-BE49-F238E27FC236}">
                <a16:creationId xmlns:a16="http://schemas.microsoft.com/office/drawing/2014/main" id="{7F594A65-D54D-514F-B571-4F15E34363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ECFBF92-5E5B-434E-86AA-3EFCA02DFE69}" type="slidenum">
              <a:rPr lang="en-US" altLang="en-US" sz="1200"/>
              <a:pPr/>
              <a:t>22</a:t>
            </a:fld>
            <a:endParaRPr lang="en-US" altLang="en-US" sz="1200"/>
          </a:p>
        </p:txBody>
      </p:sp>
      <p:sp>
        <p:nvSpPr>
          <p:cNvPr id="73733" name="Rectangle 2">
            <a:extLst>
              <a:ext uri="{FF2B5EF4-FFF2-40B4-BE49-F238E27FC236}">
                <a16:creationId xmlns:a16="http://schemas.microsoft.com/office/drawing/2014/main" id="{BB35F65B-6E98-BB49-80F0-3AF409C3CE6C}"/>
              </a:ext>
            </a:extLst>
          </p:cNvPr>
          <p:cNvSpPr>
            <a:spLocks noGrp="1" noRot="1" noChangeAspect="1" noChangeArrowheads="1" noTextEdit="1"/>
          </p:cNvSpPr>
          <p:nvPr>
            <p:ph type="sldImg"/>
          </p:nvPr>
        </p:nvSpPr>
        <p:spPr>
          <a:ln/>
        </p:spPr>
      </p:sp>
      <p:sp>
        <p:nvSpPr>
          <p:cNvPr id="73734" name="Rectangle 3">
            <a:extLst>
              <a:ext uri="{FF2B5EF4-FFF2-40B4-BE49-F238E27FC236}">
                <a16:creationId xmlns:a16="http://schemas.microsoft.com/office/drawing/2014/main" id="{3618754A-7E80-164F-A5AD-9A5114BAF8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Behavior of load/store vector unit more complicated than arithmetic units, mainly due to the back that memory bank stalls can reduce effective throughput.</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Start-up time for a load is the time for first word from memory into a register.  If rest of vector can be supplied  without stalling, then vector initiation rate is equal to rate at which new words are fetched and stored.</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Penalties for start-up on load/store units are generally higher than those for arithmetic units </a:t>
            </a:r>
          </a:p>
          <a:p>
            <a:pPr>
              <a:buFontTx/>
              <a:buChar char="-"/>
            </a:pPr>
            <a:r>
              <a:rPr lang="en-AU" altLang="en-US">
                <a:latin typeface="Arial" panose="020B0604020202020204" pitchFamily="34" charset="0"/>
                <a:ea typeface="ＭＳ Ｐゴシック" panose="020B0600070205080204" pitchFamily="34" charset="-128"/>
              </a:rPr>
              <a:t>100+ clock cycles.  For VMIPS, assume 12 clock cycles, same as Cray-1.</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To maintain an initiation rate of one word fetched or stored per clock, the memory system must be capable of producing or accepting this much data.  Spreading accesses across multiple independent memory banks usually delivers the desired rate.</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Max # of memory references each cycle is 192 (32 x 6 refs/CPU).  Each SRAM bank is busy for 15/2.167 = 6.92 clock cycles, which we round up to 7 processor cycles.  Minimum of 192 x 7 = 1344 memory banks!  </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(This machine is actually a Cray T932 and had 1024 memory banks.)</a:t>
            </a: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98677A61-2E1F-C44D-A259-521BB09FE9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4818" name="Rectangle 3">
            <a:extLst>
              <a:ext uri="{FF2B5EF4-FFF2-40B4-BE49-F238E27FC236}">
                <a16:creationId xmlns:a16="http://schemas.microsoft.com/office/drawing/2014/main" id="{8B262247-2773-6940-9E65-E12DAB5C8039}"/>
              </a:ext>
            </a:extLst>
          </p:cNvPr>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43C8F892-B87A-6F4B-BDF2-4775198A6F5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36866" name="Rectangle 3">
            <a:extLst>
              <a:ext uri="{FF2B5EF4-FFF2-40B4-BE49-F238E27FC236}">
                <a16:creationId xmlns:a16="http://schemas.microsoft.com/office/drawing/2014/main" id="{E13D9F55-D3E0-214B-B767-3466D2D4DDC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48F02F9-9962-DC47-B15A-D4FAECB93A72}" type="datetime3">
              <a:rPr lang="en-US" altLang="en-US" sz="1200" smtClean="0"/>
              <a:pPr/>
              <a:t>18 August 2022</a:t>
            </a:fld>
            <a:endParaRPr lang="en-US" altLang="en-US" sz="1200"/>
          </a:p>
        </p:txBody>
      </p:sp>
      <p:sp>
        <p:nvSpPr>
          <p:cNvPr id="36867" name="Rectangle 6">
            <a:extLst>
              <a:ext uri="{FF2B5EF4-FFF2-40B4-BE49-F238E27FC236}">
                <a16:creationId xmlns:a16="http://schemas.microsoft.com/office/drawing/2014/main" id="{16C04D40-7D74-574F-AEDD-02C641D56A3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36868" name="Rectangle 7">
            <a:extLst>
              <a:ext uri="{FF2B5EF4-FFF2-40B4-BE49-F238E27FC236}">
                <a16:creationId xmlns:a16="http://schemas.microsoft.com/office/drawing/2014/main" id="{7E0C37F6-B597-DB4C-9676-987D58D823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029D5B1-9F1D-224B-9745-D9AA6F9B69DE}" type="slidenum">
              <a:rPr lang="en-US" altLang="en-US" sz="1200"/>
              <a:pPr/>
              <a:t>4</a:t>
            </a:fld>
            <a:endParaRPr lang="en-US" altLang="en-US" sz="1200"/>
          </a:p>
        </p:txBody>
      </p:sp>
      <p:sp>
        <p:nvSpPr>
          <p:cNvPr id="36869" name="Rectangle 2">
            <a:extLst>
              <a:ext uri="{FF2B5EF4-FFF2-40B4-BE49-F238E27FC236}">
                <a16:creationId xmlns:a16="http://schemas.microsoft.com/office/drawing/2014/main" id="{28334A6C-CE35-DD40-8347-5B4380BBE499}"/>
              </a:ext>
            </a:extLst>
          </p:cNvPr>
          <p:cNvSpPr>
            <a:spLocks noGrp="1" noRot="1" noChangeAspect="1" noChangeArrowheads="1" noTextEdit="1"/>
          </p:cNvSpPr>
          <p:nvPr>
            <p:ph type="sldImg"/>
          </p:nvPr>
        </p:nvSpPr>
        <p:spPr>
          <a:ln/>
        </p:spPr>
      </p:sp>
      <p:sp>
        <p:nvSpPr>
          <p:cNvPr id="36870" name="Rectangle 3">
            <a:extLst>
              <a:ext uri="{FF2B5EF4-FFF2-40B4-BE49-F238E27FC236}">
                <a16:creationId xmlns:a16="http://schemas.microsoft.com/office/drawing/2014/main" id="{ED247952-8D77-0942-A6CA-A8F86DEC89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You can estimate performance by estimating the number of convoys.</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Conveys MUST NOT</a:t>
            </a:r>
            <a:r>
              <a:rPr lang="en-US" altLang="en-US">
                <a:latin typeface="Arial" panose="020B0604020202020204" pitchFamily="34" charset="0"/>
                <a:ea typeface="ＭＳ Ｐゴシック" panose="020B0600070205080204" pitchFamily="34" charset="-128"/>
              </a:rPr>
              <a:t> contain structural hazards.  Why?  Instructions would need to be serialized and initiated in different convoys.</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To keep analysis simple, assume that a convoy of instructions must complete execution before any other instructions (scalar or vector) can begin execution.</a:t>
            </a: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23FBC8CF-412F-CC4E-B07D-B86B23EE456B}"/>
              </a:ext>
            </a:extLst>
          </p:cNvPr>
          <p:cNvSpPr>
            <a:spLocks noGrp="1" noRot="1" noChangeAspect="1"/>
          </p:cNvSpPr>
          <p:nvPr>
            <p:ph type="sldImg"/>
          </p:nvPr>
        </p:nvSpPr>
        <p:spPr>
          <a:ln/>
        </p:spPr>
      </p:sp>
      <p:sp>
        <p:nvSpPr>
          <p:cNvPr id="38914" name="Notes Placeholder 2">
            <a:extLst>
              <a:ext uri="{FF2B5EF4-FFF2-40B4-BE49-F238E27FC236}">
                <a16:creationId xmlns:a16="http://schemas.microsoft.com/office/drawing/2014/main" id="{29245EDA-FB8F-1C4C-BFEF-66F7AE1D67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SAXPY / DAXPY example</a:t>
            </a:r>
          </a:p>
        </p:txBody>
      </p:sp>
      <p:sp>
        <p:nvSpPr>
          <p:cNvPr id="38915" name="Slide Number Placeholder 3">
            <a:extLst>
              <a:ext uri="{FF2B5EF4-FFF2-40B4-BE49-F238E27FC236}">
                <a16:creationId xmlns:a16="http://schemas.microsoft.com/office/drawing/2014/main" id="{A5537527-4F91-1A4E-8877-01C9A92E0D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AF12578-B605-A145-8B55-A01B4020754F}" type="slidenum">
              <a:rPr lang="en-US" altLang="en-US" sz="1200"/>
              <a:pPr/>
              <a:t>5</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70B833C2-A773-FD40-9AF9-3FB3642214CD}"/>
              </a:ext>
            </a:extLst>
          </p:cNvPr>
          <p:cNvSpPr>
            <a:spLocks noGrp="1" noRot="1" noChangeAspect="1"/>
          </p:cNvSpPr>
          <p:nvPr>
            <p:ph type="sldImg"/>
          </p:nvPr>
        </p:nvSpPr>
        <p:spPr>
          <a:ln/>
        </p:spPr>
      </p:sp>
      <p:sp>
        <p:nvSpPr>
          <p:cNvPr id="40962" name="Notes Placeholder 2">
            <a:extLst>
              <a:ext uri="{FF2B5EF4-FFF2-40B4-BE49-F238E27FC236}">
                <a16:creationId xmlns:a16="http://schemas.microsoft.com/office/drawing/2014/main" id="{FCDE50CF-778E-A94F-A239-8A32181B71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b="1">
                <a:latin typeface="Times New Roman" panose="02020603050405020304" pitchFamily="18" charset="0"/>
                <a:ea typeface="ＭＳ Ｐゴシック" panose="020B0600070205080204" pitchFamily="34" charset="-128"/>
              </a:rPr>
              <a:t>Start-up latency and dead time for a single vector pipeline.</a:t>
            </a:r>
            <a:r>
              <a:rPr lang="en-GB" altLang="en-US">
                <a:latin typeface="Times New Roman" panose="02020603050405020304" pitchFamily="18" charset="0"/>
                <a:ea typeface="ＭＳ Ｐゴシック" panose="020B0600070205080204" pitchFamily="34" charset="-128"/>
              </a:rPr>
              <a:t> Each element has a 5-cycle latency: 1 cycle to read the vector-register file, 3 cycles in execution, then 1 cycle to write the vector-register file. Elements from the same vector instruction can follow each other down the pipeline, but this machine inserts 4 cycles of dead time between two different vector instructions. The dead time can be eliminated with more complex control logic. (Reproduced with permission from Asanovic [1998].)</a:t>
            </a:r>
            <a:r>
              <a:rPr lang="en-US" altLang="en-US">
                <a:latin typeface="Times New Roman" panose="02020603050405020304" pitchFamily="18" charset="0"/>
                <a:ea typeface="ＭＳ Ｐゴシック" panose="020B0600070205080204" pitchFamily="34" charset="-128"/>
              </a:rPr>
              <a:t> </a:t>
            </a:r>
          </a:p>
          <a:p>
            <a:endParaRPr lang="en-US" altLang="en-US">
              <a:latin typeface="Arial" panose="020B0604020202020204" pitchFamily="34" charset="0"/>
              <a:ea typeface="ＭＳ Ｐゴシック" panose="020B0600070205080204" pitchFamily="34" charset="-128"/>
            </a:endParaRPr>
          </a:p>
          <a:p>
            <a:endParaRPr lang="en-US" altLang="en-US">
              <a:latin typeface="Arial" panose="020B0604020202020204" pitchFamily="34" charset="0"/>
              <a:ea typeface="ＭＳ Ｐゴシック" panose="020B0600070205080204" pitchFamily="34" charset="-128"/>
            </a:endParaRPr>
          </a:p>
        </p:txBody>
      </p:sp>
      <p:sp>
        <p:nvSpPr>
          <p:cNvPr id="40963" name="Slide Number Placeholder 3">
            <a:extLst>
              <a:ext uri="{FF2B5EF4-FFF2-40B4-BE49-F238E27FC236}">
                <a16:creationId xmlns:a16="http://schemas.microsoft.com/office/drawing/2014/main" id="{C7570003-F11E-6847-8C91-09BC32E052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DD81354-C9F0-694E-AF6D-31C3A81ADF5F}" type="slidenum">
              <a:rPr lang="en-US" altLang="en-US" sz="1200"/>
              <a:pPr/>
              <a:t>6</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F093F3AD-C84A-264D-8991-3A32EF32257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43010" name="Rectangle 3">
            <a:extLst>
              <a:ext uri="{FF2B5EF4-FFF2-40B4-BE49-F238E27FC236}">
                <a16:creationId xmlns:a16="http://schemas.microsoft.com/office/drawing/2014/main" id="{631FC1FF-5222-D742-A996-BB230104988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D5C6D45-DBB9-3E4D-9B36-0BAC821E6C73}" type="datetime3">
              <a:rPr lang="en-US" altLang="en-US" sz="1200" smtClean="0"/>
              <a:pPr/>
              <a:t>18 August 2022</a:t>
            </a:fld>
            <a:endParaRPr lang="en-US" altLang="en-US" sz="1200"/>
          </a:p>
        </p:txBody>
      </p:sp>
      <p:sp>
        <p:nvSpPr>
          <p:cNvPr id="43011" name="Rectangle 6">
            <a:extLst>
              <a:ext uri="{FF2B5EF4-FFF2-40B4-BE49-F238E27FC236}">
                <a16:creationId xmlns:a16="http://schemas.microsoft.com/office/drawing/2014/main" id="{193B1D44-3319-4346-901B-FFD78DF1959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43012" name="Rectangle 7">
            <a:extLst>
              <a:ext uri="{FF2B5EF4-FFF2-40B4-BE49-F238E27FC236}">
                <a16:creationId xmlns:a16="http://schemas.microsoft.com/office/drawing/2014/main" id="{8560E082-A430-0F4E-95D3-1BD44AA3F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1FB66F5-DADE-8746-A829-CA01BAAFE58A}" type="slidenum">
              <a:rPr lang="en-US" altLang="en-US" sz="1200"/>
              <a:pPr/>
              <a:t>7</a:t>
            </a:fld>
            <a:endParaRPr lang="en-US" altLang="en-US" sz="1200"/>
          </a:p>
        </p:txBody>
      </p:sp>
      <p:sp>
        <p:nvSpPr>
          <p:cNvPr id="43013" name="Rectangle 2">
            <a:extLst>
              <a:ext uri="{FF2B5EF4-FFF2-40B4-BE49-F238E27FC236}">
                <a16:creationId xmlns:a16="http://schemas.microsoft.com/office/drawing/2014/main" id="{2EDF63BE-E0C1-4E45-8181-C9E534196884}"/>
              </a:ext>
            </a:extLst>
          </p:cNvPr>
          <p:cNvSpPr>
            <a:spLocks noGrp="1" noRot="1" noChangeAspect="1" noChangeArrowheads="1" noTextEdit="1"/>
          </p:cNvSpPr>
          <p:nvPr>
            <p:ph type="sldImg"/>
          </p:nvPr>
        </p:nvSpPr>
        <p:spPr>
          <a:ln/>
        </p:spPr>
      </p:sp>
      <p:sp>
        <p:nvSpPr>
          <p:cNvPr id="43014" name="Rectangle 3">
            <a:extLst>
              <a:ext uri="{FF2B5EF4-FFF2-40B4-BE49-F238E27FC236}">
                <a16:creationId xmlns:a16="http://schemas.microsoft.com/office/drawing/2014/main" id="{F373B896-9E20-F847-A0C0-6E6A385ABB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You can estimate performance by estimating the number of convoys.</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Conveys MUST NOT</a:t>
            </a:r>
            <a:r>
              <a:rPr lang="en-US" altLang="en-US">
                <a:latin typeface="Arial" panose="020B0604020202020204" pitchFamily="34" charset="0"/>
                <a:ea typeface="ＭＳ Ｐゴシック" panose="020B0600070205080204" pitchFamily="34" charset="-128"/>
              </a:rPr>
              <a:t> contain structural hazards.  Why?  Instructions would need to be serialized and initiated in different convoys.</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To keep analysis simple, assume that a convoy of instructions must complete execution before any other instructions (scalar or vector) can begin execution.</a:t>
            </a: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C6E13365-FBB2-064E-BF11-2B577A64A78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46082" name="Rectangle 3">
            <a:extLst>
              <a:ext uri="{FF2B5EF4-FFF2-40B4-BE49-F238E27FC236}">
                <a16:creationId xmlns:a16="http://schemas.microsoft.com/office/drawing/2014/main" id="{C33C81E0-6179-144C-B6C6-9C2E7D43BA7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57D4CF3-FE9E-CE4E-ACFC-9FD4E5609AAF}" type="datetime3">
              <a:rPr lang="en-US" altLang="en-US" sz="1200" smtClean="0"/>
              <a:pPr/>
              <a:t>18 August 2022</a:t>
            </a:fld>
            <a:endParaRPr lang="en-US" altLang="en-US" sz="1200"/>
          </a:p>
        </p:txBody>
      </p:sp>
      <p:sp>
        <p:nvSpPr>
          <p:cNvPr id="46083" name="Rectangle 6">
            <a:extLst>
              <a:ext uri="{FF2B5EF4-FFF2-40B4-BE49-F238E27FC236}">
                <a16:creationId xmlns:a16="http://schemas.microsoft.com/office/drawing/2014/main" id="{FD07EFE9-7715-4F4C-BD73-F9E6BD1F95A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46084" name="Rectangle 7">
            <a:extLst>
              <a:ext uri="{FF2B5EF4-FFF2-40B4-BE49-F238E27FC236}">
                <a16:creationId xmlns:a16="http://schemas.microsoft.com/office/drawing/2014/main" id="{2C1A2BB2-C514-EC49-BDCB-E3BE0953EB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8E2CB71-9930-BB45-9AAC-561EB268BEA7}" type="slidenum">
              <a:rPr lang="en-US" altLang="en-US" sz="1200"/>
              <a:pPr/>
              <a:t>9</a:t>
            </a:fld>
            <a:endParaRPr lang="en-US" altLang="en-US" sz="1200"/>
          </a:p>
        </p:txBody>
      </p:sp>
      <p:sp>
        <p:nvSpPr>
          <p:cNvPr id="46085" name="Rectangle 2">
            <a:extLst>
              <a:ext uri="{FF2B5EF4-FFF2-40B4-BE49-F238E27FC236}">
                <a16:creationId xmlns:a16="http://schemas.microsoft.com/office/drawing/2014/main" id="{2D8EEAAA-A048-7B4C-A18A-325DAB79D4C1}"/>
              </a:ext>
            </a:extLst>
          </p:cNvPr>
          <p:cNvSpPr>
            <a:spLocks noGrp="1" noRot="1" noChangeAspect="1" noChangeArrowheads="1" noTextEdit="1"/>
          </p:cNvSpPr>
          <p:nvPr>
            <p:ph type="sldImg"/>
          </p:nvPr>
        </p:nvSpPr>
        <p:spPr>
          <a:ln/>
        </p:spPr>
      </p:sp>
      <p:sp>
        <p:nvSpPr>
          <p:cNvPr id="46086" name="Rectangle 3">
            <a:extLst>
              <a:ext uri="{FF2B5EF4-FFF2-40B4-BE49-F238E27FC236}">
                <a16:creationId xmlns:a16="http://schemas.microsoft.com/office/drawing/2014/main" id="{5B09D8E9-044A-9C4E-8594-4E8C9A8C47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latin typeface="Arial" panose="020B0604020202020204" pitchFamily="34" charset="0"/>
                <a:ea typeface="ＭＳ Ｐゴシック" panose="020B0600070205080204" pitchFamily="34" charset="-128"/>
              </a:rPr>
              <a:t>(Less accurate for short vectors as start-up overhead cannot be amortized.)</a:t>
            </a:r>
          </a:p>
          <a:p>
            <a:endParaRPr lang="en-AU" altLang="en-US" dirty="0">
              <a:latin typeface="Arial" panose="020B0604020202020204" pitchFamily="34" charset="0"/>
              <a:ea typeface="ＭＳ Ｐゴシック" panose="020B0600070205080204" pitchFamily="34" charset="-128"/>
            </a:endParaRPr>
          </a:p>
          <a:p>
            <a:r>
              <a:rPr lang="en-AU" altLang="en-US" dirty="0">
                <a:latin typeface="Arial" panose="020B0604020202020204" pitchFamily="34" charset="0"/>
                <a:ea typeface="ＭＳ Ｐゴシック" panose="020B0600070205080204" pitchFamily="34" charset="-128"/>
              </a:rPr>
              <a:t>Vector instructions belong to same convoy if no hazards:  structural or data.  However, RAW hazards can be in same convoy via chaining.</a:t>
            </a:r>
          </a:p>
          <a:p>
            <a:endParaRPr lang="en-AU" altLang="en-US" dirty="0">
              <a:latin typeface="Arial" panose="020B0604020202020204" pitchFamily="34" charset="0"/>
              <a:ea typeface="ＭＳ Ｐゴシック" panose="020B0600070205080204" pitchFamily="34" charset="-128"/>
            </a:endParaRPr>
          </a:p>
          <a:p>
            <a:r>
              <a:rPr lang="en-AU" altLang="en-US" dirty="0">
                <a:latin typeface="Arial" panose="020B0604020202020204" pitchFamily="34" charset="0"/>
                <a:ea typeface="ＭＳ Ｐゴシック" panose="020B0600070205080204" pitchFamily="34" charset="-128"/>
              </a:rPr>
              <a:t>Convoy 1:  1st chime</a:t>
            </a:r>
          </a:p>
          <a:p>
            <a:r>
              <a:rPr lang="en-AU" altLang="en-US" dirty="0">
                <a:latin typeface="Arial" panose="020B0604020202020204" pitchFamily="34" charset="0"/>
                <a:ea typeface="ＭＳ Ｐゴシック" panose="020B0600070205080204" pitchFamily="34" charset="-128"/>
              </a:rPr>
              <a:t>Convoy 2:  2nd chime</a:t>
            </a:r>
          </a:p>
          <a:p>
            <a:r>
              <a:rPr lang="en-AU" altLang="en-US" dirty="0">
                <a:latin typeface="Arial" panose="020B0604020202020204" pitchFamily="34" charset="0"/>
                <a:ea typeface="ＭＳ Ｐゴシック" panose="020B0600070205080204" pitchFamily="34" charset="-128"/>
              </a:rPr>
              <a:t>Convoy 3:  3rd chime</a:t>
            </a:r>
          </a:p>
          <a:p>
            <a:r>
              <a:rPr lang="en-AU" altLang="en-US" dirty="0">
                <a:latin typeface="Arial" panose="020B0604020202020204" pitchFamily="34" charset="0"/>
                <a:ea typeface="ＭＳ Ｐゴシック" panose="020B0600070205080204" pitchFamily="34" charset="-128"/>
              </a:rPr>
              <a:t>…</a:t>
            </a:r>
          </a:p>
          <a:p>
            <a:r>
              <a:rPr lang="en-AU" altLang="en-US" dirty="0">
                <a:latin typeface="Arial" panose="020B0604020202020204" pitchFamily="34" charset="0"/>
                <a:ea typeface="ＭＳ Ｐゴシック" panose="020B0600070205080204" pitchFamily="34" charset="-128"/>
              </a:rPr>
              <a:t>Convoy m:  </a:t>
            </a:r>
            <a:r>
              <a:rPr lang="en-AU" altLang="en-US" dirty="0" err="1">
                <a:latin typeface="Arial" panose="020B0604020202020204" pitchFamily="34" charset="0"/>
                <a:ea typeface="ＭＳ Ｐゴシック" panose="020B0600070205080204" pitchFamily="34" charset="-128"/>
              </a:rPr>
              <a:t>mth</a:t>
            </a:r>
            <a:r>
              <a:rPr lang="en-AU" altLang="en-US" dirty="0">
                <a:latin typeface="Arial" panose="020B0604020202020204" pitchFamily="34" charset="0"/>
                <a:ea typeface="ＭＳ Ｐゴシック" panose="020B0600070205080204" pitchFamily="34" charset="-128"/>
              </a:rPr>
              <a:t> chime</a:t>
            </a:r>
          </a:p>
          <a:p>
            <a:endParaRPr lang="en-AU" altLang="en-US" dirty="0">
              <a:latin typeface="Arial" panose="020B0604020202020204" pitchFamily="34" charset="0"/>
              <a:ea typeface="ＭＳ Ｐゴシック" panose="020B0600070205080204" pitchFamily="34" charset="-128"/>
            </a:endParaRPr>
          </a:p>
          <a:p>
            <a:r>
              <a:rPr lang="en-AU" altLang="en-US" dirty="0">
                <a:latin typeface="Arial" panose="020B0604020202020204" pitchFamily="34" charset="0"/>
                <a:ea typeface="ＭＳ Ｐゴシック" panose="020B0600070205080204" pitchFamily="34" charset="-128"/>
              </a:rPr>
              <a:t>Each chime takes time proportion to vector length n,   </a:t>
            </a:r>
            <a:r>
              <a:rPr lang="en-AU" altLang="en-US" dirty="0" err="1">
                <a:latin typeface="Arial" panose="020B0604020202020204" pitchFamily="34" charset="0"/>
                <a:ea typeface="ＭＳ Ｐゴシック" panose="020B0600070205080204" pitchFamily="34" charset="-128"/>
              </a:rPr>
              <a:t>mxn</a:t>
            </a:r>
            <a:r>
              <a:rPr lang="en-AU" altLang="en-US" dirty="0">
                <a:latin typeface="Arial" panose="020B0604020202020204" pitchFamily="34" charset="0"/>
                <a:ea typeface="ＭＳ Ｐゴシック" panose="020B0600070205080204" pitchFamily="34" charset="-128"/>
              </a:rPr>
              <a:t> clock cycles.  Less accurate for short vectors as start-up overhead cannot be amortized.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0029140-EBC6-8B4D-A3D3-CE432328E0D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48130" name="Rectangle 3">
            <a:extLst>
              <a:ext uri="{FF2B5EF4-FFF2-40B4-BE49-F238E27FC236}">
                <a16:creationId xmlns:a16="http://schemas.microsoft.com/office/drawing/2014/main" id="{115EC5B4-1A82-DA4B-B6AE-0B2E98B45CA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C2CC746-08CE-8B40-B1E4-C8F4D4C58E62}" type="datetime3">
              <a:rPr lang="en-US" altLang="en-US" sz="1200" smtClean="0"/>
              <a:pPr/>
              <a:t>18 August 2022</a:t>
            </a:fld>
            <a:endParaRPr lang="en-US" altLang="en-US" sz="1200"/>
          </a:p>
        </p:txBody>
      </p:sp>
      <p:sp>
        <p:nvSpPr>
          <p:cNvPr id="48131" name="Rectangle 6">
            <a:extLst>
              <a:ext uri="{FF2B5EF4-FFF2-40B4-BE49-F238E27FC236}">
                <a16:creationId xmlns:a16="http://schemas.microsoft.com/office/drawing/2014/main" id="{01C6170A-12B6-C545-B334-B79AA263580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48132" name="Rectangle 7">
            <a:extLst>
              <a:ext uri="{FF2B5EF4-FFF2-40B4-BE49-F238E27FC236}">
                <a16:creationId xmlns:a16="http://schemas.microsoft.com/office/drawing/2014/main" id="{8FADDA35-A0DA-0148-8A44-F0C8127E69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0E7D823-6DFF-0C47-8117-541D1346B7BB}" type="slidenum">
              <a:rPr lang="en-US" altLang="en-US" sz="1200"/>
              <a:pPr/>
              <a:t>10</a:t>
            </a:fld>
            <a:endParaRPr lang="en-US" altLang="en-US" sz="1200"/>
          </a:p>
        </p:txBody>
      </p:sp>
      <p:sp>
        <p:nvSpPr>
          <p:cNvPr id="48133" name="Rectangle 2">
            <a:extLst>
              <a:ext uri="{FF2B5EF4-FFF2-40B4-BE49-F238E27FC236}">
                <a16:creationId xmlns:a16="http://schemas.microsoft.com/office/drawing/2014/main" id="{876F83AE-2787-BE42-90DE-540C437D3403}"/>
              </a:ext>
            </a:extLst>
          </p:cNvPr>
          <p:cNvSpPr>
            <a:spLocks noGrp="1" noRot="1" noChangeAspect="1" noChangeArrowheads="1" noTextEdit="1"/>
          </p:cNvSpPr>
          <p:nvPr>
            <p:ph type="sldImg"/>
          </p:nvPr>
        </p:nvSpPr>
        <p:spPr>
          <a:ln/>
        </p:spPr>
      </p:sp>
      <p:sp>
        <p:nvSpPr>
          <p:cNvPr id="48134" name="Rectangle 3">
            <a:extLst>
              <a:ext uri="{FF2B5EF4-FFF2-40B4-BE49-F238E27FC236}">
                <a16:creationId xmlns:a16="http://schemas.microsoft.com/office/drawing/2014/main" id="{55D4D0E5-B896-684D-872B-D65E6CE009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Vector instructions belong to same convoy if no hazards:  structural or data.  However, RAW hazards can be in same convoy via chaining.</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Convoy 1:  1st chime</a:t>
            </a:r>
          </a:p>
          <a:p>
            <a:r>
              <a:rPr lang="en-AU" altLang="en-US">
                <a:latin typeface="Arial" panose="020B0604020202020204" pitchFamily="34" charset="0"/>
                <a:ea typeface="ＭＳ Ｐゴシック" panose="020B0600070205080204" pitchFamily="34" charset="-128"/>
              </a:rPr>
              <a:t>Convoy 2:  2nd chime</a:t>
            </a:r>
          </a:p>
          <a:p>
            <a:r>
              <a:rPr lang="en-AU" altLang="en-US">
                <a:latin typeface="Arial" panose="020B0604020202020204" pitchFamily="34" charset="0"/>
                <a:ea typeface="ＭＳ Ｐゴシック" panose="020B0600070205080204" pitchFamily="34" charset="-128"/>
              </a:rPr>
              <a:t>Convoy 3:  3rd chime</a:t>
            </a:r>
          </a:p>
          <a:p>
            <a:r>
              <a:rPr lang="en-AU" altLang="en-US">
                <a:latin typeface="Arial" panose="020B0604020202020204" pitchFamily="34" charset="0"/>
                <a:ea typeface="ＭＳ Ｐゴシック" panose="020B0600070205080204" pitchFamily="34" charset="-128"/>
              </a:rPr>
              <a:t>…</a:t>
            </a:r>
          </a:p>
          <a:p>
            <a:r>
              <a:rPr lang="en-AU" altLang="en-US">
                <a:latin typeface="Arial" panose="020B0604020202020204" pitchFamily="34" charset="0"/>
                <a:ea typeface="ＭＳ Ｐゴシック" panose="020B0600070205080204" pitchFamily="34" charset="-128"/>
              </a:rPr>
              <a:t>Convoy m:  mth chime</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Each chime takes time proportion to vector length n,   mxn clock cycles.  Less accurate for short vectors as start-up overhead cannot be amortized.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17230FF6-2B11-7C43-8B1C-49E2AC3092AF}"/>
              </a:ext>
            </a:extLst>
          </p:cNvPr>
          <p:cNvSpPr>
            <a:spLocks noGrp="1" noRot="1" noChangeAspect="1"/>
          </p:cNvSpPr>
          <p:nvPr>
            <p:ph type="sldImg"/>
          </p:nvPr>
        </p:nvSpPr>
        <p:spPr>
          <a:ln/>
        </p:spPr>
      </p:sp>
      <p:sp>
        <p:nvSpPr>
          <p:cNvPr id="50178" name="Notes Placeholder 2">
            <a:extLst>
              <a:ext uri="{FF2B5EF4-FFF2-40B4-BE49-F238E27FC236}">
                <a16:creationId xmlns:a16="http://schemas.microsoft.com/office/drawing/2014/main" id="{63EFD6ED-2325-8349-94D7-DB05B09A3B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The LV, MULV, ADDV sequence is considered a single convoy.  </a:t>
            </a:r>
          </a:p>
        </p:txBody>
      </p:sp>
      <p:sp>
        <p:nvSpPr>
          <p:cNvPr id="50179" name="Slide Number Placeholder 3">
            <a:extLst>
              <a:ext uri="{FF2B5EF4-FFF2-40B4-BE49-F238E27FC236}">
                <a16:creationId xmlns:a16="http://schemas.microsoft.com/office/drawing/2014/main" id="{37E2AC0A-043E-5741-805B-D0B63DF097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F8C7DFA-02BD-F249-9EFA-A3F70F735D0C}" type="slidenum">
              <a:rPr lang="en-US" altLang="en-US" sz="1200"/>
              <a:pPr/>
              <a:t>11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4C4BC988-4F55-0B45-8B4A-A1078F24286D}"/>
              </a:ext>
            </a:extLst>
          </p:cNvPr>
          <p:cNvSpPr>
            <a:spLocks noChangeArrowheads="1"/>
          </p:cNvSpPr>
          <p:nvPr userDrawn="1"/>
        </p:nvSpPr>
        <p:spPr bwMode="auto">
          <a:xfrm>
            <a:off x="2197100" y="765175"/>
            <a:ext cx="46038" cy="5732463"/>
          </a:xfrm>
          <a:prstGeom prst="rect">
            <a:avLst/>
          </a:prstGeom>
          <a:gradFill rotWithShape="1">
            <a:gsLst>
              <a:gs pos="0">
                <a:srgbClr val="80808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 name="Rectangle 20">
            <a:extLst>
              <a:ext uri="{FF2B5EF4-FFF2-40B4-BE49-F238E27FC236}">
                <a16:creationId xmlns:a16="http://schemas.microsoft.com/office/drawing/2014/main" id="{F8C7FE40-CAD9-B145-A869-E5468B6035D6}"/>
              </a:ext>
            </a:extLst>
          </p:cNvPr>
          <p:cNvSpPr>
            <a:spLocks noChangeArrowheads="1"/>
          </p:cNvSpPr>
          <p:nvPr userDrawn="1"/>
        </p:nvSpPr>
        <p:spPr bwMode="auto">
          <a:xfrm>
            <a:off x="2559050" y="1195388"/>
            <a:ext cx="46038" cy="3816350"/>
          </a:xfrm>
          <a:prstGeom prst="rect">
            <a:avLst/>
          </a:prstGeom>
          <a:gradFill rotWithShape="1">
            <a:gsLst>
              <a:gs pos="0">
                <a:srgbClr val="767D7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 name="Rectangle 21">
            <a:extLst>
              <a:ext uri="{FF2B5EF4-FFF2-40B4-BE49-F238E27FC236}">
                <a16:creationId xmlns:a16="http://schemas.microsoft.com/office/drawing/2014/main" id="{D6042BD3-5504-F34F-BC13-B83536615147}"/>
              </a:ext>
            </a:extLst>
          </p:cNvPr>
          <p:cNvSpPr>
            <a:spLocks noChangeArrowheads="1"/>
          </p:cNvSpPr>
          <p:nvPr userDrawn="1"/>
        </p:nvSpPr>
        <p:spPr bwMode="auto">
          <a:xfrm>
            <a:off x="2341563" y="1916113"/>
            <a:ext cx="6623050" cy="46037"/>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 name="Text Box 42">
            <a:extLst>
              <a:ext uri="{FF2B5EF4-FFF2-40B4-BE49-F238E27FC236}">
                <a16:creationId xmlns:a16="http://schemas.microsoft.com/office/drawing/2014/main" id="{A0FE9AC4-DE20-044A-A7ED-8E54D4FD4AE0}"/>
              </a:ext>
            </a:extLst>
          </p:cNvPr>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fld id="{CFC8AAF3-A7EA-004B-BF91-91A971C5F795}" type="slidenum">
              <a:rPr lang="en-AU" altLang="en-US" sz="1200" b="1">
                <a:solidFill>
                  <a:schemeClr val="bg1"/>
                </a:solidFill>
              </a:rPr>
              <a:pPr algn="r"/>
              <a:t>‹#›</a:t>
            </a:fld>
            <a:endParaRPr lang="en-GB" altLang="en-US" sz="1200" dirty="0">
              <a:solidFill>
                <a:schemeClr val="bg1"/>
              </a:solidFill>
            </a:endParaRPr>
          </a:p>
        </p:txBody>
      </p:sp>
      <p:pic>
        <p:nvPicPr>
          <p:cNvPr id="14" name="Picture 13">
            <a:extLst>
              <a:ext uri="{FF2B5EF4-FFF2-40B4-BE49-F238E27FC236}">
                <a16:creationId xmlns:a16="http://schemas.microsoft.com/office/drawing/2014/main" id="{1C004370-F8CC-7F44-A56F-7F28BDAD8172}"/>
              </a:ext>
            </a:extLst>
          </p:cNvPr>
          <p:cNvPicPr>
            <a:picLocks noChangeAspect="1"/>
          </p:cNvPicPr>
          <p:nvPr userDrawn="1"/>
        </p:nvPicPr>
        <p:blipFill>
          <a:blip r:embed="rId2"/>
          <a:stretch>
            <a:fillRect/>
          </a:stretch>
        </p:blipFill>
        <p:spPr>
          <a:xfrm>
            <a:off x="189547" y="1479550"/>
            <a:ext cx="1797991" cy="2206625"/>
          </a:xfrm>
          <a:prstGeom prst="rect">
            <a:avLst/>
          </a:prstGeom>
        </p:spPr>
      </p:pic>
    </p:spTree>
    <p:extLst>
      <p:ext uri="{BB962C8B-B14F-4D97-AF65-F5344CB8AC3E}">
        <p14:creationId xmlns:p14="http://schemas.microsoft.com/office/powerpoint/2010/main" val="113212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D2D008B-8E98-AF44-B678-20DF55F6975D}"/>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5" name="Rectangle 5">
            <a:extLst>
              <a:ext uri="{FF2B5EF4-FFF2-40B4-BE49-F238E27FC236}">
                <a16:creationId xmlns:a16="http://schemas.microsoft.com/office/drawing/2014/main" id="{DCDCE439-BAA9-A345-9FB8-B547EDA79BF5}"/>
              </a:ext>
            </a:extLst>
          </p:cNvPr>
          <p:cNvSpPr>
            <a:spLocks noGrp="1" noChangeArrowheads="1"/>
          </p:cNvSpPr>
          <p:nvPr>
            <p:ph type="ftr" sz="quarter" idx="11"/>
          </p:nvPr>
        </p:nvSpPr>
        <p:spPr>
          <a:xfrm>
            <a:off x="3009900" y="6248400"/>
            <a:ext cx="31750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5BD24C7D-3FE6-0F47-BAE9-1778B48F1D7F}"/>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AF7B37B9-F025-1B45-A623-5702700F06F0}" type="slidenum">
              <a:rPr lang="en-US" altLang="en-US" smtClean="0"/>
              <a:pPr/>
              <a:t>‹#›</a:t>
            </a:fld>
            <a:endParaRPr lang="en-US" altLang="en-US"/>
          </a:p>
        </p:txBody>
      </p:sp>
    </p:spTree>
    <p:extLst>
      <p:ext uri="{BB962C8B-B14F-4D97-AF65-F5344CB8AC3E}">
        <p14:creationId xmlns:p14="http://schemas.microsoft.com/office/powerpoint/2010/main" val="50404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8382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8382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3712380-D250-5B4B-86E3-B0BA22D4E52A}"/>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5" name="Rectangle 5">
            <a:extLst>
              <a:ext uri="{FF2B5EF4-FFF2-40B4-BE49-F238E27FC236}">
                <a16:creationId xmlns:a16="http://schemas.microsoft.com/office/drawing/2014/main" id="{DE4CE66B-026D-9646-8D1C-9AF86943E9CF}"/>
              </a:ext>
            </a:extLst>
          </p:cNvPr>
          <p:cNvSpPr>
            <a:spLocks noGrp="1" noChangeArrowheads="1"/>
          </p:cNvSpPr>
          <p:nvPr>
            <p:ph type="ftr" sz="quarter" idx="11"/>
          </p:nvPr>
        </p:nvSpPr>
        <p:spPr>
          <a:xfrm>
            <a:off x="2997200" y="6248400"/>
            <a:ext cx="31496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94241018-A62C-1343-A33E-D3100F129134}"/>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08972E2F-9C78-A043-AD5A-422A1A30759F}" type="slidenum">
              <a:rPr lang="en-US" altLang="en-US" smtClean="0"/>
              <a:pPr/>
              <a:t>‹#›</a:t>
            </a:fld>
            <a:endParaRPr lang="en-US" altLang="en-US"/>
          </a:p>
        </p:txBody>
      </p:sp>
    </p:spTree>
    <p:extLst>
      <p:ext uri="{BB962C8B-B14F-4D97-AF65-F5344CB8AC3E}">
        <p14:creationId xmlns:p14="http://schemas.microsoft.com/office/powerpoint/2010/main" val="1249218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dgm">
  <p:cSld name="Title and Diagram or Organization Chart">
    <p:spTree>
      <p:nvGrpSpPr>
        <p:cNvPr id="1" name=""/>
        <p:cNvGrpSpPr/>
        <p:nvPr/>
      </p:nvGrpSpPr>
      <p:grpSpPr>
        <a:xfrm>
          <a:off x="0" y="0"/>
          <a:ext cx="0" cy="0"/>
          <a:chOff x="0" y="0"/>
          <a:chExt cx="0" cy="0"/>
        </a:xfrm>
      </p:grpSpPr>
      <p:sp>
        <p:nvSpPr>
          <p:cNvPr id="9" name="Line 12">
            <a:extLst>
              <a:ext uri="{FF2B5EF4-FFF2-40B4-BE49-F238E27FC236}">
                <a16:creationId xmlns:a16="http://schemas.microsoft.com/office/drawing/2014/main" id="{BD75EC00-4517-2F41-85B0-7E230A07182C}"/>
              </a:ext>
            </a:extLst>
          </p:cNvPr>
          <p:cNvSpPr>
            <a:spLocks noChangeShapeType="1"/>
          </p:cNvSpPr>
          <p:nvPr/>
        </p:nvSpPr>
        <p:spPr bwMode="auto">
          <a:xfrm>
            <a:off x="228600" y="6553200"/>
            <a:ext cx="29718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SmartArt Placeholder 2"/>
          <p:cNvSpPr>
            <a:spLocks noGrp="1"/>
          </p:cNvSpPr>
          <p:nvPr>
            <p:ph type="dgm" idx="1"/>
          </p:nvPr>
        </p:nvSpPr>
        <p:spPr>
          <a:xfrm>
            <a:off x="684213" y="1125538"/>
            <a:ext cx="8270875" cy="5111750"/>
          </a:xfrm>
        </p:spPr>
        <p:txBody>
          <a:bodyPr/>
          <a:lstStyle/>
          <a:p>
            <a:pPr lvl="0"/>
            <a:endParaRPr lang="en-US" noProof="0"/>
          </a:p>
        </p:txBody>
      </p:sp>
      <p:sp>
        <p:nvSpPr>
          <p:cNvPr id="11" name="Footer Placeholder 3">
            <a:extLst>
              <a:ext uri="{FF2B5EF4-FFF2-40B4-BE49-F238E27FC236}">
                <a16:creationId xmlns:a16="http://schemas.microsoft.com/office/drawing/2014/main" id="{3938D051-5186-A049-BD1C-57EEB8710A78}"/>
              </a:ext>
            </a:extLst>
          </p:cNvPr>
          <p:cNvSpPr>
            <a:spLocks noGrp="1"/>
          </p:cNvSpPr>
          <p:nvPr>
            <p:ph type="ftr" sz="quarter" idx="10"/>
          </p:nvPr>
        </p:nvSpPr>
        <p:spPr>
          <a:xfrm>
            <a:off x="1042988" y="6381750"/>
            <a:ext cx="7272337" cy="358775"/>
          </a:xfrm>
        </p:spPr>
        <p:txBody>
          <a:bodyPr/>
          <a:lstStyle>
            <a:lvl1pPr>
              <a:defRPr smtClean="0">
                <a:latin typeface="Candara" panose="020E0502030303020204" pitchFamily="34" charset="0"/>
                <a:ea typeface="ＭＳ Ｐゴシック" panose="020B0600070205080204" pitchFamily="34" charset="-128"/>
              </a:defRPr>
            </a:lvl1pPr>
          </a:lstStyle>
          <a:p>
            <a:r>
              <a:rPr lang="en-AU" altLang="en-US"/>
              <a:t>Copyright © 2012-2020, Elsevier Inc. Copyright © 2021-2022, Wu-chun Feng. </a:t>
            </a:r>
            <a:endParaRPr lang="en-AU" altLang="en-US" dirty="0"/>
          </a:p>
        </p:txBody>
      </p:sp>
    </p:spTree>
    <p:extLst>
      <p:ext uri="{BB962C8B-B14F-4D97-AF65-F5344CB8AC3E}">
        <p14:creationId xmlns:p14="http://schemas.microsoft.com/office/powerpoint/2010/main" val="37099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a:solidFill>
                  <a:srgbClr val="941651"/>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748726BF-9777-7B4B-AA15-CC8D6EA0A28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B378E8-0F32-AD4B-8914-3266817B6440}"/>
              </a:ext>
            </a:extLst>
          </p:cNvPr>
          <p:cNvSpPr>
            <a:spLocks noGrp="1" noChangeArrowheads="1"/>
          </p:cNvSpPr>
          <p:nvPr>
            <p:ph type="ftr" sz="quarter" idx="11"/>
          </p:nvPr>
        </p:nvSpPr>
        <p:spPr>
          <a:xfrm>
            <a:off x="3098800" y="6248400"/>
            <a:ext cx="303784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DFBF7E6E-0C4D-174F-AD82-0ACE3FD8E72E}"/>
              </a:ext>
            </a:extLst>
          </p:cNvPr>
          <p:cNvSpPr>
            <a:spLocks noGrp="1" noChangeArrowheads="1"/>
          </p:cNvSpPr>
          <p:nvPr>
            <p:ph type="sldNum" sz="quarter" idx="12"/>
          </p:nvPr>
        </p:nvSpPr>
        <p:spPr>
          <a:ln/>
        </p:spPr>
        <p:txBody>
          <a:bodyPr/>
          <a:lstStyle>
            <a:lvl1pPr>
              <a:defRPr/>
            </a:lvl1pPr>
          </a:lstStyle>
          <a:p>
            <a:fld id="{6945A006-9FF0-194A-A485-0B71368BAB59}" type="slidenum">
              <a:rPr lang="en-US" altLang="en-US"/>
              <a:pPr/>
              <a:t>‹#›</a:t>
            </a:fld>
            <a:endParaRPr lang="en-US" altLang="en-US"/>
          </a:p>
        </p:txBody>
      </p:sp>
    </p:spTree>
    <p:extLst>
      <p:ext uri="{BB962C8B-B14F-4D97-AF65-F5344CB8AC3E}">
        <p14:creationId xmlns:p14="http://schemas.microsoft.com/office/powerpoint/2010/main" val="297288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AAD488D-877E-3242-AE63-1F1AFBE62C09}"/>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dirty="0"/>
          </a:p>
        </p:txBody>
      </p:sp>
      <p:sp>
        <p:nvSpPr>
          <p:cNvPr id="5" name="Rectangle 5">
            <a:extLst>
              <a:ext uri="{FF2B5EF4-FFF2-40B4-BE49-F238E27FC236}">
                <a16:creationId xmlns:a16="http://schemas.microsoft.com/office/drawing/2014/main" id="{24C2468D-6B72-094C-85D5-3203BBFF4D81}"/>
              </a:ext>
            </a:extLst>
          </p:cNvPr>
          <p:cNvSpPr>
            <a:spLocks noGrp="1" noChangeArrowheads="1"/>
          </p:cNvSpPr>
          <p:nvPr>
            <p:ph type="ftr" sz="quarter" idx="11"/>
          </p:nvPr>
        </p:nvSpPr>
        <p:spPr>
          <a:xfrm>
            <a:off x="3009900" y="6248400"/>
            <a:ext cx="31750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709C77C1-E54D-4749-8894-332D61B79137}"/>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65A91E63-9F1A-0242-8107-D3284F43A95E}" type="slidenum">
              <a:rPr lang="en-US" altLang="en-US" smtClean="0"/>
              <a:pPr/>
              <a:t>‹#›</a:t>
            </a:fld>
            <a:endParaRPr lang="en-US" altLang="en-US"/>
          </a:p>
        </p:txBody>
      </p:sp>
    </p:spTree>
    <p:extLst>
      <p:ext uri="{BB962C8B-B14F-4D97-AF65-F5344CB8AC3E}">
        <p14:creationId xmlns:p14="http://schemas.microsoft.com/office/powerpoint/2010/main" val="407546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00480"/>
            <a:ext cx="3810000" cy="502412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00480"/>
            <a:ext cx="3810000" cy="502412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4EECD47E-75A7-7841-AF30-7BDA7DEAB934}"/>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6" name="Rectangle 5">
            <a:extLst>
              <a:ext uri="{FF2B5EF4-FFF2-40B4-BE49-F238E27FC236}">
                <a16:creationId xmlns:a16="http://schemas.microsoft.com/office/drawing/2014/main" id="{F57AACC3-A30A-3548-8A16-273A59953739}"/>
              </a:ext>
            </a:extLst>
          </p:cNvPr>
          <p:cNvSpPr>
            <a:spLocks noGrp="1" noChangeArrowheads="1"/>
          </p:cNvSpPr>
          <p:nvPr>
            <p:ph type="ftr" sz="quarter" idx="11"/>
          </p:nvPr>
        </p:nvSpPr>
        <p:spPr>
          <a:xfrm>
            <a:off x="2997200" y="6248400"/>
            <a:ext cx="31115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7" name="Rectangle 6">
            <a:extLst>
              <a:ext uri="{FF2B5EF4-FFF2-40B4-BE49-F238E27FC236}">
                <a16:creationId xmlns:a16="http://schemas.microsoft.com/office/drawing/2014/main" id="{099DABD0-3C38-0E42-A63E-5A1B339C9A86}"/>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B5A7D503-690B-C944-BB3A-0749E0EF6FFD}" type="slidenum">
              <a:rPr lang="en-US" altLang="en-US" smtClean="0"/>
              <a:pPr/>
              <a:t>‹#›</a:t>
            </a:fld>
            <a:endParaRPr lang="en-US" altLang="en-US"/>
          </a:p>
        </p:txBody>
      </p:sp>
    </p:spTree>
    <p:extLst>
      <p:ext uri="{BB962C8B-B14F-4D97-AF65-F5344CB8AC3E}">
        <p14:creationId xmlns:p14="http://schemas.microsoft.com/office/powerpoint/2010/main" val="399107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0C3A0CC-DF1A-8943-A256-4FAE6F511CB2}"/>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8" name="Rectangle 5">
            <a:extLst>
              <a:ext uri="{FF2B5EF4-FFF2-40B4-BE49-F238E27FC236}">
                <a16:creationId xmlns:a16="http://schemas.microsoft.com/office/drawing/2014/main" id="{E48FF7FF-CA57-0E4F-873A-333445F92333}"/>
              </a:ext>
            </a:extLst>
          </p:cNvPr>
          <p:cNvSpPr>
            <a:spLocks noGrp="1" noChangeArrowheads="1"/>
          </p:cNvSpPr>
          <p:nvPr>
            <p:ph type="ftr" sz="quarter" idx="11"/>
          </p:nvPr>
        </p:nvSpPr>
        <p:spPr>
          <a:xfrm>
            <a:off x="3035300" y="6248400"/>
            <a:ext cx="30861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9" name="Rectangle 6">
            <a:extLst>
              <a:ext uri="{FF2B5EF4-FFF2-40B4-BE49-F238E27FC236}">
                <a16:creationId xmlns:a16="http://schemas.microsoft.com/office/drawing/2014/main" id="{533D9C4C-4A92-9841-87B3-8B6F75DE4A63}"/>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E47C8982-1612-4045-86E9-9B2EE0012FFE}" type="slidenum">
              <a:rPr lang="en-US" altLang="en-US" smtClean="0"/>
              <a:pPr/>
              <a:t>‹#›</a:t>
            </a:fld>
            <a:endParaRPr lang="en-US" altLang="en-US"/>
          </a:p>
        </p:txBody>
      </p:sp>
    </p:spTree>
    <p:extLst>
      <p:ext uri="{BB962C8B-B14F-4D97-AF65-F5344CB8AC3E}">
        <p14:creationId xmlns:p14="http://schemas.microsoft.com/office/powerpoint/2010/main" val="326624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D3D90B4-19D8-B148-9BDC-CA1CDB031094}"/>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4" name="Rectangle 5">
            <a:extLst>
              <a:ext uri="{FF2B5EF4-FFF2-40B4-BE49-F238E27FC236}">
                <a16:creationId xmlns:a16="http://schemas.microsoft.com/office/drawing/2014/main" id="{E6B2D1B3-DE5C-D444-B2B2-019F8E61D517}"/>
              </a:ext>
            </a:extLst>
          </p:cNvPr>
          <p:cNvSpPr>
            <a:spLocks noGrp="1" noChangeArrowheads="1"/>
          </p:cNvSpPr>
          <p:nvPr>
            <p:ph type="ftr" sz="quarter" idx="11"/>
          </p:nvPr>
        </p:nvSpPr>
        <p:spPr>
          <a:xfrm>
            <a:off x="3009900" y="6248400"/>
            <a:ext cx="31623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5" name="Rectangle 6">
            <a:extLst>
              <a:ext uri="{FF2B5EF4-FFF2-40B4-BE49-F238E27FC236}">
                <a16:creationId xmlns:a16="http://schemas.microsoft.com/office/drawing/2014/main" id="{075FCE34-1689-9043-971A-4D8DC11B9380}"/>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39EB2DAC-ACFA-1E49-A481-30B4A92DF11E}" type="slidenum">
              <a:rPr lang="en-US" altLang="en-US" smtClean="0"/>
              <a:pPr/>
              <a:t>‹#›</a:t>
            </a:fld>
            <a:endParaRPr lang="en-US" altLang="en-US"/>
          </a:p>
        </p:txBody>
      </p:sp>
    </p:spTree>
    <p:extLst>
      <p:ext uri="{BB962C8B-B14F-4D97-AF65-F5344CB8AC3E}">
        <p14:creationId xmlns:p14="http://schemas.microsoft.com/office/powerpoint/2010/main" val="397704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CCD6B52-3455-3F4E-BACF-75E2067A5D0B}"/>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3" name="Rectangle 5">
            <a:extLst>
              <a:ext uri="{FF2B5EF4-FFF2-40B4-BE49-F238E27FC236}">
                <a16:creationId xmlns:a16="http://schemas.microsoft.com/office/drawing/2014/main" id="{8899109E-DE65-0F4D-BACB-7BA1C90029C1}"/>
              </a:ext>
            </a:extLst>
          </p:cNvPr>
          <p:cNvSpPr>
            <a:spLocks noGrp="1" noChangeArrowheads="1"/>
          </p:cNvSpPr>
          <p:nvPr>
            <p:ph type="ftr" sz="quarter" idx="11"/>
          </p:nvPr>
        </p:nvSpPr>
        <p:spPr>
          <a:xfrm>
            <a:off x="3048000" y="6248400"/>
            <a:ext cx="31369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4" name="Rectangle 6">
            <a:extLst>
              <a:ext uri="{FF2B5EF4-FFF2-40B4-BE49-F238E27FC236}">
                <a16:creationId xmlns:a16="http://schemas.microsoft.com/office/drawing/2014/main" id="{717CFA02-F157-1346-88E7-EF4C59DF369C}"/>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DFBADBF0-1886-4A49-A4AD-54FAFAFA2C2A}" type="slidenum">
              <a:rPr lang="en-US" altLang="en-US" smtClean="0"/>
              <a:pPr/>
              <a:t>‹#›</a:t>
            </a:fld>
            <a:endParaRPr lang="en-US" altLang="en-US"/>
          </a:p>
        </p:txBody>
      </p:sp>
    </p:spTree>
    <p:extLst>
      <p:ext uri="{BB962C8B-B14F-4D97-AF65-F5344CB8AC3E}">
        <p14:creationId xmlns:p14="http://schemas.microsoft.com/office/powerpoint/2010/main" val="193882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129F0EE-3B88-2F47-B7A6-97DAE4FD55DF}"/>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6" name="Rectangle 5">
            <a:extLst>
              <a:ext uri="{FF2B5EF4-FFF2-40B4-BE49-F238E27FC236}">
                <a16:creationId xmlns:a16="http://schemas.microsoft.com/office/drawing/2014/main" id="{B658DA12-3038-9044-9CA1-E653DB971840}"/>
              </a:ext>
            </a:extLst>
          </p:cNvPr>
          <p:cNvSpPr>
            <a:spLocks noGrp="1" noChangeArrowheads="1"/>
          </p:cNvSpPr>
          <p:nvPr>
            <p:ph type="ftr" sz="quarter" idx="11"/>
          </p:nvPr>
        </p:nvSpPr>
        <p:spPr>
          <a:xfrm>
            <a:off x="3022600" y="6248400"/>
            <a:ext cx="31115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7" name="Rectangle 6">
            <a:extLst>
              <a:ext uri="{FF2B5EF4-FFF2-40B4-BE49-F238E27FC236}">
                <a16:creationId xmlns:a16="http://schemas.microsoft.com/office/drawing/2014/main" id="{A5043E5A-DA57-2E42-9653-13589F6DB370}"/>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5A4E0703-9B05-5D46-BF2C-03F8BC35EA1D}" type="slidenum">
              <a:rPr lang="en-US" altLang="en-US" smtClean="0"/>
              <a:pPr/>
              <a:t>‹#›</a:t>
            </a:fld>
            <a:endParaRPr lang="en-US" altLang="en-US"/>
          </a:p>
        </p:txBody>
      </p:sp>
    </p:spTree>
    <p:extLst>
      <p:ext uri="{BB962C8B-B14F-4D97-AF65-F5344CB8AC3E}">
        <p14:creationId xmlns:p14="http://schemas.microsoft.com/office/powerpoint/2010/main" val="425250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4D12DE5-120C-D847-A35B-E5EA0F31A9FE}"/>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6" name="Rectangle 5">
            <a:extLst>
              <a:ext uri="{FF2B5EF4-FFF2-40B4-BE49-F238E27FC236}">
                <a16:creationId xmlns:a16="http://schemas.microsoft.com/office/drawing/2014/main" id="{DF4C5AD5-9111-1D4A-BDB0-F22B88A47250}"/>
              </a:ext>
            </a:extLst>
          </p:cNvPr>
          <p:cNvSpPr>
            <a:spLocks noGrp="1" noChangeArrowheads="1"/>
          </p:cNvSpPr>
          <p:nvPr>
            <p:ph type="ftr" sz="quarter" idx="11"/>
          </p:nvPr>
        </p:nvSpPr>
        <p:spPr>
          <a:xfrm>
            <a:off x="3060700" y="6248400"/>
            <a:ext cx="30988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7" name="Rectangle 6">
            <a:extLst>
              <a:ext uri="{FF2B5EF4-FFF2-40B4-BE49-F238E27FC236}">
                <a16:creationId xmlns:a16="http://schemas.microsoft.com/office/drawing/2014/main" id="{2755D287-ECB6-0D4A-ABE2-EFF4AA8212E0}"/>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4015E9CF-C40C-8F4B-AD87-E855A5A0F58A}" type="slidenum">
              <a:rPr lang="en-US" altLang="en-US" smtClean="0"/>
              <a:pPr/>
              <a:t>‹#›</a:t>
            </a:fld>
            <a:endParaRPr lang="en-US" altLang="en-US"/>
          </a:p>
        </p:txBody>
      </p:sp>
    </p:spTree>
    <p:extLst>
      <p:ext uri="{BB962C8B-B14F-4D97-AF65-F5344CB8AC3E}">
        <p14:creationId xmlns:p14="http://schemas.microsoft.com/office/powerpoint/2010/main" val="722348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5">
            <a:extLst>
              <a:ext uri="{FF2B5EF4-FFF2-40B4-BE49-F238E27FC236}">
                <a16:creationId xmlns:a16="http://schemas.microsoft.com/office/drawing/2014/main" id="{473DD40B-F209-0845-ABC2-39F190F2B1EA}"/>
              </a:ext>
            </a:extLst>
          </p:cNvPr>
          <p:cNvPicPr>
            <a:picLocks noChangeAspect="1" noChangeArrowheads="1"/>
          </p:cNvPicPr>
          <p:nvPr userDrawn="1"/>
        </p:nvPicPr>
        <p:blipFill>
          <a:blip r:embed="rId14">
            <a:alphaModFix amt="2000"/>
          </a:blip>
          <a:srcRect l="14400"/>
          <a:stretch>
            <a:fillRect/>
          </a:stretch>
        </p:blipFill>
        <p:spPr bwMode="auto">
          <a:xfrm>
            <a:off x="4" y="152400"/>
            <a:ext cx="5478463" cy="6400800"/>
          </a:xfrm>
          <a:prstGeom prst="rect">
            <a:avLst/>
          </a:prstGeom>
          <a:noFill/>
          <a:ln w="9525">
            <a:noFill/>
            <a:miter lim="800000"/>
            <a:headEnd/>
            <a:tailEnd/>
          </a:ln>
        </p:spPr>
      </p:pic>
      <p:sp>
        <p:nvSpPr>
          <p:cNvPr id="1026" name="Rectangle 2">
            <a:extLst>
              <a:ext uri="{FF2B5EF4-FFF2-40B4-BE49-F238E27FC236}">
                <a16:creationId xmlns:a16="http://schemas.microsoft.com/office/drawing/2014/main" id="{188C69CA-3345-4040-B3DB-147E553DF087}"/>
              </a:ext>
            </a:extLst>
          </p:cNvPr>
          <p:cNvSpPr>
            <a:spLocks noGrp="1" noChangeArrowheads="1"/>
          </p:cNvSpPr>
          <p:nvPr>
            <p:ph type="title"/>
          </p:nvPr>
        </p:nvSpPr>
        <p:spPr bwMode="auto">
          <a:xfrm>
            <a:off x="685800" y="37084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9BFFFFA7-D2AA-0A4D-B2C7-B02D9708180D}"/>
              </a:ext>
            </a:extLst>
          </p:cNvPr>
          <p:cNvSpPr>
            <a:spLocks noGrp="1" noChangeArrowheads="1"/>
          </p:cNvSpPr>
          <p:nvPr>
            <p:ph type="body" idx="1"/>
          </p:nvPr>
        </p:nvSpPr>
        <p:spPr bwMode="auto">
          <a:xfrm>
            <a:off x="685800" y="1229360"/>
            <a:ext cx="7772400" cy="509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8BD7E02A-5913-6741-8546-89B14AC0DECD}"/>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128"/>
                <a:cs typeface="ＭＳ Ｐゴシック" charset="-128"/>
              </a:defRPr>
            </a:lvl1pPr>
          </a:lstStyle>
          <a:p>
            <a:pPr>
              <a:defRPr/>
            </a:pPr>
            <a:endParaRPr lang="en-US"/>
          </a:p>
        </p:txBody>
      </p:sp>
      <p:sp>
        <p:nvSpPr>
          <p:cNvPr id="1029" name="Rectangle 5">
            <a:extLst>
              <a:ext uri="{FF2B5EF4-FFF2-40B4-BE49-F238E27FC236}">
                <a16:creationId xmlns:a16="http://schemas.microsoft.com/office/drawing/2014/main" id="{5EA700B3-0D15-4F44-BA9F-3BCB2DBDB195}"/>
              </a:ext>
            </a:extLst>
          </p:cNvPr>
          <p:cNvSpPr>
            <a:spLocks noGrp="1" noChangeArrowheads="1"/>
          </p:cNvSpPr>
          <p:nvPr>
            <p:ph type="ftr" sz="quarter" idx="3"/>
          </p:nvPr>
        </p:nvSpPr>
        <p:spPr bwMode="auto">
          <a:xfrm>
            <a:off x="3047999" y="6248400"/>
            <a:ext cx="3108961"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Candara" panose="020E0502030303020204" pitchFamily="34" charset="0"/>
                <a:ea typeface="ＭＳ Ｐゴシック" charset="-128"/>
                <a:cs typeface="Candara" panose="020E0502030303020204" pitchFamily="34" charset="0"/>
              </a:defRPr>
            </a:lvl1pPr>
          </a:lstStyle>
          <a:p>
            <a:pPr>
              <a:defRPr/>
            </a:pPr>
            <a:r>
              <a:rPr lang="en-US"/>
              <a:t>Copyright © 2012-2020, Elsevier Inc. Copyright © 2021-2022, Wu-chun Feng. </a:t>
            </a:r>
            <a:endParaRPr lang="en-US" dirty="0"/>
          </a:p>
        </p:txBody>
      </p:sp>
      <p:sp>
        <p:nvSpPr>
          <p:cNvPr id="1030" name="Rectangle 6">
            <a:extLst>
              <a:ext uri="{FF2B5EF4-FFF2-40B4-BE49-F238E27FC236}">
                <a16:creationId xmlns:a16="http://schemas.microsoft.com/office/drawing/2014/main" id="{2E06F629-B182-A046-81C8-A06C9FD3E8D3}"/>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9CA5E315-E011-7F4F-94B1-34E0E8310B2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40"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41" r:id="rId12"/>
  </p:sldLayoutIdLst>
  <p:hf sldNum="0" hdr="0" ftr="0" dt="0"/>
  <p:txStyles>
    <p:titleStyle>
      <a:lvl1pPr algn="l" rtl="0" eaLnBrk="0" fontAlgn="base" hangingPunct="0">
        <a:spcBef>
          <a:spcPct val="0"/>
        </a:spcBef>
        <a:spcAft>
          <a:spcPct val="0"/>
        </a:spcAft>
        <a:defRPr sz="3200">
          <a:solidFill>
            <a:schemeClr val="tx2"/>
          </a:solidFill>
          <a:latin typeface="Candara" panose="020E0502030303020204" pitchFamily="34" charset="0"/>
          <a:ea typeface="+mj-ea"/>
          <a:cs typeface="+mj-cs"/>
        </a:defRPr>
      </a:lvl1pPr>
      <a:lvl2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2pPr>
      <a:lvl3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3pPr>
      <a:lvl4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4pPr>
      <a:lvl5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5pPr>
      <a:lvl6pPr marL="4572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6pPr>
      <a:lvl7pPr marL="9144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7pPr>
      <a:lvl8pPr marL="13716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8pPr>
      <a:lvl9pPr marL="18288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9pPr>
    </p:titleStyle>
    <p:bodyStyle>
      <a:lvl1pPr marL="342900" indent="-342900" algn="l" rtl="0" eaLnBrk="0" fontAlgn="base" hangingPunct="0">
        <a:spcBef>
          <a:spcPct val="20000"/>
        </a:spcBef>
        <a:spcAft>
          <a:spcPct val="0"/>
        </a:spcAft>
        <a:buChar char="•"/>
        <a:defRPr sz="2400">
          <a:solidFill>
            <a:schemeClr val="tx1"/>
          </a:solidFill>
          <a:latin typeface="Candara" panose="020E0502030303020204" pitchFamily="34" charset="0"/>
          <a:ea typeface="+mn-ea"/>
          <a:cs typeface="+mn-cs"/>
        </a:defRPr>
      </a:lvl1pPr>
      <a:lvl2pPr marL="742950" indent="-285750" algn="l" rtl="0" eaLnBrk="0" fontAlgn="base" hangingPunct="0">
        <a:spcBef>
          <a:spcPct val="20000"/>
        </a:spcBef>
        <a:spcAft>
          <a:spcPct val="0"/>
        </a:spcAft>
        <a:buChar char="–"/>
        <a:defRPr sz="2000">
          <a:solidFill>
            <a:schemeClr val="tx1"/>
          </a:solidFill>
          <a:latin typeface="Candara" panose="020E0502030303020204" pitchFamily="34" charset="0"/>
          <a:ea typeface="+mn-ea"/>
        </a:defRPr>
      </a:lvl2pPr>
      <a:lvl3pPr marL="1143000" indent="-228600" algn="l" rtl="0" eaLnBrk="0" fontAlgn="base" hangingPunct="0">
        <a:spcBef>
          <a:spcPct val="20000"/>
        </a:spcBef>
        <a:spcAft>
          <a:spcPct val="0"/>
        </a:spcAft>
        <a:buChar char="•"/>
        <a:defRPr>
          <a:solidFill>
            <a:schemeClr val="bg1">
              <a:lumMod val="50000"/>
            </a:schemeClr>
          </a:solidFill>
          <a:latin typeface="Candara" panose="020E0502030303020204" pitchFamily="34" charset="0"/>
          <a:ea typeface="+mn-ea"/>
        </a:defRPr>
      </a:lvl3pPr>
      <a:lvl4pPr marL="1600200" indent="-228600" algn="l" rtl="0" eaLnBrk="0" fontAlgn="base" hangingPunct="0">
        <a:spcBef>
          <a:spcPct val="20000"/>
        </a:spcBef>
        <a:spcAft>
          <a:spcPct val="0"/>
        </a:spcAft>
        <a:buChar char="–"/>
        <a:defRPr>
          <a:solidFill>
            <a:srgbClr val="941651"/>
          </a:solidFill>
          <a:latin typeface="Candara" panose="020E0502030303020204" pitchFamily="34" charset="0"/>
          <a:ea typeface="+mn-ea"/>
        </a:defRPr>
      </a:lvl4pPr>
      <a:lvl5pPr marL="2057400" indent="-228600" algn="l" rtl="0" eaLnBrk="0" fontAlgn="base" hangingPunct="0">
        <a:spcBef>
          <a:spcPct val="20000"/>
        </a:spcBef>
        <a:spcAft>
          <a:spcPct val="0"/>
        </a:spcAft>
        <a:buChar char="»"/>
        <a:defRPr>
          <a:solidFill>
            <a:srgbClr val="FF9300"/>
          </a:solidFill>
          <a:latin typeface="Candara" panose="020E0502030303020204" pitchFamily="34" charset="0"/>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1">
            <a:extLst>
              <a:ext uri="{FF2B5EF4-FFF2-40B4-BE49-F238E27FC236}">
                <a16:creationId xmlns:a16="http://schemas.microsoft.com/office/drawing/2014/main" id="{6F5FA7D4-55CD-D542-B4B3-A7CA289E4C57}"/>
              </a:ext>
            </a:extLst>
          </p:cNvPr>
          <p:cNvSpPr>
            <a:spLocks noChangeArrowheads="1"/>
          </p:cNvSpPr>
          <p:nvPr/>
        </p:nvSpPr>
        <p:spPr bwMode="auto">
          <a:xfrm>
            <a:off x="2843213" y="1254125"/>
            <a:ext cx="145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andara" panose="020E0502030303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ndara" panose="020E0502030303020204" pitchFamily="34" charset="0"/>
                <a:ea typeface="ＭＳ Ｐゴシック" panose="020B0600070205080204" pitchFamily="34" charset="-128"/>
              </a:defRPr>
            </a:lvl2pPr>
            <a:lvl3pPr marL="1143000" indent="-228600">
              <a:spcBef>
                <a:spcPct val="20000"/>
              </a:spcBef>
              <a:buChar char="•"/>
              <a:defRPr>
                <a:solidFill>
                  <a:srgbClr val="7F7F7F"/>
                </a:solidFill>
                <a:latin typeface="Candara" panose="020E0502030303020204" pitchFamily="34" charset="0"/>
                <a:ea typeface="ＭＳ Ｐゴシック" panose="020B0600070205080204" pitchFamily="34" charset="-128"/>
              </a:defRPr>
            </a:lvl3pPr>
            <a:lvl4pPr marL="1600200" indent="-228600">
              <a:spcBef>
                <a:spcPct val="20000"/>
              </a:spcBef>
              <a:buChar char="–"/>
              <a:defRPr>
                <a:solidFill>
                  <a:srgbClr val="941651"/>
                </a:solidFill>
                <a:latin typeface="Candara" panose="020E0502030303020204" pitchFamily="34" charset="0"/>
                <a:ea typeface="ＭＳ Ｐゴシック" panose="020B0600070205080204" pitchFamily="34" charset="-128"/>
              </a:defRPr>
            </a:lvl4pPr>
            <a:lvl5pPr marL="2057400" indent="-228600">
              <a:spcBef>
                <a:spcPct val="20000"/>
              </a:spcBef>
              <a:buChar char="»"/>
              <a:defRPr>
                <a:solidFill>
                  <a:srgbClr val="FF9300"/>
                </a:solidFill>
                <a:latin typeface="Candara" panose="020E0502030303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9pPr>
          </a:lstStyle>
          <a:p>
            <a:pPr eaLnBrk="1" hangingPunct="1">
              <a:spcBef>
                <a:spcPct val="0"/>
              </a:spcBef>
              <a:buFontTx/>
              <a:buNone/>
            </a:pPr>
            <a:r>
              <a:rPr lang="en-AU" altLang="en-US" dirty="0">
                <a:solidFill>
                  <a:srgbClr val="011893"/>
                </a:solidFill>
              </a:rPr>
              <a:t>Chapter 4</a:t>
            </a:r>
            <a:endParaRPr lang="en-GB" altLang="en-US" dirty="0">
              <a:solidFill>
                <a:srgbClr val="011893"/>
              </a:solidFill>
            </a:endParaRPr>
          </a:p>
        </p:txBody>
      </p:sp>
      <p:sp>
        <p:nvSpPr>
          <p:cNvPr id="15362" name="Rectangle 12">
            <a:extLst>
              <a:ext uri="{FF2B5EF4-FFF2-40B4-BE49-F238E27FC236}">
                <a16:creationId xmlns:a16="http://schemas.microsoft.com/office/drawing/2014/main" id="{D5340182-4691-B341-A97E-399D98551E3F}"/>
              </a:ext>
            </a:extLst>
          </p:cNvPr>
          <p:cNvSpPr>
            <a:spLocks noChangeArrowheads="1"/>
          </p:cNvSpPr>
          <p:nvPr/>
        </p:nvSpPr>
        <p:spPr bwMode="auto">
          <a:xfrm>
            <a:off x="2843213" y="2060575"/>
            <a:ext cx="60944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Candara" panose="020E0502030303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ndara" panose="020E0502030303020204" pitchFamily="34" charset="0"/>
                <a:ea typeface="ＭＳ Ｐゴシック" panose="020B0600070205080204" pitchFamily="34" charset="-128"/>
              </a:defRPr>
            </a:lvl2pPr>
            <a:lvl3pPr marL="1143000" indent="-228600">
              <a:spcBef>
                <a:spcPct val="20000"/>
              </a:spcBef>
              <a:buChar char="•"/>
              <a:defRPr>
                <a:solidFill>
                  <a:srgbClr val="7F7F7F"/>
                </a:solidFill>
                <a:latin typeface="Candara" panose="020E0502030303020204" pitchFamily="34" charset="0"/>
                <a:ea typeface="ＭＳ Ｐゴシック" panose="020B0600070205080204" pitchFamily="34" charset="-128"/>
              </a:defRPr>
            </a:lvl3pPr>
            <a:lvl4pPr marL="1600200" indent="-228600">
              <a:spcBef>
                <a:spcPct val="20000"/>
              </a:spcBef>
              <a:buChar char="–"/>
              <a:defRPr>
                <a:solidFill>
                  <a:srgbClr val="941651"/>
                </a:solidFill>
                <a:latin typeface="Candara" panose="020E0502030303020204" pitchFamily="34" charset="0"/>
                <a:ea typeface="ＭＳ Ｐゴシック" panose="020B0600070205080204" pitchFamily="34" charset="-128"/>
              </a:defRPr>
            </a:lvl4pPr>
            <a:lvl5pPr marL="2057400" indent="-228600">
              <a:spcBef>
                <a:spcPct val="20000"/>
              </a:spcBef>
              <a:buChar char="»"/>
              <a:defRPr>
                <a:solidFill>
                  <a:srgbClr val="FF9300"/>
                </a:solidFill>
                <a:latin typeface="Candara" panose="020E0502030303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9pPr>
          </a:lstStyle>
          <a:p>
            <a:pPr eaLnBrk="1" hangingPunct="1">
              <a:spcBef>
                <a:spcPct val="0"/>
              </a:spcBef>
              <a:buFontTx/>
              <a:buNone/>
            </a:pPr>
            <a:r>
              <a:rPr lang="en-AU" altLang="en-US" dirty="0">
                <a:solidFill>
                  <a:srgbClr val="011893"/>
                </a:solidFill>
              </a:rPr>
              <a:t>Data-Level Parallelism (DLP) in Vector, SIMD, and GPU Architectures</a:t>
            </a:r>
          </a:p>
          <a:p>
            <a:pPr eaLnBrk="1" hangingPunct="1">
              <a:spcBef>
                <a:spcPct val="0"/>
              </a:spcBef>
              <a:buFontTx/>
              <a:buNone/>
            </a:pPr>
            <a:endParaRPr lang="en-AU" altLang="en-US" dirty="0">
              <a:solidFill>
                <a:srgbClr val="011893"/>
              </a:solidFill>
            </a:endParaRPr>
          </a:p>
          <a:p>
            <a:pPr eaLnBrk="1" hangingPunct="1">
              <a:spcBef>
                <a:spcPct val="0"/>
              </a:spcBef>
              <a:buFontTx/>
              <a:buNone/>
            </a:pPr>
            <a:r>
              <a:rPr lang="en-AU" altLang="en-US" dirty="0">
                <a:solidFill>
                  <a:srgbClr val="011893"/>
                </a:solidFill>
              </a:rPr>
              <a:t>Part 2:  Advanced Vector Architectures</a:t>
            </a:r>
          </a:p>
        </p:txBody>
      </p:sp>
      <p:sp>
        <p:nvSpPr>
          <p:cNvPr id="15363" name="Text Box 13">
            <a:extLst>
              <a:ext uri="{FF2B5EF4-FFF2-40B4-BE49-F238E27FC236}">
                <a16:creationId xmlns:a16="http://schemas.microsoft.com/office/drawing/2014/main" id="{0E200B17-369C-BF43-8F3E-59FE4E83C85B}"/>
              </a:ext>
            </a:extLst>
          </p:cNvPr>
          <p:cNvSpPr txBox="1">
            <a:spLocks noChangeArrowheads="1"/>
          </p:cNvSpPr>
          <p:nvPr/>
        </p:nvSpPr>
        <p:spPr bwMode="auto">
          <a:xfrm>
            <a:off x="2789238" y="-57150"/>
            <a:ext cx="4502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andara" panose="020E0502030303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ndara" panose="020E0502030303020204" pitchFamily="34" charset="0"/>
                <a:ea typeface="ＭＳ Ｐゴシック" panose="020B0600070205080204" pitchFamily="34" charset="-128"/>
              </a:defRPr>
            </a:lvl2pPr>
            <a:lvl3pPr marL="1143000" indent="-228600">
              <a:spcBef>
                <a:spcPct val="20000"/>
              </a:spcBef>
              <a:buChar char="•"/>
              <a:defRPr>
                <a:solidFill>
                  <a:srgbClr val="7F7F7F"/>
                </a:solidFill>
                <a:latin typeface="Candara" panose="020E0502030303020204" pitchFamily="34" charset="0"/>
                <a:ea typeface="ＭＳ Ｐゴシック" panose="020B0600070205080204" pitchFamily="34" charset="-128"/>
              </a:defRPr>
            </a:lvl3pPr>
            <a:lvl4pPr marL="1600200" indent="-228600">
              <a:spcBef>
                <a:spcPct val="20000"/>
              </a:spcBef>
              <a:buChar char="–"/>
              <a:defRPr>
                <a:solidFill>
                  <a:srgbClr val="941651"/>
                </a:solidFill>
                <a:latin typeface="Candara" panose="020E0502030303020204" pitchFamily="34" charset="0"/>
                <a:ea typeface="ＭＳ Ｐゴシック" panose="020B0600070205080204" pitchFamily="34" charset="-128"/>
              </a:defRPr>
            </a:lvl4pPr>
            <a:lvl5pPr marL="2057400" indent="-228600">
              <a:spcBef>
                <a:spcPct val="20000"/>
              </a:spcBef>
              <a:buChar char="»"/>
              <a:defRPr>
                <a:solidFill>
                  <a:srgbClr val="FF9300"/>
                </a:solidFill>
                <a:latin typeface="Candara" panose="020E0502030303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9pPr>
          </a:lstStyle>
          <a:p>
            <a:pPr algn="ctr" eaLnBrk="1" hangingPunct="1">
              <a:spcBef>
                <a:spcPct val="0"/>
              </a:spcBef>
              <a:buFontTx/>
              <a:buNone/>
            </a:pPr>
            <a:r>
              <a:rPr lang="en-US" altLang="en-US" sz="2800">
                <a:solidFill>
                  <a:schemeClr val="bg1"/>
                </a:solidFill>
                <a:latin typeface="Times New Roman" panose="02020603050405020304" pitchFamily="18" charset="0"/>
              </a:rPr>
              <a:t>Computer Architecture</a:t>
            </a:r>
          </a:p>
          <a:p>
            <a:pPr algn="ctr" eaLnBrk="1" hangingPunct="1">
              <a:spcBef>
                <a:spcPct val="0"/>
              </a:spcBef>
              <a:buFontTx/>
              <a:buNone/>
            </a:pPr>
            <a:r>
              <a:rPr lang="en-US" altLang="en-US" sz="2000">
                <a:solidFill>
                  <a:schemeClr val="bg1"/>
                </a:solidFill>
                <a:latin typeface="Arial" panose="020B0604020202020204" pitchFamily="34" charset="0"/>
              </a:rPr>
              <a:t>A Quantitative Approach, Sixth Edition</a:t>
            </a:r>
            <a:endParaRPr lang="en-GB" altLang="en-US" sz="2000">
              <a:solidFill>
                <a:schemeClr val="bg1"/>
              </a:solidFill>
              <a:latin typeface="Arial" panose="020B0604020202020204" pitchFamily="34" charset="0"/>
            </a:endParaRPr>
          </a:p>
        </p:txBody>
      </p:sp>
      <p:sp>
        <p:nvSpPr>
          <p:cNvPr id="2" name="TextBox 1">
            <a:extLst>
              <a:ext uri="{FF2B5EF4-FFF2-40B4-BE49-F238E27FC236}">
                <a16:creationId xmlns:a16="http://schemas.microsoft.com/office/drawing/2014/main" id="{AF0A5923-BC90-77EB-F905-9A30BD31293C}"/>
              </a:ext>
            </a:extLst>
          </p:cNvPr>
          <p:cNvSpPr txBox="1"/>
          <p:nvPr/>
        </p:nvSpPr>
        <p:spPr>
          <a:xfrm>
            <a:off x="3568732" y="4072710"/>
            <a:ext cx="5132388" cy="2462213"/>
          </a:xfrm>
          <a:prstGeom prst="rect">
            <a:avLst/>
          </a:prstGeom>
          <a:noFill/>
        </p:spPr>
        <p:txBody>
          <a:bodyPr wrap="square" rtlCol="0">
            <a:spAutoFit/>
          </a:bodyPr>
          <a:lstStyle/>
          <a:p>
            <a:pPr>
              <a:tabLst>
                <a:tab pos="4852988" algn="r"/>
              </a:tabLst>
            </a:pPr>
            <a:r>
              <a:rPr lang="en-US" sz="1400" dirty="0">
                <a:solidFill>
                  <a:schemeClr val="bg2"/>
                </a:solidFill>
                <a:latin typeface="Candara" panose="020E0502030303020204" pitchFamily="34" charset="0"/>
              </a:rPr>
              <a:t>“We call these algorithms </a:t>
            </a:r>
            <a:r>
              <a:rPr lang="en-US" sz="1400" i="1" dirty="0">
                <a:solidFill>
                  <a:schemeClr val="bg2"/>
                </a:solidFill>
                <a:latin typeface="Candara" panose="020E0502030303020204" pitchFamily="34" charset="0"/>
              </a:rPr>
              <a:t>data parallel </a:t>
            </a:r>
            <a:r>
              <a:rPr lang="en-US" sz="1400" dirty="0">
                <a:solidFill>
                  <a:schemeClr val="bg2"/>
                </a:solidFill>
                <a:latin typeface="Candara" panose="020E0502030303020204" pitchFamily="34" charset="0"/>
              </a:rPr>
              <a:t>algorithms because their parallelism comes from simultaneous operations across large sets of data, rather than from multiple thread of control.”</a:t>
            </a:r>
          </a:p>
          <a:p>
            <a:pPr>
              <a:tabLst>
                <a:tab pos="4852988" algn="r"/>
              </a:tabLst>
            </a:pPr>
            <a:r>
              <a:rPr lang="en-US" sz="1400" dirty="0">
                <a:solidFill>
                  <a:schemeClr val="bg2"/>
                </a:solidFill>
                <a:latin typeface="Candara" panose="020E0502030303020204" pitchFamily="34" charset="0"/>
              </a:rPr>
              <a:t>	- W. Daniel Hillis and Guy L. Steele</a:t>
            </a:r>
          </a:p>
          <a:p>
            <a:pPr>
              <a:tabLst>
                <a:tab pos="4852988" algn="r"/>
              </a:tabLst>
            </a:pPr>
            <a:r>
              <a:rPr lang="en-US" sz="1400" dirty="0">
                <a:solidFill>
                  <a:schemeClr val="bg2"/>
                </a:solidFill>
                <a:latin typeface="Candara" panose="020E0502030303020204" pitchFamily="34" charset="0"/>
              </a:rPr>
              <a:t>	”Data Parallel Algorithms,” </a:t>
            </a:r>
            <a:r>
              <a:rPr lang="en-US" sz="1400" i="1" dirty="0">
                <a:solidFill>
                  <a:schemeClr val="bg2"/>
                </a:solidFill>
                <a:latin typeface="Candara" panose="020E0502030303020204" pitchFamily="34" charset="0"/>
              </a:rPr>
              <a:t>Comm. ACM </a:t>
            </a:r>
            <a:r>
              <a:rPr lang="en-US" sz="1400" dirty="0">
                <a:solidFill>
                  <a:schemeClr val="bg2"/>
                </a:solidFill>
                <a:latin typeface="Candara" panose="020E0502030303020204" pitchFamily="34" charset="0"/>
              </a:rPr>
              <a:t>(1986)</a:t>
            </a:r>
          </a:p>
          <a:p>
            <a:pPr>
              <a:tabLst>
                <a:tab pos="4852988" algn="r"/>
              </a:tabLst>
            </a:pPr>
            <a:endParaRPr lang="en-US" sz="1400" dirty="0">
              <a:solidFill>
                <a:schemeClr val="bg2"/>
              </a:solidFill>
              <a:latin typeface="Candara" panose="020E0502030303020204" pitchFamily="34" charset="0"/>
            </a:endParaRPr>
          </a:p>
          <a:p>
            <a:pPr>
              <a:tabLst>
                <a:tab pos="4852988" algn="r"/>
              </a:tabLst>
            </a:pPr>
            <a:r>
              <a:rPr lang="en-US" sz="1400" dirty="0">
                <a:solidFill>
                  <a:schemeClr val="bg2"/>
                </a:solidFill>
                <a:latin typeface="Candara" panose="020E0502030303020204" pitchFamily="34" charset="0"/>
              </a:rPr>
              <a:t>“If you were plowing a field, which would you rather use, two strong oxen or 1024 chickens?”</a:t>
            </a:r>
          </a:p>
          <a:p>
            <a:pPr>
              <a:tabLst>
                <a:tab pos="4852988" algn="r"/>
              </a:tabLst>
            </a:pPr>
            <a:r>
              <a:rPr lang="en-US" sz="1400" dirty="0">
                <a:solidFill>
                  <a:schemeClr val="bg2"/>
                </a:solidFill>
                <a:latin typeface="Candara" panose="020E0502030303020204" pitchFamily="34" charset="0"/>
              </a:rPr>
              <a:t>	- Seymour Cray, Father of the Supercomputer</a:t>
            </a:r>
          </a:p>
          <a:p>
            <a:pPr>
              <a:tabLst>
                <a:tab pos="4852988" algn="r"/>
              </a:tabLst>
            </a:pPr>
            <a:r>
              <a:rPr lang="en-US" sz="1400" dirty="0">
                <a:solidFill>
                  <a:schemeClr val="bg2"/>
                </a:solidFill>
                <a:latin typeface="Candara" panose="020E0502030303020204" pitchFamily="34" charset="0"/>
              </a:rPr>
              <a:t>	(arguing for two powerful vector processors </a:t>
            </a:r>
          </a:p>
          <a:p>
            <a:pPr>
              <a:tabLst>
                <a:tab pos="4852988" algn="r"/>
              </a:tabLst>
            </a:pPr>
            <a:r>
              <a:rPr lang="en-US" sz="1400" dirty="0">
                <a:solidFill>
                  <a:schemeClr val="bg2"/>
                </a:solidFill>
                <a:latin typeface="Candara" panose="020E0502030303020204" pitchFamily="34" charset="0"/>
              </a:rPr>
              <a:t>	versus many simple processors)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93DD0D78-B6D4-514C-B065-A696F5E438C8}"/>
              </a:ext>
            </a:extLst>
          </p:cNvPr>
          <p:cNvSpPr>
            <a:spLocks noGrp="1" noChangeArrowheads="1"/>
          </p:cNvSpPr>
          <p:nvPr>
            <p:ph type="title"/>
          </p:nvPr>
        </p:nvSpPr>
        <p:spPr/>
        <p:txBody>
          <a:bodyPr/>
          <a:lstStyle/>
          <a:p>
            <a:r>
              <a:rPr lang="en-US" altLang="en-US"/>
              <a:t>Chaining</a:t>
            </a:r>
            <a:endParaRPr lang="en-AU" altLang="en-US"/>
          </a:p>
        </p:txBody>
      </p:sp>
      <p:sp>
        <p:nvSpPr>
          <p:cNvPr id="47106" name="Rectangle 3">
            <a:extLst>
              <a:ext uri="{FF2B5EF4-FFF2-40B4-BE49-F238E27FC236}">
                <a16:creationId xmlns:a16="http://schemas.microsoft.com/office/drawing/2014/main" id="{51CFF469-48A9-AD4B-A76A-70CB6F64D281}"/>
              </a:ext>
            </a:extLst>
          </p:cNvPr>
          <p:cNvSpPr>
            <a:spLocks noGrp="1" noChangeArrowheads="1"/>
          </p:cNvSpPr>
          <p:nvPr>
            <p:ph type="body" idx="1"/>
          </p:nvPr>
        </p:nvSpPr>
        <p:spPr/>
        <p:txBody>
          <a:bodyPr/>
          <a:lstStyle/>
          <a:p>
            <a:r>
              <a:rPr lang="en-US" altLang="en-US"/>
              <a:t>Sequences with read-after-write dependency hazards can be in the same convoy via chaining </a:t>
            </a:r>
          </a:p>
          <a:p>
            <a:endParaRPr lang="en-US" altLang="en-US"/>
          </a:p>
          <a:p>
            <a:r>
              <a:rPr lang="en-US" altLang="en-US"/>
              <a:t>Chaining</a:t>
            </a:r>
          </a:p>
          <a:p>
            <a:pPr lvl="1"/>
            <a:r>
              <a:rPr lang="en-US" altLang="en-US"/>
              <a:t>Allows a vector operation to start as soon as the individual elements of its vector source operand become available</a:t>
            </a:r>
          </a:p>
        </p:txBody>
      </p:sp>
      <p:sp>
        <p:nvSpPr>
          <p:cNvPr id="47107" name="Text Box 5">
            <a:extLst>
              <a:ext uri="{FF2B5EF4-FFF2-40B4-BE49-F238E27FC236}">
                <a16:creationId xmlns:a16="http://schemas.microsoft.com/office/drawing/2014/main" id="{717ABEF6-4325-C44D-969C-5B620F3C9064}"/>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ABFD3BA9-486E-A34A-9270-41065B75DE1E}"/>
              </a:ext>
            </a:extLst>
          </p:cNvPr>
          <p:cNvSpPr>
            <a:spLocks noGrp="1"/>
          </p:cNvSpPr>
          <p:nvPr>
            <p:ph type="title"/>
          </p:nvPr>
        </p:nvSpPr>
        <p:spPr/>
        <p:txBody>
          <a:bodyPr/>
          <a:lstStyle/>
          <a:p>
            <a:r>
              <a:rPr lang="en-US" altLang="en-US"/>
              <a:t>Vector Chaining</a:t>
            </a:r>
          </a:p>
        </p:txBody>
      </p:sp>
      <p:sp>
        <p:nvSpPr>
          <p:cNvPr id="49154" name="Content Placeholder 2">
            <a:extLst>
              <a:ext uri="{FF2B5EF4-FFF2-40B4-BE49-F238E27FC236}">
                <a16:creationId xmlns:a16="http://schemas.microsoft.com/office/drawing/2014/main" id="{176914CD-BE17-B244-B413-009EC85C7D26}"/>
              </a:ext>
            </a:extLst>
          </p:cNvPr>
          <p:cNvSpPr>
            <a:spLocks noGrp="1"/>
          </p:cNvSpPr>
          <p:nvPr>
            <p:ph idx="1"/>
          </p:nvPr>
        </p:nvSpPr>
        <p:spPr/>
        <p:txBody>
          <a:bodyPr/>
          <a:lstStyle/>
          <a:p>
            <a:r>
              <a:rPr lang="en-US" altLang="en-US"/>
              <a:t>Vector version of register bypassing</a:t>
            </a:r>
          </a:p>
          <a:p>
            <a:pPr lvl="1"/>
            <a:r>
              <a:rPr lang="en-US" altLang="en-US"/>
              <a:t>Introduced with Cray 1</a:t>
            </a:r>
          </a:p>
        </p:txBody>
      </p:sp>
      <p:pic>
        <p:nvPicPr>
          <p:cNvPr id="49155" name="Picture 3">
            <a:extLst>
              <a:ext uri="{FF2B5EF4-FFF2-40B4-BE49-F238E27FC236}">
                <a16:creationId xmlns:a16="http://schemas.microsoft.com/office/drawing/2014/main" id="{9642FF67-B994-0246-8499-D2F2F535D8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229826"/>
            <a:ext cx="8077200" cy="397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6CA4FEC6-9669-B748-9877-26F072642CF4}"/>
              </a:ext>
            </a:extLst>
          </p:cNvPr>
          <p:cNvSpPr>
            <a:spLocks noGrp="1"/>
          </p:cNvSpPr>
          <p:nvPr>
            <p:ph type="title"/>
          </p:nvPr>
        </p:nvSpPr>
        <p:spPr/>
        <p:txBody>
          <a:bodyPr/>
          <a:lstStyle/>
          <a:p>
            <a:r>
              <a:rPr lang="en-US" altLang="en-US"/>
              <a:t>Vector Chaining</a:t>
            </a:r>
          </a:p>
        </p:txBody>
      </p:sp>
      <p:sp>
        <p:nvSpPr>
          <p:cNvPr id="51202" name="Content Placeholder 2">
            <a:extLst>
              <a:ext uri="{FF2B5EF4-FFF2-40B4-BE49-F238E27FC236}">
                <a16:creationId xmlns:a16="http://schemas.microsoft.com/office/drawing/2014/main" id="{040B1335-9F0B-474D-9C66-A96967CA9A9D}"/>
              </a:ext>
            </a:extLst>
          </p:cNvPr>
          <p:cNvSpPr>
            <a:spLocks noGrp="1"/>
          </p:cNvSpPr>
          <p:nvPr>
            <p:ph idx="1"/>
          </p:nvPr>
        </p:nvSpPr>
        <p:spPr/>
        <p:txBody>
          <a:bodyPr/>
          <a:lstStyle/>
          <a:p>
            <a:r>
              <a:rPr lang="en-US" altLang="en-US"/>
              <a:t>Without chaining, must wait for last element of result to be written before starting dependent instruction</a:t>
            </a:r>
          </a:p>
          <a:p>
            <a:endParaRPr lang="en-US" altLang="en-US"/>
          </a:p>
          <a:p>
            <a:endParaRPr lang="en-US" altLang="en-US"/>
          </a:p>
          <a:p>
            <a:pPr>
              <a:buFontTx/>
              <a:buNone/>
            </a:pPr>
            <a:endParaRPr lang="en-US" altLang="en-US"/>
          </a:p>
          <a:p>
            <a:endParaRPr lang="en-US" altLang="en-US"/>
          </a:p>
          <a:p>
            <a:r>
              <a:rPr lang="en-US" altLang="en-US"/>
              <a:t>With chaining, can start dependent instruction as soon as first result appears</a:t>
            </a:r>
          </a:p>
        </p:txBody>
      </p:sp>
      <p:pic>
        <p:nvPicPr>
          <p:cNvPr id="51203" name="Picture 4">
            <a:extLst>
              <a:ext uri="{FF2B5EF4-FFF2-40B4-BE49-F238E27FC236}">
                <a16:creationId xmlns:a16="http://schemas.microsoft.com/office/drawing/2014/main" id="{864F08FE-00AA-0E47-82E4-E19088AA09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6600" y="2139506"/>
            <a:ext cx="8115300" cy="1479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5">
            <a:extLst>
              <a:ext uri="{FF2B5EF4-FFF2-40B4-BE49-F238E27FC236}">
                <a16:creationId xmlns:a16="http://schemas.microsoft.com/office/drawing/2014/main" id="{77FF1B93-C5FE-2140-9198-4AA178A63D6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6600" y="4819206"/>
            <a:ext cx="3761651" cy="1479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566D76BF-0448-0B43-8D25-513E517D282E}"/>
              </a:ext>
            </a:extLst>
          </p:cNvPr>
          <p:cNvSpPr>
            <a:spLocks noGrp="1"/>
          </p:cNvSpPr>
          <p:nvPr>
            <p:ph type="title"/>
          </p:nvPr>
        </p:nvSpPr>
        <p:spPr/>
        <p:txBody>
          <a:bodyPr/>
          <a:lstStyle/>
          <a:p>
            <a:r>
              <a:rPr lang="en-US" altLang="en-US"/>
              <a:t>Unchained vs. Chained</a:t>
            </a:r>
          </a:p>
        </p:txBody>
      </p:sp>
      <p:sp>
        <p:nvSpPr>
          <p:cNvPr id="53250" name="Content Placeholder 2">
            <a:extLst>
              <a:ext uri="{FF2B5EF4-FFF2-40B4-BE49-F238E27FC236}">
                <a16:creationId xmlns:a16="http://schemas.microsoft.com/office/drawing/2014/main" id="{347DF699-DCEB-7541-A63C-D3262E3A5193}"/>
              </a:ext>
            </a:extLst>
          </p:cNvPr>
          <p:cNvSpPr>
            <a:spLocks noGrp="1"/>
          </p:cNvSpPr>
          <p:nvPr>
            <p:ph idx="1"/>
          </p:nvPr>
        </p:nvSpPr>
        <p:spPr>
          <a:xfrm>
            <a:off x="685800" y="5156200"/>
            <a:ext cx="8001000" cy="1168400"/>
          </a:xfrm>
        </p:spPr>
        <p:txBody>
          <a:bodyPr/>
          <a:lstStyle/>
          <a:p>
            <a:r>
              <a:rPr lang="en-US" altLang="en-US"/>
              <a:t>Timing diagram for a sequence of dependent vector operations ADDV and MULV</a:t>
            </a:r>
          </a:p>
        </p:txBody>
      </p:sp>
      <p:pic>
        <p:nvPicPr>
          <p:cNvPr id="53251" name="Picture 4" descr="appg-08">
            <a:extLst>
              <a:ext uri="{FF2B5EF4-FFF2-40B4-BE49-F238E27FC236}">
                <a16:creationId xmlns:a16="http://schemas.microsoft.com/office/drawing/2014/main" id="{C621088E-0D02-374B-907E-C5F047048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1460500"/>
            <a:ext cx="774700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B1420ECC-0EF4-8D41-96D9-5D314937E987}"/>
              </a:ext>
            </a:extLst>
          </p:cNvPr>
          <p:cNvSpPr>
            <a:spLocks noGrp="1" noChangeArrowheads="1"/>
          </p:cNvSpPr>
          <p:nvPr>
            <p:ph type="title"/>
          </p:nvPr>
        </p:nvSpPr>
        <p:spPr/>
        <p:txBody>
          <a:bodyPr/>
          <a:lstStyle/>
          <a:p>
            <a:r>
              <a:rPr lang="en-US" altLang="en-US"/>
              <a:t>Example</a:t>
            </a:r>
            <a:endParaRPr lang="en-AU" altLang="en-US"/>
          </a:p>
        </p:txBody>
      </p:sp>
      <p:sp>
        <p:nvSpPr>
          <p:cNvPr id="242691" name="Rectangle 3">
            <a:extLst>
              <a:ext uri="{FF2B5EF4-FFF2-40B4-BE49-F238E27FC236}">
                <a16:creationId xmlns:a16="http://schemas.microsoft.com/office/drawing/2014/main" id="{5137856F-5F10-EF4C-A5F8-34B4D20F95F5}"/>
              </a:ext>
            </a:extLst>
          </p:cNvPr>
          <p:cNvSpPr>
            <a:spLocks noGrp="1" noChangeArrowheads="1"/>
          </p:cNvSpPr>
          <p:nvPr>
            <p:ph type="body" idx="1"/>
          </p:nvPr>
        </p:nvSpPr>
        <p:spPr>
          <a:xfrm>
            <a:off x="685800" y="1228725"/>
            <a:ext cx="7994904" cy="5095875"/>
          </a:xfrm>
        </p:spPr>
        <p:txBody>
          <a:bodyPr/>
          <a:lstStyle/>
          <a:p>
            <a:pPr>
              <a:buFontTx/>
              <a:buNone/>
              <a:defRPr/>
            </a:pPr>
            <a:r>
              <a:rPr lang="en-US" sz="1800" dirty="0">
                <a:latin typeface="Monaco"/>
                <a:cs typeface="Monaco"/>
              </a:rPr>
              <a:t>LV			V1,Rx			;load vector X</a:t>
            </a:r>
          </a:p>
          <a:p>
            <a:pPr>
              <a:buFontTx/>
              <a:buNone/>
              <a:defRPr/>
            </a:pPr>
            <a:r>
              <a:rPr lang="en-US" sz="1800" dirty="0">
                <a:latin typeface="Monaco"/>
                <a:cs typeface="Monaco"/>
              </a:rPr>
              <a:t>MULVS.D	V2,V1,F0		;vector-scalar multiply</a:t>
            </a:r>
          </a:p>
          <a:p>
            <a:pPr>
              <a:buFontTx/>
              <a:buNone/>
              <a:defRPr/>
            </a:pPr>
            <a:r>
              <a:rPr lang="es-ES" sz="1800" dirty="0">
                <a:latin typeface="Monaco"/>
                <a:cs typeface="Monaco"/>
              </a:rPr>
              <a:t>LV			V3,Ry			;load vector Y</a:t>
            </a:r>
          </a:p>
          <a:p>
            <a:pPr>
              <a:buFontTx/>
              <a:buNone/>
              <a:defRPr/>
            </a:pPr>
            <a:r>
              <a:rPr lang="en-US" sz="1800" dirty="0">
                <a:latin typeface="Monaco"/>
                <a:cs typeface="Monaco"/>
              </a:rPr>
              <a:t>ADDVV.D	V4,V2,V3		;add two vectors</a:t>
            </a:r>
          </a:p>
          <a:p>
            <a:pPr>
              <a:buFontTx/>
              <a:buNone/>
              <a:defRPr/>
            </a:pPr>
            <a:r>
              <a:rPr lang="en-US" sz="1800" dirty="0">
                <a:latin typeface="Monaco"/>
                <a:cs typeface="Monaco"/>
              </a:rPr>
              <a:t>SV			Ry,V4			;store the sum</a:t>
            </a:r>
          </a:p>
          <a:p>
            <a:pPr>
              <a:buFontTx/>
              <a:buNone/>
              <a:defRPr/>
            </a:pPr>
            <a:endParaRPr lang="en-US" sz="2000" dirty="0"/>
          </a:p>
          <a:p>
            <a:pPr>
              <a:buFontTx/>
              <a:buNone/>
              <a:defRPr/>
            </a:pPr>
            <a:r>
              <a:rPr lang="en-US" sz="2000" dirty="0"/>
              <a:t>Convoys:</a:t>
            </a:r>
          </a:p>
          <a:p>
            <a:pPr marL="457200" indent="-457200">
              <a:buFontTx/>
              <a:buNone/>
              <a:defRPr/>
            </a:pPr>
            <a:r>
              <a:rPr lang="en-US" sz="1800" dirty="0">
                <a:latin typeface="Monaco"/>
                <a:cs typeface="Monaco"/>
              </a:rPr>
              <a:t>1		LV		MULVS.D</a:t>
            </a:r>
          </a:p>
          <a:p>
            <a:pPr marL="457200" indent="-457200">
              <a:buFontTx/>
              <a:buNone/>
              <a:defRPr/>
            </a:pPr>
            <a:r>
              <a:rPr lang="en-US" sz="1800" dirty="0">
                <a:latin typeface="Monaco"/>
                <a:cs typeface="Monaco"/>
              </a:rPr>
              <a:t>2		LV		ADDVV.D</a:t>
            </a:r>
          </a:p>
          <a:p>
            <a:pPr marL="457200" indent="-457200">
              <a:buFontTx/>
              <a:buNone/>
              <a:defRPr/>
            </a:pPr>
            <a:r>
              <a:rPr lang="en-US" sz="1800" dirty="0">
                <a:latin typeface="Monaco"/>
                <a:cs typeface="Monaco"/>
              </a:rPr>
              <a:t>3		SV</a:t>
            </a:r>
          </a:p>
          <a:p>
            <a:pPr marL="457200" indent="-457200">
              <a:buFontTx/>
              <a:buNone/>
              <a:defRPr/>
            </a:pPr>
            <a:endParaRPr lang="en-US" sz="2000" dirty="0"/>
          </a:p>
          <a:p>
            <a:pPr marL="457200" indent="-457200">
              <a:buFontTx/>
              <a:buNone/>
              <a:defRPr/>
            </a:pPr>
            <a:r>
              <a:rPr lang="en-US" sz="2000" dirty="0"/>
              <a:t>3 chimes, 2 FP ops per result, cycles per FLOP = 1.5</a:t>
            </a:r>
          </a:p>
          <a:p>
            <a:pPr marL="457200" indent="-457200">
              <a:buFontTx/>
              <a:buNone/>
              <a:defRPr/>
            </a:pPr>
            <a:r>
              <a:rPr lang="en-US" sz="2000" dirty="0"/>
              <a:t>For 64 element vectors, requires 64 x 3 = 192 clock cycles</a:t>
            </a:r>
          </a:p>
        </p:txBody>
      </p:sp>
      <p:sp>
        <p:nvSpPr>
          <p:cNvPr id="57347" name="Text Box 5">
            <a:extLst>
              <a:ext uri="{FF2B5EF4-FFF2-40B4-BE49-F238E27FC236}">
                <a16:creationId xmlns:a16="http://schemas.microsoft.com/office/drawing/2014/main" id="{E4598D20-D684-044D-B86C-F77DAA779CAD}"/>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E0875053-7AB5-094A-91AE-7E45694B0DD8}"/>
              </a:ext>
            </a:extLst>
          </p:cNvPr>
          <p:cNvSpPr>
            <a:spLocks noGrp="1"/>
          </p:cNvSpPr>
          <p:nvPr>
            <p:ph type="title"/>
          </p:nvPr>
        </p:nvSpPr>
        <p:spPr/>
        <p:txBody>
          <a:bodyPr/>
          <a:lstStyle/>
          <a:p>
            <a:r>
              <a:rPr lang="en-US" altLang="en-US"/>
              <a:t>Convoy Time</a:t>
            </a:r>
          </a:p>
        </p:txBody>
      </p:sp>
      <p:sp>
        <p:nvSpPr>
          <p:cNvPr id="59394" name="Content Placeholder 2">
            <a:extLst>
              <a:ext uri="{FF2B5EF4-FFF2-40B4-BE49-F238E27FC236}">
                <a16:creationId xmlns:a16="http://schemas.microsoft.com/office/drawing/2014/main" id="{7E3651B4-8D79-134D-8175-52ECA55AFDEF}"/>
              </a:ext>
            </a:extLst>
          </p:cNvPr>
          <p:cNvSpPr>
            <a:spLocks noGrp="1"/>
          </p:cNvSpPr>
          <p:nvPr>
            <p:ph idx="1"/>
          </p:nvPr>
        </p:nvSpPr>
        <p:spPr>
          <a:xfrm>
            <a:off x="685800" y="1130300"/>
            <a:ext cx="8280400" cy="5194300"/>
          </a:xfrm>
        </p:spPr>
        <p:txBody>
          <a:bodyPr/>
          <a:lstStyle/>
          <a:p>
            <a:r>
              <a:rPr lang="en-US" altLang="en-US" sz="2000"/>
              <a:t>Show the time that each convoy can begin and the total # of cycles needed. </a:t>
            </a:r>
          </a:p>
          <a:p>
            <a:r>
              <a:rPr lang="en-US" altLang="en-US" sz="2000"/>
              <a:t>Vector Start-Up Overhead</a:t>
            </a:r>
          </a:p>
          <a:p>
            <a:endParaRPr lang="en-US" altLang="en-US" sz="2000"/>
          </a:p>
          <a:p>
            <a:endParaRPr lang="en-US" altLang="en-US" sz="2000"/>
          </a:p>
          <a:p>
            <a:endParaRPr lang="en-US" altLang="en-US" sz="2000"/>
          </a:p>
          <a:p>
            <a:pPr>
              <a:buFontTx/>
              <a:buNone/>
            </a:pPr>
            <a:endParaRPr lang="en-US" altLang="en-US" sz="2000"/>
          </a:p>
          <a:p>
            <a:pPr>
              <a:spcBef>
                <a:spcPts val="2425"/>
              </a:spcBef>
            </a:pPr>
            <a:r>
              <a:rPr lang="en-US" altLang="en-US" sz="2000"/>
              <a:t>Answer in terms of convoys, vector length </a:t>
            </a:r>
            <a:r>
              <a:rPr lang="en-US" altLang="en-US" sz="2000" i="1"/>
              <a:t>n,</a:t>
            </a:r>
            <a:r>
              <a:rPr lang="en-US" altLang="en-US" sz="2000"/>
              <a:t> and no convoy overlap</a:t>
            </a:r>
          </a:p>
          <a:p>
            <a:endParaRPr lang="en-US" altLang="en-US" sz="2000"/>
          </a:p>
        </p:txBody>
      </p:sp>
      <p:pic>
        <p:nvPicPr>
          <p:cNvPr id="59395" name="Picture 3">
            <a:extLst>
              <a:ext uri="{FF2B5EF4-FFF2-40B4-BE49-F238E27FC236}">
                <a16:creationId xmlns:a16="http://schemas.microsoft.com/office/drawing/2014/main" id="{2FFE2878-73DA-1A4A-9A3D-B8F119C3E4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228850"/>
            <a:ext cx="76708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a:extLst>
              <a:ext uri="{FF2B5EF4-FFF2-40B4-BE49-F238E27FC236}">
                <a16:creationId xmlns:a16="http://schemas.microsoft.com/office/drawing/2014/main" id="{B20641F4-4552-CC47-9A9E-343AC7EA69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4286250"/>
            <a:ext cx="74930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 Box 5">
            <a:extLst>
              <a:ext uri="{FF2B5EF4-FFF2-40B4-BE49-F238E27FC236}">
                <a16:creationId xmlns:a16="http://schemas.microsoft.com/office/drawing/2014/main" id="{537854FA-430B-0148-B3E7-D59D6DC2A9D2}"/>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BCE645D0-0C51-0742-8A83-E76258ADD1CF}"/>
              </a:ext>
            </a:extLst>
          </p:cNvPr>
          <p:cNvSpPr>
            <a:spLocks noGrp="1"/>
          </p:cNvSpPr>
          <p:nvPr>
            <p:ph type="title"/>
          </p:nvPr>
        </p:nvSpPr>
        <p:spPr/>
        <p:txBody>
          <a:bodyPr/>
          <a:lstStyle/>
          <a:p>
            <a:r>
              <a:rPr lang="en-US" altLang="en-US"/>
              <a:t>Convoy Time vs. Chime Approx</a:t>
            </a:r>
          </a:p>
        </p:txBody>
      </p:sp>
      <p:sp>
        <p:nvSpPr>
          <p:cNvPr id="60418" name="Content Placeholder 2">
            <a:extLst>
              <a:ext uri="{FF2B5EF4-FFF2-40B4-BE49-F238E27FC236}">
                <a16:creationId xmlns:a16="http://schemas.microsoft.com/office/drawing/2014/main" id="{D80F7771-7F5B-AF4F-8C84-98D76408D7B2}"/>
              </a:ext>
            </a:extLst>
          </p:cNvPr>
          <p:cNvSpPr>
            <a:spLocks noGrp="1"/>
          </p:cNvSpPr>
          <p:nvPr>
            <p:ph idx="1"/>
          </p:nvPr>
        </p:nvSpPr>
        <p:spPr>
          <a:xfrm>
            <a:off x="546100" y="1219200"/>
            <a:ext cx="8166100" cy="5105400"/>
          </a:xfrm>
        </p:spPr>
        <p:txBody>
          <a:bodyPr/>
          <a:lstStyle/>
          <a:p>
            <a:r>
              <a:rPr lang="en-US" altLang="en-US"/>
              <a:t>How does the time compare to the chime approximation for a vector of length 64?</a:t>
            </a:r>
          </a:p>
          <a:p>
            <a:pPr lvl="1"/>
            <a:r>
              <a:rPr lang="en-US" altLang="en-US" i="1"/>
              <a:t>Tricky Question:  When is the vector sequence actually done? </a:t>
            </a:r>
          </a:p>
          <a:p>
            <a:pPr lvl="1"/>
            <a:r>
              <a:rPr lang="en-US" altLang="en-US" i="1"/>
              <a:t>The total time is given by the time until the last vector instruction in the last convoy completes. This is an approximation, and the start-up time of the last vector instruction may be seen in some sequences and not in others. </a:t>
            </a:r>
          </a:p>
          <a:p>
            <a:pPr lvl="1"/>
            <a:r>
              <a:rPr lang="en-US" altLang="en-US" i="1"/>
              <a:t>For simplicity, we always include it. The time per result for a vector of length 64 is 4 + (42/64) = 4.65 clock cycles, while the chime approximation would be 4. The execution time with start- up overhead is 1.16 times higher.</a:t>
            </a:r>
            <a:endParaRPr lang="en-US"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33C654B4-00B0-0F4E-ADAF-A40B6BE9332D}"/>
              </a:ext>
            </a:extLst>
          </p:cNvPr>
          <p:cNvSpPr>
            <a:spLocks noGrp="1" noChangeArrowheads="1"/>
          </p:cNvSpPr>
          <p:nvPr>
            <p:ph type="title"/>
          </p:nvPr>
        </p:nvSpPr>
        <p:spPr>
          <a:xfrm>
            <a:off x="685800" y="237363"/>
            <a:ext cx="7772400" cy="762000"/>
          </a:xfrm>
        </p:spPr>
        <p:txBody>
          <a:bodyPr/>
          <a:lstStyle/>
          <a:p>
            <a:r>
              <a:rPr lang="en-US" altLang="en-US" dirty="0"/>
              <a:t>Challenges</a:t>
            </a:r>
            <a:endParaRPr lang="en-AU" altLang="en-US" dirty="0"/>
          </a:p>
        </p:txBody>
      </p:sp>
      <p:sp>
        <p:nvSpPr>
          <p:cNvPr id="62466" name="Rectangle 3">
            <a:extLst>
              <a:ext uri="{FF2B5EF4-FFF2-40B4-BE49-F238E27FC236}">
                <a16:creationId xmlns:a16="http://schemas.microsoft.com/office/drawing/2014/main" id="{F5ADD91C-B9E5-AC47-9C4F-2B468D2EFC3B}"/>
              </a:ext>
            </a:extLst>
          </p:cNvPr>
          <p:cNvSpPr>
            <a:spLocks noGrp="1" noChangeArrowheads="1"/>
          </p:cNvSpPr>
          <p:nvPr>
            <p:ph type="body" idx="1"/>
          </p:nvPr>
        </p:nvSpPr>
        <p:spPr>
          <a:xfrm>
            <a:off x="685800" y="1034288"/>
            <a:ext cx="8001000" cy="5562600"/>
          </a:xfrm>
        </p:spPr>
        <p:txBody>
          <a:bodyPr/>
          <a:lstStyle/>
          <a:p>
            <a:r>
              <a:rPr lang="en-US" altLang="en-US" dirty="0"/>
              <a:t>Start-up time</a:t>
            </a:r>
          </a:p>
          <a:p>
            <a:pPr lvl="1"/>
            <a:r>
              <a:rPr lang="en-US" altLang="en-US" dirty="0"/>
              <a:t>Latency of vector functional unit</a:t>
            </a:r>
          </a:p>
          <a:p>
            <a:pPr lvl="1"/>
            <a:r>
              <a:rPr lang="en-US" altLang="en-US" dirty="0"/>
              <a:t>Assume the same as Cray-1</a:t>
            </a:r>
          </a:p>
          <a:p>
            <a:pPr lvl="2"/>
            <a:r>
              <a:rPr lang="en-US" altLang="en-US" dirty="0"/>
              <a:t>Floating-point add =&gt; 6 clock cycles</a:t>
            </a:r>
          </a:p>
          <a:p>
            <a:pPr lvl="2"/>
            <a:r>
              <a:rPr lang="en-US" altLang="en-US" dirty="0"/>
              <a:t>Floating-point multiply =&gt; 7 clock cycles</a:t>
            </a:r>
          </a:p>
          <a:p>
            <a:pPr lvl="2"/>
            <a:r>
              <a:rPr lang="en-US" altLang="en-US" dirty="0"/>
              <a:t>Floating-point divide =&gt; 20 clock cycles</a:t>
            </a:r>
          </a:p>
          <a:p>
            <a:pPr lvl="2"/>
            <a:r>
              <a:rPr lang="en-US" altLang="en-US" dirty="0"/>
              <a:t>Vector load =&gt; 12 clock cycles</a:t>
            </a:r>
          </a:p>
          <a:p>
            <a:r>
              <a:rPr lang="en-US" altLang="en-US" dirty="0" err="1"/>
              <a:t>Improvemeants</a:t>
            </a:r>
            <a:endParaRPr lang="en-US" altLang="en-US" dirty="0"/>
          </a:p>
          <a:p>
            <a:pPr lvl="1"/>
            <a:r>
              <a:rPr lang="en-US" altLang="en-US" dirty="0"/>
              <a:t>&gt; 1 element per clock cycle</a:t>
            </a:r>
          </a:p>
          <a:p>
            <a:pPr lvl="1"/>
            <a:r>
              <a:rPr lang="en-US" altLang="en-US" dirty="0"/>
              <a:t>Non-64 wide vectors</a:t>
            </a:r>
          </a:p>
          <a:p>
            <a:pPr lvl="1"/>
            <a:r>
              <a:rPr lang="en-US" altLang="en-US" dirty="0"/>
              <a:t>IF statements in vector code</a:t>
            </a:r>
          </a:p>
          <a:p>
            <a:pPr lvl="1"/>
            <a:r>
              <a:rPr lang="en-US" altLang="en-US" dirty="0"/>
              <a:t>Memory system optimizations to support vector processors</a:t>
            </a:r>
          </a:p>
          <a:p>
            <a:pPr lvl="1"/>
            <a:r>
              <a:rPr lang="en-US" altLang="en-US" dirty="0"/>
              <a:t>Multiple dimensional matrices</a:t>
            </a:r>
          </a:p>
          <a:p>
            <a:pPr lvl="1"/>
            <a:r>
              <a:rPr lang="en-US" altLang="en-US" dirty="0"/>
              <a:t>Sparse matrices</a:t>
            </a:r>
          </a:p>
          <a:p>
            <a:pPr lvl="1"/>
            <a:r>
              <a:rPr lang="en-US" altLang="en-US" dirty="0"/>
              <a:t>Programming a vector computer</a:t>
            </a:r>
          </a:p>
        </p:txBody>
      </p:sp>
      <p:sp>
        <p:nvSpPr>
          <p:cNvPr id="62467" name="Text Box 5">
            <a:extLst>
              <a:ext uri="{FF2B5EF4-FFF2-40B4-BE49-F238E27FC236}">
                <a16:creationId xmlns:a16="http://schemas.microsoft.com/office/drawing/2014/main" id="{F46C40A9-CA06-B04C-83C4-652CF6CD7C9E}"/>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616E0A55-6D05-2E4F-A5E2-947D99115290}"/>
              </a:ext>
            </a:extLst>
          </p:cNvPr>
          <p:cNvSpPr>
            <a:spLocks noGrp="1" noChangeArrowheads="1"/>
          </p:cNvSpPr>
          <p:nvPr>
            <p:ph type="title"/>
          </p:nvPr>
        </p:nvSpPr>
        <p:spPr>
          <a:xfrm>
            <a:off x="600456" y="371475"/>
            <a:ext cx="7772400" cy="762000"/>
          </a:xfrm>
        </p:spPr>
        <p:txBody>
          <a:bodyPr/>
          <a:lstStyle/>
          <a:p>
            <a:r>
              <a:rPr lang="en-US" altLang="en-US" dirty="0"/>
              <a:t>Multiple Lanes</a:t>
            </a:r>
            <a:endParaRPr lang="en-AU" altLang="en-US" dirty="0"/>
          </a:p>
        </p:txBody>
      </p:sp>
      <p:sp>
        <p:nvSpPr>
          <p:cNvPr id="64514" name="Rectangle 3">
            <a:extLst>
              <a:ext uri="{FF2B5EF4-FFF2-40B4-BE49-F238E27FC236}">
                <a16:creationId xmlns:a16="http://schemas.microsoft.com/office/drawing/2014/main" id="{FC56E924-9E88-154F-9956-B447C259348E}"/>
              </a:ext>
            </a:extLst>
          </p:cNvPr>
          <p:cNvSpPr>
            <a:spLocks noGrp="1" noChangeArrowheads="1"/>
          </p:cNvSpPr>
          <p:nvPr>
            <p:ph type="body" idx="1"/>
          </p:nvPr>
        </p:nvSpPr>
        <p:spPr>
          <a:xfrm>
            <a:off x="595313" y="1100138"/>
            <a:ext cx="8064500" cy="5111750"/>
          </a:xfrm>
        </p:spPr>
        <p:txBody>
          <a:bodyPr/>
          <a:lstStyle/>
          <a:p>
            <a:r>
              <a:rPr lang="en-US" altLang="en-US"/>
              <a:t>Element </a:t>
            </a:r>
            <a:r>
              <a:rPr lang="en-US" altLang="en-US" i="1"/>
              <a:t>n </a:t>
            </a:r>
            <a:r>
              <a:rPr lang="en-US" altLang="en-US"/>
              <a:t>of vector register </a:t>
            </a:r>
            <a:r>
              <a:rPr lang="en-US" altLang="en-US" i="1"/>
              <a:t>A </a:t>
            </a:r>
            <a:r>
              <a:rPr lang="en-US" altLang="en-US"/>
              <a:t>is </a:t>
            </a:r>
            <a:r>
              <a:rPr lang="ja-JP" altLang="en-US"/>
              <a:t>“</a:t>
            </a:r>
            <a:r>
              <a:rPr lang="en-US" altLang="ja-JP"/>
              <a:t>hardwired</a:t>
            </a:r>
            <a:r>
              <a:rPr lang="ja-JP" altLang="en-US"/>
              <a:t>”</a:t>
            </a:r>
            <a:r>
              <a:rPr lang="en-US" altLang="ja-JP"/>
              <a:t> to element </a:t>
            </a:r>
            <a:r>
              <a:rPr lang="en-US" altLang="ja-JP" i="1"/>
              <a:t>n</a:t>
            </a:r>
            <a:r>
              <a:rPr lang="en-US" altLang="ja-JP"/>
              <a:t> of vector register </a:t>
            </a:r>
            <a:r>
              <a:rPr lang="en-US" altLang="ja-JP" i="1"/>
              <a:t>B</a:t>
            </a:r>
          </a:p>
          <a:p>
            <a:pPr lvl="1"/>
            <a:r>
              <a:rPr lang="en-US" altLang="en-US"/>
              <a:t>Allows for multiple hardware lanes</a:t>
            </a:r>
          </a:p>
        </p:txBody>
      </p:sp>
      <p:sp>
        <p:nvSpPr>
          <p:cNvPr id="64515" name="Text Box 5">
            <a:extLst>
              <a:ext uri="{FF2B5EF4-FFF2-40B4-BE49-F238E27FC236}">
                <a16:creationId xmlns:a16="http://schemas.microsoft.com/office/drawing/2014/main" id="{367514A9-B25A-1E42-96E7-507FD3DD2141}"/>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pic>
        <p:nvPicPr>
          <p:cNvPr id="64516" name="Picture 2">
            <a:extLst>
              <a:ext uri="{FF2B5EF4-FFF2-40B4-BE49-F238E27FC236}">
                <a16:creationId xmlns:a16="http://schemas.microsoft.com/office/drawing/2014/main" id="{9EC5C664-77C4-AB41-9F5B-3433DD263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349500"/>
            <a:ext cx="417195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3">
            <a:extLst>
              <a:ext uri="{FF2B5EF4-FFF2-40B4-BE49-F238E27FC236}">
                <a16:creationId xmlns:a16="http://schemas.microsoft.com/office/drawing/2014/main" id="{A0D8BF46-2905-1148-A19F-960274705E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2276475"/>
            <a:ext cx="4319587"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Box 6">
            <a:extLst>
              <a:ext uri="{FF2B5EF4-FFF2-40B4-BE49-F238E27FC236}">
                <a16:creationId xmlns:a16="http://schemas.microsoft.com/office/drawing/2014/main" id="{E4C0B7BF-4AB6-8149-BADA-2528F6B6CBBB}"/>
              </a:ext>
            </a:extLst>
          </p:cNvPr>
          <p:cNvSpPr txBox="1">
            <a:spLocks noChangeArrowheads="1"/>
          </p:cNvSpPr>
          <p:nvPr/>
        </p:nvSpPr>
        <p:spPr bwMode="auto">
          <a:xfrm>
            <a:off x="5619664" y="6170613"/>
            <a:ext cx="33409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latin typeface="Candara" panose="020E0502030303020204" pitchFamily="34" charset="0"/>
              </a:rPr>
              <a:t>Advantages?  Disadvantages?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10F6C896-BD25-3C4A-9A9C-C672E9A31488}"/>
              </a:ext>
            </a:extLst>
          </p:cNvPr>
          <p:cNvSpPr>
            <a:spLocks noGrp="1"/>
          </p:cNvSpPr>
          <p:nvPr>
            <p:ph type="title"/>
          </p:nvPr>
        </p:nvSpPr>
        <p:spPr/>
        <p:txBody>
          <a:bodyPr/>
          <a:lstStyle/>
          <a:p>
            <a:r>
              <a:rPr lang="en-US" altLang="en-US" dirty="0"/>
              <a:t>Vector Instructions with </a:t>
            </a:r>
            <a:br>
              <a:rPr lang="en-US" altLang="en-US" dirty="0"/>
            </a:br>
            <a:r>
              <a:rPr lang="en-US" altLang="en-US" dirty="0"/>
              <a:t>Multiple Lanes and Chaining</a:t>
            </a:r>
          </a:p>
        </p:txBody>
      </p:sp>
      <p:sp>
        <p:nvSpPr>
          <p:cNvPr id="66562" name="Content Placeholder 2">
            <a:extLst>
              <a:ext uri="{FF2B5EF4-FFF2-40B4-BE49-F238E27FC236}">
                <a16:creationId xmlns:a16="http://schemas.microsoft.com/office/drawing/2014/main" id="{C2290FE4-240D-6A4E-A0D8-74D801028C88}"/>
              </a:ext>
            </a:extLst>
          </p:cNvPr>
          <p:cNvSpPr>
            <a:spLocks noGrp="1"/>
          </p:cNvSpPr>
          <p:nvPr>
            <p:ph idx="1"/>
          </p:nvPr>
        </p:nvSpPr>
        <p:spPr>
          <a:xfrm>
            <a:off x="685800" y="1476248"/>
            <a:ext cx="7772400" cy="4873752"/>
          </a:xfrm>
        </p:spPr>
        <p:txBody>
          <a:bodyPr/>
          <a:lstStyle/>
          <a:p>
            <a:r>
              <a:rPr lang="en-US" altLang="en-US" dirty="0"/>
              <a:t>Can overlap execution of multiple vector instructions</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p:txBody>
      </p:sp>
      <p:pic>
        <p:nvPicPr>
          <p:cNvPr id="66563" name="Picture 3">
            <a:extLst>
              <a:ext uri="{FF2B5EF4-FFF2-40B4-BE49-F238E27FC236}">
                <a16:creationId xmlns:a16="http://schemas.microsoft.com/office/drawing/2014/main" id="{88F50AB7-912C-2445-B818-B496C67AA3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013" y="2000250"/>
            <a:ext cx="808672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DC58D214-F7FA-944F-A046-44C359F6BD26}"/>
              </a:ext>
            </a:extLst>
          </p:cNvPr>
          <p:cNvSpPr>
            <a:spLocks noGrp="1"/>
          </p:cNvSpPr>
          <p:nvPr>
            <p:ph type="title"/>
          </p:nvPr>
        </p:nvSpPr>
        <p:spPr>
          <a:xfrm>
            <a:off x="545124" y="333142"/>
            <a:ext cx="7772400" cy="762000"/>
          </a:xfrm>
        </p:spPr>
        <p:txBody>
          <a:bodyPr/>
          <a:lstStyle/>
          <a:p>
            <a:r>
              <a:rPr lang="en-US" altLang="en-US" dirty="0"/>
              <a:t>Acknowledgements</a:t>
            </a:r>
          </a:p>
        </p:txBody>
      </p:sp>
      <p:sp>
        <p:nvSpPr>
          <p:cNvPr id="18434" name="Content Placeholder 2">
            <a:extLst>
              <a:ext uri="{FF2B5EF4-FFF2-40B4-BE49-F238E27FC236}">
                <a16:creationId xmlns:a16="http://schemas.microsoft.com/office/drawing/2014/main" id="{6CBFC776-2424-144D-9B73-01E91F7A146B}"/>
              </a:ext>
            </a:extLst>
          </p:cNvPr>
          <p:cNvSpPr>
            <a:spLocks noGrp="1"/>
          </p:cNvSpPr>
          <p:nvPr>
            <p:ph idx="1"/>
          </p:nvPr>
        </p:nvSpPr>
        <p:spPr>
          <a:xfrm>
            <a:off x="545124" y="1215851"/>
            <a:ext cx="8056266" cy="5159549"/>
          </a:xfrm>
        </p:spPr>
        <p:txBody>
          <a:bodyPr/>
          <a:lstStyle/>
          <a:p>
            <a:r>
              <a:rPr lang="en-US" altLang="en-US" dirty="0"/>
              <a:t>Thanks to many sources for slide material</a:t>
            </a:r>
          </a:p>
          <a:p>
            <a:pPr lvl="1">
              <a:spcBef>
                <a:spcPts val="600"/>
              </a:spcBef>
              <a:buFontTx/>
              <a:buNone/>
            </a:pPr>
            <a:r>
              <a:rPr lang="en-US" altLang="en-US" sz="1600" dirty="0"/>
              <a:t>© 1990 Morgan Kaufmann Publishers, © 2001-present Elsevier</a:t>
            </a:r>
          </a:p>
          <a:p>
            <a:pPr lvl="1">
              <a:spcBef>
                <a:spcPts val="0"/>
              </a:spcBef>
              <a:buFontTx/>
              <a:buNone/>
            </a:pPr>
            <a:r>
              <a:rPr lang="en-US" altLang="en-US" sz="1600" dirty="0"/>
              <a:t>	Computer Architecture: A Quantitative Approach by J. Hennessy &amp; D. Patterson</a:t>
            </a:r>
          </a:p>
          <a:p>
            <a:pPr lvl="1">
              <a:spcBef>
                <a:spcPts val="600"/>
              </a:spcBef>
              <a:buNone/>
            </a:pPr>
            <a:r>
              <a:rPr lang="en-US" altLang="en-US" sz="1600" dirty="0"/>
              <a:t>© 1994 Morgan Kaufmann Publishers, © 2001-present Elsevier </a:t>
            </a:r>
          </a:p>
          <a:p>
            <a:pPr lvl="1">
              <a:spcBef>
                <a:spcPts val="0"/>
              </a:spcBef>
              <a:buFontTx/>
              <a:buNone/>
            </a:pPr>
            <a:r>
              <a:rPr lang="en-US" altLang="en-US" sz="1600" dirty="0"/>
              <a:t>	Computer Organization and Design by D. Patterson &amp; J. Hennessy</a:t>
            </a:r>
          </a:p>
          <a:p>
            <a:pPr lvl="1">
              <a:spcBef>
                <a:spcPts val="600"/>
              </a:spcBef>
              <a:buNone/>
            </a:pPr>
            <a:r>
              <a:rPr lang="en-US" altLang="en-US" sz="1600" dirty="0"/>
              <a:t>© 2002 K. </a:t>
            </a:r>
            <a:r>
              <a:rPr lang="en-US" altLang="en-US" sz="1600" dirty="0" err="1"/>
              <a:t>Asinovic</a:t>
            </a:r>
            <a:r>
              <a:rPr lang="en-US" altLang="en-US" sz="1600" dirty="0"/>
              <a:t> &amp; Arvind, MIT</a:t>
            </a:r>
          </a:p>
          <a:p>
            <a:pPr lvl="1">
              <a:spcBef>
                <a:spcPts val="600"/>
              </a:spcBef>
              <a:buNone/>
            </a:pPr>
            <a:r>
              <a:rPr lang="en-US" altLang="en-US" sz="1600" dirty="0"/>
              <a:t>© 2002 J. </a:t>
            </a:r>
            <a:r>
              <a:rPr lang="en-US" altLang="en-US" sz="1600" dirty="0" err="1"/>
              <a:t>Kubiatowicz</a:t>
            </a:r>
            <a:r>
              <a:rPr lang="en-US" altLang="en-US" sz="1600" dirty="0"/>
              <a:t>, University of California at Berkeley </a:t>
            </a:r>
          </a:p>
          <a:p>
            <a:pPr lvl="1">
              <a:spcBef>
                <a:spcPts val="600"/>
              </a:spcBef>
              <a:buFontTx/>
              <a:buNone/>
            </a:pPr>
            <a:r>
              <a:rPr lang="en-US" altLang="en-US" sz="1600" dirty="0"/>
              <a:t>© 2006, © 2010 No Starch Press for Inside the Machine by J. Stokes</a:t>
            </a:r>
          </a:p>
          <a:p>
            <a:pPr lvl="1">
              <a:spcBef>
                <a:spcPts val="600"/>
              </a:spcBef>
              <a:buFontTx/>
              <a:buNone/>
            </a:pPr>
            <a:r>
              <a:rPr lang="en-US" altLang="en-US" sz="1600" dirty="0"/>
              <a:t>© 2007 W.-M. </a:t>
            </a:r>
            <a:r>
              <a:rPr lang="en-US" altLang="en-US" sz="1600" dirty="0" err="1"/>
              <a:t>Hwu</a:t>
            </a:r>
            <a:r>
              <a:rPr lang="en-US" altLang="en-US" sz="1600" dirty="0"/>
              <a:t> &amp; D. Kirk, University of Illinois &amp; NVIDIA</a:t>
            </a:r>
          </a:p>
          <a:p>
            <a:pPr lvl="1">
              <a:spcBef>
                <a:spcPts val="600"/>
              </a:spcBef>
              <a:buFontTx/>
              <a:buNone/>
            </a:pPr>
            <a:r>
              <a:rPr lang="en-US" altLang="en-US" sz="1600" dirty="0"/>
              <a:t>© 2007-2010 J. Owens, University of California at Davis</a:t>
            </a:r>
          </a:p>
          <a:p>
            <a:pPr lvl="1">
              <a:spcBef>
                <a:spcPts val="600"/>
              </a:spcBef>
              <a:buFontTx/>
              <a:buNone/>
            </a:pPr>
            <a:r>
              <a:rPr lang="en-US" altLang="en-US" sz="1600" dirty="0"/>
              <a:t>© 2010 CRC Press for Introduction to Concurrency in Programming Languages by M. </a:t>
            </a:r>
            <a:r>
              <a:rPr lang="en-US" altLang="en-US" sz="1600" dirty="0" err="1"/>
              <a:t>Sottile</a:t>
            </a:r>
            <a:r>
              <a:rPr lang="en-US" altLang="en-US" sz="1600" dirty="0"/>
              <a:t>, T. Mattson, and C. Rasmussen</a:t>
            </a:r>
          </a:p>
          <a:p>
            <a:pPr lvl="1">
              <a:spcBef>
                <a:spcPts val="600"/>
              </a:spcBef>
              <a:buFontTx/>
              <a:buNone/>
            </a:pPr>
            <a:r>
              <a:rPr lang="en-US" altLang="en-US" sz="1600" dirty="0"/>
              <a:t>© 2017, IBM POWER9 Processor Architecture by </a:t>
            </a:r>
            <a:r>
              <a:rPr lang="en-US" altLang="en-US" sz="1600" dirty="0" err="1"/>
              <a:t>Sadasivam</a:t>
            </a:r>
            <a:r>
              <a:rPr lang="en-US" altLang="en-US" sz="1600" dirty="0"/>
              <a:t> et al., IBM</a:t>
            </a:r>
          </a:p>
          <a:p>
            <a:pPr lvl="1">
              <a:spcBef>
                <a:spcPts val="600"/>
              </a:spcBef>
              <a:buFontTx/>
              <a:buNone/>
            </a:pPr>
            <a:r>
              <a:rPr lang="en-US" altLang="en-US" sz="1600" dirty="0"/>
              <a:t>© 2016, © 2019 POWER9 Processor User’s Manual, IBM</a:t>
            </a:r>
          </a:p>
          <a:p>
            <a:pPr lvl="1">
              <a:spcBef>
                <a:spcPts val="600"/>
              </a:spcBef>
              <a:buFontTx/>
              <a:buNone/>
            </a:pPr>
            <a:r>
              <a:rPr lang="en-US" altLang="en-US" sz="1600" dirty="0"/>
              <a:t>© The </a:t>
            </a:r>
            <a:r>
              <a:rPr lang="en-US" altLang="en-US" sz="1600" dirty="0" err="1"/>
              <a:t>OpenPOWER</a:t>
            </a:r>
            <a:r>
              <a:rPr lang="en-US" altLang="en-US" sz="1600" dirty="0"/>
              <a:t> Foundation</a:t>
            </a:r>
          </a:p>
          <a:p>
            <a:pPr lvl="1">
              <a:spcBef>
                <a:spcPts val="600"/>
              </a:spcBef>
              <a:buFontTx/>
              <a:buNone/>
            </a:pPr>
            <a:r>
              <a:rPr lang="en-US" altLang="en-US" sz="1600" dirty="0"/>
              <a:t>© 2022, W. Feng, Virginia Tech</a:t>
            </a:r>
          </a:p>
        </p:txBody>
      </p:sp>
    </p:spTree>
    <p:extLst>
      <p:ext uri="{BB962C8B-B14F-4D97-AF65-F5344CB8AC3E}">
        <p14:creationId xmlns:p14="http://schemas.microsoft.com/office/powerpoint/2010/main" val="2242648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2">
            <a:extLst>
              <a:ext uri="{FF2B5EF4-FFF2-40B4-BE49-F238E27FC236}">
                <a16:creationId xmlns:a16="http://schemas.microsoft.com/office/drawing/2014/main" id="{30D95A55-2B8C-8B41-A99D-1DEFC3ABC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88" y="4640263"/>
            <a:ext cx="72421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0" name="Rectangle 2">
            <a:extLst>
              <a:ext uri="{FF2B5EF4-FFF2-40B4-BE49-F238E27FC236}">
                <a16:creationId xmlns:a16="http://schemas.microsoft.com/office/drawing/2014/main" id="{8AF23D49-2C21-714F-869B-3356C21F115B}"/>
              </a:ext>
            </a:extLst>
          </p:cNvPr>
          <p:cNvSpPr>
            <a:spLocks noGrp="1" noChangeArrowheads="1"/>
          </p:cNvSpPr>
          <p:nvPr>
            <p:ph type="title"/>
          </p:nvPr>
        </p:nvSpPr>
        <p:spPr>
          <a:xfrm>
            <a:off x="520700" y="330200"/>
            <a:ext cx="7772400" cy="762000"/>
          </a:xfrm>
        </p:spPr>
        <p:txBody>
          <a:bodyPr/>
          <a:lstStyle/>
          <a:p>
            <a:r>
              <a:rPr lang="en-US" altLang="en-US" dirty="0"/>
              <a:t>Vector Length Register</a:t>
            </a:r>
            <a:endParaRPr lang="en-AU" altLang="en-US" dirty="0"/>
          </a:p>
        </p:txBody>
      </p:sp>
      <p:sp>
        <p:nvSpPr>
          <p:cNvPr id="68611" name="Rectangle 3">
            <a:extLst>
              <a:ext uri="{FF2B5EF4-FFF2-40B4-BE49-F238E27FC236}">
                <a16:creationId xmlns:a16="http://schemas.microsoft.com/office/drawing/2014/main" id="{EA1BB9DC-1097-5240-BD8B-053DD08FFA11}"/>
              </a:ext>
            </a:extLst>
          </p:cNvPr>
          <p:cNvSpPr>
            <a:spLocks noGrp="1" noChangeArrowheads="1"/>
          </p:cNvSpPr>
          <p:nvPr>
            <p:ph type="body" idx="1"/>
          </p:nvPr>
        </p:nvSpPr>
        <p:spPr>
          <a:xfrm>
            <a:off x="520700" y="1092200"/>
            <a:ext cx="8166100" cy="5232400"/>
          </a:xfrm>
        </p:spPr>
        <p:txBody>
          <a:bodyPr/>
          <a:lstStyle/>
          <a:p>
            <a:r>
              <a:rPr lang="en-US" altLang="en-US" dirty="0"/>
              <a:t>Vector length not known at compile time?</a:t>
            </a:r>
          </a:p>
          <a:p>
            <a:r>
              <a:rPr lang="en-US" altLang="en-US" dirty="0"/>
              <a:t>Use Vector Length Register (VLR) &lt;= max vector length</a:t>
            </a:r>
          </a:p>
          <a:p>
            <a:pPr>
              <a:spcAft>
                <a:spcPts val="600"/>
              </a:spcAft>
            </a:pPr>
            <a:r>
              <a:rPr lang="en-US" altLang="en-US" dirty="0"/>
              <a:t>Use </a:t>
            </a:r>
            <a:r>
              <a:rPr lang="en-US" altLang="en-US" i="1" dirty="0"/>
              <a:t>strip mining </a:t>
            </a:r>
            <a:r>
              <a:rPr lang="en-US" altLang="en-US" dirty="0"/>
              <a:t>for vectors over the maximum length:</a:t>
            </a:r>
          </a:p>
          <a:p>
            <a:pPr lvl="1">
              <a:buFontTx/>
              <a:buNone/>
            </a:pPr>
            <a:r>
              <a:rPr lang="en-US" altLang="en-US" sz="1600" dirty="0">
                <a:latin typeface="Monaco" pitchFamily="2" charset="77"/>
              </a:rPr>
              <a:t>low = 0;</a:t>
            </a:r>
          </a:p>
          <a:p>
            <a:pPr lvl="1">
              <a:buFontTx/>
              <a:buNone/>
              <a:tabLst>
                <a:tab pos="7937500" algn="r"/>
              </a:tabLst>
            </a:pPr>
            <a:r>
              <a:rPr lang="en-US" altLang="en-US" sz="1600" dirty="0">
                <a:latin typeface="Monaco" pitchFamily="2" charset="77"/>
              </a:rPr>
              <a:t>VL = (n % MVL); 	/* find odd-size piece using modulo op % */</a:t>
            </a:r>
          </a:p>
          <a:p>
            <a:pPr lvl="1">
              <a:buFontTx/>
              <a:buNone/>
              <a:tabLst>
                <a:tab pos="7937500" algn="r"/>
              </a:tabLst>
            </a:pPr>
            <a:r>
              <a:rPr lang="en-US" altLang="en-US" sz="1600" dirty="0">
                <a:latin typeface="Monaco" pitchFamily="2" charset="77"/>
              </a:rPr>
              <a:t>for (j = 0; j &lt;= (n/MVL); j=j+1) {	/* outer loop */</a:t>
            </a:r>
          </a:p>
          <a:p>
            <a:pPr lvl="1">
              <a:buFontTx/>
              <a:buNone/>
              <a:tabLst>
                <a:tab pos="7937500" algn="r"/>
              </a:tabLst>
            </a:pPr>
            <a:r>
              <a:rPr lang="en-US" altLang="en-US" sz="1600" dirty="0">
                <a:latin typeface="Monaco" pitchFamily="2" charset="77"/>
              </a:rPr>
              <a:t>	for (</a:t>
            </a:r>
            <a:r>
              <a:rPr lang="en-US" altLang="en-US" sz="1600" dirty="0" err="1">
                <a:latin typeface="Monaco" pitchFamily="2" charset="77"/>
              </a:rPr>
              <a:t>i</a:t>
            </a:r>
            <a:r>
              <a:rPr lang="en-US" altLang="en-US" sz="1600" dirty="0">
                <a:latin typeface="Monaco" pitchFamily="2" charset="77"/>
              </a:rPr>
              <a:t> = low; </a:t>
            </a:r>
            <a:r>
              <a:rPr lang="en-US" altLang="en-US" sz="1600" dirty="0" err="1">
                <a:latin typeface="Monaco" pitchFamily="2" charset="77"/>
              </a:rPr>
              <a:t>i</a:t>
            </a:r>
            <a:r>
              <a:rPr lang="en-US" altLang="en-US" sz="1600" dirty="0">
                <a:latin typeface="Monaco" pitchFamily="2" charset="77"/>
              </a:rPr>
              <a:t> &lt; (</a:t>
            </a:r>
            <a:r>
              <a:rPr lang="en-US" altLang="en-US" sz="1600" dirty="0" err="1">
                <a:latin typeface="Monaco" pitchFamily="2" charset="77"/>
              </a:rPr>
              <a:t>low+VL</a:t>
            </a:r>
            <a:r>
              <a:rPr lang="en-US" altLang="en-US" sz="1600" dirty="0">
                <a:latin typeface="Monaco" pitchFamily="2" charset="77"/>
              </a:rPr>
              <a:t>); </a:t>
            </a:r>
            <a:r>
              <a:rPr lang="en-US" altLang="en-US" sz="1600" dirty="0" err="1">
                <a:latin typeface="Monaco" pitchFamily="2" charset="77"/>
              </a:rPr>
              <a:t>i</a:t>
            </a:r>
            <a:r>
              <a:rPr lang="en-US" altLang="en-US" sz="1600" dirty="0">
                <a:latin typeface="Monaco" pitchFamily="2" charset="77"/>
              </a:rPr>
              <a:t>=i+1)	/* runs for length VL */</a:t>
            </a:r>
          </a:p>
          <a:p>
            <a:pPr lvl="1">
              <a:buFontTx/>
              <a:buNone/>
              <a:tabLst>
                <a:tab pos="7937500" algn="r"/>
              </a:tabLst>
            </a:pPr>
            <a:r>
              <a:rPr lang="en-US" altLang="en-US" sz="1600" dirty="0">
                <a:latin typeface="Monaco" pitchFamily="2" charset="77"/>
              </a:rPr>
              <a:t>		  Y[</a:t>
            </a:r>
            <a:r>
              <a:rPr lang="en-US" altLang="en-US" sz="1600" dirty="0" err="1">
                <a:latin typeface="Monaco" pitchFamily="2" charset="77"/>
              </a:rPr>
              <a:t>i</a:t>
            </a:r>
            <a:r>
              <a:rPr lang="en-US" altLang="en-US" sz="1600" dirty="0">
                <a:latin typeface="Monaco" pitchFamily="2" charset="77"/>
              </a:rPr>
              <a:t>] = a * X[</a:t>
            </a:r>
            <a:r>
              <a:rPr lang="en-US" altLang="en-US" sz="1600" dirty="0" err="1">
                <a:latin typeface="Monaco" pitchFamily="2" charset="77"/>
              </a:rPr>
              <a:t>i</a:t>
            </a:r>
            <a:r>
              <a:rPr lang="en-US" altLang="en-US" sz="1600" dirty="0">
                <a:latin typeface="Monaco" pitchFamily="2" charset="77"/>
              </a:rPr>
              <a:t>] + Y[</a:t>
            </a:r>
            <a:r>
              <a:rPr lang="en-US" altLang="en-US" sz="1600" dirty="0" err="1">
                <a:latin typeface="Monaco" pitchFamily="2" charset="77"/>
              </a:rPr>
              <a:t>i</a:t>
            </a:r>
            <a:r>
              <a:rPr lang="en-US" altLang="en-US" sz="1600" dirty="0">
                <a:latin typeface="Monaco" pitchFamily="2" charset="77"/>
              </a:rPr>
              <a:t>] ;             /* main operation */</a:t>
            </a:r>
          </a:p>
          <a:p>
            <a:pPr lvl="1">
              <a:buFontTx/>
              <a:buNone/>
              <a:tabLst>
                <a:tab pos="7937500" algn="r"/>
              </a:tabLst>
            </a:pPr>
            <a:r>
              <a:rPr lang="en-US" altLang="en-US" sz="1600" dirty="0">
                <a:latin typeface="Monaco" pitchFamily="2" charset="77"/>
              </a:rPr>
              <a:t>	low = low + VL;                 	/* start of next vector */</a:t>
            </a:r>
          </a:p>
          <a:p>
            <a:pPr lvl="1">
              <a:buFontTx/>
              <a:buNone/>
              <a:tabLst>
                <a:tab pos="7937500" algn="r"/>
              </a:tabLst>
            </a:pPr>
            <a:r>
              <a:rPr lang="en-US" altLang="en-US" sz="1600" dirty="0">
                <a:latin typeface="Monaco" pitchFamily="2" charset="77"/>
              </a:rPr>
              <a:t>	VL = MVL; 	/* reset the length to maximum vector length */</a:t>
            </a:r>
          </a:p>
          <a:p>
            <a:pPr lvl="1">
              <a:buFontTx/>
              <a:buNone/>
            </a:pPr>
            <a:r>
              <a:rPr lang="en-US" altLang="en-US" sz="1600" dirty="0">
                <a:latin typeface="Monaco" pitchFamily="2" charset="77"/>
              </a:rPr>
              <a:t>}</a:t>
            </a:r>
            <a:endParaRPr lang="en-US" altLang="en-US" sz="2400" dirty="0">
              <a:latin typeface="Monaco" pitchFamily="2" charset="77"/>
            </a:endParaRPr>
          </a:p>
        </p:txBody>
      </p:sp>
      <p:sp>
        <p:nvSpPr>
          <p:cNvPr id="68612" name="Text Box 5">
            <a:extLst>
              <a:ext uri="{FF2B5EF4-FFF2-40B4-BE49-F238E27FC236}">
                <a16:creationId xmlns:a16="http://schemas.microsoft.com/office/drawing/2014/main" id="{110AE9A7-EC51-EE42-AB20-FE319F349B24}"/>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B9584056-5B81-BD4E-B0F0-EEEE3A80B33B}"/>
              </a:ext>
            </a:extLst>
          </p:cNvPr>
          <p:cNvSpPr>
            <a:spLocks noGrp="1" noChangeArrowheads="1"/>
          </p:cNvSpPr>
          <p:nvPr>
            <p:ph type="title"/>
          </p:nvPr>
        </p:nvSpPr>
        <p:spPr/>
        <p:txBody>
          <a:bodyPr/>
          <a:lstStyle/>
          <a:p>
            <a:r>
              <a:rPr lang="en-US" altLang="en-US"/>
              <a:t>Vector Mask Registers</a:t>
            </a:r>
            <a:endParaRPr lang="en-AU" altLang="en-US"/>
          </a:p>
        </p:txBody>
      </p:sp>
      <p:sp>
        <p:nvSpPr>
          <p:cNvPr id="70658" name="Rectangle 3">
            <a:extLst>
              <a:ext uri="{FF2B5EF4-FFF2-40B4-BE49-F238E27FC236}">
                <a16:creationId xmlns:a16="http://schemas.microsoft.com/office/drawing/2014/main" id="{5460E9D6-4567-A04E-9729-8F0221F284A8}"/>
              </a:ext>
            </a:extLst>
          </p:cNvPr>
          <p:cNvSpPr>
            <a:spLocks noGrp="1" noChangeArrowheads="1"/>
          </p:cNvSpPr>
          <p:nvPr>
            <p:ph type="body" idx="1"/>
          </p:nvPr>
        </p:nvSpPr>
        <p:spPr>
          <a:xfrm>
            <a:off x="685799" y="1229360"/>
            <a:ext cx="8089899" cy="5095240"/>
          </a:xfrm>
        </p:spPr>
        <p:txBody>
          <a:bodyPr/>
          <a:lstStyle/>
          <a:p>
            <a:r>
              <a:rPr lang="en-US" altLang="en-US" dirty="0"/>
              <a:t>Consider the following code snippet</a:t>
            </a:r>
          </a:p>
          <a:p>
            <a:pPr>
              <a:buFontTx/>
              <a:buNone/>
            </a:pPr>
            <a:r>
              <a:rPr lang="nn-NO" altLang="en-US" sz="1800" dirty="0">
                <a:latin typeface="Monaco" pitchFamily="2" charset="77"/>
              </a:rPr>
              <a:t>	for (i = 0; i &lt; 64; i=i+1)</a:t>
            </a:r>
          </a:p>
          <a:p>
            <a:pPr>
              <a:buFontTx/>
              <a:buNone/>
            </a:pPr>
            <a:r>
              <a:rPr lang="en-US" altLang="en-US" sz="1800" dirty="0">
                <a:latin typeface="Monaco" pitchFamily="2" charset="77"/>
              </a:rPr>
              <a:t>		if (X[</a:t>
            </a:r>
            <a:r>
              <a:rPr lang="en-US" altLang="en-US" sz="1800" dirty="0" err="1">
                <a:latin typeface="Monaco" pitchFamily="2" charset="77"/>
              </a:rPr>
              <a:t>i</a:t>
            </a:r>
            <a:r>
              <a:rPr lang="en-US" altLang="en-US" sz="1800" dirty="0">
                <a:latin typeface="Monaco" pitchFamily="2" charset="77"/>
              </a:rPr>
              <a:t>] != 0)</a:t>
            </a:r>
          </a:p>
          <a:p>
            <a:pPr>
              <a:spcAft>
                <a:spcPts val="600"/>
              </a:spcAft>
              <a:buFontTx/>
              <a:buNone/>
            </a:pPr>
            <a:r>
              <a:rPr lang="en-US" altLang="en-US" sz="1800" dirty="0">
                <a:latin typeface="Monaco" pitchFamily="2" charset="77"/>
              </a:rPr>
              <a:t>			X[</a:t>
            </a:r>
            <a:r>
              <a:rPr lang="en-US" altLang="en-US" sz="1800" dirty="0" err="1">
                <a:latin typeface="Monaco" pitchFamily="2" charset="77"/>
              </a:rPr>
              <a:t>i</a:t>
            </a:r>
            <a:r>
              <a:rPr lang="en-US" altLang="en-US" sz="1800" dirty="0">
                <a:latin typeface="Monaco" pitchFamily="2" charset="77"/>
              </a:rPr>
              <a:t>] = X[</a:t>
            </a:r>
            <a:r>
              <a:rPr lang="en-US" altLang="en-US" sz="1800" dirty="0" err="1">
                <a:latin typeface="Monaco" pitchFamily="2" charset="77"/>
              </a:rPr>
              <a:t>i</a:t>
            </a:r>
            <a:r>
              <a:rPr lang="en-US" altLang="en-US" sz="1800" dirty="0">
                <a:latin typeface="Monaco" pitchFamily="2" charset="77"/>
              </a:rPr>
              <a:t>] – Y[</a:t>
            </a:r>
            <a:r>
              <a:rPr lang="en-US" altLang="en-US" sz="1800" dirty="0" err="1">
                <a:latin typeface="Monaco" pitchFamily="2" charset="77"/>
              </a:rPr>
              <a:t>i</a:t>
            </a:r>
            <a:r>
              <a:rPr lang="en-US" altLang="en-US" sz="1800" dirty="0">
                <a:latin typeface="Monaco" pitchFamily="2" charset="77"/>
              </a:rPr>
              <a:t>];</a:t>
            </a:r>
          </a:p>
          <a:p>
            <a:pPr>
              <a:spcBef>
                <a:spcPts val="625"/>
              </a:spcBef>
            </a:pPr>
            <a:r>
              <a:rPr lang="en-US" altLang="en-US" dirty="0"/>
              <a:t>Use vector mask register to </a:t>
            </a:r>
            <a:r>
              <a:rPr lang="ja-JP" altLang="en-US"/>
              <a:t>“</a:t>
            </a:r>
            <a:r>
              <a:rPr lang="en-US" altLang="ja-JP" dirty="0"/>
              <a:t>disable</a:t>
            </a:r>
            <a:r>
              <a:rPr lang="ja-JP" altLang="en-US"/>
              <a:t>”</a:t>
            </a:r>
            <a:r>
              <a:rPr lang="en-US" altLang="ja-JP" dirty="0"/>
              <a:t> elements</a:t>
            </a:r>
          </a:p>
          <a:p>
            <a:pPr>
              <a:buFontTx/>
              <a:buNone/>
            </a:pPr>
            <a:r>
              <a:rPr lang="en-US" altLang="en-US" sz="1800" dirty="0">
                <a:latin typeface="Monaco" pitchFamily="2" charset="77"/>
              </a:rPr>
              <a:t>	LV		V1,Rx		;load vector X into V1</a:t>
            </a:r>
          </a:p>
          <a:p>
            <a:pPr>
              <a:buFontTx/>
              <a:buNone/>
            </a:pPr>
            <a:r>
              <a:rPr lang="es-ES" altLang="en-US" sz="1800" dirty="0">
                <a:latin typeface="Monaco" pitchFamily="2" charset="77"/>
              </a:rPr>
              <a:t>	LV		V2,Ry		;load vector Y</a:t>
            </a:r>
          </a:p>
          <a:p>
            <a:pPr>
              <a:buFontTx/>
              <a:buNone/>
            </a:pPr>
            <a:r>
              <a:rPr lang="en-US" altLang="en-US" sz="1800" dirty="0">
                <a:latin typeface="Monaco" pitchFamily="2" charset="77"/>
              </a:rPr>
              <a:t>	L.D		F0,#0		;load FP zero into F0</a:t>
            </a:r>
          </a:p>
          <a:p>
            <a:pPr>
              <a:buFontTx/>
              <a:buNone/>
            </a:pPr>
            <a:r>
              <a:rPr lang="en-US" altLang="en-US" sz="1800" dirty="0">
                <a:latin typeface="Monaco" pitchFamily="2" charset="77"/>
              </a:rPr>
              <a:t>	SNEVS.D	V1,F0		;sets VM(</a:t>
            </a:r>
            <a:r>
              <a:rPr lang="en-US" altLang="en-US" sz="1800" dirty="0" err="1">
                <a:latin typeface="Monaco" pitchFamily="2" charset="77"/>
              </a:rPr>
              <a:t>i</a:t>
            </a:r>
            <a:r>
              <a:rPr lang="en-US" altLang="en-US" sz="1800" dirty="0">
                <a:latin typeface="Monaco" pitchFamily="2" charset="77"/>
              </a:rPr>
              <a:t>) to 1 if V1(</a:t>
            </a:r>
            <a:r>
              <a:rPr lang="en-US" altLang="en-US" sz="1800" dirty="0" err="1">
                <a:latin typeface="Monaco" pitchFamily="2" charset="77"/>
              </a:rPr>
              <a:t>i</a:t>
            </a:r>
            <a:r>
              <a:rPr lang="en-US" altLang="en-US" sz="1800" dirty="0">
                <a:latin typeface="Monaco" pitchFamily="2" charset="77"/>
              </a:rPr>
              <a:t>)!=F0</a:t>
            </a:r>
          </a:p>
          <a:p>
            <a:pPr>
              <a:buFontTx/>
              <a:buNone/>
            </a:pPr>
            <a:r>
              <a:rPr lang="en-US" altLang="en-US" sz="1800" dirty="0">
                <a:latin typeface="Monaco" pitchFamily="2" charset="77"/>
              </a:rPr>
              <a:t>	SUBVV.D	V1,V1,V2	;subtract under vector mask</a:t>
            </a:r>
          </a:p>
          <a:p>
            <a:pPr>
              <a:spcAft>
                <a:spcPts val="600"/>
              </a:spcAft>
              <a:buFontTx/>
              <a:buNone/>
            </a:pPr>
            <a:r>
              <a:rPr lang="en-US" altLang="en-US" sz="1800" dirty="0">
                <a:latin typeface="Monaco" pitchFamily="2" charset="77"/>
              </a:rPr>
              <a:t>	SV		Rx,V1		;store the result in X</a:t>
            </a:r>
            <a:endParaRPr lang="en-US" altLang="en-US" sz="1800" dirty="0"/>
          </a:p>
          <a:p>
            <a:pPr>
              <a:spcBef>
                <a:spcPts val="625"/>
              </a:spcBef>
            </a:pPr>
            <a:r>
              <a:rPr lang="en-US" altLang="en-US" dirty="0"/>
              <a:t>GFLOPS rate decreases!</a:t>
            </a:r>
          </a:p>
        </p:txBody>
      </p:sp>
      <p:sp>
        <p:nvSpPr>
          <p:cNvPr id="70659" name="Text Box 5">
            <a:extLst>
              <a:ext uri="{FF2B5EF4-FFF2-40B4-BE49-F238E27FC236}">
                <a16:creationId xmlns:a16="http://schemas.microsoft.com/office/drawing/2014/main" id="{D9E8409A-4334-5246-B6BA-A48D480BB73D}"/>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
        <p:nvSpPr>
          <p:cNvPr id="70660" name="TextBox 4">
            <a:extLst>
              <a:ext uri="{FF2B5EF4-FFF2-40B4-BE49-F238E27FC236}">
                <a16:creationId xmlns:a16="http://schemas.microsoft.com/office/drawing/2014/main" id="{678B32FF-8847-2D4C-99C1-811892E32C09}"/>
              </a:ext>
            </a:extLst>
          </p:cNvPr>
          <p:cNvSpPr txBox="1">
            <a:spLocks noChangeArrowheads="1"/>
          </p:cNvSpPr>
          <p:nvPr/>
        </p:nvSpPr>
        <p:spPr bwMode="auto">
          <a:xfrm>
            <a:off x="6261100" y="1358900"/>
            <a:ext cx="2197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Candara" panose="020E0502030303020204" pitchFamily="34" charset="0"/>
              </a:rPr>
              <a:t>This loop cannot </a:t>
            </a:r>
            <a:r>
              <a:rPr lang="en-US" altLang="en-US" sz="1800" i="1" dirty="0">
                <a:latin typeface="Candara" panose="020E0502030303020204" pitchFamily="34" charset="0"/>
              </a:rPr>
              <a:t>normally </a:t>
            </a:r>
            <a:r>
              <a:rPr lang="en-US" altLang="en-US" sz="1800" dirty="0">
                <a:latin typeface="Candara" panose="020E0502030303020204" pitchFamily="34" charset="0"/>
              </a:rPr>
              <a:t>be vectorized because of the conditional.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BA793757-CCCB-E24B-895D-1413FB061E31}"/>
              </a:ext>
            </a:extLst>
          </p:cNvPr>
          <p:cNvSpPr>
            <a:spLocks noGrp="1" noChangeArrowheads="1"/>
          </p:cNvSpPr>
          <p:nvPr>
            <p:ph type="title"/>
          </p:nvPr>
        </p:nvSpPr>
        <p:spPr/>
        <p:txBody>
          <a:bodyPr/>
          <a:lstStyle/>
          <a:p>
            <a:r>
              <a:rPr lang="en-US" altLang="en-US"/>
              <a:t>Memory Banks</a:t>
            </a:r>
            <a:endParaRPr lang="en-AU" altLang="en-US"/>
          </a:p>
        </p:txBody>
      </p:sp>
      <p:sp>
        <p:nvSpPr>
          <p:cNvPr id="72706" name="Rectangle 3">
            <a:extLst>
              <a:ext uri="{FF2B5EF4-FFF2-40B4-BE49-F238E27FC236}">
                <a16:creationId xmlns:a16="http://schemas.microsoft.com/office/drawing/2014/main" id="{F1974186-AA84-1C4B-BF21-424080849F97}"/>
              </a:ext>
            </a:extLst>
          </p:cNvPr>
          <p:cNvSpPr>
            <a:spLocks noGrp="1" noChangeArrowheads="1"/>
          </p:cNvSpPr>
          <p:nvPr>
            <p:ph type="body" idx="1"/>
          </p:nvPr>
        </p:nvSpPr>
        <p:spPr/>
        <p:txBody>
          <a:bodyPr/>
          <a:lstStyle/>
          <a:p>
            <a:r>
              <a:rPr lang="en-US" altLang="en-US"/>
              <a:t>Memory system must be designed to support high bandwidth for vector loads and stores</a:t>
            </a:r>
          </a:p>
          <a:p>
            <a:pPr>
              <a:buFontTx/>
              <a:buNone/>
            </a:pPr>
            <a:endParaRPr lang="en-US" altLang="en-US"/>
          </a:p>
          <a:p>
            <a:r>
              <a:rPr lang="en-US" altLang="en-US"/>
              <a:t>Spread accesses across multiple banks</a:t>
            </a:r>
          </a:p>
          <a:p>
            <a:pPr lvl="1"/>
            <a:r>
              <a:rPr lang="en-US" altLang="en-US"/>
              <a:t>Control bank addresses independently</a:t>
            </a:r>
          </a:p>
          <a:p>
            <a:pPr lvl="1"/>
            <a:r>
              <a:rPr lang="en-US" altLang="en-US"/>
              <a:t>Load or store non-sequential words</a:t>
            </a:r>
          </a:p>
          <a:p>
            <a:pPr lvl="1"/>
            <a:r>
              <a:rPr lang="en-US" altLang="en-US"/>
              <a:t>Support multiple vector processors sharing the same memory</a:t>
            </a:r>
          </a:p>
          <a:p>
            <a:pPr lvl="1"/>
            <a:endParaRPr lang="en-US" altLang="en-US"/>
          </a:p>
          <a:p>
            <a:r>
              <a:rPr lang="en-US" altLang="en-US"/>
              <a:t>Example:</a:t>
            </a:r>
          </a:p>
          <a:p>
            <a:pPr lvl="1"/>
            <a:r>
              <a:rPr lang="en-US" altLang="en-US"/>
              <a:t>32 processors, each generating 4 loads and 2 stores/cycle</a:t>
            </a:r>
          </a:p>
          <a:p>
            <a:pPr lvl="1"/>
            <a:r>
              <a:rPr lang="en-US" altLang="en-US"/>
              <a:t>Processor cycle time is 2.167 ns, SRAM cycle time is 15 ns</a:t>
            </a:r>
          </a:p>
          <a:p>
            <a:pPr lvl="1"/>
            <a:r>
              <a:rPr lang="en-US" altLang="en-US"/>
              <a:t>How many memory banks needed?</a:t>
            </a:r>
          </a:p>
        </p:txBody>
      </p:sp>
      <p:sp>
        <p:nvSpPr>
          <p:cNvPr id="72707" name="Text Box 5">
            <a:extLst>
              <a:ext uri="{FF2B5EF4-FFF2-40B4-BE49-F238E27FC236}">
                <a16:creationId xmlns:a16="http://schemas.microsoft.com/office/drawing/2014/main" id="{B777D58F-7407-FF44-9B65-0A0308A4D99C}"/>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F619FBF6-BEC9-1740-B092-4729977AAB2B}"/>
              </a:ext>
            </a:extLst>
          </p:cNvPr>
          <p:cNvSpPr>
            <a:spLocks noGrp="1" noChangeArrowheads="1"/>
          </p:cNvSpPr>
          <p:nvPr>
            <p:ph type="title"/>
          </p:nvPr>
        </p:nvSpPr>
        <p:spPr>
          <a:xfrm>
            <a:off x="310356" y="269875"/>
            <a:ext cx="6240463" cy="685800"/>
          </a:xfrm>
          <a:noFill/>
        </p:spPr>
        <p:txBody>
          <a:bodyPr/>
          <a:lstStyle/>
          <a:p>
            <a:r>
              <a:rPr lang="en-US" altLang="en-US" dirty="0"/>
              <a:t>DAXPY (Y = </a:t>
            </a:r>
            <a:r>
              <a:rPr lang="en-US" altLang="en-US" u="sng" dirty="0"/>
              <a:t>a</a:t>
            </a:r>
            <a:r>
              <a:rPr lang="en-US" altLang="en-US" dirty="0"/>
              <a:t> </a:t>
            </a:r>
            <a:r>
              <a:rPr lang="en-US" altLang="en-US" baseline="-25000" dirty="0"/>
              <a:t>*</a:t>
            </a:r>
            <a:r>
              <a:rPr lang="en-US" altLang="en-US" dirty="0"/>
              <a:t> </a:t>
            </a:r>
            <a:r>
              <a:rPr lang="en-US" altLang="en-US" u="sng" dirty="0"/>
              <a:t>X + Y</a:t>
            </a:r>
            <a:r>
              <a:rPr lang="en-US" altLang="en-US" dirty="0"/>
              <a:t>)</a:t>
            </a:r>
          </a:p>
        </p:txBody>
      </p:sp>
      <p:sp>
        <p:nvSpPr>
          <p:cNvPr id="33794" name="Rectangle 3">
            <a:extLst>
              <a:ext uri="{FF2B5EF4-FFF2-40B4-BE49-F238E27FC236}">
                <a16:creationId xmlns:a16="http://schemas.microsoft.com/office/drawing/2014/main" id="{4E52EE83-5290-0B4E-B4E1-6FB4925B1755}"/>
              </a:ext>
            </a:extLst>
          </p:cNvPr>
          <p:cNvSpPr>
            <a:spLocks noGrp="1" noChangeArrowheads="1"/>
          </p:cNvSpPr>
          <p:nvPr>
            <p:ph idx="1"/>
          </p:nvPr>
        </p:nvSpPr>
        <p:spPr>
          <a:xfrm>
            <a:off x="330200" y="2921000"/>
            <a:ext cx="8001000" cy="3624263"/>
          </a:xfrm>
        </p:spPr>
        <p:txBody>
          <a:bodyPr/>
          <a:lstStyle/>
          <a:p>
            <a:pPr marL="576263" indent="-576263">
              <a:buFontTx/>
              <a:buNone/>
              <a:tabLst>
                <a:tab pos="1485900" algn="l"/>
                <a:tab pos="2800350" algn="l"/>
              </a:tabLst>
            </a:pPr>
            <a:r>
              <a:rPr lang="en-US" altLang="en-US" sz="1800" b="1"/>
              <a:t>	LD	F0,a</a:t>
            </a:r>
          </a:p>
          <a:p>
            <a:pPr marL="576263" indent="-576263">
              <a:buFontTx/>
              <a:buNone/>
              <a:tabLst>
                <a:tab pos="1485900" algn="l"/>
                <a:tab pos="2800350" algn="l"/>
              </a:tabLst>
            </a:pPr>
            <a:r>
              <a:rPr lang="en-US" altLang="en-US" sz="1800" b="1"/>
              <a:t>	ADDI	R4,Rx,#512 	;last address to load </a:t>
            </a:r>
          </a:p>
          <a:p>
            <a:pPr marL="576263" indent="-576263">
              <a:buFontTx/>
              <a:buNone/>
              <a:tabLst>
                <a:tab pos="1485900" algn="l"/>
                <a:tab pos="2800350" algn="l"/>
              </a:tabLst>
            </a:pPr>
            <a:r>
              <a:rPr lang="en-US" altLang="en-US" sz="1800" b="1"/>
              <a:t>loop:	LD	</a:t>
            </a:r>
            <a:r>
              <a:rPr lang="en-US" altLang="en-US" sz="1800" b="1" u="sng">
                <a:solidFill>
                  <a:schemeClr val="accent2"/>
                </a:solidFill>
              </a:rPr>
              <a:t>F2</a:t>
            </a:r>
            <a:r>
              <a:rPr lang="en-US" altLang="en-US" sz="1800" b="1"/>
              <a:t>, 0(Rx)   	;load X(i)</a:t>
            </a:r>
          </a:p>
          <a:p>
            <a:pPr marL="576263" indent="-576263">
              <a:buFontTx/>
              <a:buNone/>
              <a:tabLst>
                <a:tab pos="1485900" algn="l"/>
                <a:tab pos="2800350" algn="l"/>
              </a:tabLst>
            </a:pPr>
            <a:r>
              <a:rPr lang="en-US" altLang="en-US" sz="1800" b="1"/>
              <a:t>	MULTD	F2,F0,</a:t>
            </a:r>
            <a:r>
              <a:rPr lang="en-US" altLang="en-US" sz="1800" b="1" i="1" u="sng">
                <a:solidFill>
                  <a:srgbClr val="008000"/>
                </a:solidFill>
              </a:rPr>
              <a:t>F2</a:t>
            </a:r>
            <a:r>
              <a:rPr lang="en-US" altLang="en-US" sz="1800" b="1"/>
              <a:t>	;a*X(i)</a:t>
            </a:r>
          </a:p>
          <a:p>
            <a:pPr marL="576263" indent="-576263">
              <a:buFontTx/>
              <a:buNone/>
              <a:tabLst>
                <a:tab pos="1485900" algn="l"/>
                <a:tab pos="2800350" algn="l"/>
              </a:tabLst>
            </a:pPr>
            <a:r>
              <a:rPr lang="en-US" altLang="en-US" sz="1800" b="1"/>
              <a:t>	LD	</a:t>
            </a:r>
            <a:r>
              <a:rPr lang="en-US" altLang="en-US" sz="1800" b="1" u="sng">
                <a:solidFill>
                  <a:schemeClr val="accent2"/>
                </a:solidFill>
              </a:rPr>
              <a:t>F4</a:t>
            </a:r>
            <a:r>
              <a:rPr lang="en-US" altLang="en-US" sz="1800" b="1"/>
              <a:t>, 0(Ry)	;load Y(i)	</a:t>
            </a:r>
          </a:p>
          <a:p>
            <a:pPr marL="576263" indent="-576263">
              <a:buFontTx/>
              <a:buNone/>
              <a:tabLst>
                <a:tab pos="1485900" algn="l"/>
                <a:tab pos="2800350" algn="l"/>
              </a:tabLst>
            </a:pPr>
            <a:r>
              <a:rPr lang="en-US" altLang="en-US" sz="1800" b="1"/>
              <a:t>	ADDD	</a:t>
            </a:r>
            <a:r>
              <a:rPr lang="en-US" altLang="en-US" sz="1800" b="1" u="sng">
                <a:solidFill>
                  <a:schemeClr val="accent2"/>
                </a:solidFill>
              </a:rPr>
              <a:t>F4</a:t>
            </a:r>
            <a:r>
              <a:rPr lang="en-US" altLang="en-US" sz="1800" b="1"/>
              <a:t>,F2, </a:t>
            </a:r>
            <a:r>
              <a:rPr lang="en-US" altLang="en-US" sz="1800" b="1" i="1" u="sng">
                <a:solidFill>
                  <a:srgbClr val="008000"/>
                </a:solidFill>
              </a:rPr>
              <a:t>F4</a:t>
            </a:r>
            <a:r>
              <a:rPr lang="en-US" altLang="en-US" sz="1800" b="1"/>
              <a:t>	;a*X(i) + Y(i)</a:t>
            </a:r>
          </a:p>
          <a:p>
            <a:pPr marL="576263" indent="-576263">
              <a:buFontTx/>
              <a:buNone/>
              <a:tabLst>
                <a:tab pos="1485900" algn="l"/>
                <a:tab pos="2800350" algn="l"/>
              </a:tabLst>
            </a:pPr>
            <a:r>
              <a:rPr lang="en-US" altLang="en-US" sz="1800" b="1"/>
              <a:t>	SD	</a:t>
            </a:r>
            <a:r>
              <a:rPr lang="en-US" altLang="en-US" sz="1800" b="1" i="1" u="sng">
                <a:solidFill>
                  <a:srgbClr val="008000"/>
                </a:solidFill>
              </a:rPr>
              <a:t>F4</a:t>
            </a:r>
            <a:r>
              <a:rPr lang="en-US" altLang="en-US" sz="1800" b="1"/>
              <a:t>,0(Ry)	;store into Y(i)</a:t>
            </a:r>
          </a:p>
          <a:p>
            <a:pPr marL="576263" indent="-576263">
              <a:buFontTx/>
              <a:buNone/>
              <a:tabLst>
                <a:tab pos="1485900" algn="l"/>
                <a:tab pos="2800350" algn="l"/>
              </a:tabLst>
            </a:pPr>
            <a:r>
              <a:rPr lang="en-US" altLang="en-US" sz="1800" b="1"/>
              <a:t>	ADDI	Rx,Rx,#8	;increment index to X</a:t>
            </a:r>
          </a:p>
          <a:p>
            <a:pPr marL="576263" indent="-576263">
              <a:buFontTx/>
              <a:buNone/>
              <a:tabLst>
                <a:tab pos="1485900" algn="l"/>
                <a:tab pos="2800350" algn="l"/>
              </a:tabLst>
            </a:pPr>
            <a:r>
              <a:rPr lang="en-US" altLang="en-US" sz="1800" b="1"/>
              <a:t>	ADDI	Ry,Ry,#8	;increment index to Y</a:t>
            </a:r>
          </a:p>
          <a:p>
            <a:pPr marL="576263" indent="-576263">
              <a:buFontTx/>
              <a:buNone/>
              <a:tabLst>
                <a:tab pos="1485900" algn="l"/>
                <a:tab pos="2800350" algn="l"/>
              </a:tabLst>
            </a:pPr>
            <a:r>
              <a:rPr lang="en-US" altLang="en-US" sz="1800" b="1"/>
              <a:t>	SUB	R20,R4,Rx	;compute bound</a:t>
            </a:r>
          </a:p>
          <a:p>
            <a:pPr marL="576263" indent="-576263">
              <a:buFontTx/>
              <a:buNone/>
              <a:tabLst>
                <a:tab pos="1485900" algn="l"/>
                <a:tab pos="2800350" algn="l"/>
              </a:tabLst>
            </a:pPr>
            <a:r>
              <a:rPr lang="en-US" altLang="en-US" sz="1800" b="1"/>
              <a:t>	BNZ	R20,loop	;check if done</a:t>
            </a:r>
          </a:p>
        </p:txBody>
      </p:sp>
      <p:sp>
        <p:nvSpPr>
          <p:cNvPr id="21508" name="Rectangle 4">
            <a:extLst>
              <a:ext uri="{FF2B5EF4-FFF2-40B4-BE49-F238E27FC236}">
                <a16:creationId xmlns:a16="http://schemas.microsoft.com/office/drawing/2014/main" id="{5EDE7A62-BC33-3D4C-9798-837EB10CC9C7}"/>
              </a:ext>
            </a:extLst>
          </p:cNvPr>
          <p:cNvSpPr>
            <a:spLocks noChangeArrowheads="1"/>
          </p:cNvSpPr>
          <p:nvPr/>
        </p:nvSpPr>
        <p:spPr bwMode="auto">
          <a:xfrm>
            <a:off x="4051300" y="960438"/>
            <a:ext cx="4999038" cy="2262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63500" tIns="25400" rIns="63500" bIns="25400">
            <a:spAutoFit/>
          </a:bodyPr>
          <a:lstStyle/>
          <a:p>
            <a:pPr marL="342900" indent="-342900">
              <a:lnSpc>
                <a:spcPct val="86000"/>
              </a:lnSpc>
              <a:spcBef>
                <a:spcPct val="40000"/>
              </a:spcBef>
              <a:tabLst>
                <a:tab pos="1312863" algn="l"/>
                <a:tab pos="2514600" algn="l"/>
              </a:tabLst>
              <a:defRPr/>
            </a:pPr>
            <a:r>
              <a:rPr lang="en-US" sz="2000" b="1" dirty="0">
                <a:solidFill>
                  <a:srgbClr val="008000"/>
                </a:solidFill>
                <a:latin typeface="Candara" panose="020E0502030303020204" pitchFamily="34" charset="0"/>
                <a:ea typeface="ＭＳ Ｐゴシック" charset="0"/>
              </a:rPr>
              <a:t>	LD     	F0,a	;load scalar a</a:t>
            </a:r>
          </a:p>
          <a:p>
            <a:pPr marL="342900" indent="-342900">
              <a:lnSpc>
                <a:spcPct val="86000"/>
              </a:lnSpc>
              <a:spcBef>
                <a:spcPct val="40000"/>
              </a:spcBef>
              <a:tabLst>
                <a:tab pos="1312863" algn="l"/>
                <a:tab pos="2514600" algn="l"/>
              </a:tabLst>
              <a:defRPr/>
            </a:pPr>
            <a:r>
              <a:rPr lang="en-US" sz="2000" b="1" dirty="0">
                <a:solidFill>
                  <a:srgbClr val="008000"/>
                </a:solidFill>
                <a:latin typeface="Candara" panose="020E0502030303020204" pitchFamily="34" charset="0"/>
                <a:ea typeface="ＭＳ Ｐゴシック" charset="0"/>
              </a:rPr>
              <a:t>	LV     	V1,Rx	;load vector X</a:t>
            </a:r>
          </a:p>
          <a:p>
            <a:pPr marL="342900" indent="-342900">
              <a:lnSpc>
                <a:spcPct val="86000"/>
              </a:lnSpc>
              <a:spcBef>
                <a:spcPct val="40000"/>
              </a:spcBef>
              <a:tabLst>
                <a:tab pos="1312863" algn="l"/>
                <a:tab pos="2514600" algn="l"/>
              </a:tabLst>
              <a:defRPr/>
            </a:pPr>
            <a:r>
              <a:rPr lang="en-US" sz="2000" b="1" dirty="0">
                <a:solidFill>
                  <a:srgbClr val="008000"/>
                </a:solidFill>
                <a:latin typeface="Candara" panose="020E0502030303020204" pitchFamily="34" charset="0"/>
                <a:ea typeface="ＭＳ Ｐゴシック" charset="0"/>
              </a:rPr>
              <a:t>	MULTS 	V2,F0,V1 	;vector-scalar </a:t>
            </a:r>
            <a:r>
              <a:rPr lang="en-US" sz="2000" b="1" dirty="0" err="1">
                <a:solidFill>
                  <a:srgbClr val="008000"/>
                </a:solidFill>
                <a:latin typeface="Candara" panose="020E0502030303020204" pitchFamily="34" charset="0"/>
                <a:ea typeface="ＭＳ Ｐゴシック" charset="0"/>
              </a:rPr>
              <a:t>mult</a:t>
            </a:r>
            <a:r>
              <a:rPr lang="en-US" sz="2000" b="1" dirty="0">
                <a:solidFill>
                  <a:srgbClr val="008000"/>
                </a:solidFill>
                <a:latin typeface="Candara" panose="020E0502030303020204" pitchFamily="34" charset="0"/>
                <a:ea typeface="ＭＳ Ｐゴシック" charset="0"/>
              </a:rPr>
              <a:t>.</a:t>
            </a:r>
          </a:p>
          <a:p>
            <a:pPr marL="342900" indent="-342900">
              <a:lnSpc>
                <a:spcPct val="86000"/>
              </a:lnSpc>
              <a:spcBef>
                <a:spcPct val="40000"/>
              </a:spcBef>
              <a:tabLst>
                <a:tab pos="1312863" algn="l"/>
                <a:tab pos="2514600" algn="l"/>
              </a:tabLst>
              <a:defRPr/>
            </a:pPr>
            <a:r>
              <a:rPr lang="en-US" sz="2000" b="1" dirty="0">
                <a:solidFill>
                  <a:srgbClr val="008000"/>
                </a:solidFill>
                <a:latin typeface="Candara" panose="020E0502030303020204" pitchFamily="34" charset="0"/>
                <a:ea typeface="ＭＳ Ｐゴシック" charset="0"/>
              </a:rPr>
              <a:t>	LV	V3,Ry	;load vector Y</a:t>
            </a:r>
          </a:p>
          <a:p>
            <a:pPr marL="342900" indent="-342900">
              <a:lnSpc>
                <a:spcPct val="86000"/>
              </a:lnSpc>
              <a:spcBef>
                <a:spcPct val="40000"/>
              </a:spcBef>
              <a:tabLst>
                <a:tab pos="1312863" algn="l"/>
                <a:tab pos="2514600" algn="l"/>
              </a:tabLst>
              <a:defRPr/>
            </a:pPr>
            <a:r>
              <a:rPr lang="en-US" sz="2000" b="1" dirty="0">
                <a:solidFill>
                  <a:srgbClr val="008000"/>
                </a:solidFill>
                <a:latin typeface="Candara" panose="020E0502030303020204" pitchFamily="34" charset="0"/>
                <a:ea typeface="ＭＳ Ｐゴシック" charset="0"/>
              </a:rPr>
              <a:t>	ADDV	V4,V2,V3	;add</a:t>
            </a:r>
          </a:p>
          <a:p>
            <a:pPr marL="342900" indent="-342900">
              <a:lnSpc>
                <a:spcPct val="86000"/>
              </a:lnSpc>
              <a:spcBef>
                <a:spcPct val="40000"/>
              </a:spcBef>
              <a:tabLst>
                <a:tab pos="1312863" algn="l"/>
                <a:tab pos="2514600" algn="l"/>
              </a:tabLst>
              <a:defRPr/>
            </a:pPr>
            <a:r>
              <a:rPr lang="en-US" sz="2000" b="1" dirty="0">
                <a:solidFill>
                  <a:srgbClr val="008000"/>
                </a:solidFill>
                <a:latin typeface="Candara" panose="020E0502030303020204" pitchFamily="34" charset="0"/>
                <a:ea typeface="ＭＳ Ｐゴシック" charset="0"/>
              </a:rPr>
              <a:t>	SV	Ry,V4	;store the result</a:t>
            </a:r>
          </a:p>
        </p:txBody>
      </p:sp>
      <p:sp>
        <p:nvSpPr>
          <p:cNvPr id="21509" name="Rectangle 5">
            <a:extLst>
              <a:ext uri="{FF2B5EF4-FFF2-40B4-BE49-F238E27FC236}">
                <a16:creationId xmlns:a16="http://schemas.microsoft.com/office/drawing/2014/main" id="{37BA66B3-3803-1848-9552-49BC8E04BC9C}"/>
              </a:ext>
            </a:extLst>
          </p:cNvPr>
          <p:cNvSpPr>
            <a:spLocks noChangeArrowheads="1"/>
          </p:cNvSpPr>
          <p:nvPr/>
        </p:nvSpPr>
        <p:spPr bwMode="auto">
          <a:xfrm>
            <a:off x="400050" y="1085850"/>
            <a:ext cx="3556000" cy="118268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63500" tIns="25400" rIns="63500" bIns="25400">
            <a:spAutoFit/>
          </a:bodyPr>
          <a:lstStyle/>
          <a:p>
            <a:pPr marL="342900" indent="-342900">
              <a:lnSpc>
                <a:spcPct val="88000"/>
              </a:lnSpc>
              <a:spcBef>
                <a:spcPct val="43000"/>
              </a:spcBef>
              <a:defRPr/>
            </a:pPr>
            <a:r>
              <a:rPr lang="en-US" b="1">
                <a:latin typeface="Candara" panose="020E0502030303020204" pitchFamily="34" charset="0"/>
                <a:ea typeface="ＭＳ Ｐゴシック" charset="0"/>
              </a:rPr>
              <a:t>Assuming vectors X, Y are length 64</a:t>
            </a:r>
          </a:p>
          <a:p>
            <a:pPr marL="342900" indent="-342900">
              <a:lnSpc>
                <a:spcPct val="88000"/>
              </a:lnSpc>
              <a:spcBef>
                <a:spcPct val="43000"/>
              </a:spcBef>
              <a:defRPr/>
            </a:pPr>
            <a:r>
              <a:rPr lang="en-US" b="1">
                <a:latin typeface="Candara" panose="020E0502030303020204" pitchFamily="34" charset="0"/>
                <a:ea typeface="ＭＳ Ｐゴシック" charset="0"/>
              </a:rPr>
              <a:t>Scalar vs. </a:t>
            </a:r>
            <a:r>
              <a:rPr lang="en-US" b="1">
                <a:solidFill>
                  <a:schemeClr val="accent2"/>
                </a:solidFill>
                <a:latin typeface="Candara" panose="020E0502030303020204" pitchFamily="34" charset="0"/>
                <a:ea typeface="ＭＳ Ｐゴシック" charset="0"/>
              </a:rPr>
              <a:t>Vector</a:t>
            </a:r>
          </a:p>
        </p:txBody>
      </p:sp>
      <p:sp>
        <p:nvSpPr>
          <p:cNvPr id="21510" name="Line 6">
            <a:extLst>
              <a:ext uri="{FF2B5EF4-FFF2-40B4-BE49-F238E27FC236}">
                <a16:creationId xmlns:a16="http://schemas.microsoft.com/office/drawing/2014/main" id="{66B310F0-4050-414A-A198-DF3209FF9EA2}"/>
              </a:ext>
            </a:extLst>
          </p:cNvPr>
          <p:cNvSpPr>
            <a:spLocks noChangeShapeType="1"/>
          </p:cNvSpPr>
          <p:nvPr/>
        </p:nvSpPr>
        <p:spPr bwMode="auto">
          <a:xfrm>
            <a:off x="2978150" y="2057400"/>
            <a:ext cx="1358900" cy="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ndara" panose="020E0502030303020204" pitchFamily="34" charset="0"/>
              <a:ea typeface="ＭＳ Ｐゴシック" charset="0"/>
            </a:endParaRPr>
          </a:p>
        </p:txBody>
      </p:sp>
      <p:sp>
        <p:nvSpPr>
          <p:cNvPr id="21511" name="Line 7">
            <a:extLst>
              <a:ext uri="{FF2B5EF4-FFF2-40B4-BE49-F238E27FC236}">
                <a16:creationId xmlns:a16="http://schemas.microsoft.com/office/drawing/2014/main" id="{75F283AC-EB81-0344-B5CE-58296013B682}"/>
              </a:ext>
            </a:extLst>
          </p:cNvPr>
          <p:cNvSpPr>
            <a:spLocks noChangeShapeType="1"/>
          </p:cNvSpPr>
          <p:nvPr/>
        </p:nvSpPr>
        <p:spPr bwMode="auto">
          <a:xfrm>
            <a:off x="1219200" y="2284413"/>
            <a:ext cx="0" cy="6111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ndara" panose="020E0502030303020204" pitchFamily="34" charset="0"/>
              <a:ea typeface="ＭＳ Ｐゴシック" charset="0"/>
            </a:endParaRPr>
          </a:p>
        </p:txBody>
      </p:sp>
      <p:sp>
        <p:nvSpPr>
          <p:cNvPr id="21512" name="Rectangle 8">
            <a:extLst>
              <a:ext uri="{FF2B5EF4-FFF2-40B4-BE49-F238E27FC236}">
                <a16:creationId xmlns:a16="http://schemas.microsoft.com/office/drawing/2014/main" id="{00393F10-1B6D-5D4E-B8A7-5A4CACFCB1B0}"/>
              </a:ext>
            </a:extLst>
          </p:cNvPr>
          <p:cNvSpPr>
            <a:spLocks noChangeArrowheads="1"/>
          </p:cNvSpPr>
          <p:nvPr/>
        </p:nvSpPr>
        <p:spPr bwMode="auto">
          <a:xfrm>
            <a:off x="5943600" y="3748088"/>
            <a:ext cx="2859087" cy="2587625"/>
          </a:xfrm>
          <a:prstGeom prst="rect">
            <a:avLst/>
          </a:prstGeom>
          <a:noFill/>
          <a:ln w="12700">
            <a:solidFill>
              <a:schemeClr val="bg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gn="r">
              <a:lnSpc>
                <a:spcPct val="87000"/>
              </a:lnSpc>
              <a:spcBef>
                <a:spcPct val="42000"/>
              </a:spcBef>
              <a:defRPr/>
            </a:pPr>
            <a:r>
              <a:rPr lang="en-US" sz="2000" b="1" dirty="0">
                <a:solidFill>
                  <a:srgbClr val="FF0000"/>
                </a:solidFill>
                <a:latin typeface="Candara" panose="020E0502030303020204" pitchFamily="34" charset="0"/>
                <a:ea typeface="ＭＳ Ｐゴシック" charset="0"/>
              </a:rPr>
              <a:t> 578 (2+9*64) vs.</a:t>
            </a:r>
            <a:br>
              <a:rPr lang="en-US" sz="2000" b="1" dirty="0">
                <a:solidFill>
                  <a:srgbClr val="FF0000"/>
                </a:solidFill>
                <a:latin typeface="Candara" panose="020E0502030303020204" pitchFamily="34" charset="0"/>
                <a:ea typeface="ＭＳ Ｐゴシック" charset="0"/>
              </a:rPr>
            </a:br>
            <a:r>
              <a:rPr lang="en-US" sz="2000" b="1" dirty="0">
                <a:solidFill>
                  <a:srgbClr val="FF0000"/>
                </a:solidFill>
                <a:latin typeface="Candara" panose="020E0502030303020204" pitchFamily="34" charset="0"/>
                <a:ea typeface="ＭＳ Ｐゴシック" charset="0"/>
              </a:rPr>
              <a:t> 321 (1+5*64) ops (1.8X)</a:t>
            </a:r>
          </a:p>
          <a:p>
            <a:pPr algn="r">
              <a:lnSpc>
                <a:spcPct val="87000"/>
              </a:lnSpc>
              <a:spcBef>
                <a:spcPct val="42000"/>
              </a:spcBef>
              <a:defRPr/>
            </a:pPr>
            <a:r>
              <a:rPr lang="en-US" sz="2000" b="1" dirty="0">
                <a:solidFill>
                  <a:srgbClr val="FF0000"/>
                </a:solidFill>
                <a:latin typeface="Candara" panose="020E0502030303020204" pitchFamily="34" charset="0"/>
                <a:ea typeface="ＭＳ Ｐゴシック" charset="0"/>
              </a:rPr>
              <a:t>578 (2+9*64) vs.</a:t>
            </a:r>
            <a:br>
              <a:rPr lang="en-US" sz="2000" b="1" dirty="0">
                <a:solidFill>
                  <a:srgbClr val="FF0000"/>
                </a:solidFill>
                <a:latin typeface="Candara" panose="020E0502030303020204" pitchFamily="34" charset="0"/>
                <a:ea typeface="ＭＳ Ｐゴシック" charset="0"/>
              </a:rPr>
            </a:br>
            <a:r>
              <a:rPr lang="en-US" sz="2000" b="1" dirty="0">
                <a:solidFill>
                  <a:srgbClr val="FF0000"/>
                </a:solidFill>
                <a:latin typeface="Candara" panose="020E0502030303020204" pitchFamily="34" charset="0"/>
                <a:ea typeface="ＭＳ Ｐゴシック" charset="0"/>
              </a:rPr>
              <a:t>    6 instructions (96X)</a:t>
            </a:r>
          </a:p>
          <a:p>
            <a:pPr algn="r">
              <a:lnSpc>
                <a:spcPct val="87000"/>
              </a:lnSpc>
              <a:spcBef>
                <a:spcPct val="42000"/>
              </a:spcBef>
              <a:defRPr/>
            </a:pPr>
            <a:r>
              <a:rPr lang="en-US" sz="2000" b="1" dirty="0">
                <a:solidFill>
                  <a:srgbClr val="FF0000"/>
                </a:solidFill>
                <a:latin typeface="Candara" panose="020E0502030303020204" pitchFamily="34" charset="0"/>
                <a:ea typeface="ＭＳ Ｐゴシック" charset="0"/>
              </a:rPr>
              <a:t>64 operation vectors + no loop overhead</a:t>
            </a:r>
          </a:p>
          <a:p>
            <a:pPr algn="r">
              <a:lnSpc>
                <a:spcPct val="87000"/>
              </a:lnSpc>
              <a:spcBef>
                <a:spcPct val="42000"/>
              </a:spcBef>
              <a:defRPr/>
            </a:pPr>
            <a:r>
              <a:rPr lang="en-US" sz="2000" b="1" dirty="0">
                <a:solidFill>
                  <a:srgbClr val="FF0000"/>
                </a:solidFill>
                <a:latin typeface="Candara" panose="020E0502030303020204" pitchFamily="34" charset="0"/>
                <a:ea typeface="ＭＳ Ｐゴシック" charset="0"/>
              </a:rPr>
              <a:t>also 64X fewer pipeline hazards</a:t>
            </a:r>
          </a:p>
        </p:txBody>
      </p:sp>
      <p:sp>
        <p:nvSpPr>
          <p:cNvPr id="21513" name="Line 9">
            <a:extLst>
              <a:ext uri="{FF2B5EF4-FFF2-40B4-BE49-F238E27FC236}">
                <a16:creationId xmlns:a16="http://schemas.microsoft.com/office/drawing/2014/main" id="{2709D8DE-CE6B-5946-8F3D-C0ACB741D25B}"/>
              </a:ext>
            </a:extLst>
          </p:cNvPr>
          <p:cNvSpPr>
            <a:spLocks noChangeShapeType="1"/>
          </p:cNvSpPr>
          <p:nvPr/>
        </p:nvSpPr>
        <p:spPr bwMode="auto">
          <a:xfrm>
            <a:off x="2132013" y="3867150"/>
            <a:ext cx="406400" cy="120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ndara" panose="020E0502030303020204" pitchFamily="34" charset="0"/>
              <a:ea typeface="ＭＳ Ｐゴシック" charset="0"/>
            </a:endParaRPr>
          </a:p>
        </p:txBody>
      </p:sp>
      <p:sp>
        <p:nvSpPr>
          <p:cNvPr id="21514" name="Line 10">
            <a:extLst>
              <a:ext uri="{FF2B5EF4-FFF2-40B4-BE49-F238E27FC236}">
                <a16:creationId xmlns:a16="http://schemas.microsoft.com/office/drawing/2014/main" id="{25D562D7-FE0C-FA47-AF24-19C3C0439C9F}"/>
              </a:ext>
            </a:extLst>
          </p:cNvPr>
          <p:cNvSpPr>
            <a:spLocks noChangeShapeType="1"/>
          </p:cNvSpPr>
          <p:nvPr/>
        </p:nvSpPr>
        <p:spPr bwMode="auto">
          <a:xfrm>
            <a:off x="2208213" y="4552950"/>
            <a:ext cx="406400" cy="120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ndara" panose="020E0502030303020204" pitchFamily="34" charset="0"/>
              <a:ea typeface="ＭＳ Ｐゴシック" charset="0"/>
            </a:endParaRPr>
          </a:p>
        </p:txBody>
      </p:sp>
      <p:sp>
        <p:nvSpPr>
          <p:cNvPr id="21515" name="Line 11">
            <a:extLst>
              <a:ext uri="{FF2B5EF4-FFF2-40B4-BE49-F238E27FC236}">
                <a16:creationId xmlns:a16="http://schemas.microsoft.com/office/drawing/2014/main" id="{FC911727-CC78-8648-A777-BA05B46987C1}"/>
              </a:ext>
            </a:extLst>
          </p:cNvPr>
          <p:cNvSpPr>
            <a:spLocks noChangeShapeType="1"/>
          </p:cNvSpPr>
          <p:nvPr/>
        </p:nvSpPr>
        <p:spPr bwMode="auto">
          <a:xfrm>
            <a:off x="1855788" y="4775200"/>
            <a:ext cx="0" cy="3492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ndara" panose="020E0502030303020204" pitchFamily="34" charset="0"/>
              <a:ea typeface="ＭＳ Ｐゴシック"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D6331CEB-6753-7E4D-924A-FC79D14EDECD}"/>
              </a:ext>
            </a:extLst>
          </p:cNvPr>
          <p:cNvSpPr>
            <a:spLocks noGrp="1" noChangeArrowheads="1"/>
          </p:cNvSpPr>
          <p:nvPr>
            <p:ph type="title"/>
          </p:nvPr>
        </p:nvSpPr>
        <p:spPr/>
        <p:txBody>
          <a:bodyPr/>
          <a:lstStyle/>
          <a:p>
            <a:r>
              <a:rPr lang="en-US" altLang="en-US"/>
              <a:t>Vector Execution Time</a:t>
            </a:r>
            <a:endParaRPr lang="en-AU" altLang="en-US"/>
          </a:p>
        </p:txBody>
      </p:sp>
      <p:sp>
        <p:nvSpPr>
          <p:cNvPr id="35842" name="Rectangle 3">
            <a:extLst>
              <a:ext uri="{FF2B5EF4-FFF2-40B4-BE49-F238E27FC236}">
                <a16:creationId xmlns:a16="http://schemas.microsoft.com/office/drawing/2014/main" id="{9E68EAEB-CE01-E841-A3EF-3FC247FDD9FC}"/>
              </a:ext>
            </a:extLst>
          </p:cNvPr>
          <p:cNvSpPr>
            <a:spLocks noGrp="1" noChangeArrowheads="1"/>
          </p:cNvSpPr>
          <p:nvPr>
            <p:ph type="body" idx="1"/>
          </p:nvPr>
        </p:nvSpPr>
        <p:spPr/>
        <p:txBody>
          <a:bodyPr/>
          <a:lstStyle/>
          <a:p>
            <a:r>
              <a:rPr lang="en-US" altLang="en-US" dirty="0"/>
              <a:t>Execution time depends on several factors:</a:t>
            </a:r>
          </a:p>
          <a:p>
            <a:pPr lvl="1"/>
            <a:r>
              <a:rPr lang="en-US" altLang="en-US" dirty="0"/>
              <a:t>Length of operand vectors</a:t>
            </a:r>
          </a:p>
          <a:p>
            <a:pPr lvl="1"/>
            <a:r>
              <a:rPr lang="en-US" altLang="en-US" dirty="0"/>
              <a:t>Structural hazards</a:t>
            </a:r>
          </a:p>
          <a:p>
            <a:pPr lvl="1"/>
            <a:r>
              <a:rPr lang="en-US" altLang="en-US" dirty="0"/>
              <a:t>Data dependencies</a:t>
            </a:r>
          </a:p>
          <a:p>
            <a:pPr lvl="1"/>
            <a:r>
              <a:rPr lang="en-US" altLang="en-US" dirty="0">
                <a:solidFill>
                  <a:srgbClr val="7F7F7F"/>
                </a:solidFill>
              </a:rPr>
              <a:t>Pipeline depth </a:t>
            </a:r>
            <a:r>
              <a:rPr lang="en-US" altLang="en-US" dirty="0">
                <a:solidFill>
                  <a:srgbClr val="7F7F7F"/>
                </a:solidFill>
                <a:sym typeface="Wingdings" pitchFamily="2" charset="2"/>
              </a:rPr>
              <a:t> start-up latency (short vs. long vectors?)</a:t>
            </a:r>
            <a:endParaRPr lang="en-US" altLang="en-US" dirty="0">
              <a:solidFill>
                <a:srgbClr val="7F7F7F"/>
              </a:solidFill>
            </a:endParaRPr>
          </a:p>
          <a:p>
            <a:pPr>
              <a:spcBef>
                <a:spcPts val="1800"/>
              </a:spcBef>
            </a:pPr>
            <a:r>
              <a:rPr lang="en-US" altLang="en-US" dirty="0"/>
              <a:t>VMIPS functional units consume one element per clock cycle</a:t>
            </a:r>
          </a:p>
          <a:p>
            <a:pPr lvl="1"/>
            <a:r>
              <a:rPr lang="en-US" altLang="en-US" dirty="0"/>
              <a:t>Execution time is approximately the vector length</a:t>
            </a:r>
          </a:p>
          <a:p>
            <a:pPr>
              <a:spcBef>
                <a:spcPts val="1800"/>
              </a:spcBef>
            </a:pPr>
            <a:r>
              <a:rPr lang="en-US" altLang="en-US" dirty="0"/>
              <a:t>Convoy</a:t>
            </a:r>
          </a:p>
          <a:p>
            <a:pPr lvl="1"/>
            <a:r>
              <a:rPr lang="en-US" altLang="en-US" dirty="0"/>
              <a:t>Set of vector instructions that could potentially execute together</a:t>
            </a:r>
          </a:p>
        </p:txBody>
      </p:sp>
      <p:sp>
        <p:nvSpPr>
          <p:cNvPr id="35843" name="Text Box 5">
            <a:extLst>
              <a:ext uri="{FF2B5EF4-FFF2-40B4-BE49-F238E27FC236}">
                <a16:creationId xmlns:a16="http://schemas.microsoft.com/office/drawing/2014/main" id="{740E14C5-9EAA-5A46-B600-74E8542489FD}"/>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724B1D4F-E763-FE4E-AD8C-29B4C340D39E}"/>
              </a:ext>
            </a:extLst>
          </p:cNvPr>
          <p:cNvSpPr>
            <a:spLocks noGrp="1"/>
          </p:cNvSpPr>
          <p:nvPr>
            <p:ph type="title"/>
          </p:nvPr>
        </p:nvSpPr>
        <p:spPr/>
        <p:txBody>
          <a:bodyPr/>
          <a:lstStyle/>
          <a:p>
            <a:r>
              <a:rPr lang="en-US" altLang="en-US"/>
              <a:t>Vector Inefficiency</a:t>
            </a:r>
          </a:p>
        </p:txBody>
      </p:sp>
      <p:sp>
        <p:nvSpPr>
          <p:cNvPr id="37890" name="Content Placeholder 2">
            <a:extLst>
              <a:ext uri="{FF2B5EF4-FFF2-40B4-BE49-F238E27FC236}">
                <a16:creationId xmlns:a16="http://schemas.microsoft.com/office/drawing/2014/main" id="{B3021E46-B028-B14B-86EB-B35C8DFF5A4C}"/>
              </a:ext>
            </a:extLst>
          </p:cNvPr>
          <p:cNvSpPr>
            <a:spLocks noGrp="1"/>
          </p:cNvSpPr>
          <p:nvPr>
            <p:ph idx="1"/>
          </p:nvPr>
        </p:nvSpPr>
        <p:spPr>
          <a:xfrm>
            <a:off x="685800" y="1219200"/>
            <a:ext cx="8001000" cy="850900"/>
          </a:xfrm>
        </p:spPr>
        <p:txBody>
          <a:bodyPr/>
          <a:lstStyle/>
          <a:p>
            <a:r>
              <a:rPr lang="en-US" altLang="en-US"/>
              <a:t>Must wait for last element of result to be written before starting dependent instruction</a:t>
            </a:r>
          </a:p>
          <a:p>
            <a:pPr>
              <a:buFontTx/>
              <a:buNone/>
            </a:pPr>
            <a:endParaRPr lang="en-US" altLang="en-US"/>
          </a:p>
        </p:txBody>
      </p:sp>
      <p:pic>
        <p:nvPicPr>
          <p:cNvPr id="37891" name="Picture 4">
            <a:extLst>
              <a:ext uri="{FF2B5EF4-FFF2-40B4-BE49-F238E27FC236}">
                <a16:creationId xmlns:a16="http://schemas.microsoft.com/office/drawing/2014/main" id="{B2151F30-CBE3-9243-B2F2-10F434DD2D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3700" y="2667000"/>
            <a:ext cx="8356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5">
            <a:extLst>
              <a:ext uri="{FF2B5EF4-FFF2-40B4-BE49-F238E27FC236}">
                <a16:creationId xmlns:a16="http://schemas.microsoft.com/office/drawing/2014/main" id="{4D7CEEB6-3B3B-8E41-8EF9-1CBC20D905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9350" y="3663950"/>
            <a:ext cx="18161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5">
            <a:extLst>
              <a:ext uri="{FF2B5EF4-FFF2-40B4-BE49-F238E27FC236}">
                <a16:creationId xmlns:a16="http://schemas.microsoft.com/office/drawing/2014/main" id="{1E6D83C3-DC23-8D47-8C66-F03E48343ED5}"/>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8930BA72-D8BD-6542-9DDA-9207F3274EB6}"/>
              </a:ext>
            </a:extLst>
          </p:cNvPr>
          <p:cNvSpPr>
            <a:spLocks noGrp="1"/>
          </p:cNvSpPr>
          <p:nvPr>
            <p:ph type="title"/>
          </p:nvPr>
        </p:nvSpPr>
        <p:spPr>
          <a:xfrm>
            <a:off x="537718" y="244157"/>
            <a:ext cx="7772400" cy="762000"/>
          </a:xfrm>
        </p:spPr>
        <p:txBody>
          <a:bodyPr/>
          <a:lstStyle/>
          <a:p>
            <a:r>
              <a:rPr lang="en-US" altLang="en-US" dirty="0"/>
              <a:t>Vector Startup</a:t>
            </a:r>
          </a:p>
        </p:txBody>
      </p:sp>
      <p:sp>
        <p:nvSpPr>
          <p:cNvPr id="39938" name="Content Placeholder 2">
            <a:extLst>
              <a:ext uri="{FF2B5EF4-FFF2-40B4-BE49-F238E27FC236}">
                <a16:creationId xmlns:a16="http://schemas.microsoft.com/office/drawing/2014/main" id="{49667925-2AA5-684C-BEEB-ED68E8080936}"/>
              </a:ext>
            </a:extLst>
          </p:cNvPr>
          <p:cNvSpPr>
            <a:spLocks noGrp="1"/>
          </p:cNvSpPr>
          <p:nvPr>
            <p:ph idx="1"/>
          </p:nvPr>
        </p:nvSpPr>
        <p:spPr>
          <a:xfrm>
            <a:off x="537718" y="1006157"/>
            <a:ext cx="8338058" cy="5372100"/>
          </a:xfrm>
        </p:spPr>
        <p:txBody>
          <a:bodyPr/>
          <a:lstStyle/>
          <a:p>
            <a:r>
              <a:rPr lang="en-US" altLang="en-US" dirty="0"/>
              <a:t>Vector startup penalty</a:t>
            </a:r>
          </a:p>
          <a:p>
            <a:pPr lvl="1"/>
            <a:r>
              <a:rPr lang="en-US" altLang="en-US" dirty="0"/>
              <a:t>Functional unit latency (time thru pipeline)</a:t>
            </a:r>
          </a:p>
          <a:p>
            <a:pPr lvl="1"/>
            <a:r>
              <a:rPr lang="en-US" altLang="en-US" dirty="0"/>
              <a:t>Dead time or recovery time (time before another vector instruction can start down pipeline)</a:t>
            </a:r>
          </a:p>
        </p:txBody>
      </p:sp>
      <p:pic>
        <p:nvPicPr>
          <p:cNvPr id="39939" name="Picture 3">
            <a:extLst>
              <a:ext uri="{FF2B5EF4-FFF2-40B4-BE49-F238E27FC236}">
                <a16:creationId xmlns:a16="http://schemas.microsoft.com/office/drawing/2014/main" id="{9983B124-ABA2-EC4D-B0E0-8BB6CE2A62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5500" y="2550624"/>
            <a:ext cx="7196836" cy="400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5">
            <a:extLst>
              <a:ext uri="{FF2B5EF4-FFF2-40B4-BE49-F238E27FC236}">
                <a16:creationId xmlns:a16="http://schemas.microsoft.com/office/drawing/2014/main" id="{8E4DB42F-D2A5-8940-8EE2-AE097C38BF33}"/>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7BCB1ABB-33D6-3F40-81FE-2C580A81CB35}"/>
              </a:ext>
            </a:extLst>
          </p:cNvPr>
          <p:cNvSpPr>
            <a:spLocks noGrp="1" noChangeArrowheads="1"/>
          </p:cNvSpPr>
          <p:nvPr>
            <p:ph type="title"/>
          </p:nvPr>
        </p:nvSpPr>
        <p:spPr/>
        <p:txBody>
          <a:bodyPr/>
          <a:lstStyle/>
          <a:p>
            <a:r>
              <a:rPr lang="en-US" altLang="en-US"/>
              <a:t>Vector Execution Time</a:t>
            </a:r>
            <a:endParaRPr lang="en-AU" altLang="en-US"/>
          </a:p>
        </p:txBody>
      </p:sp>
      <p:sp>
        <p:nvSpPr>
          <p:cNvPr id="41986" name="Rectangle 3">
            <a:extLst>
              <a:ext uri="{FF2B5EF4-FFF2-40B4-BE49-F238E27FC236}">
                <a16:creationId xmlns:a16="http://schemas.microsoft.com/office/drawing/2014/main" id="{E83C4447-1613-ED42-84C9-F522406A9406}"/>
              </a:ext>
            </a:extLst>
          </p:cNvPr>
          <p:cNvSpPr>
            <a:spLocks noGrp="1" noChangeArrowheads="1"/>
          </p:cNvSpPr>
          <p:nvPr>
            <p:ph type="body" idx="1"/>
          </p:nvPr>
        </p:nvSpPr>
        <p:spPr/>
        <p:txBody>
          <a:bodyPr/>
          <a:lstStyle/>
          <a:p>
            <a:r>
              <a:rPr lang="en-US" altLang="en-US"/>
              <a:t>Execution time depends on several factors:</a:t>
            </a:r>
          </a:p>
          <a:p>
            <a:pPr lvl="1"/>
            <a:r>
              <a:rPr lang="en-US" altLang="en-US"/>
              <a:t>Length of operand vectors</a:t>
            </a:r>
          </a:p>
          <a:p>
            <a:pPr lvl="1"/>
            <a:r>
              <a:rPr lang="en-US" altLang="en-US"/>
              <a:t>Structural hazards</a:t>
            </a:r>
          </a:p>
          <a:p>
            <a:pPr lvl="1"/>
            <a:r>
              <a:rPr lang="en-US" altLang="en-US"/>
              <a:t>Data dependencies</a:t>
            </a:r>
          </a:p>
          <a:p>
            <a:pPr lvl="1"/>
            <a:r>
              <a:rPr lang="en-US" altLang="en-US">
                <a:solidFill>
                  <a:srgbClr val="7F7F7F"/>
                </a:solidFill>
              </a:rPr>
              <a:t>Pipeline depth </a:t>
            </a:r>
            <a:r>
              <a:rPr lang="en-US" altLang="en-US">
                <a:solidFill>
                  <a:srgbClr val="7F7F7F"/>
                </a:solidFill>
                <a:sym typeface="Wingdings" pitchFamily="2" charset="2"/>
              </a:rPr>
              <a:t> start-up latency (short vs. long vectors?)</a:t>
            </a:r>
            <a:endParaRPr lang="en-US" altLang="en-US">
              <a:solidFill>
                <a:srgbClr val="7F7F7F"/>
              </a:solidFill>
            </a:endParaRPr>
          </a:p>
          <a:p>
            <a:pPr>
              <a:spcBef>
                <a:spcPts val="1775"/>
              </a:spcBef>
            </a:pPr>
            <a:r>
              <a:rPr lang="en-US" altLang="en-US"/>
              <a:t>VMIPS functional units consume one element per clock cycle</a:t>
            </a:r>
          </a:p>
          <a:p>
            <a:pPr lvl="1"/>
            <a:r>
              <a:rPr lang="en-US" altLang="en-US"/>
              <a:t>Execution time is approximately the vector length</a:t>
            </a:r>
          </a:p>
          <a:p>
            <a:pPr>
              <a:spcBef>
                <a:spcPts val="1775"/>
              </a:spcBef>
            </a:pPr>
            <a:r>
              <a:rPr lang="en-US" altLang="en-US"/>
              <a:t>Convoy</a:t>
            </a:r>
          </a:p>
          <a:p>
            <a:pPr lvl="1"/>
            <a:r>
              <a:rPr lang="en-US" altLang="en-US">
                <a:solidFill>
                  <a:schemeClr val="tx1"/>
                </a:solidFill>
              </a:rPr>
              <a:t>Set of vector instructions that could potentially execute together</a:t>
            </a:r>
          </a:p>
        </p:txBody>
      </p:sp>
      <p:sp>
        <p:nvSpPr>
          <p:cNvPr id="41987" name="Text Box 5">
            <a:extLst>
              <a:ext uri="{FF2B5EF4-FFF2-40B4-BE49-F238E27FC236}">
                <a16:creationId xmlns:a16="http://schemas.microsoft.com/office/drawing/2014/main" id="{E7B67F6F-1947-1447-B11C-1E3BF2130AC6}"/>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4494E16D-3D24-E842-94F5-3E6EB0BB6563}"/>
              </a:ext>
            </a:extLst>
          </p:cNvPr>
          <p:cNvSpPr>
            <a:spLocks noGrp="1"/>
          </p:cNvSpPr>
          <p:nvPr>
            <p:ph type="title"/>
          </p:nvPr>
        </p:nvSpPr>
        <p:spPr/>
        <p:txBody>
          <a:bodyPr/>
          <a:lstStyle/>
          <a:p>
            <a:r>
              <a:rPr lang="en-US" altLang="en-US"/>
              <a:t>Dead Time and Short Vectors</a:t>
            </a:r>
          </a:p>
        </p:txBody>
      </p:sp>
      <p:pic>
        <p:nvPicPr>
          <p:cNvPr id="44034" name="Picture 3">
            <a:extLst>
              <a:ext uri="{FF2B5EF4-FFF2-40B4-BE49-F238E27FC236}">
                <a16:creationId xmlns:a16="http://schemas.microsoft.com/office/drawing/2014/main" id="{1D3A83DA-569B-3E46-837C-110152054B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068261"/>
            <a:ext cx="7991475" cy="551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ext Box 5">
            <a:extLst>
              <a:ext uri="{FF2B5EF4-FFF2-40B4-BE49-F238E27FC236}">
                <a16:creationId xmlns:a16="http://schemas.microsoft.com/office/drawing/2014/main" id="{42FE87D2-5B60-294C-90D6-F62A89031849}"/>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501D672D-2965-B54C-83E9-1E1150E8E11F}"/>
              </a:ext>
            </a:extLst>
          </p:cNvPr>
          <p:cNvSpPr>
            <a:spLocks noGrp="1" noChangeArrowheads="1"/>
          </p:cNvSpPr>
          <p:nvPr>
            <p:ph type="title"/>
          </p:nvPr>
        </p:nvSpPr>
        <p:spPr/>
        <p:txBody>
          <a:bodyPr/>
          <a:lstStyle/>
          <a:p>
            <a:r>
              <a:rPr lang="en-US" altLang="en-US"/>
              <a:t>Chimes</a:t>
            </a:r>
            <a:endParaRPr lang="en-AU" altLang="en-US"/>
          </a:p>
        </p:txBody>
      </p:sp>
      <p:sp>
        <p:nvSpPr>
          <p:cNvPr id="36867" name="Rectangle 3">
            <a:extLst>
              <a:ext uri="{FF2B5EF4-FFF2-40B4-BE49-F238E27FC236}">
                <a16:creationId xmlns:a16="http://schemas.microsoft.com/office/drawing/2014/main" id="{3B9ED5F2-C8D9-F245-97BC-0C56C3283690}"/>
              </a:ext>
            </a:extLst>
          </p:cNvPr>
          <p:cNvSpPr>
            <a:spLocks noGrp="1" noChangeArrowheads="1"/>
          </p:cNvSpPr>
          <p:nvPr>
            <p:ph type="body" idx="1"/>
          </p:nvPr>
        </p:nvSpPr>
        <p:spPr/>
        <p:txBody>
          <a:bodyPr/>
          <a:lstStyle/>
          <a:p>
            <a:pPr marL="0" lvl="1" indent="0">
              <a:buFontTx/>
              <a:buNone/>
              <a:defRPr/>
            </a:pPr>
            <a:endParaRPr lang="en-US" dirty="0"/>
          </a:p>
          <a:p>
            <a:pPr>
              <a:defRPr/>
            </a:pPr>
            <a:r>
              <a:rPr lang="en-US" dirty="0"/>
              <a:t>Chime</a:t>
            </a:r>
          </a:p>
          <a:p>
            <a:pPr lvl="1">
              <a:defRPr/>
            </a:pPr>
            <a:r>
              <a:rPr lang="en-US" dirty="0"/>
              <a:t>Unit of time to execute one convoy </a:t>
            </a:r>
            <a:r>
              <a:rPr lang="en-US" dirty="0">
                <a:solidFill>
                  <a:schemeClr val="bg1">
                    <a:lumMod val="65000"/>
                  </a:schemeClr>
                </a:solidFill>
              </a:rPr>
              <a:t>(or a vector operation)</a:t>
            </a:r>
          </a:p>
          <a:p>
            <a:pPr lvl="1">
              <a:defRPr/>
            </a:pPr>
            <a:r>
              <a:rPr lang="en-US" i="1" dirty="0"/>
              <a:t>m</a:t>
            </a:r>
            <a:r>
              <a:rPr lang="en-US" dirty="0"/>
              <a:t> convoys executes in </a:t>
            </a:r>
            <a:r>
              <a:rPr lang="en-US" i="1" dirty="0"/>
              <a:t>m</a:t>
            </a:r>
            <a:r>
              <a:rPr lang="en-US" dirty="0"/>
              <a:t> chimes</a:t>
            </a:r>
          </a:p>
          <a:p>
            <a:pPr lvl="1">
              <a:defRPr/>
            </a:pPr>
            <a:r>
              <a:rPr lang="en-US" dirty="0"/>
              <a:t>For vector length of </a:t>
            </a:r>
            <a:r>
              <a:rPr lang="en-US" i="1" dirty="0"/>
              <a:t>n</a:t>
            </a:r>
            <a:r>
              <a:rPr lang="en-US" dirty="0"/>
              <a:t>, requires </a:t>
            </a:r>
            <a:r>
              <a:rPr lang="en-US" i="1" dirty="0"/>
              <a:t>m</a:t>
            </a:r>
            <a:r>
              <a:rPr lang="en-US" dirty="0"/>
              <a:t> x </a:t>
            </a:r>
            <a:r>
              <a:rPr lang="en-US" i="1" dirty="0"/>
              <a:t>n</a:t>
            </a:r>
            <a:r>
              <a:rPr lang="en-US" dirty="0"/>
              <a:t> clock cycles</a:t>
            </a:r>
          </a:p>
          <a:p>
            <a:pPr lvl="2">
              <a:defRPr/>
            </a:pPr>
            <a:r>
              <a:rPr lang="en-US" dirty="0"/>
              <a:t>When does this estimation become more accurate?  Less accurate? </a:t>
            </a:r>
          </a:p>
        </p:txBody>
      </p:sp>
      <p:sp>
        <p:nvSpPr>
          <p:cNvPr id="45059" name="Text Box 5">
            <a:extLst>
              <a:ext uri="{FF2B5EF4-FFF2-40B4-BE49-F238E27FC236}">
                <a16:creationId xmlns:a16="http://schemas.microsoft.com/office/drawing/2014/main" id="{5BECCFB9-D114-8D42-B218-A11A4251772A}"/>
              </a:ext>
            </a:extLst>
          </p:cNvPr>
          <p:cNvSpPr txBox="1">
            <a:spLocks noChangeArrowheads="1"/>
          </p:cNvSpPr>
          <p:nvPr/>
        </p:nvSpPr>
        <p:spPr bwMode="auto">
          <a:xfrm rot="5400000">
            <a:off x="7842250" y="935038"/>
            <a:ext cx="223678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0066FF"/>
                </a:solidFill>
              </a:rPr>
              <a:t>Vector Architectures</a:t>
            </a:r>
          </a:p>
        </p:txBody>
      </p:sp>
    </p:spTree>
  </p:cSld>
  <p:clrMapOvr>
    <a:masterClrMapping/>
  </p:clrMapOvr>
</p:sld>
</file>

<file path=ppt/theme/theme1.xml><?xml version="1.0" encoding="utf-8"?>
<a:theme xmlns:a="http://schemas.openxmlformats.org/drawingml/2006/main" name="VT">
  <a:themeElements>
    <a:clrScheme name="V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T">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lnDef>
  </a:objectDefaults>
  <a:extraClrSchemeLst>
    <a:extraClrScheme>
      <a:clrScheme name="V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2004:Templates:My Templates:VT.pot</Template>
  <TotalTime>268728</TotalTime>
  <Words>2999</Words>
  <Application>Microsoft Macintosh PowerPoint</Application>
  <PresentationFormat>On-screen Show (4:3)</PresentationFormat>
  <Paragraphs>351</Paragraphs>
  <Slides>22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Candara</vt:lpstr>
      <vt:lpstr>Monaco</vt:lpstr>
      <vt:lpstr>Times New Roman</vt:lpstr>
      <vt:lpstr>VT</vt:lpstr>
      <vt:lpstr>PowerPoint Presentation</vt:lpstr>
      <vt:lpstr>Acknowledgements</vt:lpstr>
      <vt:lpstr>DAXPY (Y = a * X + Y)</vt:lpstr>
      <vt:lpstr>Vector Execution Time</vt:lpstr>
      <vt:lpstr>Vector Inefficiency</vt:lpstr>
      <vt:lpstr>Vector Startup</vt:lpstr>
      <vt:lpstr>Vector Execution Time</vt:lpstr>
      <vt:lpstr>Dead Time and Short Vectors</vt:lpstr>
      <vt:lpstr>Chimes</vt:lpstr>
      <vt:lpstr>Chaining</vt:lpstr>
      <vt:lpstr>Vector Chaining</vt:lpstr>
      <vt:lpstr>Vector Chaining</vt:lpstr>
      <vt:lpstr>Unchained vs. Chained</vt:lpstr>
      <vt:lpstr>Example</vt:lpstr>
      <vt:lpstr>Convoy Time</vt:lpstr>
      <vt:lpstr>Convoy Time vs. Chime Approx</vt:lpstr>
      <vt:lpstr>Challenges</vt:lpstr>
      <vt:lpstr>Multiple Lanes</vt:lpstr>
      <vt:lpstr>Vector Instructions with  Multiple Lanes and Chaining</vt:lpstr>
      <vt:lpstr>Vector Length Register</vt:lpstr>
      <vt:lpstr>Vector Mask Registers</vt:lpstr>
      <vt:lpstr>Memory Banks</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Bits, Data Types, and Operations</dc:title>
  <dc:creator>Wuchun Feng</dc:creator>
  <cp:lastModifiedBy>Feng, Wu-Chun</cp:lastModifiedBy>
  <cp:revision>134</cp:revision>
  <cp:lastPrinted>2022-08-18T06:15:27Z</cp:lastPrinted>
  <dcterms:created xsi:type="dcterms:W3CDTF">2012-03-15T05:56:43Z</dcterms:created>
  <dcterms:modified xsi:type="dcterms:W3CDTF">2022-08-18T06:15:29Z</dcterms:modified>
</cp:coreProperties>
</file>