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sldIdLst>
    <p:sldId id="372" r:id="rId2"/>
    <p:sldId id="317" r:id="rId3"/>
    <p:sldId id="427" r:id="rId4"/>
    <p:sldId id="489" r:id="rId5"/>
    <p:sldId id="519" r:id="rId6"/>
    <p:sldId id="445" r:id="rId7"/>
    <p:sldId id="490" r:id="rId8"/>
    <p:sldId id="429" r:id="rId9"/>
    <p:sldId id="532" r:id="rId10"/>
    <p:sldId id="531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514" r:id="rId20"/>
    <p:sldId id="535" r:id="rId21"/>
    <p:sldId id="517" r:id="rId22"/>
    <p:sldId id="520" r:id="rId23"/>
    <p:sldId id="521" r:id="rId24"/>
    <p:sldId id="516" r:id="rId25"/>
    <p:sldId id="444" r:id="rId26"/>
    <p:sldId id="515" r:id="rId27"/>
    <p:sldId id="518" r:id="rId28"/>
    <p:sldId id="494" r:id="rId29"/>
    <p:sldId id="523" r:id="rId30"/>
    <p:sldId id="504" r:id="rId31"/>
    <p:sldId id="524" r:id="rId32"/>
    <p:sldId id="501" r:id="rId33"/>
    <p:sldId id="522" r:id="rId34"/>
    <p:sldId id="525" r:id="rId35"/>
    <p:sldId id="499" r:id="rId36"/>
    <p:sldId id="500" r:id="rId37"/>
    <p:sldId id="449" r:id="rId38"/>
    <p:sldId id="534" r:id="rId39"/>
    <p:sldId id="497" r:id="rId40"/>
    <p:sldId id="526" r:id="rId41"/>
    <p:sldId id="527" r:id="rId42"/>
    <p:sldId id="450" r:id="rId43"/>
    <p:sldId id="442" r:id="rId44"/>
    <p:sldId id="528" r:id="rId45"/>
    <p:sldId id="529" r:id="rId46"/>
    <p:sldId id="505" r:id="rId47"/>
    <p:sldId id="506" r:id="rId48"/>
    <p:sldId id="508" r:id="rId49"/>
    <p:sldId id="530" r:id="rId50"/>
    <p:sldId id="509" r:id="rId51"/>
    <p:sldId id="510" r:id="rId52"/>
    <p:sldId id="511" r:id="rId53"/>
    <p:sldId id="512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 userDrawn="1">
          <p15:clr>
            <a:srgbClr val="A4A3A4"/>
          </p15:clr>
        </p15:guide>
        <p15:guide id="2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A60"/>
    <a:srgbClr val="FFFD78"/>
    <a:srgbClr val="941651"/>
    <a:srgbClr val="FF9300"/>
    <a:srgbClr val="00905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69"/>
    <p:restoredTop sz="82721"/>
  </p:normalViewPr>
  <p:slideViewPr>
    <p:cSldViewPr snapToGrid="0" showGuides="1">
      <p:cViewPr varScale="1">
        <p:scale>
          <a:sx n="100" d="100"/>
          <a:sy n="100" d="100"/>
        </p:scale>
        <p:origin x="816" y="176"/>
      </p:cViewPr>
      <p:guideLst>
        <p:guide orient="horz" pos="3504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DAEAAC4-0BF7-584C-81F2-E33C2534F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63421B-4FD0-5641-820F-EE9480B446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32BBDF2-A467-704D-96EF-0719A83227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2290462-1114-4641-B9C0-D5CFA1E83A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D37267E-FFBD-C945-814C-5BACA35635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94F01EF-F56C-D24B-AC59-AB9A651508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3DCB-BD9E-D54E-BECC-768EC8DFA1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E234A70A-2A0B-894F-9538-9DAB46E4F8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97F1AD60-3B1B-1740-A2FD-5E69A1EB06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3B5CEE-450F-0046-8598-2F23DEDF96D0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D3921A6F-BB57-5140-9D19-B86B881EA3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B40D9AA7-9A3A-F447-8C2C-9EF4CCADF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024A194-438D-5840-AD35-49F8A68A419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7BFDAAC9-F854-F44B-83AF-2B5A45F8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66C96D32-2343-D54B-A0A3-D187AB790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AAB60D01-A409-9942-B6EF-23FBE0D85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B2B6A177-3D2A-484D-A50C-16FAC1DA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FO4 is the delay of an inverter, driven by an inverter 4x smaller than itself and driving an inverter 4x larger than itself.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C18A8917-49C7-8D46-B58D-C04FE7D9A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5D4871-4AFB-3545-AE73-BB6B48849B89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11E1DDCF-E667-2F46-B448-377376159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9D2FC0C5-7B2F-CF4A-9745-D41048167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Superpipelined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&lt; Comment:  Insert picture … &gt;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Superscalar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&lt; Comment:  Insert picture … &gt;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Why to a point?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AB2398A5-EDAA-A24B-B199-20E0D20C5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C24F74-FEC8-6F49-ABBA-34D95AA8E71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7F07571B-B6F1-E347-8DC8-283993F79C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68FDBDE-034B-C147-80FA-4CE990647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Remember blue defn - will ask questions about it soon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A0575FAF-A1A5-6048-BFDA-9D799024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6987A70-54CF-4744-A53F-4F0CE5A9B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KEY POINT OF LECTURE: ILP is invisible to programmer.</a:t>
            </a:r>
          </a:p>
          <a:p>
            <a:endParaRPr lang="en-US" altLang="en-US" sz="1400" dirty="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Parallelism with 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basic block 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is limited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Typical size of basic block = 3-6 instructions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Must optimize across branches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1400" dirty="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EFC4C27A-51DD-364E-A0EB-EB3FDECA43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6812921-8F90-4B47-B87D-EE2182966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\begin{bmatrix}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y_0\\y_1\\y_2\\y_3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\end{bmatrix}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=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\begin{bmatrix}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m_{00} &amp; m_{01} &amp; m_{02} &amp; m_{03}\\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m_{10} &amp; m_{11} &amp; m_{12} &amp; m_{13}\\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m_{20} &amp; m_{21} &amp; m_{22} &amp; m_{23}\\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m_{30} &amp; m_{31} &amp; m_{32} &amp; m_{33}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\end{bmatrix}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\begin{bmatrix}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x_0\\x_1\\x_2\\x_3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\end{bmatrix}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0D0724D9-C9BD-F045-ACBC-EA36123A51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56E99E5A-23C3-CF4F-A599-5F27F6E9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y0: 7/3  (7 instructions across 3 independent groups)</a:t>
            </a:r>
          </a:p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Whole matrix: 28/3</a:t>
            </a:r>
          </a:p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100 matrices in parallel: 2800/3</a:t>
            </a:r>
          </a:p>
          <a:p>
            <a:r>
              <a:rPr lang="en-US" altLang="en-US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… but will machine parallelism support 100 matrices? T</a:t>
            </a:r>
            <a:r>
              <a:rPr lang="en-US" altLang="en-US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here</a:t>
            </a:r>
            <a:r>
              <a:rPr lang="ja-JP" altLang="en-US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’</a:t>
            </a:r>
            <a:r>
              <a:rPr lang="en-US" altLang="ja-JP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s going to be problems in implementing it in hardware.</a:t>
            </a:r>
          </a:p>
          <a:p>
            <a:endParaRPr lang="en-US" altLang="ja-JP" dirty="0">
              <a:solidFill>
                <a:srgbClr val="000000"/>
              </a:solidFill>
              <a:latin typeface="Comic Sans MS" panose="030F0902030302020204" pitchFamily="66" charset="0"/>
              <a:ea typeface="ＭＳ Ｐゴシック" panose="020B0600070205080204" pitchFamily="34" charset="-128"/>
              <a:sym typeface="Comic Sans MS" panose="030F0902030302020204" pitchFamily="66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sym typeface="Comic Sans MS" panose="030F0902030302020204" pitchFamily="66" charset="0"/>
              </a:rPr>
              <a:t>T/F The machine-level parallelism of a processor will always be greater than or equal to the available instruction-level parallelism.</a:t>
            </a:r>
          </a:p>
          <a:p>
            <a:endParaRPr lang="en-US" altLang="ja-JP" dirty="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57EE60CF-EB65-2E48-BD62-5FB6D6E0D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C1DFC5-CDB4-7840-89CC-56E18B2C45BC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B3DCB-BD9E-D54E-BECC-768EC8DFA10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7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5328087-3C89-6640-BC43-68AB2AB3D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5C78BB99-FCED-334C-8697-6DC24C12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Addressing mode: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architectures specify the address of an object they will address.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ACDB8222-DFA9-FF44-88E4-94F1C07BA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8B6862-661F-8348-8151-BF8EC2B6A2FD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0F4BD0A2-8CBB-B045-BBED-8D425E681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11B65004-8CC5-A749-BECA-7743B1F07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8F7BF741-737F-3249-9D6A-9AC272CD0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BADB560-1101-2544-A2B9-E4F4DF1B31A6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F67EB29D-18E1-7440-8667-3774F0D51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81DA01CF-C572-9A47-8AF7-8D13A6A6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ID:  Register specifiers are in a FIXED location.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i="1">
                <a:solidFill>
                  <a:srgbClr val="7F7F7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Branch could be completed in this stage by storing branch-target address into PC (if condition test yielded true)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AC0B5DCD-255E-4442-B3DF-42B977331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6A378B-86EA-A34F-8E50-57C86D65ACE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30092D9-6921-1D4C-B852-505B8C543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D330822C-91AC-4846-BDBC-25EBC2BA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How do processors extract ILP?  That is, why do processors get faster?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Does a faster processor mean a faster computer?  Why?  Why not?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- Remember last chapter?  Memory hierarchy.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F54124DB-3DC4-174A-8C62-0FF570CD6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91A6D17-B160-6F48-918C-95DCEE92D2A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0BE93F28-D191-BD4E-A1A4-47537336E3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A5397737-AC54-194B-BE08-06210772CB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2E0708-E8FA-A045-BD6B-A8FA3B6FA13A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3D5AC222-B6EF-8949-9005-E1C79BE4D8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E1C5801F-0908-9C45-B25D-1232F8375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7E4D06-3465-644A-B9CF-0934CBD1642C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9EC30A57-FCD4-6747-BB0B-FDEAF9112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7B5C1AAC-794B-9342-A4B6-63BC0C546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449F9825-730B-5844-B332-AB0679873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058F525D-CA95-C64D-B862-B078CF4B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Structural Hazards: 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Arise from resource conflicts when HW cannot support all possible combos of instructions simultaneously in overlapped execution, e.g., one ALU but two ops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Data Hazards: 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Arise when an instruction depends on the results of a previous instruction in a way that is exposed by the overlapping of instructions in the pipeline. 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Control Hazards: 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Arise from the pipelining of branches and other instructions that change the PC.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B5EDA8D0-1464-0442-BD48-74BA78798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FB8928-62F7-E940-81B1-9F2480F9EFAD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0AC5FB3-BC19-1145-B485-24C8E1713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ED82A38-68C8-754A-9AF9-1C4766DFF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Design pipeline to eliminate structural hazards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Assume one ALU with an integer unit and floating-point unit only.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Example:  LOAD, ADD, ADD.  RAW inserts bubble into pipeline for second instruction but third instruction continues to move forward.  Then both need the ALU at the same time.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E30B5844-A75A-0547-A633-4A444E230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E3CFB1AA-D300-2A47-A2C7-64154279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C.4 A processor with only one memory port will generate a conflict whenever a memory reference occurs.</a:t>
            </a: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 this example the load instruction uses the memory for a data access at the same time instruction 3 wants to fetch an instruction from memory.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Stall gets inserted at instruction 3 IF. See shaded boxes.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10F05994-8F8A-1F4B-9D56-9BB7DA4E5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D61097-0C9B-E846-9E26-11982625EB89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5FE13C-4AD6-4F4E-A078-12A6AD1D5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4166945-76BB-2244-9C1B-7E9C3F0DF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Use data forwarding inside the pipeline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For those cases that forwarding won</a:t>
            </a:r>
            <a:r>
              <a:rPr lang="ja-JP" altLang="en-US" sz="180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t solve (e.g., load-use) include hazard hardware to insert stalls in the instruction stream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In a traditional RISC pipeline, you can eliminate all but one RAW hazard.</a:t>
            </a:r>
          </a:p>
          <a:p>
            <a:pPr marL="1006475" lvl="1" indent="-409575">
              <a:spcBef>
                <a:spcPts val="1800"/>
              </a:spcBef>
              <a:buSzPct val="171000"/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46448035-E4E7-2A47-8196-0D88D3430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B6C30-6BD6-F647-9DA6-805E2AAB8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the instructions after the DADD use the result of the DADD instruction.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What should the schedule look like without forwarding?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With forwarding?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dirty="0"/>
              <a:t>ALU result from both EX/MEM and MEM/WB pipeline registers is always fed back to ALU inputs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dirty="0"/>
              <a:t>If forwarding hardware detects that previous ALU op has written the register corresponding to a source for the current ALU op, control logic selects the forwarded results as the ALU input rather than the value read from the register file.</a:t>
            </a: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891C6F8C-D94D-0E4C-876F-D5739ACEA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4DFA16-F9F0-E743-A4B2-2B151A050133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096FC425-C5DD-654C-AF60-FB9E371C1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90FF56A0-D279-2E4C-AFD2-11A4E650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load instruction can bypass its results to the AND and OR instructions, but not to the DSUB, since that would mean forwarding the result in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negative time.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6F3BB9D9-FFE3-9844-8FEE-C062399EF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85DC9C-3806-504D-938D-140899234EEE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295FF176-5157-0C47-B32D-808CAE01C4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7BADAB8B-3853-2B47-91E7-2846714E5E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90E620-6EEF-3140-A489-93CDFD1AAC37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78851" name="Rectangle 6">
            <a:extLst>
              <a:ext uri="{FF2B5EF4-FFF2-40B4-BE49-F238E27FC236}">
                <a16:creationId xmlns:a16="http://schemas.microsoft.com/office/drawing/2014/main" id="{CE3668E2-8243-6B40-8BBC-92898AAC19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78852" name="Rectangle 7">
            <a:extLst>
              <a:ext uri="{FF2B5EF4-FFF2-40B4-BE49-F238E27FC236}">
                <a16:creationId xmlns:a16="http://schemas.microsoft.com/office/drawing/2014/main" id="{1548A385-7A11-F644-BE01-B5633CCC5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52C83F-25E2-C448-BCBF-A88D4177BC53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8853" name="Rectangle 2">
            <a:extLst>
              <a:ext uri="{FF2B5EF4-FFF2-40B4-BE49-F238E27FC236}">
                <a16:creationId xmlns:a16="http://schemas.microsoft.com/office/drawing/2014/main" id="{39DA85ED-505A-E04D-B3C4-DA88BBCF2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582057DA-FF30-FC4F-982C-E52816A42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Aliasing with pointers …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87D54330-48B4-4143-9185-F78D8264D3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27051365-499E-5E4C-B2C7-010993CDDE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6E009C-7596-3446-8428-F1BC4802B59F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80899" name="Rectangle 6">
            <a:extLst>
              <a:ext uri="{FF2B5EF4-FFF2-40B4-BE49-F238E27FC236}">
                <a16:creationId xmlns:a16="http://schemas.microsoft.com/office/drawing/2014/main" id="{109A5098-0498-BE43-AA67-253CE16015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80900" name="Rectangle 7">
            <a:extLst>
              <a:ext uri="{FF2B5EF4-FFF2-40B4-BE49-F238E27FC236}">
                <a16:creationId xmlns:a16="http://schemas.microsoft.com/office/drawing/2014/main" id="{FB51F691-C485-2543-A035-55BBE1846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A659FD-2B53-1741-B4B4-2B184A4ED905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A3D6ECCF-8F45-B14F-9A32-B78F258C9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6912ACAD-405C-6144-AD68-47BE92FCF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110AE54C-7403-8549-8D89-F642A1A6B7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3E4F4797-0A3B-7D4F-A899-08E29AB466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7EA9A9-75B7-784D-9345-07B864353B28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82947" name="Rectangle 6">
            <a:extLst>
              <a:ext uri="{FF2B5EF4-FFF2-40B4-BE49-F238E27FC236}">
                <a16:creationId xmlns:a16="http://schemas.microsoft.com/office/drawing/2014/main" id="{4F9104BA-734C-4F4E-B9FA-6166919581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82948" name="Rectangle 7">
            <a:extLst>
              <a:ext uri="{FF2B5EF4-FFF2-40B4-BE49-F238E27FC236}">
                <a16:creationId xmlns:a16="http://schemas.microsoft.com/office/drawing/2014/main" id="{8F440C84-DFB1-5043-ADFC-829888377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D890FB2-B018-9740-BDBA-022EB2987895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D03B4787-ACD0-174A-9A7A-BAC74EC9AE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>
            <a:extLst>
              <a:ext uri="{FF2B5EF4-FFF2-40B4-BE49-F238E27FC236}">
                <a16:creationId xmlns:a16="http://schemas.microsoft.com/office/drawing/2014/main" id="{9D5FE4DB-C389-BC45-BDBE-835010FB1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10BA433B-DA80-A74F-BF0F-3DE10AE98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5B6C854-9C79-E842-8561-AE288A572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200" dirty="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Pipelining started the exponential increase through the 1980s-1990s.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B3DCB-BD9E-D54E-BECC-768EC8DFA10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138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B5224DE4-0254-C745-87CA-ED0ED6936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F1E9D00-0DB3-5649-B0AE-5D6A30E8C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If p1 then s1;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If p2 then s2;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s1 control dependent on p1 and s2 control dependent on p2 but not on p1.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Control dependences must be preserved. Can execute instructions that should not have been executed but only if we can do so without affecting correctness.</a:t>
            </a:r>
          </a:p>
          <a:p>
            <a:endParaRPr lang="en-US" altLang="en-US">
              <a:latin typeface="Helvetica" pitchFamily="2" charset="0"/>
              <a:ea typeface="ＭＳ Ｐゴシック" panose="020B0600070205080204" pitchFamily="34" charset="-128"/>
              <a:sym typeface="Helvetica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>
            <a:extLst>
              <a:ext uri="{FF2B5EF4-FFF2-40B4-BE49-F238E27FC236}">
                <a16:creationId xmlns:a16="http://schemas.microsoft.com/office/drawing/2014/main" id="{70920CC0-3A29-324E-82A7-90DEB165D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Notes Placeholder 2">
            <a:extLst>
              <a:ext uri="{FF2B5EF4-FFF2-40B4-BE49-F238E27FC236}">
                <a16:creationId xmlns:a16="http://schemas.microsoft.com/office/drawing/2014/main" id="{E3C190F8-1D9F-0A49-AD5E-896DDA4E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ID:  Register specifiers are in a FIXED location.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i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Branch could be completed in this stage by storing branch-target address into PC (if condition test yielded true)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9091" name="Slide Number Placeholder 3">
            <a:extLst>
              <a:ext uri="{FF2B5EF4-FFF2-40B4-BE49-F238E27FC236}">
                <a16:creationId xmlns:a16="http://schemas.microsoft.com/office/drawing/2014/main" id="{7CCBACA5-70D9-F94E-98DB-BB7E29D0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5827068-DB50-A540-9EC5-CA1ED777B1C0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>
            <a:extLst>
              <a:ext uri="{FF2B5EF4-FFF2-40B4-BE49-F238E27FC236}">
                <a16:creationId xmlns:a16="http://schemas.microsoft.com/office/drawing/2014/main" id="{271E16FE-08B5-8048-8C44-B634A0652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5B82A-3CE6-E043-AEDD-466795D05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p1 then s1;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p2 then s2;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s1 control dependent on p1 and s2 control dependent on p2 but not on p1.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Control dependences must be preserved. Can execute instructions that should not have been executed but only if we can do so without affecting correctness.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EXAMPLE: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CANNOT take instruction from THEN portion of an IF </a:t>
            </a:r>
            <a:r>
              <a:rPr lang="en-US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stmt</a:t>
            </a: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and move it BEFORE the if stmt.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CANNOT take a statement before the IF </a:t>
            </a:r>
            <a:r>
              <a:rPr lang="en-US" dirty="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stmt</a:t>
            </a:r>
            <a:r>
              <a:rPr lang="en-US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and move it into the THEN portion.</a:t>
            </a:r>
            <a:endParaRPr lang="en-US" dirty="0"/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FC8E6ED1-C924-8A44-B55B-BD64CE3D7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DA6E17-EEBA-4E48-BE58-74FD7332CA12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>
            <a:extLst>
              <a:ext uri="{FF2B5EF4-FFF2-40B4-BE49-F238E27FC236}">
                <a16:creationId xmlns:a16="http://schemas.microsoft.com/office/drawing/2014/main" id="{AA4CE9A0-EFEB-AB44-9C32-F86992E892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93186" name="Rectangle 3">
            <a:extLst>
              <a:ext uri="{FF2B5EF4-FFF2-40B4-BE49-F238E27FC236}">
                <a16:creationId xmlns:a16="http://schemas.microsoft.com/office/drawing/2014/main" id="{9DD3A954-C0EA-F249-9E4A-B181F48C3E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B84EF5-38A2-4A49-B13E-C81AE027C27A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93187" name="Rectangle 6">
            <a:extLst>
              <a:ext uri="{FF2B5EF4-FFF2-40B4-BE49-F238E27FC236}">
                <a16:creationId xmlns:a16="http://schemas.microsoft.com/office/drawing/2014/main" id="{F74AFF27-803B-CE46-A5F3-B706C56B32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93188" name="Rectangle 7">
            <a:extLst>
              <a:ext uri="{FF2B5EF4-FFF2-40B4-BE49-F238E27FC236}">
                <a16:creationId xmlns:a16="http://schemas.microsoft.com/office/drawing/2014/main" id="{90B575A5-047B-B049-8A1E-04DECE5F3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1055F4-E349-0843-BE16-4852AC8ABB6D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E603ABA9-EC11-374A-ABCB-9E4C6127C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>
            <a:extLst>
              <a:ext uri="{FF2B5EF4-FFF2-40B4-BE49-F238E27FC236}">
                <a16:creationId xmlns:a16="http://schemas.microsoft.com/office/drawing/2014/main" id="{10248645-E477-6243-ADEA-D455417A3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Value of R1 dependent on branch. Both data and control dependence.</a:t>
            </a: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If R4 unused after skip, then changing R4 just before branch would not affect data flow since R4 would be “dead” in the code region after the skip.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  <a:sym typeface="Wingdings" pitchFamily="2" charset="2"/>
              </a:rPr>
              <a:t> Software speculation. (Compiler is betting on the branch outcome that it is usually not taken.)</a:t>
            </a:r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DADDU R2, R3, R4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BEQZ R2, L1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LD R1, 0(R2)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L1: </a:t>
            </a:r>
          </a:p>
          <a:p>
            <a:r>
              <a:rPr lang="en-AU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Must maintain data dependence but if we ignore the control dependence and move LD before BEQZ, LD instruction cause memory protection exception. To do this, SPECULATION.</a:t>
            </a: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endParaRPr lang="en-AU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1C0EEAFA-0DE7-8544-BA35-2AEA3EE7D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821E4DD4-B125-DF4A-AC78-34F4D4909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Remember blue defn - will ask questions about it soon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44D0CAD3-B7A1-8E43-8387-69CC5E833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14CDB241-6223-C840-A291-ABE9D79D4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first slide in second half of lecture (2007)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EC20F030-F6BB-A04A-9586-61D556D66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98D15C0-7F14-1E4C-B911-A2E489B55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do we need to add to each stage of the pipeline to support multiple instructions per cycle?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are going to be some of the problems when we do?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87D45F1-1AC3-2444-8A83-6CDCCC9E91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5DB2201-8C85-9B43-8D8C-15554703D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do we need to add to each stage of the pipeline to support multiple instructions per cycle?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What are going to be some of the problems when we do?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8ED579DF-A79E-D44B-8B6B-BC921D0C1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4371397-7DB4-634A-89BE-439D31012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Left is logical diagram, right is pipeline diagram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March 1993 / 0.8 micron / 3.1M transistors / 60-66 Hz / L1 8 KB instr, 8 KB data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30% of transistors for x86 decode</a:t>
            </a:r>
          </a:p>
          <a:p>
            <a:r>
              <a:rPr lang="en-US" altLang="en-US" sz="1400">
                <a:latin typeface="Lucida Grande" panose="020B0600040502020204" pitchFamily="34" charset="0"/>
                <a:ea typeface="ＭＳ Ｐゴシック" panose="020B0600070205080204" pitchFamily="34" charset="-128"/>
                <a:sym typeface="Lucida Grande" panose="020B0600040502020204" pitchFamily="34" charset="0"/>
              </a:rPr>
              <a:t>Pentium pipeline: IF D1 D2 EX (WB)</a:t>
            </a:r>
          </a:p>
          <a:p>
            <a:endParaRPr lang="en-US" altLang="en-US" sz="140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  <a:p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Multi-cycle instructions that write to memory must stall second pipe until last write</a:t>
            </a:r>
          </a:p>
          <a:p>
            <a:endParaRPr lang="en-US" altLang="en-US" sz="1400">
              <a:latin typeface="Lucida Grande" panose="020B0600040502020204" pitchFamily="34" charset="0"/>
              <a:ea typeface="ＭＳ Ｐゴシック" panose="020B0600070205080204" pitchFamily="34" charset="-128"/>
              <a:sym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CD4412E-8FE5-EF4C-87B6-759EFDDA8B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The University of Adelaide, School of Computer Science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BF53A894-7E0D-194E-A62E-57769AAA10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F56F9C-DB5C-0E4D-9FF4-229A264D2568}" type="datetime3">
              <a:rPr lang="en-US" altLang="en-US" smtClean="0"/>
              <a:pPr>
                <a:spcBef>
                  <a:spcPct val="0"/>
                </a:spcBef>
              </a:pPr>
              <a:t>10 August 2022</a:t>
            </a:fld>
            <a:endParaRPr lang="en-US" altLang="en-US"/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3BB7EE6A-47ED-2C44-AF2D-3477528B75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Chapter 2 — Instructions: Language of the Computer</a:t>
            </a: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BEC9F475-CC61-BE4C-AD9F-320EA1DAC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1A3C7D-9137-8B42-8118-1F9C7322B76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82EF68E0-5F26-314A-98AC-634CD9C3F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CC99FB58-C3BC-884B-B0CD-9E7E17CE8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AB025CF7-B0FA-3C4C-BA1A-7708CEDAD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C86225B9-9139-6A4E-9CC0-B3DD6A087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What sort of things could you do in hardware?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register renaming, bigger register file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Software?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move instructions to reduce/eliminate conflicts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509BB8D3-7114-D346-80E4-21B5C172D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1A8F86E-E255-2343-9CF8-90E1EB1AA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What sort of things could you do in hardware?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branch prediction, predication, speculation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Software?</a:t>
            </a:r>
          </a:p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- branch hinting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029090C-9E52-A943-873B-17C368DA5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B2A19BE-759D-F34F-BEA9-1EE1B659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Pipelining is much less expensive than duplicating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3B3F00AA-AC11-4341-96D7-CC6CE28CF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F0909D58-90B0-5C49-8862-54AFFECD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1A040D4B-7B9F-F74D-992D-CFA3EF9F1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BCD89E-20C4-9E4C-8856-79DE031ED75C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739754BF-5948-2248-9991-BE60DCDE3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74D1BB5-DC6B-7B4D-A31E-B49E222CB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\frac{\text{seconds}}{\text{program}} = \frac{\text{instructions}}{\text{program}} \times \frac{\text{cycles}}{\text{instruction}} \times \frac{\text{seconds}}{\text{cycle}}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en-US" dirty="0">
              <a:latin typeface="Monaco" pitchFamily="2" charset="77"/>
              <a:ea typeface="ＭＳ Ｐゴシック" panose="020B0600070205080204" pitchFamily="34" charset="-128"/>
              <a:sym typeface="Monaco" pitchFamily="2" charset="77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USE PICTURES!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en-US" dirty="0">
              <a:latin typeface="Monaco" pitchFamily="2" charset="77"/>
              <a:ea typeface="ＭＳ Ｐゴシック" panose="020B0600070205080204" pitchFamily="34" charset="-128"/>
              <a:sym typeface="Monaco" pitchFamily="2" charset="77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Get Wider:  Reduces the cycles/instruction, e.g., two-way superscalar means cutting cycles/instruction in HALF.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en-US" dirty="0">
                <a:latin typeface="Monaco" pitchFamily="2" charset="77"/>
                <a:ea typeface="ＭＳ Ｐゴシック" panose="020B0600070205080204" pitchFamily="34" charset="-128"/>
                <a:sym typeface="Monaco" pitchFamily="2" charset="77"/>
              </a:rPr>
              <a:t>Get Deeper:  Cycles/instruction stays the same but seconds/cycle decreases.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pipeline system performs only one pipeline stage per clock cycle.</a:t>
            </a:r>
          </a:p>
          <a:p>
            <a:endParaRPr lang="en-US" dirty="0"/>
          </a:p>
          <a:p>
            <a:r>
              <a:rPr lang="en-US" dirty="0"/>
              <a:t>Increase ILP by getting wider or deeper. What are the tradeoffs?</a:t>
            </a:r>
          </a:p>
          <a:p>
            <a:endParaRPr lang="en-US" dirty="0"/>
          </a:p>
          <a:p>
            <a:r>
              <a:rPr lang="en-US" dirty="0" err="1"/>
              <a:t>Superpipelined</a:t>
            </a:r>
            <a:r>
              <a:rPr lang="en-US" dirty="0"/>
              <a:t> system can perform 2 (or more) pipeline stages per clock cycle. </a:t>
            </a:r>
          </a:p>
          <a:p>
            <a:endParaRPr lang="en-US" dirty="0"/>
          </a:p>
          <a:p>
            <a:r>
              <a:rPr lang="en-US" dirty="0"/>
              <a:t>Superscalar system performs only one pipeline stage per clock cycle in each parallel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4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Superscalar machines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can issue several instructions per cycle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.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Superpipelined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machines can issue only one instruction per cycle, but they have cycle times shorter than the time required for any operation. ...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Superpipelined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machines are shown to have better performance and less cost than superscalar machines. Why?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0DE06D-251B-2149-9CBC-FEE2694613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4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058D68CF-885E-B249-ABE9-E6269C67B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C834AA0-FDDA-8C4D-959D-3457A58BF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algn="just">
              <a:lnSpc>
                <a:spcPct val="90000"/>
              </a:lnSpc>
              <a:spcBef>
                <a:spcPts val="525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5 stages * 4 = 20 instructions in parallel?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>
            <a:extLst>
              <a:ext uri="{FF2B5EF4-FFF2-40B4-BE49-F238E27FC236}">
                <a16:creationId xmlns:a16="http://schemas.microsoft.com/office/drawing/2014/main" id="{4C4BC988-4F55-0B45-8B4A-A1078F2428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F8C7FE40-CAD9-B145-A869-E5468B6035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D6042BD3-5504-F34F-BC13-B835366151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Text Box 42">
            <a:extLst>
              <a:ext uri="{FF2B5EF4-FFF2-40B4-BE49-F238E27FC236}">
                <a16:creationId xmlns:a16="http://schemas.microsoft.com/office/drawing/2014/main" id="{A0FE9AC4-DE20-044A-A7ED-8E54D4FD4A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FC8AAF3-A7EA-004B-BF91-91A971C5F795}" type="slidenum">
              <a:rPr lang="en-AU" altLang="en-US" sz="1200" b="1">
                <a:solidFill>
                  <a:schemeClr val="bg1"/>
                </a:solidFill>
              </a:rPr>
              <a:pPr algn="r"/>
              <a:t>‹#›</a:t>
            </a:fld>
            <a:endParaRPr lang="en-GB" alt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004370-F8CC-7F44-A56F-7F28BDAD8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547" y="1479550"/>
            <a:ext cx="1797991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2D008B-8E98-AF44-B678-20DF55F69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DCE439-BAA9-A345-9FB8-B547EDA79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D24C7D-3FE6-0F47-BAE9-1778B48F1D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AF7B37B9-F025-1B45-A623-5702700F0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04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12380-D250-5B4B-86E3-B0BA22D4E5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CE66B-026D-9646-8D1C-9AF86943E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496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241018-A62C-1343-A33E-D3100F129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08972E2F-9C78-A043-AD5A-422A1A3075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2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2">
            <a:extLst>
              <a:ext uri="{FF2B5EF4-FFF2-40B4-BE49-F238E27FC236}">
                <a16:creationId xmlns:a16="http://schemas.microsoft.com/office/drawing/2014/main" id="{BD75EC00-4517-2F41-85B0-7E230A071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553200"/>
            <a:ext cx="297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938D051-5186-A049-BD1C-57EEB8710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 smtClean="0"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</a:lstStyle>
          <a:p>
            <a:r>
              <a:rPr lang="en-AU" altLang="en-US"/>
              <a:t>Copyright © 2012-2020, Elsevier Inc. Copyright © 2021-2022, Wu-chun Feng.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099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solidFill>
                  <a:srgbClr val="941651"/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726BF-9777-7B4B-AA15-CC8D6EA0A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B378E8-0F32-AD4B-8914-3266817B6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98800" y="6248400"/>
            <a:ext cx="303784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BF7E6E-0C4D-174F-AD82-0ACE3FD8E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5A006-9FF0-194A-A485-0B71368BA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8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AD488D-877E-3242-AE63-1F1AFBE62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C2468D-6B72-094C-85D5-3203BBFF4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750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9C77C1-E54D-4749-8894-332D61B7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65A91E63-9F1A-0242-8107-D3284F43A9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4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0480"/>
            <a:ext cx="3810000" cy="5024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CD47E-75A7-7841-AF30-7BDA7DEAB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7AACC3-A30A-3548-8A16-273A59953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9972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DABD0-3C38-0E42-A63E-5A1B339C9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B5A7D503-690B-C944-BB3A-0749E0EF6F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C3A0CC-DF1A-8943-A256-4FAE6F511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8FF7FF-CA57-0E4F-873A-333445F92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35300" y="6248400"/>
            <a:ext cx="30861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3D9C4C-4A92-9841-87B3-8B6F75DE4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E47C8982-1612-4045-86E9-9B2EE0012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3D90B4-19D8-B148-9BDC-CA1CDB0310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B2D1B3-DE5C-D444-B2B2-019F8E61D5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9900" y="6248400"/>
            <a:ext cx="31623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5FCE34-1689-9043-971A-4D8DC11B9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39EB2DAC-ACFA-1E49-A481-30B4A92DF1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0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CD6B52-3455-3F4E-BACF-75E2067A5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899109E-DE65-0F4D-BACB-7BA1C900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48400"/>
            <a:ext cx="31369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7CFA02-F157-1346-88E7-EF4C59DF3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DFBADBF0-1886-4A49-A4AD-54FAFAFA2C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29F0EE-3B88-2F47-B7A6-97DAE4FD55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8DA12-3038-9044-9CA1-E653DB971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22600" y="6248400"/>
            <a:ext cx="31115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43E5A-DA57-2E42-9653-13589F6DB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5A4E0703-9B05-5D46-BF2C-03F8BC35EA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5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12DE5-120C-D847-A35B-E5EA0F31A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4C5AD5-9111-1D4A-BDB0-F22B88A47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60700" y="6248400"/>
            <a:ext cx="3098800" cy="457200"/>
          </a:xfrm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5D287-ECB6-0D4A-ABE2-EFF4AA82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fld id="{4015E9CF-C40C-8F4B-AD87-E855A5A0F5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3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5">
            <a:extLst>
              <a:ext uri="{FF2B5EF4-FFF2-40B4-BE49-F238E27FC236}">
                <a16:creationId xmlns:a16="http://schemas.microsoft.com/office/drawing/2014/main" id="{473DD40B-F209-0845-ABC2-39F190F2B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alphaModFix amt="2000"/>
          </a:blip>
          <a:srcRect l="14400"/>
          <a:stretch>
            <a:fillRect/>
          </a:stretch>
        </p:blipFill>
        <p:spPr bwMode="auto">
          <a:xfrm>
            <a:off x="4" y="152400"/>
            <a:ext cx="54784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188C69CA-3345-4040-B3DB-147E553DF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7084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FFFFA7-D2AA-0A4D-B2C7-B02D97081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29360"/>
            <a:ext cx="7772400" cy="509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D7E02A-5913-6741-8546-89B14AC0DE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A700B3-0D15-4F44-BA9F-3BCB2DBDB1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7999" y="6248400"/>
            <a:ext cx="31089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ndara" panose="020E0502030303020204" pitchFamily="34" charset="0"/>
                <a:ea typeface="ＭＳ Ｐゴシック" charset="-128"/>
                <a:cs typeface="Candara" panose="020E0502030303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2012-2020, Elsevier Inc. Copyright © 2021-2022, Wu-chun Feng. </a:t>
            </a: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06F629-B182-A046-81C8-A06C9FD3E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5E315-E011-7F4F-94B1-34E0E8310B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4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 panose="020E0502030303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941651"/>
          </a:solidFill>
          <a:latin typeface="Candara" panose="020E0502030303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F9300"/>
          </a:solidFill>
          <a:latin typeface="Candara" panose="020E0502030303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ps.com/products/architectures/mips64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s3-eu-west-1.amazonaws.com/downloads-mips/documents/MD00083-2B-MIPS64INT-AFP-06.01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rlrupp.net/wp-content/uploads/2015/06/40-years-processor-trend.pn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1">
            <a:extLst>
              <a:ext uri="{FF2B5EF4-FFF2-40B4-BE49-F238E27FC236}">
                <a16:creationId xmlns:a16="http://schemas.microsoft.com/office/drawing/2014/main" id="{6F5FA7D4-55CD-D542-B4B3-A7CA289E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54125"/>
            <a:ext cx="1436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Chapter 3</a:t>
            </a:r>
            <a:endParaRPr lang="en-GB" altLang="en-US" dirty="0">
              <a:solidFill>
                <a:srgbClr val="011893"/>
              </a:solidFill>
            </a:endParaRPr>
          </a:p>
        </p:txBody>
      </p:sp>
      <p:sp>
        <p:nvSpPr>
          <p:cNvPr id="15362" name="Rectangle 12">
            <a:extLst>
              <a:ext uri="{FF2B5EF4-FFF2-40B4-BE49-F238E27FC236}">
                <a16:creationId xmlns:a16="http://schemas.microsoft.com/office/drawing/2014/main" id="{D5340182-4691-B341-A97E-399D98551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60944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Instruction-Level Parallelism and Its Exploitation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dirty="0">
              <a:solidFill>
                <a:srgbClr val="011893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dirty="0">
                <a:solidFill>
                  <a:srgbClr val="011893"/>
                </a:solidFill>
              </a:rPr>
              <a:t>Part 1:  A Brief Review</a:t>
            </a:r>
          </a:p>
        </p:txBody>
      </p:sp>
      <p:sp>
        <p:nvSpPr>
          <p:cNvPr id="15363" name="Text Box 13">
            <a:extLst>
              <a:ext uri="{FF2B5EF4-FFF2-40B4-BE49-F238E27FC236}">
                <a16:creationId xmlns:a16="http://schemas.microsoft.com/office/drawing/2014/main" id="{0E200B17-369C-BF43-8F3E-59FE4E83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-57150"/>
            <a:ext cx="4502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7F7F7F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941651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F9300"/>
                </a:solidFill>
                <a:latin typeface="Candara" panose="020E05020303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Computer Architecture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A Quantitative Approach, Sixth Edition</a:t>
            </a:r>
            <a:endParaRPr lang="en-GB" altLang="en-US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4377-D9B0-AA46-8138-1B44641BA055}"/>
              </a:ext>
            </a:extLst>
          </p:cNvPr>
          <p:cNvSpPr txBox="1"/>
          <p:nvPr/>
        </p:nvSpPr>
        <p:spPr>
          <a:xfrm>
            <a:off x="3558313" y="4326710"/>
            <a:ext cx="5132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“Who’s first?” 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“America.”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“Who’s second?”</a:t>
            </a:r>
          </a:p>
          <a:p>
            <a:pPr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“Sir, there is no second.”</a:t>
            </a:r>
          </a:p>
          <a:p>
            <a:pPr marL="917575">
              <a:tabLst>
                <a:tab pos="4852988" algn="r"/>
              </a:tabLst>
            </a:pP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-Dialog between two observers of the sailing race later named “The America’s Cup” and run every few years -- the inspiration for John </a:t>
            </a:r>
            <a:r>
              <a:rPr lang="en-US" sz="1400" dirty="0" err="1">
                <a:solidFill>
                  <a:schemeClr val="bg2"/>
                </a:solidFill>
                <a:latin typeface="Candara" panose="020E0502030303020204" pitchFamily="34" charset="0"/>
              </a:rPr>
              <a:t>Cocke’s</a:t>
            </a:r>
            <a:r>
              <a:rPr lang="en-US" sz="1400" dirty="0">
                <a:solidFill>
                  <a:schemeClr val="bg2"/>
                </a:solidFill>
                <a:latin typeface="Candara" panose="020E0502030303020204" pitchFamily="34" charset="0"/>
              </a:rPr>
              <a:t> naming of the IBM research processor as “America.” This processor was the precursor to the RS/6000 series and the first superscalar microprocessor.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AC722A-F790-FF4B-AB17-7CC590AC2D1C}"/>
              </a:ext>
            </a:extLst>
          </p:cNvPr>
          <p:cNvSpPr txBox="1"/>
          <p:nvPr/>
        </p:nvSpPr>
        <p:spPr>
          <a:xfrm>
            <a:off x="252608" y="6438900"/>
            <a:ext cx="865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N. </a:t>
            </a:r>
            <a:r>
              <a:rPr lang="en-US" sz="1200" dirty="0" err="1"/>
              <a:t>Jouppi</a:t>
            </a:r>
            <a:r>
              <a:rPr lang="en-US" sz="1200" dirty="0"/>
              <a:t>, “Superscalar vs. </a:t>
            </a:r>
            <a:r>
              <a:rPr lang="en-US" sz="1200" dirty="0" err="1"/>
              <a:t>Superpipelined</a:t>
            </a:r>
            <a:r>
              <a:rPr lang="en-US" sz="1200" dirty="0"/>
              <a:t> Machines,” ACM SIGARCH Computer Architecture News, 16(3):71-80, June 1988.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C40EA6-C2FA-1946-8C75-8C67DC65B7A0}"/>
              </a:ext>
            </a:extLst>
          </p:cNvPr>
          <p:cNvGraphicFramePr>
            <a:graphicFrameLocks noGrp="1"/>
          </p:cNvGraphicFramePr>
          <p:nvPr/>
        </p:nvGraphicFramePr>
        <p:xfrm>
          <a:off x="374650" y="116567"/>
          <a:ext cx="8741660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166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9029362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63990311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237414474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78987224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296382331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30372961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40011278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29878096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14238854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136223547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604411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extLst>
                  <a:ext uri="{0D108BD9-81ED-4DB2-BD59-A6C34878D82A}">
                    <a16:rowId xmlns:a16="http://schemas.microsoft.com/office/drawing/2014/main" val="34190217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294975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571753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14161EAE-3D22-2942-ABF1-06C30C4C10A9}"/>
              </a:ext>
            </a:extLst>
          </p:cNvPr>
          <p:cNvGraphicFramePr>
            <a:graphicFrameLocks noGrp="1"/>
          </p:cNvGraphicFramePr>
          <p:nvPr/>
        </p:nvGraphicFramePr>
        <p:xfrm>
          <a:off x="374650" y="3239751"/>
          <a:ext cx="8691580" cy="304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579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4090293620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63990311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2374144742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4078987224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2963823315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973992949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830083349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615925675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919967553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064033851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2939284123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826361842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1773440697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24436056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377811506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11278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8854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411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294975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7098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8822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9378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2965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ID2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EX2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MEM2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WB1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WB2</a:t>
                      </a: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7933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7F92376-EAF8-5E4D-B0C1-51ECBBEDDA0C}"/>
              </a:ext>
            </a:extLst>
          </p:cNvPr>
          <p:cNvSpPr txBox="1"/>
          <p:nvPr/>
        </p:nvSpPr>
        <p:spPr>
          <a:xfrm>
            <a:off x="7131050" y="202891"/>
            <a:ext cx="17272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Superscalar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4C043-4419-1D42-B4CD-074AC4D93974}"/>
              </a:ext>
            </a:extLst>
          </p:cNvPr>
          <p:cNvSpPr txBox="1"/>
          <p:nvPr/>
        </p:nvSpPr>
        <p:spPr>
          <a:xfrm>
            <a:off x="7044629" y="3319785"/>
            <a:ext cx="190004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Candara" panose="020E0502030303020204" pitchFamily="34" charset="0"/>
              </a:rPr>
              <a:t>Superpipelined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2A6161-D591-A447-8A7F-2EE7C8FE8B45}"/>
              </a:ext>
            </a:extLst>
          </p:cNvPr>
          <p:cNvCxnSpPr/>
          <p:nvPr/>
        </p:nvCxnSpPr>
        <p:spPr bwMode="auto">
          <a:xfrm>
            <a:off x="278008" y="292100"/>
            <a:ext cx="0" cy="265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A061CF-49B1-3C4A-BBC7-901EFD93C290}"/>
              </a:ext>
            </a:extLst>
          </p:cNvPr>
          <p:cNvCxnSpPr/>
          <p:nvPr/>
        </p:nvCxnSpPr>
        <p:spPr bwMode="auto">
          <a:xfrm>
            <a:off x="278008" y="3357885"/>
            <a:ext cx="0" cy="2654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7A15CF-E517-1C4E-8910-3B14221A13FE}"/>
              </a:ext>
            </a:extLst>
          </p:cNvPr>
          <p:cNvSpPr txBox="1"/>
          <p:nvPr/>
        </p:nvSpPr>
        <p:spPr>
          <a:xfrm rot="16200000">
            <a:off x="-443308" y="1535490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instruction 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B4F16-4296-0142-9319-E8B1EE13C117}"/>
              </a:ext>
            </a:extLst>
          </p:cNvPr>
          <p:cNvSpPr txBox="1"/>
          <p:nvPr/>
        </p:nvSpPr>
        <p:spPr>
          <a:xfrm rot="16200000">
            <a:off x="-449659" y="4558091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instruction stream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78A9FC-ABB7-6149-89AE-A204BD48F147}"/>
              </a:ext>
            </a:extLst>
          </p:cNvPr>
          <p:cNvCxnSpPr/>
          <p:nvPr/>
        </p:nvCxnSpPr>
        <p:spPr bwMode="auto">
          <a:xfrm>
            <a:off x="374650" y="2946400"/>
            <a:ext cx="2622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D7A003-0811-5043-B66E-217DA3F4EDBA}"/>
              </a:ext>
            </a:extLst>
          </p:cNvPr>
          <p:cNvSpPr txBox="1"/>
          <p:nvPr/>
        </p:nvSpPr>
        <p:spPr>
          <a:xfrm>
            <a:off x="1055292" y="2655653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time  in clock cycles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5818B7-47CE-8443-AA5A-E19DA0DD20EF}"/>
              </a:ext>
            </a:extLst>
          </p:cNvPr>
          <p:cNvCxnSpPr/>
          <p:nvPr/>
        </p:nvCxnSpPr>
        <p:spPr bwMode="auto">
          <a:xfrm>
            <a:off x="431601" y="6049660"/>
            <a:ext cx="2622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8FAA43-FDDF-D848-B078-41C6947E9EA5}"/>
              </a:ext>
            </a:extLst>
          </p:cNvPr>
          <p:cNvSpPr txBox="1"/>
          <p:nvPr/>
        </p:nvSpPr>
        <p:spPr>
          <a:xfrm>
            <a:off x="1112243" y="5758913"/>
            <a:ext cx="1237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ndara" panose="020E0502030303020204" pitchFamily="34" charset="0"/>
              </a:rPr>
              <a:t>time  in clock cycles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0291CF-B2C6-5D49-93DE-0C176B347222}"/>
              </a:ext>
            </a:extLst>
          </p:cNvPr>
          <p:cNvSpPr txBox="1"/>
          <p:nvPr/>
        </p:nvSpPr>
        <p:spPr>
          <a:xfrm>
            <a:off x="7521975" y="987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ndara" panose="020E0502030303020204" pitchFamily="34" charset="0"/>
              </a:rPr>
              <a:t>CPI? IPC?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05CBE-954B-6E43-B686-F307B04530DC}"/>
              </a:ext>
            </a:extLst>
          </p:cNvPr>
          <p:cNvSpPr txBox="1"/>
          <p:nvPr/>
        </p:nvSpPr>
        <p:spPr>
          <a:xfrm>
            <a:off x="7472733" y="412213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ndara" panose="020E0502030303020204" pitchFamily="34" charset="0"/>
              </a:rPr>
              <a:t>CPI? IPC?</a:t>
            </a:r>
          </a:p>
        </p:txBody>
      </p:sp>
    </p:spTree>
    <p:extLst>
      <p:ext uri="{BB962C8B-B14F-4D97-AF65-F5344CB8AC3E}">
        <p14:creationId xmlns:p14="http://schemas.microsoft.com/office/powerpoint/2010/main" val="9797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185B235-310C-A743-88FC-AB87BE8D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Superscalar Processors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F6B7B67-6713-5E41-86D9-9D6FE3811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Launching multiple instructions per stage allows the instruction execution rate, CPI, to be less than 1.</a:t>
            </a:r>
          </a:p>
          <a:p>
            <a:pPr lvl="1"/>
            <a:r>
              <a:rPr lang="en-US" altLang="en-US" dirty="0"/>
              <a:t>So, let’s</a:t>
            </a:r>
            <a:r>
              <a:rPr lang="en-US" altLang="ja-JP" dirty="0"/>
              <a:t> use the reciprocal (IPC: instructions per clock cycle)</a:t>
            </a:r>
          </a:p>
          <a:p>
            <a:pPr lvl="2"/>
            <a:r>
              <a:rPr lang="en-US" altLang="en-US" dirty="0"/>
              <a:t>Example</a:t>
            </a:r>
          </a:p>
          <a:p>
            <a:pPr lvl="3"/>
            <a:r>
              <a:rPr lang="en-US" altLang="en-US" dirty="0"/>
              <a:t>CPU:  3-GHz, 4-way multiple-issue processor </a:t>
            </a:r>
          </a:p>
          <a:p>
            <a:pPr lvl="3"/>
            <a:r>
              <a:rPr lang="en-US" altLang="en-US" dirty="0"/>
              <a:t>Peak Execution Rate: 12-billion instructions per second </a:t>
            </a:r>
          </a:p>
          <a:p>
            <a:pPr lvl="3"/>
            <a:r>
              <a:rPr lang="en-US" altLang="en-US" dirty="0"/>
              <a:t>Best-Case CPI of 0.25 </a:t>
            </a:r>
            <a:r>
              <a:rPr lang="en-US" altLang="en-US" dirty="0">
                <a:sym typeface="Wingdings" pitchFamily="2" charset="2"/>
              </a:rPr>
              <a:t> Best-Case I</a:t>
            </a:r>
            <a:r>
              <a:rPr lang="en-US" altLang="en-US" dirty="0"/>
              <a:t>PC of 4</a:t>
            </a:r>
          </a:p>
          <a:p>
            <a:pPr lvl="1"/>
            <a:r>
              <a:rPr lang="en-US" altLang="en-US" dirty="0"/>
              <a:t>If the </a:t>
            </a:r>
            <a:r>
              <a:rPr lang="en-US" altLang="en-US" dirty="0" err="1"/>
              <a:t>datapath</a:t>
            </a:r>
            <a:r>
              <a:rPr lang="en-US" altLang="en-US" dirty="0"/>
              <a:t> has a five-stage pipeline, how many instructions are active in the pipeline at any given time?</a:t>
            </a:r>
          </a:p>
          <a:p>
            <a:pPr lvl="1"/>
            <a:r>
              <a:rPr lang="en-US" altLang="en-US" dirty="0"/>
              <a:t>How might this lead to difficulties?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1713D60A-F651-A940-AB24-382F2EAA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Superpipelined Processors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E412D33-47D6-C747-8BC5-30AB6C2A3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Increase the depth of the pipeline leading to more instructions </a:t>
            </a:r>
            <a:r>
              <a:rPr lang="ja-JP" altLang="en-US"/>
              <a:t>“</a:t>
            </a:r>
            <a:r>
              <a:rPr lang="en-US" altLang="ja-JP" dirty="0"/>
              <a:t>in flight</a:t>
            </a:r>
            <a:r>
              <a:rPr lang="ja-JP" altLang="en-US"/>
              <a:t>”</a:t>
            </a:r>
            <a:r>
              <a:rPr lang="en-US" altLang="ja-JP" dirty="0"/>
              <a:t> at once …</a:t>
            </a:r>
          </a:p>
          <a:p>
            <a:pPr lvl="1"/>
            <a:r>
              <a:rPr lang="en-US" altLang="en-US" dirty="0"/>
              <a:t>The higher the degree of </a:t>
            </a:r>
            <a:r>
              <a:rPr lang="en-US" altLang="en-US" dirty="0" err="1"/>
              <a:t>superpipelining</a:t>
            </a:r>
            <a:r>
              <a:rPr lang="en-US" altLang="en-US" dirty="0"/>
              <a:t> …</a:t>
            </a:r>
          </a:p>
          <a:p>
            <a:pPr lvl="2"/>
            <a:r>
              <a:rPr lang="en-US" altLang="en-US" dirty="0"/>
              <a:t>the more forwarding/hazard hardware needed</a:t>
            </a:r>
          </a:p>
          <a:p>
            <a:pPr lvl="2"/>
            <a:r>
              <a:rPr lang="en-US" altLang="en-US" dirty="0"/>
              <a:t>the more pipeline latch overhead (i.e., the pipeline latch accounts for a larger and larger percentage of the clock cycle time), </a:t>
            </a:r>
          </a:p>
          <a:p>
            <a:pPr lvl="2"/>
            <a:r>
              <a:rPr lang="en-US" altLang="en-US" dirty="0"/>
              <a:t>the bigger the clock skew issues (i.e., because of faster and faster clocks)</a:t>
            </a:r>
          </a:p>
          <a:p>
            <a:pPr lvl="1"/>
            <a:r>
              <a:rPr lang="en-US" altLang="en-US" dirty="0">
                <a:solidFill>
                  <a:srgbClr val="7F7F7F"/>
                </a:solidFill>
              </a:rPr>
              <a:t>We know there are limits to this (6–8 FO4 delays).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7648F638-B477-0743-8860-9B36E40E1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Superpipelined vs. Superscalar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B95CF9E-4B92-9C4F-BD3E-B85636600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Superpipelined</a:t>
            </a:r>
            <a:r>
              <a:rPr lang="en-US" altLang="en-US" dirty="0"/>
              <a:t> (SP) processors </a:t>
            </a:r>
          </a:p>
          <a:p>
            <a:pPr lvl="1"/>
            <a:r>
              <a:rPr lang="en-US" altLang="en-US" dirty="0"/>
              <a:t>Longer instruction latency (in terms of cycles) than superscalar (SS) processors which can degrade performance in the presence of true dependencies</a:t>
            </a:r>
          </a:p>
          <a:p>
            <a:pPr lvl="1"/>
            <a:r>
              <a:rPr lang="en-US" altLang="en-US" dirty="0"/>
              <a:t>Key:  Improving throughput at the expense of latency!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Superscalar processors </a:t>
            </a:r>
          </a:p>
          <a:p>
            <a:pPr lvl="1"/>
            <a:r>
              <a:rPr lang="en-US" altLang="en-US" dirty="0"/>
              <a:t>More susceptible to resource conflicts—but we can fix this with hardware (to a point).</a:t>
            </a:r>
          </a:p>
          <a:p>
            <a:pPr lvl="1"/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8DC7E38-2EA5-854C-82AB-199AEF2D3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vs Machine Parallelism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87CD9F2-2F0A-A24B-8D11-5FFD4BCFE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Instruction-Level Parallelism (ILP) of a Program</a:t>
            </a:r>
          </a:p>
          <a:p>
            <a:pPr lvl="1"/>
            <a:r>
              <a:rPr lang="en-US" altLang="en-US" dirty="0"/>
              <a:t>In Theory</a:t>
            </a:r>
          </a:p>
          <a:p>
            <a:pPr lvl="2"/>
            <a:r>
              <a:rPr lang="en-US" altLang="en-US" dirty="0"/>
              <a:t>A measure of the average # of instructions in a program that, in theory, a processor could execute at the same time</a:t>
            </a:r>
          </a:p>
          <a:p>
            <a:pPr lvl="1"/>
            <a:r>
              <a:rPr lang="en-US" altLang="en-US" dirty="0"/>
              <a:t>In Practice</a:t>
            </a:r>
          </a:p>
          <a:p>
            <a:pPr lvl="2"/>
            <a:r>
              <a:rPr lang="en-US" altLang="en-US" dirty="0"/>
              <a:t>A function of the number of true (data) dependencies and procedural (control) dependencies in relation to the number of other instructions</a:t>
            </a:r>
          </a:p>
          <a:p>
            <a:r>
              <a:rPr lang="en-US" altLang="en-US" dirty="0"/>
              <a:t>Take Away</a:t>
            </a:r>
          </a:p>
          <a:p>
            <a:pPr lvl="1"/>
            <a:r>
              <a:rPr lang="en-US" altLang="en-US" b="1" dirty="0"/>
              <a:t>ILP is traditionally </a:t>
            </a:r>
            <a:r>
              <a:rPr lang="ja-JP" altLang="en-US" b="1" i="1"/>
              <a:t>“</a:t>
            </a:r>
            <a:r>
              <a:rPr lang="en-US" altLang="ja-JP" b="1" i="1" dirty="0"/>
              <a:t>extracting parallelism from a </a:t>
            </a:r>
            <a:r>
              <a:rPr lang="en-US" altLang="ja-JP" b="1" i="1" u="sng" dirty="0"/>
              <a:t>single instruction stream</a:t>
            </a:r>
            <a:r>
              <a:rPr lang="en-US" altLang="ja-JP" b="1" i="1" dirty="0"/>
              <a:t> working on a </a:t>
            </a:r>
            <a:r>
              <a:rPr lang="en-US" altLang="ja-JP" b="1" i="1" u="sng" dirty="0"/>
              <a:t>single stream of data</a:t>
            </a:r>
            <a:r>
              <a:rPr lang="ja-JP" altLang="en-US" b="1" i="1"/>
              <a:t>”</a:t>
            </a:r>
            <a:endParaRPr lang="en-US" altLang="ja-JP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FontTx/>
              <a:buNone/>
            </a:pPr>
            <a:r>
              <a:rPr lang="en-US" altLang="en-US" b="1" dirty="0"/>
              <a:t>	</a:t>
            </a:r>
            <a:r>
              <a:rPr lang="en-US" altLang="en-US" dirty="0"/>
              <a:t>(Recall Flynn</a:t>
            </a:r>
            <a:r>
              <a:rPr lang="ja-JP" altLang="en-US"/>
              <a:t>’</a:t>
            </a:r>
            <a:r>
              <a:rPr lang="en-US" altLang="ja-JP" dirty="0"/>
              <a:t>s Classification …)</a:t>
            </a:r>
            <a:endParaRPr lang="en-US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4880164E-F4FA-9540-BF2F-3D9C8766B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vs Machine Parallelism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A2DA7B4-7003-984D-84FE-645DB4E1E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Machine Parallelism of a Processor</a:t>
            </a:r>
          </a:p>
          <a:p>
            <a:pPr lvl="1"/>
            <a:r>
              <a:rPr lang="en-US" altLang="en-US" dirty="0"/>
              <a:t>A measure of the ability of a processor to take advantage of the ILP of the program</a:t>
            </a:r>
          </a:p>
          <a:p>
            <a:pPr lvl="1"/>
            <a:r>
              <a:rPr lang="en-US" altLang="en-US" dirty="0"/>
              <a:t>In Theory (or </a:t>
            </a:r>
            <a:r>
              <a:rPr lang="ja-JP" altLang="en-US"/>
              <a:t>“</a:t>
            </a:r>
            <a:r>
              <a:rPr lang="en-US" altLang="ja-JP" dirty="0"/>
              <a:t>In the Limit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pPr lvl="2"/>
            <a:r>
              <a:rPr lang="en-US" altLang="en-US" dirty="0"/>
              <a:t>A perfect machine with infinite machine parallelism can achieve the ILP of a program.</a:t>
            </a:r>
          </a:p>
          <a:p>
            <a:pPr lvl="1"/>
            <a:r>
              <a:rPr lang="en-US" altLang="en-US" dirty="0"/>
              <a:t>In Practice</a:t>
            </a:r>
          </a:p>
          <a:p>
            <a:pPr lvl="2"/>
            <a:r>
              <a:rPr lang="en-US" altLang="en-US" dirty="0"/>
              <a:t>A function of the number of instructions that can be fetched and executed at the same time</a:t>
            </a:r>
          </a:p>
          <a:p>
            <a:endParaRPr lang="en-US" altLang="en-US" sz="1600" dirty="0"/>
          </a:p>
          <a:p>
            <a:r>
              <a:rPr lang="en-US" altLang="en-US" b="1" i="1" dirty="0"/>
              <a:t>To achieve high performance, need both ILP and machine parallelism.</a:t>
            </a:r>
          </a:p>
          <a:p>
            <a:endParaRPr lang="en-US" altLang="en-US" sz="1600" b="1" i="1" dirty="0"/>
          </a:p>
          <a:p>
            <a:pPr>
              <a:buFontTx/>
              <a:buNone/>
            </a:pPr>
            <a:r>
              <a:rPr lang="en-US" altLang="en-US" sz="2000" dirty="0"/>
              <a:t>First more on instruction parallelism, then machine parallelism.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3">
            <a:extLst>
              <a:ext uri="{FF2B5EF4-FFF2-40B4-BE49-F238E27FC236}">
                <a16:creationId xmlns:a16="http://schemas.microsoft.com/office/drawing/2014/main" id="{923C53E6-B41D-7C48-B250-AC686BB92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Points of Contemplation</a:t>
            </a:r>
          </a:p>
        </p:txBody>
      </p:sp>
      <p:sp>
        <p:nvSpPr>
          <p:cNvPr id="44034" name="Rectangle 1">
            <a:extLst>
              <a:ext uri="{FF2B5EF4-FFF2-40B4-BE49-F238E27FC236}">
                <a16:creationId xmlns:a16="http://schemas.microsoft.com/office/drawing/2014/main" id="{DBC7FEB1-CF65-D541-93F0-766E0D9F0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02600" cy="5105400"/>
          </a:xfrm>
        </p:spPr>
        <p:txBody>
          <a:bodyPr/>
          <a:lstStyle/>
          <a:p>
            <a:r>
              <a:rPr lang="en-US" altLang="en-US"/>
              <a:t>Why is ILP a good idea? </a:t>
            </a:r>
          </a:p>
          <a:p>
            <a:r>
              <a:rPr lang="en-US" altLang="en-US"/>
              <a:t>If you were designing a computer system …</a:t>
            </a:r>
          </a:p>
          <a:p>
            <a:pPr lvl="1"/>
            <a:r>
              <a:rPr lang="en-US" altLang="en-US"/>
              <a:t>Why choose ILP instead of multiple processors/cores?</a:t>
            </a:r>
          </a:p>
          <a:p>
            <a:pPr lvl="1"/>
            <a:endParaRPr lang="en-US" altLang="en-US"/>
          </a:p>
          <a:p>
            <a:r>
              <a:rPr lang="en-US" altLang="en-US"/>
              <a:t>What kind of code has lots of ILP?</a:t>
            </a:r>
          </a:p>
          <a:p>
            <a:r>
              <a:rPr lang="en-US" altLang="en-US"/>
              <a:t>What kind of code has little ILP?</a:t>
            </a:r>
          </a:p>
          <a:p>
            <a:r>
              <a:rPr lang="en-US" altLang="en-US" i="1"/>
              <a:t>What is the reality?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08AB354D-EB9B-F843-A6B4-7ED5E28C6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Multiplication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85E1095A-BA94-9442-B478-141AA3A4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308225"/>
            <a:ext cx="71215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6D54EC28-44D1-ED4D-A230-FE581D88B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Assembly Code</a:t>
            </a:r>
            <a:r>
              <a:rPr lang="ja-JP" altLang="en-US"/>
              <a:t>”</a:t>
            </a:r>
            <a:r>
              <a:rPr lang="en-US" altLang="ja-JP"/>
              <a:t> for </a:t>
            </a:r>
            <a:r>
              <a:rPr lang="en-US" altLang="ja-JP">
                <a:latin typeface="Consolas" panose="020B0609020204030204" pitchFamily="49" charset="0"/>
                <a:cs typeface="Consolas" panose="020B0609020204030204" pitchFamily="49" charset="0"/>
              </a:rPr>
              <a:t>y0</a:t>
            </a:r>
            <a:endParaRPr lang="en-US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4B178B9-AE6F-954B-A0B7-4B6271B6C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17538">
              <a:buFontTx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y0 = m00*x0 + m01*x1 + m02*x2 + m03*x3</a:t>
            </a:r>
          </a:p>
          <a:p>
            <a:pPr marL="617538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617538">
              <a:buFontTx/>
              <a:buNone/>
            </a:pPr>
            <a:r>
              <a:rPr lang="en-US" altLang="en-US" dirty="0"/>
              <a:t>	</a:t>
            </a:r>
            <a:r>
              <a:rPr lang="en-US" altLang="en-US" sz="2000" dirty="0">
                <a:latin typeface="Monaco" pitchFamily="2" charset="77"/>
              </a:rPr>
              <a:t>t0 = m00 * x0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t1 = m01 * x1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t2 = m02 * x2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t3 = m03 * x3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t4 = t0 + t1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t5 = t2 + t3</a:t>
            </a:r>
            <a:br>
              <a:rPr lang="en-US" altLang="en-US" sz="2000" dirty="0">
                <a:latin typeface="Monaco" pitchFamily="2" charset="77"/>
              </a:rPr>
            </a:br>
            <a:r>
              <a:rPr lang="en-US" altLang="en-US" sz="2000" dirty="0">
                <a:latin typeface="Monaco" pitchFamily="2" charset="77"/>
              </a:rPr>
              <a:t>y0 = t4 + t5</a:t>
            </a:r>
          </a:p>
          <a:p>
            <a:pPr marL="617538"/>
            <a:endParaRPr lang="en-US" altLang="en-US" dirty="0"/>
          </a:p>
          <a:p>
            <a:pPr marL="617538"/>
            <a:r>
              <a:rPr lang="en-US" altLang="en-US" dirty="0"/>
              <a:t>What is the ILP for one product (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y0</a:t>
            </a:r>
            <a:r>
              <a:rPr lang="en-US" altLang="en-US" dirty="0"/>
              <a:t>)?</a:t>
            </a:r>
          </a:p>
          <a:p>
            <a:pPr marL="617538"/>
            <a:r>
              <a:rPr lang="en-US" altLang="en-US" dirty="0"/>
              <a:t>What is the ILP for the entire matrix?</a:t>
            </a:r>
          </a:p>
          <a:p>
            <a:pPr marL="617538"/>
            <a:r>
              <a:rPr lang="en-US" altLang="en-US" dirty="0"/>
              <a:t>What is the ILP for doing 100 matrices in parallel?</a:t>
            </a:r>
          </a:p>
          <a:p>
            <a:pPr marL="617538"/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8B705-24E0-5645-A913-606512DCBFFE}"/>
              </a:ext>
            </a:extLst>
          </p:cNvPr>
          <p:cNvSpPr txBox="1"/>
          <p:nvPr/>
        </p:nvSpPr>
        <p:spPr>
          <a:xfrm>
            <a:off x="3975101" y="2626102"/>
            <a:ext cx="4864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In this case …</a:t>
            </a:r>
          </a:p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what will the machine parallelism be relative to the instruction-level parallelism?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2">
            <a:extLst>
              <a:ext uri="{FF2B5EF4-FFF2-40B4-BE49-F238E27FC236}">
                <a16:creationId xmlns:a16="http://schemas.microsoft.com/office/drawing/2014/main" id="{8E83F08D-66C9-7545-98BA-66745D5E0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Basics of a RISC Instruction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8D4A4-3583-244D-A811-96D99DC6A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Properties</a:t>
            </a:r>
          </a:p>
          <a:p>
            <a:pPr lvl="1">
              <a:spcBef>
                <a:spcPts val="625"/>
              </a:spcBef>
            </a:pPr>
            <a:r>
              <a:rPr lang="en-US" altLang="en-US" dirty="0"/>
              <a:t>All operations on data apply to </a:t>
            </a:r>
            <a:r>
              <a:rPr lang="en-US" altLang="en-US" dirty="0">
                <a:solidFill>
                  <a:schemeClr val="tx1"/>
                </a:solidFill>
              </a:rPr>
              <a:t>REGISTERS </a:t>
            </a:r>
          </a:p>
          <a:p>
            <a:pPr marL="754063" lvl="1" indent="0">
              <a:spcBef>
                <a:spcPts val="0"/>
              </a:spcBef>
              <a:buNone/>
            </a:pPr>
            <a:r>
              <a:rPr lang="en-US" altLang="en-US" dirty="0"/>
              <a:t>(typically the </a:t>
            </a:r>
            <a:r>
              <a:rPr lang="en-US" altLang="en-US" i="1" dirty="0"/>
              <a:t>entire</a:t>
            </a:r>
            <a:r>
              <a:rPr lang="en-US" altLang="en-US" dirty="0"/>
              <a:t> register, i.e., 32 or 64 bits per register)</a:t>
            </a:r>
          </a:p>
          <a:p>
            <a:pPr lvl="1">
              <a:spcBef>
                <a:spcPts val="625"/>
              </a:spcBef>
            </a:pPr>
            <a:r>
              <a:rPr lang="en-US" altLang="en-US" dirty="0"/>
              <a:t>Only operations that affect memory?</a:t>
            </a:r>
          </a:p>
          <a:p>
            <a:pPr lvl="2"/>
            <a:r>
              <a:rPr lang="en-US" altLang="en-US" dirty="0"/>
              <a:t>LOAD and STORE</a:t>
            </a:r>
          </a:p>
          <a:p>
            <a:pPr lvl="1">
              <a:spcBef>
                <a:spcPts val="625"/>
              </a:spcBef>
            </a:pPr>
            <a:r>
              <a:rPr lang="en-US" altLang="en-US" dirty="0"/>
              <a:t>Instruction formats?</a:t>
            </a:r>
          </a:p>
          <a:p>
            <a:pPr lvl="2"/>
            <a:r>
              <a:rPr lang="en-US" altLang="en-US" dirty="0"/>
              <a:t>FEW (in contrast to CISC where there are many)</a:t>
            </a:r>
          </a:p>
          <a:p>
            <a:pPr lvl="3"/>
            <a:r>
              <a:rPr lang="en-US" altLang="en-US" dirty="0"/>
              <a:t>ALU instructions</a:t>
            </a:r>
          </a:p>
          <a:p>
            <a:pPr lvl="3"/>
            <a:r>
              <a:rPr lang="en-US" altLang="en-US" dirty="0"/>
              <a:t>LOAD and STORE instructions</a:t>
            </a:r>
          </a:p>
          <a:p>
            <a:pPr lvl="3"/>
            <a:r>
              <a:rPr lang="en-US" altLang="en-US" dirty="0"/>
              <a:t>BRANCH and JUMP instructions</a:t>
            </a:r>
          </a:p>
          <a:p>
            <a:pPr lvl="2"/>
            <a:r>
              <a:rPr lang="en-US" altLang="en-US" dirty="0"/>
              <a:t>FIXED-SIZE (in general)</a:t>
            </a:r>
          </a:p>
          <a:p>
            <a:pPr lvl="3"/>
            <a:r>
              <a:rPr lang="en-US" altLang="en-US" dirty="0"/>
              <a:t>32 bit or 64 bit, depending 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C58D214-F7FA-944F-A046-44C359F6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24" y="333142"/>
            <a:ext cx="7772400" cy="762000"/>
          </a:xfrm>
        </p:spPr>
        <p:txBody>
          <a:bodyPr/>
          <a:lstStyle/>
          <a:p>
            <a:r>
              <a:rPr lang="en-US" altLang="en-US" dirty="0"/>
              <a:t>Acknowledgements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6CBFC776-2424-144D-9B73-01E91F7A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215851"/>
            <a:ext cx="8056266" cy="5159549"/>
          </a:xfrm>
        </p:spPr>
        <p:txBody>
          <a:bodyPr/>
          <a:lstStyle/>
          <a:p>
            <a:r>
              <a:rPr lang="en-US" altLang="en-US" dirty="0"/>
              <a:t>Thanks to many sources for slide material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1990 Morgan Kaufmann Publishers, © 2001-present Elsevier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Architecture: A Quantitative Approach by J. Hennessy &amp; D. Patterson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1994 Morgan Kaufmann Publishers, © 2001-present Elsevier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altLang="en-US" sz="1600" dirty="0"/>
              <a:t>	Computer Organization and Design by D. Patterson &amp; J. Hennessy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K. </a:t>
            </a:r>
            <a:r>
              <a:rPr lang="en-US" altLang="en-US" sz="1600" dirty="0" err="1"/>
              <a:t>Asinovic</a:t>
            </a:r>
            <a:r>
              <a:rPr lang="en-US" altLang="en-US" sz="1600" dirty="0"/>
              <a:t> &amp; Arvind, MIT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en-US" sz="1600" dirty="0"/>
              <a:t>© 2002 J. </a:t>
            </a:r>
            <a:r>
              <a:rPr lang="en-US" altLang="en-US" sz="1600" dirty="0" err="1"/>
              <a:t>Kubiatowicz</a:t>
            </a:r>
            <a:r>
              <a:rPr lang="en-US" altLang="en-US" sz="1600" dirty="0"/>
              <a:t>, University of California at Berkeley 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2006, © 2010 No Starch Press for Inside the Machine by J. Stokes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 W.-M. </a:t>
            </a:r>
            <a:r>
              <a:rPr lang="en-US" altLang="en-US" sz="1600" dirty="0" err="1"/>
              <a:t>Hwu</a:t>
            </a:r>
            <a:r>
              <a:rPr lang="en-US" altLang="en-US" sz="1600" dirty="0"/>
              <a:t> &amp; D. Kirk, University of Illinois &amp; NVIDIA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2007-2010 J. Owens, University of California at Davis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2010 CRC Press for Introduction to Concurrency in Programming Languages by M. </a:t>
            </a:r>
            <a:r>
              <a:rPr lang="en-US" altLang="en-US" sz="1600" dirty="0" err="1"/>
              <a:t>Sottile</a:t>
            </a:r>
            <a:r>
              <a:rPr lang="en-US" altLang="en-US" sz="1600" dirty="0"/>
              <a:t>, T. Mattson, and C. Rasmussen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2017, IBM POWER9 Processor Architecture by </a:t>
            </a:r>
            <a:r>
              <a:rPr lang="en-US" altLang="en-US" sz="1600" dirty="0" err="1"/>
              <a:t>Sadasivam</a:t>
            </a:r>
            <a:r>
              <a:rPr lang="en-US" altLang="en-US" sz="1600" dirty="0"/>
              <a:t> et al.,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2016, © 2019 POWER9 Processor User’s Manual, IBM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The </a:t>
            </a:r>
            <a:r>
              <a:rPr lang="en-US" altLang="en-US" sz="1600" dirty="0" err="1"/>
              <a:t>OpenPOWER</a:t>
            </a:r>
            <a:r>
              <a:rPr lang="en-US" altLang="en-US" sz="1600" dirty="0"/>
              <a:t> Foundation</a:t>
            </a:r>
          </a:p>
          <a:p>
            <a:pPr lvl="1">
              <a:spcBef>
                <a:spcPts val="600"/>
              </a:spcBef>
              <a:buFontTx/>
              <a:buNone/>
            </a:pPr>
            <a:r>
              <a:rPr lang="en-US" altLang="en-US" sz="1600" dirty="0"/>
              <a:t>© 2022, W. Feng,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224264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3B6520D-222A-3442-81A7-A9541E48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Processor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448314-F4F4-EA49-A4EC-C973E4C3FBB2}"/>
              </a:ext>
            </a:extLst>
          </p:cNvPr>
          <p:cNvCxnSpPr>
            <a:cxnSpLocks/>
          </p:cNvCxnSpPr>
          <p:nvPr/>
        </p:nvCxnSpPr>
        <p:spPr bwMode="auto">
          <a:xfrm>
            <a:off x="1477976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804BE-DBF7-CE40-9EB0-E7BF18732C0E}"/>
              </a:ext>
            </a:extLst>
          </p:cNvPr>
          <p:cNvCxnSpPr>
            <a:cxnSpLocks/>
          </p:cNvCxnSpPr>
          <p:nvPr/>
        </p:nvCxnSpPr>
        <p:spPr bwMode="auto">
          <a:xfrm>
            <a:off x="2377023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08EC7C-9AA4-E44C-9863-CAAE1101BE34}"/>
              </a:ext>
            </a:extLst>
          </p:cNvPr>
          <p:cNvCxnSpPr>
            <a:cxnSpLocks/>
          </p:cNvCxnSpPr>
          <p:nvPr/>
        </p:nvCxnSpPr>
        <p:spPr bwMode="auto">
          <a:xfrm>
            <a:off x="3311518" y="1824271"/>
            <a:ext cx="223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DF5E19-27E8-1C46-BCA7-235C63023D1E}"/>
              </a:ext>
            </a:extLst>
          </p:cNvPr>
          <p:cNvCxnSpPr>
            <a:cxnSpLocks/>
          </p:cNvCxnSpPr>
          <p:nvPr/>
        </p:nvCxnSpPr>
        <p:spPr bwMode="auto">
          <a:xfrm>
            <a:off x="4207498" y="1824271"/>
            <a:ext cx="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6C840-683C-2D4A-A6DE-DAED75D429E1}"/>
              </a:ext>
            </a:extLst>
          </p:cNvPr>
          <p:cNvCxnSpPr>
            <a:cxnSpLocks/>
          </p:cNvCxnSpPr>
          <p:nvPr/>
        </p:nvCxnSpPr>
        <p:spPr bwMode="auto">
          <a:xfrm>
            <a:off x="5138900" y="1836277"/>
            <a:ext cx="0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AB695E-9FA3-C945-AFDD-89E1E42D17B6}"/>
              </a:ext>
            </a:extLst>
          </p:cNvPr>
          <p:cNvCxnSpPr>
            <a:cxnSpLocks/>
          </p:cNvCxnSpPr>
          <p:nvPr/>
        </p:nvCxnSpPr>
        <p:spPr bwMode="auto">
          <a:xfrm>
            <a:off x="6040700" y="1821641"/>
            <a:ext cx="0" cy="42002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818C01-5505-4343-A35A-2B329A4B9325}"/>
              </a:ext>
            </a:extLst>
          </p:cNvPr>
          <p:cNvCxnSpPr>
            <a:cxnSpLocks/>
          </p:cNvCxnSpPr>
          <p:nvPr/>
        </p:nvCxnSpPr>
        <p:spPr bwMode="auto">
          <a:xfrm>
            <a:off x="6952834" y="1836277"/>
            <a:ext cx="12372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A9B07F-BC7D-BE43-BD1E-AE6E1FF5C49D}"/>
              </a:ext>
            </a:extLst>
          </p:cNvPr>
          <p:cNvCxnSpPr>
            <a:cxnSpLocks/>
          </p:cNvCxnSpPr>
          <p:nvPr/>
        </p:nvCxnSpPr>
        <p:spPr bwMode="auto">
          <a:xfrm>
            <a:off x="7903898" y="1836277"/>
            <a:ext cx="71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50859-BDD6-EB47-99B9-30911BE32399}"/>
              </a:ext>
            </a:extLst>
          </p:cNvPr>
          <p:cNvCxnSpPr>
            <a:cxnSpLocks/>
          </p:cNvCxnSpPr>
          <p:nvPr/>
        </p:nvCxnSpPr>
        <p:spPr bwMode="auto">
          <a:xfrm>
            <a:off x="827895" y="1824271"/>
            <a:ext cx="0" cy="4177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C8A6B4-8ADE-A343-A125-8452F7708A55}"/>
              </a:ext>
            </a:extLst>
          </p:cNvPr>
          <p:cNvSpPr txBox="1"/>
          <p:nvPr/>
        </p:nvSpPr>
        <p:spPr>
          <a:xfrm rot="16200000">
            <a:off x="-548839" y="38692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B78A2-1F09-4E4F-ABB9-624339C7662C}"/>
              </a:ext>
            </a:extLst>
          </p:cNvPr>
          <p:cNvCxnSpPr>
            <a:cxnSpLocks/>
          </p:cNvCxnSpPr>
          <p:nvPr/>
        </p:nvCxnSpPr>
        <p:spPr bwMode="auto">
          <a:xfrm>
            <a:off x="847991" y="16106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AC4D12-88DF-2F4F-9406-8470B66E1775}"/>
              </a:ext>
            </a:extLst>
          </p:cNvPr>
          <p:cNvSpPr txBox="1"/>
          <p:nvPr/>
        </p:nvSpPr>
        <p:spPr>
          <a:xfrm>
            <a:off x="4018704" y="12156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E7CB2-1CA0-6E48-AD7B-0E57C778F57B}"/>
              </a:ext>
            </a:extLst>
          </p:cNvPr>
          <p:cNvSpPr txBox="1"/>
          <p:nvPr/>
        </p:nvSpPr>
        <p:spPr>
          <a:xfrm>
            <a:off x="1504768" y="18290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53C4CC-9FB2-8440-A456-C26C2FD18608}"/>
              </a:ext>
            </a:extLst>
          </p:cNvPr>
          <p:cNvCxnSpPr>
            <a:cxnSpLocks/>
          </p:cNvCxnSpPr>
          <p:nvPr/>
        </p:nvCxnSpPr>
        <p:spPr bwMode="auto">
          <a:xfrm>
            <a:off x="4963724" y="26502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4B6688-43D6-0D47-AAC9-1F88E4E20CF8}"/>
              </a:ext>
            </a:extLst>
          </p:cNvPr>
          <p:cNvSpPr txBox="1"/>
          <p:nvPr/>
        </p:nvSpPr>
        <p:spPr>
          <a:xfrm>
            <a:off x="2410795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06EF2-25E8-1A4C-B950-663BEA4C1EEE}"/>
              </a:ext>
            </a:extLst>
          </p:cNvPr>
          <p:cNvSpPr txBox="1"/>
          <p:nvPr/>
        </p:nvSpPr>
        <p:spPr>
          <a:xfrm>
            <a:off x="3337758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FFFE0-FBC5-F640-BEDB-E8502EFABC53}"/>
              </a:ext>
            </a:extLst>
          </p:cNvPr>
          <p:cNvSpPr txBox="1"/>
          <p:nvPr/>
        </p:nvSpPr>
        <p:spPr>
          <a:xfrm>
            <a:off x="4242237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8456C-6FE8-9A42-A720-A4E182BB66F1}"/>
              </a:ext>
            </a:extLst>
          </p:cNvPr>
          <p:cNvSpPr txBox="1"/>
          <p:nvPr/>
        </p:nvSpPr>
        <p:spPr>
          <a:xfrm>
            <a:off x="5165139" y="18353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4AD00-1A11-6245-9E9D-46A53657AFE8}"/>
              </a:ext>
            </a:extLst>
          </p:cNvPr>
          <p:cNvSpPr txBox="1"/>
          <p:nvPr/>
        </p:nvSpPr>
        <p:spPr>
          <a:xfrm>
            <a:off x="6084993" y="1829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2DBAE-6B39-B340-9A8B-BD88013279DF}"/>
              </a:ext>
            </a:extLst>
          </p:cNvPr>
          <p:cNvSpPr txBox="1"/>
          <p:nvPr/>
        </p:nvSpPr>
        <p:spPr>
          <a:xfrm>
            <a:off x="7011262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C138E1-148B-5A4C-AA41-582F1524E82E}"/>
              </a:ext>
            </a:extLst>
          </p:cNvPr>
          <p:cNvSpPr/>
          <p:nvPr/>
        </p:nvSpPr>
        <p:spPr bwMode="auto">
          <a:xfrm>
            <a:off x="1611673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593F4C-3E86-9545-A3C8-705077297D88}"/>
              </a:ext>
            </a:extLst>
          </p:cNvPr>
          <p:cNvSpPr/>
          <p:nvPr/>
        </p:nvSpPr>
        <p:spPr bwMode="auto">
          <a:xfrm>
            <a:off x="234826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56B52-5C2F-FF48-AEEB-0D3896A222B1}"/>
              </a:ext>
            </a:extLst>
          </p:cNvPr>
          <p:cNvSpPr/>
          <p:nvPr/>
        </p:nvSpPr>
        <p:spPr bwMode="auto">
          <a:xfrm>
            <a:off x="327523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0EDA5-12F9-BC41-AFA8-7E05458848D8}"/>
              </a:ext>
            </a:extLst>
          </p:cNvPr>
          <p:cNvSpPr/>
          <p:nvPr/>
        </p:nvSpPr>
        <p:spPr bwMode="auto">
          <a:xfrm>
            <a:off x="417953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9C714-897C-6C43-9A64-B0D22C9E522D}"/>
              </a:ext>
            </a:extLst>
          </p:cNvPr>
          <p:cNvSpPr/>
          <p:nvPr/>
        </p:nvSpPr>
        <p:spPr bwMode="auto">
          <a:xfrm>
            <a:off x="510508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867ED5-49E7-D44A-B352-1F609BB29119}"/>
              </a:ext>
            </a:extLst>
          </p:cNvPr>
          <p:cNvSpPr/>
          <p:nvPr/>
        </p:nvSpPr>
        <p:spPr bwMode="auto">
          <a:xfrm>
            <a:off x="2842483" y="24832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1AE9C7-38DA-8042-B5BD-3816322D963E}"/>
              </a:ext>
            </a:extLst>
          </p:cNvPr>
          <p:cNvSpPr/>
          <p:nvPr/>
        </p:nvSpPr>
        <p:spPr bwMode="auto">
          <a:xfrm>
            <a:off x="2551080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D88E50-CFF7-954C-811C-DBD04CEE3B60}"/>
              </a:ext>
            </a:extLst>
          </p:cNvPr>
          <p:cNvCxnSpPr>
            <a:cxnSpLocks/>
          </p:cNvCxnSpPr>
          <p:nvPr/>
        </p:nvCxnSpPr>
        <p:spPr bwMode="auto">
          <a:xfrm>
            <a:off x="2194478" y="26464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0910E8-7FD1-7448-95D7-599B9B36C6E6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5262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F2365A-7235-504C-814F-18CB42E8E16F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7728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082617-C681-994C-B8B7-1C84F10FAA0B}"/>
              </a:ext>
            </a:extLst>
          </p:cNvPr>
          <p:cNvCxnSpPr>
            <a:cxnSpLocks/>
          </p:cNvCxnSpPr>
          <p:nvPr/>
        </p:nvCxnSpPr>
        <p:spPr bwMode="auto">
          <a:xfrm>
            <a:off x="3884117" y="26418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9C4EF6-A5A6-BB4F-9A6B-1FB635217BD3}"/>
              </a:ext>
            </a:extLst>
          </p:cNvPr>
          <p:cNvGrpSpPr/>
          <p:nvPr/>
        </p:nvGrpSpPr>
        <p:grpSpPr>
          <a:xfrm>
            <a:off x="3501158" y="2405098"/>
            <a:ext cx="520839" cy="493126"/>
            <a:chOff x="5809362" y="234551"/>
            <a:chExt cx="520839" cy="493126"/>
          </a:xfrm>
        </p:grpSpPr>
        <p:sp>
          <p:nvSpPr>
            <p:cNvPr id="55" name="Data 54">
              <a:extLst>
                <a:ext uri="{FF2B5EF4-FFF2-40B4-BE49-F238E27FC236}">
                  <a16:creationId xmlns:a16="http://schemas.microsoft.com/office/drawing/2014/main" id="{3AC3F9A5-24A1-A047-8E4D-73560B342EA3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6" name="Data 55">
              <a:extLst>
                <a:ext uri="{FF2B5EF4-FFF2-40B4-BE49-F238E27FC236}">
                  <a16:creationId xmlns:a16="http://schemas.microsoft.com/office/drawing/2014/main" id="{A19D4189-C241-AF46-A20D-9D34F1FFC4E1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D1E59B-46D5-A94C-85A8-0DCE07756319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2B43F6A-EFD8-9A41-ADCC-4EB37679AC7B}"/>
              </a:ext>
            </a:extLst>
          </p:cNvPr>
          <p:cNvSpPr txBox="1"/>
          <p:nvPr/>
        </p:nvSpPr>
        <p:spPr>
          <a:xfrm>
            <a:off x="3560109" y="24979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C0729-9A02-2F43-9C83-0C6F5A8FAE86}"/>
              </a:ext>
            </a:extLst>
          </p:cNvPr>
          <p:cNvSpPr/>
          <p:nvPr/>
        </p:nvSpPr>
        <p:spPr bwMode="auto">
          <a:xfrm>
            <a:off x="5341402" y="24894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F2FEC7-38B1-8B4C-83AF-CE5E2B763BB4}"/>
              </a:ext>
            </a:extLst>
          </p:cNvPr>
          <p:cNvSpPr/>
          <p:nvPr/>
        </p:nvSpPr>
        <p:spPr bwMode="auto">
          <a:xfrm>
            <a:off x="5333032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C1A6F9-C0D7-C74F-BCD3-737D4165B110}"/>
              </a:ext>
            </a:extLst>
          </p:cNvPr>
          <p:cNvSpPr/>
          <p:nvPr/>
        </p:nvSpPr>
        <p:spPr bwMode="auto">
          <a:xfrm>
            <a:off x="4390080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3008" name="Straight Connector 43007">
            <a:extLst>
              <a:ext uri="{FF2B5EF4-FFF2-40B4-BE49-F238E27FC236}">
                <a16:creationId xmlns:a16="http://schemas.microsoft.com/office/drawing/2014/main" id="{3D382254-CCCA-1A4A-A914-C4024493FBBE}"/>
              </a:ext>
            </a:extLst>
          </p:cNvPr>
          <p:cNvCxnSpPr/>
          <p:nvPr/>
        </p:nvCxnSpPr>
        <p:spPr bwMode="auto">
          <a:xfrm>
            <a:off x="4298715" y="26342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26C983-2059-AA42-8FCD-39A451746C72}"/>
              </a:ext>
            </a:extLst>
          </p:cNvPr>
          <p:cNvCxnSpPr>
            <a:cxnSpLocks/>
          </p:cNvCxnSpPr>
          <p:nvPr/>
        </p:nvCxnSpPr>
        <p:spPr bwMode="auto">
          <a:xfrm>
            <a:off x="4296180" y="29176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F5A075-F6C5-4A48-A5C9-C8426381DE5A}"/>
              </a:ext>
            </a:extLst>
          </p:cNvPr>
          <p:cNvCxnSpPr>
            <a:cxnSpLocks/>
          </p:cNvCxnSpPr>
          <p:nvPr/>
        </p:nvCxnSpPr>
        <p:spPr bwMode="auto">
          <a:xfrm>
            <a:off x="5029536" y="27728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E91FAE-6C40-9446-AD6A-2D17C4E7BFC3}"/>
              </a:ext>
            </a:extLst>
          </p:cNvPr>
          <p:cNvCxnSpPr>
            <a:cxnSpLocks/>
          </p:cNvCxnSpPr>
          <p:nvPr/>
        </p:nvCxnSpPr>
        <p:spPr bwMode="auto">
          <a:xfrm>
            <a:off x="5027939" y="27796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213422-AEDF-BE42-8007-9301D61E746A}"/>
              </a:ext>
            </a:extLst>
          </p:cNvPr>
          <p:cNvCxnSpPr>
            <a:cxnSpLocks/>
          </p:cNvCxnSpPr>
          <p:nvPr/>
        </p:nvCxnSpPr>
        <p:spPr bwMode="auto">
          <a:xfrm>
            <a:off x="5882700" y="35187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DD17C2D-26E4-8E4B-B797-DE97F1B637E1}"/>
              </a:ext>
            </a:extLst>
          </p:cNvPr>
          <p:cNvSpPr/>
          <p:nvPr/>
        </p:nvSpPr>
        <p:spPr bwMode="auto">
          <a:xfrm>
            <a:off x="2530649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5A382-9781-4A48-956C-DC362CAB19D3}"/>
              </a:ext>
            </a:extLst>
          </p:cNvPr>
          <p:cNvSpPr/>
          <p:nvPr/>
        </p:nvSpPr>
        <p:spPr bwMode="auto">
          <a:xfrm>
            <a:off x="3282485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E428AE-5251-9344-8DE0-8196087E51C8}"/>
              </a:ext>
            </a:extLst>
          </p:cNvPr>
          <p:cNvSpPr/>
          <p:nvPr/>
        </p:nvSpPr>
        <p:spPr bwMode="auto">
          <a:xfrm>
            <a:off x="4178968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0CFA8D2-9F65-5448-85DB-2C0E0A26BB4C}"/>
              </a:ext>
            </a:extLst>
          </p:cNvPr>
          <p:cNvSpPr/>
          <p:nvPr/>
        </p:nvSpPr>
        <p:spPr bwMode="auto">
          <a:xfrm>
            <a:off x="5107479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0AE5B1-8198-0544-82AE-ACEFAB176898}"/>
              </a:ext>
            </a:extLst>
          </p:cNvPr>
          <p:cNvSpPr/>
          <p:nvPr/>
        </p:nvSpPr>
        <p:spPr bwMode="auto">
          <a:xfrm>
            <a:off x="6005680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6E126D-F038-1A41-B10C-2F7744694A87}"/>
              </a:ext>
            </a:extLst>
          </p:cNvPr>
          <p:cNvSpPr/>
          <p:nvPr/>
        </p:nvSpPr>
        <p:spPr bwMode="auto">
          <a:xfrm>
            <a:off x="3761459" y="33518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70F4AA-94A6-1E4E-84C7-71CFB7EA272E}"/>
              </a:ext>
            </a:extLst>
          </p:cNvPr>
          <p:cNvSpPr/>
          <p:nvPr/>
        </p:nvSpPr>
        <p:spPr bwMode="auto">
          <a:xfrm>
            <a:off x="3470056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AE22B0-DA48-7442-94F1-0A21C2E608E3}"/>
              </a:ext>
            </a:extLst>
          </p:cNvPr>
          <p:cNvCxnSpPr>
            <a:cxnSpLocks/>
          </p:cNvCxnSpPr>
          <p:nvPr/>
        </p:nvCxnSpPr>
        <p:spPr bwMode="auto">
          <a:xfrm>
            <a:off x="3113454" y="35150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F80584-5690-5C48-AB9F-A96E9F7245BB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3948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7FA7A2-C664-B04B-9F24-1B22C8EC579F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6414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25DF88-5794-D547-90A6-ACC78024EFA1}"/>
              </a:ext>
            </a:extLst>
          </p:cNvPr>
          <p:cNvCxnSpPr>
            <a:cxnSpLocks/>
          </p:cNvCxnSpPr>
          <p:nvPr/>
        </p:nvCxnSpPr>
        <p:spPr bwMode="auto">
          <a:xfrm>
            <a:off x="4803093" y="35104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3489DCF-D906-5646-8509-0F73028EE32E}"/>
              </a:ext>
            </a:extLst>
          </p:cNvPr>
          <p:cNvGrpSpPr/>
          <p:nvPr/>
        </p:nvGrpSpPr>
        <p:grpSpPr>
          <a:xfrm>
            <a:off x="4420134" y="3273662"/>
            <a:ext cx="520839" cy="493126"/>
            <a:chOff x="5809362" y="234551"/>
            <a:chExt cx="520839" cy="493126"/>
          </a:xfrm>
        </p:grpSpPr>
        <p:sp>
          <p:nvSpPr>
            <p:cNvPr id="92" name="Data 91">
              <a:extLst>
                <a:ext uri="{FF2B5EF4-FFF2-40B4-BE49-F238E27FC236}">
                  <a16:creationId xmlns:a16="http://schemas.microsoft.com/office/drawing/2014/main" id="{7C09A8EE-9C5B-1D41-9081-C011F3E94038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3" name="Data 92">
              <a:extLst>
                <a:ext uri="{FF2B5EF4-FFF2-40B4-BE49-F238E27FC236}">
                  <a16:creationId xmlns:a16="http://schemas.microsoft.com/office/drawing/2014/main" id="{9DE8FA5E-0B72-E841-B7EB-41C6AAE1889C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45B4CC8-C46A-C542-9E60-D3E340E14EEC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DB756A6-108A-4546-99EE-5FDF12174EB1}"/>
              </a:ext>
            </a:extLst>
          </p:cNvPr>
          <p:cNvSpPr txBox="1"/>
          <p:nvPr/>
        </p:nvSpPr>
        <p:spPr>
          <a:xfrm>
            <a:off x="4479085" y="33665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2E9C7D-7047-DB43-96EC-6608C8B9361B}"/>
              </a:ext>
            </a:extLst>
          </p:cNvPr>
          <p:cNvSpPr/>
          <p:nvPr/>
        </p:nvSpPr>
        <p:spPr bwMode="auto">
          <a:xfrm>
            <a:off x="6260378" y="33580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ED0B8E-3606-1249-BF81-007A05B3131B}"/>
              </a:ext>
            </a:extLst>
          </p:cNvPr>
          <p:cNvSpPr/>
          <p:nvPr/>
        </p:nvSpPr>
        <p:spPr bwMode="auto">
          <a:xfrm>
            <a:off x="6252008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7E196-B1BE-BB4D-986E-2AF9ABADFDC7}"/>
              </a:ext>
            </a:extLst>
          </p:cNvPr>
          <p:cNvSpPr/>
          <p:nvPr/>
        </p:nvSpPr>
        <p:spPr bwMode="auto">
          <a:xfrm>
            <a:off x="5309056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3F0D09-FB51-C04C-8697-F9AA19D0BDFD}"/>
              </a:ext>
            </a:extLst>
          </p:cNvPr>
          <p:cNvCxnSpPr/>
          <p:nvPr/>
        </p:nvCxnSpPr>
        <p:spPr bwMode="auto">
          <a:xfrm>
            <a:off x="5217691" y="35028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AFF8EE3-D82D-684B-9521-CA888B9F4162}"/>
              </a:ext>
            </a:extLst>
          </p:cNvPr>
          <p:cNvCxnSpPr>
            <a:cxnSpLocks/>
          </p:cNvCxnSpPr>
          <p:nvPr/>
        </p:nvCxnSpPr>
        <p:spPr bwMode="auto">
          <a:xfrm>
            <a:off x="5215156" y="37862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71AC8B-CB12-6F48-A1A9-BC395F345A4D}"/>
              </a:ext>
            </a:extLst>
          </p:cNvPr>
          <p:cNvCxnSpPr>
            <a:cxnSpLocks/>
          </p:cNvCxnSpPr>
          <p:nvPr/>
        </p:nvCxnSpPr>
        <p:spPr bwMode="auto">
          <a:xfrm>
            <a:off x="5948512" y="36414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6B8DBB-75CB-0046-A683-8D1A24869563}"/>
              </a:ext>
            </a:extLst>
          </p:cNvPr>
          <p:cNvCxnSpPr>
            <a:cxnSpLocks/>
          </p:cNvCxnSpPr>
          <p:nvPr/>
        </p:nvCxnSpPr>
        <p:spPr bwMode="auto">
          <a:xfrm>
            <a:off x="5946915" y="3648202"/>
            <a:ext cx="65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AF630-B72D-AC42-8599-2BA48B49CD65}"/>
              </a:ext>
            </a:extLst>
          </p:cNvPr>
          <p:cNvCxnSpPr>
            <a:cxnSpLocks/>
          </p:cNvCxnSpPr>
          <p:nvPr/>
        </p:nvCxnSpPr>
        <p:spPr bwMode="auto">
          <a:xfrm>
            <a:off x="6766620" y="43950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F7E9FE-220C-C848-8E62-8DABFA6A8F0C}"/>
              </a:ext>
            </a:extLst>
          </p:cNvPr>
          <p:cNvSpPr/>
          <p:nvPr/>
        </p:nvSpPr>
        <p:spPr bwMode="auto">
          <a:xfrm>
            <a:off x="3414569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58F6D3C-BA3F-4F40-9CA8-8D401F3F5526}"/>
              </a:ext>
            </a:extLst>
          </p:cNvPr>
          <p:cNvSpPr/>
          <p:nvPr/>
        </p:nvSpPr>
        <p:spPr bwMode="auto">
          <a:xfrm>
            <a:off x="4173385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97C87FE-E948-BC44-89A4-BF01D89D9443}"/>
              </a:ext>
            </a:extLst>
          </p:cNvPr>
          <p:cNvSpPr/>
          <p:nvPr/>
        </p:nvSpPr>
        <p:spPr bwMode="auto">
          <a:xfrm>
            <a:off x="5111172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41466F-4679-FB49-9E98-9B8BAF9D2AE2}"/>
              </a:ext>
            </a:extLst>
          </p:cNvPr>
          <p:cNvSpPr/>
          <p:nvPr/>
        </p:nvSpPr>
        <p:spPr bwMode="auto">
          <a:xfrm>
            <a:off x="6012339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E74925-0094-A448-8F53-C8F61AE1DFB2}"/>
              </a:ext>
            </a:extLst>
          </p:cNvPr>
          <p:cNvSpPr/>
          <p:nvPr/>
        </p:nvSpPr>
        <p:spPr bwMode="auto">
          <a:xfrm>
            <a:off x="6931400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ACB16C-6B85-6846-893A-193FBB7DA282}"/>
              </a:ext>
            </a:extLst>
          </p:cNvPr>
          <p:cNvSpPr/>
          <p:nvPr/>
        </p:nvSpPr>
        <p:spPr bwMode="auto">
          <a:xfrm>
            <a:off x="4645379" y="42280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CD8F025-35A8-C84B-AE6C-E6A76B502837}"/>
              </a:ext>
            </a:extLst>
          </p:cNvPr>
          <p:cNvSpPr/>
          <p:nvPr/>
        </p:nvSpPr>
        <p:spPr bwMode="auto">
          <a:xfrm>
            <a:off x="4353976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4F3E65-9217-524B-9BD1-ED034C5D9BA8}"/>
              </a:ext>
            </a:extLst>
          </p:cNvPr>
          <p:cNvCxnSpPr>
            <a:cxnSpLocks/>
          </p:cNvCxnSpPr>
          <p:nvPr/>
        </p:nvCxnSpPr>
        <p:spPr bwMode="auto">
          <a:xfrm>
            <a:off x="3997374" y="43912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F3C6767-A733-9B49-B042-7C0B2AB4C6EC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2710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2A1C57D-29A5-E84D-BB6A-DC7ED44706CE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5176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A162F23-F1CF-2341-96BA-0160D798E6CC}"/>
              </a:ext>
            </a:extLst>
          </p:cNvPr>
          <p:cNvCxnSpPr>
            <a:cxnSpLocks/>
          </p:cNvCxnSpPr>
          <p:nvPr/>
        </p:nvCxnSpPr>
        <p:spPr bwMode="auto">
          <a:xfrm>
            <a:off x="5687013" y="43866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CA2041-09AE-934B-B7AD-28A3A573D431}"/>
              </a:ext>
            </a:extLst>
          </p:cNvPr>
          <p:cNvGrpSpPr/>
          <p:nvPr/>
        </p:nvGrpSpPr>
        <p:grpSpPr>
          <a:xfrm>
            <a:off x="5304054" y="4149892"/>
            <a:ext cx="520839" cy="493126"/>
            <a:chOff x="5809362" y="234551"/>
            <a:chExt cx="520839" cy="493126"/>
          </a:xfrm>
        </p:grpSpPr>
        <p:sp>
          <p:nvSpPr>
            <p:cNvPr id="140" name="Data 139">
              <a:extLst>
                <a:ext uri="{FF2B5EF4-FFF2-40B4-BE49-F238E27FC236}">
                  <a16:creationId xmlns:a16="http://schemas.microsoft.com/office/drawing/2014/main" id="{0B18EAF7-DC03-AC41-BC19-5E43E6E892F0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1" name="Data 140">
              <a:extLst>
                <a:ext uri="{FF2B5EF4-FFF2-40B4-BE49-F238E27FC236}">
                  <a16:creationId xmlns:a16="http://schemas.microsoft.com/office/drawing/2014/main" id="{68423106-40D0-DD4F-ACFE-0321387C41A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908C4A-4708-B74B-A311-8529B91DF1D5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E0A85B1-0562-C148-972C-9779B0272534}"/>
              </a:ext>
            </a:extLst>
          </p:cNvPr>
          <p:cNvSpPr txBox="1"/>
          <p:nvPr/>
        </p:nvSpPr>
        <p:spPr>
          <a:xfrm>
            <a:off x="5363005" y="42427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B7EE3F-1742-D04C-A66A-BD49688409DD}"/>
              </a:ext>
            </a:extLst>
          </p:cNvPr>
          <p:cNvSpPr/>
          <p:nvPr/>
        </p:nvSpPr>
        <p:spPr bwMode="auto">
          <a:xfrm>
            <a:off x="7144298" y="42342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2E9E18-9DAC-5C4C-B954-609A803ABA6A}"/>
              </a:ext>
            </a:extLst>
          </p:cNvPr>
          <p:cNvSpPr/>
          <p:nvPr/>
        </p:nvSpPr>
        <p:spPr bwMode="auto">
          <a:xfrm>
            <a:off x="7135928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83A244F-E054-624E-A4AE-B999229B4C07}"/>
              </a:ext>
            </a:extLst>
          </p:cNvPr>
          <p:cNvSpPr/>
          <p:nvPr/>
        </p:nvSpPr>
        <p:spPr bwMode="auto">
          <a:xfrm>
            <a:off x="6192976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154ECBC-4A15-B64D-A1E0-FBEC58B8E4F4}"/>
              </a:ext>
            </a:extLst>
          </p:cNvPr>
          <p:cNvCxnSpPr/>
          <p:nvPr/>
        </p:nvCxnSpPr>
        <p:spPr bwMode="auto">
          <a:xfrm>
            <a:off x="6112369" y="43790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1C03521-737D-FF4C-AE20-5BD682E350FB}"/>
              </a:ext>
            </a:extLst>
          </p:cNvPr>
          <p:cNvCxnSpPr>
            <a:cxnSpLocks/>
          </p:cNvCxnSpPr>
          <p:nvPr/>
        </p:nvCxnSpPr>
        <p:spPr bwMode="auto">
          <a:xfrm>
            <a:off x="6112369" y="4663338"/>
            <a:ext cx="7200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44466E-4B8F-F345-8E53-5C1B3F927CEA}"/>
              </a:ext>
            </a:extLst>
          </p:cNvPr>
          <p:cNvCxnSpPr>
            <a:cxnSpLocks/>
          </p:cNvCxnSpPr>
          <p:nvPr/>
        </p:nvCxnSpPr>
        <p:spPr bwMode="auto">
          <a:xfrm>
            <a:off x="6832432" y="45176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A52261-745D-9147-AEFF-C398E8E7854B}"/>
              </a:ext>
            </a:extLst>
          </p:cNvPr>
          <p:cNvCxnSpPr>
            <a:cxnSpLocks/>
          </p:cNvCxnSpPr>
          <p:nvPr/>
        </p:nvCxnSpPr>
        <p:spPr bwMode="auto">
          <a:xfrm>
            <a:off x="6830835" y="45244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577967-FCBB-2542-94F0-33EFF795114D}"/>
              </a:ext>
            </a:extLst>
          </p:cNvPr>
          <p:cNvCxnSpPr>
            <a:cxnSpLocks/>
          </p:cNvCxnSpPr>
          <p:nvPr/>
        </p:nvCxnSpPr>
        <p:spPr bwMode="auto">
          <a:xfrm>
            <a:off x="7717452" y="5263095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98F66C-2597-7D4F-907D-80F3E58EC696}"/>
              </a:ext>
            </a:extLst>
          </p:cNvPr>
          <p:cNvSpPr/>
          <p:nvPr/>
        </p:nvSpPr>
        <p:spPr bwMode="auto">
          <a:xfrm>
            <a:off x="4365401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74176E-DE6D-E44A-8B26-4CA42F66AB31}"/>
              </a:ext>
            </a:extLst>
          </p:cNvPr>
          <p:cNvSpPr/>
          <p:nvPr/>
        </p:nvSpPr>
        <p:spPr bwMode="auto">
          <a:xfrm>
            <a:off x="5109681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1CA01D7-EBE4-E440-BE9A-EF63B375C6F8}"/>
              </a:ext>
            </a:extLst>
          </p:cNvPr>
          <p:cNvSpPr/>
          <p:nvPr/>
        </p:nvSpPr>
        <p:spPr bwMode="auto">
          <a:xfrm>
            <a:off x="6013144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A87F9EE-3159-2644-A4D3-59C35F33C445}"/>
              </a:ext>
            </a:extLst>
          </p:cNvPr>
          <p:cNvSpPr/>
          <p:nvPr/>
        </p:nvSpPr>
        <p:spPr bwMode="auto">
          <a:xfrm>
            <a:off x="6935827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B239AF-F39E-C347-ADE4-492F8E1C42C6}"/>
              </a:ext>
            </a:extLst>
          </p:cNvPr>
          <p:cNvSpPr/>
          <p:nvPr/>
        </p:nvSpPr>
        <p:spPr bwMode="auto">
          <a:xfrm>
            <a:off x="7872706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0BB701-A3E7-1248-9761-2F2CAB818254}"/>
              </a:ext>
            </a:extLst>
          </p:cNvPr>
          <p:cNvSpPr/>
          <p:nvPr/>
        </p:nvSpPr>
        <p:spPr bwMode="auto">
          <a:xfrm>
            <a:off x="5596211" y="509616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6E3F811-D262-5949-894B-B5E03B317209}"/>
              </a:ext>
            </a:extLst>
          </p:cNvPr>
          <p:cNvSpPr/>
          <p:nvPr/>
        </p:nvSpPr>
        <p:spPr bwMode="auto">
          <a:xfrm>
            <a:off x="5304808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CA880C5-9D69-FC47-96D7-193B606B8ABB}"/>
              </a:ext>
            </a:extLst>
          </p:cNvPr>
          <p:cNvCxnSpPr>
            <a:cxnSpLocks/>
          </p:cNvCxnSpPr>
          <p:nvPr/>
        </p:nvCxnSpPr>
        <p:spPr bwMode="auto">
          <a:xfrm>
            <a:off x="4948206" y="5259365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22B636B-0DFE-0547-BBC3-42A39438BA0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13916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5EE6B0C-DB2B-264C-AA8E-2690F5257CE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385773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2559C31-EC4F-7442-BCA5-7EC400433D5A}"/>
              </a:ext>
            </a:extLst>
          </p:cNvPr>
          <p:cNvCxnSpPr>
            <a:cxnSpLocks/>
          </p:cNvCxnSpPr>
          <p:nvPr/>
        </p:nvCxnSpPr>
        <p:spPr bwMode="auto">
          <a:xfrm>
            <a:off x="6637845" y="525477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13C9D7B-579C-0842-9967-0E0C0B2FC692}"/>
              </a:ext>
            </a:extLst>
          </p:cNvPr>
          <p:cNvGrpSpPr/>
          <p:nvPr/>
        </p:nvGrpSpPr>
        <p:grpSpPr>
          <a:xfrm>
            <a:off x="6254886" y="5017980"/>
            <a:ext cx="520839" cy="493126"/>
            <a:chOff x="5809362" y="234551"/>
            <a:chExt cx="520839" cy="493126"/>
          </a:xfrm>
        </p:grpSpPr>
        <p:sp>
          <p:nvSpPr>
            <p:cNvPr id="164" name="Data 163">
              <a:extLst>
                <a:ext uri="{FF2B5EF4-FFF2-40B4-BE49-F238E27FC236}">
                  <a16:creationId xmlns:a16="http://schemas.microsoft.com/office/drawing/2014/main" id="{97A79387-ADE9-AA44-8B29-9517C6152F2A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5" name="Data 164">
              <a:extLst>
                <a:ext uri="{FF2B5EF4-FFF2-40B4-BE49-F238E27FC236}">
                  <a16:creationId xmlns:a16="http://schemas.microsoft.com/office/drawing/2014/main" id="{24A1A789-9640-6C4C-979B-812A24513B8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542D920-D07C-284B-ACA0-36673D42B9CF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B7AF7ADE-4658-C84F-9266-6789966B0132}"/>
              </a:ext>
            </a:extLst>
          </p:cNvPr>
          <p:cNvSpPr txBox="1"/>
          <p:nvPr/>
        </p:nvSpPr>
        <p:spPr>
          <a:xfrm>
            <a:off x="6313837" y="5110837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2CA5404-5C87-5A4D-B1BB-9EE5472D3BB4}"/>
              </a:ext>
            </a:extLst>
          </p:cNvPr>
          <p:cNvSpPr/>
          <p:nvPr/>
        </p:nvSpPr>
        <p:spPr bwMode="auto">
          <a:xfrm>
            <a:off x="8095130" y="510233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08C6FD4-8E98-C94E-9469-7F08AAD684C2}"/>
              </a:ext>
            </a:extLst>
          </p:cNvPr>
          <p:cNvSpPr/>
          <p:nvPr/>
        </p:nvSpPr>
        <p:spPr bwMode="auto">
          <a:xfrm>
            <a:off x="8086760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7CAD0C4-BADF-E344-A949-E86BF2CAF26B}"/>
              </a:ext>
            </a:extLst>
          </p:cNvPr>
          <p:cNvSpPr/>
          <p:nvPr/>
        </p:nvSpPr>
        <p:spPr bwMode="auto">
          <a:xfrm>
            <a:off x="7143808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3D94A9-84BA-C14C-90A1-131F9164CE53}"/>
              </a:ext>
            </a:extLst>
          </p:cNvPr>
          <p:cNvCxnSpPr/>
          <p:nvPr/>
        </p:nvCxnSpPr>
        <p:spPr bwMode="auto">
          <a:xfrm>
            <a:off x="7052443" y="5247150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5D831B7-9573-EF4E-B23A-B6FD3D64E83A}"/>
              </a:ext>
            </a:extLst>
          </p:cNvPr>
          <p:cNvCxnSpPr>
            <a:cxnSpLocks/>
          </p:cNvCxnSpPr>
          <p:nvPr/>
        </p:nvCxnSpPr>
        <p:spPr bwMode="auto">
          <a:xfrm>
            <a:off x="7049908" y="5530553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8C31E07-658E-2544-AA8B-86CB3CE9C5B0}"/>
              </a:ext>
            </a:extLst>
          </p:cNvPr>
          <p:cNvCxnSpPr>
            <a:cxnSpLocks/>
          </p:cNvCxnSpPr>
          <p:nvPr/>
        </p:nvCxnSpPr>
        <p:spPr bwMode="auto">
          <a:xfrm>
            <a:off x="7783264" y="5385773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93DBD48-3D84-7040-8147-8203F02F591A}"/>
              </a:ext>
            </a:extLst>
          </p:cNvPr>
          <p:cNvCxnSpPr>
            <a:cxnSpLocks/>
          </p:cNvCxnSpPr>
          <p:nvPr/>
        </p:nvCxnSpPr>
        <p:spPr bwMode="auto">
          <a:xfrm>
            <a:off x="7781667" y="5392520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CB2424F-02AB-B84D-83B4-4EFA85FCCB82}"/>
              </a:ext>
            </a:extLst>
          </p:cNvPr>
          <p:cNvCxnSpPr>
            <a:cxnSpLocks/>
          </p:cNvCxnSpPr>
          <p:nvPr/>
        </p:nvCxnSpPr>
        <p:spPr bwMode="auto">
          <a:xfrm>
            <a:off x="8826339" y="1877190"/>
            <a:ext cx="0" cy="4124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83C512F-576F-C14A-A4D3-AF90C4E3442E}"/>
              </a:ext>
            </a:extLst>
          </p:cNvPr>
          <p:cNvSpPr txBox="1"/>
          <p:nvPr/>
        </p:nvSpPr>
        <p:spPr>
          <a:xfrm>
            <a:off x="7931297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  <p:extLst>
      <p:ext uri="{BB962C8B-B14F-4D97-AF65-F5344CB8AC3E}">
        <p14:creationId xmlns:p14="http://schemas.microsoft.com/office/powerpoint/2010/main" val="276555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2">
            <a:extLst>
              <a:ext uri="{FF2B5EF4-FFF2-40B4-BE49-F238E27FC236}">
                <a16:creationId xmlns:a16="http://schemas.microsoft.com/office/drawing/2014/main" id="{A677E0D5-3724-374E-8A73-7D3240C5C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MIPS64 ISA </a:t>
            </a:r>
            <a:br>
              <a:rPr lang="en-US" altLang="en-US"/>
            </a:br>
            <a:r>
              <a:rPr lang="en-US" altLang="en-US" sz="2000"/>
              <a:t>(see Appendix) </a:t>
            </a:r>
          </a:p>
        </p:txBody>
      </p:sp>
      <p:sp>
        <p:nvSpPr>
          <p:cNvPr id="53250" name="Content Placeholder 3">
            <a:extLst>
              <a:ext uri="{FF2B5EF4-FFF2-40B4-BE49-F238E27FC236}">
                <a16:creationId xmlns:a16="http://schemas.microsoft.com/office/drawing/2014/main" id="{1CA5F4C5-7BCB-2F49-AD2D-3F635436A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4438"/>
            <a:ext cx="8128000" cy="5110162"/>
          </a:xfrm>
        </p:spPr>
        <p:txBody>
          <a:bodyPr/>
          <a:lstStyle/>
          <a:p>
            <a:r>
              <a:rPr lang="en-US" altLang="en-US"/>
              <a:t>Registers</a:t>
            </a:r>
          </a:p>
          <a:p>
            <a:pPr lvl="1"/>
            <a:r>
              <a:rPr lang="en-US" altLang="en-US"/>
              <a:t>32 64-bit general-purpose registers (GPRs) </a:t>
            </a:r>
          </a:p>
          <a:p>
            <a:pPr lvl="1"/>
            <a:r>
              <a:rPr lang="en-US" altLang="en-US"/>
              <a:t>32 floating-pt registers (FPRs), holding 32 SP or 32 DP values </a:t>
            </a:r>
          </a:p>
          <a:p>
            <a:pPr lvl="2"/>
            <a:r>
              <a:rPr lang="en-US" altLang="en-US"/>
              <a:t>(When holding a SP number, the other half of the FPR is unused.)</a:t>
            </a:r>
          </a:p>
          <a:p>
            <a:r>
              <a:rPr lang="en-US" altLang="en-US"/>
              <a:t>Data Types </a:t>
            </a:r>
            <a:r>
              <a:rPr lang="en-US" altLang="en-US">
                <a:sym typeface="Wingdings" pitchFamily="2" charset="2"/>
              </a:rPr>
              <a:t> Integer and Floating Point</a:t>
            </a:r>
            <a:endParaRPr lang="en-US" altLang="en-US"/>
          </a:p>
          <a:p>
            <a:pPr lvl="1"/>
            <a:r>
              <a:rPr lang="en-US" altLang="en-US"/>
              <a:t>8-bit bytes; 16-bit half words, 32-bit words, 64-bit double-words</a:t>
            </a:r>
          </a:p>
          <a:p>
            <a:pPr lvl="1"/>
            <a:r>
              <a:rPr lang="en-US" altLang="en-US"/>
              <a:t>32-bit single-precision (SP); 64-bit double-precision (DP)</a:t>
            </a:r>
          </a:p>
          <a:p>
            <a:r>
              <a:rPr lang="en-US" altLang="en-US"/>
              <a:t>Addressing Modes </a:t>
            </a:r>
            <a:r>
              <a:rPr lang="en-US" altLang="en-US">
                <a:sym typeface="Wingdings" pitchFamily="2" charset="2"/>
              </a:rPr>
              <a:t> ONLY THREE natively supported!</a:t>
            </a:r>
          </a:p>
          <a:p>
            <a:pPr lvl="1"/>
            <a:r>
              <a:rPr lang="en-US" altLang="en-US">
                <a:sym typeface="Wingdings" pitchFamily="2" charset="2"/>
              </a:rPr>
              <a:t>Register</a:t>
            </a:r>
          </a:p>
          <a:p>
            <a:pPr lvl="1"/>
            <a:r>
              <a:rPr lang="en-US" altLang="en-US">
                <a:sym typeface="Wingdings" pitchFamily="2" charset="2"/>
              </a:rPr>
              <a:t>Immediate (16-bit field)</a:t>
            </a:r>
          </a:p>
          <a:p>
            <a:pPr lvl="1"/>
            <a:r>
              <a:rPr lang="en-US" altLang="en-US">
                <a:sym typeface="Wingdings" pitchFamily="2" charset="2"/>
              </a:rPr>
              <a:t>Displacement (16-bit field)</a:t>
            </a:r>
          </a:p>
          <a:p>
            <a:pPr lvl="2"/>
            <a:r>
              <a:rPr lang="en-US" altLang="en-US">
                <a:sym typeface="Wingdings" pitchFamily="2" charset="2"/>
              </a:rPr>
              <a:t>Register-indirect addressing:  0 in displacement field</a:t>
            </a:r>
          </a:p>
          <a:p>
            <a:pPr lvl="2"/>
            <a:r>
              <a:rPr lang="en-US" altLang="en-US">
                <a:sym typeface="Wingdings" pitchFamily="2" charset="2"/>
              </a:rPr>
              <a:t>Absolute addressing:  R0 as the base register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6C5FD53-1428-4B46-BFBA-6FC663890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2575"/>
            <a:ext cx="7772400" cy="762000"/>
          </a:xfrm>
        </p:spPr>
        <p:txBody>
          <a:bodyPr/>
          <a:lstStyle/>
          <a:p>
            <a:r>
              <a:rPr lang="en-US" altLang="en-US" dirty="0"/>
              <a:t>Addressing Modes of Past ISAs </a:t>
            </a:r>
            <a:r>
              <a:rPr lang="en-US" altLang="en-US" sz="2000" dirty="0"/>
              <a:t>(see Fig. A.6)</a:t>
            </a:r>
            <a:endParaRPr lang="en-US" altLang="en-US" dirty="0"/>
          </a:p>
        </p:txBody>
      </p:sp>
      <p:pic>
        <p:nvPicPr>
          <p:cNvPr id="54274" name="Picture 1">
            <a:extLst>
              <a:ext uri="{FF2B5EF4-FFF2-40B4-BE49-F238E27FC236}">
                <a16:creationId xmlns:a16="http://schemas.microsoft.com/office/drawing/2014/main" id="{6284B7DB-3E19-524B-BA70-B83200EE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004888"/>
            <a:ext cx="6677025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4AC6E7B6-EF9C-BA44-A1D7-CFC6A3875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Encoding an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3A05-8CE6-1046-9574-78F0A0D7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i="1" dirty="0"/>
              <a:t>Balancing Act of Many Competing Forces</a:t>
            </a:r>
          </a:p>
          <a:p>
            <a:pPr>
              <a:defRPr/>
            </a:pPr>
            <a:r>
              <a:rPr lang="en-US" dirty="0"/>
              <a:t>Desire to have as many registers and addressing modes as possible.</a:t>
            </a:r>
          </a:p>
          <a:p>
            <a:pPr>
              <a:defRPr/>
            </a:pPr>
            <a:r>
              <a:rPr lang="en-US" dirty="0"/>
              <a:t>Impact of the size of the register and addressing mode fields (on average instruction size, and hence, on average program size).</a:t>
            </a:r>
          </a:p>
          <a:p>
            <a:pPr>
              <a:defRPr/>
            </a:pPr>
            <a:r>
              <a:rPr lang="en-US" dirty="0"/>
              <a:t>Desire to have instructions encoded into lengths that will be easy to handle in a pipelined implementation.</a:t>
            </a:r>
          </a:p>
          <a:p>
            <a:pPr lvl="1">
              <a:defRPr/>
            </a:pPr>
            <a:r>
              <a:rPr lang="en-US" dirty="0"/>
              <a:t>Ideally, instructions should be in multiples of bytes (or words) rather than arbitrary bit length.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3">
            <a:extLst>
              <a:ext uri="{FF2B5EF4-FFF2-40B4-BE49-F238E27FC236}">
                <a16:creationId xmlns:a16="http://schemas.microsoft.com/office/drawing/2014/main" id="{71C715C8-56BF-7C46-AB30-0420BDD9E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157163"/>
            <a:ext cx="8432800" cy="1074737"/>
          </a:xfrm>
        </p:spPr>
        <p:txBody>
          <a:bodyPr/>
          <a:lstStyle/>
          <a:p>
            <a:r>
              <a:rPr lang="en-US" altLang="en-US" dirty="0"/>
              <a:t>Instruction Layout for MIPS Pipelined Processor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B75F0-B2BA-AD46-B50F-17D13EBD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800" y="1574800"/>
            <a:ext cx="3911600" cy="4648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This is for the MIPS32 ISA.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i="1" dirty="0"/>
              <a:t>Resources for MIPS64 ISA</a:t>
            </a:r>
            <a:endParaRPr lang="en-US" sz="1800" dirty="0"/>
          </a:p>
          <a:p>
            <a:pPr>
              <a:defRPr/>
            </a:pPr>
            <a:r>
              <a:rPr lang="en-US" sz="2000" dirty="0">
                <a:hlinkClick r:id="rId3"/>
              </a:rPr>
              <a:t>https://www.mips.com/products/architectures/mips64/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https://s3-eu-west-1.amazonaws.com/downloads-mips/documents/MD00083-2B-MIPS64INT-AFP-06.01.pdf</a:t>
            </a:r>
            <a:endParaRPr lang="en-US" sz="2000" dirty="0"/>
          </a:p>
        </p:txBody>
      </p:sp>
      <p:pic>
        <p:nvPicPr>
          <p:cNvPr id="57347" name="Picture 4" descr="appa-22-9780123838728">
            <a:extLst>
              <a:ext uri="{FF2B5EF4-FFF2-40B4-BE49-F238E27FC236}">
                <a16:creationId xmlns:a16="http://schemas.microsoft.com/office/drawing/2014/main" id="{0FBD2E25-FF10-F047-8A9F-EB67E92D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44053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69E20AC1-2DF1-6A41-A78D-A5DB6D24D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5275"/>
            <a:ext cx="7886700" cy="762000"/>
          </a:xfrm>
        </p:spPr>
        <p:txBody>
          <a:bodyPr/>
          <a:lstStyle/>
          <a:p>
            <a:r>
              <a:rPr lang="en-US" altLang="en-US" dirty="0"/>
              <a:t>Basic Five-Stage Pipelined MIPS Architecture</a:t>
            </a:r>
          </a:p>
        </p:txBody>
      </p:sp>
      <p:pic>
        <p:nvPicPr>
          <p:cNvPr id="59394" name="Content Placeholder 3">
            <a:extLst>
              <a:ext uri="{FF2B5EF4-FFF2-40B4-BE49-F238E27FC236}">
                <a16:creationId xmlns:a16="http://schemas.microsoft.com/office/drawing/2014/main" id="{7AA610C0-7760-D043-9F65-0C5C985446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26" y="1390650"/>
            <a:ext cx="7298274" cy="5095875"/>
          </a:xfrm>
        </p:spPr>
      </p:pic>
      <p:pic>
        <p:nvPicPr>
          <p:cNvPr id="4" name="Picture 4" descr="appa-22-9780123838728">
            <a:extLst>
              <a:ext uri="{FF2B5EF4-FFF2-40B4-BE49-F238E27FC236}">
                <a16:creationId xmlns:a16="http://schemas.microsoft.com/office/drawing/2014/main" id="{FF4EA10B-EA28-7C44-B896-F5B71EF5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00" b="39709"/>
          <a:stretch>
            <a:fillRect/>
          </a:stretch>
        </p:blipFill>
        <p:spPr bwMode="auto">
          <a:xfrm>
            <a:off x="397401" y="1166813"/>
            <a:ext cx="27559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E0CD213F-3BBB-7C40-BAF7-8AC115D0CA49}"/>
              </a:ext>
            </a:extLst>
          </p:cNvPr>
          <p:cNvSpPr>
            <a:spLocks/>
          </p:cNvSpPr>
          <p:nvPr/>
        </p:nvSpPr>
        <p:spPr bwMode="auto">
          <a:xfrm>
            <a:off x="1516588" y="1765300"/>
            <a:ext cx="1928813" cy="2305050"/>
          </a:xfrm>
          <a:custGeom>
            <a:avLst/>
            <a:gdLst>
              <a:gd name="T0" fmla="*/ 338186 w 1928992"/>
              <a:gd name="T1" fmla="*/ 0 h 2305263"/>
              <a:gd name="T2" fmla="*/ 12509 w 1928992"/>
              <a:gd name="T3" fmla="*/ 839243 h 2305263"/>
              <a:gd name="T4" fmla="*/ 175348 w 1928992"/>
              <a:gd name="T5" fmla="*/ 1791221 h 2305263"/>
              <a:gd name="T6" fmla="*/ 1139852 w 1928992"/>
              <a:gd name="T7" fmla="*/ 2304789 h 2305263"/>
              <a:gd name="T8" fmla="*/ 1928992 w 1928992"/>
              <a:gd name="T9" fmla="*/ 1891430 h 2305263"/>
              <a:gd name="T10" fmla="*/ 1928992 w 1928992"/>
              <a:gd name="T11" fmla="*/ 1891430 h 23052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28992" h="2305263">
                <a:moveTo>
                  <a:pt x="338186" y="0"/>
                </a:moveTo>
                <a:cubicBezTo>
                  <a:pt x="188917" y="270353"/>
                  <a:pt x="39649" y="540706"/>
                  <a:pt x="12509" y="839243"/>
                </a:cubicBezTo>
                <a:cubicBezTo>
                  <a:pt x="-14631" y="1137780"/>
                  <a:pt x="-12542" y="1546963"/>
                  <a:pt x="175348" y="1791221"/>
                </a:cubicBezTo>
                <a:cubicBezTo>
                  <a:pt x="363238" y="2035479"/>
                  <a:pt x="847578" y="2288088"/>
                  <a:pt x="1139852" y="2304789"/>
                </a:cubicBezTo>
                <a:cubicBezTo>
                  <a:pt x="1432126" y="2321490"/>
                  <a:pt x="1928992" y="1891430"/>
                  <a:pt x="1928992" y="189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2">
            <a:extLst>
              <a:ext uri="{FF2B5EF4-FFF2-40B4-BE49-F238E27FC236}">
                <a16:creationId xmlns:a16="http://schemas.microsoft.com/office/drawing/2014/main" id="{B40101CF-63F6-7E46-8B67-15906CD20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Five-Stage Pipelined Processor</a:t>
            </a:r>
          </a:p>
        </p:txBody>
      </p:sp>
      <p:sp>
        <p:nvSpPr>
          <p:cNvPr id="60418" name="Content Placeholder 3">
            <a:extLst>
              <a:ext uri="{FF2B5EF4-FFF2-40B4-BE49-F238E27FC236}">
                <a16:creationId xmlns:a16="http://schemas.microsoft.com/office/drawing/2014/main" id="{51F0F707-D614-B945-AB59-0E1FF747C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1131888"/>
            <a:ext cx="6042025" cy="51054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/>
              <a:t>Instruction Fetch (IF)</a:t>
            </a:r>
          </a:p>
          <a:p>
            <a:pPr lvl="1"/>
            <a:r>
              <a:rPr lang="en-US" altLang="en-US" dirty="0"/>
              <a:t>Send PC to memory </a:t>
            </a:r>
            <a:r>
              <a:rPr lang="en-US" altLang="en-US" i="1" dirty="0"/>
              <a:t>&amp;</a:t>
            </a:r>
            <a:r>
              <a:rPr lang="en-US" altLang="en-US" dirty="0"/>
              <a:t> fetch current instruction from memory</a:t>
            </a:r>
          </a:p>
          <a:p>
            <a:pPr lvl="1"/>
            <a:r>
              <a:rPr lang="en-US" altLang="en-US" dirty="0"/>
              <a:t>Update PC to next sequential PC (e.g., 4 for 32-bit architecture and 8 for 64-bit architecture)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/>
              <a:t>Instruction Decode (ID) / Register Fetch </a:t>
            </a:r>
          </a:p>
          <a:p>
            <a:pPr lvl="1"/>
            <a:r>
              <a:rPr lang="en-US" altLang="en-US" dirty="0"/>
              <a:t>Decode instruction </a:t>
            </a:r>
            <a:r>
              <a:rPr lang="en-US" altLang="en-US" i="1" dirty="0"/>
              <a:t>and </a:t>
            </a:r>
            <a:r>
              <a:rPr lang="en-US" altLang="en-US" dirty="0"/>
              <a:t>read source registers in parallel</a:t>
            </a:r>
          </a:p>
          <a:p>
            <a:pPr lvl="2"/>
            <a:r>
              <a:rPr lang="en-US" altLang="en-US" dirty="0"/>
              <a:t>Why is this possible? “Fixed-field decoding”</a:t>
            </a:r>
          </a:p>
          <a:p>
            <a:pPr lvl="1"/>
            <a:r>
              <a:rPr lang="en-US" altLang="en-US" dirty="0"/>
              <a:t>Do </a:t>
            </a:r>
            <a:r>
              <a:rPr lang="en-US" altLang="en-US" i="1" dirty="0"/>
              <a:t>EQUALITY </a:t>
            </a:r>
            <a:r>
              <a:rPr lang="en-US" altLang="en-US" dirty="0"/>
              <a:t>test on registers during read for possible branch</a:t>
            </a:r>
          </a:p>
          <a:p>
            <a:pPr lvl="2"/>
            <a:r>
              <a:rPr lang="en-US" altLang="en-US" dirty="0"/>
              <a:t>Sign-extend the offset field of instruction, if needed</a:t>
            </a:r>
          </a:p>
          <a:p>
            <a:pPr lvl="2"/>
            <a:r>
              <a:rPr lang="en-US" altLang="en-US" dirty="0"/>
              <a:t>Compute possible branch target address (by adding offset to PC)</a:t>
            </a:r>
          </a:p>
        </p:txBody>
      </p:sp>
      <p:pic>
        <p:nvPicPr>
          <p:cNvPr id="60419" name="Picture 4" descr="appa-22-9780123838728">
            <a:extLst>
              <a:ext uri="{FF2B5EF4-FFF2-40B4-BE49-F238E27FC236}">
                <a16:creationId xmlns:a16="http://schemas.microsoft.com/office/drawing/2014/main" id="{B9B3648C-2005-6645-B7B4-0115402C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893888"/>
            <a:ext cx="274320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C38C0C13-1E8F-AB44-B047-4FB57FBB9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Five-Stage Pipelined Processor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02614BA9-C188-CE4E-A4DA-80CC21901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1219200"/>
            <a:ext cx="5640387" cy="5105400"/>
          </a:xfrm>
        </p:spPr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altLang="en-US" dirty="0"/>
              <a:t>Execute (EXE) / Effective Address</a:t>
            </a:r>
          </a:p>
          <a:p>
            <a:pPr lvl="1" indent="-342900"/>
            <a:r>
              <a:rPr lang="en-US" altLang="en-US" dirty="0"/>
              <a:t>EXE on operands from previous cycle</a:t>
            </a:r>
          </a:p>
          <a:p>
            <a:pPr lvl="2" indent="-342900"/>
            <a:r>
              <a:rPr lang="en-US" altLang="en-US" dirty="0"/>
              <a:t>Memory reference calculation</a:t>
            </a:r>
          </a:p>
          <a:p>
            <a:pPr lvl="2" indent="-342900"/>
            <a:r>
              <a:rPr lang="en-US" altLang="en-US" dirty="0"/>
              <a:t>Register-Register ALU instruction</a:t>
            </a:r>
          </a:p>
          <a:p>
            <a:pPr lvl="2" indent="-342900"/>
            <a:r>
              <a:rPr lang="en-US" altLang="en-US" dirty="0"/>
              <a:t>Register-Immediate ALU instruction</a:t>
            </a:r>
          </a:p>
          <a:p>
            <a:pPr marL="457200" indent="-457200">
              <a:spcBef>
                <a:spcPts val="625"/>
              </a:spcBef>
              <a:buFontTx/>
              <a:buAutoNum type="arabicPeriod" startAt="3"/>
            </a:pPr>
            <a:r>
              <a:rPr lang="en-US" altLang="en-US" dirty="0"/>
              <a:t>Memory Access (MEM)</a:t>
            </a:r>
          </a:p>
          <a:p>
            <a:pPr lvl="1" indent="-342900"/>
            <a:r>
              <a:rPr lang="en-US" altLang="en-US" dirty="0"/>
              <a:t>LOAD: Memory read using effective address calculated</a:t>
            </a:r>
          </a:p>
          <a:p>
            <a:pPr lvl="1" indent="-342900"/>
            <a:r>
              <a:rPr lang="en-US" altLang="en-US" dirty="0"/>
              <a:t>STORE: Memory write data from register read to effective address</a:t>
            </a:r>
          </a:p>
          <a:p>
            <a:pPr marL="457200" indent="-457200">
              <a:spcBef>
                <a:spcPts val="625"/>
              </a:spcBef>
              <a:buFontTx/>
              <a:buAutoNum type="arabicPeriod" startAt="3"/>
            </a:pPr>
            <a:r>
              <a:rPr lang="en-US" altLang="en-US" dirty="0"/>
              <a:t>Write Back (WB)</a:t>
            </a:r>
          </a:p>
          <a:p>
            <a:pPr lvl="1" indent="-342900"/>
            <a:r>
              <a:rPr lang="en-US" altLang="en-US" dirty="0"/>
              <a:t>Register-Register ALU instruction or LOAD instruction</a:t>
            </a:r>
          </a:p>
          <a:p>
            <a:pPr lvl="1" indent="-342900"/>
            <a:endParaRPr lang="en-US" altLang="en-US" dirty="0"/>
          </a:p>
          <a:p>
            <a:pPr marL="457200" indent="-457200">
              <a:buFontTx/>
              <a:buNone/>
            </a:pPr>
            <a:endParaRPr lang="en-US" altLang="en-US" dirty="0"/>
          </a:p>
        </p:txBody>
      </p:sp>
      <p:pic>
        <p:nvPicPr>
          <p:cNvPr id="62467" name="Picture 4" descr="appa-22-9780123838728">
            <a:extLst>
              <a:ext uri="{FF2B5EF4-FFF2-40B4-BE49-F238E27FC236}">
                <a16:creationId xmlns:a16="http://schemas.microsoft.com/office/drawing/2014/main" id="{F9CD4FCF-5F2B-2142-8634-1BF6ED32F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1893888"/>
            <a:ext cx="274320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75170879-BFC1-0B4B-B96F-A9BBE77CE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Instruction-Level Parallelism</a:t>
            </a:r>
            <a:endParaRPr lang="en-AU" altLang="en-US"/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8E39D304-6206-FC4F-A538-E569B8B90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exploiting instruction-level parallelism, goal is to </a:t>
            </a:r>
            <a:r>
              <a:rPr lang="en-US" altLang="en-US" i="1"/>
              <a:t>minimize </a:t>
            </a:r>
            <a:r>
              <a:rPr lang="en-US" altLang="en-US"/>
              <a:t>CPI (or </a:t>
            </a:r>
            <a:r>
              <a:rPr lang="en-US" altLang="en-US" i="1"/>
              <a:t>maximize </a:t>
            </a:r>
            <a:r>
              <a:rPr lang="en-US" altLang="en-US"/>
              <a:t>IPC)</a:t>
            </a:r>
          </a:p>
          <a:p>
            <a:pPr lvl="1"/>
            <a:r>
              <a:rPr lang="en-US" altLang="en-US"/>
              <a:t>Pipeline CPI =</a:t>
            </a:r>
          </a:p>
          <a:p>
            <a:pPr lvl="2">
              <a:buFontTx/>
              <a:buNone/>
            </a:pPr>
            <a:r>
              <a:rPr lang="en-US" altLang="en-US"/>
              <a:t>Ideal pipeline CPI +</a:t>
            </a:r>
          </a:p>
          <a:p>
            <a:pPr lvl="2">
              <a:buFontTx/>
              <a:buNone/>
            </a:pPr>
            <a:r>
              <a:rPr lang="en-US" altLang="en-US" b="1" i="1"/>
              <a:t>Structural stalls +</a:t>
            </a:r>
          </a:p>
          <a:p>
            <a:pPr lvl="2">
              <a:buFontTx/>
              <a:buNone/>
            </a:pPr>
            <a:r>
              <a:rPr lang="en-US" altLang="en-US" b="1" i="1"/>
              <a:t>Data hazard stalls +</a:t>
            </a:r>
          </a:p>
          <a:p>
            <a:pPr lvl="2">
              <a:buFontTx/>
              <a:buNone/>
            </a:pPr>
            <a:r>
              <a:rPr lang="en-US" altLang="en-US" b="1" i="1"/>
              <a:t>Control stalls</a:t>
            </a:r>
          </a:p>
          <a:p>
            <a:pPr lvl="2">
              <a:buFontTx/>
              <a:buNone/>
            </a:pPr>
            <a:endParaRPr lang="en-US" altLang="en-US" b="1" i="1"/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r>
              <a:rPr lang="en-US" altLang="en-US"/>
              <a:t>Nomenclature  </a:t>
            </a:r>
          </a:p>
          <a:p>
            <a:pPr lvl="2"/>
            <a:r>
              <a:rPr lang="en-US" altLang="en-US"/>
              <a:t>Pipeline stalls are </a:t>
            </a:r>
            <a:r>
              <a:rPr lang="en-US" altLang="en-US" i="1"/>
              <a:t>synonmous </a:t>
            </a:r>
            <a:r>
              <a:rPr lang="en-US" altLang="en-US"/>
              <a:t>with </a:t>
            </a:r>
            <a:r>
              <a:rPr lang="ja-JP" altLang="en-US"/>
              <a:t>“</a:t>
            </a:r>
            <a:r>
              <a:rPr lang="en-US" altLang="ja-JP"/>
              <a:t>bubbles</a:t>
            </a:r>
            <a:r>
              <a:rPr lang="ja-JP" altLang="en-US"/>
              <a:t>”</a:t>
            </a:r>
            <a:r>
              <a:rPr lang="en-US" altLang="ja-JP"/>
              <a:t> in the pipeline.</a:t>
            </a:r>
          </a:p>
          <a:p>
            <a:pPr lvl="2"/>
            <a:r>
              <a:rPr lang="en-US" altLang="en-US"/>
              <a:t>Pipeline stalls are </a:t>
            </a:r>
            <a:r>
              <a:rPr lang="en-US" altLang="en-US" i="1"/>
              <a:t>caused </a:t>
            </a:r>
            <a:r>
              <a:rPr lang="en-US" altLang="en-US"/>
              <a:t>by hazards.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87F3FE50-AF03-4845-9759-BA73EAB5D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Pipeline Hazards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5210235C-6972-BD41-AEFA-3B6AB8FEF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66100" cy="5105400"/>
          </a:xfrm>
        </p:spPr>
        <p:txBody>
          <a:bodyPr/>
          <a:lstStyle/>
          <a:p>
            <a:r>
              <a:rPr lang="en-US" altLang="en-US"/>
              <a:t>Hazards</a:t>
            </a:r>
          </a:p>
          <a:p>
            <a:pPr lvl="1"/>
            <a:r>
              <a:rPr lang="en-US" altLang="en-US"/>
              <a:t>Situations that prevent the next instruction in the instruction stream from executing during its designated clock cycle.</a:t>
            </a:r>
          </a:p>
          <a:p>
            <a:pPr lvl="1"/>
            <a:r>
              <a:rPr lang="en-US" altLang="en-US"/>
              <a:t>Consequence</a:t>
            </a:r>
          </a:p>
          <a:p>
            <a:pPr lvl="2"/>
            <a:r>
              <a:rPr lang="en-US" altLang="en-US"/>
              <a:t>Insertion of “stalls” or “bubbles” into the pipeline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Types</a:t>
            </a:r>
          </a:p>
          <a:p>
            <a:pPr lvl="2"/>
            <a:r>
              <a:rPr lang="en-US" altLang="en-US"/>
              <a:t>Structural Hazards</a:t>
            </a:r>
          </a:p>
          <a:p>
            <a:pPr lvl="2"/>
            <a:r>
              <a:rPr lang="en-US" altLang="en-US"/>
              <a:t>Data Hazards</a:t>
            </a:r>
          </a:p>
          <a:p>
            <a:pPr lvl="2"/>
            <a:r>
              <a:rPr lang="en-US" altLang="en-US"/>
              <a:t>Control Hazards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95F784E5-A8F1-CB46-B783-19B46EB0B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BCC3583-F811-9D4F-96BF-027EAF230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7125"/>
            <a:ext cx="7105389" cy="5095875"/>
          </a:xfrm>
        </p:spPr>
        <p:txBody>
          <a:bodyPr/>
          <a:lstStyle/>
          <a:p>
            <a:r>
              <a:rPr lang="en-US" altLang="en-US" dirty="0"/>
              <a:t>What is instruction-level parallelism (ILP)?</a:t>
            </a:r>
          </a:p>
          <a:p>
            <a:pPr lvl="1"/>
            <a:r>
              <a:rPr lang="en-US" altLang="en-US" dirty="0"/>
              <a:t>A measure of how many of the operations in a computer program can be performed simultaneously.</a:t>
            </a:r>
          </a:p>
          <a:p>
            <a:pPr lvl="1"/>
            <a:r>
              <a:rPr lang="en-US" altLang="en-US" dirty="0"/>
              <a:t>Pipelining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universal technique in 1985</a:t>
            </a:r>
          </a:p>
          <a:p>
            <a:pPr lvl="2"/>
            <a:r>
              <a:rPr lang="en-US" altLang="en-US" dirty="0"/>
              <a:t>Overlaps execution of instructions </a:t>
            </a:r>
            <a:r>
              <a:rPr lang="en-US" altLang="en-US" dirty="0">
                <a:sym typeface="Wingdings" pitchFamily="2" charset="2"/>
              </a:rPr>
              <a:t> exploits ILP</a:t>
            </a:r>
            <a:endParaRPr lang="en-US" altLang="en-US" dirty="0"/>
          </a:p>
          <a:p>
            <a:r>
              <a:rPr lang="en-US" altLang="en-US" dirty="0"/>
              <a:t>How do processors extract ILP to get faster?</a:t>
            </a:r>
          </a:p>
          <a:p>
            <a:pPr lvl="1"/>
            <a:r>
              <a:rPr lang="en-US" altLang="en-US" dirty="0"/>
              <a:t>More parallelism (or more work per pipeline stage): fewer clocks/instruction [more instructions/cycle]</a:t>
            </a:r>
          </a:p>
          <a:p>
            <a:pPr lvl="2"/>
            <a:r>
              <a:rPr lang="en-US" altLang="en-US" dirty="0"/>
              <a:t>Get WIDER</a:t>
            </a:r>
          </a:p>
          <a:p>
            <a:pPr lvl="1"/>
            <a:r>
              <a:rPr lang="en-US" altLang="en-US" dirty="0"/>
              <a:t>Deeper pipeline stages: fewer gates/clock</a:t>
            </a:r>
          </a:p>
          <a:p>
            <a:pPr lvl="2"/>
            <a:r>
              <a:rPr lang="en-US" altLang="en-US" dirty="0"/>
              <a:t>Get DEEPER</a:t>
            </a:r>
          </a:p>
          <a:p>
            <a:pPr lvl="1"/>
            <a:r>
              <a:rPr lang="en-US" altLang="en-US" dirty="0"/>
              <a:t>Transistors get faster (Moore’</a:t>
            </a:r>
            <a:r>
              <a:rPr lang="en-US" altLang="ja-JP" dirty="0"/>
              <a:t>s Law): fewer </a:t>
            </a:r>
            <a:r>
              <a:rPr lang="en-US" altLang="ja-JP" dirty="0" err="1"/>
              <a:t>ps</a:t>
            </a:r>
            <a:r>
              <a:rPr lang="en-US" altLang="ja-JP" dirty="0"/>
              <a:t>/gate</a:t>
            </a:r>
          </a:p>
          <a:p>
            <a:pPr lvl="2"/>
            <a:r>
              <a:rPr lang="en-US" altLang="en-US" dirty="0"/>
              <a:t>Get FASTER	</a:t>
            </a:r>
          </a:p>
          <a:p>
            <a:r>
              <a:rPr lang="en-US" altLang="en-US" dirty="0"/>
              <a:t>What do processors do to extract ILP?  Later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E1B2-BA1C-3D4F-848B-0C5B517FA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4078831"/>
            <a:ext cx="2273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Does a faster processor mean a faster computer?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AA40F3C9-9285-0A4B-A3FD-B645F6C3E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Pipeline Hazards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2B3C476-372B-0441-9B3F-75A0C798B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Structural Hazards</a:t>
            </a:r>
          </a:p>
          <a:p>
            <a:pPr lvl="1"/>
            <a:r>
              <a:rPr lang="en-US" altLang="en-US"/>
              <a:t>What are they?  How do we eliminate them?</a:t>
            </a:r>
          </a:p>
          <a:p>
            <a:pPr lvl="2"/>
            <a:r>
              <a:rPr lang="en-US" altLang="en-US"/>
              <a:t>Design pipeline to eliminate structural hazards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9A2835-B580-2D97-95CB-F5C1AC47A06E}"/>
              </a:ext>
            </a:extLst>
          </p:cNvPr>
          <p:cNvCxnSpPr>
            <a:cxnSpLocks/>
          </p:cNvCxnSpPr>
          <p:nvPr/>
        </p:nvCxnSpPr>
        <p:spPr bwMode="auto">
          <a:xfrm>
            <a:off x="1477976" y="3183171"/>
            <a:ext cx="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169DD-99B0-5900-B993-4A9D41F75ED0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8269" y="3183171"/>
            <a:ext cx="28754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3C666-FF50-58C3-394D-17A2ED538FBB}"/>
              </a:ext>
            </a:extLst>
          </p:cNvPr>
          <p:cNvCxnSpPr>
            <a:cxnSpLocks/>
          </p:cNvCxnSpPr>
          <p:nvPr/>
        </p:nvCxnSpPr>
        <p:spPr bwMode="auto">
          <a:xfrm>
            <a:off x="3291854" y="3183171"/>
            <a:ext cx="2624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C1A791-1474-3CA7-62C5-D23B4859ECC1}"/>
              </a:ext>
            </a:extLst>
          </p:cNvPr>
          <p:cNvCxnSpPr>
            <a:cxnSpLocks/>
            <a:endCxn id="67731" idx="2"/>
          </p:cNvCxnSpPr>
          <p:nvPr/>
        </p:nvCxnSpPr>
        <p:spPr bwMode="auto">
          <a:xfrm flipH="1">
            <a:off x="4194816" y="3183171"/>
            <a:ext cx="2850" cy="29464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3F87CB-1608-AF28-0BC0-5C37C34D2D91}"/>
              </a:ext>
            </a:extLst>
          </p:cNvPr>
          <p:cNvCxnSpPr>
            <a:cxnSpLocks/>
            <a:endCxn id="67732" idx="2"/>
          </p:cNvCxnSpPr>
          <p:nvPr/>
        </p:nvCxnSpPr>
        <p:spPr bwMode="auto">
          <a:xfrm>
            <a:off x="5140752" y="3195177"/>
            <a:ext cx="3535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D60F7C-6557-A0D8-BE51-504497791612}"/>
              </a:ext>
            </a:extLst>
          </p:cNvPr>
          <p:cNvCxnSpPr>
            <a:cxnSpLocks/>
            <a:endCxn id="67733" idx="2"/>
          </p:cNvCxnSpPr>
          <p:nvPr/>
        </p:nvCxnSpPr>
        <p:spPr bwMode="auto">
          <a:xfrm>
            <a:off x="6032720" y="3180541"/>
            <a:ext cx="2902" cy="29490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2B9BB7-626F-07E5-9AF1-8C310062586A}"/>
              </a:ext>
            </a:extLst>
          </p:cNvPr>
          <p:cNvCxnSpPr>
            <a:cxnSpLocks/>
            <a:endCxn id="67734" idx="2"/>
          </p:cNvCxnSpPr>
          <p:nvPr/>
        </p:nvCxnSpPr>
        <p:spPr bwMode="auto">
          <a:xfrm flipH="1">
            <a:off x="6962663" y="3195177"/>
            <a:ext cx="929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BDC651-D0F9-96A5-C423-EBD53298A9C0}"/>
              </a:ext>
            </a:extLst>
          </p:cNvPr>
          <p:cNvCxnSpPr>
            <a:cxnSpLocks/>
          </p:cNvCxnSpPr>
          <p:nvPr/>
        </p:nvCxnSpPr>
        <p:spPr bwMode="auto">
          <a:xfrm>
            <a:off x="7903898" y="3195177"/>
            <a:ext cx="0" cy="2938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BA8ED7-8AC4-F558-58EE-5118374069DA}"/>
              </a:ext>
            </a:extLst>
          </p:cNvPr>
          <p:cNvCxnSpPr>
            <a:cxnSpLocks/>
          </p:cNvCxnSpPr>
          <p:nvPr/>
        </p:nvCxnSpPr>
        <p:spPr bwMode="auto">
          <a:xfrm>
            <a:off x="827895" y="3183171"/>
            <a:ext cx="0" cy="2938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FE5DE8-707E-01A4-A7F7-9C550AB7FD23}"/>
              </a:ext>
            </a:extLst>
          </p:cNvPr>
          <p:cNvSpPr txBox="1"/>
          <p:nvPr/>
        </p:nvSpPr>
        <p:spPr>
          <a:xfrm rot="16200000">
            <a:off x="-548839" y="46566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50E54-E419-1CDD-C701-5C0FD7E1046D}"/>
              </a:ext>
            </a:extLst>
          </p:cNvPr>
          <p:cNvCxnSpPr>
            <a:cxnSpLocks/>
          </p:cNvCxnSpPr>
          <p:nvPr/>
        </p:nvCxnSpPr>
        <p:spPr bwMode="auto">
          <a:xfrm>
            <a:off x="847991" y="29695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BD2A6-9F0F-B09E-A221-6F24116FAD53}"/>
              </a:ext>
            </a:extLst>
          </p:cNvPr>
          <p:cNvSpPr txBox="1"/>
          <p:nvPr/>
        </p:nvSpPr>
        <p:spPr>
          <a:xfrm>
            <a:off x="4018704" y="25745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7C324-28FA-87E6-1852-2E4250F641B4}"/>
              </a:ext>
            </a:extLst>
          </p:cNvPr>
          <p:cNvSpPr txBox="1"/>
          <p:nvPr/>
        </p:nvSpPr>
        <p:spPr>
          <a:xfrm>
            <a:off x="1504768" y="31879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FD1F2F-A63F-8E53-BD37-95E47783C64D}"/>
              </a:ext>
            </a:extLst>
          </p:cNvPr>
          <p:cNvCxnSpPr>
            <a:cxnSpLocks/>
          </p:cNvCxnSpPr>
          <p:nvPr/>
        </p:nvCxnSpPr>
        <p:spPr bwMode="auto">
          <a:xfrm>
            <a:off x="4963724" y="40091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F36CDA-2FEE-9CB8-2530-4C941E4DF7A4}"/>
              </a:ext>
            </a:extLst>
          </p:cNvPr>
          <p:cNvSpPr txBox="1"/>
          <p:nvPr/>
        </p:nvSpPr>
        <p:spPr>
          <a:xfrm>
            <a:off x="2410795" y="31805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70E12-A68E-EDD5-0B9A-403E9085AEF7}"/>
              </a:ext>
            </a:extLst>
          </p:cNvPr>
          <p:cNvSpPr txBox="1"/>
          <p:nvPr/>
        </p:nvSpPr>
        <p:spPr>
          <a:xfrm>
            <a:off x="3337758" y="31805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DABC8-7435-CF98-5B7D-45C0ED6D46B8}"/>
              </a:ext>
            </a:extLst>
          </p:cNvPr>
          <p:cNvSpPr txBox="1"/>
          <p:nvPr/>
        </p:nvSpPr>
        <p:spPr>
          <a:xfrm>
            <a:off x="4233331" y="31805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E2B99-FE33-1CDF-27EC-62F4CE39F1EF}"/>
              </a:ext>
            </a:extLst>
          </p:cNvPr>
          <p:cNvSpPr txBox="1"/>
          <p:nvPr/>
        </p:nvSpPr>
        <p:spPr>
          <a:xfrm>
            <a:off x="5157159" y="31942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8DBC8-6ECB-67CF-5698-61C94CD27FD7}"/>
              </a:ext>
            </a:extLst>
          </p:cNvPr>
          <p:cNvSpPr txBox="1"/>
          <p:nvPr/>
        </p:nvSpPr>
        <p:spPr>
          <a:xfrm>
            <a:off x="6095751" y="31879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111FF-0448-B13E-6908-A793FF8791A0}"/>
              </a:ext>
            </a:extLst>
          </p:cNvPr>
          <p:cNvSpPr txBox="1"/>
          <p:nvPr/>
        </p:nvSpPr>
        <p:spPr>
          <a:xfrm>
            <a:off x="7011262" y="31951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64536-9DF7-E624-C5B3-6B6400CB957E}"/>
              </a:ext>
            </a:extLst>
          </p:cNvPr>
          <p:cNvSpPr/>
          <p:nvPr/>
        </p:nvSpPr>
        <p:spPr bwMode="auto">
          <a:xfrm>
            <a:off x="1611673" y="38421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766454-D9F2-417A-41DB-158B01DEB2A5}"/>
              </a:ext>
            </a:extLst>
          </p:cNvPr>
          <p:cNvSpPr/>
          <p:nvPr/>
        </p:nvSpPr>
        <p:spPr bwMode="auto">
          <a:xfrm>
            <a:off x="2338437" y="36601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00A44E-23BC-95EC-BF72-084DF7262D45}"/>
              </a:ext>
            </a:extLst>
          </p:cNvPr>
          <p:cNvSpPr/>
          <p:nvPr/>
        </p:nvSpPr>
        <p:spPr bwMode="auto">
          <a:xfrm>
            <a:off x="3265400" y="36523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C2DE9-0102-0729-58CC-298DDC828C23}"/>
              </a:ext>
            </a:extLst>
          </p:cNvPr>
          <p:cNvSpPr/>
          <p:nvPr/>
        </p:nvSpPr>
        <p:spPr bwMode="auto">
          <a:xfrm>
            <a:off x="4169707" y="36601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4CE27A-CE99-0A71-F73A-BC9B45DC0D6C}"/>
              </a:ext>
            </a:extLst>
          </p:cNvPr>
          <p:cNvSpPr/>
          <p:nvPr/>
        </p:nvSpPr>
        <p:spPr bwMode="auto">
          <a:xfrm>
            <a:off x="5106934" y="36523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F034D3-E887-AF0E-25F8-DACE0C5628A0}"/>
              </a:ext>
            </a:extLst>
          </p:cNvPr>
          <p:cNvSpPr/>
          <p:nvPr/>
        </p:nvSpPr>
        <p:spPr bwMode="auto">
          <a:xfrm>
            <a:off x="2842483" y="38421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C22654-DDD2-D644-0239-F3A31BEC6E1E}"/>
              </a:ext>
            </a:extLst>
          </p:cNvPr>
          <p:cNvSpPr/>
          <p:nvPr/>
        </p:nvSpPr>
        <p:spPr bwMode="auto">
          <a:xfrm>
            <a:off x="2551080" y="38421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9267B4-262F-1DB8-14D8-D7EE74973F98}"/>
              </a:ext>
            </a:extLst>
          </p:cNvPr>
          <p:cNvCxnSpPr>
            <a:cxnSpLocks/>
          </p:cNvCxnSpPr>
          <p:nvPr/>
        </p:nvCxnSpPr>
        <p:spPr bwMode="auto">
          <a:xfrm>
            <a:off x="2194478" y="40053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EBB7D9-70CC-A40B-C78B-055329B4704A}"/>
              </a:ext>
            </a:extLst>
          </p:cNvPr>
          <p:cNvCxnSpPr>
            <a:cxnSpLocks/>
          </p:cNvCxnSpPr>
          <p:nvPr/>
        </p:nvCxnSpPr>
        <p:spPr bwMode="auto">
          <a:xfrm>
            <a:off x="3128972" y="38851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8A115D-DD1E-926E-1DAD-BF7F7EA2C28E}"/>
              </a:ext>
            </a:extLst>
          </p:cNvPr>
          <p:cNvCxnSpPr>
            <a:cxnSpLocks/>
          </p:cNvCxnSpPr>
          <p:nvPr/>
        </p:nvCxnSpPr>
        <p:spPr bwMode="auto">
          <a:xfrm>
            <a:off x="3128972" y="41317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BD7B58-FAEF-393A-6943-659C1D59939A}"/>
              </a:ext>
            </a:extLst>
          </p:cNvPr>
          <p:cNvCxnSpPr>
            <a:cxnSpLocks/>
          </p:cNvCxnSpPr>
          <p:nvPr/>
        </p:nvCxnSpPr>
        <p:spPr bwMode="auto">
          <a:xfrm>
            <a:off x="3884117" y="40007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A55C68-9E81-097A-C575-9A4633141770}"/>
              </a:ext>
            </a:extLst>
          </p:cNvPr>
          <p:cNvGrpSpPr/>
          <p:nvPr/>
        </p:nvGrpSpPr>
        <p:grpSpPr>
          <a:xfrm>
            <a:off x="3501158" y="3763998"/>
            <a:ext cx="520839" cy="493126"/>
            <a:chOff x="5809362" y="234551"/>
            <a:chExt cx="520839" cy="493126"/>
          </a:xfrm>
        </p:grpSpPr>
        <p:sp>
          <p:nvSpPr>
            <p:cNvPr id="35" name="Data 34">
              <a:extLst>
                <a:ext uri="{FF2B5EF4-FFF2-40B4-BE49-F238E27FC236}">
                  <a16:creationId xmlns:a16="http://schemas.microsoft.com/office/drawing/2014/main" id="{2BE034CB-AD66-1EB8-1E3E-D81C68E56AC4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6" name="Data 35">
              <a:extLst>
                <a:ext uri="{FF2B5EF4-FFF2-40B4-BE49-F238E27FC236}">
                  <a16:creationId xmlns:a16="http://schemas.microsoft.com/office/drawing/2014/main" id="{810FC720-6EB7-71F8-8538-3C270DA74479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FA475F-3C63-413D-AA50-C683F300484F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71A5550-3ECA-75D3-0FC9-4CBE99430712}"/>
              </a:ext>
            </a:extLst>
          </p:cNvPr>
          <p:cNvSpPr txBox="1"/>
          <p:nvPr/>
        </p:nvSpPr>
        <p:spPr>
          <a:xfrm>
            <a:off x="3560109" y="38568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F65655-3AD6-98E3-5442-8E0CE9501974}"/>
              </a:ext>
            </a:extLst>
          </p:cNvPr>
          <p:cNvSpPr/>
          <p:nvPr/>
        </p:nvSpPr>
        <p:spPr bwMode="auto">
          <a:xfrm>
            <a:off x="5341402" y="38483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F091A4-AF87-2588-B046-EA84EFD993AA}"/>
              </a:ext>
            </a:extLst>
          </p:cNvPr>
          <p:cNvSpPr/>
          <p:nvPr/>
        </p:nvSpPr>
        <p:spPr bwMode="auto">
          <a:xfrm>
            <a:off x="5333032" y="38375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A5DB42-8ED0-BFA9-3094-0DE54B441383}"/>
              </a:ext>
            </a:extLst>
          </p:cNvPr>
          <p:cNvSpPr/>
          <p:nvPr/>
        </p:nvSpPr>
        <p:spPr bwMode="auto">
          <a:xfrm>
            <a:off x="4390080" y="38375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9F22E7-E908-E4EA-6EB6-6F88305E8E3E}"/>
              </a:ext>
            </a:extLst>
          </p:cNvPr>
          <p:cNvCxnSpPr/>
          <p:nvPr/>
        </p:nvCxnSpPr>
        <p:spPr bwMode="auto">
          <a:xfrm>
            <a:off x="4298715" y="39931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CC0768-A359-0C07-D23C-55EEBCAE0666}"/>
              </a:ext>
            </a:extLst>
          </p:cNvPr>
          <p:cNvCxnSpPr>
            <a:cxnSpLocks/>
          </p:cNvCxnSpPr>
          <p:nvPr/>
        </p:nvCxnSpPr>
        <p:spPr bwMode="auto">
          <a:xfrm>
            <a:off x="4296180" y="42765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F06800-ADAB-1727-8BA7-8C88EE664CE3}"/>
              </a:ext>
            </a:extLst>
          </p:cNvPr>
          <p:cNvCxnSpPr>
            <a:cxnSpLocks/>
          </p:cNvCxnSpPr>
          <p:nvPr/>
        </p:nvCxnSpPr>
        <p:spPr bwMode="auto">
          <a:xfrm>
            <a:off x="5029536" y="41317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73A7DD-799C-6412-F0DB-EA1B969B5364}"/>
              </a:ext>
            </a:extLst>
          </p:cNvPr>
          <p:cNvCxnSpPr>
            <a:cxnSpLocks/>
          </p:cNvCxnSpPr>
          <p:nvPr/>
        </p:nvCxnSpPr>
        <p:spPr bwMode="auto">
          <a:xfrm>
            <a:off x="5027939" y="41385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EB1B8E-D144-8C19-3E0B-6B40E3E842D3}"/>
              </a:ext>
            </a:extLst>
          </p:cNvPr>
          <p:cNvCxnSpPr>
            <a:cxnSpLocks/>
          </p:cNvCxnSpPr>
          <p:nvPr/>
        </p:nvCxnSpPr>
        <p:spPr bwMode="auto">
          <a:xfrm>
            <a:off x="5882700" y="48776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06C7164-9015-98ED-B70B-C659CF27CF14}"/>
              </a:ext>
            </a:extLst>
          </p:cNvPr>
          <p:cNvSpPr/>
          <p:nvPr/>
        </p:nvSpPr>
        <p:spPr bwMode="auto">
          <a:xfrm>
            <a:off x="2530649" y="47107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665B6E-06CE-BF4C-25D5-BF3AC7E5408B}"/>
              </a:ext>
            </a:extLst>
          </p:cNvPr>
          <p:cNvSpPr/>
          <p:nvPr/>
        </p:nvSpPr>
        <p:spPr bwMode="auto">
          <a:xfrm>
            <a:off x="3272653" y="45287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389504C-F4BB-91C7-8C78-2B8E9D064EC1}"/>
              </a:ext>
            </a:extLst>
          </p:cNvPr>
          <p:cNvSpPr/>
          <p:nvPr/>
        </p:nvSpPr>
        <p:spPr bwMode="auto">
          <a:xfrm>
            <a:off x="4169136" y="45209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BF469B-3F26-C8AD-4485-B13893C0A811}"/>
              </a:ext>
            </a:extLst>
          </p:cNvPr>
          <p:cNvSpPr/>
          <p:nvPr/>
        </p:nvSpPr>
        <p:spPr bwMode="auto">
          <a:xfrm>
            <a:off x="5109331" y="45287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759D1F-CEBC-3223-9DA9-6CCFCBD2D522}"/>
              </a:ext>
            </a:extLst>
          </p:cNvPr>
          <p:cNvSpPr/>
          <p:nvPr/>
        </p:nvSpPr>
        <p:spPr bwMode="auto">
          <a:xfrm>
            <a:off x="6008458" y="45209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5378FF-E4B4-C121-9F62-6A641A1B6A5C}"/>
              </a:ext>
            </a:extLst>
          </p:cNvPr>
          <p:cNvSpPr/>
          <p:nvPr/>
        </p:nvSpPr>
        <p:spPr bwMode="auto">
          <a:xfrm>
            <a:off x="3761459" y="47107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6F471C-48F0-2A3B-6316-13AF6C797339}"/>
              </a:ext>
            </a:extLst>
          </p:cNvPr>
          <p:cNvSpPr/>
          <p:nvPr/>
        </p:nvSpPr>
        <p:spPr bwMode="auto">
          <a:xfrm>
            <a:off x="3470056" y="47107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CA456F2-FBA2-B573-21F7-E8DD0C1C9D97}"/>
              </a:ext>
            </a:extLst>
          </p:cNvPr>
          <p:cNvCxnSpPr>
            <a:cxnSpLocks/>
          </p:cNvCxnSpPr>
          <p:nvPr/>
        </p:nvCxnSpPr>
        <p:spPr bwMode="auto">
          <a:xfrm>
            <a:off x="3113454" y="48739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914F89-5065-45E3-FC5E-7527A1DD4AB8}"/>
              </a:ext>
            </a:extLst>
          </p:cNvPr>
          <p:cNvCxnSpPr>
            <a:cxnSpLocks/>
          </p:cNvCxnSpPr>
          <p:nvPr/>
        </p:nvCxnSpPr>
        <p:spPr bwMode="auto">
          <a:xfrm>
            <a:off x="4047948" y="47537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1A1DEB-0CBC-280B-FB30-C446408F1083}"/>
              </a:ext>
            </a:extLst>
          </p:cNvPr>
          <p:cNvCxnSpPr>
            <a:cxnSpLocks/>
          </p:cNvCxnSpPr>
          <p:nvPr/>
        </p:nvCxnSpPr>
        <p:spPr bwMode="auto">
          <a:xfrm>
            <a:off x="4047948" y="50003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EAD713-4186-A326-9B61-D1029CF08F3F}"/>
              </a:ext>
            </a:extLst>
          </p:cNvPr>
          <p:cNvCxnSpPr>
            <a:cxnSpLocks/>
          </p:cNvCxnSpPr>
          <p:nvPr/>
        </p:nvCxnSpPr>
        <p:spPr bwMode="auto">
          <a:xfrm>
            <a:off x="4803093" y="48693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26581E8-DF86-2359-50C7-576378AE6648}"/>
              </a:ext>
            </a:extLst>
          </p:cNvPr>
          <p:cNvGrpSpPr/>
          <p:nvPr/>
        </p:nvGrpSpPr>
        <p:grpSpPr>
          <a:xfrm>
            <a:off x="4420134" y="4632562"/>
            <a:ext cx="520839" cy="493126"/>
            <a:chOff x="5809362" y="234551"/>
            <a:chExt cx="520839" cy="493126"/>
          </a:xfrm>
        </p:grpSpPr>
        <p:sp>
          <p:nvSpPr>
            <p:cNvPr id="59" name="Data 58">
              <a:extLst>
                <a:ext uri="{FF2B5EF4-FFF2-40B4-BE49-F238E27FC236}">
                  <a16:creationId xmlns:a16="http://schemas.microsoft.com/office/drawing/2014/main" id="{7E5FF692-4C6B-069E-3667-1EC91E5DAC3E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0" name="Data 59">
              <a:extLst>
                <a:ext uri="{FF2B5EF4-FFF2-40B4-BE49-F238E27FC236}">
                  <a16:creationId xmlns:a16="http://schemas.microsoft.com/office/drawing/2014/main" id="{1B961D60-8C12-A30C-662C-AF2BDE1B9448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5B4D075-9F7C-EE96-CD87-51319F5F809E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B35FF88-98FF-EC84-1280-4B3D77B4635D}"/>
              </a:ext>
            </a:extLst>
          </p:cNvPr>
          <p:cNvSpPr txBox="1"/>
          <p:nvPr/>
        </p:nvSpPr>
        <p:spPr>
          <a:xfrm>
            <a:off x="4479085" y="47254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151DF1-A371-5510-A5FE-4261AC8D92AD}"/>
              </a:ext>
            </a:extLst>
          </p:cNvPr>
          <p:cNvSpPr/>
          <p:nvPr/>
        </p:nvSpPr>
        <p:spPr bwMode="auto">
          <a:xfrm>
            <a:off x="6260378" y="47169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23" name="Rectangle 67722">
            <a:extLst>
              <a:ext uri="{FF2B5EF4-FFF2-40B4-BE49-F238E27FC236}">
                <a16:creationId xmlns:a16="http://schemas.microsoft.com/office/drawing/2014/main" id="{77C16B06-F9BB-DB12-8AB5-935D8709519B}"/>
              </a:ext>
            </a:extLst>
          </p:cNvPr>
          <p:cNvSpPr/>
          <p:nvPr/>
        </p:nvSpPr>
        <p:spPr bwMode="auto">
          <a:xfrm>
            <a:off x="6252008" y="47061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24" name="Rectangle 67723">
            <a:extLst>
              <a:ext uri="{FF2B5EF4-FFF2-40B4-BE49-F238E27FC236}">
                <a16:creationId xmlns:a16="http://schemas.microsoft.com/office/drawing/2014/main" id="{A545DE30-46D3-5D03-EEBD-9A84498EAAF4}"/>
              </a:ext>
            </a:extLst>
          </p:cNvPr>
          <p:cNvSpPr/>
          <p:nvPr/>
        </p:nvSpPr>
        <p:spPr bwMode="auto">
          <a:xfrm>
            <a:off x="5309056" y="47061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67725" name="Straight Connector 67724">
            <a:extLst>
              <a:ext uri="{FF2B5EF4-FFF2-40B4-BE49-F238E27FC236}">
                <a16:creationId xmlns:a16="http://schemas.microsoft.com/office/drawing/2014/main" id="{321264FF-8E32-D6C3-9CAC-6F971CE325BF}"/>
              </a:ext>
            </a:extLst>
          </p:cNvPr>
          <p:cNvCxnSpPr/>
          <p:nvPr/>
        </p:nvCxnSpPr>
        <p:spPr bwMode="auto">
          <a:xfrm>
            <a:off x="5217691" y="48617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6" name="Straight Connector 67725">
            <a:extLst>
              <a:ext uri="{FF2B5EF4-FFF2-40B4-BE49-F238E27FC236}">
                <a16:creationId xmlns:a16="http://schemas.microsoft.com/office/drawing/2014/main" id="{CBD56B74-C2F4-392D-8F1E-1C4B160880ED}"/>
              </a:ext>
            </a:extLst>
          </p:cNvPr>
          <p:cNvCxnSpPr>
            <a:cxnSpLocks/>
          </p:cNvCxnSpPr>
          <p:nvPr/>
        </p:nvCxnSpPr>
        <p:spPr bwMode="auto">
          <a:xfrm>
            <a:off x="5215156" y="51451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7" name="Straight Connector 67726">
            <a:extLst>
              <a:ext uri="{FF2B5EF4-FFF2-40B4-BE49-F238E27FC236}">
                <a16:creationId xmlns:a16="http://schemas.microsoft.com/office/drawing/2014/main" id="{ACD2B555-8C0B-D732-C242-DB7A57CA22CC}"/>
              </a:ext>
            </a:extLst>
          </p:cNvPr>
          <p:cNvCxnSpPr>
            <a:cxnSpLocks/>
          </p:cNvCxnSpPr>
          <p:nvPr/>
        </p:nvCxnSpPr>
        <p:spPr bwMode="auto">
          <a:xfrm>
            <a:off x="5948512" y="50003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8" name="Straight Connector 67727">
            <a:extLst>
              <a:ext uri="{FF2B5EF4-FFF2-40B4-BE49-F238E27FC236}">
                <a16:creationId xmlns:a16="http://schemas.microsoft.com/office/drawing/2014/main" id="{61107A32-05D0-EA32-927E-6BC7B7757D89}"/>
              </a:ext>
            </a:extLst>
          </p:cNvPr>
          <p:cNvCxnSpPr>
            <a:cxnSpLocks/>
          </p:cNvCxnSpPr>
          <p:nvPr/>
        </p:nvCxnSpPr>
        <p:spPr bwMode="auto">
          <a:xfrm>
            <a:off x="5946915" y="500710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29" name="Straight Connector 67728">
            <a:extLst>
              <a:ext uri="{FF2B5EF4-FFF2-40B4-BE49-F238E27FC236}">
                <a16:creationId xmlns:a16="http://schemas.microsoft.com/office/drawing/2014/main" id="{A0EF67C6-8E2F-1254-2662-8D027D5256FA}"/>
              </a:ext>
            </a:extLst>
          </p:cNvPr>
          <p:cNvCxnSpPr>
            <a:cxnSpLocks/>
          </p:cNvCxnSpPr>
          <p:nvPr/>
        </p:nvCxnSpPr>
        <p:spPr bwMode="auto">
          <a:xfrm>
            <a:off x="6766620" y="57539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730" name="Rectangle 67729">
            <a:extLst>
              <a:ext uri="{FF2B5EF4-FFF2-40B4-BE49-F238E27FC236}">
                <a16:creationId xmlns:a16="http://schemas.microsoft.com/office/drawing/2014/main" id="{1832476F-010B-7D01-F8F3-3B0078B75586}"/>
              </a:ext>
            </a:extLst>
          </p:cNvPr>
          <p:cNvSpPr/>
          <p:nvPr/>
        </p:nvSpPr>
        <p:spPr bwMode="auto">
          <a:xfrm>
            <a:off x="3414569" y="55869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31" name="Rectangle 67730">
            <a:extLst>
              <a:ext uri="{FF2B5EF4-FFF2-40B4-BE49-F238E27FC236}">
                <a16:creationId xmlns:a16="http://schemas.microsoft.com/office/drawing/2014/main" id="{7AEF6DC3-B83F-276F-61E2-5786E9C659AE}"/>
              </a:ext>
            </a:extLst>
          </p:cNvPr>
          <p:cNvSpPr/>
          <p:nvPr/>
        </p:nvSpPr>
        <p:spPr bwMode="auto">
          <a:xfrm>
            <a:off x="4163553" y="54049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2" name="Rectangle 67731">
            <a:extLst>
              <a:ext uri="{FF2B5EF4-FFF2-40B4-BE49-F238E27FC236}">
                <a16:creationId xmlns:a16="http://schemas.microsoft.com/office/drawing/2014/main" id="{43D69F97-C1BC-2175-CFBB-1EE442077C55}"/>
              </a:ext>
            </a:extLst>
          </p:cNvPr>
          <p:cNvSpPr/>
          <p:nvPr/>
        </p:nvSpPr>
        <p:spPr bwMode="auto">
          <a:xfrm>
            <a:off x="5113024" y="53971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3" name="Rectangle 67732">
            <a:extLst>
              <a:ext uri="{FF2B5EF4-FFF2-40B4-BE49-F238E27FC236}">
                <a16:creationId xmlns:a16="http://schemas.microsoft.com/office/drawing/2014/main" id="{DEDD7B28-C233-C62D-9F40-5C0EADB01884}"/>
              </a:ext>
            </a:extLst>
          </p:cNvPr>
          <p:cNvSpPr/>
          <p:nvPr/>
        </p:nvSpPr>
        <p:spPr bwMode="auto">
          <a:xfrm>
            <a:off x="6004359" y="54049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4" name="Rectangle 67733">
            <a:extLst>
              <a:ext uri="{FF2B5EF4-FFF2-40B4-BE49-F238E27FC236}">
                <a16:creationId xmlns:a16="http://schemas.microsoft.com/office/drawing/2014/main" id="{697505A9-AB69-497F-02F5-CDF5BB129742}"/>
              </a:ext>
            </a:extLst>
          </p:cNvPr>
          <p:cNvSpPr/>
          <p:nvPr/>
        </p:nvSpPr>
        <p:spPr bwMode="auto">
          <a:xfrm>
            <a:off x="6931400" y="53971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5" name="Rectangle 67734">
            <a:extLst>
              <a:ext uri="{FF2B5EF4-FFF2-40B4-BE49-F238E27FC236}">
                <a16:creationId xmlns:a16="http://schemas.microsoft.com/office/drawing/2014/main" id="{AB5C0094-FE62-E582-6E03-45D4C090C038}"/>
              </a:ext>
            </a:extLst>
          </p:cNvPr>
          <p:cNvSpPr/>
          <p:nvPr/>
        </p:nvSpPr>
        <p:spPr bwMode="auto">
          <a:xfrm>
            <a:off x="4645379" y="55869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36" name="Rectangle 67735">
            <a:extLst>
              <a:ext uri="{FF2B5EF4-FFF2-40B4-BE49-F238E27FC236}">
                <a16:creationId xmlns:a16="http://schemas.microsoft.com/office/drawing/2014/main" id="{F0C6CC6E-BE1F-9305-45E6-9EE34B2EEE1D}"/>
              </a:ext>
            </a:extLst>
          </p:cNvPr>
          <p:cNvSpPr/>
          <p:nvPr/>
        </p:nvSpPr>
        <p:spPr bwMode="auto">
          <a:xfrm>
            <a:off x="4353976" y="55869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67737" name="Straight Connector 67736">
            <a:extLst>
              <a:ext uri="{FF2B5EF4-FFF2-40B4-BE49-F238E27FC236}">
                <a16:creationId xmlns:a16="http://schemas.microsoft.com/office/drawing/2014/main" id="{F19C3501-07EA-352C-3812-38CA457FC72F}"/>
              </a:ext>
            </a:extLst>
          </p:cNvPr>
          <p:cNvCxnSpPr>
            <a:cxnSpLocks/>
          </p:cNvCxnSpPr>
          <p:nvPr/>
        </p:nvCxnSpPr>
        <p:spPr bwMode="auto">
          <a:xfrm>
            <a:off x="3997374" y="57501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38" name="Straight Connector 67737">
            <a:extLst>
              <a:ext uri="{FF2B5EF4-FFF2-40B4-BE49-F238E27FC236}">
                <a16:creationId xmlns:a16="http://schemas.microsoft.com/office/drawing/2014/main" id="{0AED8AF9-9404-60BA-5366-21073F89AEE8}"/>
              </a:ext>
            </a:extLst>
          </p:cNvPr>
          <p:cNvCxnSpPr>
            <a:cxnSpLocks/>
          </p:cNvCxnSpPr>
          <p:nvPr/>
        </p:nvCxnSpPr>
        <p:spPr bwMode="auto">
          <a:xfrm>
            <a:off x="4931868" y="56299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39" name="Straight Connector 67738">
            <a:extLst>
              <a:ext uri="{FF2B5EF4-FFF2-40B4-BE49-F238E27FC236}">
                <a16:creationId xmlns:a16="http://schemas.microsoft.com/office/drawing/2014/main" id="{B1665A91-87A2-210B-03F9-1062ECDB5B11}"/>
              </a:ext>
            </a:extLst>
          </p:cNvPr>
          <p:cNvCxnSpPr>
            <a:cxnSpLocks/>
          </p:cNvCxnSpPr>
          <p:nvPr/>
        </p:nvCxnSpPr>
        <p:spPr bwMode="auto">
          <a:xfrm>
            <a:off x="4931868" y="58765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40" name="Straight Connector 67739">
            <a:extLst>
              <a:ext uri="{FF2B5EF4-FFF2-40B4-BE49-F238E27FC236}">
                <a16:creationId xmlns:a16="http://schemas.microsoft.com/office/drawing/2014/main" id="{8CFB09F2-7FF2-B315-5813-ABBDE7BDFD3A}"/>
              </a:ext>
            </a:extLst>
          </p:cNvPr>
          <p:cNvCxnSpPr>
            <a:cxnSpLocks/>
          </p:cNvCxnSpPr>
          <p:nvPr/>
        </p:nvCxnSpPr>
        <p:spPr bwMode="auto">
          <a:xfrm>
            <a:off x="5687013" y="57455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741" name="Group 67740">
            <a:extLst>
              <a:ext uri="{FF2B5EF4-FFF2-40B4-BE49-F238E27FC236}">
                <a16:creationId xmlns:a16="http://schemas.microsoft.com/office/drawing/2014/main" id="{84A3CCF8-AE58-847F-96DA-2B3ED30A6549}"/>
              </a:ext>
            </a:extLst>
          </p:cNvPr>
          <p:cNvGrpSpPr/>
          <p:nvPr/>
        </p:nvGrpSpPr>
        <p:grpSpPr>
          <a:xfrm>
            <a:off x="5304054" y="5508792"/>
            <a:ext cx="520839" cy="493126"/>
            <a:chOff x="5809362" y="234551"/>
            <a:chExt cx="520839" cy="493126"/>
          </a:xfrm>
        </p:grpSpPr>
        <p:sp>
          <p:nvSpPr>
            <p:cNvPr id="67742" name="Data 67741">
              <a:extLst>
                <a:ext uri="{FF2B5EF4-FFF2-40B4-BE49-F238E27FC236}">
                  <a16:creationId xmlns:a16="http://schemas.microsoft.com/office/drawing/2014/main" id="{E2FB7AA3-942E-AC95-DEE9-F6129046B9C1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7743" name="Data 67742">
              <a:extLst>
                <a:ext uri="{FF2B5EF4-FFF2-40B4-BE49-F238E27FC236}">
                  <a16:creationId xmlns:a16="http://schemas.microsoft.com/office/drawing/2014/main" id="{DFB4872F-0B81-CF05-1819-6529160556DE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67744" name="Rectangle 67743">
              <a:extLst>
                <a:ext uri="{FF2B5EF4-FFF2-40B4-BE49-F238E27FC236}">
                  <a16:creationId xmlns:a16="http://schemas.microsoft.com/office/drawing/2014/main" id="{E4A6F822-DC4C-A806-76FC-53BD2F0F9123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67745" name="TextBox 67744">
            <a:extLst>
              <a:ext uri="{FF2B5EF4-FFF2-40B4-BE49-F238E27FC236}">
                <a16:creationId xmlns:a16="http://schemas.microsoft.com/office/drawing/2014/main" id="{A211AE75-A201-567D-F35E-61C58C8EBFCF}"/>
              </a:ext>
            </a:extLst>
          </p:cNvPr>
          <p:cNvSpPr txBox="1"/>
          <p:nvPr/>
        </p:nvSpPr>
        <p:spPr>
          <a:xfrm>
            <a:off x="5363005" y="56016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46" name="Rectangle 67745">
            <a:extLst>
              <a:ext uri="{FF2B5EF4-FFF2-40B4-BE49-F238E27FC236}">
                <a16:creationId xmlns:a16="http://schemas.microsoft.com/office/drawing/2014/main" id="{D0D5E133-42BE-9151-DA4F-7FD9007AF509}"/>
              </a:ext>
            </a:extLst>
          </p:cNvPr>
          <p:cNvSpPr/>
          <p:nvPr/>
        </p:nvSpPr>
        <p:spPr bwMode="auto">
          <a:xfrm>
            <a:off x="7144298" y="55931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747" name="Rectangle 67746">
            <a:extLst>
              <a:ext uri="{FF2B5EF4-FFF2-40B4-BE49-F238E27FC236}">
                <a16:creationId xmlns:a16="http://schemas.microsoft.com/office/drawing/2014/main" id="{E4191210-B258-8AA7-FC01-F39D9468AD78}"/>
              </a:ext>
            </a:extLst>
          </p:cNvPr>
          <p:cNvSpPr/>
          <p:nvPr/>
        </p:nvSpPr>
        <p:spPr bwMode="auto">
          <a:xfrm>
            <a:off x="7135928" y="55823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7748" name="Rectangle 67747">
            <a:extLst>
              <a:ext uri="{FF2B5EF4-FFF2-40B4-BE49-F238E27FC236}">
                <a16:creationId xmlns:a16="http://schemas.microsoft.com/office/drawing/2014/main" id="{6EB81855-64F7-7FE8-4390-3906EE544189}"/>
              </a:ext>
            </a:extLst>
          </p:cNvPr>
          <p:cNvSpPr/>
          <p:nvPr/>
        </p:nvSpPr>
        <p:spPr bwMode="auto">
          <a:xfrm>
            <a:off x="6192976" y="55823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67749" name="Straight Connector 67748">
            <a:extLst>
              <a:ext uri="{FF2B5EF4-FFF2-40B4-BE49-F238E27FC236}">
                <a16:creationId xmlns:a16="http://schemas.microsoft.com/office/drawing/2014/main" id="{7AB20F81-E5C2-A0C0-0C8E-24955566D8F1}"/>
              </a:ext>
            </a:extLst>
          </p:cNvPr>
          <p:cNvCxnSpPr/>
          <p:nvPr/>
        </p:nvCxnSpPr>
        <p:spPr bwMode="auto">
          <a:xfrm>
            <a:off x="6101611" y="57379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50" name="Straight Connector 67749">
            <a:extLst>
              <a:ext uri="{FF2B5EF4-FFF2-40B4-BE49-F238E27FC236}">
                <a16:creationId xmlns:a16="http://schemas.microsoft.com/office/drawing/2014/main" id="{A6C33DF0-34E8-AD42-97A0-55ECCD006DA9}"/>
              </a:ext>
            </a:extLst>
          </p:cNvPr>
          <p:cNvCxnSpPr>
            <a:cxnSpLocks/>
          </p:cNvCxnSpPr>
          <p:nvPr/>
        </p:nvCxnSpPr>
        <p:spPr bwMode="auto">
          <a:xfrm>
            <a:off x="6099076" y="602136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51" name="Straight Connector 67750">
            <a:extLst>
              <a:ext uri="{FF2B5EF4-FFF2-40B4-BE49-F238E27FC236}">
                <a16:creationId xmlns:a16="http://schemas.microsoft.com/office/drawing/2014/main" id="{FF5A3F1D-C08E-7AE4-C98B-CBD2FBC63A42}"/>
              </a:ext>
            </a:extLst>
          </p:cNvPr>
          <p:cNvCxnSpPr>
            <a:cxnSpLocks/>
          </p:cNvCxnSpPr>
          <p:nvPr/>
        </p:nvCxnSpPr>
        <p:spPr bwMode="auto">
          <a:xfrm>
            <a:off x="6832432" y="58765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752" name="Straight Connector 67751">
            <a:extLst>
              <a:ext uri="{FF2B5EF4-FFF2-40B4-BE49-F238E27FC236}">
                <a16:creationId xmlns:a16="http://schemas.microsoft.com/office/drawing/2014/main" id="{536FCA95-7E88-59B2-E376-773698302DD0}"/>
              </a:ext>
            </a:extLst>
          </p:cNvPr>
          <p:cNvCxnSpPr>
            <a:cxnSpLocks/>
          </p:cNvCxnSpPr>
          <p:nvPr/>
        </p:nvCxnSpPr>
        <p:spPr bwMode="auto">
          <a:xfrm>
            <a:off x="6830835" y="58833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889" name="Straight Connector 37888">
            <a:extLst>
              <a:ext uri="{FF2B5EF4-FFF2-40B4-BE49-F238E27FC236}">
                <a16:creationId xmlns:a16="http://schemas.microsoft.com/office/drawing/2014/main" id="{9E2EE5E2-FF53-B1C1-176F-AE79F7D458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858" y="3236090"/>
            <a:ext cx="19481" cy="28980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891" name="TextBox 37890">
            <a:extLst>
              <a:ext uri="{FF2B5EF4-FFF2-40B4-BE49-F238E27FC236}">
                <a16:creationId xmlns:a16="http://schemas.microsoft.com/office/drawing/2014/main" id="{5D008D07-9D8B-DE30-26D0-AC5FC0787CAF}"/>
              </a:ext>
            </a:extLst>
          </p:cNvPr>
          <p:cNvSpPr txBox="1"/>
          <p:nvPr/>
        </p:nvSpPr>
        <p:spPr>
          <a:xfrm>
            <a:off x="7931297" y="31951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AFBF266A-3441-8540-B795-CEE44DCEA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Hazard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655D411F-35D9-374D-BDA5-021718A5B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30300"/>
            <a:ext cx="8001000" cy="660400"/>
          </a:xfrm>
        </p:spPr>
        <p:txBody>
          <a:bodyPr/>
          <a:lstStyle/>
          <a:p>
            <a:r>
              <a:rPr lang="en-US" altLang="en-US"/>
              <a:t>Assume a CPU with only one memory port </a:t>
            </a:r>
          </a:p>
        </p:txBody>
      </p:sp>
      <p:pic>
        <p:nvPicPr>
          <p:cNvPr id="69635" name="Picture 4" descr="appc-04-9780123838728">
            <a:extLst>
              <a:ext uri="{FF2B5EF4-FFF2-40B4-BE49-F238E27FC236}">
                <a16:creationId xmlns:a16="http://schemas.microsoft.com/office/drawing/2014/main" id="{425F62B2-6330-F548-BC16-2413AD7E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828800"/>
            <a:ext cx="62484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0002C-1B9B-564E-BE42-56049E3F3EDE}"/>
              </a:ext>
            </a:extLst>
          </p:cNvPr>
          <p:cNvSpPr txBox="1"/>
          <p:nvPr/>
        </p:nvSpPr>
        <p:spPr>
          <a:xfrm>
            <a:off x="6096000" y="2603500"/>
            <a:ext cx="2890838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  <a:ea typeface="ＭＳ Ｐゴシック" charset="0"/>
              </a:rPr>
              <a:t>What does the pipeline schedule look like?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  <a:ea typeface="ＭＳ Ｐゴシック" charset="0"/>
              </a:rPr>
              <a:t>How does it compare to ideal?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D40BD0B-1762-EF4D-B289-87D34F5E2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44475"/>
            <a:ext cx="7772400" cy="762000"/>
          </a:xfrm>
        </p:spPr>
        <p:txBody>
          <a:bodyPr/>
          <a:lstStyle/>
          <a:p>
            <a:r>
              <a:rPr lang="en-US" altLang="en-US" dirty="0"/>
              <a:t>Review:  Pipeline Hazards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27A35F-F3EA-C148-A482-A5AFDF2DB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38225"/>
            <a:ext cx="7772400" cy="5095875"/>
          </a:xfrm>
        </p:spPr>
        <p:txBody>
          <a:bodyPr/>
          <a:lstStyle/>
          <a:p>
            <a:r>
              <a:rPr lang="en-US" altLang="en-US" dirty="0"/>
              <a:t>Data Hazards – Read After Write (RAW)</a:t>
            </a:r>
          </a:p>
          <a:p>
            <a:pPr lvl="1"/>
            <a:r>
              <a:rPr lang="en-US" altLang="en-US" dirty="0"/>
              <a:t>What are they?  How do we eliminate them?</a:t>
            </a:r>
          </a:p>
          <a:p>
            <a:pPr lvl="2"/>
            <a:r>
              <a:rPr lang="en-US" altLang="en-US" dirty="0"/>
              <a:t>Use data forwarding inside the pipeline</a:t>
            </a:r>
          </a:p>
          <a:p>
            <a:pPr lvl="2"/>
            <a:r>
              <a:rPr lang="en-US" altLang="en-US" dirty="0"/>
              <a:t>For those cases that forwarding won’t solve (e.g., load-use) include hazard hardware to insert stalls in the instruction stream</a:t>
            </a:r>
          </a:p>
        </p:txBody>
      </p:sp>
      <p:cxnSp>
        <p:nvCxnSpPr>
          <p:cNvPr id="71850" name="Straight Connector 71849">
            <a:extLst>
              <a:ext uri="{FF2B5EF4-FFF2-40B4-BE49-F238E27FC236}">
                <a16:creationId xmlns:a16="http://schemas.microsoft.com/office/drawing/2014/main" id="{AAD4B893-158A-9362-CD91-A0E94BD7FFCC}"/>
              </a:ext>
            </a:extLst>
          </p:cNvPr>
          <p:cNvCxnSpPr>
            <a:cxnSpLocks/>
          </p:cNvCxnSpPr>
          <p:nvPr/>
        </p:nvCxnSpPr>
        <p:spPr bwMode="auto">
          <a:xfrm>
            <a:off x="1477976" y="3462571"/>
            <a:ext cx="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1" name="Straight Connector 71850">
            <a:extLst>
              <a:ext uri="{FF2B5EF4-FFF2-40B4-BE49-F238E27FC236}">
                <a16:creationId xmlns:a16="http://schemas.microsoft.com/office/drawing/2014/main" id="{54A7EBAA-A675-842D-2D2A-3B713DCE534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8269" y="3462571"/>
            <a:ext cx="28754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2" name="Straight Connector 71851">
            <a:extLst>
              <a:ext uri="{FF2B5EF4-FFF2-40B4-BE49-F238E27FC236}">
                <a16:creationId xmlns:a16="http://schemas.microsoft.com/office/drawing/2014/main" id="{95ABD806-E8F4-8268-74AB-7200CB44E1A0}"/>
              </a:ext>
            </a:extLst>
          </p:cNvPr>
          <p:cNvCxnSpPr>
            <a:cxnSpLocks/>
          </p:cNvCxnSpPr>
          <p:nvPr/>
        </p:nvCxnSpPr>
        <p:spPr bwMode="auto">
          <a:xfrm>
            <a:off x="3291854" y="3462571"/>
            <a:ext cx="26240" cy="29509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3" name="Straight Connector 71852">
            <a:extLst>
              <a:ext uri="{FF2B5EF4-FFF2-40B4-BE49-F238E27FC236}">
                <a16:creationId xmlns:a16="http://schemas.microsoft.com/office/drawing/2014/main" id="{DD567BDE-E955-B9DB-3070-12F95F02A248}"/>
              </a:ext>
            </a:extLst>
          </p:cNvPr>
          <p:cNvCxnSpPr>
            <a:cxnSpLocks/>
            <a:endCxn id="71919" idx="2"/>
          </p:cNvCxnSpPr>
          <p:nvPr/>
        </p:nvCxnSpPr>
        <p:spPr bwMode="auto">
          <a:xfrm flipH="1">
            <a:off x="4194816" y="3462571"/>
            <a:ext cx="2850" cy="29464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4" name="Straight Connector 71853">
            <a:extLst>
              <a:ext uri="{FF2B5EF4-FFF2-40B4-BE49-F238E27FC236}">
                <a16:creationId xmlns:a16="http://schemas.microsoft.com/office/drawing/2014/main" id="{9D5D9E22-D1EA-53C0-437F-A1CD8AB9E337}"/>
              </a:ext>
            </a:extLst>
          </p:cNvPr>
          <p:cNvCxnSpPr>
            <a:cxnSpLocks/>
            <a:endCxn id="71920" idx="2"/>
          </p:cNvCxnSpPr>
          <p:nvPr/>
        </p:nvCxnSpPr>
        <p:spPr bwMode="auto">
          <a:xfrm>
            <a:off x="5140752" y="3474577"/>
            <a:ext cx="3535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5" name="Straight Connector 71854">
            <a:extLst>
              <a:ext uri="{FF2B5EF4-FFF2-40B4-BE49-F238E27FC236}">
                <a16:creationId xmlns:a16="http://schemas.microsoft.com/office/drawing/2014/main" id="{03AFB948-B606-7EB0-9152-B492FA740A3E}"/>
              </a:ext>
            </a:extLst>
          </p:cNvPr>
          <p:cNvCxnSpPr>
            <a:cxnSpLocks/>
            <a:endCxn id="71921" idx="2"/>
          </p:cNvCxnSpPr>
          <p:nvPr/>
        </p:nvCxnSpPr>
        <p:spPr bwMode="auto">
          <a:xfrm>
            <a:off x="6032720" y="3459941"/>
            <a:ext cx="2902" cy="29490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6" name="Straight Connector 71855">
            <a:extLst>
              <a:ext uri="{FF2B5EF4-FFF2-40B4-BE49-F238E27FC236}">
                <a16:creationId xmlns:a16="http://schemas.microsoft.com/office/drawing/2014/main" id="{9BE084F6-C9E7-2353-6452-D2C7EC2D2069}"/>
              </a:ext>
            </a:extLst>
          </p:cNvPr>
          <p:cNvCxnSpPr>
            <a:cxnSpLocks/>
            <a:endCxn id="71922" idx="2"/>
          </p:cNvCxnSpPr>
          <p:nvPr/>
        </p:nvCxnSpPr>
        <p:spPr bwMode="auto">
          <a:xfrm flipH="1">
            <a:off x="6962663" y="3474577"/>
            <a:ext cx="929" cy="29266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7" name="Straight Connector 71856">
            <a:extLst>
              <a:ext uri="{FF2B5EF4-FFF2-40B4-BE49-F238E27FC236}">
                <a16:creationId xmlns:a16="http://schemas.microsoft.com/office/drawing/2014/main" id="{39317247-A6C6-BDB0-8301-C97A21710D51}"/>
              </a:ext>
            </a:extLst>
          </p:cNvPr>
          <p:cNvCxnSpPr>
            <a:cxnSpLocks/>
          </p:cNvCxnSpPr>
          <p:nvPr/>
        </p:nvCxnSpPr>
        <p:spPr bwMode="auto">
          <a:xfrm>
            <a:off x="7903898" y="3474577"/>
            <a:ext cx="0" cy="29389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858" name="Straight Arrow Connector 71857">
            <a:extLst>
              <a:ext uri="{FF2B5EF4-FFF2-40B4-BE49-F238E27FC236}">
                <a16:creationId xmlns:a16="http://schemas.microsoft.com/office/drawing/2014/main" id="{D8822AC6-78EA-FAFB-8439-3066F5CF52EB}"/>
              </a:ext>
            </a:extLst>
          </p:cNvPr>
          <p:cNvCxnSpPr>
            <a:cxnSpLocks/>
          </p:cNvCxnSpPr>
          <p:nvPr/>
        </p:nvCxnSpPr>
        <p:spPr bwMode="auto">
          <a:xfrm>
            <a:off x="827895" y="3462571"/>
            <a:ext cx="0" cy="2938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859" name="TextBox 71858">
            <a:extLst>
              <a:ext uri="{FF2B5EF4-FFF2-40B4-BE49-F238E27FC236}">
                <a16:creationId xmlns:a16="http://schemas.microsoft.com/office/drawing/2014/main" id="{42665BE1-AFAE-1484-D965-0E4AAB6236CF}"/>
              </a:ext>
            </a:extLst>
          </p:cNvPr>
          <p:cNvSpPr txBox="1"/>
          <p:nvPr/>
        </p:nvSpPr>
        <p:spPr>
          <a:xfrm rot="16200000">
            <a:off x="-548839" y="49360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71860" name="Straight Arrow Connector 71859">
            <a:extLst>
              <a:ext uri="{FF2B5EF4-FFF2-40B4-BE49-F238E27FC236}">
                <a16:creationId xmlns:a16="http://schemas.microsoft.com/office/drawing/2014/main" id="{6AC8B3D1-F2B2-3D5E-9815-CC94FB3BE378}"/>
              </a:ext>
            </a:extLst>
          </p:cNvPr>
          <p:cNvCxnSpPr>
            <a:cxnSpLocks/>
          </p:cNvCxnSpPr>
          <p:nvPr/>
        </p:nvCxnSpPr>
        <p:spPr bwMode="auto">
          <a:xfrm>
            <a:off x="847991" y="32489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861" name="TextBox 71860">
            <a:extLst>
              <a:ext uri="{FF2B5EF4-FFF2-40B4-BE49-F238E27FC236}">
                <a16:creationId xmlns:a16="http://schemas.microsoft.com/office/drawing/2014/main" id="{A7BE2F6B-3AA9-778B-DEF9-A1F0107F4693}"/>
              </a:ext>
            </a:extLst>
          </p:cNvPr>
          <p:cNvSpPr txBox="1"/>
          <p:nvPr/>
        </p:nvSpPr>
        <p:spPr>
          <a:xfrm>
            <a:off x="4018704" y="28539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71862" name="TextBox 71861">
            <a:extLst>
              <a:ext uri="{FF2B5EF4-FFF2-40B4-BE49-F238E27FC236}">
                <a16:creationId xmlns:a16="http://schemas.microsoft.com/office/drawing/2014/main" id="{FA6B07A3-3758-013B-03B1-0A6B415ABCBA}"/>
              </a:ext>
            </a:extLst>
          </p:cNvPr>
          <p:cNvSpPr txBox="1"/>
          <p:nvPr/>
        </p:nvSpPr>
        <p:spPr>
          <a:xfrm>
            <a:off x="1504768" y="34673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71863" name="Straight Connector 71862">
            <a:extLst>
              <a:ext uri="{FF2B5EF4-FFF2-40B4-BE49-F238E27FC236}">
                <a16:creationId xmlns:a16="http://schemas.microsoft.com/office/drawing/2014/main" id="{2A6A9FFA-6BB3-C3B3-DF1E-900FC097E428}"/>
              </a:ext>
            </a:extLst>
          </p:cNvPr>
          <p:cNvCxnSpPr>
            <a:cxnSpLocks/>
          </p:cNvCxnSpPr>
          <p:nvPr/>
        </p:nvCxnSpPr>
        <p:spPr bwMode="auto">
          <a:xfrm>
            <a:off x="4963724" y="42885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864" name="TextBox 71863">
            <a:extLst>
              <a:ext uri="{FF2B5EF4-FFF2-40B4-BE49-F238E27FC236}">
                <a16:creationId xmlns:a16="http://schemas.microsoft.com/office/drawing/2014/main" id="{97D97DBE-19D6-1339-A519-FE613B6E3FC3}"/>
              </a:ext>
            </a:extLst>
          </p:cNvPr>
          <p:cNvSpPr txBox="1"/>
          <p:nvPr/>
        </p:nvSpPr>
        <p:spPr>
          <a:xfrm>
            <a:off x="2410795" y="34599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71865" name="TextBox 71864">
            <a:extLst>
              <a:ext uri="{FF2B5EF4-FFF2-40B4-BE49-F238E27FC236}">
                <a16:creationId xmlns:a16="http://schemas.microsoft.com/office/drawing/2014/main" id="{2AB0127A-1B9D-9EEB-F235-2E6476E268CD}"/>
              </a:ext>
            </a:extLst>
          </p:cNvPr>
          <p:cNvSpPr txBox="1"/>
          <p:nvPr/>
        </p:nvSpPr>
        <p:spPr>
          <a:xfrm>
            <a:off x="3337758" y="34599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71866" name="TextBox 71865">
            <a:extLst>
              <a:ext uri="{FF2B5EF4-FFF2-40B4-BE49-F238E27FC236}">
                <a16:creationId xmlns:a16="http://schemas.microsoft.com/office/drawing/2014/main" id="{D6B7A795-1781-B4A9-3CFD-B4D0892D0666}"/>
              </a:ext>
            </a:extLst>
          </p:cNvPr>
          <p:cNvSpPr txBox="1"/>
          <p:nvPr/>
        </p:nvSpPr>
        <p:spPr>
          <a:xfrm>
            <a:off x="4233331" y="34599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71867" name="TextBox 71866">
            <a:extLst>
              <a:ext uri="{FF2B5EF4-FFF2-40B4-BE49-F238E27FC236}">
                <a16:creationId xmlns:a16="http://schemas.microsoft.com/office/drawing/2014/main" id="{26DB97FF-03A5-E890-C47B-633C6838D1F8}"/>
              </a:ext>
            </a:extLst>
          </p:cNvPr>
          <p:cNvSpPr txBox="1"/>
          <p:nvPr/>
        </p:nvSpPr>
        <p:spPr>
          <a:xfrm>
            <a:off x="5157159" y="34736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71868" name="TextBox 71867">
            <a:extLst>
              <a:ext uri="{FF2B5EF4-FFF2-40B4-BE49-F238E27FC236}">
                <a16:creationId xmlns:a16="http://schemas.microsoft.com/office/drawing/2014/main" id="{BD77E804-422A-D0A7-C253-BFE624AA366C}"/>
              </a:ext>
            </a:extLst>
          </p:cNvPr>
          <p:cNvSpPr txBox="1"/>
          <p:nvPr/>
        </p:nvSpPr>
        <p:spPr>
          <a:xfrm>
            <a:off x="6095751" y="34673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71869" name="TextBox 71868">
            <a:extLst>
              <a:ext uri="{FF2B5EF4-FFF2-40B4-BE49-F238E27FC236}">
                <a16:creationId xmlns:a16="http://schemas.microsoft.com/office/drawing/2014/main" id="{0AC5BEFB-1032-2AAF-2F3F-D36611408032}"/>
              </a:ext>
            </a:extLst>
          </p:cNvPr>
          <p:cNvSpPr txBox="1"/>
          <p:nvPr/>
        </p:nvSpPr>
        <p:spPr>
          <a:xfrm>
            <a:off x="7011262" y="34745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71870" name="Rectangle 71869">
            <a:extLst>
              <a:ext uri="{FF2B5EF4-FFF2-40B4-BE49-F238E27FC236}">
                <a16:creationId xmlns:a16="http://schemas.microsoft.com/office/drawing/2014/main" id="{791B19A9-F680-2B7F-7B21-9B06E2D335C0}"/>
              </a:ext>
            </a:extLst>
          </p:cNvPr>
          <p:cNvSpPr/>
          <p:nvPr/>
        </p:nvSpPr>
        <p:spPr bwMode="auto">
          <a:xfrm>
            <a:off x="1611673" y="41215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71" name="Rectangle 71870">
            <a:extLst>
              <a:ext uri="{FF2B5EF4-FFF2-40B4-BE49-F238E27FC236}">
                <a16:creationId xmlns:a16="http://schemas.microsoft.com/office/drawing/2014/main" id="{2BFDF82F-8BEE-C3F1-F0A3-D3E629C2EBB4}"/>
              </a:ext>
            </a:extLst>
          </p:cNvPr>
          <p:cNvSpPr/>
          <p:nvPr/>
        </p:nvSpPr>
        <p:spPr bwMode="auto">
          <a:xfrm>
            <a:off x="2338437" y="39395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2" name="Rectangle 71871">
            <a:extLst>
              <a:ext uri="{FF2B5EF4-FFF2-40B4-BE49-F238E27FC236}">
                <a16:creationId xmlns:a16="http://schemas.microsoft.com/office/drawing/2014/main" id="{3D4899A6-F6EF-C4B4-F798-62353F9F4AAC}"/>
              </a:ext>
            </a:extLst>
          </p:cNvPr>
          <p:cNvSpPr/>
          <p:nvPr/>
        </p:nvSpPr>
        <p:spPr bwMode="auto">
          <a:xfrm>
            <a:off x="3265400" y="39317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3" name="Rectangle 71872">
            <a:extLst>
              <a:ext uri="{FF2B5EF4-FFF2-40B4-BE49-F238E27FC236}">
                <a16:creationId xmlns:a16="http://schemas.microsoft.com/office/drawing/2014/main" id="{E7AAD3D0-417C-08FA-87B5-49D42B52DB67}"/>
              </a:ext>
            </a:extLst>
          </p:cNvPr>
          <p:cNvSpPr/>
          <p:nvPr/>
        </p:nvSpPr>
        <p:spPr bwMode="auto">
          <a:xfrm>
            <a:off x="4169707" y="39395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4" name="Rectangle 71873">
            <a:extLst>
              <a:ext uri="{FF2B5EF4-FFF2-40B4-BE49-F238E27FC236}">
                <a16:creationId xmlns:a16="http://schemas.microsoft.com/office/drawing/2014/main" id="{F2CF89EC-41AD-A1BB-07AC-48839147F707}"/>
              </a:ext>
            </a:extLst>
          </p:cNvPr>
          <p:cNvSpPr/>
          <p:nvPr/>
        </p:nvSpPr>
        <p:spPr bwMode="auto">
          <a:xfrm>
            <a:off x="5106934" y="39317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5" name="Rectangle 71874">
            <a:extLst>
              <a:ext uri="{FF2B5EF4-FFF2-40B4-BE49-F238E27FC236}">
                <a16:creationId xmlns:a16="http://schemas.microsoft.com/office/drawing/2014/main" id="{5E0FB65F-FD81-974B-A8CB-068A76061C69}"/>
              </a:ext>
            </a:extLst>
          </p:cNvPr>
          <p:cNvSpPr/>
          <p:nvPr/>
        </p:nvSpPr>
        <p:spPr bwMode="auto">
          <a:xfrm>
            <a:off x="2842483" y="41215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76" name="Rectangle 71875">
            <a:extLst>
              <a:ext uri="{FF2B5EF4-FFF2-40B4-BE49-F238E27FC236}">
                <a16:creationId xmlns:a16="http://schemas.microsoft.com/office/drawing/2014/main" id="{9FA87401-64F8-27B0-3EAB-1055DD0035CE}"/>
              </a:ext>
            </a:extLst>
          </p:cNvPr>
          <p:cNvSpPr/>
          <p:nvPr/>
        </p:nvSpPr>
        <p:spPr bwMode="auto">
          <a:xfrm>
            <a:off x="2551080" y="41215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877" name="Straight Connector 71876">
            <a:extLst>
              <a:ext uri="{FF2B5EF4-FFF2-40B4-BE49-F238E27FC236}">
                <a16:creationId xmlns:a16="http://schemas.microsoft.com/office/drawing/2014/main" id="{2C2B7188-E7F3-5011-5FDD-988D18D91C47}"/>
              </a:ext>
            </a:extLst>
          </p:cNvPr>
          <p:cNvCxnSpPr>
            <a:cxnSpLocks/>
          </p:cNvCxnSpPr>
          <p:nvPr/>
        </p:nvCxnSpPr>
        <p:spPr bwMode="auto">
          <a:xfrm>
            <a:off x="2194478" y="42847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78" name="Straight Connector 71877">
            <a:extLst>
              <a:ext uri="{FF2B5EF4-FFF2-40B4-BE49-F238E27FC236}">
                <a16:creationId xmlns:a16="http://schemas.microsoft.com/office/drawing/2014/main" id="{B2FE9352-5C8C-5D38-6E30-BFEBF93C027D}"/>
              </a:ext>
            </a:extLst>
          </p:cNvPr>
          <p:cNvCxnSpPr>
            <a:cxnSpLocks/>
          </p:cNvCxnSpPr>
          <p:nvPr/>
        </p:nvCxnSpPr>
        <p:spPr bwMode="auto">
          <a:xfrm>
            <a:off x="3128972" y="41645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79" name="Straight Connector 71878">
            <a:extLst>
              <a:ext uri="{FF2B5EF4-FFF2-40B4-BE49-F238E27FC236}">
                <a16:creationId xmlns:a16="http://schemas.microsoft.com/office/drawing/2014/main" id="{22C5EB14-D054-76FE-39B2-860AECDC6555}"/>
              </a:ext>
            </a:extLst>
          </p:cNvPr>
          <p:cNvCxnSpPr>
            <a:cxnSpLocks/>
          </p:cNvCxnSpPr>
          <p:nvPr/>
        </p:nvCxnSpPr>
        <p:spPr bwMode="auto">
          <a:xfrm>
            <a:off x="3128972" y="44111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80" name="Straight Connector 71879">
            <a:extLst>
              <a:ext uri="{FF2B5EF4-FFF2-40B4-BE49-F238E27FC236}">
                <a16:creationId xmlns:a16="http://schemas.microsoft.com/office/drawing/2014/main" id="{0630AEC6-DAD4-3A91-B3CD-118792CAF28D}"/>
              </a:ext>
            </a:extLst>
          </p:cNvPr>
          <p:cNvCxnSpPr>
            <a:cxnSpLocks/>
          </p:cNvCxnSpPr>
          <p:nvPr/>
        </p:nvCxnSpPr>
        <p:spPr bwMode="auto">
          <a:xfrm>
            <a:off x="3884117" y="42801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881" name="Group 71880">
            <a:extLst>
              <a:ext uri="{FF2B5EF4-FFF2-40B4-BE49-F238E27FC236}">
                <a16:creationId xmlns:a16="http://schemas.microsoft.com/office/drawing/2014/main" id="{C5A6AAA2-ED1D-F93B-8CA7-3CDECE25B2B0}"/>
              </a:ext>
            </a:extLst>
          </p:cNvPr>
          <p:cNvGrpSpPr/>
          <p:nvPr/>
        </p:nvGrpSpPr>
        <p:grpSpPr>
          <a:xfrm>
            <a:off x="3501158" y="4043398"/>
            <a:ext cx="520839" cy="493126"/>
            <a:chOff x="5809362" y="234551"/>
            <a:chExt cx="520839" cy="493126"/>
          </a:xfrm>
        </p:grpSpPr>
        <p:sp>
          <p:nvSpPr>
            <p:cNvPr id="71882" name="Data 71881">
              <a:extLst>
                <a:ext uri="{FF2B5EF4-FFF2-40B4-BE49-F238E27FC236}">
                  <a16:creationId xmlns:a16="http://schemas.microsoft.com/office/drawing/2014/main" id="{482DE252-5E18-4B96-74EE-99DABA270A79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883" name="Data 71882">
              <a:extLst>
                <a:ext uri="{FF2B5EF4-FFF2-40B4-BE49-F238E27FC236}">
                  <a16:creationId xmlns:a16="http://schemas.microsoft.com/office/drawing/2014/main" id="{39E7AB46-2761-2F26-E796-D9E85CF7CA9E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884" name="Rectangle 71883">
              <a:extLst>
                <a:ext uri="{FF2B5EF4-FFF2-40B4-BE49-F238E27FC236}">
                  <a16:creationId xmlns:a16="http://schemas.microsoft.com/office/drawing/2014/main" id="{6336439B-50D8-2FA5-E0FD-75B84E1C3E75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71885" name="TextBox 71884">
            <a:extLst>
              <a:ext uri="{FF2B5EF4-FFF2-40B4-BE49-F238E27FC236}">
                <a16:creationId xmlns:a16="http://schemas.microsoft.com/office/drawing/2014/main" id="{DAE19F69-AE4F-A01F-5E33-090EE82CB829}"/>
              </a:ext>
            </a:extLst>
          </p:cNvPr>
          <p:cNvSpPr txBox="1"/>
          <p:nvPr/>
        </p:nvSpPr>
        <p:spPr>
          <a:xfrm>
            <a:off x="3560109" y="41362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86" name="Rectangle 71885">
            <a:extLst>
              <a:ext uri="{FF2B5EF4-FFF2-40B4-BE49-F238E27FC236}">
                <a16:creationId xmlns:a16="http://schemas.microsoft.com/office/drawing/2014/main" id="{66145940-6A8D-D198-3675-050B163485AE}"/>
              </a:ext>
            </a:extLst>
          </p:cNvPr>
          <p:cNvSpPr/>
          <p:nvPr/>
        </p:nvSpPr>
        <p:spPr bwMode="auto">
          <a:xfrm>
            <a:off x="5341402" y="41277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87" name="Rectangle 71886">
            <a:extLst>
              <a:ext uri="{FF2B5EF4-FFF2-40B4-BE49-F238E27FC236}">
                <a16:creationId xmlns:a16="http://schemas.microsoft.com/office/drawing/2014/main" id="{DB3C7ED0-28E7-1B72-9F0A-3164F97AB83F}"/>
              </a:ext>
            </a:extLst>
          </p:cNvPr>
          <p:cNvSpPr/>
          <p:nvPr/>
        </p:nvSpPr>
        <p:spPr bwMode="auto">
          <a:xfrm>
            <a:off x="5333032" y="41169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88" name="Rectangle 71887">
            <a:extLst>
              <a:ext uri="{FF2B5EF4-FFF2-40B4-BE49-F238E27FC236}">
                <a16:creationId xmlns:a16="http://schemas.microsoft.com/office/drawing/2014/main" id="{99114415-743D-44B7-3C3C-94F4611FC952}"/>
              </a:ext>
            </a:extLst>
          </p:cNvPr>
          <p:cNvSpPr/>
          <p:nvPr/>
        </p:nvSpPr>
        <p:spPr bwMode="auto">
          <a:xfrm>
            <a:off x="4390080" y="41169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889" name="Straight Connector 71888">
            <a:extLst>
              <a:ext uri="{FF2B5EF4-FFF2-40B4-BE49-F238E27FC236}">
                <a16:creationId xmlns:a16="http://schemas.microsoft.com/office/drawing/2014/main" id="{D72921AD-1D49-685F-3351-49D1EEA08DDA}"/>
              </a:ext>
            </a:extLst>
          </p:cNvPr>
          <p:cNvCxnSpPr/>
          <p:nvPr/>
        </p:nvCxnSpPr>
        <p:spPr bwMode="auto">
          <a:xfrm>
            <a:off x="4298715" y="42725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0" name="Straight Connector 71889">
            <a:extLst>
              <a:ext uri="{FF2B5EF4-FFF2-40B4-BE49-F238E27FC236}">
                <a16:creationId xmlns:a16="http://schemas.microsoft.com/office/drawing/2014/main" id="{6B5A7F3B-57E5-237D-BA8F-90A817AE7DD7}"/>
              </a:ext>
            </a:extLst>
          </p:cNvPr>
          <p:cNvCxnSpPr>
            <a:cxnSpLocks/>
          </p:cNvCxnSpPr>
          <p:nvPr/>
        </p:nvCxnSpPr>
        <p:spPr bwMode="auto">
          <a:xfrm>
            <a:off x="4296180" y="45559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1" name="Straight Connector 71890">
            <a:extLst>
              <a:ext uri="{FF2B5EF4-FFF2-40B4-BE49-F238E27FC236}">
                <a16:creationId xmlns:a16="http://schemas.microsoft.com/office/drawing/2014/main" id="{991304AC-DE14-404E-946E-67FD46135BC0}"/>
              </a:ext>
            </a:extLst>
          </p:cNvPr>
          <p:cNvCxnSpPr>
            <a:cxnSpLocks/>
          </p:cNvCxnSpPr>
          <p:nvPr/>
        </p:nvCxnSpPr>
        <p:spPr bwMode="auto">
          <a:xfrm>
            <a:off x="5029536" y="44111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2" name="Straight Connector 71891">
            <a:extLst>
              <a:ext uri="{FF2B5EF4-FFF2-40B4-BE49-F238E27FC236}">
                <a16:creationId xmlns:a16="http://schemas.microsoft.com/office/drawing/2014/main" id="{9CB785DF-2524-99D4-BB89-C6BA641C7209}"/>
              </a:ext>
            </a:extLst>
          </p:cNvPr>
          <p:cNvCxnSpPr>
            <a:cxnSpLocks/>
          </p:cNvCxnSpPr>
          <p:nvPr/>
        </p:nvCxnSpPr>
        <p:spPr bwMode="auto">
          <a:xfrm>
            <a:off x="5027939" y="44179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893" name="Straight Connector 71892">
            <a:extLst>
              <a:ext uri="{FF2B5EF4-FFF2-40B4-BE49-F238E27FC236}">
                <a16:creationId xmlns:a16="http://schemas.microsoft.com/office/drawing/2014/main" id="{6BC84DD9-70EA-B8CC-E03D-235991E9A28E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1570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894" name="Rectangle 71893">
            <a:extLst>
              <a:ext uri="{FF2B5EF4-FFF2-40B4-BE49-F238E27FC236}">
                <a16:creationId xmlns:a16="http://schemas.microsoft.com/office/drawing/2014/main" id="{63CDF44E-36D1-8EF0-B456-B96DF6BEE2EB}"/>
              </a:ext>
            </a:extLst>
          </p:cNvPr>
          <p:cNvSpPr/>
          <p:nvPr/>
        </p:nvSpPr>
        <p:spPr bwMode="auto">
          <a:xfrm>
            <a:off x="2530649" y="49901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895" name="Rectangle 71894">
            <a:extLst>
              <a:ext uri="{FF2B5EF4-FFF2-40B4-BE49-F238E27FC236}">
                <a16:creationId xmlns:a16="http://schemas.microsoft.com/office/drawing/2014/main" id="{60561923-B83F-8262-CAB3-00E4144EDB43}"/>
              </a:ext>
            </a:extLst>
          </p:cNvPr>
          <p:cNvSpPr/>
          <p:nvPr/>
        </p:nvSpPr>
        <p:spPr bwMode="auto">
          <a:xfrm>
            <a:off x="3272653" y="48081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6" name="Rectangle 71895">
            <a:extLst>
              <a:ext uri="{FF2B5EF4-FFF2-40B4-BE49-F238E27FC236}">
                <a16:creationId xmlns:a16="http://schemas.microsoft.com/office/drawing/2014/main" id="{810862D3-AED2-BE1D-B9EF-40DB47B6BC10}"/>
              </a:ext>
            </a:extLst>
          </p:cNvPr>
          <p:cNvSpPr/>
          <p:nvPr/>
        </p:nvSpPr>
        <p:spPr bwMode="auto">
          <a:xfrm>
            <a:off x="4169136" y="48003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7" name="Rectangle 71896">
            <a:extLst>
              <a:ext uri="{FF2B5EF4-FFF2-40B4-BE49-F238E27FC236}">
                <a16:creationId xmlns:a16="http://schemas.microsoft.com/office/drawing/2014/main" id="{5EF1BF3D-37CB-D2D7-8512-BADECB796036}"/>
              </a:ext>
            </a:extLst>
          </p:cNvPr>
          <p:cNvSpPr/>
          <p:nvPr/>
        </p:nvSpPr>
        <p:spPr bwMode="auto">
          <a:xfrm>
            <a:off x="5109331" y="48081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8" name="Rectangle 71897">
            <a:extLst>
              <a:ext uri="{FF2B5EF4-FFF2-40B4-BE49-F238E27FC236}">
                <a16:creationId xmlns:a16="http://schemas.microsoft.com/office/drawing/2014/main" id="{B7408D64-F2C3-2B03-4771-1A0CD67B1884}"/>
              </a:ext>
            </a:extLst>
          </p:cNvPr>
          <p:cNvSpPr/>
          <p:nvPr/>
        </p:nvSpPr>
        <p:spPr bwMode="auto">
          <a:xfrm>
            <a:off x="6008458" y="48003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899" name="Rectangle 71898">
            <a:extLst>
              <a:ext uri="{FF2B5EF4-FFF2-40B4-BE49-F238E27FC236}">
                <a16:creationId xmlns:a16="http://schemas.microsoft.com/office/drawing/2014/main" id="{DD60881F-E826-81F7-D3EE-46515A7A6185}"/>
              </a:ext>
            </a:extLst>
          </p:cNvPr>
          <p:cNvSpPr/>
          <p:nvPr/>
        </p:nvSpPr>
        <p:spPr bwMode="auto">
          <a:xfrm>
            <a:off x="3761459" y="49901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00" name="Rectangle 71899">
            <a:extLst>
              <a:ext uri="{FF2B5EF4-FFF2-40B4-BE49-F238E27FC236}">
                <a16:creationId xmlns:a16="http://schemas.microsoft.com/office/drawing/2014/main" id="{D4AF1726-586C-8B28-247D-F140B2963144}"/>
              </a:ext>
            </a:extLst>
          </p:cNvPr>
          <p:cNvSpPr/>
          <p:nvPr/>
        </p:nvSpPr>
        <p:spPr bwMode="auto">
          <a:xfrm>
            <a:off x="3470056" y="49901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01" name="Straight Connector 71900">
            <a:extLst>
              <a:ext uri="{FF2B5EF4-FFF2-40B4-BE49-F238E27FC236}">
                <a16:creationId xmlns:a16="http://schemas.microsoft.com/office/drawing/2014/main" id="{0224A2EA-957A-B47E-755E-39BF564C78C4}"/>
              </a:ext>
            </a:extLst>
          </p:cNvPr>
          <p:cNvCxnSpPr>
            <a:cxnSpLocks/>
          </p:cNvCxnSpPr>
          <p:nvPr/>
        </p:nvCxnSpPr>
        <p:spPr bwMode="auto">
          <a:xfrm>
            <a:off x="3113454" y="51533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02" name="Straight Connector 71901">
            <a:extLst>
              <a:ext uri="{FF2B5EF4-FFF2-40B4-BE49-F238E27FC236}">
                <a16:creationId xmlns:a16="http://schemas.microsoft.com/office/drawing/2014/main" id="{22E7964A-E758-FC6A-7DF9-9C98DF3D2D23}"/>
              </a:ext>
            </a:extLst>
          </p:cNvPr>
          <p:cNvCxnSpPr>
            <a:cxnSpLocks/>
          </p:cNvCxnSpPr>
          <p:nvPr/>
        </p:nvCxnSpPr>
        <p:spPr bwMode="auto">
          <a:xfrm>
            <a:off x="4047948" y="50331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03" name="Straight Connector 71902">
            <a:extLst>
              <a:ext uri="{FF2B5EF4-FFF2-40B4-BE49-F238E27FC236}">
                <a16:creationId xmlns:a16="http://schemas.microsoft.com/office/drawing/2014/main" id="{94ECCF2C-7970-DE4A-065E-26EB7A1FD1E6}"/>
              </a:ext>
            </a:extLst>
          </p:cNvPr>
          <p:cNvCxnSpPr>
            <a:cxnSpLocks/>
          </p:cNvCxnSpPr>
          <p:nvPr/>
        </p:nvCxnSpPr>
        <p:spPr bwMode="auto">
          <a:xfrm>
            <a:off x="4047948" y="52797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04" name="Straight Connector 71903">
            <a:extLst>
              <a:ext uri="{FF2B5EF4-FFF2-40B4-BE49-F238E27FC236}">
                <a16:creationId xmlns:a16="http://schemas.microsoft.com/office/drawing/2014/main" id="{A2B6CC10-83C4-048C-B82C-21E960C3074A}"/>
              </a:ext>
            </a:extLst>
          </p:cNvPr>
          <p:cNvCxnSpPr>
            <a:cxnSpLocks/>
          </p:cNvCxnSpPr>
          <p:nvPr/>
        </p:nvCxnSpPr>
        <p:spPr bwMode="auto">
          <a:xfrm>
            <a:off x="4803093" y="51487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905" name="Group 71904">
            <a:extLst>
              <a:ext uri="{FF2B5EF4-FFF2-40B4-BE49-F238E27FC236}">
                <a16:creationId xmlns:a16="http://schemas.microsoft.com/office/drawing/2014/main" id="{4838A7D0-A6AF-E747-94EE-7F267582EEF1}"/>
              </a:ext>
            </a:extLst>
          </p:cNvPr>
          <p:cNvGrpSpPr/>
          <p:nvPr/>
        </p:nvGrpSpPr>
        <p:grpSpPr>
          <a:xfrm>
            <a:off x="4420134" y="4911962"/>
            <a:ext cx="520839" cy="493126"/>
            <a:chOff x="5809362" y="234551"/>
            <a:chExt cx="520839" cy="493126"/>
          </a:xfrm>
        </p:grpSpPr>
        <p:sp>
          <p:nvSpPr>
            <p:cNvPr id="71906" name="Data 71905">
              <a:extLst>
                <a:ext uri="{FF2B5EF4-FFF2-40B4-BE49-F238E27FC236}">
                  <a16:creationId xmlns:a16="http://schemas.microsoft.com/office/drawing/2014/main" id="{3AFF9059-EA1C-CE34-6932-94A483F2E880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07" name="Data 71906">
              <a:extLst>
                <a:ext uri="{FF2B5EF4-FFF2-40B4-BE49-F238E27FC236}">
                  <a16:creationId xmlns:a16="http://schemas.microsoft.com/office/drawing/2014/main" id="{66258923-1D55-7A88-7F65-1F06DC747B2C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08" name="Rectangle 71907">
              <a:extLst>
                <a:ext uri="{FF2B5EF4-FFF2-40B4-BE49-F238E27FC236}">
                  <a16:creationId xmlns:a16="http://schemas.microsoft.com/office/drawing/2014/main" id="{54DF3C79-8F6E-F714-DF74-01D01351454E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71909" name="TextBox 71908">
            <a:extLst>
              <a:ext uri="{FF2B5EF4-FFF2-40B4-BE49-F238E27FC236}">
                <a16:creationId xmlns:a16="http://schemas.microsoft.com/office/drawing/2014/main" id="{410F1651-0126-A9C0-FC3A-913A25CF83E5}"/>
              </a:ext>
            </a:extLst>
          </p:cNvPr>
          <p:cNvSpPr txBox="1"/>
          <p:nvPr/>
        </p:nvSpPr>
        <p:spPr>
          <a:xfrm>
            <a:off x="4479085" y="50048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10" name="Rectangle 71909">
            <a:extLst>
              <a:ext uri="{FF2B5EF4-FFF2-40B4-BE49-F238E27FC236}">
                <a16:creationId xmlns:a16="http://schemas.microsoft.com/office/drawing/2014/main" id="{A7C2A5D9-594A-F183-8ADD-469B3920D8B8}"/>
              </a:ext>
            </a:extLst>
          </p:cNvPr>
          <p:cNvSpPr/>
          <p:nvPr/>
        </p:nvSpPr>
        <p:spPr bwMode="auto">
          <a:xfrm>
            <a:off x="6260378" y="49963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11" name="Rectangle 71910">
            <a:extLst>
              <a:ext uri="{FF2B5EF4-FFF2-40B4-BE49-F238E27FC236}">
                <a16:creationId xmlns:a16="http://schemas.microsoft.com/office/drawing/2014/main" id="{02118E33-269E-5F49-65AF-579241EAB20F}"/>
              </a:ext>
            </a:extLst>
          </p:cNvPr>
          <p:cNvSpPr/>
          <p:nvPr/>
        </p:nvSpPr>
        <p:spPr bwMode="auto">
          <a:xfrm>
            <a:off x="6252008" y="49855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12" name="Rectangle 71911">
            <a:extLst>
              <a:ext uri="{FF2B5EF4-FFF2-40B4-BE49-F238E27FC236}">
                <a16:creationId xmlns:a16="http://schemas.microsoft.com/office/drawing/2014/main" id="{F3A1486D-2B65-3C05-63DB-CCBD04803947}"/>
              </a:ext>
            </a:extLst>
          </p:cNvPr>
          <p:cNvSpPr/>
          <p:nvPr/>
        </p:nvSpPr>
        <p:spPr bwMode="auto">
          <a:xfrm>
            <a:off x="5309056" y="49855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13" name="Straight Connector 71912">
            <a:extLst>
              <a:ext uri="{FF2B5EF4-FFF2-40B4-BE49-F238E27FC236}">
                <a16:creationId xmlns:a16="http://schemas.microsoft.com/office/drawing/2014/main" id="{A5AD435C-3335-A5E1-887E-EE7DD5E5346A}"/>
              </a:ext>
            </a:extLst>
          </p:cNvPr>
          <p:cNvCxnSpPr/>
          <p:nvPr/>
        </p:nvCxnSpPr>
        <p:spPr bwMode="auto">
          <a:xfrm>
            <a:off x="5230391" y="51411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4" name="Straight Connector 71913">
            <a:extLst>
              <a:ext uri="{FF2B5EF4-FFF2-40B4-BE49-F238E27FC236}">
                <a16:creationId xmlns:a16="http://schemas.microsoft.com/office/drawing/2014/main" id="{FED560EF-32CF-DF1C-2D6C-BC0AABD9FEB1}"/>
              </a:ext>
            </a:extLst>
          </p:cNvPr>
          <p:cNvCxnSpPr>
            <a:cxnSpLocks/>
          </p:cNvCxnSpPr>
          <p:nvPr/>
        </p:nvCxnSpPr>
        <p:spPr bwMode="auto">
          <a:xfrm>
            <a:off x="5215156" y="54245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5" name="Straight Connector 71914">
            <a:extLst>
              <a:ext uri="{FF2B5EF4-FFF2-40B4-BE49-F238E27FC236}">
                <a16:creationId xmlns:a16="http://schemas.microsoft.com/office/drawing/2014/main" id="{7F1F613C-0469-E130-829A-0D720E7F2C97}"/>
              </a:ext>
            </a:extLst>
          </p:cNvPr>
          <p:cNvCxnSpPr>
            <a:cxnSpLocks/>
          </p:cNvCxnSpPr>
          <p:nvPr/>
        </p:nvCxnSpPr>
        <p:spPr bwMode="auto">
          <a:xfrm>
            <a:off x="5948512" y="52797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6" name="Straight Connector 71915">
            <a:extLst>
              <a:ext uri="{FF2B5EF4-FFF2-40B4-BE49-F238E27FC236}">
                <a16:creationId xmlns:a16="http://schemas.microsoft.com/office/drawing/2014/main" id="{CCE49B22-D351-F0CA-CF6C-63C05FCD369A}"/>
              </a:ext>
            </a:extLst>
          </p:cNvPr>
          <p:cNvCxnSpPr>
            <a:cxnSpLocks/>
          </p:cNvCxnSpPr>
          <p:nvPr/>
        </p:nvCxnSpPr>
        <p:spPr bwMode="auto">
          <a:xfrm>
            <a:off x="5946915" y="528650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17" name="Straight Connector 71916">
            <a:extLst>
              <a:ext uri="{FF2B5EF4-FFF2-40B4-BE49-F238E27FC236}">
                <a16:creationId xmlns:a16="http://schemas.microsoft.com/office/drawing/2014/main" id="{33F1D6D6-1DFD-BC0E-F4E9-6B33A1A5F5EB}"/>
              </a:ext>
            </a:extLst>
          </p:cNvPr>
          <p:cNvCxnSpPr>
            <a:cxnSpLocks/>
          </p:cNvCxnSpPr>
          <p:nvPr/>
        </p:nvCxnSpPr>
        <p:spPr bwMode="auto">
          <a:xfrm>
            <a:off x="6766620" y="60333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918" name="Rectangle 71917">
            <a:extLst>
              <a:ext uri="{FF2B5EF4-FFF2-40B4-BE49-F238E27FC236}">
                <a16:creationId xmlns:a16="http://schemas.microsoft.com/office/drawing/2014/main" id="{243BBA10-6C43-94CC-187E-A931B9D8B95E}"/>
              </a:ext>
            </a:extLst>
          </p:cNvPr>
          <p:cNvSpPr/>
          <p:nvPr/>
        </p:nvSpPr>
        <p:spPr bwMode="auto">
          <a:xfrm>
            <a:off x="3414569" y="58663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19" name="Rectangle 71918">
            <a:extLst>
              <a:ext uri="{FF2B5EF4-FFF2-40B4-BE49-F238E27FC236}">
                <a16:creationId xmlns:a16="http://schemas.microsoft.com/office/drawing/2014/main" id="{90E9C193-2C07-484F-CB35-195251142350}"/>
              </a:ext>
            </a:extLst>
          </p:cNvPr>
          <p:cNvSpPr/>
          <p:nvPr/>
        </p:nvSpPr>
        <p:spPr bwMode="auto">
          <a:xfrm>
            <a:off x="4163553" y="56843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0" name="Rectangle 71919">
            <a:extLst>
              <a:ext uri="{FF2B5EF4-FFF2-40B4-BE49-F238E27FC236}">
                <a16:creationId xmlns:a16="http://schemas.microsoft.com/office/drawing/2014/main" id="{FFB01D3F-4D6A-E767-0C34-C89EF6C38836}"/>
              </a:ext>
            </a:extLst>
          </p:cNvPr>
          <p:cNvSpPr/>
          <p:nvPr/>
        </p:nvSpPr>
        <p:spPr bwMode="auto">
          <a:xfrm>
            <a:off x="5113024" y="56765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1" name="Rectangle 71920">
            <a:extLst>
              <a:ext uri="{FF2B5EF4-FFF2-40B4-BE49-F238E27FC236}">
                <a16:creationId xmlns:a16="http://schemas.microsoft.com/office/drawing/2014/main" id="{C085F638-9B7E-AA31-D2D3-AD35379083F2}"/>
              </a:ext>
            </a:extLst>
          </p:cNvPr>
          <p:cNvSpPr/>
          <p:nvPr/>
        </p:nvSpPr>
        <p:spPr bwMode="auto">
          <a:xfrm>
            <a:off x="6004359" y="56843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2" name="Rectangle 71921">
            <a:extLst>
              <a:ext uri="{FF2B5EF4-FFF2-40B4-BE49-F238E27FC236}">
                <a16:creationId xmlns:a16="http://schemas.microsoft.com/office/drawing/2014/main" id="{F0DBC443-2DA0-6900-9A06-4CB3C2615A00}"/>
              </a:ext>
            </a:extLst>
          </p:cNvPr>
          <p:cNvSpPr/>
          <p:nvPr/>
        </p:nvSpPr>
        <p:spPr bwMode="auto">
          <a:xfrm>
            <a:off x="6931400" y="56765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3" name="Rectangle 71922">
            <a:extLst>
              <a:ext uri="{FF2B5EF4-FFF2-40B4-BE49-F238E27FC236}">
                <a16:creationId xmlns:a16="http://schemas.microsoft.com/office/drawing/2014/main" id="{73BF874B-7767-70C9-BA75-748274BD2F94}"/>
              </a:ext>
            </a:extLst>
          </p:cNvPr>
          <p:cNvSpPr/>
          <p:nvPr/>
        </p:nvSpPr>
        <p:spPr bwMode="auto">
          <a:xfrm>
            <a:off x="4645379" y="58663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24" name="Rectangle 71923">
            <a:extLst>
              <a:ext uri="{FF2B5EF4-FFF2-40B4-BE49-F238E27FC236}">
                <a16:creationId xmlns:a16="http://schemas.microsoft.com/office/drawing/2014/main" id="{B47C1637-41DC-4CDB-2AD3-24208D455610}"/>
              </a:ext>
            </a:extLst>
          </p:cNvPr>
          <p:cNvSpPr/>
          <p:nvPr/>
        </p:nvSpPr>
        <p:spPr bwMode="auto">
          <a:xfrm>
            <a:off x="4353976" y="58663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25" name="Straight Connector 71924">
            <a:extLst>
              <a:ext uri="{FF2B5EF4-FFF2-40B4-BE49-F238E27FC236}">
                <a16:creationId xmlns:a16="http://schemas.microsoft.com/office/drawing/2014/main" id="{7BC569C6-4BC2-054E-5199-AC79B6F841FD}"/>
              </a:ext>
            </a:extLst>
          </p:cNvPr>
          <p:cNvCxnSpPr>
            <a:cxnSpLocks/>
          </p:cNvCxnSpPr>
          <p:nvPr/>
        </p:nvCxnSpPr>
        <p:spPr bwMode="auto">
          <a:xfrm>
            <a:off x="3997374" y="60295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26" name="Straight Connector 71925">
            <a:extLst>
              <a:ext uri="{FF2B5EF4-FFF2-40B4-BE49-F238E27FC236}">
                <a16:creationId xmlns:a16="http://schemas.microsoft.com/office/drawing/2014/main" id="{B7C26664-68C5-1876-33F0-5B17BC1BDD52}"/>
              </a:ext>
            </a:extLst>
          </p:cNvPr>
          <p:cNvCxnSpPr>
            <a:cxnSpLocks/>
          </p:cNvCxnSpPr>
          <p:nvPr/>
        </p:nvCxnSpPr>
        <p:spPr bwMode="auto">
          <a:xfrm>
            <a:off x="4931868" y="59093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27" name="Straight Connector 71926">
            <a:extLst>
              <a:ext uri="{FF2B5EF4-FFF2-40B4-BE49-F238E27FC236}">
                <a16:creationId xmlns:a16="http://schemas.microsoft.com/office/drawing/2014/main" id="{3B2906A2-E18A-B0C5-698F-658602BC22A9}"/>
              </a:ext>
            </a:extLst>
          </p:cNvPr>
          <p:cNvCxnSpPr>
            <a:cxnSpLocks/>
          </p:cNvCxnSpPr>
          <p:nvPr/>
        </p:nvCxnSpPr>
        <p:spPr bwMode="auto">
          <a:xfrm>
            <a:off x="4931868" y="61559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28" name="Straight Connector 71927">
            <a:extLst>
              <a:ext uri="{FF2B5EF4-FFF2-40B4-BE49-F238E27FC236}">
                <a16:creationId xmlns:a16="http://schemas.microsoft.com/office/drawing/2014/main" id="{0C592552-0063-C5F9-7CC7-66B5B440D2DE}"/>
              </a:ext>
            </a:extLst>
          </p:cNvPr>
          <p:cNvCxnSpPr>
            <a:cxnSpLocks/>
          </p:cNvCxnSpPr>
          <p:nvPr/>
        </p:nvCxnSpPr>
        <p:spPr bwMode="auto">
          <a:xfrm>
            <a:off x="5687013" y="60249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1929" name="Group 71928">
            <a:extLst>
              <a:ext uri="{FF2B5EF4-FFF2-40B4-BE49-F238E27FC236}">
                <a16:creationId xmlns:a16="http://schemas.microsoft.com/office/drawing/2014/main" id="{B95E5EB6-AE36-6C32-71CE-976C5F49191D}"/>
              </a:ext>
            </a:extLst>
          </p:cNvPr>
          <p:cNvGrpSpPr/>
          <p:nvPr/>
        </p:nvGrpSpPr>
        <p:grpSpPr>
          <a:xfrm>
            <a:off x="5304054" y="5788192"/>
            <a:ext cx="520839" cy="493126"/>
            <a:chOff x="5809362" y="234551"/>
            <a:chExt cx="520839" cy="493126"/>
          </a:xfrm>
        </p:grpSpPr>
        <p:sp>
          <p:nvSpPr>
            <p:cNvPr id="71930" name="Data 71929">
              <a:extLst>
                <a:ext uri="{FF2B5EF4-FFF2-40B4-BE49-F238E27FC236}">
                  <a16:creationId xmlns:a16="http://schemas.microsoft.com/office/drawing/2014/main" id="{FFB42811-C85F-D83B-29B5-31FC81CE91AE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31" name="Data 71930">
              <a:extLst>
                <a:ext uri="{FF2B5EF4-FFF2-40B4-BE49-F238E27FC236}">
                  <a16:creationId xmlns:a16="http://schemas.microsoft.com/office/drawing/2014/main" id="{68D1B9C6-AF9A-D8BF-89EC-46CC4E9B5729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1932" name="Rectangle 71931">
              <a:extLst>
                <a:ext uri="{FF2B5EF4-FFF2-40B4-BE49-F238E27FC236}">
                  <a16:creationId xmlns:a16="http://schemas.microsoft.com/office/drawing/2014/main" id="{1F1E1DB3-FF71-8976-E0AD-FF45B36F7491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71933" name="TextBox 71932">
            <a:extLst>
              <a:ext uri="{FF2B5EF4-FFF2-40B4-BE49-F238E27FC236}">
                <a16:creationId xmlns:a16="http://schemas.microsoft.com/office/drawing/2014/main" id="{6C062FCB-997E-2DDC-537E-106571578239}"/>
              </a:ext>
            </a:extLst>
          </p:cNvPr>
          <p:cNvSpPr txBox="1"/>
          <p:nvPr/>
        </p:nvSpPr>
        <p:spPr>
          <a:xfrm>
            <a:off x="5363005" y="58810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34" name="Rectangle 71933">
            <a:extLst>
              <a:ext uri="{FF2B5EF4-FFF2-40B4-BE49-F238E27FC236}">
                <a16:creationId xmlns:a16="http://schemas.microsoft.com/office/drawing/2014/main" id="{D32A8931-E84C-9784-2225-D170C11D4449}"/>
              </a:ext>
            </a:extLst>
          </p:cNvPr>
          <p:cNvSpPr/>
          <p:nvPr/>
        </p:nvSpPr>
        <p:spPr bwMode="auto">
          <a:xfrm>
            <a:off x="7144298" y="58725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935" name="Rectangle 71934">
            <a:extLst>
              <a:ext uri="{FF2B5EF4-FFF2-40B4-BE49-F238E27FC236}">
                <a16:creationId xmlns:a16="http://schemas.microsoft.com/office/drawing/2014/main" id="{D419CE69-A8E9-CC8F-A968-7F97114C6181}"/>
              </a:ext>
            </a:extLst>
          </p:cNvPr>
          <p:cNvSpPr/>
          <p:nvPr/>
        </p:nvSpPr>
        <p:spPr bwMode="auto">
          <a:xfrm>
            <a:off x="7135928" y="58617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71936" name="Rectangle 71935">
            <a:extLst>
              <a:ext uri="{FF2B5EF4-FFF2-40B4-BE49-F238E27FC236}">
                <a16:creationId xmlns:a16="http://schemas.microsoft.com/office/drawing/2014/main" id="{1CF90DD9-9C16-BA59-7443-C340451761B3}"/>
              </a:ext>
            </a:extLst>
          </p:cNvPr>
          <p:cNvSpPr/>
          <p:nvPr/>
        </p:nvSpPr>
        <p:spPr bwMode="auto">
          <a:xfrm>
            <a:off x="6192976" y="58617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71937" name="Straight Connector 71936">
            <a:extLst>
              <a:ext uri="{FF2B5EF4-FFF2-40B4-BE49-F238E27FC236}">
                <a16:creationId xmlns:a16="http://schemas.microsoft.com/office/drawing/2014/main" id="{40488FC7-1078-65A1-B54F-CCCDD9628CD9}"/>
              </a:ext>
            </a:extLst>
          </p:cNvPr>
          <p:cNvCxnSpPr/>
          <p:nvPr/>
        </p:nvCxnSpPr>
        <p:spPr bwMode="auto">
          <a:xfrm>
            <a:off x="6114311" y="60173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38" name="Straight Connector 71937">
            <a:extLst>
              <a:ext uri="{FF2B5EF4-FFF2-40B4-BE49-F238E27FC236}">
                <a16:creationId xmlns:a16="http://schemas.microsoft.com/office/drawing/2014/main" id="{3DF4C752-9CFE-4F26-CE3C-12F76F6228B8}"/>
              </a:ext>
            </a:extLst>
          </p:cNvPr>
          <p:cNvCxnSpPr>
            <a:cxnSpLocks/>
          </p:cNvCxnSpPr>
          <p:nvPr/>
        </p:nvCxnSpPr>
        <p:spPr bwMode="auto">
          <a:xfrm>
            <a:off x="6099076" y="630076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39" name="Straight Connector 71938">
            <a:extLst>
              <a:ext uri="{FF2B5EF4-FFF2-40B4-BE49-F238E27FC236}">
                <a16:creationId xmlns:a16="http://schemas.microsoft.com/office/drawing/2014/main" id="{09D5228E-CF60-081A-CB5C-5267DC4A1692}"/>
              </a:ext>
            </a:extLst>
          </p:cNvPr>
          <p:cNvCxnSpPr>
            <a:cxnSpLocks/>
          </p:cNvCxnSpPr>
          <p:nvPr/>
        </p:nvCxnSpPr>
        <p:spPr bwMode="auto">
          <a:xfrm>
            <a:off x="6832432" y="61559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40" name="Straight Connector 71939">
            <a:extLst>
              <a:ext uri="{FF2B5EF4-FFF2-40B4-BE49-F238E27FC236}">
                <a16:creationId xmlns:a16="http://schemas.microsoft.com/office/drawing/2014/main" id="{676F9FDA-B5DC-AF8E-0678-C9F79358DF69}"/>
              </a:ext>
            </a:extLst>
          </p:cNvPr>
          <p:cNvCxnSpPr>
            <a:cxnSpLocks/>
          </p:cNvCxnSpPr>
          <p:nvPr/>
        </p:nvCxnSpPr>
        <p:spPr bwMode="auto">
          <a:xfrm>
            <a:off x="6830835" y="61627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941" name="Straight Connector 71940">
            <a:extLst>
              <a:ext uri="{FF2B5EF4-FFF2-40B4-BE49-F238E27FC236}">
                <a16:creationId xmlns:a16="http://schemas.microsoft.com/office/drawing/2014/main" id="{EAD3E99A-C075-BC1E-F548-2A8D4068691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858" y="3515490"/>
            <a:ext cx="19481" cy="28980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942" name="TextBox 71941">
            <a:extLst>
              <a:ext uri="{FF2B5EF4-FFF2-40B4-BE49-F238E27FC236}">
                <a16:creationId xmlns:a16="http://schemas.microsoft.com/office/drawing/2014/main" id="{4C6E745F-6F0A-C184-E43A-70E155BC2996}"/>
              </a:ext>
            </a:extLst>
          </p:cNvPr>
          <p:cNvSpPr txBox="1"/>
          <p:nvPr/>
        </p:nvSpPr>
        <p:spPr>
          <a:xfrm>
            <a:off x="7931297" y="34745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FF211880-EAE4-3D4A-B3A9-FEE77DDB2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Hazard</a:t>
            </a:r>
          </a:p>
        </p:txBody>
      </p:sp>
      <p:pic>
        <p:nvPicPr>
          <p:cNvPr id="73730" name="Picture 4" descr="appc-06-9780123838728">
            <a:extLst>
              <a:ext uri="{FF2B5EF4-FFF2-40B4-BE49-F238E27FC236}">
                <a16:creationId xmlns:a16="http://schemas.microsoft.com/office/drawing/2014/main" id="{3C68E867-0E11-3A4C-BE3E-B403C155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308100"/>
            <a:ext cx="68199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extBox 5">
            <a:extLst>
              <a:ext uri="{FF2B5EF4-FFF2-40B4-BE49-F238E27FC236}">
                <a16:creationId xmlns:a16="http://schemas.microsoft.com/office/drawing/2014/main" id="{2FB7B7AE-526F-6E44-9685-0B1480F9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5270500"/>
            <a:ext cx="2400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What should the schedule look like?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40FDCD94-8125-0642-ACB9-EE8A740A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Unavoidable Data Hazards</a:t>
            </a:r>
          </a:p>
        </p:txBody>
      </p:sp>
      <p:pic>
        <p:nvPicPr>
          <p:cNvPr id="75778" name="Picture 4" descr="appc-09-9780123838728">
            <a:extLst>
              <a:ext uri="{FF2B5EF4-FFF2-40B4-BE49-F238E27FC236}">
                <a16:creationId xmlns:a16="http://schemas.microsoft.com/office/drawing/2014/main" id="{7A6D3E1E-C77A-B14A-9802-2F2D7610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3188"/>
            <a:ext cx="67818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E63D4E2C-0720-6043-A1FA-5BEC6F488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Dependence</a:t>
            </a:r>
            <a:endParaRPr lang="en-AU" altLang="en-US"/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64DA5A31-8BEB-FA41-BC6B-11E9204E1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Dependencies are a property of programs</a:t>
            </a:r>
          </a:p>
          <a:p>
            <a:r>
              <a:rPr lang="en-US" altLang="en-US"/>
              <a:t>Pipeline organization determines if dependence is detected and if it causes a stall</a:t>
            </a:r>
          </a:p>
          <a:p>
            <a:endParaRPr lang="en-US" altLang="en-US"/>
          </a:p>
          <a:p>
            <a:r>
              <a:rPr lang="en-US" altLang="en-US"/>
              <a:t>Data dependence conveys:</a:t>
            </a:r>
          </a:p>
          <a:p>
            <a:pPr lvl="1"/>
            <a:r>
              <a:rPr lang="en-US" altLang="en-US"/>
              <a:t>Possibility of a hazard</a:t>
            </a:r>
          </a:p>
          <a:p>
            <a:pPr lvl="1"/>
            <a:r>
              <a:rPr lang="en-US" altLang="en-US"/>
              <a:t>Order in which results must be calculated</a:t>
            </a:r>
          </a:p>
          <a:p>
            <a:pPr lvl="1"/>
            <a:r>
              <a:rPr lang="en-US" altLang="en-US"/>
              <a:t>Upper bound on exploitable instruction level parallelism</a:t>
            </a:r>
          </a:p>
          <a:p>
            <a:pPr lvl="1"/>
            <a:endParaRPr lang="en-US" altLang="en-US"/>
          </a:p>
          <a:p>
            <a:r>
              <a:rPr lang="en-US" altLang="en-US"/>
              <a:t>Dependencies that flow through memory locations are difficult to detect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7717EF6E-8507-3D44-BC50-5EBA3CB27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 Dependence</a:t>
            </a:r>
            <a:endParaRPr lang="en-AU" altLang="en-US"/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D15DAE75-33DD-EA42-948B-C824E6BA6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instructions use the same name but no flow of information</a:t>
            </a:r>
          </a:p>
          <a:p>
            <a:pPr lvl="1"/>
            <a:r>
              <a:rPr lang="en-US" altLang="en-US" dirty="0"/>
              <a:t>Not a true data dependence but is a problem when reordering instructions</a:t>
            </a:r>
          </a:p>
          <a:p>
            <a:pPr lvl="1"/>
            <a:r>
              <a:rPr lang="en-US" altLang="en-US" b="1" i="1" dirty="0" err="1"/>
              <a:t>Antidependence</a:t>
            </a:r>
            <a:r>
              <a:rPr lang="en-US" altLang="en-US" b="1" i="1" dirty="0"/>
              <a:t>:</a:t>
            </a:r>
            <a:r>
              <a:rPr lang="en-US" altLang="en-US" dirty="0"/>
              <a:t>  instruction j writes a register or memory location that instruction </a:t>
            </a:r>
            <a:r>
              <a:rPr lang="en-US" altLang="en-US" dirty="0" err="1"/>
              <a:t>i</a:t>
            </a:r>
            <a:r>
              <a:rPr lang="en-US" altLang="en-US" dirty="0"/>
              <a:t> reads</a:t>
            </a:r>
          </a:p>
          <a:p>
            <a:pPr lvl="2"/>
            <a:r>
              <a:rPr lang="en-US" altLang="en-US" dirty="0"/>
              <a:t>Initial ordering (</a:t>
            </a:r>
            <a:r>
              <a:rPr lang="en-US" altLang="en-US" dirty="0" err="1"/>
              <a:t>i</a:t>
            </a:r>
            <a:r>
              <a:rPr lang="en-US" altLang="en-US" dirty="0"/>
              <a:t> before j) must be preserved</a:t>
            </a:r>
          </a:p>
          <a:p>
            <a:pPr lvl="1"/>
            <a:r>
              <a:rPr lang="en-US" altLang="en-US" b="1" i="1" dirty="0"/>
              <a:t>Output dependence:  </a:t>
            </a:r>
            <a:r>
              <a:rPr lang="en-US" altLang="en-US" dirty="0"/>
              <a:t>instruction </a:t>
            </a:r>
            <a:r>
              <a:rPr lang="en-US" altLang="en-US" dirty="0" err="1"/>
              <a:t>i</a:t>
            </a:r>
            <a:r>
              <a:rPr lang="en-US" altLang="en-US" dirty="0"/>
              <a:t> and instruction j write the same register or memory location</a:t>
            </a:r>
          </a:p>
          <a:p>
            <a:pPr lvl="2"/>
            <a:r>
              <a:rPr lang="en-US" altLang="en-US" dirty="0"/>
              <a:t>Ordering must be preserved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To resolve, use renaming techniques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2209337-6275-1D42-A476-7C2C26767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Data Hazards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2BA738A6-7DF7-6C40-A997-1CFA59971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52525"/>
            <a:ext cx="7772400" cy="5095875"/>
          </a:xfrm>
        </p:spPr>
        <p:txBody>
          <a:bodyPr/>
          <a:lstStyle/>
          <a:p>
            <a:r>
              <a:rPr lang="en-US" altLang="en-US" sz="2800" dirty="0"/>
              <a:t>Data Hazards</a:t>
            </a:r>
          </a:p>
          <a:p>
            <a:pPr lvl="1"/>
            <a:r>
              <a:rPr lang="en-US" altLang="en-US" sz="2400" dirty="0"/>
              <a:t>Read after write (RAW)</a:t>
            </a:r>
          </a:p>
          <a:p>
            <a:pPr lvl="1"/>
            <a:r>
              <a:rPr lang="en-US" altLang="en-US" sz="2400" dirty="0"/>
              <a:t>Write after write (WAW)</a:t>
            </a:r>
          </a:p>
          <a:p>
            <a:pPr lvl="1"/>
            <a:r>
              <a:rPr lang="en-US" altLang="en-US" sz="2400" dirty="0"/>
              <a:t>Write after read (WAR)</a:t>
            </a:r>
          </a:p>
          <a:p>
            <a:r>
              <a:rPr lang="en-US" altLang="en-US" sz="2800" dirty="0"/>
              <a:t>Control Dependence</a:t>
            </a:r>
          </a:p>
          <a:p>
            <a:pPr lvl="1"/>
            <a:r>
              <a:rPr lang="en-US" altLang="en-US" sz="2400" dirty="0"/>
              <a:t>Ordering of instruction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with respect to a branch instruction</a:t>
            </a:r>
          </a:p>
          <a:p>
            <a:pPr lvl="2"/>
            <a:r>
              <a:rPr lang="en-US" altLang="en-US" sz="2000" dirty="0"/>
              <a:t>Instruction control dependent on a branch cannot be moved before the branch so that its execution is no longer controlled by the branch</a:t>
            </a:r>
          </a:p>
          <a:p>
            <a:pPr lvl="2"/>
            <a:r>
              <a:rPr lang="en-US" altLang="en-US" sz="2000" dirty="0"/>
              <a:t>An instruction not control dependent on a branch cannot be moved after the branch so that its execution is controlled by the branch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3B6520D-222A-3442-81A7-A9541E487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Processor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448314-F4F4-EA49-A4EC-C973E4C3FBB2}"/>
              </a:ext>
            </a:extLst>
          </p:cNvPr>
          <p:cNvCxnSpPr>
            <a:cxnSpLocks/>
          </p:cNvCxnSpPr>
          <p:nvPr/>
        </p:nvCxnSpPr>
        <p:spPr bwMode="auto">
          <a:xfrm>
            <a:off x="1477976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804BE-DBF7-CE40-9EB0-E7BF18732C0E}"/>
              </a:ext>
            </a:extLst>
          </p:cNvPr>
          <p:cNvCxnSpPr>
            <a:cxnSpLocks/>
          </p:cNvCxnSpPr>
          <p:nvPr/>
        </p:nvCxnSpPr>
        <p:spPr bwMode="auto">
          <a:xfrm>
            <a:off x="2377023" y="1824271"/>
            <a:ext cx="0" cy="4177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08EC7C-9AA4-E44C-9863-CAAE1101BE34}"/>
              </a:ext>
            </a:extLst>
          </p:cNvPr>
          <p:cNvCxnSpPr>
            <a:cxnSpLocks/>
          </p:cNvCxnSpPr>
          <p:nvPr/>
        </p:nvCxnSpPr>
        <p:spPr bwMode="auto">
          <a:xfrm>
            <a:off x="3311518" y="1824271"/>
            <a:ext cx="223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DF5E19-27E8-1C46-BCA7-235C63023D1E}"/>
              </a:ext>
            </a:extLst>
          </p:cNvPr>
          <p:cNvCxnSpPr>
            <a:cxnSpLocks/>
          </p:cNvCxnSpPr>
          <p:nvPr/>
        </p:nvCxnSpPr>
        <p:spPr bwMode="auto">
          <a:xfrm>
            <a:off x="4207498" y="1824271"/>
            <a:ext cx="0" cy="41657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6C840-683C-2D4A-A6DE-DAED75D429E1}"/>
              </a:ext>
            </a:extLst>
          </p:cNvPr>
          <p:cNvCxnSpPr>
            <a:cxnSpLocks/>
          </p:cNvCxnSpPr>
          <p:nvPr/>
        </p:nvCxnSpPr>
        <p:spPr bwMode="auto">
          <a:xfrm>
            <a:off x="5138900" y="1836277"/>
            <a:ext cx="0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AB695E-9FA3-C945-AFDD-89E1E42D17B6}"/>
              </a:ext>
            </a:extLst>
          </p:cNvPr>
          <p:cNvCxnSpPr>
            <a:cxnSpLocks/>
          </p:cNvCxnSpPr>
          <p:nvPr/>
        </p:nvCxnSpPr>
        <p:spPr bwMode="auto">
          <a:xfrm>
            <a:off x="6040700" y="1821641"/>
            <a:ext cx="0" cy="42002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818C01-5505-4343-A35A-2B329A4B9325}"/>
              </a:ext>
            </a:extLst>
          </p:cNvPr>
          <p:cNvCxnSpPr>
            <a:cxnSpLocks/>
          </p:cNvCxnSpPr>
          <p:nvPr/>
        </p:nvCxnSpPr>
        <p:spPr bwMode="auto">
          <a:xfrm>
            <a:off x="6952834" y="1836277"/>
            <a:ext cx="12372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A9B07F-BC7D-BE43-BD1E-AE6E1FF5C49D}"/>
              </a:ext>
            </a:extLst>
          </p:cNvPr>
          <p:cNvCxnSpPr>
            <a:cxnSpLocks/>
          </p:cNvCxnSpPr>
          <p:nvPr/>
        </p:nvCxnSpPr>
        <p:spPr bwMode="auto">
          <a:xfrm>
            <a:off x="7903898" y="1836277"/>
            <a:ext cx="71" cy="416589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C50859-BDD6-EB47-99B9-30911BE32399}"/>
              </a:ext>
            </a:extLst>
          </p:cNvPr>
          <p:cNvCxnSpPr>
            <a:cxnSpLocks/>
          </p:cNvCxnSpPr>
          <p:nvPr/>
        </p:nvCxnSpPr>
        <p:spPr bwMode="auto">
          <a:xfrm>
            <a:off x="827895" y="1824271"/>
            <a:ext cx="0" cy="4177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C8A6B4-8ADE-A343-A125-8452F7708A55}"/>
              </a:ext>
            </a:extLst>
          </p:cNvPr>
          <p:cNvSpPr txBox="1"/>
          <p:nvPr/>
        </p:nvSpPr>
        <p:spPr>
          <a:xfrm rot="16200000">
            <a:off x="-548839" y="3869222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  <a:cs typeface="Calibri" panose="020F0502020204030204" pitchFamily="34" charset="0"/>
              </a:rPr>
              <a:t>Instruction Order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B78A2-1F09-4E4F-ABB9-624339C7662C}"/>
              </a:ext>
            </a:extLst>
          </p:cNvPr>
          <p:cNvCxnSpPr>
            <a:cxnSpLocks/>
          </p:cNvCxnSpPr>
          <p:nvPr/>
        </p:nvCxnSpPr>
        <p:spPr bwMode="auto">
          <a:xfrm>
            <a:off x="847991" y="1610632"/>
            <a:ext cx="79984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AC4D12-88DF-2F4F-9406-8470B66E1775}"/>
              </a:ext>
            </a:extLst>
          </p:cNvPr>
          <p:cNvSpPr txBox="1"/>
          <p:nvPr/>
        </p:nvSpPr>
        <p:spPr>
          <a:xfrm>
            <a:off x="4018704" y="121563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902030302020204" pitchFamily="66" charset="0"/>
              </a:rPr>
              <a:t>Time (Clock Cycles)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E7CB2-1CA0-6E48-AD7B-0E57C778F57B}"/>
              </a:ext>
            </a:extLst>
          </p:cNvPr>
          <p:cNvSpPr txBox="1"/>
          <p:nvPr/>
        </p:nvSpPr>
        <p:spPr>
          <a:xfrm>
            <a:off x="1504768" y="1829052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53C4CC-9FB2-8440-A456-C26C2FD18608}"/>
              </a:ext>
            </a:extLst>
          </p:cNvPr>
          <p:cNvCxnSpPr>
            <a:cxnSpLocks/>
          </p:cNvCxnSpPr>
          <p:nvPr/>
        </p:nvCxnSpPr>
        <p:spPr bwMode="auto">
          <a:xfrm>
            <a:off x="4963724" y="2650213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4B6688-43D6-0D47-AAC9-1F88E4E20CF8}"/>
              </a:ext>
            </a:extLst>
          </p:cNvPr>
          <p:cNvSpPr txBox="1"/>
          <p:nvPr/>
        </p:nvSpPr>
        <p:spPr>
          <a:xfrm>
            <a:off x="2410795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06EF2-25E8-1A4C-B950-663BEA4C1EEE}"/>
              </a:ext>
            </a:extLst>
          </p:cNvPr>
          <p:cNvSpPr txBox="1"/>
          <p:nvPr/>
        </p:nvSpPr>
        <p:spPr>
          <a:xfrm>
            <a:off x="3337758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FFFE0-FBC5-F640-BEDB-E8502EFABC53}"/>
              </a:ext>
            </a:extLst>
          </p:cNvPr>
          <p:cNvSpPr txBox="1"/>
          <p:nvPr/>
        </p:nvSpPr>
        <p:spPr>
          <a:xfrm>
            <a:off x="4242237" y="182164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8456C-6FE8-9A42-A720-A4E182BB66F1}"/>
              </a:ext>
            </a:extLst>
          </p:cNvPr>
          <p:cNvSpPr txBox="1"/>
          <p:nvPr/>
        </p:nvSpPr>
        <p:spPr>
          <a:xfrm>
            <a:off x="5165139" y="1835303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4AD00-1A11-6245-9E9D-46A53657AFE8}"/>
              </a:ext>
            </a:extLst>
          </p:cNvPr>
          <p:cNvSpPr txBox="1"/>
          <p:nvPr/>
        </p:nvSpPr>
        <p:spPr>
          <a:xfrm>
            <a:off x="6084993" y="182905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2DBAE-6B39-B340-9A8B-BD88013279DF}"/>
              </a:ext>
            </a:extLst>
          </p:cNvPr>
          <p:cNvSpPr txBox="1"/>
          <p:nvPr/>
        </p:nvSpPr>
        <p:spPr>
          <a:xfrm>
            <a:off x="7011262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C138E1-148B-5A4C-AA41-582F1524E82E}"/>
              </a:ext>
            </a:extLst>
          </p:cNvPr>
          <p:cNvSpPr/>
          <p:nvPr/>
        </p:nvSpPr>
        <p:spPr bwMode="auto">
          <a:xfrm>
            <a:off x="1611673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593F4C-3E86-9545-A3C8-705077297D88}"/>
              </a:ext>
            </a:extLst>
          </p:cNvPr>
          <p:cNvSpPr/>
          <p:nvPr/>
        </p:nvSpPr>
        <p:spPr bwMode="auto">
          <a:xfrm>
            <a:off x="234826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56B52-5C2F-FF48-AEEB-0D3896A222B1}"/>
              </a:ext>
            </a:extLst>
          </p:cNvPr>
          <p:cNvSpPr/>
          <p:nvPr/>
        </p:nvSpPr>
        <p:spPr bwMode="auto">
          <a:xfrm>
            <a:off x="327523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40EDA5-12F9-BC41-AFA8-7E05458848D8}"/>
              </a:ext>
            </a:extLst>
          </p:cNvPr>
          <p:cNvSpPr/>
          <p:nvPr/>
        </p:nvSpPr>
        <p:spPr bwMode="auto">
          <a:xfrm>
            <a:off x="4179539" y="2301271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9C714-897C-6C43-9A64-B0D22C9E522D}"/>
              </a:ext>
            </a:extLst>
          </p:cNvPr>
          <p:cNvSpPr/>
          <p:nvPr/>
        </p:nvSpPr>
        <p:spPr bwMode="auto">
          <a:xfrm>
            <a:off x="5105082" y="2293476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867ED5-49E7-D44A-B352-1F609BB29119}"/>
              </a:ext>
            </a:extLst>
          </p:cNvPr>
          <p:cNvSpPr/>
          <p:nvPr/>
        </p:nvSpPr>
        <p:spPr bwMode="auto">
          <a:xfrm>
            <a:off x="2842483" y="2483281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1AE9C7-38DA-8042-B5BD-3816322D963E}"/>
              </a:ext>
            </a:extLst>
          </p:cNvPr>
          <p:cNvSpPr/>
          <p:nvPr/>
        </p:nvSpPr>
        <p:spPr bwMode="auto">
          <a:xfrm>
            <a:off x="2551080" y="2483281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D88E50-CFF7-954C-811C-DBD04CEE3B60}"/>
              </a:ext>
            </a:extLst>
          </p:cNvPr>
          <p:cNvCxnSpPr>
            <a:cxnSpLocks/>
          </p:cNvCxnSpPr>
          <p:nvPr/>
        </p:nvCxnSpPr>
        <p:spPr bwMode="auto">
          <a:xfrm>
            <a:off x="2194478" y="2646483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0910E8-7FD1-7448-95D7-599B9B36C6E6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526286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F2365A-7235-504C-814F-18CB42E8E16F}"/>
              </a:ext>
            </a:extLst>
          </p:cNvPr>
          <p:cNvCxnSpPr>
            <a:cxnSpLocks/>
          </p:cNvCxnSpPr>
          <p:nvPr/>
        </p:nvCxnSpPr>
        <p:spPr bwMode="auto">
          <a:xfrm>
            <a:off x="3128972" y="2772891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082617-C681-994C-B8B7-1C84F10FAA0B}"/>
              </a:ext>
            </a:extLst>
          </p:cNvPr>
          <p:cNvCxnSpPr>
            <a:cxnSpLocks/>
          </p:cNvCxnSpPr>
          <p:nvPr/>
        </p:nvCxnSpPr>
        <p:spPr bwMode="auto">
          <a:xfrm>
            <a:off x="3884117" y="264188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9C4EF6-A5A6-BB4F-9A6B-1FB635217BD3}"/>
              </a:ext>
            </a:extLst>
          </p:cNvPr>
          <p:cNvGrpSpPr/>
          <p:nvPr/>
        </p:nvGrpSpPr>
        <p:grpSpPr>
          <a:xfrm>
            <a:off x="3501158" y="2405098"/>
            <a:ext cx="520839" cy="493126"/>
            <a:chOff x="5809362" y="234551"/>
            <a:chExt cx="520839" cy="493126"/>
          </a:xfrm>
        </p:grpSpPr>
        <p:sp>
          <p:nvSpPr>
            <p:cNvPr id="55" name="Data 54">
              <a:extLst>
                <a:ext uri="{FF2B5EF4-FFF2-40B4-BE49-F238E27FC236}">
                  <a16:creationId xmlns:a16="http://schemas.microsoft.com/office/drawing/2014/main" id="{3AC3F9A5-24A1-A047-8E4D-73560B342EA3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6" name="Data 55">
              <a:extLst>
                <a:ext uri="{FF2B5EF4-FFF2-40B4-BE49-F238E27FC236}">
                  <a16:creationId xmlns:a16="http://schemas.microsoft.com/office/drawing/2014/main" id="{A19D4189-C241-AF46-A20D-9D34F1FFC4E1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D1E59B-46D5-A94C-85A8-0DCE07756319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2B43F6A-EFD8-9A41-ADCC-4EB37679AC7B}"/>
              </a:ext>
            </a:extLst>
          </p:cNvPr>
          <p:cNvSpPr txBox="1"/>
          <p:nvPr/>
        </p:nvSpPr>
        <p:spPr>
          <a:xfrm>
            <a:off x="3560109" y="2497955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DC0729-9A02-2F43-9C83-0C6F5A8FAE86}"/>
              </a:ext>
            </a:extLst>
          </p:cNvPr>
          <p:cNvSpPr/>
          <p:nvPr/>
        </p:nvSpPr>
        <p:spPr bwMode="auto">
          <a:xfrm>
            <a:off x="5341402" y="248945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F2FEC7-38B1-8B4C-83AF-CE5E2B763BB4}"/>
              </a:ext>
            </a:extLst>
          </p:cNvPr>
          <p:cNvSpPr/>
          <p:nvPr/>
        </p:nvSpPr>
        <p:spPr bwMode="auto">
          <a:xfrm>
            <a:off x="5333032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C1A6F9-C0D7-C74F-BCD3-737D4165B110}"/>
              </a:ext>
            </a:extLst>
          </p:cNvPr>
          <p:cNvSpPr/>
          <p:nvPr/>
        </p:nvSpPr>
        <p:spPr bwMode="auto">
          <a:xfrm>
            <a:off x="4390080" y="2478686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43008" name="Straight Connector 43007">
            <a:extLst>
              <a:ext uri="{FF2B5EF4-FFF2-40B4-BE49-F238E27FC236}">
                <a16:creationId xmlns:a16="http://schemas.microsoft.com/office/drawing/2014/main" id="{3D382254-CCCA-1A4A-A914-C4024493FBBE}"/>
              </a:ext>
            </a:extLst>
          </p:cNvPr>
          <p:cNvCxnSpPr/>
          <p:nvPr/>
        </p:nvCxnSpPr>
        <p:spPr bwMode="auto">
          <a:xfrm>
            <a:off x="4298715" y="2634268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026C983-2059-AA42-8FCD-39A451746C72}"/>
              </a:ext>
            </a:extLst>
          </p:cNvPr>
          <p:cNvCxnSpPr>
            <a:cxnSpLocks/>
          </p:cNvCxnSpPr>
          <p:nvPr/>
        </p:nvCxnSpPr>
        <p:spPr bwMode="auto">
          <a:xfrm>
            <a:off x="4296180" y="2917671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F5A075-F6C5-4A48-A5C9-C8426381DE5A}"/>
              </a:ext>
            </a:extLst>
          </p:cNvPr>
          <p:cNvCxnSpPr>
            <a:cxnSpLocks/>
          </p:cNvCxnSpPr>
          <p:nvPr/>
        </p:nvCxnSpPr>
        <p:spPr bwMode="auto">
          <a:xfrm>
            <a:off x="5029536" y="2772891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E91FAE-6C40-9446-AD6A-2D17C4E7BFC3}"/>
              </a:ext>
            </a:extLst>
          </p:cNvPr>
          <p:cNvCxnSpPr>
            <a:cxnSpLocks/>
          </p:cNvCxnSpPr>
          <p:nvPr/>
        </p:nvCxnSpPr>
        <p:spPr bwMode="auto">
          <a:xfrm>
            <a:off x="5027939" y="2779638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213422-AEDF-BE42-8007-9301D61E746A}"/>
              </a:ext>
            </a:extLst>
          </p:cNvPr>
          <p:cNvCxnSpPr>
            <a:cxnSpLocks/>
          </p:cNvCxnSpPr>
          <p:nvPr/>
        </p:nvCxnSpPr>
        <p:spPr bwMode="auto">
          <a:xfrm>
            <a:off x="5882700" y="351877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DD17C2D-26E4-8E4B-B797-DE97F1B637E1}"/>
              </a:ext>
            </a:extLst>
          </p:cNvPr>
          <p:cNvSpPr/>
          <p:nvPr/>
        </p:nvSpPr>
        <p:spPr bwMode="auto">
          <a:xfrm>
            <a:off x="2530649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5A382-9781-4A48-956C-DC362CAB19D3}"/>
              </a:ext>
            </a:extLst>
          </p:cNvPr>
          <p:cNvSpPr/>
          <p:nvPr/>
        </p:nvSpPr>
        <p:spPr bwMode="auto">
          <a:xfrm>
            <a:off x="3282485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E428AE-5251-9344-8DE0-8196087E51C8}"/>
              </a:ext>
            </a:extLst>
          </p:cNvPr>
          <p:cNvSpPr/>
          <p:nvPr/>
        </p:nvSpPr>
        <p:spPr bwMode="auto">
          <a:xfrm>
            <a:off x="4178968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0CFA8D2-9F65-5448-85DB-2C0E0A26BB4C}"/>
              </a:ext>
            </a:extLst>
          </p:cNvPr>
          <p:cNvSpPr/>
          <p:nvPr/>
        </p:nvSpPr>
        <p:spPr bwMode="auto">
          <a:xfrm>
            <a:off x="5107479" y="316983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0AE5B1-8198-0544-82AE-ACEFAB176898}"/>
              </a:ext>
            </a:extLst>
          </p:cNvPr>
          <p:cNvSpPr/>
          <p:nvPr/>
        </p:nvSpPr>
        <p:spPr bwMode="auto">
          <a:xfrm>
            <a:off x="6005680" y="316204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96E126D-F038-1A41-B10C-2F7744694A87}"/>
              </a:ext>
            </a:extLst>
          </p:cNvPr>
          <p:cNvSpPr/>
          <p:nvPr/>
        </p:nvSpPr>
        <p:spPr bwMode="auto">
          <a:xfrm>
            <a:off x="3761459" y="335184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70F4AA-94A6-1E4E-84C7-71CFB7EA272E}"/>
              </a:ext>
            </a:extLst>
          </p:cNvPr>
          <p:cNvSpPr/>
          <p:nvPr/>
        </p:nvSpPr>
        <p:spPr bwMode="auto">
          <a:xfrm>
            <a:off x="3470056" y="335184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CAE22B0-DA48-7442-94F1-0A21C2E608E3}"/>
              </a:ext>
            </a:extLst>
          </p:cNvPr>
          <p:cNvCxnSpPr>
            <a:cxnSpLocks/>
          </p:cNvCxnSpPr>
          <p:nvPr/>
        </p:nvCxnSpPr>
        <p:spPr bwMode="auto">
          <a:xfrm>
            <a:off x="3113454" y="351504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F80584-5690-5C48-AB9F-A96E9F7245BB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39485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7FA7A2-C664-B04B-9F24-1B22C8EC579F}"/>
              </a:ext>
            </a:extLst>
          </p:cNvPr>
          <p:cNvCxnSpPr>
            <a:cxnSpLocks/>
          </p:cNvCxnSpPr>
          <p:nvPr/>
        </p:nvCxnSpPr>
        <p:spPr bwMode="auto">
          <a:xfrm>
            <a:off x="4047948" y="364145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25DF88-5794-D547-90A6-ACC78024EFA1}"/>
              </a:ext>
            </a:extLst>
          </p:cNvPr>
          <p:cNvCxnSpPr>
            <a:cxnSpLocks/>
          </p:cNvCxnSpPr>
          <p:nvPr/>
        </p:nvCxnSpPr>
        <p:spPr bwMode="auto">
          <a:xfrm>
            <a:off x="4803093" y="351045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3489DCF-D906-5646-8509-0F73028EE32E}"/>
              </a:ext>
            </a:extLst>
          </p:cNvPr>
          <p:cNvGrpSpPr/>
          <p:nvPr/>
        </p:nvGrpSpPr>
        <p:grpSpPr>
          <a:xfrm>
            <a:off x="4420134" y="3273662"/>
            <a:ext cx="520839" cy="493126"/>
            <a:chOff x="5809362" y="234551"/>
            <a:chExt cx="520839" cy="493126"/>
          </a:xfrm>
        </p:grpSpPr>
        <p:sp>
          <p:nvSpPr>
            <p:cNvPr id="92" name="Data 91">
              <a:extLst>
                <a:ext uri="{FF2B5EF4-FFF2-40B4-BE49-F238E27FC236}">
                  <a16:creationId xmlns:a16="http://schemas.microsoft.com/office/drawing/2014/main" id="{7C09A8EE-9C5B-1D41-9081-C011F3E94038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3" name="Data 92">
              <a:extLst>
                <a:ext uri="{FF2B5EF4-FFF2-40B4-BE49-F238E27FC236}">
                  <a16:creationId xmlns:a16="http://schemas.microsoft.com/office/drawing/2014/main" id="{9DE8FA5E-0B72-E841-B7EB-41C6AAE1889C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45B4CC8-C46A-C542-9E60-D3E340E14EEC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DB756A6-108A-4546-99EE-5FDF12174EB1}"/>
              </a:ext>
            </a:extLst>
          </p:cNvPr>
          <p:cNvSpPr txBox="1"/>
          <p:nvPr/>
        </p:nvSpPr>
        <p:spPr>
          <a:xfrm>
            <a:off x="4479085" y="336651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2E9C7D-7047-DB43-96EC-6608C8B9361B}"/>
              </a:ext>
            </a:extLst>
          </p:cNvPr>
          <p:cNvSpPr/>
          <p:nvPr/>
        </p:nvSpPr>
        <p:spPr bwMode="auto">
          <a:xfrm>
            <a:off x="6260378" y="335801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ED0B8E-3606-1249-BF81-007A05B3131B}"/>
              </a:ext>
            </a:extLst>
          </p:cNvPr>
          <p:cNvSpPr/>
          <p:nvPr/>
        </p:nvSpPr>
        <p:spPr bwMode="auto">
          <a:xfrm>
            <a:off x="6252008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27E196-B1BE-BB4D-986E-2AF9ABADFDC7}"/>
              </a:ext>
            </a:extLst>
          </p:cNvPr>
          <p:cNvSpPr/>
          <p:nvPr/>
        </p:nvSpPr>
        <p:spPr bwMode="auto">
          <a:xfrm>
            <a:off x="5309056" y="334725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3F0D09-FB51-C04C-8697-F9AA19D0BDFD}"/>
              </a:ext>
            </a:extLst>
          </p:cNvPr>
          <p:cNvCxnSpPr/>
          <p:nvPr/>
        </p:nvCxnSpPr>
        <p:spPr bwMode="auto">
          <a:xfrm>
            <a:off x="5217691" y="350283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AFF8EE3-D82D-684B-9521-CA888B9F4162}"/>
              </a:ext>
            </a:extLst>
          </p:cNvPr>
          <p:cNvCxnSpPr>
            <a:cxnSpLocks/>
          </p:cNvCxnSpPr>
          <p:nvPr/>
        </p:nvCxnSpPr>
        <p:spPr bwMode="auto">
          <a:xfrm>
            <a:off x="5215156" y="3786235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71AC8B-CB12-6F48-A1A9-BC395F345A4D}"/>
              </a:ext>
            </a:extLst>
          </p:cNvPr>
          <p:cNvCxnSpPr>
            <a:cxnSpLocks/>
          </p:cNvCxnSpPr>
          <p:nvPr/>
        </p:nvCxnSpPr>
        <p:spPr bwMode="auto">
          <a:xfrm>
            <a:off x="5948512" y="364145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C6B8DBB-75CB-0046-A683-8D1A24869563}"/>
              </a:ext>
            </a:extLst>
          </p:cNvPr>
          <p:cNvCxnSpPr>
            <a:cxnSpLocks/>
          </p:cNvCxnSpPr>
          <p:nvPr/>
        </p:nvCxnSpPr>
        <p:spPr bwMode="auto">
          <a:xfrm>
            <a:off x="5946915" y="3648202"/>
            <a:ext cx="65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8AF630-B72D-AC42-8599-2BA48B49CD65}"/>
              </a:ext>
            </a:extLst>
          </p:cNvPr>
          <p:cNvCxnSpPr>
            <a:cxnSpLocks/>
          </p:cNvCxnSpPr>
          <p:nvPr/>
        </p:nvCxnSpPr>
        <p:spPr bwMode="auto">
          <a:xfrm>
            <a:off x="6766620" y="4395007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4F7E9FE-220C-C848-8E62-8DABFA6A8F0C}"/>
              </a:ext>
            </a:extLst>
          </p:cNvPr>
          <p:cNvSpPr/>
          <p:nvPr/>
        </p:nvSpPr>
        <p:spPr bwMode="auto">
          <a:xfrm>
            <a:off x="3414569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58F6D3C-BA3F-4F40-9CA8-8D401F3F5526}"/>
              </a:ext>
            </a:extLst>
          </p:cNvPr>
          <p:cNvSpPr/>
          <p:nvPr/>
        </p:nvSpPr>
        <p:spPr bwMode="auto">
          <a:xfrm>
            <a:off x="4173385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97C87FE-E948-BC44-89A4-BF01D89D9443}"/>
              </a:ext>
            </a:extLst>
          </p:cNvPr>
          <p:cNvSpPr/>
          <p:nvPr/>
        </p:nvSpPr>
        <p:spPr bwMode="auto">
          <a:xfrm>
            <a:off x="5111172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41466F-4679-FB49-9E98-9B8BAF9D2AE2}"/>
              </a:ext>
            </a:extLst>
          </p:cNvPr>
          <p:cNvSpPr/>
          <p:nvPr/>
        </p:nvSpPr>
        <p:spPr bwMode="auto">
          <a:xfrm>
            <a:off x="6012339" y="4046065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E74925-0094-A448-8F53-C8F61AE1DFB2}"/>
              </a:ext>
            </a:extLst>
          </p:cNvPr>
          <p:cNvSpPr/>
          <p:nvPr/>
        </p:nvSpPr>
        <p:spPr bwMode="auto">
          <a:xfrm>
            <a:off x="6931400" y="4038270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ACB16C-6B85-6846-893A-193FBB7DA282}"/>
              </a:ext>
            </a:extLst>
          </p:cNvPr>
          <p:cNvSpPr/>
          <p:nvPr/>
        </p:nvSpPr>
        <p:spPr bwMode="auto">
          <a:xfrm>
            <a:off x="4645379" y="422807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CD8F025-35A8-C84B-AE6C-E6A76B502837}"/>
              </a:ext>
            </a:extLst>
          </p:cNvPr>
          <p:cNvSpPr/>
          <p:nvPr/>
        </p:nvSpPr>
        <p:spPr bwMode="auto">
          <a:xfrm>
            <a:off x="4353976" y="4228075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74F3E65-9217-524B-9BD1-ED034C5D9BA8}"/>
              </a:ext>
            </a:extLst>
          </p:cNvPr>
          <p:cNvCxnSpPr>
            <a:cxnSpLocks/>
          </p:cNvCxnSpPr>
          <p:nvPr/>
        </p:nvCxnSpPr>
        <p:spPr bwMode="auto">
          <a:xfrm>
            <a:off x="3997374" y="4391277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F3C6767-A733-9B49-B042-7C0B2AB4C6EC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27108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2A1C57D-29A5-E84D-BB6A-DC7ED44706CE}"/>
              </a:ext>
            </a:extLst>
          </p:cNvPr>
          <p:cNvCxnSpPr>
            <a:cxnSpLocks/>
          </p:cNvCxnSpPr>
          <p:nvPr/>
        </p:nvCxnSpPr>
        <p:spPr bwMode="auto">
          <a:xfrm>
            <a:off x="4931868" y="4517685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A162F23-F1CF-2341-96BA-0160D798E6CC}"/>
              </a:ext>
            </a:extLst>
          </p:cNvPr>
          <p:cNvCxnSpPr>
            <a:cxnSpLocks/>
          </p:cNvCxnSpPr>
          <p:nvPr/>
        </p:nvCxnSpPr>
        <p:spPr bwMode="auto">
          <a:xfrm>
            <a:off x="5687013" y="4386682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8CA2041-09AE-934B-B7AD-28A3A573D431}"/>
              </a:ext>
            </a:extLst>
          </p:cNvPr>
          <p:cNvGrpSpPr/>
          <p:nvPr/>
        </p:nvGrpSpPr>
        <p:grpSpPr>
          <a:xfrm>
            <a:off x="5304054" y="4149892"/>
            <a:ext cx="520839" cy="493126"/>
            <a:chOff x="5809362" y="234551"/>
            <a:chExt cx="520839" cy="493126"/>
          </a:xfrm>
        </p:grpSpPr>
        <p:sp>
          <p:nvSpPr>
            <p:cNvPr id="140" name="Data 139">
              <a:extLst>
                <a:ext uri="{FF2B5EF4-FFF2-40B4-BE49-F238E27FC236}">
                  <a16:creationId xmlns:a16="http://schemas.microsoft.com/office/drawing/2014/main" id="{0B18EAF7-DC03-AC41-BC19-5E43E6E892F0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1" name="Data 140">
              <a:extLst>
                <a:ext uri="{FF2B5EF4-FFF2-40B4-BE49-F238E27FC236}">
                  <a16:creationId xmlns:a16="http://schemas.microsoft.com/office/drawing/2014/main" id="{68423106-40D0-DD4F-ACFE-0321387C41A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908C4A-4708-B74B-A311-8529B91DF1D5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E0A85B1-0562-C148-972C-9779B0272534}"/>
              </a:ext>
            </a:extLst>
          </p:cNvPr>
          <p:cNvSpPr txBox="1"/>
          <p:nvPr/>
        </p:nvSpPr>
        <p:spPr>
          <a:xfrm>
            <a:off x="5363005" y="4242749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B7EE3F-1742-D04C-A66A-BD49688409DD}"/>
              </a:ext>
            </a:extLst>
          </p:cNvPr>
          <p:cNvSpPr/>
          <p:nvPr/>
        </p:nvSpPr>
        <p:spPr bwMode="auto">
          <a:xfrm>
            <a:off x="7144298" y="4234247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2E9E18-9DAC-5C4C-B954-609A803ABA6A}"/>
              </a:ext>
            </a:extLst>
          </p:cNvPr>
          <p:cNvSpPr/>
          <p:nvPr/>
        </p:nvSpPr>
        <p:spPr bwMode="auto">
          <a:xfrm>
            <a:off x="7135928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83A244F-E054-624E-A4AE-B999229B4C07}"/>
              </a:ext>
            </a:extLst>
          </p:cNvPr>
          <p:cNvSpPr/>
          <p:nvPr/>
        </p:nvSpPr>
        <p:spPr bwMode="auto">
          <a:xfrm>
            <a:off x="6192976" y="4223480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154ECBC-4A15-B64D-A1E0-FBEC58B8E4F4}"/>
              </a:ext>
            </a:extLst>
          </p:cNvPr>
          <p:cNvCxnSpPr/>
          <p:nvPr/>
        </p:nvCxnSpPr>
        <p:spPr bwMode="auto">
          <a:xfrm>
            <a:off x="6112369" y="4379062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1C03521-737D-FF4C-AE20-5BD682E350FB}"/>
              </a:ext>
            </a:extLst>
          </p:cNvPr>
          <p:cNvCxnSpPr>
            <a:cxnSpLocks/>
          </p:cNvCxnSpPr>
          <p:nvPr/>
        </p:nvCxnSpPr>
        <p:spPr bwMode="auto">
          <a:xfrm>
            <a:off x="6112369" y="4663338"/>
            <a:ext cx="7200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44466E-4B8F-F345-8E53-5C1B3F927CEA}"/>
              </a:ext>
            </a:extLst>
          </p:cNvPr>
          <p:cNvCxnSpPr>
            <a:cxnSpLocks/>
          </p:cNvCxnSpPr>
          <p:nvPr/>
        </p:nvCxnSpPr>
        <p:spPr bwMode="auto">
          <a:xfrm>
            <a:off x="6832432" y="4517685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CA52261-745D-9147-AEFF-C398E8E7854B}"/>
              </a:ext>
            </a:extLst>
          </p:cNvPr>
          <p:cNvCxnSpPr>
            <a:cxnSpLocks/>
          </p:cNvCxnSpPr>
          <p:nvPr/>
        </p:nvCxnSpPr>
        <p:spPr bwMode="auto">
          <a:xfrm>
            <a:off x="6830835" y="4524432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577967-FCBB-2542-94F0-33EFF795114D}"/>
              </a:ext>
            </a:extLst>
          </p:cNvPr>
          <p:cNvCxnSpPr>
            <a:cxnSpLocks/>
          </p:cNvCxnSpPr>
          <p:nvPr/>
        </p:nvCxnSpPr>
        <p:spPr bwMode="auto">
          <a:xfrm>
            <a:off x="7717452" y="5263095"/>
            <a:ext cx="3769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998F66C-2597-7D4F-907D-80F3E58EC696}"/>
              </a:ext>
            </a:extLst>
          </p:cNvPr>
          <p:cNvSpPr/>
          <p:nvPr/>
        </p:nvSpPr>
        <p:spPr bwMode="auto">
          <a:xfrm>
            <a:off x="4365401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IF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74176E-DE6D-E44A-8B26-4CA42F66AB31}"/>
              </a:ext>
            </a:extLst>
          </p:cNvPr>
          <p:cNvSpPr/>
          <p:nvPr/>
        </p:nvSpPr>
        <p:spPr bwMode="auto">
          <a:xfrm>
            <a:off x="5109681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1CA01D7-EBE4-E440-BE9A-EF63B375C6F8}"/>
              </a:ext>
            </a:extLst>
          </p:cNvPr>
          <p:cNvSpPr/>
          <p:nvPr/>
        </p:nvSpPr>
        <p:spPr bwMode="auto">
          <a:xfrm>
            <a:off x="6013144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A87F9EE-3159-2644-A4D3-59C35F33C445}"/>
              </a:ext>
            </a:extLst>
          </p:cNvPr>
          <p:cNvSpPr/>
          <p:nvPr/>
        </p:nvSpPr>
        <p:spPr bwMode="auto">
          <a:xfrm>
            <a:off x="6935827" y="4914153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B239AF-F39E-C347-ADE4-492F8E1C42C6}"/>
              </a:ext>
            </a:extLst>
          </p:cNvPr>
          <p:cNvSpPr/>
          <p:nvPr/>
        </p:nvSpPr>
        <p:spPr bwMode="auto">
          <a:xfrm>
            <a:off x="7872706" y="4906358"/>
            <a:ext cx="62526" cy="724621"/>
          </a:xfrm>
          <a:prstGeom prst="rect">
            <a:avLst/>
          </a:prstGeom>
          <a:solidFill>
            <a:srgbClr val="FF0000">
              <a:alpha val="6742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0BB701-A3E7-1248-9761-2F2CAB818254}"/>
              </a:ext>
            </a:extLst>
          </p:cNvPr>
          <p:cNvSpPr/>
          <p:nvPr/>
        </p:nvSpPr>
        <p:spPr bwMode="auto">
          <a:xfrm>
            <a:off x="5596211" y="5096163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6E3F811-D262-5949-894B-B5E03B317209}"/>
              </a:ext>
            </a:extLst>
          </p:cNvPr>
          <p:cNvSpPr/>
          <p:nvPr/>
        </p:nvSpPr>
        <p:spPr bwMode="auto">
          <a:xfrm>
            <a:off x="5304808" y="5096163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ID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CA880C5-9D69-FC47-96D7-193B606B8ABB}"/>
              </a:ext>
            </a:extLst>
          </p:cNvPr>
          <p:cNvCxnSpPr>
            <a:cxnSpLocks/>
          </p:cNvCxnSpPr>
          <p:nvPr/>
        </p:nvCxnSpPr>
        <p:spPr bwMode="auto">
          <a:xfrm>
            <a:off x="4948206" y="5259365"/>
            <a:ext cx="3566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22B636B-0DFE-0547-BBC3-42A39438BA0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139168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5EE6B0C-DB2B-264C-AA8E-2690F5257CE0}"/>
              </a:ext>
            </a:extLst>
          </p:cNvPr>
          <p:cNvCxnSpPr>
            <a:cxnSpLocks/>
          </p:cNvCxnSpPr>
          <p:nvPr/>
        </p:nvCxnSpPr>
        <p:spPr bwMode="auto">
          <a:xfrm>
            <a:off x="5882700" y="5385773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2559C31-EC4F-7442-BCA5-7EC400433D5A}"/>
              </a:ext>
            </a:extLst>
          </p:cNvPr>
          <p:cNvCxnSpPr>
            <a:cxnSpLocks/>
          </p:cNvCxnSpPr>
          <p:nvPr/>
        </p:nvCxnSpPr>
        <p:spPr bwMode="auto">
          <a:xfrm>
            <a:off x="6637845" y="5254770"/>
            <a:ext cx="509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13C9D7B-579C-0842-9967-0E0C0B2FC692}"/>
              </a:ext>
            </a:extLst>
          </p:cNvPr>
          <p:cNvGrpSpPr/>
          <p:nvPr/>
        </p:nvGrpSpPr>
        <p:grpSpPr>
          <a:xfrm>
            <a:off x="6254886" y="5017980"/>
            <a:ext cx="520839" cy="493126"/>
            <a:chOff x="5809362" y="234551"/>
            <a:chExt cx="520839" cy="493126"/>
          </a:xfrm>
        </p:grpSpPr>
        <p:sp>
          <p:nvSpPr>
            <p:cNvPr id="164" name="Data 163">
              <a:extLst>
                <a:ext uri="{FF2B5EF4-FFF2-40B4-BE49-F238E27FC236}">
                  <a16:creationId xmlns:a16="http://schemas.microsoft.com/office/drawing/2014/main" id="{97A79387-ADE9-AA44-8B29-9517C6152F2A}"/>
                </a:ext>
              </a:extLst>
            </p:cNvPr>
            <p:cNvSpPr/>
            <p:nvPr/>
          </p:nvSpPr>
          <p:spPr bwMode="auto">
            <a:xfrm rot="20196073">
              <a:off x="5809362" y="487830"/>
              <a:ext cx="520570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5" name="Data 164">
              <a:extLst>
                <a:ext uri="{FF2B5EF4-FFF2-40B4-BE49-F238E27FC236}">
                  <a16:creationId xmlns:a16="http://schemas.microsoft.com/office/drawing/2014/main" id="{24A1A789-9640-6C4C-979B-812A24513B86}"/>
                </a:ext>
              </a:extLst>
            </p:cNvPr>
            <p:cNvSpPr/>
            <p:nvPr/>
          </p:nvSpPr>
          <p:spPr bwMode="auto">
            <a:xfrm rot="1423597" flipH="1">
              <a:off x="5810907" y="234551"/>
              <a:ext cx="519294" cy="239847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542D920-D07C-284B-ACA0-36673D42B9CF}"/>
                </a:ext>
              </a:extLst>
            </p:cNvPr>
            <p:cNvSpPr/>
            <p:nvPr/>
          </p:nvSpPr>
          <p:spPr bwMode="auto">
            <a:xfrm>
              <a:off x="6069647" y="312181"/>
              <a:ext cx="181910" cy="3335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B7AF7ADE-4658-C84F-9266-6789966B0132}"/>
              </a:ext>
            </a:extLst>
          </p:cNvPr>
          <p:cNvSpPr txBox="1"/>
          <p:nvPr/>
        </p:nvSpPr>
        <p:spPr>
          <a:xfrm>
            <a:off x="6313837" y="5110837"/>
            <a:ext cx="520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EX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2CA5404-5C87-5A4D-B1BB-9EE5472D3BB4}"/>
              </a:ext>
            </a:extLst>
          </p:cNvPr>
          <p:cNvSpPr/>
          <p:nvPr/>
        </p:nvSpPr>
        <p:spPr bwMode="auto">
          <a:xfrm>
            <a:off x="8095130" y="5102335"/>
            <a:ext cx="286489" cy="3367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08C6FD4-8E98-C94E-9469-7F08AAD684C2}"/>
              </a:ext>
            </a:extLst>
          </p:cNvPr>
          <p:cNvSpPr/>
          <p:nvPr/>
        </p:nvSpPr>
        <p:spPr bwMode="auto">
          <a:xfrm>
            <a:off x="8086760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WB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7CAD0C4-BADF-E344-A949-E86BF2CAF26B}"/>
              </a:ext>
            </a:extLst>
          </p:cNvPr>
          <p:cNvSpPr/>
          <p:nvPr/>
        </p:nvSpPr>
        <p:spPr bwMode="auto">
          <a:xfrm>
            <a:off x="7143808" y="5091568"/>
            <a:ext cx="582805" cy="3416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ＭＳ Ｐゴシック" pitchFamily="-65" charset="-128"/>
                <a:cs typeface="Calibri" panose="020F0502020204030204" pitchFamily="34" charset="0"/>
              </a:rPr>
              <a:t>MEM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3D94A9-84BA-C14C-90A1-131F9164CE53}"/>
              </a:ext>
            </a:extLst>
          </p:cNvPr>
          <p:cNvCxnSpPr/>
          <p:nvPr/>
        </p:nvCxnSpPr>
        <p:spPr bwMode="auto">
          <a:xfrm>
            <a:off x="7052443" y="5247150"/>
            <a:ext cx="0" cy="284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5D831B7-9573-EF4E-B23A-B6FD3D64E83A}"/>
              </a:ext>
            </a:extLst>
          </p:cNvPr>
          <p:cNvCxnSpPr>
            <a:cxnSpLocks/>
          </p:cNvCxnSpPr>
          <p:nvPr/>
        </p:nvCxnSpPr>
        <p:spPr bwMode="auto">
          <a:xfrm>
            <a:off x="7049908" y="5530553"/>
            <a:ext cx="733356" cy="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8C31E07-658E-2544-AA8B-86CB3CE9C5B0}"/>
              </a:ext>
            </a:extLst>
          </p:cNvPr>
          <p:cNvCxnSpPr>
            <a:cxnSpLocks/>
          </p:cNvCxnSpPr>
          <p:nvPr/>
        </p:nvCxnSpPr>
        <p:spPr bwMode="auto">
          <a:xfrm>
            <a:off x="7783264" y="5385773"/>
            <a:ext cx="0" cy="1477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93DBD48-3D84-7040-8147-8203F02F591A}"/>
              </a:ext>
            </a:extLst>
          </p:cNvPr>
          <p:cNvCxnSpPr>
            <a:cxnSpLocks/>
          </p:cNvCxnSpPr>
          <p:nvPr/>
        </p:nvCxnSpPr>
        <p:spPr bwMode="auto">
          <a:xfrm>
            <a:off x="7781667" y="5392520"/>
            <a:ext cx="910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CB2424F-02AB-B84D-83B4-4EFA85FCCB82}"/>
              </a:ext>
            </a:extLst>
          </p:cNvPr>
          <p:cNvCxnSpPr>
            <a:cxnSpLocks/>
          </p:cNvCxnSpPr>
          <p:nvPr/>
        </p:nvCxnSpPr>
        <p:spPr bwMode="auto">
          <a:xfrm>
            <a:off x="8826339" y="1877190"/>
            <a:ext cx="0" cy="4124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83C512F-576F-C14A-A4D3-AF90C4E3442E}"/>
              </a:ext>
            </a:extLst>
          </p:cNvPr>
          <p:cNvSpPr txBox="1"/>
          <p:nvPr/>
        </p:nvSpPr>
        <p:spPr>
          <a:xfrm>
            <a:off x="7931297" y="1836277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Cycle 8</a:t>
            </a:r>
          </a:p>
        </p:txBody>
      </p:sp>
    </p:spTree>
    <p:extLst>
      <p:ext uri="{BB962C8B-B14F-4D97-AF65-F5344CB8AC3E}">
        <p14:creationId xmlns:p14="http://schemas.microsoft.com/office/powerpoint/2010/main" val="2064526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A42AE6BC-5787-614B-A43A-E14E89C19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 Pipeline Hazards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9DD6FE8-D690-C243-9401-187D3430D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79500"/>
            <a:ext cx="8001000" cy="5397500"/>
          </a:xfrm>
        </p:spPr>
        <p:txBody>
          <a:bodyPr/>
          <a:lstStyle/>
          <a:p>
            <a:r>
              <a:rPr lang="en-US" altLang="en-US" dirty="0"/>
              <a:t>Control Hazards –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dirty="0"/>
              <a:t>What are they? </a:t>
            </a:r>
          </a:p>
          <a:p>
            <a:pPr lvl="2"/>
            <a:r>
              <a:rPr lang="en-US" altLang="en-US" dirty="0"/>
              <a:t>Determines the ordering of an instruction </a:t>
            </a:r>
            <a:r>
              <a:rPr lang="en-US" altLang="en-US" i="1" dirty="0" err="1"/>
              <a:t>i</a:t>
            </a:r>
            <a:r>
              <a:rPr lang="en-US" altLang="en-US" dirty="0"/>
              <a:t> with respect to a “change-in-flow” instruction, i.e., branch or procedure call.</a:t>
            </a:r>
          </a:p>
          <a:p>
            <a:pPr lvl="1"/>
            <a:r>
              <a:rPr lang="en-US" altLang="en-US" dirty="0"/>
              <a:t>How do we eliminate them?</a:t>
            </a:r>
          </a:p>
          <a:p>
            <a:pPr lvl="2"/>
            <a:r>
              <a:rPr lang="en-US" altLang="en-US" dirty="0"/>
              <a:t>Stall, but it hurts performance</a:t>
            </a:r>
          </a:p>
          <a:p>
            <a:pPr lvl="2"/>
            <a:r>
              <a:rPr lang="en-US" altLang="en-US" dirty="0"/>
              <a:t>Move decision point to as early in the pipeline as possible</a:t>
            </a:r>
          </a:p>
          <a:p>
            <a:pPr lvl="3"/>
            <a:r>
              <a:rPr lang="en-US" altLang="en-US" dirty="0"/>
              <a:t>Reduces # of stalls at the cost of additional HW</a:t>
            </a:r>
          </a:p>
          <a:p>
            <a:pPr lvl="2"/>
            <a:r>
              <a:rPr lang="en-US" altLang="en-US" dirty="0"/>
              <a:t>Delay decision (requires compiler support)</a:t>
            </a:r>
          </a:p>
          <a:p>
            <a:pPr lvl="3"/>
            <a:r>
              <a:rPr lang="en-US" altLang="en-US" dirty="0"/>
              <a:t>Not feasible for deeper pipes requiring more than one delay slot to be filled</a:t>
            </a:r>
          </a:p>
          <a:p>
            <a:pPr lvl="2"/>
            <a:r>
              <a:rPr lang="en-US" altLang="en-US" dirty="0"/>
              <a:t>Predict (with more HW)</a:t>
            </a:r>
          </a:p>
          <a:p>
            <a:pPr lvl="3"/>
            <a:r>
              <a:rPr lang="en-US" altLang="en-US" dirty="0"/>
              <a:t>Reduces the impact of control hazard stalls </a:t>
            </a:r>
          </a:p>
          <a:p>
            <a:pPr lvl="4"/>
            <a:r>
              <a:rPr lang="en-US" altLang="en-US" dirty="0"/>
              <a:t>if branch prediction is correct and </a:t>
            </a:r>
          </a:p>
          <a:p>
            <a:pPr lvl="4"/>
            <a:r>
              <a:rPr lang="en-US" altLang="en-US" dirty="0"/>
              <a:t>if branched-to instruction is cached 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>
            <a:extLst>
              <a:ext uri="{FF2B5EF4-FFF2-40B4-BE49-F238E27FC236}">
                <a16:creationId xmlns:a16="http://schemas.microsoft.com/office/drawing/2014/main" id="{20EE3BE0-72ED-4644-A7F9-A3E20C5E5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436868"/>
            <a:ext cx="5838825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02" name="Straight Arrow Connector 4">
            <a:extLst>
              <a:ext uri="{FF2B5EF4-FFF2-40B4-BE49-F238E27FC236}">
                <a16:creationId xmlns:a16="http://schemas.microsoft.com/office/drawing/2014/main" id="{4511A7B3-B870-1E40-A63A-8F3DD6704DB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048500" y="4308954"/>
            <a:ext cx="9017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3" name="TextBox 6">
            <a:extLst>
              <a:ext uri="{FF2B5EF4-FFF2-40B4-BE49-F238E27FC236}">
                <a16:creationId xmlns:a16="http://schemas.microsoft.com/office/drawing/2014/main" id="{AD893906-1C45-704B-BE2C-6F19A346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4054954"/>
            <a:ext cx="641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ILP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Content Placeholder 3">
            <a:extLst>
              <a:ext uri="{FF2B5EF4-FFF2-40B4-BE49-F238E27FC236}">
                <a16:creationId xmlns:a16="http://schemas.microsoft.com/office/drawing/2014/main" id="{CEE45D8E-4665-FC46-B487-E43BD130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r="4111" b="32120"/>
          <a:stretch>
            <a:fillRect/>
          </a:stretch>
        </p:blipFill>
        <p:spPr bwMode="auto">
          <a:xfrm>
            <a:off x="3365632" y="4521200"/>
            <a:ext cx="5778368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Title 2">
            <a:extLst>
              <a:ext uri="{FF2B5EF4-FFF2-40B4-BE49-F238E27FC236}">
                <a16:creationId xmlns:a16="http://schemas.microsoft.com/office/drawing/2014/main" id="{90E846B3-DD64-1D42-B7E1-E364742D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Recall:  </a:t>
            </a:r>
            <a:br>
              <a:rPr lang="en-US" altLang="en-US" sz="2400"/>
            </a:br>
            <a:r>
              <a:rPr lang="en-US" altLang="en-US"/>
              <a:t>Five-Stage Pipelined Processor</a:t>
            </a:r>
          </a:p>
        </p:txBody>
      </p:sp>
      <p:sp>
        <p:nvSpPr>
          <p:cNvPr id="88067" name="Content Placeholder 3">
            <a:extLst>
              <a:ext uri="{FF2B5EF4-FFF2-40B4-BE49-F238E27FC236}">
                <a16:creationId xmlns:a16="http://schemas.microsoft.com/office/drawing/2014/main" id="{E49230B3-766B-B149-998C-F64B64968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dirty="0"/>
              <a:t>Instruction Fetch (IF)</a:t>
            </a:r>
          </a:p>
          <a:p>
            <a:pPr lvl="1"/>
            <a:r>
              <a:rPr lang="en-US" altLang="en-US" dirty="0"/>
              <a:t>Send PC to memory </a:t>
            </a:r>
            <a:r>
              <a:rPr lang="en-US" altLang="en-US" i="1" dirty="0"/>
              <a:t>&amp;</a:t>
            </a:r>
            <a:r>
              <a:rPr lang="en-US" altLang="en-US" dirty="0"/>
              <a:t> fetch current instruction from memory</a:t>
            </a:r>
          </a:p>
          <a:p>
            <a:pPr lvl="1"/>
            <a:r>
              <a:rPr lang="en-US" altLang="en-US" dirty="0"/>
              <a:t>Update PC to next sequential PC (e.g., 4 for 32-bit architecture)</a:t>
            </a:r>
          </a:p>
          <a:p>
            <a:pPr marL="457200" indent="-457200">
              <a:buFontTx/>
              <a:buAutoNum type="arabicPeriod"/>
            </a:pPr>
            <a:r>
              <a:rPr lang="en-US" altLang="en-US" dirty="0"/>
              <a:t>Instruction Decode (ID) / Register Fetch </a:t>
            </a:r>
          </a:p>
          <a:p>
            <a:pPr lvl="1"/>
            <a:r>
              <a:rPr lang="en-US" altLang="en-US" dirty="0"/>
              <a:t>Decode instruction </a:t>
            </a:r>
            <a:r>
              <a:rPr lang="en-US" altLang="en-US" i="1" dirty="0"/>
              <a:t>and </a:t>
            </a:r>
            <a:r>
              <a:rPr lang="en-US" altLang="en-US" dirty="0"/>
              <a:t>read source registers in parallel</a:t>
            </a:r>
          </a:p>
          <a:p>
            <a:pPr lvl="2"/>
            <a:r>
              <a:rPr lang="en-US" altLang="en-US" dirty="0"/>
              <a:t>Why is this possible? “Fixed-field decoding”</a:t>
            </a:r>
          </a:p>
          <a:p>
            <a:pPr lvl="1"/>
            <a:r>
              <a:rPr lang="en-US" altLang="en-US" dirty="0"/>
              <a:t>Do </a:t>
            </a:r>
            <a:r>
              <a:rPr lang="en-US" altLang="en-US" i="1" dirty="0"/>
              <a:t>EQUALITY </a:t>
            </a:r>
            <a:r>
              <a:rPr lang="en-US" altLang="en-US" dirty="0"/>
              <a:t>test on registers during read for possible branch</a:t>
            </a:r>
          </a:p>
          <a:p>
            <a:pPr lvl="2"/>
            <a:r>
              <a:rPr lang="en-US" altLang="en-US" dirty="0"/>
              <a:t>Sign-extend the offset field of instruction, if needed</a:t>
            </a:r>
          </a:p>
          <a:p>
            <a:pPr lvl="2"/>
            <a:r>
              <a:rPr lang="en-US" altLang="en-US" dirty="0"/>
              <a:t>Compute possible branch target address (by adding offset to PC)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>
            <a:extLst>
              <a:ext uri="{FF2B5EF4-FFF2-40B4-BE49-F238E27FC236}">
                <a16:creationId xmlns:a16="http://schemas.microsoft.com/office/drawing/2014/main" id="{ED203B6D-C404-6E47-B46A-1F7062B4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Constraints of Control Dependences</a:t>
            </a:r>
          </a:p>
        </p:txBody>
      </p:sp>
      <p:sp>
        <p:nvSpPr>
          <p:cNvPr id="90114" name="Content Placeholder 2">
            <a:extLst>
              <a:ext uri="{FF2B5EF4-FFF2-40B4-BE49-F238E27FC236}">
                <a16:creationId xmlns:a16="http://schemas.microsoft.com/office/drawing/2014/main" id="{D2A94E1E-E208-124E-9653-FD9D51EC9F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15300" cy="51054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/>
              <a:t>An instruction that is control-dependent on a branch</a:t>
            </a:r>
          </a:p>
          <a:p>
            <a:pPr marL="450850" lvl="1" indent="0">
              <a:buFontTx/>
              <a:buNone/>
            </a:pPr>
            <a:r>
              <a:rPr lang="is-IS" altLang="en-US"/>
              <a:t>... cannot be moved </a:t>
            </a:r>
            <a:r>
              <a:rPr lang="is-IS" altLang="en-US" i="1"/>
              <a:t>BEFORE </a:t>
            </a:r>
            <a:r>
              <a:rPr lang="is-IS" altLang="en-US"/>
              <a:t>the branch so that its execution </a:t>
            </a:r>
            <a:r>
              <a:rPr lang="is-IS" altLang="en-US" i="1"/>
              <a:t>is no longer controlled</a:t>
            </a:r>
            <a:r>
              <a:rPr lang="is-IS" altLang="en-US"/>
              <a:t> by the branch.</a:t>
            </a:r>
          </a:p>
          <a:p>
            <a:pPr marL="450850" lvl="1" indent="0">
              <a:buFontTx/>
              <a:buNone/>
            </a:pPr>
            <a:endParaRPr lang="is-IS" altLang="en-US"/>
          </a:p>
          <a:p>
            <a:pPr marL="457200" indent="-457200">
              <a:buFontTx/>
              <a:buAutoNum type="arabicPeriod"/>
            </a:pPr>
            <a:r>
              <a:rPr lang="is-IS" altLang="en-US"/>
              <a:t>An instruction that it </a:t>
            </a:r>
            <a:r>
              <a:rPr lang="is-IS" altLang="en-US" i="1"/>
              <a:t>not</a:t>
            </a:r>
            <a:r>
              <a:rPr lang="is-IS" altLang="en-US"/>
              <a:t> control-dependent on a branch</a:t>
            </a:r>
          </a:p>
          <a:p>
            <a:pPr marL="450850" lvl="1" indent="0">
              <a:buFontTx/>
              <a:buNone/>
            </a:pPr>
            <a:r>
              <a:rPr lang="is-IS" altLang="en-US"/>
              <a:t>... cannot be moved </a:t>
            </a:r>
            <a:r>
              <a:rPr lang="is-IS" altLang="en-US" i="1"/>
              <a:t>AFTER </a:t>
            </a:r>
            <a:r>
              <a:rPr lang="is-IS" altLang="en-US"/>
              <a:t>the branch so that its execution </a:t>
            </a:r>
            <a:r>
              <a:rPr lang="is-IS" altLang="en-US" i="1"/>
              <a:t>is controlled</a:t>
            </a:r>
            <a:r>
              <a:rPr lang="is-IS" altLang="en-US"/>
              <a:t> by the branch.</a:t>
            </a:r>
          </a:p>
          <a:p>
            <a:pPr marL="450850" lvl="1" indent="0">
              <a:buFontTx/>
              <a:buNone/>
            </a:pPr>
            <a:endParaRPr lang="is-IS" altLang="en-US"/>
          </a:p>
          <a:p>
            <a:pPr marL="457200" indent="-457200">
              <a:buFontTx/>
              <a:buNone/>
            </a:pPr>
            <a:r>
              <a:rPr lang="is-IS" altLang="en-US"/>
              <a:t>Caveat?</a:t>
            </a:r>
          </a:p>
          <a:p>
            <a:pPr marL="457200" indent="-457200"/>
            <a:r>
              <a:rPr lang="is-IS" altLang="en-US"/>
              <a:t>May execute instructions that should not be executed, thus violating control dependences, but only </a:t>
            </a:r>
            <a:r>
              <a:rPr lang="is-IS" altLang="en-US" i="1"/>
              <a:t>IF</a:t>
            </a:r>
            <a:r>
              <a:rPr lang="is-IS" altLang="en-US"/>
              <a:t> we can do so without affecting the correctness of the program.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47490061-519E-484D-B1F4-8C6F1D5C1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0975"/>
            <a:ext cx="8062912" cy="762000"/>
          </a:xfrm>
        </p:spPr>
        <p:txBody>
          <a:bodyPr/>
          <a:lstStyle/>
          <a:p>
            <a:r>
              <a:rPr lang="en-AU" altLang="en-US"/>
              <a:t>Examples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19104688-AC2E-E74B-BC91-04F1C33A5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08400" y="1138238"/>
            <a:ext cx="5245100" cy="5111750"/>
          </a:xfrm>
        </p:spPr>
        <p:txBody>
          <a:bodyPr/>
          <a:lstStyle/>
          <a:p>
            <a:r>
              <a:rPr lang="en-US" altLang="en-US" dirty="0"/>
              <a:t>OR instruction </a:t>
            </a:r>
            <a:r>
              <a:rPr lang="en-US" altLang="en-US" i="1" dirty="0"/>
              <a:t>dependent</a:t>
            </a:r>
            <a:r>
              <a:rPr lang="en-US" altLang="en-US" dirty="0"/>
              <a:t> on DADDU and DSUBU</a:t>
            </a:r>
          </a:p>
          <a:p>
            <a:pPr lvl="1"/>
            <a:r>
              <a:rPr lang="en-US" altLang="en-US" dirty="0"/>
              <a:t>R1 used by OR </a:t>
            </a:r>
            <a:r>
              <a:rPr lang="en-US" altLang="en-US" i="1" dirty="0"/>
              <a:t>depends </a:t>
            </a:r>
            <a:r>
              <a:rPr lang="en-US" altLang="en-US" dirty="0"/>
              <a:t>on branch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Due to constraint of control dependence, DSUBU cannot be moved above branch.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(Caveat:  Speculation?)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Assume R4 is </a:t>
            </a:r>
            <a:r>
              <a:rPr lang="en-US" altLang="en-US" i="1" dirty="0"/>
              <a:t>not</a:t>
            </a:r>
            <a:r>
              <a:rPr lang="en-US" altLang="en-US" dirty="0"/>
              <a:t> used after skip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Possible to move DSUBU before the branch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Property of whether a value is used by an upcoming instruction:  </a:t>
            </a:r>
            <a:r>
              <a:rPr lang="en-US" altLang="en-US" i="1" dirty="0">
                <a:solidFill>
                  <a:srgbClr val="FF0000"/>
                </a:solidFill>
              </a:rPr>
              <a:t>liveness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D5D8A2A-E5C4-AA42-B901-A8753A3BB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35050"/>
            <a:ext cx="30972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66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FF66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u="sng">
                <a:solidFill>
                  <a:srgbClr val="003399"/>
                </a:solidFill>
                <a:latin typeface="Monaco" pitchFamily="2" charset="77"/>
              </a:rPr>
              <a:t>Example 1: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DADDU R1,R2,R3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BEQZ  R4,L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DSUBU R1,R1,R6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L:	…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OR    R7,R1,R8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endParaRPr lang="en-US" altLang="en-US" sz="2000">
              <a:solidFill>
                <a:srgbClr val="003399"/>
              </a:solidFill>
              <a:latin typeface="Monaco" pitchFamily="2" charset="77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endParaRPr lang="en-US" altLang="en-US" sz="2000">
              <a:solidFill>
                <a:srgbClr val="003399"/>
              </a:solidFill>
              <a:latin typeface="Monaco" pitchFamily="2" charset="77"/>
            </a:endParaRP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u="sng">
                <a:solidFill>
                  <a:srgbClr val="003399"/>
                </a:solidFill>
                <a:latin typeface="Monaco" pitchFamily="2" charset="77"/>
              </a:rPr>
              <a:t>Example 2: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DADDU R1,R2,R3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BEQZ  R12,skip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DSUBU R4,R5,R6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DADDU R5,R4,R9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skip: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000">
                <a:solidFill>
                  <a:srgbClr val="003399"/>
                </a:solidFill>
                <a:latin typeface="Monaco" pitchFamily="2" charset="77"/>
              </a:rPr>
              <a:t>	OR    R7,R8,R9</a:t>
            </a:r>
          </a:p>
          <a:p>
            <a:pPr eaLnBrk="1" hangingPunct="1">
              <a:lnSpc>
                <a:spcPct val="90000"/>
              </a:lnSpc>
              <a:buClr>
                <a:srgbClr val="0033CC"/>
              </a:buClr>
              <a:buSzPct val="60000"/>
              <a:buFontTx/>
              <a:buNone/>
            </a:pPr>
            <a:r>
              <a:rPr lang="en-US" altLang="en-US" sz="2800">
                <a:solidFill>
                  <a:srgbClr val="003399"/>
                </a:solidFill>
                <a:latin typeface="Monaco" pitchFamily="2" charset="77"/>
              </a:rPr>
              <a:t>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3">
            <a:extLst>
              <a:ext uri="{FF2B5EF4-FFF2-40B4-BE49-F238E27FC236}">
                <a16:creationId xmlns:a16="http://schemas.microsoft.com/office/drawing/2014/main" id="{0B4A93EE-5722-7947-B92D-65917885D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 Hazards</a:t>
            </a:r>
          </a:p>
        </p:txBody>
      </p:sp>
      <p:sp>
        <p:nvSpPr>
          <p:cNvPr id="94210" name="Rectangle 1">
            <a:extLst>
              <a:ext uri="{FF2B5EF4-FFF2-40B4-BE49-F238E27FC236}">
                <a16:creationId xmlns:a16="http://schemas.microsoft.com/office/drawing/2014/main" id="{E0575036-2913-094D-934F-A9438826F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Hazards are bad because they reduce the amount of achievable machine parallelism and keep us from achieving all the ILP in the instruction stream.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5E6F0D6A-C487-CC46-976B-4B7A663C5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 Instruction vs Machine Parallelism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F7ED105-874E-154B-AF10-0DF34F6761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Instruction-Level Parallelism (ILP) of a Program</a:t>
            </a:r>
          </a:p>
          <a:p>
            <a:pPr lvl="1"/>
            <a:r>
              <a:rPr lang="en-US" altLang="en-US"/>
              <a:t>In Theory</a:t>
            </a:r>
          </a:p>
          <a:p>
            <a:pPr lvl="2"/>
            <a:r>
              <a:rPr lang="en-US" altLang="en-US"/>
              <a:t>A measure of the average # of instructions in a program that, in theory, a processor could execute at the same time</a:t>
            </a:r>
          </a:p>
          <a:p>
            <a:pPr lvl="1"/>
            <a:r>
              <a:rPr lang="en-US" altLang="en-US"/>
              <a:t>In Practice</a:t>
            </a:r>
          </a:p>
          <a:p>
            <a:pPr lvl="2"/>
            <a:r>
              <a:rPr lang="en-US" altLang="en-US"/>
              <a:t>A function of the number of true (data) dependencies and procedural (control) dependencies in relation to the number of other instructions</a:t>
            </a:r>
          </a:p>
          <a:p>
            <a:r>
              <a:rPr lang="en-US" altLang="en-US"/>
              <a:t>Take Away</a:t>
            </a:r>
          </a:p>
          <a:p>
            <a:pPr lvl="1"/>
            <a:r>
              <a:rPr lang="en-US" altLang="en-US" b="1"/>
              <a:t>ILP is traditionally </a:t>
            </a:r>
            <a:r>
              <a:rPr lang="ja-JP" altLang="en-US" b="1" i="1"/>
              <a:t>“</a:t>
            </a:r>
            <a:r>
              <a:rPr lang="en-US" altLang="ja-JP" b="1" i="1"/>
              <a:t>extracting parallelism from a single instruction stream working on a single stream of data</a:t>
            </a:r>
            <a:r>
              <a:rPr lang="ja-JP" altLang="en-US" b="1" i="1"/>
              <a:t>”</a:t>
            </a:r>
            <a:endParaRPr lang="en-US" altLang="ja-JP" b="1"/>
          </a:p>
          <a:p>
            <a:pPr>
              <a:buFontTx/>
              <a:buNone/>
            </a:pP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	</a:t>
            </a:r>
            <a:r>
              <a:rPr lang="en-US" altLang="en-US"/>
              <a:t>(Recall Flynn</a:t>
            </a:r>
            <a:r>
              <a:rPr lang="ja-JP" altLang="en-US"/>
              <a:t>’</a:t>
            </a:r>
            <a:r>
              <a:rPr lang="en-US" altLang="ja-JP"/>
              <a:t>s Classification …)</a:t>
            </a:r>
            <a:endParaRPr lang="en-US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68256F5B-6FE7-894F-9AC0-AC7A1CAC4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 Instruction vs Machine Parallelism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099A0755-E34F-4343-BABF-54B01416E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Parallelism of a Processor</a:t>
            </a:r>
          </a:p>
          <a:p>
            <a:pPr lvl="1"/>
            <a:r>
              <a:rPr lang="en-US" altLang="en-US"/>
              <a:t>A measure of the ability of a processor to take advantage of the ILP of the program</a:t>
            </a:r>
          </a:p>
          <a:p>
            <a:pPr lvl="1"/>
            <a:r>
              <a:rPr lang="en-US" altLang="en-US"/>
              <a:t>In Theory (or </a:t>
            </a:r>
            <a:r>
              <a:rPr lang="ja-JP" altLang="en-US"/>
              <a:t>“</a:t>
            </a:r>
            <a:r>
              <a:rPr lang="en-US" altLang="ja-JP"/>
              <a:t>In the Limit</a:t>
            </a:r>
            <a:r>
              <a:rPr lang="ja-JP" altLang="en-US"/>
              <a:t>”</a:t>
            </a:r>
            <a:r>
              <a:rPr lang="en-US" altLang="ja-JP"/>
              <a:t>)</a:t>
            </a:r>
          </a:p>
          <a:p>
            <a:pPr lvl="2"/>
            <a:r>
              <a:rPr lang="en-US" altLang="en-US"/>
              <a:t>A perfect machine with infinite machine parallelism can achieve the ILP of a program.</a:t>
            </a:r>
          </a:p>
          <a:p>
            <a:pPr lvl="1"/>
            <a:r>
              <a:rPr lang="en-US" altLang="en-US"/>
              <a:t>In Practice</a:t>
            </a:r>
          </a:p>
          <a:p>
            <a:pPr lvl="2"/>
            <a:r>
              <a:rPr lang="en-US" altLang="en-US"/>
              <a:t>A function of the number of instructions that can be fetched and executed at the same time</a:t>
            </a:r>
          </a:p>
          <a:p>
            <a:endParaRPr lang="en-US" altLang="en-US"/>
          </a:p>
          <a:p>
            <a:r>
              <a:rPr lang="en-US" altLang="en-US" b="1" i="1"/>
              <a:t>To achieve high performance, need both ILP and machine parallelism.</a:t>
            </a:r>
          </a:p>
          <a:p>
            <a:endParaRPr lang="en-US" altLang="en-US" b="1" i="1"/>
          </a:p>
          <a:p>
            <a:pPr>
              <a:buFontTx/>
              <a:buNone/>
            </a:pPr>
            <a:r>
              <a:rPr lang="en-US" altLang="en-US" sz="2000"/>
              <a:t>First more on instruction parallelism, then machine parallelism.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2F770A48-5675-3F47-908D-2121804A2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Parallelism</a:t>
            </a: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E1C04EDE-BE66-084B-9F4F-A6C821F03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Approaches for Machine Parallelism </a:t>
            </a:r>
          </a:p>
          <a:p>
            <a:pPr>
              <a:buFontTx/>
              <a:buNone/>
            </a:pPr>
            <a:r>
              <a:rPr lang="en-US" altLang="en-US"/>
              <a:t>	Responsibility of resolving hazards is …</a:t>
            </a:r>
          </a:p>
          <a:p>
            <a:pPr lvl="1"/>
            <a:r>
              <a:rPr lang="en-US" altLang="en-US"/>
              <a:t>Hardware-based</a:t>
            </a:r>
          </a:p>
          <a:p>
            <a:pPr lvl="2"/>
            <a:r>
              <a:rPr lang="en-US" altLang="en-US"/>
              <a:t>Dynamic-issue superscalar</a:t>
            </a:r>
          </a:p>
          <a:p>
            <a:pPr lvl="1"/>
            <a:r>
              <a:rPr lang="en-US" altLang="en-US"/>
              <a:t>Software-based</a:t>
            </a:r>
          </a:p>
          <a:p>
            <a:pPr lvl="2"/>
            <a:r>
              <a:rPr lang="en-US" altLang="en-US"/>
              <a:t>Static </a:t>
            </a:r>
            <a:r>
              <a:rPr lang="ja-JP" altLang="en-US"/>
              <a:t>“</a:t>
            </a:r>
            <a:r>
              <a:rPr lang="en-US" altLang="ja-JP"/>
              <a:t>VLIW:  Very Long Instruction Word</a:t>
            </a:r>
            <a:r>
              <a:rPr lang="ja-JP" altLang="en-US"/>
              <a:t>”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BF742344-4B31-BE4A-B88D-1ADDA4742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Multiple-Issue Processor Styles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894E5F3F-FB9C-C648-9CAB-115E9B727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 multiple-issue processors (aka superscalar)</a:t>
            </a:r>
          </a:p>
          <a:p>
            <a:pPr lvl="1"/>
            <a:r>
              <a:rPr lang="en-US" altLang="en-US"/>
              <a:t>Decisions on which instructions to execute simultaneously are being made dynamically (at run time by the hardware)</a:t>
            </a:r>
          </a:p>
          <a:p>
            <a:pPr lvl="2"/>
            <a:r>
              <a:rPr lang="en-US" altLang="en-US"/>
              <a:t>Examples:  IBM Power 2, Pentium Pro/2/3/4, Core, MIPS R10K, HP PA 8500</a:t>
            </a:r>
          </a:p>
          <a:p>
            <a:endParaRPr lang="en-US" altLang="en-US"/>
          </a:p>
          <a:p>
            <a:r>
              <a:rPr lang="en-US" altLang="en-US"/>
              <a:t>Static multiple-issue processors (aka VLIW)</a:t>
            </a:r>
          </a:p>
          <a:p>
            <a:pPr lvl="1"/>
            <a:r>
              <a:rPr lang="en-US" altLang="en-US"/>
              <a:t>Decisions on which instructions to execute simultaneously are being made statically (at compile time by the compiler)</a:t>
            </a:r>
          </a:p>
          <a:p>
            <a:pPr lvl="2"/>
            <a:r>
              <a:rPr lang="en-US" altLang="en-US"/>
              <a:t>Examples: Intel Itanium and Itanium 2 for the IA-64 ISA—EPIC (Explicit Parallel Instruction Computer)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28E5F81-FE16-A84E-B848-D312FB60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Supporting Machine Parallelism?</a:t>
            </a:r>
          </a:p>
        </p:txBody>
      </p:sp>
      <p:sp>
        <p:nvSpPr>
          <p:cNvPr id="101378" name="Rectangle 41">
            <a:extLst>
              <a:ext uri="{FF2B5EF4-FFF2-40B4-BE49-F238E27FC236}">
                <a16:creationId xmlns:a16="http://schemas.microsoft.com/office/drawing/2014/main" id="{5F00298F-71A8-1B48-AE57-389148BC8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71900"/>
            <a:ext cx="8001000" cy="2552700"/>
          </a:xfrm>
        </p:spPr>
        <p:txBody>
          <a:bodyPr/>
          <a:lstStyle/>
          <a:p>
            <a:r>
              <a:rPr lang="en-US" altLang="en-US"/>
              <a:t>Now, how do we support multiple integer instructions?</a:t>
            </a:r>
          </a:p>
        </p:txBody>
      </p:sp>
      <p:grpSp>
        <p:nvGrpSpPr>
          <p:cNvPr id="101379" name="Group 2">
            <a:extLst>
              <a:ext uri="{FF2B5EF4-FFF2-40B4-BE49-F238E27FC236}">
                <a16:creationId xmlns:a16="http://schemas.microsoft.com/office/drawing/2014/main" id="{8CA72089-3EBD-354E-A851-7A7E5A59CBD8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935163"/>
            <a:ext cx="8212138" cy="1508125"/>
            <a:chOff x="81" y="0"/>
            <a:chExt cx="5748" cy="1056"/>
          </a:xfrm>
        </p:grpSpPr>
        <p:sp>
          <p:nvSpPr>
            <p:cNvPr id="101380" name="Line 3">
              <a:extLst>
                <a:ext uri="{FF2B5EF4-FFF2-40B4-BE49-F238E27FC236}">
                  <a16:creationId xmlns:a16="http://schemas.microsoft.com/office/drawing/2014/main" id="{5FFF3719-86D9-0343-8AE3-D335A9AA5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694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81" name="Line 4">
              <a:extLst>
                <a:ext uri="{FF2B5EF4-FFF2-40B4-BE49-F238E27FC236}">
                  <a16:creationId xmlns:a16="http://schemas.microsoft.com/office/drawing/2014/main" id="{66DDE1CE-F2BD-C946-97C3-319397BFA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82" name="Line 5">
              <a:extLst>
                <a:ext uri="{FF2B5EF4-FFF2-40B4-BE49-F238E27FC236}">
                  <a16:creationId xmlns:a16="http://schemas.microsoft.com/office/drawing/2014/main" id="{06A5854B-35B8-8246-86F6-C2D55FCFB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83" name="Line 6">
              <a:extLst>
                <a:ext uri="{FF2B5EF4-FFF2-40B4-BE49-F238E27FC236}">
                  <a16:creationId xmlns:a16="http://schemas.microsoft.com/office/drawing/2014/main" id="{9DE82C4F-A65B-0842-B917-284A3D423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696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1384" name="Group 7">
              <a:extLst>
                <a:ext uri="{FF2B5EF4-FFF2-40B4-BE49-F238E27FC236}">
                  <a16:creationId xmlns:a16="http://schemas.microsoft.com/office/drawing/2014/main" id="{C2317F77-F14C-B544-AD3B-65916DE87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" y="249"/>
              <a:ext cx="677" cy="557"/>
              <a:chOff x="0" y="0"/>
              <a:chExt cx="677" cy="557"/>
            </a:xfrm>
          </p:grpSpPr>
          <p:sp>
            <p:nvSpPr>
              <p:cNvPr id="101414" name="Rectangle 8">
                <a:extLst>
                  <a:ext uri="{FF2B5EF4-FFF2-40B4-BE49-F238E27FC236}">
                    <a16:creationId xmlns:a16="http://schemas.microsoft.com/office/drawing/2014/main" id="{8AE6CA2F-14C6-FA48-BF71-F7909AEF7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0"/>
                <a:ext cx="339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1415" name="Group 9">
                <a:extLst>
                  <a:ext uri="{FF2B5EF4-FFF2-40B4-BE49-F238E27FC236}">
                    <a16:creationId xmlns:a16="http://schemas.microsoft.com/office/drawing/2014/main" id="{3D298298-43B1-FD49-96E3-0375D36A6C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77" cy="557"/>
                <a:chOff x="0" y="0"/>
                <a:chExt cx="677" cy="557"/>
              </a:xfrm>
            </p:grpSpPr>
            <p:sp>
              <p:nvSpPr>
                <p:cNvPr id="101416" name="Rectangle 10">
                  <a:extLst>
                    <a:ext uri="{FF2B5EF4-FFF2-40B4-BE49-F238E27FC236}">
                      <a16:creationId xmlns:a16="http://schemas.microsoft.com/office/drawing/2014/main" id="{5001DAFF-F6DD-F347-97DD-79BF90B37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1417" name="Rectangle 11">
                  <a:extLst>
                    <a:ext uri="{FF2B5EF4-FFF2-40B4-BE49-F238E27FC236}">
                      <a16:creationId xmlns:a16="http://schemas.microsoft.com/office/drawing/2014/main" id="{82C20FC0-75F1-064A-AC13-D2251F44D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1385" name="Rectangle 12">
              <a:extLst>
                <a:ext uri="{FF2B5EF4-FFF2-40B4-BE49-F238E27FC236}">
                  <a16:creationId xmlns:a16="http://schemas.microsoft.com/office/drawing/2014/main" id="{A66433F7-B307-4148-96AB-DEED5A62A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2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  <p:sp>
          <p:nvSpPr>
            <p:cNvPr id="101386" name="Line 13">
              <a:extLst>
                <a:ext uri="{FF2B5EF4-FFF2-40B4-BE49-F238E27FC236}">
                  <a16:creationId xmlns:a16="http://schemas.microsoft.com/office/drawing/2014/main" id="{9ADB4C7F-2A30-1741-8720-C06E7ADD1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361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1387" name="Group 14">
              <a:extLst>
                <a:ext uri="{FF2B5EF4-FFF2-40B4-BE49-F238E27FC236}">
                  <a16:creationId xmlns:a16="http://schemas.microsoft.com/office/drawing/2014/main" id="{1978BE98-0FCD-A641-9F39-87B488B80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8" y="83"/>
              <a:ext cx="572" cy="889"/>
              <a:chOff x="0" y="0"/>
              <a:chExt cx="572" cy="888"/>
            </a:xfrm>
          </p:grpSpPr>
          <p:sp>
            <p:nvSpPr>
              <p:cNvPr id="101412" name="AutoShape 15">
                <a:extLst>
                  <a:ext uri="{FF2B5EF4-FFF2-40B4-BE49-F238E27FC236}">
                    <a16:creationId xmlns:a16="http://schemas.microsoft.com/office/drawing/2014/main" id="{01198312-63C3-DE4B-BBB0-E791CE4CA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-158" y="158"/>
                <a:ext cx="888" cy="5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1413" name="Rectangle 16">
                <a:extLst>
                  <a:ext uri="{FF2B5EF4-FFF2-40B4-BE49-F238E27FC236}">
                    <a16:creationId xmlns:a16="http://schemas.microsoft.com/office/drawing/2014/main" id="{94895847-1173-D544-8C27-EFA86A242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" y="74"/>
                <a:ext cx="477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1388" name="AutoShape 17">
              <a:extLst>
                <a:ext uri="{FF2B5EF4-FFF2-40B4-BE49-F238E27FC236}">
                  <a16:creationId xmlns:a16="http://schemas.microsoft.com/office/drawing/2014/main" id="{A84DFB0C-05ED-AA49-B48A-82B357F8E5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0" y="375"/>
              <a:ext cx="287" cy="30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01389" name="AutoShape 18">
              <a:extLst>
                <a:ext uri="{FF2B5EF4-FFF2-40B4-BE49-F238E27FC236}">
                  <a16:creationId xmlns:a16="http://schemas.microsoft.com/office/drawing/2014/main" id="{A952670E-D6C5-A748-90ED-D51C02440FA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30" y="408"/>
              <a:ext cx="252" cy="2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90" name="AutoShape 19">
              <a:extLst>
                <a:ext uri="{FF2B5EF4-FFF2-40B4-BE49-F238E27FC236}">
                  <a16:creationId xmlns:a16="http://schemas.microsoft.com/office/drawing/2014/main" id="{0447B60C-7E8B-0042-BD61-75618D04E3F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96" y="130"/>
              <a:ext cx="620" cy="42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ALU</a:t>
              </a:r>
            </a:p>
          </p:txBody>
        </p:sp>
        <p:grpSp>
          <p:nvGrpSpPr>
            <p:cNvPr id="101391" name="Group 20">
              <a:extLst>
                <a:ext uri="{FF2B5EF4-FFF2-40B4-BE49-F238E27FC236}">
                  <a16:creationId xmlns:a16="http://schemas.microsoft.com/office/drawing/2014/main" id="{9BEFE326-FE34-B141-B266-F3A4164B4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251"/>
              <a:ext cx="681" cy="555"/>
              <a:chOff x="0" y="0"/>
              <a:chExt cx="680" cy="555"/>
            </a:xfrm>
          </p:grpSpPr>
          <p:sp>
            <p:nvSpPr>
              <p:cNvPr id="101410" name="Rectangle 21">
                <a:extLst>
                  <a:ext uri="{FF2B5EF4-FFF2-40B4-BE49-F238E27FC236}">
                    <a16:creationId xmlns:a16="http://schemas.microsoft.com/office/drawing/2014/main" id="{25A5005C-38B4-4B44-8B35-0B862F9C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1411" name="Rectangle 22">
                <a:extLst>
                  <a:ext uri="{FF2B5EF4-FFF2-40B4-BE49-F238E27FC236}">
                    <a16:creationId xmlns:a16="http://schemas.microsoft.com/office/drawing/2014/main" id="{87DA4AC9-3756-6341-9FF4-0EDAFDFEE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1392" name="Rectangle 23">
              <a:extLst>
                <a:ext uri="{FF2B5EF4-FFF2-40B4-BE49-F238E27FC236}">
                  <a16:creationId xmlns:a16="http://schemas.microsoft.com/office/drawing/2014/main" id="{884BBE15-5D8B-B941-8ED1-D352CDD8C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284"/>
              <a:ext cx="79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DMem</a:t>
              </a:r>
            </a:p>
          </p:txBody>
        </p:sp>
        <p:sp>
          <p:nvSpPr>
            <p:cNvPr id="101393" name="AutoShape 24">
              <a:extLst>
                <a:ext uri="{FF2B5EF4-FFF2-40B4-BE49-F238E27FC236}">
                  <a16:creationId xmlns:a16="http://schemas.microsoft.com/office/drawing/2014/main" id="{DD2F1E1E-07F4-A140-9531-2C800C369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529"/>
              <a:ext cx="1017" cy="4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9059" y="21600"/>
                  </a:lnTo>
                  <a:lnTo>
                    <a:pt x="19059" y="8100"/>
                  </a:lnTo>
                  <a:lnTo>
                    <a:pt x="21600" y="81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1394" name="Line 25">
              <a:extLst>
                <a:ext uri="{FF2B5EF4-FFF2-40B4-BE49-F238E27FC236}">
                  <a16:creationId xmlns:a16="http://schemas.microsoft.com/office/drawing/2014/main" id="{2AF2C5B6-A109-6F42-95A0-F6FE7E4F9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361"/>
              <a:ext cx="7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1395" name="Group 26">
              <a:extLst>
                <a:ext uri="{FF2B5EF4-FFF2-40B4-BE49-F238E27FC236}">
                  <a16:creationId xmlns:a16="http://schemas.microsoft.com/office/drawing/2014/main" id="{C3829063-ADDD-F349-A0A4-3CB0F609A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" y="251"/>
              <a:ext cx="682" cy="555"/>
              <a:chOff x="0" y="0"/>
              <a:chExt cx="681" cy="555"/>
            </a:xfrm>
          </p:grpSpPr>
          <p:sp>
            <p:nvSpPr>
              <p:cNvPr id="101408" name="Rectangle 27">
                <a:extLst>
                  <a:ext uri="{FF2B5EF4-FFF2-40B4-BE49-F238E27FC236}">
                    <a16:creationId xmlns:a16="http://schemas.microsoft.com/office/drawing/2014/main" id="{E11365D7-707A-DF4F-82D3-C2A5C4492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1409" name="Rectangle 28">
                <a:extLst>
                  <a:ext uri="{FF2B5EF4-FFF2-40B4-BE49-F238E27FC236}">
                    <a16:creationId xmlns:a16="http://schemas.microsoft.com/office/drawing/2014/main" id="{B3F6580F-9542-6849-8733-55F48C310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1396" name="Rectangle 29">
              <a:extLst>
                <a:ext uri="{FF2B5EF4-FFF2-40B4-BE49-F238E27FC236}">
                  <a16:creationId xmlns:a16="http://schemas.microsoft.com/office/drawing/2014/main" id="{BF1281CD-147B-7849-B8B4-2F0C58C2C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" y="284"/>
              <a:ext cx="84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Ifetch</a:t>
              </a:r>
            </a:p>
          </p:txBody>
        </p:sp>
        <p:grpSp>
          <p:nvGrpSpPr>
            <p:cNvPr id="101397" name="Group 30">
              <a:extLst>
                <a:ext uri="{FF2B5EF4-FFF2-40B4-BE49-F238E27FC236}">
                  <a16:creationId xmlns:a16="http://schemas.microsoft.com/office/drawing/2014/main" id="{15194F1B-F500-5A44-A6EF-7AC8E227E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0"/>
              <a:ext cx="3974" cy="1056"/>
              <a:chOff x="0" y="0"/>
              <a:chExt cx="3974" cy="1056"/>
            </a:xfrm>
          </p:grpSpPr>
          <p:sp>
            <p:nvSpPr>
              <p:cNvPr id="101404" name="Rectangle 31">
                <a:extLst>
                  <a:ext uri="{FF2B5EF4-FFF2-40B4-BE49-F238E27FC236}">
                    <a16:creationId xmlns:a16="http://schemas.microsoft.com/office/drawing/2014/main" id="{0E9D6174-E43A-0546-A2FC-B90FA8730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1405" name="Rectangle 32">
                <a:extLst>
                  <a:ext uri="{FF2B5EF4-FFF2-40B4-BE49-F238E27FC236}">
                    <a16:creationId xmlns:a16="http://schemas.microsoft.com/office/drawing/2014/main" id="{2512C8D1-05F1-D84B-AD47-72C9B7E47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1406" name="Rectangle 33">
                <a:extLst>
                  <a:ext uri="{FF2B5EF4-FFF2-40B4-BE49-F238E27FC236}">
                    <a16:creationId xmlns:a16="http://schemas.microsoft.com/office/drawing/2014/main" id="{DF6205DE-534E-F744-9C07-4470F7880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1407" name="Rectangle 34">
                <a:extLst>
                  <a:ext uri="{FF2B5EF4-FFF2-40B4-BE49-F238E27FC236}">
                    <a16:creationId xmlns:a16="http://schemas.microsoft.com/office/drawing/2014/main" id="{C6F379D8-EB99-7346-AEEF-1004D6977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6"/>
                <a:ext cx="135" cy="1042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01398" name="Group 35">
              <a:extLst>
                <a:ext uri="{FF2B5EF4-FFF2-40B4-BE49-F238E27FC236}">
                  <a16:creationId xmlns:a16="http://schemas.microsoft.com/office/drawing/2014/main" id="{FE9B92D7-4F14-9E4F-9742-EDC65D6F1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5" y="229"/>
              <a:ext cx="684" cy="558"/>
              <a:chOff x="0" y="0"/>
              <a:chExt cx="683" cy="557"/>
            </a:xfrm>
          </p:grpSpPr>
          <p:sp>
            <p:nvSpPr>
              <p:cNvPr id="101400" name="Rectangle 36">
                <a:extLst>
                  <a:ext uri="{FF2B5EF4-FFF2-40B4-BE49-F238E27FC236}">
                    <a16:creationId xmlns:a16="http://schemas.microsoft.com/office/drawing/2014/main" id="{9F9E3B48-C5DA-F549-9488-CD2462EC34E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0" y="0"/>
                <a:ext cx="341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1401" name="Group 37">
                <a:extLst>
                  <a:ext uri="{FF2B5EF4-FFF2-40B4-BE49-F238E27FC236}">
                    <a16:creationId xmlns:a16="http://schemas.microsoft.com/office/drawing/2014/main" id="{ADCA5D78-EE77-AA44-8045-23F3CE83BC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83" cy="557"/>
                <a:chOff x="0" y="0"/>
                <a:chExt cx="683" cy="557"/>
              </a:xfrm>
            </p:grpSpPr>
            <p:sp>
              <p:nvSpPr>
                <p:cNvPr id="101402" name="Rectangle 38">
                  <a:extLst>
                    <a:ext uri="{FF2B5EF4-FFF2-40B4-BE49-F238E27FC236}">
                      <a16:creationId xmlns:a16="http://schemas.microsoft.com/office/drawing/2014/main" id="{85AA303C-E11E-544C-BA66-7B08A8035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683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1403" name="Rectangle 39">
                  <a:extLst>
                    <a:ext uri="{FF2B5EF4-FFF2-40B4-BE49-F238E27FC236}">
                      <a16:creationId xmlns:a16="http://schemas.microsoft.com/office/drawing/2014/main" id="{A45CE71F-5DEF-A94F-930B-41BD939AF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83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1399" name="Rectangle 40">
              <a:extLst>
                <a:ext uri="{FF2B5EF4-FFF2-40B4-BE49-F238E27FC236}">
                  <a16:creationId xmlns:a16="http://schemas.microsoft.com/office/drawing/2014/main" id="{F66BC666-E4DA-354C-9D61-36682B8D6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263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FEDD594D-AE1E-9F4A-B7F9-C610BF13D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Supporting Machine Parallelism?</a:t>
            </a:r>
          </a:p>
        </p:txBody>
      </p:sp>
      <p:sp>
        <p:nvSpPr>
          <p:cNvPr id="103426" name="Rectangle 41">
            <a:extLst>
              <a:ext uri="{FF2B5EF4-FFF2-40B4-BE49-F238E27FC236}">
                <a16:creationId xmlns:a16="http://schemas.microsoft.com/office/drawing/2014/main" id="{0F5556AC-3D29-C848-89B6-A3B294EB6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71900"/>
            <a:ext cx="8001000" cy="2552700"/>
          </a:xfrm>
        </p:spPr>
        <p:txBody>
          <a:bodyPr/>
          <a:lstStyle/>
          <a:p>
            <a:r>
              <a:rPr lang="en-US" altLang="en-US"/>
              <a:t>First, let’s</a:t>
            </a:r>
            <a:r>
              <a:rPr lang="en-US" altLang="ja-JP"/>
              <a:t> support parallel integer &amp; FP instructions (MIPS)</a:t>
            </a:r>
            <a:endParaRPr lang="en-US" altLang="en-US"/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6AE3567E-2A4D-F24B-B148-78B353296DF8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935163"/>
            <a:ext cx="8212138" cy="1508125"/>
            <a:chOff x="81" y="0"/>
            <a:chExt cx="5748" cy="1056"/>
          </a:xfrm>
        </p:grpSpPr>
        <p:sp>
          <p:nvSpPr>
            <p:cNvPr id="103428" name="Line 3">
              <a:extLst>
                <a:ext uri="{FF2B5EF4-FFF2-40B4-BE49-F238E27FC236}">
                  <a16:creationId xmlns:a16="http://schemas.microsoft.com/office/drawing/2014/main" id="{BE3791C2-54DD-6948-B6F0-975F55D82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694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29" name="Line 4">
              <a:extLst>
                <a:ext uri="{FF2B5EF4-FFF2-40B4-BE49-F238E27FC236}">
                  <a16:creationId xmlns:a16="http://schemas.microsoft.com/office/drawing/2014/main" id="{8F78DF21-7240-AC48-83B9-4EC406993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30" name="Line 5">
              <a:extLst>
                <a:ext uri="{FF2B5EF4-FFF2-40B4-BE49-F238E27FC236}">
                  <a16:creationId xmlns:a16="http://schemas.microsoft.com/office/drawing/2014/main" id="{07177DD8-0A51-7146-B4CF-0D0BB21F7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529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31" name="Line 6">
              <a:extLst>
                <a:ext uri="{FF2B5EF4-FFF2-40B4-BE49-F238E27FC236}">
                  <a16:creationId xmlns:a16="http://schemas.microsoft.com/office/drawing/2014/main" id="{E1741E6F-9B7C-7446-9CDB-0A53247F9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696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3432" name="Group 7">
              <a:extLst>
                <a:ext uri="{FF2B5EF4-FFF2-40B4-BE49-F238E27FC236}">
                  <a16:creationId xmlns:a16="http://schemas.microsoft.com/office/drawing/2014/main" id="{2D73EF02-F624-E542-9EC3-1D5365ECB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" y="249"/>
              <a:ext cx="677" cy="557"/>
              <a:chOff x="0" y="0"/>
              <a:chExt cx="677" cy="557"/>
            </a:xfrm>
          </p:grpSpPr>
          <p:sp>
            <p:nvSpPr>
              <p:cNvPr id="103462" name="Rectangle 8">
                <a:extLst>
                  <a:ext uri="{FF2B5EF4-FFF2-40B4-BE49-F238E27FC236}">
                    <a16:creationId xmlns:a16="http://schemas.microsoft.com/office/drawing/2014/main" id="{38A9D7A7-8CA5-914C-A4FB-6C32C5319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0"/>
                <a:ext cx="339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3463" name="Group 9">
                <a:extLst>
                  <a:ext uri="{FF2B5EF4-FFF2-40B4-BE49-F238E27FC236}">
                    <a16:creationId xmlns:a16="http://schemas.microsoft.com/office/drawing/2014/main" id="{71D95E8E-D2C9-9F46-9BCA-5FF2FEEC2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77" cy="557"/>
                <a:chOff x="0" y="0"/>
                <a:chExt cx="677" cy="557"/>
              </a:xfrm>
            </p:grpSpPr>
            <p:sp>
              <p:nvSpPr>
                <p:cNvPr id="103464" name="Rectangle 10">
                  <a:extLst>
                    <a:ext uri="{FF2B5EF4-FFF2-40B4-BE49-F238E27FC236}">
                      <a16:creationId xmlns:a16="http://schemas.microsoft.com/office/drawing/2014/main" id="{69D2D22D-EB94-A04A-8FA9-5F4C1F8F7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3465" name="Rectangle 11">
                  <a:extLst>
                    <a:ext uri="{FF2B5EF4-FFF2-40B4-BE49-F238E27FC236}">
                      <a16:creationId xmlns:a16="http://schemas.microsoft.com/office/drawing/2014/main" id="{CE92B215-E34E-634F-9BF3-B008A31359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77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3433" name="Rectangle 12">
              <a:extLst>
                <a:ext uri="{FF2B5EF4-FFF2-40B4-BE49-F238E27FC236}">
                  <a16:creationId xmlns:a16="http://schemas.microsoft.com/office/drawing/2014/main" id="{80720AD9-4951-AA4E-999A-3E124141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2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  <p:sp>
          <p:nvSpPr>
            <p:cNvPr id="103434" name="Line 13">
              <a:extLst>
                <a:ext uri="{FF2B5EF4-FFF2-40B4-BE49-F238E27FC236}">
                  <a16:creationId xmlns:a16="http://schemas.microsoft.com/office/drawing/2014/main" id="{A89F855F-1A36-D746-A4AD-496ABFBA0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361"/>
              <a:ext cx="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3435" name="Group 14">
              <a:extLst>
                <a:ext uri="{FF2B5EF4-FFF2-40B4-BE49-F238E27FC236}">
                  <a16:creationId xmlns:a16="http://schemas.microsoft.com/office/drawing/2014/main" id="{E3DBDC6A-ACAD-F848-AAFC-0D3B994BD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8" y="83"/>
              <a:ext cx="572" cy="889"/>
              <a:chOff x="0" y="0"/>
              <a:chExt cx="572" cy="888"/>
            </a:xfrm>
          </p:grpSpPr>
          <p:sp>
            <p:nvSpPr>
              <p:cNvPr id="103460" name="AutoShape 15">
                <a:extLst>
                  <a:ext uri="{FF2B5EF4-FFF2-40B4-BE49-F238E27FC236}">
                    <a16:creationId xmlns:a16="http://schemas.microsoft.com/office/drawing/2014/main" id="{28EBD13C-6D2E-7C4C-8773-D47FBDC1E2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-158" y="158"/>
                <a:ext cx="888" cy="5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3461" name="Rectangle 16">
                <a:extLst>
                  <a:ext uri="{FF2B5EF4-FFF2-40B4-BE49-F238E27FC236}">
                    <a16:creationId xmlns:a16="http://schemas.microsoft.com/office/drawing/2014/main" id="{BF0D8C9B-FBAD-FA47-A6D9-E56009E28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" y="74"/>
                <a:ext cx="477" cy="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3436" name="AutoShape 17">
              <a:extLst>
                <a:ext uri="{FF2B5EF4-FFF2-40B4-BE49-F238E27FC236}">
                  <a16:creationId xmlns:a16="http://schemas.microsoft.com/office/drawing/2014/main" id="{CE0D8F8C-3788-F14B-8DC9-5092D5E46F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10" y="375"/>
              <a:ext cx="287" cy="305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03437" name="AutoShape 18">
              <a:extLst>
                <a:ext uri="{FF2B5EF4-FFF2-40B4-BE49-F238E27FC236}">
                  <a16:creationId xmlns:a16="http://schemas.microsoft.com/office/drawing/2014/main" id="{3BD978C0-D10A-4C4F-88D2-50320C638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30" y="408"/>
              <a:ext cx="252" cy="2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38" name="AutoShape 19">
              <a:extLst>
                <a:ext uri="{FF2B5EF4-FFF2-40B4-BE49-F238E27FC236}">
                  <a16:creationId xmlns:a16="http://schemas.microsoft.com/office/drawing/2014/main" id="{D2B2CDA4-A715-9147-ACCA-850EDD51069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96" y="130"/>
              <a:ext cx="620" cy="42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ALU</a:t>
              </a:r>
            </a:p>
          </p:txBody>
        </p:sp>
        <p:grpSp>
          <p:nvGrpSpPr>
            <p:cNvPr id="103439" name="Group 20">
              <a:extLst>
                <a:ext uri="{FF2B5EF4-FFF2-40B4-BE49-F238E27FC236}">
                  <a16:creationId xmlns:a16="http://schemas.microsoft.com/office/drawing/2014/main" id="{9238CB6E-A2F2-8D43-BF27-D0DBD3EE2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251"/>
              <a:ext cx="681" cy="555"/>
              <a:chOff x="0" y="0"/>
              <a:chExt cx="680" cy="555"/>
            </a:xfrm>
          </p:grpSpPr>
          <p:sp>
            <p:nvSpPr>
              <p:cNvPr id="103458" name="Rectangle 21">
                <a:extLst>
                  <a:ext uri="{FF2B5EF4-FFF2-40B4-BE49-F238E27FC236}">
                    <a16:creationId xmlns:a16="http://schemas.microsoft.com/office/drawing/2014/main" id="{245F16EB-C31E-8E4F-9627-7DF748700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9" name="Rectangle 22">
                <a:extLst>
                  <a:ext uri="{FF2B5EF4-FFF2-40B4-BE49-F238E27FC236}">
                    <a16:creationId xmlns:a16="http://schemas.microsoft.com/office/drawing/2014/main" id="{A72CB720-6F1F-E249-944A-D93DF6315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0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3440" name="Rectangle 23">
              <a:extLst>
                <a:ext uri="{FF2B5EF4-FFF2-40B4-BE49-F238E27FC236}">
                  <a16:creationId xmlns:a16="http://schemas.microsoft.com/office/drawing/2014/main" id="{C0D7060E-A8D5-BC4C-B0FD-984B4C2B8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284"/>
              <a:ext cx="797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DMem</a:t>
              </a:r>
            </a:p>
          </p:txBody>
        </p:sp>
        <p:sp>
          <p:nvSpPr>
            <p:cNvPr id="103441" name="AutoShape 24">
              <a:extLst>
                <a:ext uri="{FF2B5EF4-FFF2-40B4-BE49-F238E27FC236}">
                  <a16:creationId xmlns:a16="http://schemas.microsoft.com/office/drawing/2014/main" id="{6CC760FB-D208-FE45-B4A8-DA9996BEC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529"/>
              <a:ext cx="1017" cy="4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9059" y="21600"/>
                  </a:lnTo>
                  <a:lnTo>
                    <a:pt x="19059" y="8100"/>
                  </a:lnTo>
                  <a:lnTo>
                    <a:pt x="21600" y="810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3442" name="Line 25">
              <a:extLst>
                <a:ext uri="{FF2B5EF4-FFF2-40B4-BE49-F238E27FC236}">
                  <a16:creationId xmlns:a16="http://schemas.microsoft.com/office/drawing/2014/main" id="{F05A8B54-3883-8749-AAA5-0D1061429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361"/>
              <a:ext cx="7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03443" name="Group 26">
              <a:extLst>
                <a:ext uri="{FF2B5EF4-FFF2-40B4-BE49-F238E27FC236}">
                  <a16:creationId xmlns:a16="http://schemas.microsoft.com/office/drawing/2014/main" id="{31966920-113A-9540-8144-471F12277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" y="251"/>
              <a:ext cx="682" cy="555"/>
              <a:chOff x="0" y="0"/>
              <a:chExt cx="681" cy="555"/>
            </a:xfrm>
          </p:grpSpPr>
          <p:sp>
            <p:nvSpPr>
              <p:cNvPr id="103456" name="Rectangle 27">
                <a:extLst>
                  <a:ext uri="{FF2B5EF4-FFF2-40B4-BE49-F238E27FC236}">
                    <a16:creationId xmlns:a16="http://schemas.microsoft.com/office/drawing/2014/main" id="{55377E35-E0B5-A943-8EDD-D40DB57F4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7" name="Rectangle 28">
                <a:extLst>
                  <a:ext uri="{FF2B5EF4-FFF2-40B4-BE49-F238E27FC236}">
                    <a16:creationId xmlns:a16="http://schemas.microsoft.com/office/drawing/2014/main" id="{59E9470F-CBB9-8E4D-9278-C8172A63C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681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03444" name="Rectangle 29">
              <a:extLst>
                <a:ext uri="{FF2B5EF4-FFF2-40B4-BE49-F238E27FC236}">
                  <a16:creationId xmlns:a16="http://schemas.microsoft.com/office/drawing/2014/main" id="{35B0BDFD-0745-6F45-B737-130B29823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" y="284"/>
              <a:ext cx="84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Ifetch</a:t>
              </a:r>
            </a:p>
          </p:txBody>
        </p:sp>
        <p:grpSp>
          <p:nvGrpSpPr>
            <p:cNvPr id="103445" name="Group 30">
              <a:extLst>
                <a:ext uri="{FF2B5EF4-FFF2-40B4-BE49-F238E27FC236}">
                  <a16:creationId xmlns:a16="http://schemas.microsoft.com/office/drawing/2014/main" id="{7194C511-E6C7-2442-952A-E12813159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0"/>
              <a:ext cx="3974" cy="1056"/>
              <a:chOff x="0" y="0"/>
              <a:chExt cx="3974" cy="1056"/>
            </a:xfrm>
          </p:grpSpPr>
          <p:sp>
            <p:nvSpPr>
              <p:cNvPr id="103452" name="Rectangle 31">
                <a:extLst>
                  <a:ext uri="{FF2B5EF4-FFF2-40B4-BE49-F238E27FC236}">
                    <a16:creationId xmlns:a16="http://schemas.microsoft.com/office/drawing/2014/main" id="{7E99B8CF-63CA-0549-B82F-E7EF2AB52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3" name="Rectangle 32">
                <a:extLst>
                  <a:ext uri="{FF2B5EF4-FFF2-40B4-BE49-F238E27FC236}">
                    <a16:creationId xmlns:a16="http://schemas.microsoft.com/office/drawing/2014/main" id="{99CE54AE-2C8B-A34A-82E2-4731DBDE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4" name="Rectangle 33">
                <a:extLst>
                  <a:ext uri="{FF2B5EF4-FFF2-40B4-BE49-F238E27FC236}">
                    <a16:creationId xmlns:a16="http://schemas.microsoft.com/office/drawing/2014/main" id="{7EBCB3F5-F1A0-B349-ACF4-26D92FFE3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7" cy="1056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03455" name="Rectangle 34">
                <a:extLst>
                  <a:ext uri="{FF2B5EF4-FFF2-40B4-BE49-F238E27FC236}">
                    <a16:creationId xmlns:a16="http://schemas.microsoft.com/office/drawing/2014/main" id="{4AD422AC-B18C-9D4B-8E8E-5A69B76BB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6"/>
                <a:ext cx="135" cy="1042"/>
              </a:xfrm>
              <a:prstGeom prst="rect">
                <a:avLst/>
              </a:prstGeom>
              <a:solidFill>
                <a:srgbClr val="00AE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03446" name="Group 35">
              <a:extLst>
                <a:ext uri="{FF2B5EF4-FFF2-40B4-BE49-F238E27FC236}">
                  <a16:creationId xmlns:a16="http://schemas.microsoft.com/office/drawing/2014/main" id="{E5B55841-01A5-5C40-A70C-95DAB9AB5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5" y="229"/>
              <a:ext cx="684" cy="558"/>
              <a:chOff x="0" y="0"/>
              <a:chExt cx="683" cy="557"/>
            </a:xfrm>
          </p:grpSpPr>
          <p:sp>
            <p:nvSpPr>
              <p:cNvPr id="103448" name="Rectangle 36">
                <a:extLst>
                  <a:ext uri="{FF2B5EF4-FFF2-40B4-BE49-F238E27FC236}">
                    <a16:creationId xmlns:a16="http://schemas.microsoft.com/office/drawing/2014/main" id="{52F3AA38-7533-4840-B660-79B7A0D2B7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0" y="0"/>
                <a:ext cx="341" cy="5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66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rgbClr val="FF66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03449" name="Group 37">
                <a:extLst>
                  <a:ext uri="{FF2B5EF4-FFF2-40B4-BE49-F238E27FC236}">
                    <a16:creationId xmlns:a16="http://schemas.microsoft.com/office/drawing/2014/main" id="{56F82F1B-5A74-6E42-8A9A-EF27A42A2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83" cy="557"/>
                <a:chOff x="0" y="0"/>
                <a:chExt cx="683" cy="557"/>
              </a:xfrm>
            </p:grpSpPr>
            <p:sp>
              <p:nvSpPr>
                <p:cNvPr id="103450" name="Rectangle 38">
                  <a:extLst>
                    <a:ext uri="{FF2B5EF4-FFF2-40B4-BE49-F238E27FC236}">
                      <a16:creationId xmlns:a16="http://schemas.microsoft.com/office/drawing/2014/main" id="{898FA531-C440-224C-B8AA-0CB0648D4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683" cy="55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03451" name="Rectangle 39">
                  <a:extLst>
                    <a:ext uri="{FF2B5EF4-FFF2-40B4-BE49-F238E27FC236}">
                      <a16:creationId xmlns:a16="http://schemas.microsoft.com/office/drawing/2014/main" id="{9C66D057-AD5A-1741-B9E4-7EBD9CF10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683" cy="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66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rgbClr val="FF66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03447" name="Rectangle 40">
              <a:extLst>
                <a:ext uri="{FF2B5EF4-FFF2-40B4-BE49-F238E27FC236}">
                  <a16:creationId xmlns:a16="http://schemas.microsoft.com/office/drawing/2014/main" id="{F0C297A0-03E3-5A44-B7BB-5CAE9A606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263"/>
              <a:ext cx="56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1750" bIns="0" anchor="ctr"/>
            <a:lstStyle>
              <a:lvl1pPr marL="285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66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rgbClr val="FF66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latin typeface="Lucida Grande" panose="020B0600040502020204" pitchFamily="34" charset="0"/>
                  <a:sym typeface="Lucida Grande" panose="020B0600040502020204" pitchFamily="34" charset="0"/>
                </a:rPr>
                <a:t>Reg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>
            <a:extLst>
              <a:ext uri="{FF2B5EF4-FFF2-40B4-BE49-F238E27FC236}">
                <a16:creationId xmlns:a16="http://schemas.microsoft.com/office/drawing/2014/main" id="{F13845A5-6359-274C-8D53-A490053BD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5781980"/>
            <a:ext cx="8775700" cy="3683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>
                <a:hlinkClick r:id="rId2"/>
              </a:rPr>
              <a:t>https://www.karlrupp.net/wp-content/uploads/2015/06/40-years-processor-trend.png</a:t>
            </a:r>
            <a:r>
              <a:rPr lang="en-US" altLang="en-US" sz="1800"/>
              <a:t> </a:t>
            </a:r>
          </a:p>
        </p:txBody>
      </p:sp>
      <p:pic>
        <p:nvPicPr>
          <p:cNvPr id="27650" name="Picture 4">
            <a:extLst>
              <a:ext uri="{FF2B5EF4-FFF2-40B4-BE49-F238E27FC236}">
                <a16:creationId xmlns:a16="http://schemas.microsoft.com/office/drawing/2014/main" id="{6BA037F6-8BC7-244D-BA59-7C01275A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1480"/>
            <a:ext cx="7966075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997C9864-6612-4B4B-B34B-271AD8995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Pentium Microarchitecture</a:t>
            </a:r>
          </a:p>
        </p:txBody>
      </p:sp>
      <p:pic>
        <p:nvPicPr>
          <p:cNvPr id="105474" name="Picture 2">
            <a:extLst>
              <a:ext uri="{FF2B5EF4-FFF2-40B4-BE49-F238E27FC236}">
                <a16:creationId xmlns:a16="http://schemas.microsoft.com/office/drawing/2014/main" id="{59353695-BB68-3B4B-8022-7A6B855D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828800"/>
            <a:ext cx="249078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>
            <a:extLst>
              <a:ext uri="{FF2B5EF4-FFF2-40B4-BE49-F238E27FC236}">
                <a16:creationId xmlns:a16="http://schemas.microsoft.com/office/drawing/2014/main" id="{EBCF49DE-A763-854D-A368-93B547B50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1371600"/>
            <a:ext cx="24003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8C7E7536-EA69-DD48-8448-497E15DD9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982663"/>
            <a:ext cx="7772400" cy="762000"/>
          </a:xfrm>
        </p:spPr>
        <p:txBody>
          <a:bodyPr/>
          <a:lstStyle/>
          <a:p>
            <a:pPr algn="l"/>
            <a:r>
              <a:rPr lang="en-US" altLang="en-US"/>
              <a:t>Multiple-Issue Datapath Responsibilities</a:t>
            </a: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28A1C64-6E09-2749-9CF5-F9F8A0871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55800"/>
            <a:ext cx="8001000" cy="4368800"/>
          </a:xfrm>
        </p:spPr>
        <p:txBody>
          <a:bodyPr/>
          <a:lstStyle/>
          <a:p>
            <a:r>
              <a:rPr lang="en-US" altLang="en-US"/>
              <a:t>Datapath handled with a combination of HW and SW.</a:t>
            </a:r>
          </a:p>
          <a:p>
            <a:r>
              <a:rPr lang="en-US" altLang="en-US"/>
              <a:t>Fundamental limitations of hazards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</a:rPr>
              <a:t>Storage (data) dependencies—aka data hazards</a:t>
            </a:r>
          </a:p>
          <a:p>
            <a:pPr lvl="2"/>
            <a:r>
              <a:rPr lang="en-US" altLang="en-US"/>
              <a:t>Most instruction streams do not have huge ILP so …</a:t>
            </a:r>
          </a:p>
          <a:p>
            <a:pPr lvl="2">
              <a:buFontTx/>
              <a:buNone/>
            </a:pPr>
            <a:r>
              <a:rPr lang="en-US" altLang="en-US"/>
              <a:t>	... this limits performance in a superscalar processor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3A85E78E-88E4-EA48-B5EE-38CEA3C5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982663"/>
            <a:ext cx="7772400" cy="762000"/>
          </a:xfrm>
        </p:spPr>
        <p:txBody>
          <a:bodyPr/>
          <a:lstStyle/>
          <a:p>
            <a:pPr algn="l"/>
            <a:r>
              <a:rPr lang="en-US" altLang="en-US"/>
              <a:t>Multiple-Issue Datapath Responsibilities</a:t>
            </a: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7D513B9-503C-F44F-97B7-5663CE8A3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55800"/>
            <a:ext cx="8001000" cy="4368800"/>
          </a:xfrm>
        </p:spPr>
        <p:txBody>
          <a:bodyPr/>
          <a:lstStyle/>
          <a:p>
            <a:r>
              <a:rPr lang="en-US" altLang="en-US"/>
              <a:t>Datapath handled with a combination of HW and SW.</a:t>
            </a:r>
          </a:p>
          <a:p>
            <a:r>
              <a:rPr lang="en-US" altLang="en-US"/>
              <a:t>Fundamental limitations of hazards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</a:rPr>
              <a:t>Procedural dependencies—aka control hazards</a:t>
            </a:r>
          </a:p>
          <a:p>
            <a:pPr lvl="2"/>
            <a:r>
              <a:rPr lang="en-US" altLang="en-US"/>
              <a:t>Ditto, but even more severe</a:t>
            </a:r>
          </a:p>
          <a:p>
            <a:pPr lvl="2"/>
            <a:r>
              <a:rPr lang="en-US" altLang="en-US"/>
              <a:t>Use dynamic branch prediction to help resolve the ILP issue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04A11DBA-B9D1-7046-955C-9BB55E0E5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982663"/>
            <a:ext cx="7772400" cy="762000"/>
          </a:xfrm>
        </p:spPr>
        <p:txBody>
          <a:bodyPr/>
          <a:lstStyle/>
          <a:p>
            <a:pPr algn="l"/>
            <a:r>
              <a:rPr lang="en-US" altLang="en-US"/>
              <a:t>Multiple-Issue Datapath Responsibilities</a:t>
            </a: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9859BA69-0E55-C643-A226-EB5D10D16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55800"/>
            <a:ext cx="8001000" cy="4368800"/>
          </a:xfrm>
        </p:spPr>
        <p:txBody>
          <a:bodyPr/>
          <a:lstStyle/>
          <a:p>
            <a:r>
              <a:rPr lang="en-US" altLang="en-US"/>
              <a:t>Datapath handled with a combination of HW and SW.</a:t>
            </a:r>
          </a:p>
          <a:p>
            <a:r>
              <a:rPr lang="en-US" altLang="en-US"/>
              <a:t>Fundamental limitations of hazards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</a:rPr>
              <a:t>Resource conflicts – aka structural hazards</a:t>
            </a:r>
            <a:endParaRPr lang="en-US" altLang="en-US" i="1"/>
          </a:p>
          <a:p>
            <a:pPr lvl="2"/>
            <a:r>
              <a:rPr lang="en-US" altLang="en-US"/>
              <a:t>A SS/VLIW processor has a much larger number of potential resource conflicts</a:t>
            </a:r>
          </a:p>
          <a:p>
            <a:pPr lvl="2"/>
            <a:r>
              <a:rPr lang="en-US" altLang="en-US"/>
              <a:t>Functional units may have to arbitrate for result buses and register-file write ports</a:t>
            </a:r>
          </a:p>
          <a:p>
            <a:pPr lvl="2"/>
            <a:r>
              <a:rPr lang="en-US" altLang="en-US"/>
              <a:t>Resource conflicts can be eliminated by </a:t>
            </a:r>
            <a:r>
              <a:rPr lang="en-US" altLang="en-US" i="1"/>
              <a:t>duplicating the resource </a:t>
            </a:r>
            <a:r>
              <a:rPr lang="en-US" altLang="en-US"/>
              <a:t>or by </a:t>
            </a:r>
            <a:r>
              <a:rPr lang="en-US" altLang="en-US" i="1"/>
              <a:t>pipelining the resource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1122D8-8ED6-954D-A71A-5BB6681F5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r="3705" b="32369"/>
          <a:stretch/>
        </p:blipFill>
        <p:spPr bwMode="auto">
          <a:xfrm>
            <a:off x="4419600" y="1697984"/>
            <a:ext cx="4673600" cy="240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" name="Rectangle 2">
            <a:extLst>
              <a:ext uri="{FF2B5EF4-FFF2-40B4-BE49-F238E27FC236}">
                <a16:creationId xmlns:a16="http://schemas.microsoft.com/office/drawing/2014/main" id="{5F7ACBDF-31C3-3F43-AAD1-9023ACD81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AU" altLang="en-US" dirty="0"/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EF1A7CDE-9834-6842-A5CE-B28A0314F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Goal:  </a:t>
            </a:r>
            <a:r>
              <a:rPr lang="en-US" altLang="en-US" i="1" dirty="0"/>
              <a:t>Minimize </a:t>
            </a:r>
            <a:r>
              <a:rPr lang="en-US" altLang="en-US" dirty="0"/>
              <a:t>CPI (or </a:t>
            </a:r>
            <a:r>
              <a:rPr lang="en-US" altLang="en-US" i="1" dirty="0"/>
              <a:t>maximize </a:t>
            </a:r>
            <a:r>
              <a:rPr lang="en-US" altLang="en-US" dirty="0"/>
              <a:t>IPC)</a:t>
            </a:r>
          </a:p>
          <a:p>
            <a:pPr lvl="1"/>
            <a:r>
              <a:rPr lang="en-US" altLang="en-US" dirty="0"/>
              <a:t>Pipeline CPI =</a:t>
            </a:r>
          </a:p>
          <a:p>
            <a:pPr lvl="2">
              <a:buFontTx/>
              <a:buNone/>
            </a:pPr>
            <a:r>
              <a:rPr lang="en-US" altLang="en-US" dirty="0"/>
              <a:t>Ideal pipeline CPI +</a:t>
            </a:r>
          </a:p>
          <a:p>
            <a:pPr lvl="2">
              <a:buFontTx/>
              <a:buNone/>
            </a:pPr>
            <a:r>
              <a:rPr lang="en-US" altLang="en-US" dirty="0"/>
              <a:t>	Structural-hazard stalls +</a:t>
            </a:r>
          </a:p>
          <a:p>
            <a:pPr lvl="2">
              <a:buFontTx/>
              <a:buNone/>
            </a:pPr>
            <a:r>
              <a:rPr lang="en-US" altLang="en-US" dirty="0"/>
              <a:t>	Data-hazard stalls +</a:t>
            </a:r>
          </a:p>
          <a:p>
            <a:pPr lvl="2">
              <a:buFontTx/>
              <a:buNone/>
            </a:pPr>
            <a:r>
              <a:rPr lang="en-US" altLang="en-US" dirty="0"/>
              <a:t>	Control-hazard stalls</a:t>
            </a:r>
          </a:p>
          <a:p>
            <a:pPr lvl="2">
              <a:buFontTx/>
              <a:buNone/>
            </a:pPr>
            <a:endParaRPr lang="en-US" altLang="en-US" sz="1200" dirty="0"/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dirty="0"/>
              <a:t>Recall</a:t>
            </a:r>
          </a:p>
          <a:p>
            <a:pPr lvl="1">
              <a:tabLst>
                <a:tab pos="1131888" algn="l"/>
              </a:tabLst>
            </a:pPr>
            <a:r>
              <a:rPr lang="en-US" altLang="en-US" dirty="0"/>
              <a:t>CPI	= cycles per instruction </a:t>
            </a:r>
          </a:p>
          <a:p>
            <a:pPr marL="457200" lvl="1" indent="0">
              <a:spcBef>
                <a:spcPts val="0"/>
              </a:spcBef>
              <a:buNone/>
              <a:tabLst>
                <a:tab pos="1131888" algn="l"/>
                <a:tab pos="1481138" algn="l"/>
              </a:tabLst>
            </a:pPr>
            <a:r>
              <a:rPr lang="en-US" altLang="en-US" dirty="0"/>
              <a:t>	= number of clock cycles required to execute the program / 		number of instructions executed in running the program</a:t>
            </a:r>
          </a:p>
          <a:p>
            <a:pPr lvl="1"/>
            <a:r>
              <a:rPr lang="en-US" altLang="en-US" dirty="0"/>
              <a:t>IPC = instructions per cycle = number of instructions executed while running a program / number of clock cycles required to execute the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F9CC34D-D1D1-9F41-BD86-D98B6E8B1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Extracting Yet More Performance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F9817CA6-DDE8-3A47-BED3-1AB29DADC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28725"/>
            <a:ext cx="7243175" cy="5095875"/>
          </a:xfrm>
        </p:spPr>
        <p:txBody>
          <a:bodyPr/>
          <a:lstStyle/>
          <a:p>
            <a:r>
              <a:rPr lang="en-US" altLang="en-US" dirty="0"/>
              <a:t>How do processors extract ILP to get faster?</a:t>
            </a:r>
          </a:p>
          <a:p>
            <a:pPr lvl="1"/>
            <a:r>
              <a:rPr lang="en-US" altLang="en-US" b="1" dirty="0"/>
              <a:t>More parallelism (or more work per pipeline stage): fewer clocks/instruction [more instructions/cycle]</a:t>
            </a:r>
          </a:p>
          <a:p>
            <a:pPr lvl="2"/>
            <a:r>
              <a:rPr lang="en-US" altLang="en-US" b="1" dirty="0"/>
              <a:t>Get WIDER </a:t>
            </a:r>
            <a:r>
              <a:rPr lang="en-US" altLang="en-US" b="1" dirty="0">
                <a:sym typeface="Wingdings" pitchFamily="2" charset="2"/>
              </a:rPr>
              <a:t> instruction width</a:t>
            </a:r>
            <a:endParaRPr lang="en-US" altLang="en-US" b="1" dirty="0"/>
          </a:p>
          <a:p>
            <a:pPr lvl="1"/>
            <a:r>
              <a:rPr lang="en-US" altLang="en-US" b="1" dirty="0"/>
              <a:t>Deeper pipeline stages: fewer gates/clock</a:t>
            </a:r>
          </a:p>
          <a:p>
            <a:pPr lvl="2"/>
            <a:r>
              <a:rPr lang="en-US" altLang="en-US" b="1" dirty="0"/>
              <a:t>Get DEEPER </a:t>
            </a:r>
            <a:r>
              <a:rPr lang="en-US" altLang="en-US" b="1" dirty="0">
                <a:sym typeface="Wingdings" pitchFamily="2" charset="2"/>
              </a:rPr>
              <a:t> instruction depth</a:t>
            </a:r>
            <a:endParaRPr lang="en-US" altLang="en-US" b="1" dirty="0"/>
          </a:p>
          <a:p>
            <a:pPr lvl="1"/>
            <a:r>
              <a:rPr lang="en-US" altLang="en-US" dirty="0"/>
              <a:t>Transistors get faster (Moore’</a:t>
            </a:r>
            <a:r>
              <a:rPr lang="en-US" altLang="ja-JP" dirty="0"/>
              <a:t>s Law): fewer </a:t>
            </a:r>
            <a:r>
              <a:rPr lang="en-US" altLang="ja-JP" dirty="0" err="1"/>
              <a:t>ps</a:t>
            </a:r>
            <a:r>
              <a:rPr lang="en-US" altLang="ja-JP" dirty="0"/>
              <a:t>/gate</a:t>
            </a:r>
          </a:p>
          <a:p>
            <a:pPr lvl="2"/>
            <a:r>
              <a:rPr lang="en-US" altLang="en-US" dirty="0"/>
              <a:t>Get FASTER	</a:t>
            </a:r>
          </a:p>
          <a:p>
            <a:pPr lvl="2"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89D2F44-09B0-4349-B03C-1B8B72E8E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52684"/>
              </p:ext>
            </p:extLst>
          </p:nvPr>
        </p:nvGraphicFramePr>
        <p:xfrm>
          <a:off x="685800" y="4343400"/>
          <a:ext cx="7867494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166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90293620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363990311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2374144742"/>
                    </a:ext>
                  </a:extLst>
                </a:gridCol>
                <a:gridCol w="874166">
                  <a:extLst>
                    <a:ext uri="{9D8B030D-6E8A-4147-A177-3AD203B41FA5}">
                      <a16:colId xmlns:a16="http://schemas.microsoft.com/office/drawing/2014/main" val="407898722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1278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8854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11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4975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FC06A9ED-91E6-C04A-AD05-5A36D8EA3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Extracting Yet More Performance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CCB94F2-6652-844D-AF3F-AA7A4E6DB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Architectural Options:  GET WIDER or GET DEEPER</a:t>
            </a:r>
          </a:p>
          <a:p>
            <a:pPr lvl="1"/>
            <a:r>
              <a:rPr lang="en-US" altLang="en-US" dirty="0"/>
              <a:t>Fetch (and execute) more than one instruction at one time (expand every pipeline stage to accommodate multiple instructions) — </a:t>
            </a:r>
            <a:r>
              <a:rPr lang="en-US" altLang="en-US" i="1" dirty="0"/>
              <a:t>multiple-issue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</a:t>
            </a:r>
            <a:r>
              <a:rPr lang="en-US" altLang="en-US" i="1" dirty="0"/>
              <a:t>superscalar or VLIW</a:t>
            </a:r>
          </a:p>
          <a:p>
            <a:pPr lvl="2"/>
            <a:r>
              <a:rPr lang="en-US" altLang="en-US" dirty="0"/>
              <a:t>How does this help performance? </a:t>
            </a:r>
          </a:p>
          <a:p>
            <a:pPr lvl="2"/>
            <a:r>
              <a:rPr lang="en-US" altLang="en-US" dirty="0"/>
              <a:t>What does it impact in the performance equation?</a:t>
            </a:r>
          </a:p>
          <a:p>
            <a:pPr lvl="1"/>
            <a:r>
              <a:rPr lang="en-US" altLang="en-US" dirty="0"/>
              <a:t>Increase the depth of the pipeline to increase the clock rate — </a:t>
            </a:r>
            <a:r>
              <a:rPr lang="en-US" altLang="en-US" i="1" dirty="0" err="1"/>
              <a:t>superpipelining</a:t>
            </a:r>
            <a:r>
              <a:rPr lang="en-US" altLang="en-US" i="1" dirty="0"/>
              <a:t> </a:t>
            </a:r>
          </a:p>
          <a:p>
            <a:pPr lvl="2"/>
            <a:r>
              <a:rPr lang="en-US" altLang="en-US" dirty="0"/>
              <a:t>How does this help performance? (What does it impact in the performance equation?)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58ACA94-553D-464E-B2A4-66246A94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4972050"/>
            <a:ext cx="55435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03167856-B2C4-B348-8817-7D24354D1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6375"/>
            <a:ext cx="7772400" cy="762000"/>
          </a:xfrm>
        </p:spPr>
        <p:txBody>
          <a:bodyPr/>
          <a:lstStyle/>
          <a:p>
            <a:r>
              <a:rPr lang="en-US" altLang="en-US" dirty="0"/>
              <a:t>Basic MIPS </a:t>
            </a:r>
            <a:r>
              <a:rPr lang="en-US" altLang="en-US" i="1" dirty="0"/>
              <a:t>Pipelined</a:t>
            </a:r>
            <a:r>
              <a:rPr lang="en-US" altLang="en-US" dirty="0"/>
              <a:t> Architecture</a:t>
            </a:r>
          </a:p>
        </p:txBody>
      </p:sp>
      <p:pic>
        <p:nvPicPr>
          <p:cNvPr id="51202" name="Content Placeholder 3">
            <a:extLst>
              <a:ext uri="{FF2B5EF4-FFF2-40B4-BE49-F238E27FC236}">
                <a16:creationId xmlns:a16="http://schemas.microsoft.com/office/drawing/2014/main" id="{7587E6F8-5EFD-2A46-A55B-41E7F1BC1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502" y="1335066"/>
            <a:ext cx="7312025" cy="5105400"/>
          </a:xfr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9860CAD1-0D94-6847-9F4F-92E158994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28203"/>
              </p:ext>
            </p:extLst>
          </p:nvPr>
        </p:nvGraphicFramePr>
        <p:xfrm>
          <a:off x="1295400" y="1184843"/>
          <a:ext cx="7025640" cy="2078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368982397"/>
                    </a:ext>
                  </a:extLst>
                </a:gridCol>
                <a:gridCol w="1610751">
                  <a:extLst>
                    <a:ext uri="{9D8B030D-6E8A-4147-A177-3AD203B41FA5}">
                      <a16:colId xmlns:a16="http://schemas.microsoft.com/office/drawing/2014/main" val="3350360487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13940930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20528212"/>
                    </a:ext>
                  </a:extLst>
                </a:gridCol>
                <a:gridCol w="1343465">
                  <a:extLst>
                    <a:ext uri="{9D8B030D-6E8A-4147-A177-3AD203B41FA5}">
                      <a16:colId xmlns:a16="http://schemas.microsoft.com/office/drawing/2014/main" val="3809210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IF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EX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ysClr val="windowText" lastClr="000000"/>
                          </a:solidFill>
                        </a:rPr>
                        <a:t>MEM</a:t>
                      </a:r>
                      <a:endParaRPr lang="en-US" sz="9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ysClr val="windowText" lastClr="000000"/>
                          </a:solidFill>
                        </a:rPr>
                        <a:t>WB</a:t>
                      </a:r>
                    </a:p>
                  </a:txBody>
                  <a:tcPr marL="70710" marR="70710" marT="35356" marB="35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9312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T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Templates:VT.pot</Template>
  <TotalTime>262374</TotalTime>
  <Words>5081</Words>
  <Application>Microsoft Macintosh PowerPoint</Application>
  <PresentationFormat>On-screen Show (4:3)</PresentationFormat>
  <Paragraphs>867</Paragraphs>
  <Slides>53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Candara</vt:lpstr>
      <vt:lpstr>Comic Sans MS</vt:lpstr>
      <vt:lpstr>Consolas</vt:lpstr>
      <vt:lpstr>Helvetica</vt:lpstr>
      <vt:lpstr>Lucida Grande</vt:lpstr>
      <vt:lpstr>Monaco</vt:lpstr>
      <vt:lpstr>Times New Roman</vt:lpstr>
      <vt:lpstr>VT</vt:lpstr>
      <vt:lpstr>PowerPoint Presentation</vt:lpstr>
      <vt:lpstr>Acknowledgements</vt:lpstr>
      <vt:lpstr>Introduction</vt:lpstr>
      <vt:lpstr>PowerPoint Presentation</vt:lpstr>
      <vt:lpstr>PowerPoint Presentation</vt:lpstr>
      <vt:lpstr>Instruction-Level Parallelism (ILP)</vt:lpstr>
      <vt:lpstr>Extracting Yet More Performance</vt:lpstr>
      <vt:lpstr>Extracting Yet More Performance</vt:lpstr>
      <vt:lpstr>Basic MIPS Pipelined Architecture</vt:lpstr>
      <vt:lpstr>PowerPoint Presentation</vt:lpstr>
      <vt:lpstr>Superscalar Processors</vt:lpstr>
      <vt:lpstr>Superpipelined Processors</vt:lpstr>
      <vt:lpstr>Superpipelined vs. Superscalar</vt:lpstr>
      <vt:lpstr>Instruction vs Machine Parallelism</vt:lpstr>
      <vt:lpstr>Instruction vs Machine Parallelism</vt:lpstr>
      <vt:lpstr>Points of Contemplation</vt:lpstr>
      <vt:lpstr>Matrix Multiplication</vt:lpstr>
      <vt:lpstr>“Assembly Code” for y0</vt:lpstr>
      <vt:lpstr>Basics of a RISC Instruction Set</vt:lpstr>
      <vt:lpstr>Pipelined Processor</vt:lpstr>
      <vt:lpstr>Overview of MIPS64 ISA  (see Appendix) </vt:lpstr>
      <vt:lpstr>Addressing Modes of Past ISAs (see Fig. A.6)</vt:lpstr>
      <vt:lpstr>Encoding an Instruction Set</vt:lpstr>
      <vt:lpstr>Instruction Layout for MIPS Pipelined Processor</vt:lpstr>
      <vt:lpstr>Basic Five-Stage Pipelined MIPS Architecture</vt:lpstr>
      <vt:lpstr>Five-Stage Pipelined Processor</vt:lpstr>
      <vt:lpstr>Five-Stage Pipelined Processor</vt:lpstr>
      <vt:lpstr>Instruction-Level Parallelism</vt:lpstr>
      <vt:lpstr>Review:  Pipeline Hazards</vt:lpstr>
      <vt:lpstr>Review:  Pipeline Hazards</vt:lpstr>
      <vt:lpstr>Structural Hazard</vt:lpstr>
      <vt:lpstr>Review:  Pipeline Hazards</vt:lpstr>
      <vt:lpstr>Data Hazard</vt:lpstr>
      <vt:lpstr>Unavoidable Data Hazards</vt:lpstr>
      <vt:lpstr>Data Dependence</vt:lpstr>
      <vt:lpstr>Name Dependence</vt:lpstr>
      <vt:lpstr>Data Hazards</vt:lpstr>
      <vt:lpstr>Pipelined Processor</vt:lpstr>
      <vt:lpstr>Review:  Pipeline Hazards</vt:lpstr>
      <vt:lpstr>Recall:   Five-Stage Pipelined Processor</vt:lpstr>
      <vt:lpstr>Constraints of Control Dependences</vt:lpstr>
      <vt:lpstr>Examples</vt:lpstr>
      <vt:lpstr>Summary:  Hazards</vt:lpstr>
      <vt:lpstr>Recall:  Instruction vs Machine Parallelism</vt:lpstr>
      <vt:lpstr>Recall:  Instruction vs Machine Parallelism</vt:lpstr>
      <vt:lpstr>Machine Parallelism</vt:lpstr>
      <vt:lpstr>Multiple-Issue Processor Styles</vt:lpstr>
      <vt:lpstr>Supporting Machine Parallelism?</vt:lpstr>
      <vt:lpstr>Supporting Machine Parallelism?</vt:lpstr>
      <vt:lpstr>Pentium Microarchitecture</vt:lpstr>
      <vt:lpstr>Multiple-Issue Datapath Responsibilities</vt:lpstr>
      <vt:lpstr>Multiple-Issue Datapath Responsibilities</vt:lpstr>
      <vt:lpstr>Multiple-Issue Datapath Responsibilities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Bits, Data Types, and Operations</dc:title>
  <dc:creator>Wuchun Feng</dc:creator>
  <cp:lastModifiedBy>Feng, Wu-Chun</cp:lastModifiedBy>
  <cp:revision>128</cp:revision>
  <cp:lastPrinted>2022-07-22T08:42:29Z</cp:lastPrinted>
  <dcterms:created xsi:type="dcterms:W3CDTF">2012-03-15T05:56:43Z</dcterms:created>
  <dcterms:modified xsi:type="dcterms:W3CDTF">2022-08-10T14:00:42Z</dcterms:modified>
</cp:coreProperties>
</file>