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tags/tag1.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2.xml" ContentType="application/vnd.openxmlformats-officedocument.presentationml.tags+xml"/>
  <Override PartName="/ppt/notesSlides/notesSlide15.xml" ContentType="application/vnd.openxmlformats-officedocument.presentationml.notesSlide+xml"/>
  <Override PartName="/ppt/tags/tag3.xml" ContentType="application/vnd.openxmlformats-officedocument.presentationml.tags+xml"/>
  <Override PartName="/ppt/notesSlides/notesSlide16.xml" ContentType="application/vnd.openxmlformats-officedocument.presentationml.notesSlide+xml"/>
  <Override PartName="/ppt/tags/tag4.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5.xml" ContentType="application/vnd.openxmlformats-officedocument.presentationml.tags+xml"/>
  <Override PartName="/ppt/notesSlides/notesSlide21.xml" ContentType="application/vnd.openxmlformats-officedocument.presentationml.notesSlide+xml"/>
  <Override PartName="/ppt/ink/inkAction1.xml" ContentType="application/vnd.ms-office.inkAction+xml"/>
  <Override PartName="/ppt/notesSlides/notesSlide22.xml" ContentType="application/vnd.openxmlformats-officedocument.presentationml.notesSlide+xml"/>
  <Override PartName="/ppt/ink/inkAction2.xml" ContentType="application/vnd.ms-office.inkAction+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6.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ink/inkAction3.xml" ContentType="application/vnd.ms-office.inkAction+xml"/>
  <Override PartName="/ppt/notesSlides/notesSlide30.xml" ContentType="application/vnd.openxmlformats-officedocument.presentationml.notesSlide+xml"/>
  <Override PartName="/ppt/ink/inkAction4.xml" ContentType="application/vnd.ms-office.inkAction+xml"/>
  <Override PartName="/ppt/notesSlides/notesSlide31.xml" ContentType="application/vnd.openxmlformats-officedocument.presentationml.notesSlide+xml"/>
  <Override PartName="/ppt/tags/tag7.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ink/inkAction5.xml" ContentType="application/vnd.ms-office.inkAction+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ink/inkAction6.xml" ContentType="application/vnd.ms-office.inkAction+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ink/inkAction7.xml" ContentType="application/vnd.ms-office.inkAction+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04"/>
  </p:notesMasterIdLst>
  <p:sldIdLst>
    <p:sldId id="372" r:id="rId2"/>
    <p:sldId id="317" r:id="rId3"/>
    <p:sldId id="510" r:id="rId4"/>
    <p:sldId id="511" r:id="rId5"/>
    <p:sldId id="512" r:id="rId6"/>
    <p:sldId id="513" r:id="rId7"/>
    <p:sldId id="514" r:id="rId8"/>
    <p:sldId id="515" r:id="rId9"/>
    <p:sldId id="531" r:id="rId10"/>
    <p:sldId id="516" r:id="rId11"/>
    <p:sldId id="517" r:id="rId12"/>
    <p:sldId id="542" r:id="rId13"/>
    <p:sldId id="518" r:id="rId14"/>
    <p:sldId id="519" r:id="rId15"/>
    <p:sldId id="533" r:id="rId16"/>
    <p:sldId id="521" r:id="rId17"/>
    <p:sldId id="522" r:id="rId18"/>
    <p:sldId id="523" r:id="rId19"/>
    <p:sldId id="524" r:id="rId20"/>
    <p:sldId id="325" r:id="rId21"/>
    <p:sldId id="525" r:id="rId22"/>
    <p:sldId id="526" r:id="rId23"/>
    <p:sldId id="465" r:id="rId24"/>
    <p:sldId id="541" r:id="rId25"/>
    <p:sldId id="466" r:id="rId26"/>
    <p:sldId id="590" r:id="rId27"/>
    <p:sldId id="589" r:id="rId28"/>
    <p:sldId id="588" r:id="rId29"/>
    <p:sldId id="591" r:id="rId30"/>
    <p:sldId id="599" r:id="rId31"/>
    <p:sldId id="600" r:id="rId32"/>
    <p:sldId id="601" r:id="rId33"/>
    <p:sldId id="602" r:id="rId34"/>
    <p:sldId id="603" r:id="rId35"/>
    <p:sldId id="543" r:id="rId36"/>
    <p:sldId id="538" r:id="rId37"/>
    <p:sldId id="607" r:id="rId38"/>
    <p:sldId id="539" r:id="rId39"/>
    <p:sldId id="544" r:id="rId40"/>
    <p:sldId id="329" r:id="rId41"/>
    <p:sldId id="540" r:id="rId42"/>
    <p:sldId id="604" r:id="rId43"/>
    <p:sldId id="331" r:id="rId44"/>
    <p:sldId id="326" r:id="rId45"/>
    <p:sldId id="594" r:id="rId46"/>
    <p:sldId id="595" r:id="rId47"/>
    <p:sldId id="596" r:id="rId48"/>
    <p:sldId id="327" r:id="rId49"/>
    <p:sldId id="593" r:id="rId50"/>
    <p:sldId id="307" r:id="rId51"/>
    <p:sldId id="592" r:id="rId52"/>
    <p:sldId id="308" r:id="rId53"/>
    <p:sldId id="309" r:id="rId54"/>
    <p:sldId id="606" r:id="rId55"/>
    <p:sldId id="608" r:id="rId56"/>
    <p:sldId id="548" r:id="rId57"/>
    <p:sldId id="549" r:id="rId58"/>
    <p:sldId id="550" r:id="rId59"/>
    <p:sldId id="551" r:id="rId60"/>
    <p:sldId id="552" r:id="rId61"/>
    <p:sldId id="553" r:id="rId62"/>
    <p:sldId id="560" r:id="rId63"/>
    <p:sldId id="333" r:id="rId64"/>
    <p:sldId id="561" r:id="rId65"/>
    <p:sldId id="534" r:id="rId66"/>
    <p:sldId id="545" r:id="rId67"/>
    <p:sldId id="546" r:id="rId68"/>
    <p:sldId id="605" r:id="rId69"/>
    <p:sldId id="587" r:id="rId70"/>
    <p:sldId id="562" r:id="rId71"/>
    <p:sldId id="563" r:id="rId72"/>
    <p:sldId id="564" r:id="rId73"/>
    <p:sldId id="302" r:id="rId74"/>
    <p:sldId id="565" r:id="rId75"/>
    <p:sldId id="303" r:id="rId76"/>
    <p:sldId id="586" r:id="rId77"/>
    <p:sldId id="566" r:id="rId78"/>
    <p:sldId id="567" r:id="rId79"/>
    <p:sldId id="568" r:id="rId80"/>
    <p:sldId id="569" r:id="rId81"/>
    <p:sldId id="570" r:id="rId82"/>
    <p:sldId id="571" r:id="rId83"/>
    <p:sldId id="572" r:id="rId84"/>
    <p:sldId id="573" r:id="rId85"/>
    <p:sldId id="574" r:id="rId86"/>
    <p:sldId id="575" r:id="rId87"/>
    <p:sldId id="576" r:id="rId88"/>
    <p:sldId id="577" r:id="rId89"/>
    <p:sldId id="578" r:id="rId90"/>
    <p:sldId id="579" r:id="rId91"/>
    <p:sldId id="580" r:id="rId92"/>
    <p:sldId id="581" r:id="rId93"/>
    <p:sldId id="582" r:id="rId94"/>
    <p:sldId id="554" r:id="rId95"/>
    <p:sldId id="555" r:id="rId96"/>
    <p:sldId id="556" r:id="rId97"/>
    <p:sldId id="557" r:id="rId98"/>
    <p:sldId id="558" r:id="rId99"/>
    <p:sldId id="559" r:id="rId100"/>
    <p:sldId id="583" r:id="rId101"/>
    <p:sldId id="584" r:id="rId102"/>
    <p:sldId id="585" r:id="rId10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504" userDrawn="1">
          <p15:clr>
            <a:srgbClr val="A4A3A4"/>
          </p15:clr>
        </p15:guide>
        <p15:guide id="2" pos="4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CCCA60"/>
    <a:srgbClr val="FFFD78"/>
    <a:srgbClr val="941651"/>
    <a:srgbClr val="FF9300"/>
    <a:srgbClr val="009051"/>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464"/>
    <p:restoredTop sz="82721"/>
  </p:normalViewPr>
  <p:slideViewPr>
    <p:cSldViewPr snapToGrid="0" showGuides="1">
      <p:cViewPr varScale="1">
        <p:scale>
          <a:sx n="100" d="100"/>
          <a:sy n="100" d="100"/>
        </p:scale>
        <p:origin x="1584" y="176"/>
      </p:cViewPr>
      <p:guideLst>
        <p:guide orient="horz" pos="3504"/>
        <p:guide pos="45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heme" Target="theme/theme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6:08:57.155"/>
    </inkml:context>
    <inkml:brush xml:id="br0">
      <inkml:brushProperty name="width" value="0.05292" units="cm"/>
      <inkml:brushProperty name="height" value="0.05292" units="cm"/>
      <inkml:brushProperty name="color" value="#FFFFFF"/>
    </inkml:brush>
    <inkml:context xml:id="ctx1">
      <inkml:inkSource xml:id="inkSrc1">
        <inkml:traceFormat>
          <inkml:channel name="X" type="integer" min="-2.14748E9" max="2.14748E9" units="cm"/>
          <inkml:channel name="Y" type="integer" min="-2.14748E9" max="2.14748E9" units="cm"/>
          <inkml:channel name="F" type="integer" max="32767"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0" units="1/dev"/>
          <inkml:channelProperty channel="T" name="resolution" value="1" units="1/dev"/>
        </inkml:channelProperties>
      </inkml:inkSource>
      <inkml:timestamp xml:id="ts1" timeString="2022-03-29T06:02:46.754"/>
    </inkml:context>
  </inkml:definitions>
  <inkml:trace contextRef="#ctx0" brushRef="#br0">18074 9792 24575,'-8'-2'0,"-1"1"0,3-3 0,1 2 0,-1-3 0,2-1 0,-1 1 0,1-4 0,1 5 0,-1-3 0,4 1 0,-4 3 0,3-3 0,-1 5 0,2-1 0</inkml:trace>
  <inkml:trace contextRef="#ctx1" brushRef="#br0">18074 9792 24575 0,'-8'-2'0'35,"-1"1"0"0,3-3 0 1,1 2 0-1,-1-3 0 1,2-1 0-1,-1 1 0 0,1-4 0 1,1 5 0-1,-1-3 0 1,4 1 0-1,-4 3 0 0,3-3 0 1,-1 5 0-1,2-1 0 1</inkml:trace>
  <inkml:trace contextRef="#ctx0" brushRef="#br0" timeOffset="1635">18013 9680 24575,'-1'-6'0,"2"0"0,0 8 0,3 3 0,3 5 0,1-2 0,0 3 0,-1-5 0,0 1 0,0 0 0,1-2 0,-1 1 0,-3 1 0,1-2 0,-3 1 0,2-3 0,-3 1 0,2-2 0,-2 2 0,3-2 0,-4 2 0,4-1 0,-3 1 0,2 1 0,-2-1 0,1-2 0,-2 0 0</inkml:trace>
  <inkml:trace contextRef="#ctx1" brushRef="#br0" timeOffset="974">18013 9680 24575 0,'-1'-6'0'44,"2"0"0"0,0 8 0 0,3 3 0 0,3 5 0 0,1-2 0 0,0 3 0 1,-1-5 0-1,0 1 0 0,0 0 0 0,1-2 0 0,-1 1 0 0,-3 1 0 0,1-2 0 1,-3 1 0-1,2-3 0 0,-3 1 0 0,2-2 0 0,-2 2 0 0,3-2 0 0,-4 2 0 1,4-1 0-1,-3 1 0 0,2 1 0 0,-2-1 0 0,1-2 0 0,-2 0 0 1</inkml:trace>
</inkml:ink>
</file>

<file path=ppt/ink/inkAction1.xml><?xml version="1.0" encoding="utf-8"?>
<iact:actions xmlns:iact="http://schemas.microsoft.com/office/powerpoint/2014/inkAction" lengthUnit="cm" timeUnit="ms">
  <inkml:definitions xmlns:inkml="http://www.w3.org/2003/InkML">
    <inkml:context xml:id="ctx0">
      <inkml:inkSource xml:id="inkSrc0">
        <inkml:traceFormat>
          <inkml:channel name="X" type="integer" min="-2.14748E9" max="2.14748E9" units="cm"/>
          <inkml:channel name="Y" type="integer" min="-2.14748E9" max="2.14748E9" units="cm"/>
          <inkml:channel name="F" type="integer" max="32767"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0" units="1/dev"/>
          <inkml:channelProperty channel="T" name="resolution" value="1" units="1/dev"/>
        </inkml:channelProperties>
      </inkml:inkSource>
      <inkml:timestamp xml:id="ts0" timeString="2022-03-29T06:51:55.374"/>
    </inkml:context>
    <inkml:brush xml:id="br0">
      <inkml:brushProperty name="width" value="0.05292" units="cm"/>
      <inkml:brushProperty name="height" value="0.05292" units="cm"/>
      <inkml:brushProperty name="color" value="#FF0000"/>
    </inkml:brush>
  </inkml:definitions>
  <iact:action type="add" startTime="94236">
    <iact:property name="dataType"/>
    <iact:actionData xml:id="d0">
      <inkml:trace xmlns:inkml="http://www.w3.org/2003/InkML" xml:id="stk0" contextRef="#ctx0" brushRef="#br0">16358 11250 24575 0,'14'0'0'28,"4"0"0"0,-10 0 0 1,8 0 0-1,0 0 0 1,7 0 0-1,0 0 0 0,-2 0 0 1,-7 0 0-1,3-5 0 1,-3 4 0-1,-1-3 0 0,-3 4 0 1,-5 0 0-1,6 0 0 1,-3 0 0-1,7 0 0 0,-2 0 0 1,2 0 0-1,-5 0 0 1,3 0 0-1,-3 0 0 0,2 0 0 1,-3 0 0-1,2 0 0 1,-4 0 0-1,2 0 0 0,2 0 0 1,-3 0 0-1,7 0 0 1,-3 0 0-1,4 0 0 0,-6 0 0 1,5-2 0-1,-3-1 0 1,6 1 0-1,1 0 0 0,-3 2 0 1,2 0 0-1,-8 0 0 1,3 0 0-1,-6 0 0 0,0 0 0 1,-3 0 0-1,-2 0 0 1</inkml:trace>
    </iact:actionData>
  </iact:action>
</iact:actions>
</file>

<file path=ppt/ink/inkAction2.xml><?xml version="1.0" encoding="utf-8"?>
<iact:actions xmlns:iact="http://schemas.microsoft.com/office/powerpoint/2014/inkAction" lengthUnit="cm" timeUnit="ms">
  <inkml:definitions xmlns:inkml="http://www.w3.org/2003/InkML">
    <inkml:context xml:id="ctx0">
      <inkml:inkSource xml:id="inkSrc0">
        <inkml:traceFormat>
          <inkml:channel name="X" type="integer" min="-2.14748E9" max="2.14748E9" units="cm"/>
          <inkml:channel name="Y" type="integer" min="-2.14748E9" max="2.14748E9" units="cm"/>
          <inkml:channel name="F" type="integer" max="32767"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0" units="1/dev"/>
          <inkml:channelProperty channel="T" name="resolution" value="1" units="1/dev"/>
        </inkml:channelProperties>
      </inkml:inkSource>
      <inkml:timestamp xml:id="ts0" timeString="2022-03-29T06:51:55.374"/>
    </inkml:context>
    <inkml:brush xml:id="br0">
      <inkml:brushProperty name="width" value="0.05292" units="cm"/>
      <inkml:brushProperty name="height" value="0.05292" units="cm"/>
      <inkml:brushProperty name="color" value="#FF0000"/>
    </inkml:brush>
  </inkml:definitions>
  <iact:action type="add" startTime="193786">
    <iact:property name="dataType"/>
    <iact:actionData xml:id="d0">
      <inkml:trace xmlns:inkml="http://www.w3.org/2003/InkML" xml:id="stk0" contextRef="#ctx0" brushRef="#br0">17609 11154 24575 0,'13'0'0'29,"2"0"0"1,4 0 0 0,15 0 0 0,-8 0 0 0,7 0 0-1,-16 0 0 1,0 0 0 0,-6 0 0 0,10 0 0 0,-7 0 0-1,12 0 0 1,-10 0 0 0,4 0 0 0,-4 0 0 0,-5 0 0-1,1 0 0 1,-6 0 0 0,1 0 0 0,2 0 0 0,0 0 0-1,2 0 0 1,-2 0 0 0,-2 0 0 0,0 0 0 0,-3 0 0-1,0 0 0 1,1 0 0 0,1 0 0 0,-3 0 0 0,0 0 0 0</inkml:trace>
    </iact:actionData>
  </iact:action>
  <iact:action type="add" startTime="204509">
    <iact:property name="dataType"/>
    <iact:actionData xml:id="d1">
      <inkml:trace xmlns:inkml="http://www.w3.org/2003/InkML" xml:id="stk1" contextRef="#ctx0" brushRef="#br0">17885 12073 24575 0,'28'0'0'26,"15"0"0"1,-17 0 0 0,-2 0 0-1,2 0 0 1,23 0 0 0,-15 0 0 0,1 0 0-1,8 0 0 1,0 0 0 0,-3-2 0 0,-1-1 0-1,-1 2 0 1,-2-2 0 0,-10 0 0 0,0-1 0-1,3 2 0 1,-2 1 0 0,3-2 0 0,14 3 0-1,-29 0 0 1,14 0 0 0,-17 0 0 0,16 0 0-1,-15 0 0 1,24 0 0 0,-8-2 0 0,7 2 0-1,6-5 0 1,-17 4 0 0,8-1 0 0,-12 2 0-1,-7 0 0 1,1 0 0 0,-2-2 0 0,-1 2 0-1,3-4 0 1,-8 3 0 0,6-3 0 0,-7 4 0-1,0-4 0 1,-4 4 0 0,-2-2 0 0</inkml:trace>
    </iact:actionData>
  </iact:action>
</iact:actions>
</file>

<file path=ppt/ink/inkAction3.xml><?xml version="1.0" encoding="utf-8"?>
<iact:actions xmlns:iact="http://schemas.microsoft.com/office/powerpoint/2014/inkAction" lengthUnit="cm" timeUnit="ms">
  <inkml:definitions xmlns:inkml="http://www.w3.org/2003/InkML">
    <inkml:context xml:id="ctx0">
      <inkml:inkSource xml:id="inkSrc0">
        <inkml:traceFormat>
          <inkml:channel name="X" type="integer" min="-2.14748E9" max="2.14748E9" units="cm"/>
          <inkml:channel name="Y" type="integer" min="-2.14748E9" max="2.14748E9" units="cm"/>
          <inkml:channel name="F" type="integer" max="32767"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0" units="1/dev"/>
          <inkml:channelProperty channel="T" name="resolution" value="1" units="1/dev"/>
        </inkml:channelProperties>
      </inkml:inkSource>
      <inkml:timestamp xml:id="ts0" timeString="2022-03-29T06:51:55.374"/>
    </inkml:context>
    <inkml:brush xml:id="br0">
      <inkml:brushProperty name="width" value="0.05292" units="cm"/>
      <inkml:brushProperty name="height" value="0.05292" units="cm"/>
      <inkml:brushProperty name="color" value="#FF0000"/>
    </inkml:brush>
  </inkml:definitions>
  <iact:action type="add" startTime="49592">
    <iact:property name="dataType"/>
    <iact:actionData xml:id="d0">
      <inkml:trace xmlns:inkml="http://www.w3.org/2003/InkML" xml:id="stk0" contextRef="#ctx0" brushRef="#br0">19457 12640 24575 0,'11'0'0'23,"6"0"0"1,16 0 0 0,8 0 0-1,-1 0 0 1,6 0 0 0,-9 0 0-1,-9 0 0 1,1 0 0 0,5 0 0-1,2 0 0 1,2 0 0 0,1 0 0-1,-1 0 0 1,1 0 0 0,-1 0 0-1,0 0 0 1,-3 0 0 0,-1 0 0-1,-7 0 0 1,0 0 0 0,4 0 0-1,0 0 0 1,17 0 0 0,-17 0 0-1,1 0 0 1,2 0 0 0,-1 0 0-1,-2 0 0 1,-1 0 0 0,17 0 0-1,-19 2 0 1,-2 0 0 0,9 2 0-1,12 1 0 1,-9-2 0 0,-3-3 0-1,-5 0 0 1,4 2 0 0,-13-2 0-1,12 3 0 1,-7-3 0 0,18 0 0-1,-16 0 0 1,13 0 0 0,-28 0 0-1,21 0 0 1,-23 0 0 0,24 0 0-1,-13 0 0 1,16 0 0 0,-1 0 0-1,-1 0 0 1,7 0 0 0,-18 0 0-1,10 0 0 1,-22 0 0 0,14 0 0-1,-8 0 0 1,1 0 0 0,1 0 0-1,-6 0 0 1,5 0 0 0,-1 0 0-1,-4 0 0 1,0 0 0 0,-9 0 0-1,6 0 0 1,-6 0 0 0,2 0 0-1,-6 0 0 1,0 0 0 0</inkml:trace>
    </iact:actionData>
  </iact:action>
  <iact:action type="add" startTime="59427">
    <iact:property name="dataType"/>
    <iact:actionData xml:id="d1">
      <inkml:trace xmlns:inkml="http://www.w3.org/2003/InkML" xml:id="stk1" contextRef="#ctx0" brushRef="#br0">19385 13531 24575 0,'42'0'0'16,"1"0"0"1,-8 0 0 0,3 0 0 0,9 0 0-1,6 0 0 1,-4 0 0 0,-4 0 0 0,1 0 0 0,-1 0 0-1,4 0 0 1,-4 0 0 0,3 0 0 0,-2 0 0-1,-10-2 0 1,0 0 0 0,-1 0 0 0,6 2 0 0,-2-2 0-1,-9-2 0 1,-1 0 0 0,-2 2 0 0,-1 1 0 0,13-5 0-1,2 2 0 1,3 1 0 0,-9 0 0 0,0 0 0-1,11 2 0 1,-1-1 0 0,-13-1 0 0,-2 1 0 0,4 1 0-1,-2 1 0 1,0-2 0 0,-2 2 0 0,0 0 0 0,6 0 0-1,-3 0 0 1,4 0 0 0,-4 0 0 0,0 0 0-1,0 0 0 1,0 0 0 0,9 0 0 0,-3 0 0 0,11 2 0-1,-15 0 0 1,0 2 0 0,9 4 0 0,-3 1 0 0,-15-4 0-1,-10 0 0 1,1-3 0 0,4 3 0 0,4 2 0-1,-5-3 0 1,-3 2 0 0,0-3 0 0,-7-1 0 0,6 0 0-1,-8 0 0 1,0-1 0 0,-5 1 0 0,-1-2 0 0</inkml:trace>
    </iact:actionData>
  </iact:action>
  <iact:action type="add" startTime="65373">
    <iact:property name="dataType"/>
    <iact:actionData xml:id="d2">
      <inkml:trace xmlns:inkml="http://www.w3.org/2003/InkML" xml:id="stk2" contextRef="#ctx0" brushRef="#br0">12347 14383 24575 0,'30'0'0'13,"-1"0"0"0,8 0 0 1,1 0 0-1,2 0 0 0,4 0 0 1,-4 0 0-1,4 0 0 0,2 0 0 1,-1 0 0-1,-6-2 0 1,-1 0 0-1,1 0 0 0,0 0 0 1,3 0 0-1,1 1 0 0,1 0 0 1,2-1 0-1,-1 1 0 0,4-1 0 1,0 0 0-1,-1 0 0 1,-4 1 0-1,-4 0 0 0,-3-1 0 1,0 2 0-1,2-1 0 0,3 1 0 1,3 0 0-1,0 0 0 0,0 0 0 1,-1 0 0-1,2 0 0 1,0 0 0-1,-2 0 0 0,-2 0 0 1,2 1 0-1,-1-1 0 0,-2 2 0 1,-1-1 0-1,0 1 0 0,-3 0 0 1,3 1 0-1,-2 1 0 1,3 1 0-1,-1 1 0 0,-4-2 0 1,-2 0 0-1,13 5 0 0,-13-4 0 1,-25-3 0-1,-3-2 0 1</inkml:trace>
    </iact:actionData>
  </iact:action>
</iact:actions>
</file>

<file path=ppt/ink/inkAction4.xml><?xml version="1.0" encoding="utf-8"?>
<iact:actions xmlns:iact="http://schemas.microsoft.com/office/powerpoint/2014/inkAction" lengthUnit="cm" timeUnit="ms">
  <inkml:definitions xmlns:inkml="http://www.w3.org/2003/InkML">
    <inkml:context xml:id="ctx0">
      <inkml:inkSource xml:id="inkSrc0">
        <inkml:traceFormat>
          <inkml:channel name="X" type="integer" min="-2.14748E9" max="2.14748E9" units="cm"/>
          <inkml:channel name="Y" type="integer" min="-2.14748E9" max="2.14748E9" units="cm"/>
          <inkml:channel name="F" type="integer" max="32767"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0" units="1/dev"/>
          <inkml:channelProperty channel="T" name="resolution" value="1" units="1/dev"/>
        </inkml:channelProperties>
      </inkml:inkSource>
      <inkml:timestamp xml:id="ts0" timeString="2022-03-29T06:51:55.374"/>
    </inkml:context>
    <inkml:brush xml:id="br0">
      <inkml:brushProperty name="width" value="0.05292" units="cm"/>
      <inkml:brushProperty name="height" value="0.05292" units="cm"/>
      <inkml:brushProperty name="color" value="#FF0000"/>
    </inkml:brush>
  </inkml:definitions>
  <iact:action type="add" startTime="17621">
    <iact:property name="dataType"/>
    <iact:actionData xml:id="d0">
      <inkml:trace xmlns:inkml="http://www.w3.org/2003/InkML" xml:id="stk0" contextRef="#ctx0" brushRef="#br0">13110 12479 24575 0,'25'0'0'24,"7"0"0"1,-13 0 0 0,20 0 0 0,-13 0 0 0,14 0 0 0,-22 0 0 0,11 0 0 0,-11 0 0 0,14 0 0 0,-1 3 0 0,-3-3 0 0,-7 2 0 0,2-2 0 0,-8 0 0 0,15 3 0 0,-7 0 0 0,9 4 0 0,-8-4 0 0,-4 2 0 0,-1-5 0 0,-1 0 0 0,9 0 0 0,-3 0 0 0,5 0 0 0,-4 2 0 0,-1-2 0 0,12 3 0 0,-13-1 0 0,17 1 0 0,-14-1 0 0,6 1 0 0,1-1 0 0,-4 1 0 0,8 2 0 0,-11 0 0 0,14 0 0 0,-13 0 0 0,11-2 0 0,-12 1 0 0,3-3 0 0,-3 1 0 0,7 0 0 0,1-1 0 0,3 4 0 0,-4-5 0 0,7 7 0 0,-14-3 0 0,18 3 0 0,-20-4 0 0,10 2 0 0,-8-3 0 0,-1 1 0 0,-2-1 0 0,6-2 0 0,-2 0 0 0,10 0 0 0,0 0 0 0,-8 0 0 0,-6 0 0 0,-2 0 0 0,-4 0 0 0,5 0 0 0,0 0 0 0,-2 0 0 0,0 0 0 0,-8 0 0 0,6 0 0 0,-7 0 0 0,13 0 0 0,-9 0 0 0,4 0 0 0,-9 0 0 0,-3-1 0 0,-6 0 0 0,-1-1 0 0</inkml:trace>
    </iact:actionData>
  </iact:action>
  <iact:action type="add" startTime="37258">
    <iact:property name="dataType"/>
    <iact:actionData xml:id="d1">
      <inkml:trace xmlns:inkml="http://www.w3.org/2003/InkML" xml:id="stk1" contextRef="#ctx0" brushRef="#br0">11346 14051 24575 0,'36'0'0'15,"-9"0"0"1,16 0 0 0,-11 0 0 0,3 0 0 0,9 0 0 0,1 0 0 0,-6 0 0 0,2 0 0 0,4 0 0 0,3 0 0 0,-4 0 0 0,-9 0 0 0,1 0 0-1,10 0 0 1,5 0 0 0,-4 0 0 0,1 0 0 0,-1 0 0 0,1 0 0 0,4 0 0 0,-3 0 0 0,-2 0 0 0,0 0 0 0,2 0 0 0,4 0 0 0,-6 0 0-1,-7 0 0 1,-2 0 0 0,9 0 0 0,0 0 0 0,-3 0 0 0,-2 0 0 0,-7 0 0 0,0 0 0 0,6 0 0 0,-2 0 0 0,6 0 0 0,-4 0 0 0,-4 0 0-1,-6 0 0 1,2 0 0 0,-5 0 0 0,1 0 0 0,14 0 0 0,1 0 0 0,-17 0 0 0,0 0 0 0,12 2 0 0,2-1 0 0,-10-1 0 0,-1 1 0 0,2 0 0-1,2 0 0 1,3 0 0 0,0-2 0 0,-9 1 0 0,-1 0 0 0,-1 0 0 0,0 0 0 0,3 0 0 0,-1 0 0 0,12 0 0 0,-10 0 0 0,0 0 0 0,19 5 0-1,-10-4 0 1,5 7 0 0,-8-5 0 0,2 2 0 0,-5-2 0 0,-10-1 0 0,1-2 0 0,-9 0 0 0,4 2 0 0,-7-1 0 0,3 3 0 0,-5-4 0 0,8 2 0-1,-8-2 0 1,10 0 0 0,-4 0 0 0,6 0 0 0,-8 0 0 0,2 0 0 0,-8 0 0 0,2 0 0 0,-7-2 0 0,1-4 0 0,-4 3 0 0,0-3 0 0</inkml:trace>
    </iact:actionData>
  </iact:action>
  <iact:action type="add" startTime="43020">
    <iact:property name="dataType"/>
    <iact:actionData xml:id="d2">
      <inkml:trace xmlns:inkml="http://www.w3.org/2003/InkML" xml:id="stk2" contextRef="#ctx0" brushRef="#br0">19845 14006 24575 0,'17'0'0'29,"14"0"0"1,8 0 0 0,-2 0 0 0,2 0 0-1,7 0 0 1,-1 0 0 0,-13 0 0 0,2 0 0-1,-2 0 0 1,-1 0 0 0,-2 0 0 0,-1 0 0 0,0 0 0-1,-1 0 0 1,16 0 0 0,-2 0 0 0,-8 0 0-1,2 0 0 1,-3 0 0 0,-9 0 0 0,4-4 0 0,-11 1 0-1,7-2 0 1,-7 1 0 0,-2 3 0 0,-5-1 0-1,1-2 0 1,-2-1 0 0,-2 0 0 0,-1 1 0 0</inkml:trace>
    </iact:actionData>
  </iact:action>
  <iact:action type="add" startTime="63589">
    <iact:property name="dataType"/>
    <iact:actionData xml:id="d3">
      <inkml:trace xmlns:inkml="http://www.w3.org/2003/InkML" xml:id="stk3" contextRef="#ctx0" brushRef="#br0">13572 17098 24575 0,'22'0'0'21,"11"0"0"0,-14 0 0 0,8 0 0 1,1 0 0-1,6 0 0 0,9-1 0 0,3-1 0 1,-16-1 0-1,1-1 0 0,3 1 0 0,3-1 0 1,-1 1 0-1,4-1 0 0,-3 0 0 0,-2 1 0 1,-2 1 0-1,13 2 0 0,-25 0 0 0,-6 0 0 1,-2 0 0-1,-3 0 0 0,4 0 0 0,-3 0 0 1,5 0 0-1,-5 0 0 0,3 0 0 0,-3 0 0 1,1 0 0-1,2 0 0 0,-4 0 0 0,-2 0 0 1,-5-4 0-1,-2-9 0 0,-1 6 0 0,0-5 0 1</inkml:trace>
    </iact:actionData>
  </iact:action>
  <iact:action type="add" startTime="65748">
    <iact:property name="dataType"/>
    <iact:actionData xml:id="d4">
      <inkml:trace xmlns:inkml="http://www.w3.org/2003/InkML" xml:id="stk4" contextRef="#ctx0" brushRef="#br0">15461 17105 24575 0,'32'0'0'12,"1"0"0"1,2 0 0 0,4 0 0 0,3 0 0 0,4 0 0 0,4 0 0 0,2 0 0 0,-1 0 0 0,-10 0 0 0,1 0 0 0,-1 0 0 0,0 0 0 0,0 0 0 0,5 0 0 0,-1 0 0 0,0 0 0 0,-3 0 0 0,3 0 0 0,-3 0 0 0,-3 0 0 0,-2 0 0 0,-3 0 0 0,-4 0 0 0,-3 0 0 0,12 0 0 0,-20 0 0 0,-12-4 0 0,-3 3 0 0,-4-3 0 0</inkml:trace>
    </iact:actionData>
  </iact:action>
</iact:actions>
</file>

<file path=ppt/ink/inkAction5.xml><?xml version="1.0" encoding="utf-8"?>
<iact:actions xmlns:iact="http://schemas.microsoft.com/office/powerpoint/2014/inkAction" lengthUnit="cm" timeUnit="ms">
  <inkml:definitions xmlns:inkml="http://www.w3.org/2003/InkML">
    <inkml:context xml:id="ctx0">
      <inkml:inkSource xml:id="inkSrc0">
        <inkml:traceFormat>
          <inkml:channel name="X" type="integer" min="-2.14748E9" max="2.14748E9" units="cm"/>
          <inkml:channel name="Y" type="integer" min="-2.14748E9" max="2.14748E9" units="cm"/>
          <inkml:channel name="F" type="integer" max="32767"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0" units="1/dev"/>
          <inkml:channelProperty channel="T" name="resolution" value="1" units="1/dev"/>
        </inkml:channelProperties>
      </inkml:inkSource>
      <inkml:timestamp xml:id="ts0" timeString="2022-03-29T06:51:55.374"/>
    </inkml:context>
    <inkml:brush xml:id="br0">
      <inkml:brushProperty name="width" value="0.05292" units="cm"/>
      <inkml:brushProperty name="height" value="0.05292" units="cm"/>
      <inkml:brushProperty name="color" value="#FF0000"/>
    </inkml:brush>
  </inkml:definitions>
  <iact:action type="add" startTime="24399">
    <iact:property name="dataType"/>
    <iact:actionData xml:id="d0">
      <inkml:trace xmlns:inkml="http://www.w3.org/2003/InkML" xml:id="stk0" contextRef="#ctx0" brushRef="#br0">7150 6490 24575 0,'27'0'0'18,"13"0"0"0,-11 0 0 0,1 0 0 0,4 0 0 0,2 0 0 0,13 0 0 1,0 0 0-1,-11 0 0 0,0 0 0 0,0 0 0 0,2 0 0 0,-5 0 0 0,-6 0 0 1,-2 0 0-1,12 0 0 0,-2 0 0 0,-2 0 0 0,-9 0 0 0,-2 0 0 0,3 0 0 1,22 0 0-1,-23-4 0 0,10 3 0 0,-14-6 0 0,-7 6 0 0,4-3 0 0,-1 1 0 1,3-2 0-1,-2 2 0 0,-5-1 0 0,0 4 0 0,-3-2 0 0,-1 2 0 0,-2 0 0 1,-3 0 0-1,-1 0 0 0,1 0 0 0,-3-2 0 0,0 1 0 0,-2-1 0 1</inkml:trace>
    </iact:actionData>
  </iact:action>
  <iact:action type="add" startTime="29900">
    <iact:property name="dataType"/>
    <iact:actionData xml:id="d1">
      <inkml:trace xmlns:inkml="http://www.w3.org/2003/InkML" xml:id="stk1" contextRef="#ctx0" brushRef="#br0">12820 9741 24575 0,'20'0'0'13,"15"-1"0"1,9-2 0-1,-11-2 0 1,1-3 0 0,6 1-547-1,-4 0 1 1,5 1 0 0,3-1 0-1,0-1 0 1,0 2 0 0,-3-1 10-1,6 0 1 1,-3 0 0 0,0 1 0-1,2-1 535 1,-5 0 0-1,2 0 0 1,0-1 0 0,-1 2 0-1,-1 2 0 1,3 2 0 0,-2 2 0-1,-1 1 0 1,-3 0 260 0,1-1 0-1,-2 0 0 1,1 0-260 0,9 0 0-1,1 0 0 1,-3 0 0-1,-1 1 0 1,-2 1 525 0,3-2 0-1,-1 1-525 1,-14 0 0 0,0 1 0-1,9-1 0 1,2 1 0 0,-3-2 0-1,-1 0 1402 1,-11 2 1 0,1-1-1403-1,9 0 0 1,-2 0 783-1,8 2-783 1,-3 5 0 0,-9-1 0-1,-5 1 0 1,-4-1 0 0,-1-5 0-1,-4 2 0 1,-1-3 0 0,5 1 0-1,-6-2 0 1,-2 0 0 0,-5 0 0-1,-5 0 0 1,0 0 0 0</inkml:trace>
    </iact:actionData>
  </iact:action>
</iact:actions>
</file>

<file path=ppt/ink/inkAction6.xml><?xml version="1.0" encoding="utf-8"?>
<iact:actions xmlns:iact="http://schemas.microsoft.com/office/powerpoint/2014/inkAction" lengthUnit="cm" timeUnit="ms">
  <inkml:definitions xmlns:inkml="http://www.w3.org/2003/InkML">
    <inkml:context xml:id="ctx0">
      <inkml:inkSource xml:id="inkSrc0">
        <inkml:traceFormat>
          <inkml:channel name="X" type="integer" min="-2.14748E9" max="2.14748E9" units="cm"/>
          <inkml:channel name="Y" type="integer" min="-2.14748E9" max="2.14748E9" units="cm"/>
          <inkml:channel name="F" type="integer" max="32767"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0" units="1/dev"/>
          <inkml:channelProperty channel="T" name="resolution" value="1" units="1/dev"/>
        </inkml:channelProperties>
      </inkml:inkSource>
      <inkml:timestamp xml:id="ts0" timeString="2022-03-29T06:51:55.374"/>
    </inkml:context>
    <inkml:brush xml:id="br0">
      <inkml:brushProperty name="width" value="0.05292" units="cm"/>
      <inkml:brushProperty name="height" value="0.05292" units="cm"/>
      <inkml:brushProperty name="color" value="#FF0000"/>
    </inkml:brush>
  </inkml:definitions>
  <iact:action type="add" startTime="12674">
    <iact:property name="dataType"/>
    <iact:actionData xml:id="d0">
      <inkml:trace xmlns:inkml="http://www.w3.org/2003/InkML" xml:id="stk0" contextRef="#ctx0" brushRef="#br0">5856 5798 24575 0,'38'0'0'16,"0"0"0"1,0 0 0-1,-1 0 0 1,0 0 0-1,1 0 0 1,9 0 0-1,1 0 0 1,-2 0 0-1,-10 0 0 1,-2 0 0-1,1 0 0 1,5 0 0-1,0 0 0 1,-1 0 0-1,6 0 0 1,-2 0 0-1,-8 0 0 1,-1 0 0 0,7-2 0-1,-3 1 0 1,6 0 0-1,-13 0 0 1,-1-1 0-1,13 2 0 1,-1 0 0-1,-13 0 0 1,2 0 0-1,-6 0 0 1,-8 0 0-1,-5 0 0 1,1 0 0-1,-3 0 0 1,5 0 0-1,-8 0 0 1,-3 0 0 0</inkml:trace>
    </iact:actionData>
  </iact:action>
  <iact:action type="add" startTime="14353">
    <iact:property name="dataType"/>
    <iact:actionData xml:id="d1">
      <inkml:trace xmlns:inkml="http://www.w3.org/2003/InkML" xml:id="stk1" contextRef="#ctx0" brushRef="#br0">11661 5751 24575 0,'31'0'0'17,"3"0"0"1,-8 0 0-1,3 0 0 1,-1 0 0 0,1 0 0-1,0 0 0 1,0 0 0 0,17 0 0-1,-12 0 0 1,-1 0 0 0,10 0 0-1,-5 0 0 1,1 0 0 0,-6 0 0-1,0 0 0 1,6 0 0 0,0 0 0-1,1 0 0 1,1 0 0 0,-2 0 0-1,-1 0 0 1,-7 0 0 0,0 0 0-1,6 0 0 1,-2 0 0 0,7 0 0-1,3 0 0 1,-15 0 0-1,-11 0 0 1,14 0 0 0,6 0 0-1,11 0 0 1,-24 0 0 0,-1 0 0-1,3 0 0 1,0 0 0 0,17 0 0-1,-5 2 0 1,9-1 0 0,-22 1 0-1,3-2 0 1,-11 0 0 0,-4 2 0-1,0-1 0 1,3 1 0 0,-8-2 0-1,5 0 0 1,-7 0 0 0,3 0 0-1,-4 0 0 1,2 0 0 0,-2 0 0-1,-3 0 0 1,-2 0 0 0</inkml:trace>
    </iact:actionData>
  </iact:action>
  <iact:action type="add" startTime="16607">
    <iact:property name="dataType"/>
    <iact:actionData xml:id="d2">
      <inkml:trace xmlns:inkml="http://www.w3.org/2003/InkML" xml:id="stk2" contextRef="#ctx0" brushRef="#br0">16231 5741 24575 0,'36'0'0'13,"0"0"0"0,1 0 0 1,3 0 0-1,4 0 0 1,2 0 0-1,1 0 0 1,-2 0 0-1,1 0 0 1,2 0 0-1,1 0 0 1,1 0 0-1,-6 0 0 1,2 0 0-1,1 0 0 1,1 0 0-1,-2 0 0 1,-1 0 0-1,-3 0-262 1,9 0 1-1,-4 0-1 1,0 0 1-1,0 0 261 1,-3 1 0-1,1 0 0 1,0 0 0-1,-3 1 0 1,-5-1 171-1,11 1 0 1,-5 0-171-1,1 1 0 1,-1 0 87-1,-6-1 0 1,-6-1-87-1,-5-1 0 1,-17 0 0-1,-7 0 0 1</inkml:trace>
    </iact:actionData>
  </iact:action>
  <iact:action type="add" startTime="33678">
    <iact:property name="dataType"/>
    <iact:actionData xml:id="d3">
      <inkml:trace xmlns:inkml="http://www.w3.org/2003/InkML" xml:id="stk3" contextRef="#ctx0" brushRef="#br0">9114 10879 24575 0,'14'0'0'14,"4"0"0"0,7 0 0 0,5 0 0 0,11 0 0 0,9 0 0 0,-5 0 0 0,2 0 0 0,0 0 0 0,-16 0 0 0,2 0 0 0,6 0 0 0,2 0 0 0,8 0 0 0,0 0 0 1,-10 1 0-1,1-2 0 0,-6 0 0 0,2-1 0 0,-2 0 0 0,5-1 0 0,0-1 0 0,-4 1 0 0,2 0 0 0,-1 0 0 0,13-2 0 0,0 0 0 0,-15 2 0 0,1 0 0 1,0 0 0-1,2 0 0 0,0 1 0 0,0-1 0 0,-1 1 0 0,0 0 0 0,0 0 0 0,1 0 0 0,1 1 0 0,-1 1 0 0,-3 0 0 0,0 0 0 0,0 0 0 0,2 0 0 0,-1 0 0 1,0 0 0-1,0 0 0 0,-1 0 0 0,0 0 0 0,3 0 0 0,1 0 0 0,-1 0 0 0,2 0 0 0,0 0 0 0,0 0 0 0,1 0 0 0,-1 0 0 0,1 0 0 0,-2 0 0 1,0-1 0-1,-2 2 0 0,10 0 0 0,-4 0 0 0,-9 1 0 0,-2 0 0 0,6 0 0 0,-1-1 0 0,-9 1 0 0,0-1 0 0,7-1 0 0,1 0 0 0,-4 0 0 0,1 0 0 1,2 0 0-1,1 0 0 0,-1 0 0 0,1 0 0 0,11 0 0 0,2 0 0 0,-3 0 0 0,2 0 0 0,-10 0 0 0,2 0 0 0,-1 0 0 0,1-1 0 0,0 0 0 0,-2 0 0 0,14 1 0 1,-3 0 0-1,-15-2 0 0,-1 1 0 0,0 1 0 0,-3 0 0 0,7-3 0 0,-4 1 0 0,1 1 0 0,-7-2 0 0,0 0 0 0,10 1 0 0,2 0 0 0,-3 1 0 0,0-1 0 1,4 2 0-1,-1 0 0 0,-5-1 0 0,-1 0 0 0,4-2 0 0,-2 0 0 0,-6-2 0 0,-1 1 0 0,5 0 0 0,0 1 0 0,-5 0 0 0,0 1 0 0,18 2 0 0,-17 0 0 0,-1 0 0 1,20 0 0-1,3 0 0 0,0 0 0 0,-23 0 0 0,0 0 0 0,-8 0 0 0,-3-2 0 0,11 1 0 0,4-1 0 0,7 2 0 0,5 0 0 0,-11 0 0 0,-2 0 0 0,-7 0 0 1,0 0 0-1,2 0 0 0,2 0 0 0,-6 0 0 0,5 0 0 0,-9 4 0 0,2 1 0 0,-7 4 0 0,-1 0 0 0,-4-2 0 0,1-1 0 0,-3-3 0 0,0-1 0 0,-4-2 0 1</inkml:trace>
    </iact:actionData>
  </iact:action>
  <iact:action type="add" startTime="59576">
    <iact:property name="dataType"/>
    <iact:actionData xml:id="d4">
      <inkml:trace xmlns:inkml="http://www.w3.org/2003/InkML" xml:id="stk4" contextRef="#ctx0" brushRef="#br0">11036 15956 24575 0,'39'0'0'18,"1"0"0"1,-1 0 0-1,4-3 0 1,2-1 0 0,2-1 0-1,-1 3 0 1,4 0 0-1,0-1 0 1,-3 0-350 0,3-4 0-1,-2 0 0 1,2 0 350 0,-1 4 0-1,2 1 0 1,-1 0 0-1,-4 0 0 1,-7-1 0 0,-3 1 0-1,0 0 0 1,0 1 0 0,0 2 0-1,-1-1 172 1,11 0 0-1,-2 0-172 1,-6 0 0 0,-2 0 87-1,-2 0 0 1,-1 0-87 0,4 0 0-1,-3 0 0 1,-2 0 0-1,8 0 0 1,-26 0 133 0,7 0 0-1,-13 0 0 1,-2 0 0 0</inkml:trace>
    </iact:actionData>
  </iact:action>
</iact:actions>
</file>

<file path=ppt/ink/inkAction7.xml><?xml version="1.0" encoding="utf-8"?>
<iact:actions xmlns:iact="http://schemas.microsoft.com/office/powerpoint/2014/inkAction" lengthUnit="cm" timeUnit="ms">
  <inkml:definitions xmlns:inkml="http://www.w3.org/2003/InkML">
    <inkml:context xml:id="ctx0">
      <inkml:inkSource xml:id="inkSrc0">
        <inkml:traceFormat>
          <inkml:channel name="X" type="integer" min="-2.14748E9" max="2.14748E9" units="cm"/>
          <inkml:channel name="Y" type="integer" min="-2.14748E9" max="2.14748E9" units="cm"/>
          <inkml:channel name="F" type="integer" max="32767"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0" units="1/dev"/>
          <inkml:channelProperty channel="T" name="resolution" value="1" units="1/dev"/>
        </inkml:channelProperties>
      </inkml:inkSource>
      <inkml:timestamp xml:id="ts0" timeString="2022-03-29T06:51:55.374"/>
    </inkml:context>
    <inkml:brush xml:id="br0">
      <inkml:brushProperty name="width" value="0.05292" units="cm"/>
      <inkml:brushProperty name="height" value="0.05292" units="cm"/>
      <inkml:brushProperty name="color" value="#FF0000"/>
    </inkml:brush>
  </inkml:definitions>
  <iact:action type="add" startTime="42792">
    <iact:property name="dataType"/>
    <iact:actionData xml:id="d0">
      <inkml:trace xmlns:inkml="http://www.w3.org/2003/InkML" xml:id="stk0" contextRef="#ctx0" brushRef="#br0">18043 8360 24575 0,'0'16'0'45,"0"-6"0"1,2 11 0 0,1-5 0-1,4 12 0 1,-2-6 0 0,2 3 0 0,-4-9 0-1,1-2 0 1,-2-8 0 0,1-6 0-1,7-11 0 1,13-12 0 0,-5 6 0 0,2-1 0-1,0 2 0 1,0 0 0 0,9-7 0 0,-10 10 0-1,-13 8 0 1,7-6 0 0,-6 6 0-1,3-6 0 1,-4 4 0 0,1 0 0 0,-1-2 0-1,2 2 0 1,-2 0 0 0,-1-2 0 0,1 0 0-1,0 1 0 1,0 0 0 0,-1 3 0-1,-1-1 0 1,-1 0 0 0,3 0 0 0,-3 1 0-1,4 1 0 1,-5 2 0 0,0 0 0 0</inkml:trace>
    </iact:actionData>
  </iact:action>
  <iact:action type="add" startTime="68957">
    <iact:property name="dataType"/>
    <iact:actionData xml:id="d1">
      <inkml:trace xmlns:inkml="http://www.w3.org/2003/InkML" xml:id="stk1" contextRef="#ctx0" brushRef="#br0">17685 10321 24575 0,'0'18'0'50,"0"2"0"0,0-6 0 0,0-2 0 0,0-1 0 0,0-6 0 0,0 6 0 1,0-4 0-1,0 2 0 0,2-3 0 0,-2-5 0 0,6-2 0 0,-1-5 0 1,9-6 0-1,1-3 0 0,8-10 0 0,-3 4 0 0,5-6 0 0,-4 7 0 1,-2 2 0-1,-5 8 0 0,-6 4 0 0,-2 6 0 0,-6-2 0 0,2 2 0 1</inkml:trace>
    </iact:actionData>
  </iact:action>
</iact:action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5DAEAAC4-0BF7-584C-81F2-E33C2534FAA1}"/>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atin typeface="Arial" charset="0"/>
                <a:ea typeface="ＭＳ Ｐゴシック" charset="-128"/>
                <a:cs typeface="ＭＳ Ｐゴシック" charset="-128"/>
              </a:defRPr>
            </a:lvl1pPr>
          </a:lstStyle>
          <a:p>
            <a:pPr>
              <a:defRPr/>
            </a:pPr>
            <a:endParaRPr lang="en-US"/>
          </a:p>
        </p:txBody>
      </p:sp>
      <p:sp>
        <p:nvSpPr>
          <p:cNvPr id="5123" name="Rectangle 3">
            <a:extLst>
              <a:ext uri="{FF2B5EF4-FFF2-40B4-BE49-F238E27FC236}">
                <a16:creationId xmlns:a16="http://schemas.microsoft.com/office/drawing/2014/main" id="{4A63421B-4FD0-5641-820F-EE9480B44612}"/>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charset="-128"/>
                <a:cs typeface="ＭＳ Ｐゴシック" charset="-128"/>
              </a:defRPr>
            </a:lvl1pPr>
          </a:lstStyle>
          <a:p>
            <a:pPr>
              <a:defRPr/>
            </a:pPr>
            <a:endParaRPr lang="en-US"/>
          </a:p>
        </p:txBody>
      </p:sp>
      <p:sp>
        <p:nvSpPr>
          <p:cNvPr id="15364" name="Rectangle 4">
            <a:extLst>
              <a:ext uri="{FF2B5EF4-FFF2-40B4-BE49-F238E27FC236}">
                <a16:creationId xmlns:a16="http://schemas.microsoft.com/office/drawing/2014/main" id="{D32BBDF2-A467-704D-96EF-0719A8322782}"/>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a:extLst>
              <a:ext uri="{FF2B5EF4-FFF2-40B4-BE49-F238E27FC236}">
                <a16:creationId xmlns:a16="http://schemas.microsoft.com/office/drawing/2014/main" id="{62290462-1114-4641-B9C0-D5CFA1E83AB5}"/>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a:extLst>
              <a:ext uri="{FF2B5EF4-FFF2-40B4-BE49-F238E27FC236}">
                <a16:creationId xmlns:a16="http://schemas.microsoft.com/office/drawing/2014/main" id="{3D37267E-FFBD-C945-814C-5BACA35635D8}"/>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atin typeface="Arial" charset="0"/>
                <a:ea typeface="ＭＳ Ｐゴシック" charset="-128"/>
                <a:cs typeface="ＭＳ Ｐゴシック" charset="-128"/>
              </a:defRPr>
            </a:lvl1pPr>
          </a:lstStyle>
          <a:p>
            <a:pPr>
              <a:defRPr/>
            </a:pPr>
            <a:endParaRPr lang="en-US"/>
          </a:p>
        </p:txBody>
      </p:sp>
      <p:sp>
        <p:nvSpPr>
          <p:cNvPr id="5127" name="Rectangle 7">
            <a:extLst>
              <a:ext uri="{FF2B5EF4-FFF2-40B4-BE49-F238E27FC236}">
                <a16:creationId xmlns:a16="http://schemas.microsoft.com/office/drawing/2014/main" id="{094F01EF-F56C-D24B-AC59-AB9A65150804}"/>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fld id="{C95B3DCB-BD9E-D54E-BECC-768EC8DFA107}"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65" charset="0"/>
        <a:ea typeface="ＭＳ Ｐゴシック" pitchFamily="-65" charset="-128"/>
        <a:cs typeface="ＭＳ Ｐゴシック" pitchFamily="-65" charset="-128"/>
      </a:defRPr>
    </a:lvl1pPr>
    <a:lvl2pPr marL="457200" algn="l" rtl="0" eaLnBrk="0" fontAlgn="base" hangingPunct="0">
      <a:spcBef>
        <a:spcPct val="30000"/>
      </a:spcBef>
      <a:spcAft>
        <a:spcPct val="0"/>
      </a:spcAft>
      <a:defRPr sz="1200" kern="1200">
        <a:solidFill>
          <a:schemeClr val="tx1"/>
        </a:solidFill>
        <a:latin typeface="Arial" pitchFamily="-65" charset="0"/>
        <a:ea typeface="ＭＳ Ｐゴシック" pitchFamily="-65" charset="-128"/>
        <a:cs typeface="+mn-cs"/>
      </a:defRPr>
    </a:lvl2pPr>
    <a:lvl3pPr marL="914400" algn="l" rtl="0" eaLnBrk="0" fontAlgn="base" hangingPunct="0">
      <a:spcBef>
        <a:spcPct val="30000"/>
      </a:spcBef>
      <a:spcAft>
        <a:spcPct val="0"/>
      </a:spcAft>
      <a:defRPr sz="1200" kern="1200">
        <a:solidFill>
          <a:schemeClr val="tx1"/>
        </a:solidFill>
        <a:latin typeface="Arial" pitchFamily="-65" charset="0"/>
        <a:ea typeface="ＭＳ Ｐゴシック" pitchFamily="-65" charset="-128"/>
        <a:cs typeface="+mn-cs"/>
      </a:defRPr>
    </a:lvl3pPr>
    <a:lvl4pPr marL="1371600" algn="l" rtl="0" eaLnBrk="0" fontAlgn="base" hangingPunct="0">
      <a:spcBef>
        <a:spcPct val="30000"/>
      </a:spcBef>
      <a:spcAft>
        <a:spcPct val="0"/>
      </a:spcAft>
      <a:defRPr sz="1200" kern="1200">
        <a:solidFill>
          <a:schemeClr val="tx1"/>
        </a:solidFill>
        <a:latin typeface="Arial" pitchFamily="-65" charset="0"/>
        <a:ea typeface="ＭＳ Ｐゴシック" pitchFamily="-65" charset="-128"/>
        <a:cs typeface="+mn-cs"/>
      </a:defRPr>
    </a:lvl4pPr>
    <a:lvl5pPr marL="1828800" algn="l" rtl="0" eaLnBrk="0" fontAlgn="base" hangingPunct="0">
      <a:spcBef>
        <a:spcPct val="30000"/>
      </a:spcBef>
      <a:spcAft>
        <a:spcPct val="0"/>
      </a:spcAft>
      <a:defRPr sz="1200" kern="1200">
        <a:solidFill>
          <a:schemeClr val="tx1"/>
        </a:solidFill>
        <a:latin typeface="Arial" pitchFamily="-65" charset="0"/>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3" Type="http://schemas.openxmlformats.org/officeDocument/2006/relationships/hyperlink" Target="https://en.wikipedia.org/wiki/SIMD" TargetMode="External"/><Relationship Id="rId2" Type="http://schemas.openxmlformats.org/officeDocument/2006/relationships/slide" Target="../slides/slide88.xml"/><Relationship Id="rId1" Type="http://schemas.openxmlformats.org/officeDocument/2006/relationships/notesMaster" Target="../notesMasters/notesMaster1.xml"/><Relationship Id="rId5" Type="http://schemas.openxmlformats.org/officeDocument/2006/relationships/hyperlink" Target="https://en.wikipedia.org/wiki/Intel" TargetMode="External"/><Relationship Id="rId4" Type="http://schemas.openxmlformats.org/officeDocument/2006/relationships/hyperlink" Target="https://en.wikipedia.org/wiki/Instruction_set"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3" Type="http://schemas.openxmlformats.org/officeDocument/2006/relationships/hyperlink" Target="https://en.wikipedia.org/wiki/Boolean_data_type" TargetMode="External"/><Relationship Id="rId2" Type="http://schemas.openxmlformats.org/officeDocument/2006/relationships/slide" Target="../slides/slide91.xml"/><Relationship Id="rId1" Type="http://schemas.openxmlformats.org/officeDocument/2006/relationships/notesMaster" Target="../notesMasters/notesMaster1.xml"/><Relationship Id="rId5" Type="http://schemas.openxmlformats.org/officeDocument/2006/relationships/hyperlink" Target="https://www.drdobbs.com/embedded-systems/predication-speculation-and-modern-cpus/184404099#l2" TargetMode="External"/><Relationship Id="rId4" Type="http://schemas.openxmlformats.org/officeDocument/2006/relationships/hyperlink" Target="https://www.drdobbs.com/embedded-systems/predication-speculation-and-modern-cpus/184404099#l1" TargetMode="Externa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E234A70A-2A0B-894F-9538-9DAB46E4F829}"/>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r>
              <a:rPr lang="en-US" altLang="en-US"/>
              <a:t>The University of Adelaide, School of Computer Science</a:t>
            </a:r>
          </a:p>
        </p:txBody>
      </p:sp>
      <p:sp>
        <p:nvSpPr>
          <p:cNvPr id="16386" name="Rectangle 3">
            <a:extLst>
              <a:ext uri="{FF2B5EF4-FFF2-40B4-BE49-F238E27FC236}">
                <a16:creationId xmlns:a16="http://schemas.microsoft.com/office/drawing/2014/main" id="{97F1AD60-3B1B-1740-A2FD-5E69A1EB06BE}"/>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423B5CEE-450F-0046-8598-2F23DEDF96D0}" type="datetime3">
              <a:rPr lang="en-US" altLang="en-US" smtClean="0"/>
              <a:pPr>
                <a:spcBef>
                  <a:spcPct val="0"/>
                </a:spcBef>
              </a:pPr>
              <a:t>12 August 2022</a:t>
            </a:fld>
            <a:endParaRPr lang="en-US" altLang="en-US"/>
          </a:p>
        </p:txBody>
      </p:sp>
      <p:sp>
        <p:nvSpPr>
          <p:cNvPr id="16387" name="Rectangle 6">
            <a:extLst>
              <a:ext uri="{FF2B5EF4-FFF2-40B4-BE49-F238E27FC236}">
                <a16:creationId xmlns:a16="http://schemas.microsoft.com/office/drawing/2014/main" id="{D3921A6F-BB57-5140-9D19-B86B881EA364}"/>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r>
              <a:rPr lang="en-US" altLang="en-US"/>
              <a:t>Chapter 2 — Instructions: Language of the Computer</a:t>
            </a:r>
          </a:p>
        </p:txBody>
      </p:sp>
      <p:sp>
        <p:nvSpPr>
          <p:cNvPr id="16388" name="Rectangle 7">
            <a:extLst>
              <a:ext uri="{FF2B5EF4-FFF2-40B4-BE49-F238E27FC236}">
                <a16:creationId xmlns:a16="http://schemas.microsoft.com/office/drawing/2014/main" id="{B40D9AA7-9A3A-F447-8C2C-9EF4CCADF10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D024A194-438D-5840-AD35-49F8A68A4192}" type="slidenum">
              <a:rPr lang="en-US" altLang="en-US" smtClean="0"/>
              <a:pPr>
                <a:spcBef>
                  <a:spcPct val="0"/>
                </a:spcBef>
              </a:pPr>
              <a:t>1</a:t>
            </a:fld>
            <a:endParaRPr lang="en-US" altLang="en-US"/>
          </a:p>
        </p:txBody>
      </p:sp>
      <p:sp>
        <p:nvSpPr>
          <p:cNvPr id="16389" name="Rectangle 2">
            <a:extLst>
              <a:ext uri="{FF2B5EF4-FFF2-40B4-BE49-F238E27FC236}">
                <a16:creationId xmlns:a16="http://schemas.microsoft.com/office/drawing/2014/main" id="{7BFDAAC9-F854-F44B-83AF-2B5A45F86876}"/>
              </a:ext>
            </a:extLst>
          </p:cNvPr>
          <p:cNvSpPr>
            <a:spLocks noGrp="1" noRot="1" noChangeAspect="1" noChangeArrowheads="1" noTextEdit="1"/>
          </p:cNvSpPr>
          <p:nvPr>
            <p:ph type="sldImg"/>
          </p:nvPr>
        </p:nvSpPr>
        <p:spPr>
          <a:ln/>
        </p:spPr>
      </p:sp>
      <p:sp>
        <p:nvSpPr>
          <p:cNvPr id="16390" name="Rectangle 3">
            <a:extLst>
              <a:ext uri="{FF2B5EF4-FFF2-40B4-BE49-F238E27FC236}">
                <a16:creationId xmlns:a16="http://schemas.microsoft.com/office/drawing/2014/main" id="{66C96D32-2343-D54B-A0A3-D187AB790AD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a:extLst>
              <a:ext uri="{FF2B5EF4-FFF2-40B4-BE49-F238E27FC236}">
                <a16:creationId xmlns:a16="http://schemas.microsoft.com/office/drawing/2014/main" id="{FEF14B7B-A4A1-AB4A-9F30-7F37C25D6C58}"/>
              </a:ext>
            </a:extLst>
          </p:cNvPr>
          <p:cNvSpPr>
            <a:spLocks noGrp="1" noRot="1" noChangeAspect="1" noChangeArrowheads="1" noTextEdit="1"/>
          </p:cNvSpPr>
          <p:nvPr>
            <p:ph type="sldImg"/>
          </p:nvPr>
        </p:nvSpPr>
        <p:spPr>
          <a:solidFill>
            <a:srgbClr val="FFFFFF"/>
          </a:solidFill>
          <a:ln/>
        </p:spPr>
      </p:sp>
      <p:sp>
        <p:nvSpPr>
          <p:cNvPr id="38914" name="Rectangle 2">
            <a:extLst>
              <a:ext uri="{FF2B5EF4-FFF2-40B4-BE49-F238E27FC236}">
                <a16:creationId xmlns:a16="http://schemas.microsoft.com/office/drawing/2014/main" id="{9FED90B5-F973-4548-89A6-8055F69E7B83}"/>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4450" algn="just">
              <a:lnSpc>
                <a:spcPct val="90000"/>
              </a:lnSpc>
              <a:spcBef>
                <a:spcPts val="525"/>
              </a:spcBef>
            </a:pPr>
            <a:r>
              <a:rPr lang="en-US" altLang="en-US" dirty="0">
                <a:solidFill>
                  <a:srgbClr val="000000"/>
                </a:solidFill>
                <a:latin typeface="Arial" panose="020B0604020202020204" pitchFamily="34" charset="0"/>
                <a:ea typeface="ＭＳ Ｐゴシック" panose="020B0600070205080204" pitchFamily="34" charset="-128"/>
                <a:cs typeface="Arial" panose="020B0604020202020204" pitchFamily="34" charset="0"/>
                <a:sym typeface="Arial" panose="020B0604020202020204" pitchFamily="34" charset="0"/>
              </a:rPr>
              <a:t>How many cycles? (6)</a:t>
            </a:r>
          </a:p>
          <a:p>
            <a:pPr marL="44450" algn="just">
              <a:lnSpc>
                <a:spcPct val="90000"/>
              </a:lnSpc>
              <a:spcBef>
                <a:spcPts val="525"/>
              </a:spcBef>
            </a:pPr>
            <a:r>
              <a:rPr lang="en-US" altLang="en-US" dirty="0">
                <a:solidFill>
                  <a:srgbClr val="000000"/>
                </a:solidFill>
                <a:latin typeface="Arial" panose="020B0604020202020204" pitchFamily="34" charset="0"/>
                <a:ea typeface="ＭＳ Ｐゴシック" panose="020B0600070205080204" pitchFamily="34" charset="-128"/>
                <a:cs typeface="Arial" panose="020B0604020202020204" pitchFamily="34" charset="0"/>
                <a:sym typeface="Arial" panose="020B0604020202020204" pitchFamily="34" charset="0"/>
              </a:rPr>
              <a:t>What</a:t>
            </a:r>
            <a:r>
              <a:rPr lang="ja-JP" altLang="en-US">
                <a:solidFill>
                  <a:srgbClr val="000000"/>
                </a:solidFill>
                <a:latin typeface="Arial" panose="020B0604020202020204" pitchFamily="34" charset="0"/>
                <a:ea typeface="ＭＳ Ｐゴシック" panose="020B0600070205080204" pitchFamily="34" charset="-128"/>
                <a:cs typeface="Arial" panose="020B0604020202020204" pitchFamily="34" charset="0"/>
                <a:sym typeface="Arial" panose="020B0604020202020204" pitchFamily="34" charset="0"/>
              </a:rPr>
              <a:t>’</a:t>
            </a:r>
            <a:r>
              <a:rPr lang="en-US" altLang="ja-JP" dirty="0">
                <a:solidFill>
                  <a:srgbClr val="000000"/>
                </a:solidFill>
                <a:latin typeface="Arial" panose="020B0604020202020204" pitchFamily="34" charset="0"/>
                <a:ea typeface="ＭＳ Ｐゴシック" panose="020B0600070205080204" pitchFamily="34" charset="-128"/>
                <a:cs typeface="Arial" panose="020B0604020202020204" pitchFamily="34" charset="0"/>
                <a:sym typeface="Arial" panose="020B0604020202020204" pitchFamily="34" charset="0"/>
              </a:rPr>
              <a:t>s changed? 6 issues before 5.</a:t>
            </a:r>
          </a:p>
          <a:p>
            <a:pPr marL="44450" algn="just">
              <a:lnSpc>
                <a:spcPct val="90000"/>
              </a:lnSpc>
              <a:spcBef>
                <a:spcPts val="525"/>
              </a:spcBef>
            </a:pPr>
            <a:r>
              <a:rPr lang="en-US" altLang="en-US" dirty="0">
                <a:solidFill>
                  <a:srgbClr val="000000"/>
                </a:solidFill>
                <a:latin typeface="Arial" panose="020B0604020202020204" pitchFamily="34" charset="0"/>
                <a:ea typeface="ＭＳ Ｐゴシック" panose="020B0600070205080204" pitchFamily="34" charset="-128"/>
                <a:cs typeface="Arial" panose="020B0604020202020204" pitchFamily="34" charset="0"/>
                <a:sym typeface="Arial" panose="020B0604020202020204" pitchFamily="34" charset="0"/>
              </a:rPr>
              <a:t>What assumption do we need to make when we reorder?</a:t>
            </a:r>
          </a:p>
          <a:p>
            <a:pPr marL="44450" algn="just">
              <a:lnSpc>
                <a:spcPct val="90000"/>
              </a:lnSpc>
              <a:spcBef>
                <a:spcPts val="525"/>
              </a:spcBef>
            </a:pPr>
            <a:r>
              <a:rPr lang="en-US" altLang="en-US" dirty="0">
                <a:solidFill>
                  <a:srgbClr val="000000"/>
                </a:solidFill>
                <a:latin typeface="Arial" panose="020B0604020202020204" pitchFamily="34" charset="0"/>
                <a:ea typeface="ＭＳ Ｐゴシック" panose="020B0600070205080204" pitchFamily="34" charset="-128"/>
                <a:cs typeface="Arial" panose="020B0604020202020204" pitchFamily="34" charset="0"/>
                <a:sym typeface="Arial" panose="020B0604020202020204" pitchFamily="34" charset="0"/>
              </a:rPr>
              <a:t>- Assume that I4 is using a different functional unit than I6</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18360D01-1BC4-3B45-B625-2E10246E1838}"/>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r>
              <a:rPr lang="en-US" altLang="en-US"/>
              <a:t>The University of Adelaide, School of Computer Science</a:t>
            </a:r>
          </a:p>
        </p:txBody>
      </p:sp>
      <p:sp>
        <p:nvSpPr>
          <p:cNvPr id="40962" name="Rectangle 3">
            <a:extLst>
              <a:ext uri="{FF2B5EF4-FFF2-40B4-BE49-F238E27FC236}">
                <a16:creationId xmlns:a16="http://schemas.microsoft.com/office/drawing/2014/main" id="{E59CFCF0-8059-6243-892A-ECAA94F8269F}"/>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395A5898-B8B3-3149-AB51-1B74366EB1E3}" type="datetime3">
              <a:rPr lang="en-US" altLang="en-US" smtClean="0"/>
              <a:pPr>
                <a:spcBef>
                  <a:spcPct val="0"/>
                </a:spcBef>
              </a:pPr>
              <a:t>16 August 2022</a:t>
            </a:fld>
            <a:endParaRPr lang="en-US" altLang="en-US"/>
          </a:p>
        </p:txBody>
      </p:sp>
      <p:sp>
        <p:nvSpPr>
          <p:cNvPr id="40963" name="Rectangle 6">
            <a:extLst>
              <a:ext uri="{FF2B5EF4-FFF2-40B4-BE49-F238E27FC236}">
                <a16:creationId xmlns:a16="http://schemas.microsoft.com/office/drawing/2014/main" id="{B7ABEC4E-9D11-A044-A9E0-0763DB966CC3}"/>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r>
              <a:rPr lang="en-US" altLang="en-US"/>
              <a:t>Chapter 2 — Instructions: Language of the Computer</a:t>
            </a:r>
          </a:p>
        </p:txBody>
      </p:sp>
      <p:sp>
        <p:nvSpPr>
          <p:cNvPr id="40964" name="Rectangle 7">
            <a:extLst>
              <a:ext uri="{FF2B5EF4-FFF2-40B4-BE49-F238E27FC236}">
                <a16:creationId xmlns:a16="http://schemas.microsoft.com/office/drawing/2014/main" id="{42E3F20D-7813-2843-AB6F-D430B7E2943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19B047B1-157C-0643-B480-D35388F976B2}" type="slidenum">
              <a:rPr lang="en-US" altLang="en-US"/>
              <a:pPr>
                <a:spcBef>
                  <a:spcPct val="0"/>
                </a:spcBef>
              </a:pPr>
              <a:t>12</a:t>
            </a:fld>
            <a:endParaRPr lang="en-US" altLang="en-US"/>
          </a:p>
        </p:txBody>
      </p:sp>
      <p:sp>
        <p:nvSpPr>
          <p:cNvPr id="40965" name="Rectangle 2">
            <a:extLst>
              <a:ext uri="{FF2B5EF4-FFF2-40B4-BE49-F238E27FC236}">
                <a16:creationId xmlns:a16="http://schemas.microsoft.com/office/drawing/2014/main" id="{68294172-340B-134A-96BA-8A3126AA541D}"/>
              </a:ext>
            </a:extLst>
          </p:cNvPr>
          <p:cNvSpPr>
            <a:spLocks noGrp="1" noRot="1" noChangeAspect="1" noChangeArrowheads="1" noTextEdit="1"/>
          </p:cNvSpPr>
          <p:nvPr>
            <p:ph type="sldImg"/>
          </p:nvPr>
        </p:nvSpPr>
        <p:spPr>
          <a:ln/>
        </p:spPr>
      </p:sp>
      <p:sp>
        <p:nvSpPr>
          <p:cNvPr id="40966" name="Rectangle 3">
            <a:extLst>
              <a:ext uri="{FF2B5EF4-FFF2-40B4-BE49-F238E27FC236}">
                <a16:creationId xmlns:a16="http://schemas.microsoft.com/office/drawing/2014/main" id="{53EA86A9-5DBF-3744-BA92-FEB94A17FDB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ea typeface="ＭＳ Ｐゴシック" panose="020B0600070205080204" pitchFamily="34" charset="-128"/>
              </a:rPr>
              <a:t>Tomasulo’s Approach</a:t>
            </a:r>
          </a:p>
          <a:p>
            <a:pPr lvl="1"/>
            <a:r>
              <a:rPr lang="en-US" altLang="en-US">
                <a:latin typeface="Arial" panose="020B0604020202020204" pitchFamily="34" charset="0"/>
                <a:ea typeface="ＭＳ Ｐゴシック" panose="020B0600070205080204" pitchFamily="34" charset="-128"/>
              </a:rPr>
              <a:t>Tracks when operands are available</a:t>
            </a:r>
          </a:p>
          <a:p>
            <a:pPr lvl="1"/>
            <a:r>
              <a:rPr lang="en-US" altLang="en-US">
                <a:latin typeface="Arial" panose="020B0604020202020204" pitchFamily="34" charset="0"/>
                <a:ea typeface="ＭＳ Ｐゴシック" panose="020B0600070205080204" pitchFamily="34" charset="-128"/>
              </a:rPr>
              <a:t>Introduces register renaming in hardware</a:t>
            </a:r>
          </a:p>
          <a:p>
            <a:pPr lvl="2"/>
            <a:r>
              <a:rPr lang="en-US" altLang="en-US">
                <a:latin typeface="Arial" panose="020B0604020202020204" pitchFamily="34" charset="0"/>
                <a:ea typeface="ＭＳ Ｐゴシック" panose="020B0600070205080204" pitchFamily="34" charset="-128"/>
              </a:rPr>
              <a:t>Minimizes WAW and WAR hazards</a:t>
            </a:r>
          </a:p>
          <a:p>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a:extLst>
              <a:ext uri="{FF2B5EF4-FFF2-40B4-BE49-F238E27FC236}">
                <a16:creationId xmlns:a16="http://schemas.microsoft.com/office/drawing/2014/main" id="{10015CF6-723C-784B-916B-369ABC6C9610}"/>
              </a:ext>
            </a:extLst>
          </p:cNvPr>
          <p:cNvSpPr>
            <a:spLocks noGrp="1" noRot="1" noChangeAspect="1" noChangeArrowheads="1" noTextEdit="1"/>
          </p:cNvSpPr>
          <p:nvPr>
            <p:ph type="sldImg"/>
          </p:nvPr>
        </p:nvSpPr>
        <p:spPr>
          <a:solidFill>
            <a:srgbClr val="FFFFFF"/>
          </a:solidFill>
          <a:ln/>
        </p:spPr>
      </p:sp>
      <p:sp>
        <p:nvSpPr>
          <p:cNvPr id="43010" name="Rectangle 2">
            <a:extLst>
              <a:ext uri="{FF2B5EF4-FFF2-40B4-BE49-F238E27FC236}">
                <a16:creationId xmlns:a16="http://schemas.microsoft.com/office/drawing/2014/main" id="{846DAB4C-6AFF-CE4B-A1B8-A02915E35349}"/>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4450" algn="just">
              <a:lnSpc>
                <a:spcPct val="90000"/>
              </a:lnSpc>
              <a:spcBef>
                <a:spcPts val="525"/>
              </a:spcBef>
            </a:pPr>
            <a:r>
              <a:rPr lang="en-US" altLang="en-US" dirty="0">
                <a:solidFill>
                  <a:srgbClr val="000000"/>
                </a:solidFill>
                <a:latin typeface="Arial" panose="020B0604020202020204" pitchFamily="34" charset="0"/>
                <a:ea typeface="ＭＳ Ｐゴシック" panose="020B0600070205080204" pitchFamily="34" charset="-128"/>
                <a:cs typeface="Arial" panose="020B0604020202020204" pitchFamily="34" charset="0"/>
                <a:sym typeface="Arial" panose="020B0604020202020204" pitchFamily="34" charset="0"/>
              </a:rPr>
              <a:t>Storage conflicts, like other resource conflicts can be reduced or eliminated by duplicating the troublesome resource</a:t>
            </a:r>
          </a:p>
          <a:p>
            <a:pPr marL="44450" algn="just">
              <a:lnSpc>
                <a:spcPct val="90000"/>
              </a:lnSpc>
              <a:spcBef>
                <a:spcPts val="525"/>
              </a:spcBef>
            </a:pPr>
            <a:endParaRPr lang="en-US" altLang="en-US" dirty="0">
              <a:solidFill>
                <a:srgbClr val="000000"/>
              </a:solidFill>
              <a:latin typeface="Arial" panose="020B0604020202020204" pitchFamily="34" charset="0"/>
              <a:ea typeface="ＭＳ Ｐゴシック" panose="020B0600070205080204" pitchFamily="34" charset="-128"/>
              <a:cs typeface="Arial" panose="020B0604020202020204" pitchFamily="34" charset="0"/>
              <a:sym typeface="Arial" panose="020B0604020202020204" pitchFamily="34" charset="0"/>
            </a:endParaRPr>
          </a:p>
          <a:p>
            <a:pPr marL="44450" algn="just">
              <a:lnSpc>
                <a:spcPct val="90000"/>
              </a:lnSpc>
              <a:spcBef>
                <a:spcPts val="525"/>
              </a:spcBef>
            </a:pPr>
            <a:r>
              <a:rPr lang="en-US" altLang="en-US" dirty="0">
                <a:solidFill>
                  <a:srgbClr val="000000"/>
                </a:solidFill>
                <a:latin typeface="Arial" panose="020B0604020202020204" pitchFamily="34" charset="0"/>
                <a:ea typeface="ＭＳ Ｐゴシック" panose="020B0600070205080204" pitchFamily="34" charset="-128"/>
                <a:cs typeface="Arial" panose="020B0604020202020204" pitchFamily="34" charset="0"/>
                <a:sym typeface="Arial" panose="020B0604020202020204" pitchFamily="34" charset="0"/>
              </a:rPr>
              <a:t>Formerly last bullet on slide:</a:t>
            </a:r>
          </a:p>
          <a:p>
            <a:pPr marL="44450" algn="just">
              <a:lnSpc>
                <a:spcPct val="90000"/>
              </a:lnSpc>
              <a:spcBef>
                <a:spcPts val="525"/>
              </a:spcBef>
            </a:pPr>
            <a:r>
              <a:rPr lang="en-US" altLang="en-US" b="1" dirty="0">
                <a:latin typeface="Arial" panose="020B0604020202020204" pitchFamily="34" charset="0"/>
                <a:ea typeface="ＭＳ Ｐゴシック" panose="020B0600070205080204" pitchFamily="34" charset="-128"/>
              </a:rPr>
              <a:t>When instructions issued out-of-order, correspondence between registers and values breaks down and values conflict for registers</a:t>
            </a:r>
            <a:r>
              <a:rPr lang="en-US" altLang="en-US" dirty="0">
                <a:latin typeface="Arial" panose="020B0604020202020204" pitchFamily="34" charset="0"/>
                <a:ea typeface="ＭＳ Ｐゴシック" panose="020B0600070205080204" pitchFamily="34" charset="-128"/>
              </a:rPr>
              <a:t>	</a:t>
            </a:r>
          </a:p>
          <a:p>
            <a:pPr marL="44450" algn="just">
              <a:lnSpc>
                <a:spcPct val="90000"/>
              </a:lnSpc>
              <a:spcBef>
                <a:spcPts val="525"/>
              </a:spcBef>
            </a:pPr>
            <a:endParaRPr lang="en-US" altLang="en-US" dirty="0">
              <a:solidFill>
                <a:srgbClr val="000000"/>
              </a:solidFill>
              <a:latin typeface="Arial" panose="020B0604020202020204" pitchFamily="34" charset="0"/>
              <a:ea typeface="ＭＳ Ｐゴシック" panose="020B0600070205080204" pitchFamily="34" charset="-128"/>
              <a:cs typeface="Arial" panose="020B0604020202020204" pitchFamily="34" charset="0"/>
              <a:sym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a:extLst>
              <a:ext uri="{FF2B5EF4-FFF2-40B4-BE49-F238E27FC236}">
                <a16:creationId xmlns:a16="http://schemas.microsoft.com/office/drawing/2014/main" id="{C4F2DC83-811B-0D4B-A75C-85D68A349A8E}"/>
              </a:ext>
            </a:extLst>
          </p:cNvPr>
          <p:cNvSpPr>
            <a:spLocks noGrp="1" noRot="1" noChangeAspect="1" noChangeArrowheads="1" noTextEdit="1"/>
          </p:cNvSpPr>
          <p:nvPr>
            <p:ph type="sldImg"/>
          </p:nvPr>
        </p:nvSpPr>
        <p:spPr>
          <a:ln/>
        </p:spPr>
      </p:sp>
      <p:sp>
        <p:nvSpPr>
          <p:cNvPr id="45058" name="Notes Placeholder 2">
            <a:extLst>
              <a:ext uri="{FF2B5EF4-FFF2-40B4-BE49-F238E27FC236}">
                <a16:creationId xmlns:a16="http://schemas.microsoft.com/office/drawing/2014/main" id="{FC663488-6F58-704A-B04D-5C65BEA7FB6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ea typeface="ＭＳ Ｐゴシック" panose="020B0600070205080204" pitchFamily="34" charset="-128"/>
              </a:rPr>
              <a:t>What</a:t>
            </a:r>
            <a:r>
              <a:rPr lang="ja-JP" altLang="en-US">
                <a:latin typeface="Arial" panose="020B0604020202020204" pitchFamily="34" charset="0"/>
                <a:ea typeface="ＭＳ Ｐゴシック" panose="020B0600070205080204" pitchFamily="34" charset="-128"/>
              </a:rPr>
              <a:t>’</a:t>
            </a:r>
            <a:r>
              <a:rPr lang="en-US" altLang="ja-JP">
                <a:latin typeface="Arial" panose="020B0604020202020204" pitchFamily="34" charset="0"/>
                <a:ea typeface="ＭＳ Ｐゴシック" panose="020B0600070205080204" pitchFamily="34" charset="-128"/>
              </a:rPr>
              <a:t>s the diff?</a:t>
            </a:r>
          </a:p>
          <a:p>
            <a:pPr>
              <a:buFontTx/>
              <a:buChar char="•"/>
            </a:pPr>
            <a:r>
              <a:rPr lang="en-US" altLang="en-US">
                <a:latin typeface="Arial" panose="020B0604020202020204" pitchFamily="34" charset="0"/>
                <a:ea typeface="ＭＳ Ｐゴシック" panose="020B0600070205080204" pitchFamily="34" charset="-128"/>
              </a:rPr>
              <a:t>BOTH must abide by the data flow of the program for correctness.</a:t>
            </a:r>
          </a:p>
        </p:txBody>
      </p:sp>
      <p:sp>
        <p:nvSpPr>
          <p:cNvPr id="45059" name="Slide Number Placeholder 3">
            <a:extLst>
              <a:ext uri="{FF2B5EF4-FFF2-40B4-BE49-F238E27FC236}">
                <a16:creationId xmlns:a16="http://schemas.microsoft.com/office/drawing/2014/main" id="{5989C382-7008-174B-BD1A-D7B9A641409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3B7D6083-3F25-EB4D-881B-3924CE47C956}" type="slidenum">
              <a:rPr lang="en-US" altLang="en-US"/>
              <a:pPr>
                <a:spcBef>
                  <a:spcPct val="0"/>
                </a:spcBef>
              </a:pPr>
              <a:t>14</a:t>
            </a:fld>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a:extLst>
              <a:ext uri="{FF2B5EF4-FFF2-40B4-BE49-F238E27FC236}">
                <a16:creationId xmlns:a16="http://schemas.microsoft.com/office/drawing/2014/main" id="{2144AD20-8772-854D-94D2-EBECC09D0498}"/>
              </a:ext>
            </a:extLst>
          </p:cNvPr>
          <p:cNvSpPr>
            <a:spLocks noGrp="1" noRot="1" noChangeAspect="1" noChangeArrowheads="1" noTextEdit="1"/>
          </p:cNvSpPr>
          <p:nvPr>
            <p:ph type="sldImg"/>
          </p:nvPr>
        </p:nvSpPr>
        <p:spPr>
          <a:solidFill>
            <a:srgbClr val="FFFFFF"/>
          </a:solidFill>
          <a:ln/>
        </p:spPr>
      </p:sp>
      <p:sp>
        <p:nvSpPr>
          <p:cNvPr id="47106" name="Rectangle 2">
            <a:extLst>
              <a:ext uri="{FF2B5EF4-FFF2-40B4-BE49-F238E27FC236}">
                <a16:creationId xmlns:a16="http://schemas.microsoft.com/office/drawing/2014/main" id="{BB554C82-77C2-364C-A406-77D64792E4FF}"/>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4450" algn="just">
              <a:lnSpc>
                <a:spcPct val="90000"/>
              </a:lnSpc>
              <a:spcBef>
                <a:spcPts val="525"/>
              </a:spcBef>
            </a:pPr>
            <a:r>
              <a:rPr lang="en-US" altLang="en-US">
                <a:solidFill>
                  <a:srgbClr val="000000"/>
                </a:solidFill>
                <a:latin typeface="Arial" panose="020B0604020202020204" pitchFamily="34" charset="0"/>
                <a:ea typeface="ＭＳ Ｐゴシック" panose="020B0600070205080204" pitchFamily="34" charset="-128"/>
                <a:cs typeface="Arial" panose="020B0604020202020204" pitchFamily="34" charset="0"/>
                <a:sym typeface="Arial" panose="020B0604020202020204" pitchFamily="34" charset="0"/>
              </a:rPr>
              <a:t>WAW hazard with i1 and i2.</a:t>
            </a:r>
          </a:p>
          <a:p>
            <a:pPr marL="44450" algn="just">
              <a:lnSpc>
                <a:spcPct val="90000"/>
              </a:lnSpc>
              <a:spcBef>
                <a:spcPts val="525"/>
              </a:spcBef>
            </a:pPr>
            <a:r>
              <a:rPr lang="en-US" altLang="en-US">
                <a:solidFill>
                  <a:srgbClr val="000000"/>
                </a:solidFill>
                <a:latin typeface="Arial" panose="020B0604020202020204" pitchFamily="34" charset="0"/>
                <a:ea typeface="ＭＳ Ｐゴシック" panose="020B0600070205080204" pitchFamily="34" charset="-128"/>
                <a:cs typeface="Arial" panose="020B0604020202020204" pitchFamily="34" charset="0"/>
                <a:sym typeface="Arial" panose="020B0604020202020204" pitchFamily="34" charset="0"/>
              </a:rPr>
              <a:t>Address by register renaming, e.g., rename R3 in I2 and I5 to R20, for example.</a:t>
            </a:r>
          </a:p>
          <a:p>
            <a:pPr marL="44450" algn="just">
              <a:lnSpc>
                <a:spcPct val="90000"/>
              </a:lnSpc>
              <a:spcBef>
                <a:spcPts val="525"/>
              </a:spcBef>
            </a:pPr>
            <a:endParaRPr lang="en-US" altLang="en-US">
              <a:solidFill>
                <a:srgbClr val="000000"/>
              </a:solidFill>
              <a:latin typeface="Arial" panose="020B0604020202020204" pitchFamily="34" charset="0"/>
              <a:ea typeface="ＭＳ Ｐゴシック" panose="020B0600070205080204" pitchFamily="34" charset="-128"/>
              <a:cs typeface="Arial" panose="020B0604020202020204" pitchFamily="34" charset="0"/>
              <a:sym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02E3B8A0-AB34-1E49-8F01-313CB31D6928}"/>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r>
              <a:rPr lang="en-US" altLang="en-US"/>
              <a:t>The University of Adelaide, School of Computer Science</a:t>
            </a:r>
          </a:p>
        </p:txBody>
      </p:sp>
      <p:sp>
        <p:nvSpPr>
          <p:cNvPr id="49154" name="Rectangle 3">
            <a:extLst>
              <a:ext uri="{FF2B5EF4-FFF2-40B4-BE49-F238E27FC236}">
                <a16:creationId xmlns:a16="http://schemas.microsoft.com/office/drawing/2014/main" id="{9DBE368C-F339-BC4E-87BB-4743DFDB756B}"/>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21F65F5F-A04A-B040-A75A-E1CF3BD2E9BB}" type="datetime3">
              <a:rPr lang="en-US" altLang="en-US" smtClean="0"/>
              <a:pPr>
                <a:spcBef>
                  <a:spcPct val="0"/>
                </a:spcBef>
              </a:pPr>
              <a:t>16 August 2022</a:t>
            </a:fld>
            <a:endParaRPr lang="en-US" altLang="en-US"/>
          </a:p>
        </p:txBody>
      </p:sp>
      <p:sp>
        <p:nvSpPr>
          <p:cNvPr id="49155" name="Rectangle 6">
            <a:extLst>
              <a:ext uri="{FF2B5EF4-FFF2-40B4-BE49-F238E27FC236}">
                <a16:creationId xmlns:a16="http://schemas.microsoft.com/office/drawing/2014/main" id="{CEC2D467-4601-A94B-8B91-D0BF7355E57F}"/>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r>
              <a:rPr lang="en-US" altLang="en-US"/>
              <a:t>Chapter 2 — Instructions: Language of the Computer</a:t>
            </a:r>
          </a:p>
        </p:txBody>
      </p:sp>
      <p:sp>
        <p:nvSpPr>
          <p:cNvPr id="49156" name="Rectangle 7">
            <a:extLst>
              <a:ext uri="{FF2B5EF4-FFF2-40B4-BE49-F238E27FC236}">
                <a16:creationId xmlns:a16="http://schemas.microsoft.com/office/drawing/2014/main" id="{0EA282A5-DBF1-394B-9E54-CD080D46059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A497F3EE-EA83-1E47-8856-F14BAF904A18}" type="slidenum">
              <a:rPr lang="en-US" altLang="en-US"/>
              <a:pPr>
                <a:spcBef>
                  <a:spcPct val="0"/>
                </a:spcBef>
              </a:pPr>
              <a:t>16</a:t>
            </a:fld>
            <a:endParaRPr lang="en-US" altLang="en-US"/>
          </a:p>
        </p:txBody>
      </p:sp>
      <p:sp>
        <p:nvSpPr>
          <p:cNvPr id="49157" name="Rectangle 2">
            <a:extLst>
              <a:ext uri="{FF2B5EF4-FFF2-40B4-BE49-F238E27FC236}">
                <a16:creationId xmlns:a16="http://schemas.microsoft.com/office/drawing/2014/main" id="{C9C2B21C-6EE4-674D-AE12-76B2BC9F4A9B}"/>
              </a:ext>
            </a:extLst>
          </p:cNvPr>
          <p:cNvSpPr>
            <a:spLocks noGrp="1" noRot="1" noChangeAspect="1" noChangeArrowheads="1" noTextEdit="1"/>
          </p:cNvSpPr>
          <p:nvPr>
            <p:ph type="sldImg"/>
          </p:nvPr>
        </p:nvSpPr>
        <p:spPr>
          <a:ln/>
        </p:spPr>
      </p:sp>
      <p:sp>
        <p:nvSpPr>
          <p:cNvPr id="49158" name="Rectangle 3">
            <a:extLst>
              <a:ext uri="{FF2B5EF4-FFF2-40B4-BE49-F238E27FC236}">
                <a16:creationId xmlns:a16="http://schemas.microsoft.com/office/drawing/2014/main" id="{94E4885D-8092-E845-9225-1D4A9DA78BA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dirty="0">
                <a:latin typeface="Arial" panose="020B0604020202020204" pitchFamily="34" charset="0"/>
                <a:ea typeface="ＭＳ Ｐゴシック" panose="020B0600070205080204" pitchFamily="34" charset="-128"/>
              </a:rPr>
              <a:t>WAW &amp; WAR hazards introduced.  WAW: output dependence.  WAR: anti-dependence.</a:t>
            </a:r>
          </a:p>
          <a:p>
            <a:endParaRPr lang="en-AU" altLang="en-US" dirty="0">
              <a:latin typeface="Arial" panose="020B0604020202020204" pitchFamily="34" charset="0"/>
              <a:ea typeface="ＭＳ Ｐゴシック" panose="020B0600070205080204" pitchFamily="34" charset="-128"/>
            </a:endParaRPr>
          </a:p>
          <a:p>
            <a:r>
              <a:rPr lang="en-AU" altLang="en-US" dirty="0">
                <a:latin typeface="Arial" panose="020B0604020202020204" pitchFamily="34" charset="0"/>
                <a:ea typeface="ＭＳ Ｐゴシック" panose="020B0600070205080204" pitchFamily="34" charset="-128"/>
              </a:rPr>
              <a:t>IF stage precedes the issue stage and may fetch either into an IR or into a queue of pending instructions, e.g., re-order buffer (ROB)</a:t>
            </a:r>
          </a:p>
          <a:p>
            <a:r>
              <a:rPr lang="en-AU" altLang="en-US" dirty="0">
                <a:latin typeface="Arial" panose="020B0604020202020204" pitchFamily="34" charset="0"/>
                <a:ea typeface="ＭＳ Ｐゴシック" panose="020B0600070205080204" pitchFamily="34" charset="-128"/>
              </a:rPr>
              <a:t>To allow out-of-order execution, ID needs to be split into two sub-stages (implicit before, explicit now to enable "register renaming") </a:t>
            </a:r>
          </a:p>
          <a:p>
            <a:pPr>
              <a:buFontTx/>
              <a:buChar char="-"/>
            </a:pPr>
            <a:r>
              <a:rPr lang="en-AU" altLang="en-US" dirty="0">
                <a:latin typeface="Arial" panose="020B0604020202020204" pitchFamily="34" charset="0"/>
                <a:ea typeface="ＭＳ Ｐゴシック" panose="020B0600070205080204" pitchFamily="34" charset="-128"/>
              </a:rPr>
              <a:t>Issue (decode &amp; check for structural hazards)</a:t>
            </a:r>
          </a:p>
          <a:p>
            <a:pPr>
              <a:buFontTx/>
              <a:buChar char="-"/>
            </a:pPr>
            <a:r>
              <a:rPr lang="en-AU" altLang="en-US" dirty="0">
                <a:latin typeface="Arial" panose="020B0604020202020204" pitchFamily="34" charset="0"/>
                <a:ea typeface="ＭＳ Ｐゴシック" panose="020B0600070205080204" pitchFamily="34" charset="-128"/>
              </a:rPr>
              <a:t>Read Operands (wait until no data hazards, and THEN read operands)</a:t>
            </a:r>
          </a:p>
          <a:p>
            <a:pPr>
              <a:buFontTx/>
              <a:buChar char="-"/>
            </a:pPr>
            <a:endParaRPr lang="en-AU" altLang="en-US" dirty="0">
              <a:latin typeface="Arial" panose="020B0604020202020204" pitchFamily="34" charset="0"/>
              <a:ea typeface="ＭＳ Ｐゴシック" panose="020B0600070205080204" pitchFamily="34" charset="-128"/>
            </a:endParaRPr>
          </a:p>
          <a:p>
            <a:r>
              <a:rPr lang="en-AU" altLang="en-US" dirty="0">
                <a:latin typeface="Arial" panose="020B0604020202020204" pitchFamily="34" charset="0"/>
                <a:ea typeface="ＭＳ Ｐゴシック" panose="020B0600070205080204" pitchFamily="34" charset="-128"/>
              </a:rPr>
              <a:t>Distinguish between when an instruction </a:t>
            </a:r>
            <a:r>
              <a:rPr lang="en-AU" altLang="en-US" i="1" dirty="0">
                <a:latin typeface="Arial" panose="020B0604020202020204" pitchFamily="34" charset="0"/>
                <a:ea typeface="ＭＳ Ｐゴシック" panose="020B0600070205080204" pitchFamily="34" charset="-128"/>
              </a:rPr>
              <a:t>begins execution</a:t>
            </a:r>
            <a:r>
              <a:rPr lang="en-AU" altLang="en-US" dirty="0">
                <a:latin typeface="Arial" panose="020B0604020202020204" pitchFamily="34" charset="0"/>
                <a:ea typeface="ＭＳ Ｐゴシック" panose="020B0600070205080204" pitchFamily="34" charset="-128"/>
              </a:rPr>
              <a:t> and when it </a:t>
            </a:r>
            <a:r>
              <a:rPr lang="en-AU" altLang="en-US" i="1" dirty="0">
                <a:latin typeface="Arial" panose="020B0604020202020204" pitchFamily="34" charset="0"/>
                <a:ea typeface="ＭＳ Ｐゴシック" panose="020B0600070205080204" pitchFamily="34" charset="-128"/>
              </a:rPr>
              <a:t>completes execution</a:t>
            </a:r>
            <a:r>
              <a:rPr lang="en-AU" altLang="en-US" dirty="0">
                <a:latin typeface="Arial" panose="020B0604020202020204" pitchFamily="34" charset="0"/>
                <a:ea typeface="ＭＳ Ｐゴシック" panose="020B0600070205080204" pitchFamily="34" charset="-128"/>
              </a:rPr>
              <a:t>. </a:t>
            </a:r>
            <a:r>
              <a:rPr lang="en-AU" altLang="en-US" b="1" dirty="0">
                <a:latin typeface="Arial" panose="020B0604020202020204" pitchFamily="34" charset="0"/>
                <a:ea typeface="ＭＳ Ｐゴシック" panose="020B0600070205080204" pitchFamily="34" charset="-128"/>
              </a:rPr>
              <a:t>Between then, the instruction is </a:t>
            </a:r>
            <a:r>
              <a:rPr lang="en-AU" altLang="en-US" b="1" i="1" dirty="0">
                <a:latin typeface="Arial" panose="020B0604020202020204" pitchFamily="34" charset="0"/>
                <a:ea typeface="ＭＳ Ｐゴシック" panose="020B0600070205080204" pitchFamily="34" charset="-128"/>
              </a:rPr>
              <a:t>in execution</a:t>
            </a:r>
            <a:r>
              <a:rPr lang="en-AU" altLang="en-US" b="1" dirty="0">
                <a:latin typeface="Arial" panose="020B0604020202020204" pitchFamily="34" charset="0"/>
                <a:ea typeface="ＭＳ Ｐゴシック" panose="020B0600070205080204" pitchFamily="34" charset="-128"/>
              </a:rPr>
              <a:t>. </a:t>
            </a:r>
          </a:p>
          <a:p>
            <a:r>
              <a:rPr lang="en-AU" altLang="en-US" dirty="0">
                <a:latin typeface="Arial" panose="020B0604020202020204" pitchFamily="34" charset="0"/>
                <a:ea typeface="ＭＳ Ｐゴシック" panose="020B0600070205080204" pitchFamily="34" charset="-128"/>
              </a:rPr>
              <a:t>Having multiple instructions in execution at the same time requires multiple functional units, pipelined functional units or both.</a:t>
            </a:r>
          </a:p>
          <a:p>
            <a:endParaRPr lang="en-AU" altLang="en-US" dirty="0">
              <a:latin typeface="Arial" panose="020B0604020202020204" pitchFamily="34" charset="0"/>
              <a:ea typeface="ＭＳ Ｐゴシック" panose="020B0600070205080204" pitchFamily="34" charset="-128"/>
            </a:endParaRPr>
          </a:p>
          <a:p>
            <a:r>
              <a:rPr lang="en-AU" altLang="en-US" dirty="0">
                <a:latin typeface="Arial" panose="020B0604020202020204" pitchFamily="34" charset="0"/>
                <a:ea typeface="ＭＳ Ｐゴシック" panose="020B0600070205080204" pitchFamily="34" charset="-128"/>
              </a:rPr>
              <a:t>In an IOI-OOC, all instructions pass through the issue stage in order (“in-order issue”) but can be stalled or bypassed by each other in the second stage (i.e., read operands).</a:t>
            </a:r>
          </a:p>
          <a:p>
            <a:r>
              <a:rPr lang="en-AU" altLang="en-US" dirty="0">
                <a:latin typeface="Arial" panose="020B0604020202020204" pitchFamily="34" charset="0"/>
                <a:ea typeface="ＭＳ Ｐゴシック" panose="020B0600070205080204" pitchFamily="34" charset="-128"/>
              </a:rPr>
              <a:t>In an OOI-OOC, instructions may pass through the stage out of order. </a:t>
            </a:r>
          </a:p>
          <a:p>
            <a:endParaRPr lang="en-AU" altLang="en-US" dirty="0">
              <a:latin typeface="Arial" panose="020B0604020202020204" pitchFamily="34" charset="0"/>
              <a:ea typeface="ＭＳ Ｐゴシック" panose="020B0600070205080204" pitchFamily="34" charset="-128"/>
            </a:endParaRPr>
          </a:p>
          <a:p>
            <a:r>
              <a:rPr lang="en-AU" altLang="en-US" dirty="0">
                <a:latin typeface="Arial" panose="020B0604020202020204" pitchFamily="34" charset="0"/>
                <a:ea typeface="ＭＳ Ｐゴシック" panose="020B0600070205080204" pitchFamily="34" charset="-128"/>
              </a:rPr>
              <a:t>A technique for allowing instructions to execute out of order when sufficient resources and no data dependences:  SCOREBOARDING. (Named after CDC 6600 scoreboard.)</a:t>
            </a:r>
          </a:p>
          <a:p>
            <a:r>
              <a:rPr lang="en-AU" altLang="en-US" dirty="0">
                <a:latin typeface="Arial" panose="020B0604020202020204" pitchFamily="34" charset="0"/>
                <a:ea typeface="ＭＳ Ｐゴシック" panose="020B0600070205080204" pitchFamily="34" charset="-128"/>
              </a:rPr>
              <a:t>We focus on a more sophisticated technique called </a:t>
            </a:r>
            <a:r>
              <a:rPr lang="en-AU" altLang="en-US" dirty="0" err="1">
                <a:latin typeface="Arial" panose="020B0604020202020204" pitchFamily="34" charset="0"/>
                <a:ea typeface="ＭＳ Ｐゴシック" panose="020B0600070205080204" pitchFamily="34" charset="-128"/>
              </a:rPr>
              <a:t>Tomasulo’s</a:t>
            </a:r>
            <a:r>
              <a:rPr lang="en-AU" altLang="en-US" dirty="0">
                <a:latin typeface="Arial" panose="020B0604020202020204" pitchFamily="34" charset="0"/>
                <a:ea typeface="ＭＳ Ｐゴシック" panose="020B0600070205080204" pitchFamily="34" charset="-128"/>
              </a:rPr>
              <a:t> algorithm, which handles </a:t>
            </a:r>
            <a:r>
              <a:rPr lang="en-AU" altLang="en-US" dirty="0" err="1">
                <a:latin typeface="Arial" panose="020B0604020202020204" pitchFamily="34" charset="0"/>
                <a:ea typeface="ＭＳ Ｐゴシック" panose="020B0600070205080204" pitchFamily="34" charset="-128"/>
              </a:rPr>
              <a:t>antidependence</a:t>
            </a:r>
            <a:r>
              <a:rPr lang="en-AU" altLang="en-US" dirty="0">
                <a:latin typeface="Arial" panose="020B0604020202020204" pitchFamily="34" charset="0"/>
                <a:ea typeface="ＭＳ Ｐゴシック" panose="020B0600070205080204" pitchFamily="34" charset="-128"/>
              </a:rPr>
              <a:t> and output dependence by renaming the registers dynamically.</a:t>
            </a:r>
          </a:p>
          <a:p>
            <a:endParaRPr lang="en-AU" altLang="en-US" dirty="0">
              <a:latin typeface="Arial" panose="020B0604020202020204" pitchFamily="34" charset="0"/>
              <a:ea typeface="ＭＳ Ｐゴシック" panose="020B0600070205080204" pitchFamily="34" charset="-128"/>
            </a:endParaRPr>
          </a:p>
          <a:p>
            <a:r>
              <a:rPr lang="en-AU" altLang="en-US" dirty="0" err="1">
                <a:latin typeface="Arial" panose="020B0604020202020204" pitchFamily="34" charset="0"/>
                <a:ea typeface="ＭＳ Ｐゴシック" panose="020B0600070205080204" pitchFamily="34" charset="-128"/>
              </a:rPr>
              <a:t>Tomasulo’s</a:t>
            </a:r>
            <a:r>
              <a:rPr lang="en-AU" altLang="en-US" dirty="0">
                <a:latin typeface="Arial" panose="020B0604020202020204" pitchFamily="34" charset="0"/>
                <a:ea typeface="ＭＳ Ｐゴシック" panose="020B0600070205080204" pitchFamily="34" charset="-128"/>
              </a:rPr>
              <a:t> algorithm came from IBM. Goal: Achieve high floating-</a:t>
            </a:r>
            <a:r>
              <a:rPr lang="en-AU" altLang="en-US" dirty="0" err="1">
                <a:latin typeface="Arial" panose="020B0604020202020204" pitchFamily="34" charset="0"/>
                <a:ea typeface="ＭＳ Ｐゴシック" panose="020B0600070205080204" pitchFamily="34" charset="-128"/>
              </a:rPr>
              <a:t>pt</a:t>
            </a:r>
            <a:r>
              <a:rPr lang="en-AU" altLang="en-US" dirty="0">
                <a:latin typeface="Arial" panose="020B0604020202020204" pitchFamily="34" charset="0"/>
                <a:ea typeface="ＭＳ Ｐゴシック" panose="020B0600070205080204" pitchFamily="34" charset="-128"/>
              </a:rPr>
              <a:t> performance. </a:t>
            </a:r>
          </a:p>
          <a:p>
            <a:r>
              <a:rPr lang="en-AU" altLang="en-US" dirty="0">
                <a:latin typeface="Arial" panose="020B0604020202020204" pitchFamily="34" charset="0"/>
                <a:ea typeface="ＭＳ Ｐゴシック" panose="020B0600070205080204" pitchFamily="34" charset="-128"/>
              </a:rPr>
              <a:t>Issues: IBM’s 360 only had 4 DP floating-pt. units, long floating-point delays, and long memory accesses (on miss).</a:t>
            </a:r>
          </a:p>
          <a:p>
            <a:endParaRPr lang="en-AU" altLang="en-US" dirty="0">
              <a:latin typeface="Arial" panose="020B0604020202020204" pitchFamily="34" charset="0"/>
              <a:ea typeface="ＭＳ Ｐゴシック" panose="020B0600070205080204" pitchFamily="34" charset="-128"/>
            </a:endParaRPr>
          </a:p>
          <a:p>
            <a:pPr>
              <a:buFontTx/>
              <a:buChar char="-"/>
            </a:pPr>
            <a:endParaRPr lang="en-AU" altLang="en-US" dirty="0">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a:extLst>
              <a:ext uri="{FF2B5EF4-FFF2-40B4-BE49-F238E27FC236}">
                <a16:creationId xmlns:a16="http://schemas.microsoft.com/office/drawing/2014/main" id="{3E6E6875-00D0-6244-A39C-72AA1471CA0A}"/>
              </a:ext>
            </a:extLst>
          </p:cNvPr>
          <p:cNvSpPr>
            <a:spLocks noGrp="1" noRot="1" noChangeAspect="1" noChangeArrowheads="1" noTextEdit="1"/>
          </p:cNvSpPr>
          <p:nvPr>
            <p:ph type="sldImg"/>
          </p:nvPr>
        </p:nvSpPr>
        <p:spPr>
          <a:ln/>
        </p:spPr>
      </p:sp>
      <p:sp>
        <p:nvSpPr>
          <p:cNvPr id="3" name="Notes Placeholder 2">
            <a:extLst>
              <a:ext uri="{FF2B5EF4-FFF2-40B4-BE49-F238E27FC236}">
                <a16:creationId xmlns:a16="http://schemas.microsoft.com/office/drawing/2014/main" id="{CB30C818-7821-8B4B-AB7B-64D4EBA07A74}"/>
              </a:ext>
            </a:extLst>
          </p:cNvPr>
          <p:cNvSpPr>
            <a:spLocks noGrp="1"/>
          </p:cNvSpPr>
          <p:nvPr>
            <p:ph type="body" idx="1"/>
          </p:nvPr>
        </p:nvSpPr>
        <p:spPr/>
        <p:txBody>
          <a:bodyPr>
            <a:normAutofit fontScale="85000" lnSpcReduction="20000"/>
          </a:bodyPr>
          <a:lstStyle/>
          <a:p>
            <a:pPr>
              <a:defRPr/>
            </a:pPr>
            <a:r>
              <a:rPr lang="en-US" dirty="0"/>
              <a:t>PROBLEM</a:t>
            </a:r>
          </a:p>
          <a:p>
            <a:pPr>
              <a:buFont typeface="Arial"/>
              <a:buChar char="•"/>
              <a:defRPr/>
            </a:pPr>
            <a:r>
              <a:rPr lang="en-US" dirty="0"/>
              <a:t>SUB.D cannot execute because of dependence of ADD.D on DIV.D causes pipeline to stall.</a:t>
            </a:r>
          </a:p>
          <a:p>
            <a:pPr>
              <a:buFont typeface="Arial"/>
              <a:buChar char="•"/>
              <a:defRPr/>
            </a:pPr>
            <a:r>
              <a:rPr lang="en-US" dirty="0"/>
              <a:t>YET SUB.D is NOT data dependent on anything in the pipeline</a:t>
            </a:r>
          </a:p>
          <a:p>
            <a:pPr>
              <a:buFont typeface="Arial"/>
              <a:buChar char="•"/>
              <a:defRPr/>
            </a:pPr>
            <a:endParaRPr lang="en-US" dirty="0"/>
          </a:p>
          <a:p>
            <a:pPr>
              <a:buFont typeface="Arial"/>
              <a:buNone/>
              <a:defRPr/>
            </a:pPr>
            <a:r>
              <a:rPr lang="en-US" dirty="0"/>
              <a:t>This hazard creates a performance limitation that can be eliminated by not requiring instructions to execute in program order.</a:t>
            </a:r>
          </a:p>
          <a:p>
            <a:pPr>
              <a:buFont typeface="Arial"/>
              <a:buNone/>
              <a:defRPr/>
            </a:pPr>
            <a:endParaRPr lang="en-US" dirty="0"/>
          </a:p>
          <a:p>
            <a:pPr>
              <a:buFont typeface="Arial"/>
              <a:buNone/>
              <a:defRPr/>
            </a:pPr>
            <a:r>
              <a:rPr lang="en-US" dirty="0"/>
              <a:t>In classic 5-stage pipeline, </a:t>
            </a:r>
            <a:r>
              <a:rPr lang="en-US" b="1" dirty="0"/>
              <a:t>both structural and data hazards can be checked during ID (reason for splitting ID stage into two sub-stages)</a:t>
            </a:r>
          </a:p>
          <a:p>
            <a:pPr>
              <a:buFont typeface="Arial"/>
              <a:buNone/>
              <a:defRPr/>
            </a:pPr>
            <a:r>
              <a:rPr lang="en-US" dirty="0"/>
              <a:t>To allow SUB.D to execute early, two parts must be satisfied:</a:t>
            </a:r>
          </a:p>
          <a:p>
            <a:pPr>
              <a:buFont typeface="Arial"/>
              <a:buChar char="•"/>
              <a:defRPr/>
            </a:pPr>
            <a:r>
              <a:rPr lang="en-US" dirty="0"/>
              <a:t>Checking for structural hazards</a:t>
            </a:r>
          </a:p>
          <a:p>
            <a:pPr>
              <a:buFont typeface="Arial"/>
              <a:buChar char="•"/>
              <a:defRPr/>
            </a:pPr>
            <a:r>
              <a:rPr lang="en-US" dirty="0"/>
              <a:t>Waiting for absence of data hazards</a:t>
            </a:r>
          </a:p>
          <a:p>
            <a:pPr>
              <a:buFont typeface="Arial"/>
              <a:buNone/>
              <a:defRPr/>
            </a:pPr>
            <a:endParaRPr lang="en-US" dirty="0"/>
          </a:p>
          <a:p>
            <a:pPr>
              <a:buFont typeface="Arial"/>
              <a:buNone/>
              <a:defRPr/>
            </a:pPr>
            <a:r>
              <a:rPr lang="en-US" dirty="0" err="1"/>
              <a:t>Antidependence</a:t>
            </a:r>
            <a:r>
              <a:rPr lang="en-US" dirty="0"/>
              <a:t> between ADD.D and SUB.D.  If pipeline executes SUB.D before ADD.D (which is waiting for the DIV.D), it will violate </a:t>
            </a:r>
            <a:r>
              <a:rPr lang="en-US" dirty="0" err="1"/>
              <a:t>antidependence</a:t>
            </a:r>
            <a:r>
              <a:rPr lang="en-US" dirty="0"/>
              <a:t>, yielding a WAR hazard.</a:t>
            </a:r>
          </a:p>
          <a:p>
            <a:pPr>
              <a:buFont typeface="Arial"/>
              <a:buNone/>
              <a:defRPr/>
            </a:pPr>
            <a:r>
              <a:rPr lang="en-US" dirty="0"/>
              <a:t>Output dependence between ADD.D and MUL.D.  If pipeline executes MUL.D before ADD.D (which is waiting for the DIV.D), it will violate output dependence, yielding a WAW hazard.</a:t>
            </a:r>
          </a:p>
          <a:p>
            <a:pPr>
              <a:buFont typeface="Arial"/>
              <a:buNone/>
              <a:defRPr/>
            </a:pPr>
            <a:endParaRPr lang="en-US" dirty="0"/>
          </a:p>
          <a:p>
            <a:pPr>
              <a:buFont typeface="Arial"/>
              <a:buNone/>
              <a:defRPr/>
            </a:pPr>
            <a:r>
              <a:rPr lang="en-US" dirty="0"/>
              <a:t>OOC creates major complications in handling exceptions.  Dynamic scheduling with OOC must preserve exception behavior in the sense that EXACTLY those exceptions that would arise </a:t>
            </a:r>
            <a:r>
              <a:rPr lang="en-US" dirty="0" err="1"/>
              <a:t>ifthe</a:t>
            </a:r>
            <a:r>
              <a:rPr lang="en-US" dirty="0"/>
              <a:t> program were executed in strict program order ACTUALLY do arise.</a:t>
            </a:r>
          </a:p>
        </p:txBody>
      </p:sp>
      <p:sp>
        <p:nvSpPr>
          <p:cNvPr id="51203" name="Slide Number Placeholder 3">
            <a:extLst>
              <a:ext uri="{FF2B5EF4-FFF2-40B4-BE49-F238E27FC236}">
                <a16:creationId xmlns:a16="http://schemas.microsoft.com/office/drawing/2014/main" id="{7045EDED-9B1D-6F49-A71A-9817C3106E5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B294797D-23EA-0F4D-B275-DE04008D778A}" type="slidenum">
              <a:rPr lang="en-US" altLang="en-US"/>
              <a:pPr>
                <a:spcBef>
                  <a:spcPct val="0"/>
                </a:spcBef>
              </a:pPr>
              <a:t>17</a:t>
            </a:fld>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id="{AAD41723-F51E-B74F-9AB0-D9462CE5DF9B}"/>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r>
              <a:rPr lang="en-US" altLang="en-US"/>
              <a:t>The University of Adelaide, School of Computer Science</a:t>
            </a:r>
          </a:p>
        </p:txBody>
      </p:sp>
      <p:sp>
        <p:nvSpPr>
          <p:cNvPr id="53250" name="Rectangle 3">
            <a:extLst>
              <a:ext uri="{FF2B5EF4-FFF2-40B4-BE49-F238E27FC236}">
                <a16:creationId xmlns:a16="http://schemas.microsoft.com/office/drawing/2014/main" id="{76ABB8AA-6C3F-6748-9A14-C62C7DE28ADE}"/>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8E6D59CB-266F-0640-BF86-B45AD73D1A78}" type="datetime3">
              <a:rPr lang="en-US" altLang="en-US" smtClean="0"/>
              <a:pPr>
                <a:spcBef>
                  <a:spcPct val="0"/>
                </a:spcBef>
              </a:pPr>
              <a:t>16 August 2022</a:t>
            </a:fld>
            <a:endParaRPr lang="en-US" altLang="en-US"/>
          </a:p>
        </p:txBody>
      </p:sp>
      <p:sp>
        <p:nvSpPr>
          <p:cNvPr id="53251" name="Rectangle 6">
            <a:extLst>
              <a:ext uri="{FF2B5EF4-FFF2-40B4-BE49-F238E27FC236}">
                <a16:creationId xmlns:a16="http://schemas.microsoft.com/office/drawing/2014/main" id="{204B648A-16C2-2B4F-A7C4-14C8550E10A6}"/>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r>
              <a:rPr lang="en-US" altLang="en-US"/>
              <a:t>Chapter 2 — Instructions: Language of the Computer</a:t>
            </a:r>
          </a:p>
        </p:txBody>
      </p:sp>
      <p:sp>
        <p:nvSpPr>
          <p:cNvPr id="53252" name="Rectangle 7">
            <a:extLst>
              <a:ext uri="{FF2B5EF4-FFF2-40B4-BE49-F238E27FC236}">
                <a16:creationId xmlns:a16="http://schemas.microsoft.com/office/drawing/2014/main" id="{9261F4A0-4598-F441-9B50-96E51F68754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71B00925-88B2-1C4F-B10F-8E1D3E2E977A}" type="slidenum">
              <a:rPr lang="en-US" altLang="en-US"/>
              <a:pPr>
                <a:spcBef>
                  <a:spcPct val="0"/>
                </a:spcBef>
              </a:pPr>
              <a:t>18</a:t>
            </a:fld>
            <a:endParaRPr lang="en-US" altLang="en-US"/>
          </a:p>
        </p:txBody>
      </p:sp>
      <p:sp>
        <p:nvSpPr>
          <p:cNvPr id="53253" name="Rectangle 2">
            <a:extLst>
              <a:ext uri="{FF2B5EF4-FFF2-40B4-BE49-F238E27FC236}">
                <a16:creationId xmlns:a16="http://schemas.microsoft.com/office/drawing/2014/main" id="{F87C5016-A6A0-1B4B-9CEE-40AC1CA99FA4}"/>
              </a:ext>
            </a:extLst>
          </p:cNvPr>
          <p:cNvSpPr>
            <a:spLocks noGrp="1" noRot="1" noChangeAspect="1" noChangeArrowheads="1" noTextEdit="1"/>
          </p:cNvSpPr>
          <p:nvPr>
            <p:ph type="sldImg"/>
          </p:nvPr>
        </p:nvSpPr>
        <p:spPr>
          <a:ln/>
        </p:spPr>
      </p:sp>
      <p:sp>
        <p:nvSpPr>
          <p:cNvPr id="53254" name="Rectangle 3">
            <a:extLst>
              <a:ext uri="{FF2B5EF4-FFF2-40B4-BE49-F238E27FC236}">
                <a16:creationId xmlns:a16="http://schemas.microsoft.com/office/drawing/2014/main" id="{C98461D0-8D82-5F43-9391-4CF7F8344E9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dirty="0">
                <a:latin typeface="Arial" panose="020B0604020202020204" pitchFamily="34" charset="0"/>
                <a:ea typeface="ＭＳ Ｐゴシック" panose="020B0600070205080204" pitchFamily="34" charset="-128"/>
              </a:rPr>
              <a:t>Two </a:t>
            </a:r>
            <a:r>
              <a:rPr lang="en-AU" altLang="en-US" dirty="0" err="1">
                <a:latin typeface="Arial" panose="020B0604020202020204" pitchFamily="34" charset="0"/>
                <a:ea typeface="ＭＳ Ｐゴシック" panose="020B0600070205080204" pitchFamily="34" charset="-128"/>
              </a:rPr>
              <a:t>antidependences</a:t>
            </a:r>
            <a:r>
              <a:rPr lang="en-AU" altLang="en-US" dirty="0">
                <a:latin typeface="Arial" panose="020B0604020202020204" pitchFamily="34" charset="0"/>
                <a:ea typeface="ＭＳ Ｐゴシック" panose="020B0600070205080204" pitchFamily="34" charset="-128"/>
              </a:rPr>
              <a:t> and an output dependence (F6)</a:t>
            </a:r>
          </a:p>
          <a:p>
            <a:endParaRPr lang="en-AU" altLang="en-US" dirty="0">
              <a:latin typeface="Arial" panose="020B0604020202020204" pitchFamily="34" charset="0"/>
              <a:ea typeface="ＭＳ Ｐゴシック" panose="020B0600070205080204" pitchFamily="34" charset="-128"/>
            </a:endParaRPr>
          </a:p>
          <a:p>
            <a:r>
              <a:rPr lang="en-AU" altLang="en-US" dirty="0">
                <a:latin typeface="Arial" panose="020B0604020202020204" pitchFamily="34" charset="0"/>
                <a:ea typeface="ＭＳ Ｐゴシック" panose="020B0600070205080204" pitchFamily="34" charset="-128"/>
              </a:rPr>
              <a:t>EXAM QUESTION: (1) Identify all the data hazards for a IOC pipeline.  (2) Identify all the hazards for a OOC pipeline.</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AU" altLang="en-US" dirty="0">
                <a:latin typeface="Arial" panose="020B0604020202020204" pitchFamily="34" charset="0"/>
                <a:ea typeface="ＭＳ Ｐゴシック" panose="020B0600070205080204" pitchFamily="34" charset="-128"/>
              </a:rPr>
              <a:t>RAW (3):  DIV.D and ADD.D; SUB.D and MUL.D, and ADD.D and S.D. </a:t>
            </a:r>
          </a:p>
          <a:p>
            <a:r>
              <a:rPr lang="en-AU" altLang="en-US" dirty="0">
                <a:latin typeface="Arial" panose="020B0604020202020204" pitchFamily="34" charset="0"/>
                <a:ea typeface="ＭＳ Ｐゴシック" panose="020B0600070205080204" pitchFamily="34" charset="-128"/>
              </a:rPr>
              <a:t>WAR (2):  Use of F8 by ADD.D and use of F6 by SUB.D.</a:t>
            </a:r>
          </a:p>
          <a:p>
            <a:r>
              <a:rPr lang="en-AU" altLang="en-US" dirty="0">
                <a:latin typeface="Arial" panose="020B0604020202020204" pitchFamily="34" charset="0"/>
                <a:ea typeface="ＭＳ Ｐゴシック" panose="020B0600070205080204" pitchFamily="34" charset="-128"/>
              </a:rPr>
              <a:t>WAW (1):  ADD.D may finish later than the MUL.D.</a:t>
            </a:r>
          </a:p>
          <a:p>
            <a:endParaRPr lang="en-AU" altLang="en-US" dirty="0">
              <a:latin typeface="Arial" panose="020B0604020202020204" pitchFamily="34" charset="0"/>
              <a:ea typeface="ＭＳ Ｐゴシック" panose="020B0600070205080204" pitchFamily="34" charset="-128"/>
            </a:endParaRPr>
          </a:p>
          <a:p>
            <a:r>
              <a:rPr lang="en-AU" altLang="en-US" dirty="0">
                <a:latin typeface="Arial" panose="020B0604020202020204" pitchFamily="34" charset="0"/>
                <a:ea typeface="ＭＳ Ｐゴシック" panose="020B0600070205080204" pitchFamily="34" charset="-128"/>
              </a:rPr>
              <a:t>WAR and WAW dependences can be eliminated by register renaming.</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id="{42B4036A-2267-764E-8677-0D6CE37E7C67}"/>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r>
              <a:rPr lang="en-US" altLang="en-US"/>
              <a:t>The University of Adelaide, School of Computer Science</a:t>
            </a:r>
          </a:p>
        </p:txBody>
      </p:sp>
      <p:sp>
        <p:nvSpPr>
          <p:cNvPr id="55298" name="Rectangle 3">
            <a:extLst>
              <a:ext uri="{FF2B5EF4-FFF2-40B4-BE49-F238E27FC236}">
                <a16:creationId xmlns:a16="http://schemas.microsoft.com/office/drawing/2014/main" id="{8CC3590E-8BA2-4447-AF0C-C49E857A869C}"/>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5883845A-FBE6-1148-BC0E-82AED9A06945}" type="datetime3">
              <a:rPr lang="en-US" altLang="en-US" smtClean="0"/>
              <a:pPr>
                <a:spcBef>
                  <a:spcPct val="0"/>
                </a:spcBef>
              </a:pPr>
              <a:t>16 August 2022</a:t>
            </a:fld>
            <a:endParaRPr lang="en-US" altLang="en-US"/>
          </a:p>
        </p:txBody>
      </p:sp>
      <p:sp>
        <p:nvSpPr>
          <p:cNvPr id="55299" name="Rectangle 6">
            <a:extLst>
              <a:ext uri="{FF2B5EF4-FFF2-40B4-BE49-F238E27FC236}">
                <a16:creationId xmlns:a16="http://schemas.microsoft.com/office/drawing/2014/main" id="{9532C30A-2DEB-974E-940D-75001D828568}"/>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r>
              <a:rPr lang="en-US" altLang="en-US"/>
              <a:t>Chapter 2 — Instructions: Language of the Computer</a:t>
            </a:r>
          </a:p>
        </p:txBody>
      </p:sp>
      <p:sp>
        <p:nvSpPr>
          <p:cNvPr id="55300" name="Rectangle 7">
            <a:extLst>
              <a:ext uri="{FF2B5EF4-FFF2-40B4-BE49-F238E27FC236}">
                <a16:creationId xmlns:a16="http://schemas.microsoft.com/office/drawing/2014/main" id="{1A386D6A-BF10-1C4A-890E-F9FA219996D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F81C3EB4-349F-BC4A-AD06-323639E8FA33}" type="slidenum">
              <a:rPr lang="en-US" altLang="en-US"/>
              <a:pPr>
                <a:spcBef>
                  <a:spcPct val="0"/>
                </a:spcBef>
              </a:pPr>
              <a:t>19</a:t>
            </a:fld>
            <a:endParaRPr lang="en-US" altLang="en-US"/>
          </a:p>
        </p:txBody>
      </p:sp>
      <p:sp>
        <p:nvSpPr>
          <p:cNvPr id="55301" name="Rectangle 2">
            <a:extLst>
              <a:ext uri="{FF2B5EF4-FFF2-40B4-BE49-F238E27FC236}">
                <a16:creationId xmlns:a16="http://schemas.microsoft.com/office/drawing/2014/main" id="{BB059389-C02E-2643-A1FC-222A2DD7C075}"/>
              </a:ext>
            </a:extLst>
          </p:cNvPr>
          <p:cNvSpPr>
            <a:spLocks noGrp="1" noRot="1" noChangeAspect="1" noChangeArrowheads="1" noTextEdit="1"/>
          </p:cNvSpPr>
          <p:nvPr>
            <p:ph type="sldImg"/>
          </p:nvPr>
        </p:nvSpPr>
        <p:spPr>
          <a:ln/>
        </p:spPr>
      </p:sp>
      <p:sp>
        <p:nvSpPr>
          <p:cNvPr id="55302" name="Rectangle 3">
            <a:extLst>
              <a:ext uri="{FF2B5EF4-FFF2-40B4-BE49-F238E27FC236}">
                <a16:creationId xmlns:a16="http://schemas.microsoft.com/office/drawing/2014/main" id="{E8B1C4BB-206A-F248-A83C-2E6F28EC931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a:latin typeface="Arial" panose="020B0604020202020204" pitchFamily="34" charset="0"/>
                <a:ea typeface="ＭＳ Ｐゴシック" panose="020B0600070205080204" pitchFamily="34" charset="-128"/>
              </a:rPr>
              <a:t>Assume the existence of two temporary registers, S and T. </a:t>
            </a:r>
            <a:r>
              <a:rPr lang="en-AU" altLang="en-US" b="1">
                <a:latin typeface="Arial" panose="020B0604020202020204" pitchFamily="34" charset="0"/>
                <a:ea typeface="ＭＳ Ｐゴシック" panose="020B0600070205080204" pitchFamily="34" charset="-128"/>
              </a:rPr>
              <a:t>WAW and WAR hazards are now gone. </a:t>
            </a:r>
          </a:p>
          <a:p>
            <a:r>
              <a:rPr lang="en-AU" altLang="en-US" b="1">
                <a:latin typeface="Arial" panose="020B0604020202020204" pitchFamily="34" charset="0"/>
                <a:ea typeface="ＭＳ Ｐゴシック" panose="020B0600070205080204" pitchFamily="34" charset="-128"/>
              </a:rPr>
              <a:t>Could this renaming process have occurred at compile time? Y.</a:t>
            </a:r>
          </a:p>
          <a:p>
            <a:endParaRPr lang="en-AU" altLang="en-US">
              <a:latin typeface="Arial" panose="020B0604020202020204" pitchFamily="34" charset="0"/>
              <a:ea typeface="ＭＳ Ｐゴシック" panose="020B0600070205080204" pitchFamily="34" charset="-128"/>
            </a:endParaRPr>
          </a:p>
          <a:p>
            <a:r>
              <a:rPr lang="en-AU" altLang="en-US">
                <a:latin typeface="Arial" panose="020B0604020202020204" pitchFamily="34" charset="0"/>
                <a:ea typeface="ＭＳ Ｐゴシック" panose="020B0600070205080204" pitchFamily="34" charset="-128"/>
              </a:rPr>
              <a:t>CAUTION:  Any subsequent uses of F8 must be replaced by the register T.</a:t>
            </a:r>
          </a:p>
          <a:p>
            <a:pPr>
              <a:buFontTx/>
              <a:buChar char="•"/>
            </a:pPr>
            <a:r>
              <a:rPr lang="en-AU" altLang="en-US">
                <a:latin typeface="Arial" panose="020B0604020202020204" pitchFamily="34" charset="0"/>
                <a:ea typeface="ＭＳ Ｐゴシック" panose="020B0600070205080204" pitchFamily="34" charset="-128"/>
              </a:rPr>
              <a:t>Finding any uses of F8 that are later in the code requires sophisticated compiler or hardware support since there may be intervening branches between above code and a later use of F8.</a:t>
            </a:r>
          </a:p>
          <a:p>
            <a:pPr>
              <a:buFontTx/>
              <a:buChar char="•"/>
            </a:pPr>
            <a:r>
              <a:rPr lang="en-AU" altLang="en-US">
                <a:latin typeface="Arial" panose="020B0604020202020204" pitchFamily="34" charset="0"/>
                <a:ea typeface="ＭＳ Ｐゴシック" panose="020B0600070205080204" pitchFamily="34" charset="-128"/>
              </a:rPr>
              <a:t>Tomasulo’s algorithm can handle renaming across branches.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335AB634-9A77-DE4F-802C-F7DB69EEBDDD}"/>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The University of Adelaide, School of Computer Science</a:t>
            </a:r>
          </a:p>
        </p:txBody>
      </p:sp>
      <p:sp>
        <p:nvSpPr>
          <p:cNvPr id="57346" name="Rectangle 3">
            <a:extLst>
              <a:ext uri="{FF2B5EF4-FFF2-40B4-BE49-F238E27FC236}">
                <a16:creationId xmlns:a16="http://schemas.microsoft.com/office/drawing/2014/main" id="{6EA4EA60-15D6-B246-A459-DC08B3ABAA40}"/>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B1CA60C-A1DC-7F4A-B240-E8CDFD8BC4F1}" type="datetime3">
              <a:rPr lang="en-US" altLang="en-US" sz="1200" smtClean="0"/>
              <a:pPr/>
              <a:t>16 August 2022</a:t>
            </a:fld>
            <a:endParaRPr lang="en-US" altLang="en-US" sz="1200"/>
          </a:p>
        </p:txBody>
      </p:sp>
      <p:sp>
        <p:nvSpPr>
          <p:cNvPr id="57347" name="Rectangle 6">
            <a:extLst>
              <a:ext uri="{FF2B5EF4-FFF2-40B4-BE49-F238E27FC236}">
                <a16:creationId xmlns:a16="http://schemas.microsoft.com/office/drawing/2014/main" id="{375B7AD7-0B4D-2949-918A-32585AEDE405}"/>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Chapter 2 — Instructions: Language of the Computer</a:t>
            </a:r>
          </a:p>
        </p:txBody>
      </p:sp>
      <p:sp>
        <p:nvSpPr>
          <p:cNvPr id="57348" name="Rectangle 7">
            <a:extLst>
              <a:ext uri="{FF2B5EF4-FFF2-40B4-BE49-F238E27FC236}">
                <a16:creationId xmlns:a16="http://schemas.microsoft.com/office/drawing/2014/main" id="{450AA20D-0A6C-354F-824A-45A2211101C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5953820-76D6-6B47-B90C-1AA261B1A73E}" type="slidenum">
              <a:rPr lang="en-US" altLang="en-US" sz="1200"/>
              <a:pPr/>
              <a:t>20</a:t>
            </a:fld>
            <a:endParaRPr lang="en-US" altLang="en-US" sz="1200"/>
          </a:p>
        </p:txBody>
      </p:sp>
      <p:sp>
        <p:nvSpPr>
          <p:cNvPr id="57349" name="Rectangle 2">
            <a:extLst>
              <a:ext uri="{FF2B5EF4-FFF2-40B4-BE49-F238E27FC236}">
                <a16:creationId xmlns:a16="http://schemas.microsoft.com/office/drawing/2014/main" id="{1F303C68-E3DE-C049-B4DA-D92403107CB2}"/>
              </a:ext>
            </a:extLst>
          </p:cNvPr>
          <p:cNvSpPr>
            <a:spLocks noGrp="1" noRot="1" noChangeAspect="1" noChangeArrowheads="1" noTextEdit="1"/>
          </p:cNvSpPr>
          <p:nvPr>
            <p:ph type="sldImg"/>
          </p:nvPr>
        </p:nvSpPr>
        <p:spPr>
          <a:ln/>
        </p:spPr>
      </p:sp>
      <p:sp>
        <p:nvSpPr>
          <p:cNvPr id="57350" name="Rectangle 3">
            <a:extLst>
              <a:ext uri="{FF2B5EF4-FFF2-40B4-BE49-F238E27FC236}">
                <a16:creationId xmlns:a16="http://schemas.microsoft.com/office/drawing/2014/main" id="{3044886B-BE75-984D-871E-DAED6AF5B81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a:extLst>
              <a:ext uri="{FF2B5EF4-FFF2-40B4-BE49-F238E27FC236}">
                <a16:creationId xmlns:a16="http://schemas.microsoft.com/office/drawing/2014/main" id="{139DB492-95CE-0B4F-8338-405545BC4DA8}"/>
              </a:ext>
            </a:extLst>
          </p:cNvPr>
          <p:cNvSpPr>
            <a:spLocks noGrp="1" noRot="1" noChangeAspect="1" noChangeArrowheads="1" noTextEdit="1"/>
          </p:cNvSpPr>
          <p:nvPr>
            <p:ph type="sldImg"/>
          </p:nvPr>
        </p:nvSpPr>
        <p:spPr>
          <a:ln/>
        </p:spPr>
      </p:sp>
      <p:sp>
        <p:nvSpPr>
          <p:cNvPr id="22530" name="Notes Placeholder 2">
            <a:extLst>
              <a:ext uri="{FF2B5EF4-FFF2-40B4-BE49-F238E27FC236}">
                <a16:creationId xmlns:a16="http://schemas.microsoft.com/office/drawing/2014/main" id="{769F4D2B-C8C1-0D4D-A179-4AB6FD24282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ea typeface="ＭＳ Ｐゴシック" panose="020B0600070205080204" pitchFamily="34" charset="-128"/>
              </a:rPr>
              <a:t>Instruction issue, i.e., when an instruction begins execution phase.</a:t>
            </a:r>
          </a:p>
          <a:p>
            <a:r>
              <a:rPr lang="en-US" altLang="en-US">
                <a:latin typeface="Arial" panose="020B0604020202020204" pitchFamily="34" charset="0"/>
                <a:ea typeface="ＭＳ Ｐゴシック" panose="020B0600070205080204" pitchFamily="34" charset="-128"/>
              </a:rPr>
              <a:t>Instruction completion, i.e., when an instruction completes execution.</a:t>
            </a:r>
          </a:p>
          <a:p>
            <a:endParaRPr lang="en-US" altLang="en-US">
              <a:latin typeface="Arial" panose="020B0604020202020204" pitchFamily="34" charset="0"/>
              <a:ea typeface="ＭＳ Ｐゴシック" panose="020B0600070205080204" pitchFamily="34" charset="-128"/>
            </a:endParaRPr>
          </a:p>
          <a:p>
            <a:r>
              <a:rPr lang="en-US" altLang="en-US">
                <a:latin typeface="Arial" panose="020B0604020202020204" pitchFamily="34" charset="0"/>
                <a:ea typeface="ＭＳ Ｐゴシック" panose="020B0600070205080204" pitchFamily="34" charset="-128"/>
              </a:rPr>
              <a:t>Because a OOC pipeline allows multiple instructions to be in execution at the same time, it requires multiple functional units, pipelined functional units, or both.</a:t>
            </a:r>
          </a:p>
          <a:p>
            <a:endParaRPr lang="en-US" altLang="en-US">
              <a:latin typeface="Arial" panose="020B0604020202020204" pitchFamily="34" charset="0"/>
              <a:ea typeface="ＭＳ Ｐゴシック" panose="020B0600070205080204" pitchFamily="34" charset="-128"/>
            </a:endParaRPr>
          </a:p>
        </p:txBody>
      </p:sp>
      <p:sp>
        <p:nvSpPr>
          <p:cNvPr id="22531" name="Slide Number Placeholder 3">
            <a:extLst>
              <a:ext uri="{FF2B5EF4-FFF2-40B4-BE49-F238E27FC236}">
                <a16:creationId xmlns:a16="http://schemas.microsoft.com/office/drawing/2014/main" id="{9CC74B29-1D37-974D-86D1-DDEAF886716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2E05ED50-61D3-5747-9879-90EE9517EA54}" type="slidenum">
              <a:rPr lang="en-US" altLang="en-US"/>
              <a:pPr>
                <a:spcBef>
                  <a:spcPct val="0"/>
                </a:spcBef>
              </a:pPr>
              <a:t>3</a:t>
            </a:fld>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ED475163-2794-5846-B772-7B2AEC47BEA7}"/>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r>
              <a:rPr lang="en-US" altLang="en-US"/>
              <a:t>The University of Adelaide, School of Computer Science</a:t>
            </a:r>
          </a:p>
        </p:txBody>
      </p:sp>
      <p:sp>
        <p:nvSpPr>
          <p:cNvPr id="59394" name="Rectangle 3">
            <a:extLst>
              <a:ext uri="{FF2B5EF4-FFF2-40B4-BE49-F238E27FC236}">
                <a16:creationId xmlns:a16="http://schemas.microsoft.com/office/drawing/2014/main" id="{DC2369FF-219A-D34C-94E5-AB2D98D394BA}"/>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E8FD1138-AF66-6649-B232-A885F1605935}" type="datetime3">
              <a:rPr lang="en-US" altLang="en-US" smtClean="0"/>
              <a:pPr>
                <a:spcBef>
                  <a:spcPct val="0"/>
                </a:spcBef>
              </a:pPr>
              <a:t>16 August 2022</a:t>
            </a:fld>
            <a:endParaRPr lang="en-US" altLang="en-US"/>
          </a:p>
        </p:txBody>
      </p:sp>
      <p:sp>
        <p:nvSpPr>
          <p:cNvPr id="59395" name="Rectangle 6">
            <a:extLst>
              <a:ext uri="{FF2B5EF4-FFF2-40B4-BE49-F238E27FC236}">
                <a16:creationId xmlns:a16="http://schemas.microsoft.com/office/drawing/2014/main" id="{3FE75F88-F084-F14C-A390-0B57517A8708}"/>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r>
              <a:rPr lang="en-US" altLang="en-US"/>
              <a:t>Chapter 2 — Instructions: Language of the Computer</a:t>
            </a:r>
          </a:p>
        </p:txBody>
      </p:sp>
      <p:sp>
        <p:nvSpPr>
          <p:cNvPr id="59396" name="Rectangle 7">
            <a:extLst>
              <a:ext uri="{FF2B5EF4-FFF2-40B4-BE49-F238E27FC236}">
                <a16:creationId xmlns:a16="http://schemas.microsoft.com/office/drawing/2014/main" id="{EA1357EB-C39B-DF41-B469-04654F4D0E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C8BAB474-5FF9-A144-98F3-B69F800FE3AF}" type="slidenum">
              <a:rPr lang="en-US" altLang="en-US"/>
              <a:pPr>
                <a:spcBef>
                  <a:spcPct val="0"/>
                </a:spcBef>
              </a:pPr>
              <a:t>21</a:t>
            </a:fld>
            <a:endParaRPr lang="en-US" altLang="en-US"/>
          </a:p>
        </p:txBody>
      </p:sp>
      <p:sp>
        <p:nvSpPr>
          <p:cNvPr id="59397" name="Rectangle 2">
            <a:extLst>
              <a:ext uri="{FF2B5EF4-FFF2-40B4-BE49-F238E27FC236}">
                <a16:creationId xmlns:a16="http://schemas.microsoft.com/office/drawing/2014/main" id="{FE0B36C4-30D3-6F40-8973-DBCD770283EB}"/>
              </a:ext>
            </a:extLst>
          </p:cNvPr>
          <p:cNvSpPr>
            <a:spLocks noGrp="1" noRot="1" noChangeAspect="1" noChangeArrowheads="1" noTextEdit="1"/>
          </p:cNvSpPr>
          <p:nvPr>
            <p:ph type="sldImg"/>
          </p:nvPr>
        </p:nvSpPr>
        <p:spPr>
          <a:ln/>
        </p:spPr>
      </p:sp>
      <p:sp>
        <p:nvSpPr>
          <p:cNvPr id="59398" name="Rectangle 3">
            <a:extLst>
              <a:ext uri="{FF2B5EF4-FFF2-40B4-BE49-F238E27FC236}">
                <a16:creationId xmlns:a16="http://schemas.microsoft.com/office/drawing/2014/main" id="{6BD68C2C-0A51-F045-A09A-6B0A6ADA9D8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r>
              <a:rPr lang="en-US" altLang="en-US">
                <a:latin typeface="Arial" panose="020B0604020202020204" pitchFamily="34" charset="0"/>
                <a:ea typeface="ＭＳ Ｐゴシック" panose="020B0600070205080204" pitchFamily="34" charset="-128"/>
              </a:rPr>
              <a:t>RS buffers the operands of instructions waiting to issue.</a:t>
            </a:r>
          </a:p>
          <a:p>
            <a:pPr marL="228600" indent="-228600">
              <a:buFontTx/>
              <a:buChar char="-"/>
            </a:pPr>
            <a:r>
              <a:rPr lang="en-US" altLang="en-US">
                <a:latin typeface="Arial" panose="020B0604020202020204" pitchFamily="34" charset="0"/>
                <a:ea typeface="ＭＳ Ｐゴシック" panose="020B0600070205080204" pitchFamily="34" charset="-128"/>
              </a:rPr>
              <a:t>Basic idea: RS fetches and buffers an operand as soon as available, eliminating the need to get the operand from a register.  (This is the renaming but done in HW.)</a:t>
            </a:r>
          </a:p>
          <a:p>
            <a:pPr marL="228600" indent="-228600">
              <a:buFontTx/>
              <a:buChar char="-"/>
            </a:pPr>
            <a:r>
              <a:rPr lang="en-US" altLang="en-US">
                <a:latin typeface="Arial" panose="020B0604020202020204" pitchFamily="34" charset="0"/>
                <a:ea typeface="ＭＳ Ｐゴシック" panose="020B0600070205080204" pitchFamily="34" charset="-128"/>
              </a:rPr>
              <a:t>Pending instructions designate the RS that will provide their input.</a:t>
            </a:r>
          </a:p>
          <a:p>
            <a:pPr marL="228600" indent="-228600">
              <a:buFontTx/>
              <a:buChar char="-"/>
            </a:pPr>
            <a:r>
              <a:rPr lang="en-US" altLang="en-US">
                <a:latin typeface="Arial" panose="020B0604020202020204" pitchFamily="34" charset="0"/>
                <a:ea typeface="ＭＳ Ｐゴシック" panose="020B0600070205080204" pitchFamily="34" charset="-128"/>
              </a:rPr>
              <a:t>When successive writes to a register overlap in execution, only the last one is actually used to update the register.  (See code fragment again).</a:t>
            </a:r>
            <a:endParaRPr lang="en-AU" altLang="en-US">
              <a:latin typeface="Arial" panose="020B0604020202020204" pitchFamily="34" charset="0"/>
              <a:ea typeface="ＭＳ Ｐゴシック" panose="020B0600070205080204" pitchFamily="34" charset="-128"/>
            </a:endParaRPr>
          </a:p>
          <a:p>
            <a:pPr marL="228600" indent="-228600">
              <a:buFontTx/>
              <a:buChar char="-"/>
            </a:pPr>
            <a:endParaRPr lang="en-AU" altLang="en-US">
              <a:latin typeface="Arial" panose="020B0604020202020204" pitchFamily="34" charset="0"/>
              <a:ea typeface="ＭＳ Ｐゴシック" panose="020B0600070205080204" pitchFamily="34" charset="-128"/>
            </a:endParaRPr>
          </a:p>
          <a:p>
            <a:pPr marL="228600" indent="-228600"/>
            <a:r>
              <a:rPr lang="en-AU" altLang="en-US">
                <a:latin typeface="Arial" panose="020B0604020202020204" pitchFamily="34" charset="0"/>
                <a:ea typeface="ＭＳ Ｐゴシック" panose="020B0600070205080204" pitchFamily="34" charset="-128"/>
              </a:rPr>
              <a:t>Better performance, but the tradeoff is … more complexity and more power consumption.</a:t>
            </a:r>
          </a:p>
          <a:p>
            <a:pPr marL="228600" indent="-228600"/>
            <a:r>
              <a:rPr lang="en-US" altLang="en-US">
                <a:latin typeface="Arial" panose="020B0604020202020204" pitchFamily="34" charset="0"/>
                <a:ea typeface="ＭＳ Ｐゴシック" panose="020B0600070205080204" pitchFamily="34" charset="-128"/>
              </a:rPr>
              <a:t>Solution:  Let the compiler do it.  See previous slide.  What are S and T?  They ultimately have to be actual registers.  Problem?  Limited registers.</a:t>
            </a:r>
          </a:p>
          <a:p>
            <a:pPr marL="228600" indent="-228600"/>
            <a:r>
              <a:rPr lang="en-US" altLang="en-US">
                <a:latin typeface="Arial" panose="020B0604020202020204" pitchFamily="34" charset="0"/>
                <a:ea typeface="ＭＳ Ｐゴシック" panose="020B0600070205080204" pitchFamily="34" charset="-128"/>
              </a:rPr>
              <a:t>Hence, Tomasulo</a:t>
            </a:r>
            <a:r>
              <a:rPr lang="ja-JP" altLang="en-US">
                <a:latin typeface="Arial" panose="020B0604020202020204" pitchFamily="34" charset="0"/>
                <a:ea typeface="ＭＳ Ｐゴシック" panose="020B0600070205080204" pitchFamily="34" charset="-128"/>
              </a:rPr>
              <a:t>’</a:t>
            </a:r>
            <a:r>
              <a:rPr lang="en-US" altLang="ja-JP">
                <a:latin typeface="Arial" panose="020B0604020202020204" pitchFamily="34" charset="0"/>
                <a:ea typeface="ＭＳ Ｐゴシック" panose="020B0600070205080204" pitchFamily="34" charset="-128"/>
              </a:rPr>
              <a:t>s algorithm in hardware.</a:t>
            </a:r>
          </a:p>
          <a:p>
            <a:pPr marL="228600" indent="-228600"/>
            <a:r>
              <a:rPr lang="en-US" altLang="en-US">
                <a:latin typeface="Arial" panose="020B0604020202020204" pitchFamily="34" charset="0"/>
                <a:ea typeface="ＭＳ Ｐゴシック" panose="020B0600070205080204" pitchFamily="34" charset="-128"/>
              </a:rPr>
              <a:t>- Generally more RS than real registers </a:t>
            </a:r>
            <a:r>
              <a:rPr lang="en-US" altLang="en-US">
                <a:latin typeface="Arial" panose="020B0604020202020204" pitchFamily="34" charset="0"/>
                <a:ea typeface="ＭＳ Ｐゴシック" panose="020B0600070205080204" pitchFamily="34" charset="-128"/>
                <a:sym typeface="Wingdings" pitchFamily="2" charset="2"/>
              </a:rPr>
              <a:t> can eliminate more hazards arising from name dependences.</a:t>
            </a:r>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a:extLst>
              <a:ext uri="{FF2B5EF4-FFF2-40B4-BE49-F238E27FC236}">
                <a16:creationId xmlns:a16="http://schemas.microsoft.com/office/drawing/2014/main" id="{E7D45E1D-C8DC-6945-B4E1-B3BA790630EE}"/>
              </a:ext>
            </a:extLst>
          </p:cNvPr>
          <p:cNvSpPr>
            <a:spLocks noGrp="1" noRot="1" noChangeAspect="1" noChangeArrowheads="1" noTextEdit="1"/>
          </p:cNvSpPr>
          <p:nvPr>
            <p:ph type="sldImg"/>
          </p:nvPr>
        </p:nvSpPr>
        <p:spPr>
          <a:ln/>
        </p:spPr>
      </p:sp>
      <p:sp>
        <p:nvSpPr>
          <p:cNvPr id="61442" name="Notes Placeholder 2">
            <a:extLst>
              <a:ext uri="{FF2B5EF4-FFF2-40B4-BE49-F238E27FC236}">
                <a16:creationId xmlns:a16="http://schemas.microsoft.com/office/drawing/2014/main" id="{00E6DD54-5399-3345-9D67-98D2C0AD1F1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lnSpc>
                <a:spcPct val="90000"/>
              </a:lnSpc>
            </a:pPr>
            <a:r>
              <a:rPr lang="en-US" altLang="en-US" i="1" dirty="0">
                <a:latin typeface="Arial" panose="020B0604020202020204" pitchFamily="34" charset="0"/>
                <a:ea typeface="ＭＳ Ｐゴシック" panose="020B0600070205080204" pitchFamily="34" charset="-128"/>
              </a:rPr>
              <a:t>Register renaming</a:t>
            </a:r>
            <a:r>
              <a:rPr lang="en-US" altLang="en-US" dirty="0">
                <a:latin typeface="Arial" panose="020B0604020202020204" pitchFamily="34" charset="0"/>
                <a:ea typeface="ＭＳ Ｐゴシック" panose="020B0600070205080204" pitchFamily="34" charset="-128"/>
              </a:rPr>
              <a:t> eliminates WAR and WAW hazards by renaming all destination registers, including those with a pending read or write for an earlier instruction. </a:t>
            </a:r>
          </a:p>
          <a:p>
            <a:pPr marL="228600" indent="-228600">
              <a:lnSpc>
                <a:spcPct val="90000"/>
              </a:lnSpc>
            </a:pPr>
            <a:endParaRPr lang="en-US" altLang="en-US" i="1" dirty="0">
              <a:latin typeface="Arial" panose="020B0604020202020204" pitchFamily="34" charset="0"/>
              <a:ea typeface="ＭＳ Ｐゴシック" panose="020B0600070205080204" pitchFamily="34" charset="-128"/>
            </a:endParaRPr>
          </a:p>
          <a:p>
            <a:r>
              <a:rPr lang="en-US" altLang="en-US" dirty="0"/>
              <a:t>Register renaming is provided by reservation stations (RS)</a:t>
            </a:r>
          </a:p>
          <a:p>
            <a:pPr lvl="1"/>
            <a:r>
              <a:rPr lang="en-US" altLang="en-US" dirty="0"/>
              <a:t>Contains:</a:t>
            </a:r>
          </a:p>
          <a:p>
            <a:pPr lvl="2"/>
            <a:r>
              <a:rPr lang="en-US" altLang="en-US" dirty="0"/>
              <a:t>The instruction</a:t>
            </a:r>
          </a:p>
          <a:p>
            <a:pPr lvl="2"/>
            <a:r>
              <a:rPr lang="en-US" altLang="en-US" dirty="0"/>
              <a:t>Buffered operand values (when available)</a:t>
            </a:r>
          </a:p>
          <a:p>
            <a:pPr lvl="2"/>
            <a:r>
              <a:rPr lang="en-US" altLang="en-US" dirty="0"/>
              <a:t>Reservation station number of instruction providing the operand values</a:t>
            </a:r>
            <a:endParaRPr lang="en-US" altLang="en-US" i="1" dirty="0">
              <a:latin typeface="Arial" panose="020B0604020202020204" pitchFamily="34" charset="0"/>
              <a:ea typeface="ＭＳ Ｐゴシック" panose="020B0600070205080204" pitchFamily="34" charset="-128"/>
            </a:endParaRPr>
          </a:p>
          <a:p>
            <a:pPr marL="228600" indent="-228600">
              <a:lnSpc>
                <a:spcPct val="90000"/>
              </a:lnSpc>
            </a:pPr>
            <a:endParaRPr lang="en-US" altLang="en-US" dirty="0">
              <a:latin typeface="Arial" panose="020B0604020202020204" pitchFamily="34" charset="0"/>
              <a:ea typeface="ＭＳ Ｐゴシック" panose="020B0600070205080204" pitchFamily="34" charset="-128"/>
            </a:endParaRPr>
          </a:p>
          <a:p>
            <a:pPr marL="228600" indent="-228600">
              <a:lnSpc>
                <a:spcPct val="90000"/>
              </a:lnSpc>
            </a:pPr>
            <a:r>
              <a:rPr lang="en-US" altLang="en-US" dirty="0">
                <a:latin typeface="Arial" panose="020B0604020202020204" pitchFamily="34" charset="0"/>
                <a:ea typeface="ＭＳ Ｐゴシック" panose="020B0600070205080204" pitchFamily="34" charset="-128"/>
              </a:rPr>
              <a:t>Advantages:</a:t>
            </a:r>
          </a:p>
          <a:p>
            <a:pPr marL="228600" indent="-228600">
              <a:lnSpc>
                <a:spcPct val="90000"/>
              </a:lnSpc>
              <a:buFontTx/>
              <a:buAutoNum type="arabicPeriod"/>
            </a:pPr>
            <a:r>
              <a:rPr lang="en-US" altLang="en-US" dirty="0">
                <a:latin typeface="Arial" panose="020B0604020202020204" pitchFamily="34" charset="0"/>
                <a:ea typeface="ＭＳ Ｐゴシック" panose="020B0600070205080204" pitchFamily="34" charset="-128"/>
              </a:rPr>
              <a:t>Hazard detection and execution control are distributed.  </a:t>
            </a:r>
          </a:p>
          <a:p>
            <a:pPr marL="228600" indent="-228600">
              <a:lnSpc>
                <a:spcPct val="90000"/>
              </a:lnSpc>
              <a:buFontTx/>
              <a:buChar char="-"/>
            </a:pPr>
            <a:r>
              <a:rPr lang="en-US" altLang="en-US" dirty="0">
                <a:latin typeface="Arial" panose="020B0604020202020204" pitchFamily="34" charset="0"/>
                <a:ea typeface="ＭＳ Ｐゴシック" panose="020B0600070205080204" pitchFamily="34" charset="-128"/>
              </a:rPr>
              <a:t>Info held in RS at each functional unit determines when an instruction can being execution at that unit.</a:t>
            </a:r>
          </a:p>
          <a:p>
            <a:pPr marL="228600" indent="-228600">
              <a:lnSpc>
                <a:spcPct val="90000"/>
              </a:lnSpc>
              <a:buFontTx/>
              <a:buAutoNum type="arabicPeriod" startAt="2"/>
            </a:pPr>
            <a:r>
              <a:rPr lang="en-US" altLang="en-US" dirty="0">
                <a:latin typeface="Arial" panose="020B0604020202020204" pitchFamily="34" charset="0"/>
                <a:ea typeface="ＭＳ Ｐゴシック" panose="020B0600070205080204" pitchFamily="34" charset="-128"/>
              </a:rPr>
              <a:t>Results are passed directly to functional units from RS where they are buffered, rather than going through registers.  (This bypassing is done with a common result bus that allows all units waiting for an operand to be loaded simultaneously.</a:t>
            </a:r>
          </a:p>
          <a:p>
            <a:pPr marL="228600" indent="-228600">
              <a:lnSpc>
                <a:spcPct val="90000"/>
              </a:lnSpc>
            </a:pPr>
            <a:endParaRPr lang="en-US" altLang="en-US" dirty="0">
              <a:latin typeface="Arial" panose="020B0604020202020204" pitchFamily="34" charset="0"/>
              <a:ea typeface="ＭＳ Ｐゴシック" panose="020B0600070205080204" pitchFamily="34" charset="-128"/>
            </a:endParaRPr>
          </a:p>
          <a:p>
            <a:pPr marL="228600" indent="-228600">
              <a:lnSpc>
                <a:spcPct val="90000"/>
              </a:lnSpc>
            </a:pPr>
            <a:r>
              <a:rPr lang="en-US" altLang="en-US" dirty="0">
                <a:latin typeface="Arial" panose="020B0604020202020204" pitchFamily="34" charset="0"/>
                <a:ea typeface="ＭＳ Ｐゴシック" panose="020B0600070205080204" pitchFamily="34" charset="-128"/>
              </a:rPr>
              <a:t>Each RS holds an </a:t>
            </a:r>
            <a:r>
              <a:rPr lang="en-US" altLang="en-US" dirty="0" err="1">
                <a:latin typeface="Arial" panose="020B0604020202020204" pitchFamily="34" charset="0"/>
                <a:ea typeface="ＭＳ Ｐゴシック" panose="020B0600070205080204" pitchFamily="34" charset="-128"/>
              </a:rPr>
              <a:t>inst</a:t>
            </a:r>
            <a:r>
              <a:rPr lang="en-US" altLang="en-US" dirty="0">
                <a:latin typeface="Arial" panose="020B0604020202020204" pitchFamily="34" charset="0"/>
                <a:ea typeface="ＭＳ Ｐゴシック" panose="020B0600070205080204" pitchFamily="34" charset="-128"/>
              </a:rPr>
              <a:t> that has been issued and is awaiting execution at a functional unit (structural hazard) and either operand values (data hazard), if already computed or names of RS that will provide operand values.</a:t>
            </a:r>
          </a:p>
          <a:p>
            <a:pPr marL="228600" indent="-228600">
              <a:lnSpc>
                <a:spcPct val="90000"/>
              </a:lnSpc>
            </a:pPr>
            <a:endParaRPr lang="en-US" altLang="en-US" dirty="0">
              <a:latin typeface="Arial" panose="020B0604020202020204" pitchFamily="34" charset="0"/>
              <a:ea typeface="ＭＳ Ｐゴシック" panose="020B0600070205080204" pitchFamily="34" charset="-128"/>
            </a:endParaRPr>
          </a:p>
          <a:p>
            <a:pPr marL="228600" indent="-228600">
              <a:lnSpc>
                <a:spcPct val="90000"/>
              </a:lnSpc>
            </a:pPr>
            <a:r>
              <a:rPr lang="en-US" altLang="en-US" dirty="0">
                <a:latin typeface="Arial" panose="020B0604020202020204" pitchFamily="34" charset="0"/>
                <a:ea typeface="ＭＳ Ｐゴシック" panose="020B0600070205080204" pitchFamily="34" charset="-128"/>
              </a:rPr>
              <a:t>(In pipelines with multiple execution units AND issuing multiple instructions per clock, more than one results bus will be needed.)</a:t>
            </a:r>
          </a:p>
          <a:p>
            <a:pPr marL="228600" indent="-228600">
              <a:lnSpc>
                <a:spcPct val="90000"/>
              </a:lnSpc>
            </a:pPr>
            <a:endParaRPr lang="en-US" altLang="en-US" dirty="0">
              <a:latin typeface="Arial" panose="020B0604020202020204" pitchFamily="34" charset="0"/>
              <a:ea typeface="ＭＳ Ｐゴシック" panose="020B0600070205080204" pitchFamily="34" charset="-128"/>
            </a:endParaRPr>
          </a:p>
        </p:txBody>
      </p:sp>
      <p:sp>
        <p:nvSpPr>
          <p:cNvPr id="61443" name="Slide Number Placeholder 3">
            <a:extLst>
              <a:ext uri="{FF2B5EF4-FFF2-40B4-BE49-F238E27FC236}">
                <a16:creationId xmlns:a16="http://schemas.microsoft.com/office/drawing/2014/main" id="{80AF4D3C-9167-9A4B-87C1-5C93B94F5B4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AAA48652-0A2F-EF46-A3D6-87E15162C0A9}" type="slidenum">
              <a:rPr lang="en-US" altLang="en-US"/>
              <a:pPr>
                <a:spcBef>
                  <a:spcPct val="0"/>
                </a:spcBef>
              </a:pPr>
              <a:t>22</a:t>
            </a:fld>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a:extLst>
              <a:ext uri="{FF2B5EF4-FFF2-40B4-BE49-F238E27FC236}">
                <a16:creationId xmlns:a16="http://schemas.microsoft.com/office/drawing/2014/main" id="{63AC1A60-C592-AD4F-BD7F-021BC3B7662D}"/>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r>
              <a:rPr lang="en-US" altLang="en-US"/>
              <a:t>The University of Adelaide, School of Computer Science</a:t>
            </a:r>
          </a:p>
        </p:txBody>
      </p:sp>
      <p:sp>
        <p:nvSpPr>
          <p:cNvPr id="63490" name="Rectangle 3">
            <a:extLst>
              <a:ext uri="{FF2B5EF4-FFF2-40B4-BE49-F238E27FC236}">
                <a16:creationId xmlns:a16="http://schemas.microsoft.com/office/drawing/2014/main" id="{99E890C7-EB09-8C49-95E5-832A53B1C98D}"/>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7C149AEE-0E03-2041-9007-90A43D7F91D7}" type="datetime3">
              <a:rPr lang="en-US" altLang="en-US" smtClean="0"/>
              <a:pPr>
                <a:spcBef>
                  <a:spcPct val="0"/>
                </a:spcBef>
              </a:pPr>
              <a:t>16 August 2022</a:t>
            </a:fld>
            <a:endParaRPr lang="en-US" altLang="en-US"/>
          </a:p>
        </p:txBody>
      </p:sp>
      <p:sp>
        <p:nvSpPr>
          <p:cNvPr id="63491" name="Rectangle 6">
            <a:extLst>
              <a:ext uri="{FF2B5EF4-FFF2-40B4-BE49-F238E27FC236}">
                <a16:creationId xmlns:a16="http://schemas.microsoft.com/office/drawing/2014/main" id="{61E8DA2C-5321-3E4B-86D6-64D472DFF614}"/>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r>
              <a:rPr lang="en-US" altLang="en-US"/>
              <a:t>Chapter 2 — Instructions: Language of the Computer</a:t>
            </a:r>
          </a:p>
        </p:txBody>
      </p:sp>
      <p:sp>
        <p:nvSpPr>
          <p:cNvPr id="63492" name="Rectangle 7">
            <a:extLst>
              <a:ext uri="{FF2B5EF4-FFF2-40B4-BE49-F238E27FC236}">
                <a16:creationId xmlns:a16="http://schemas.microsoft.com/office/drawing/2014/main" id="{7F4A6087-CB11-F446-9EB6-8B951506477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84C85342-45E0-3247-8C6E-3D47A6932E21}" type="slidenum">
              <a:rPr lang="en-US" altLang="en-US"/>
              <a:pPr>
                <a:spcBef>
                  <a:spcPct val="0"/>
                </a:spcBef>
              </a:pPr>
              <a:t>23</a:t>
            </a:fld>
            <a:endParaRPr lang="en-US" altLang="en-US"/>
          </a:p>
        </p:txBody>
      </p:sp>
      <p:sp>
        <p:nvSpPr>
          <p:cNvPr id="63493" name="Rectangle 2">
            <a:extLst>
              <a:ext uri="{FF2B5EF4-FFF2-40B4-BE49-F238E27FC236}">
                <a16:creationId xmlns:a16="http://schemas.microsoft.com/office/drawing/2014/main" id="{9896B62F-7D7A-3943-AA13-25190AA34BB9}"/>
              </a:ext>
            </a:extLst>
          </p:cNvPr>
          <p:cNvSpPr>
            <a:spLocks noGrp="1" noRot="1" noChangeAspect="1" noChangeArrowheads="1" noTextEdit="1"/>
          </p:cNvSpPr>
          <p:nvPr>
            <p:ph type="sldImg"/>
          </p:nvPr>
        </p:nvSpPr>
        <p:spPr>
          <a:ln/>
        </p:spPr>
      </p:sp>
      <p:sp>
        <p:nvSpPr>
          <p:cNvPr id="61446" name="Rectangle 3">
            <a:extLst>
              <a:ext uri="{FF2B5EF4-FFF2-40B4-BE49-F238E27FC236}">
                <a16:creationId xmlns:a16="http://schemas.microsoft.com/office/drawing/2014/main" id="{3A95F63C-672D-3042-9E56-DF61D30ECB8C}"/>
              </a:ext>
            </a:extLst>
          </p:cNvPr>
          <p:cNvSpPr>
            <a:spLocks noGrp="1" noChangeArrowheads="1"/>
          </p:cNvSpPr>
          <p:nvPr>
            <p:ph type="body" idx="1"/>
          </p:nvPr>
        </p:nvSpPr>
        <p:spPr>
          <a:ln/>
        </p:spPr>
        <p:txBody>
          <a:bodyPr/>
          <a:lstStyle/>
          <a:p>
            <a:pPr>
              <a:defRPr/>
            </a:pPr>
            <a:r>
              <a:rPr lang="en-AU" dirty="0">
                <a:latin typeface="Arial" charset="0"/>
                <a:ea typeface="ＭＳ Ｐゴシック" charset="0"/>
                <a:cs typeface="ＭＳ Ｐゴシック" charset="0"/>
              </a:rPr>
              <a:t>First step is actually an IF (instruction fetch).</a:t>
            </a:r>
          </a:p>
          <a:p>
            <a:pPr>
              <a:defRPr/>
            </a:pPr>
            <a:r>
              <a:rPr lang="en-AU" dirty="0">
                <a:latin typeface="Arial" charset="0"/>
                <a:ea typeface="ＭＳ Ｐゴシック" charset="0"/>
                <a:cs typeface="ＭＳ Ｐゴシック" charset="0"/>
              </a:rPr>
              <a:t>ISSUE</a:t>
            </a:r>
          </a:p>
          <a:p>
            <a:pPr marL="171450" indent="-171450">
              <a:buFont typeface="Arial"/>
              <a:buChar char="•"/>
              <a:defRPr/>
            </a:pPr>
            <a:r>
              <a:rPr lang="en-AU" dirty="0">
                <a:latin typeface="Arial" charset="0"/>
                <a:ea typeface="ＭＳ Ｐゴシック" charset="0"/>
                <a:cs typeface="ＭＳ Ｐゴシック" charset="0"/>
              </a:rPr>
              <a:t>FIFO order:  Ensures maintenance of correct data flow.</a:t>
            </a:r>
          </a:p>
          <a:p>
            <a:pPr marL="171450" indent="-171450">
              <a:buFont typeface="Arial"/>
              <a:buChar char="•"/>
              <a:defRPr/>
            </a:pPr>
            <a:r>
              <a:rPr lang="en-AU" dirty="0">
                <a:latin typeface="Arial" charset="0"/>
                <a:ea typeface="ＭＳ Ｐゴシック" charset="0"/>
                <a:cs typeface="ＭＳ Ｐゴシック" charset="0"/>
              </a:rPr>
              <a:t>No available RS?  Structural hazard.  How many FP adders and FP multipliers in previous diagram?  3 and 2.</a:t>
            </a:r>
          </a:p>
          <a:p>
            <a:pPr marL="171450" indent="-171450">
              <a:buFont typeface="Arial"/>
              <a:buChar char="•"/>
              <a:defRPr/>
            </a:pPr>
            <a:r>
              <a:rPr lang="en-AU" dirty="0">
                <a:latin typeface="Arial" charset="0"/>
                <a:ea typeface="ＭＳ Ｐゴシック" charset="0"/>
                <a:cs typeface="ＭＳ Ｐゴシック" charset="0"/>
              </a:rPr>
              <a:t>If operands are NOT in registers, keep track of the functional units that will produce the operands.  </a:t>
            </a:r>
            <a:r>
              <a:rPr lang="en-AU" b="1" dirty="0">
                <a:latin typeface="Arial" charset="0"/>
                <a:ea typeface="ＭＳ Ｐゴシック" charset="0"/>
                <a:cs typeface="ＭＳ Ｐゴシック" charset="0"/>
              </a:rPr>
              <a:t>This step renames registers, eliminating WAR and WAW hazards.</a:t>
            </a:r>
          </a:p>
          <a:p>
            <a:pPr>
              <a:defRPr/>
            </a:pPr>
            <a:r>
              <a:rPr lang="en-AU" dirty="0">
                <a:latin typeface="Arial" charset="0"/>
                <a:ea typeface="ＭＳ Ｐゴシック" charset="0"/>
                <a:cs typeface="ＭＳ Ｐゴシック" charset="0"/>
              </a:rPr>
              <a:t>EXECUTE</a:t>
            </a:r>
          </a:p>
          <a:p>
            <a:pPr marL="171450" indent="-171450">
              <a:buFont typeface="Arial"/>
              <a:buChar char="•"/>
              <a:defRPr/>
            </a:pPr>
            <a:r>
              <a:rPr lang="en-AU" dirty="0">
                <a:latin typeface="Arial" charset="0"/>
                <a:ea typeface="ＭＳ Ｐゴシック" charset="0"/>
                <a:cs typeface="ＭＳ Ｐゴシック" charset="0"/>
              </a:rPr>
              <a:t>If one or more of the operands is not yet available, monitor the CDB for it. When operand available, …</a:t>
            </a:r>
          </a:p>
          <a:p>
            <a:pPr marL="171450" indent="-171450">
              <a:buFont typeface="Arial"/>
              <a:buChar char="•"/>
              <a:defRPr/>
            </a:pPr>
            <a:r>
              <a:rPr lang="en-AU" dirty="0">
                <a:latin typeface="Arial" charset="0"/>
                <a:ea typeface="ＭＳ Ｐゴシック" charset="0"/>
                <a:cs typeface="ＭＳ Ｐゴシック" charset="0"/>
              </a:rPr>
              <a:t>By delaying instruction execution until operands are available, RAW hazards are avoided.</a:t>
            </a:r>
          </a:p>
          <a:p>
            <a:pPr marL="171450" indent="-171450">
              <a:buFont typeface="Arial"/>
              <a:buChar char="•"/>
              <a:defRPr/>
            </a:pPr>
            <a:r>
              <a:rPr lang="en-AU" dirty="0">
                <a:latin typeface="Arial" charset="0"/>
                <a:ea typeface="ＭＳ Ｐゴシック" charset="0"/>
                <a:cs typeface="ＭＳ Ｐゴシック" charset="0"/>
              </a:rPr>
              <a:t>When multiple instructions become ready in the same clock cycle for the same functional unit, the unit chooses among them. (</a:t>
            </a:r>
            <a:r>
              <a:rPr lang="en-AU" dirty="0">
                <a:latin typeface="Arial" charset="0"/>
                <a:ea typeface="ＭＳ Ｐゴシック" charset="0"/>
                <a:cs typeface="ＭＳ Ｐゴシック" charset="0"/>
                <a:sym typeface="Wingdings" pitchFamily="2" charset="2"/>
              </a:rPr>
              <a:t>L.D. and S.D are trickier. See below.)</a:t>
            </a:r>
            <a:endParaRPr lang="en-AU" dirty="0">
              <a:latin typeface="Arial" charset="0"/>
              <a:ea typeface="ＭＳ Ｐゴシック" charset="0"/>
              <a:cs typeface="ＭＳ Ｐゴシック" charset="0"/>
            </a:endParaRPr>
          </a:p>
          <a:p>
            <a:pPr marL="171450" indent="-171450">
              <a:buFont typeface="Wingdings" pitchFamily="2" charset="2"/>
              <a:buChar char="à"/>
              <a:defRPr/>
            </a:pPr>
            <a:r>
              <a:rPr lang="en-AU" dirty="0">
                <a:latin typeface="Arial" charset="0"/>
                <a:ea typeface="ＭＳ Ｐゴシック" charset="0"/>
                <a:cs typeface="ＭＳ Ｐゴシック" charset="0"/>
                <a:sym typeface="Wingdings" pitchFamily="2" charset="2"/>
              </a:rPr>
              <a:t>L.D in load buffer execute as soon as memory unit available.</a:t>
            </a:r>
          </a:p>
          <a:p>
            <a:pPr marL="171450" indent="-171450">
              <a:buFont typeface="Wingdings" pitchFamily="2" charset="2"/>
              <a:buChar char="à"/>
              <a:defRPr/>
            </a:pPr>
            <a:r>
              <a:rPr lang="en-AU" dirty="0">
                <a:latin typeface="Arial" charset="0"/>
                <a:ea typeface="ＭＳ Ｐゴシック" charset="0"/>
                <a:cs typeface="ＭＳ Ｐゴシック" charset="0"/>
                <a:sym typeface="Wingdings" pitchFamily="2" charset="2"/>
              </a:rPr>
              <a:t>S.D in store buffer MUST wait for value to be stored in buffer before sending to memory unit.</a:t>
            </a:r>
          </a:p>
          <a:p>
            <a:pPr marL="171450" indent="-171450">
              <a:buFont typeface="Wingdings" pitchFamily="2" charset="2"/>
              <a:buChar char="à"/>
              <a:defRPr/>
            </a:pPr>
            <a:r>
              <a:rPr lang="en-AU" dirty="0">
                <a:latin typeface="Arial" charset="0"/>
                <a:ea typeface="ＭＳ Ｐゴシック" charset="0"/>
                <a:cs typeface="ＭＳ Ｐゴシック" charset="0"/>
                <a:sym typeface="Wingdings" pitchFamily="2" charset="2"/>
              </a:rPr>
              <a:t>L.D and S.D are maintained in program order through the effective address calculation, thus preventing hazard via memory.</a:t>
            </a:r>
          </a:p>
          <a:p>
            <a:pPr marL="171450" indent="-171450">
              <a:buFont typeface="Wingdings" pitchFamily="2" charset="2"/>
              <a:buChar char="à"/>
              <a:defRPr/>
            </a:pPr>
            <a:r>
              <a:rPr lang="en-AU" dirty="0">
                <a:latin typeface="Arial" charset="0"/>
                <a:ea typeface="ＭＳ Ｐゴシック" charset="0"/>
                <a:cs typeface="ＭＳ Ｐゴシック" charset="0"/>
                <a:sym typeface="Wingdings" pitchFamily="2" charset="2"/>
              </a:rPr>
              <a:t>To preserve exception behavior, no instruction is allowed to initiate execution until a branch that precedes the instruction in program order has completed. This restriction guarantees that an instruction that causes an exception during execution really would have executed.</a:t>
            </a:r>
          </a:p>
          <a:p>
            <a:pPr marL="171450" indent="-171450">
              <a:buFont typeface="Wingdings" pitchFamily="2" charset="2"/>
              <a:buChar char="à"/>
              <a:defRPr/>
            </a:pPr>
            <a:r>
              <a:rPr lang="en-AU" dirty="0">
                <a:latin typeface="Arial" charset="0"/>
                <a:ea typeface="ＭＳ Ｐゴシック" charset="0"/>
                <a:cs typeface="ＭＳ Ｐゴシック" charset="0"/>
                <a:sym typeface="Wingdings" pitchFamily="2" charset="2"/>
              </a:rPr>
              <a:t>All this means is that in a CPU with branch prediction, the CPU must know that the branch prediction is correct BEFORE allowing an instruction AFTER the branch to begin execution.</a:t>
            </a:r>
            <a:endParaRPr lang="en-AU" dirty="0">
              <a:latin typeface="Arial" charset="0"/>
              <a:ea typeface="ＭＳ Ｐゴシック" charset="0"/>
              <a:cs typeface="ＭＳ Ｐゴシック" charset="0"/>
            </a:endParaRPr>
          </a:p>
          <a:p>
            <a:pPr>
              <a:defRPr/>
            </a:pPr>
            <a:r>
              <a:rPr lang="en-AU" dirty="0">
                <a:latin typeface="Arial" charset="0"/>
                <a:ea typeface="ＭＳ Ｐゴシック" charset="0"/>
                <a:cs typeface="ＭＳ Ｐゴシック" charset="0"/>
              </a:rPr>
              <a:t>WRITE RESULT</a:t>
            </a:r>
          </a:p>
          <a:p>
            <a:pPr marL="171450" indent="-171450">
              <a:buFont typeface="Arial"/>
              <a:buChar char="•"/>
              <a:defRPr/>
            </a:pPr>
            <a:r>
              <a:rPr lang="en-AU" dirty="0">
                <a:latin typeface="Arial" charset="0"/>
                <a:ea typeface="ＭＳ Ｐゴシック" charset="0"/>
                <a:cs typeface="ＭＳ Ｐゴシック" charset="0"/>
              </a:rPr>
              <a:t>When result is available, write onto CDB and into registers and into any reservation stations, including store buffers.</a:t>
            </a:r>
          </a:p>
          <a:p>
            <a:pPr>
              <a:defRPr/>
            </a:pPr>
            <a:endParaRPr lang="en-AU" dirty="0">
              <a:latin typeface="Arial" charset="0"/>
              <a:ea typeface="ＭＳ Ｐゴシック" charset="0"/>
              <a:cs typeface="ＭＳ Ｐゴシック" charset="0"/>
            </a:endParaRPr>
          </a:p>
          <a:p>
            <a:pPr>
              <a:defRPr/>
            </a:pPr>
            <a:r>
              <a:rPr lang="en-AU" dirty="0">
                <a:latin typeface="Arial" charset="0"/>
                <a:ea typeface="ＭＳ Ｐゴシック" charset="0"/>
                <a:cs typeface="ＭＳ Ｐゴシック" charset="0"/>
              </a:rPr>
              <a:t>The data structures and associated tags that detect and eliminate hazards are attached to the (1) RS, (2) reg file, and (3) load &amp; store buffers.</a:t>
            </a:r>
          </a:p>
          <a:p>
            <a:pPr>
              <a:defRPr/>
            </a:pPr>
            <a:endParaRPr lang="en-AU" dirty="0">
              <a:latin typeface="Arial" charset="0"/>
              <a:ea typeface="ＭＳ Ｐゴシック" charset="0"/>
              <a:cs typeface="ＭＳ Ｐゴシック"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Image Placeholder 1">
            <a:extLst>
              <a:ext uri="{FF2B5EF4-FFF2-40B4-BE49-F238E27FC236}">
                <a16:creationId xmlns:a16="http://schemas.microsoft.com/office/drawing/2014/main" id="{F2F2FBFD-6011-E84A-BB05-0BEB10DC0341}"/>
              </a:ext>
            </a:extLst>
          </p:cNvPr>
          <p:cNvSpPr>
            <a:spLocks noGrp="1" noRot="1" noChangeAspect="1" noChangeArrowheads="1" noTextEdit="1"/>
          </p:cNvSpPr>
          <p:nvPr>
            <p:ph type="sldImg"/>
          </p:nvPr>
        </p:nvSpPr>
        <p:spPr>
          <a:ln/>
        </p:spPr>
      </p:sp>
      <p:sp>
        <p:nvSpPr>
          <p:cNvPr id="65538" name="Notes Placeholder 2">
            <a:extLst>
              <a:ext uri="{FF2B5EF4-FFF2-40B4-BE49-F238E27FC236}">
                <a16:creationId xmlns:a16="http://schemas.microsoft.com/office/drawing/2014/main" id="{75553611-9774-5E49-94E1-E50CDFE88A61}"/>
              </a:ext>
            </a:extLst>
          </p:cNvPr>
          <p:cNvSpPr>
            <a:spLocks noGrp="1"/>
          </p:cNvSpPr>
          <p:nvPr>
            <p:ph type="body" idx="1"/>
          </p:nvPr>
        </p:nvSpPr>
        <p:spPr>
          <a:ln/>
        </p:spPr>
        <p:txBody>
          <a:bodyPr/>
          <a:lstStyle/>
          <a:p>
            <a:pPr marL="228600" indent="-228600">
              <a:defRPr/>
            </a:pPr>
            <a:endParaRPr lang="en-US" altLang="en-US" dirty="0">
              <a:latin typeface="Arial" panose="020B0604020202020204" pitchFamily="34" charset="0"/>
              <a:ea typeface="ＭＳ Ｐゴシック" panose="020B0600070205080204" pitchFamily="34" charset="-128"/>
            </a:endParaRPr>
          </a:p>
          <a:p>
            <a:pPr marL="228600" indent="-228600">
              <a:defRPr/>
            </a:pPr>
            <a:r>
              <a:rPr lang="en-AU" dirty="0">
                <a:latin typeface="Arial" charset="0"/>
                <a:ea typeface="ＭＳ Ｐゴシック" charset="0"/>
                <a:cs typeface="ＭＳ Ｐゴシック" charset="0"/>
              </a:rPr>
              <a:t>The data structures and associated tags that detect and eliminate hazards are attached to the (1) RS, (2) reg file, and (3) load &amp; store buffers.</a:t>
            </a:r>
          </a:p>
          <a:p>
            <a:pPr marL="228600" indent="-228600">
              <a:defRPr/>
            </a:pPr>
            <a:r>
              <a:rPr lang="en-AU" dirty="0">
                <a:latin typeface="Arial" charset="0"/>
                <a:ea typeface="ＭＳ Ｐゴシック" charset="0"/>
                <a:cs typeface="ＭＳ Ｐゴシック" charset="0"/>
              </a:rPr>
              <a:t>The tags are effectively NAMES for an extended set of virtual registers used for renaming. In OUR example (see next slide briefly), </a:t>
            </a:r>
          </a:p>
          <a:p>
            <a:pPr marL="228600" indent="-228600">
              <a:buFontTx/>
              <a:buAutoNum type="arabicPeriod"/>
              <a:defRPr/>
            </a:pPr>
            <a:r>
              <a:rPr lang="en-AU" b="1" dirty="0">
                <a:latin typeface="Arial" charset="0"/>
                <a:ea typeface="ＭＳ Ｐゴシック" charset="0"/>
                <a:cs typeface="ＭＳ Ｐゴシック" charset="0"/>
              </a:rPr>
              <a:t>Tag field is a 4-bit quantity denoting 1 of 5 RS or 1 of 5 load buffers </a:t>
            </a:r>
            <a:r>
              <a:rPr lang="en-AU" b="1" dirty="0">
                <a:latin typeface="Arial" charset="0"/>
                <a:ea typeface="ＭＳ Ｐゴシック" charset="0"/>
                <a:cs typeface="ＭＳ Ｐゴシック" charset="0"/>
                <a:sym typeface="Wingdings" pitchFamily="2" charset="2"/>
              </a:rPr>
              <a:t> Equivalent of 10 (virtual) registers that can be designated as result registers (vs. the 4 DP registers in the IBM 360 mainframe)</a:t>
            </a:r>
            <a:r>
              <a:rPr lang="en-AU" dirty="0">
                <a:latin typeface="Arial" charset="0"/>
                <a:ea typeface="ＭＳ Ｐゴシック" charset="0"/>
                <a:cs typeface="ＭＳ Ｐゴシック" charset="0"/>
                <a:sym typeface="Wingdings" pitchFamily="2" charset="2"/>
              </a:rPr>
              <a:t>. In a CPU with more real registers (e.g., 32), want renaming to provide an even larger set of virtual registers, i.e., HUNDREDS.</a:t>
            </a:r>
          </a:p>
          <a:p>
            <a:pPr marL="228600" indent="-228600">
              <a:buFontTx/>
              <a:buAutoNum type="arabicPeriod"/>
              <a:defRPr/>
            </a:pPr>
            <a:r>
              <a:rPr lang="en-AU" dirty="0">
                <a:latin typeface="Arial" charset="0"/>
                <a:ea typeface="ＭＳ Ｐゴシック" charset="0"/>
                <a:cs typeface="ＭＳ Ｐゴシック" charset="0"/>
                <a:sym typeface="Wingdings" pitchFamily="2" charset="2"/>
              </a:rPr>
              <a:t>Tag field indicates the RS containing the instruction that will produce a result needed as a source operand.</a:t>
            </a:r>
          </a:p>
          <a:p>
            <a:pPr>
              <a:defRPr/>
            </a:pPr>
            <a:endParaRPr lang="en-AU" dirty="0">
              <a:latin typeface="Arial" charset="0"/>
              <a:ea typeface="ＭＳ Ｐゴシック" charset="0"/>
              <a:cs typeface="ＭＳ Ｐゴシック" charset="0"/>
            </a:endParaRPr>
          </a:p>
          <a:p>
            <a:pPr>
              <a:defRPr/>
            </a:pPr>
            <a:r>
              <a:rPr lang="en-AU" dirty="0">
                <a:latin typeface="Arial" charset="0"/>
                <a:ea typeface="ＭＳ Ｐゴシック" charset="0"/>
                <a:cs typeface="ＭＳ Ｐゴシック" charset="0"/>
              </a:rPr>
              <a:t>ONCE an instruction has issued and is waiting for a source operand, it refers to the operand by the RS # (NOT the register number).</a:t>
            </a:r>
          </a:p>
          <a:p>
            <a:pPr>
              <a:defRPr/>
            </a:pPr>
            <a:r>
              <a:rPr lang="en-AU" dirty="0">
                <a:latin typeface="Arial" charset="0"/>
                <a:ea typeface="ＭＳ Ｐゴシック" charset="0"/>
                <a:cs typeface="ＭＳ Ｐゴシック" charset="0"/>
              </a:rPr>
              <a:t>So, WAW and WAR hazards are eliminated by renaming results using RS #s, one of the two noted advantages. What was the other?</a:t>
            </a:r>
          </a:p>
          <a:p>
            <a:pPr>
              <a:defRPr/>
            </a:pPr>
            <a:r>
              <a:rPr lang="en-AU" dirty="0">
                <a:latin typeface="Arial" charset="0"/>
                <a:ea typeface="ＭＳ Ｐゴシック" charset="0"/>
                <a:cs typeface="ＭＳ Ｐゴシック" charset="0"/>
              </a:rPr>
              <a:t>Distribution of hazard detection logic. In statically scheduled pipeline, e.g., MIPS32 ISA, forwarding &amp; bypassing centralized in HW. Here it is distributed.</a:t>
            </a:r>
          </a:p>
          <a:p>
            <a:pPr>
              <a:defRPr/>
            </a:pPr>
            <a:r>
              <a:rPr lang="en-AU" dirty="0">
                <a:latin typeface="Arial" charset="0"/>
                <a:ea typeface="ＭＳ Ｐゴシック" charset="0"/>
                <a:cs typeface="ＭＳ Ｐゴシック" charset="0"/>
                <a:sym typeface="Wingdings" pitchFamily="2" charset="2"/>
              </a:rPr>
              <a:t> </a:t>
            </a:r>
            <a:r>
              <a:rPr lang="en-AU" dirty="0">
                <a:latin typeface="Arial" charset="0"/>
                <a:ea typeface="ＭＳ Ｐゴシック" charset="0"/>
                <a:cs typeface="ＭＳ Ｐゴシック" charset="0"/>
              </a:rPr>
              <a:t>Combination of the CDB and the retrieval of results from the CDB by the RS implements forwarding &amp; bypassing.</a:t>
            </a:r>
          </a:p>
          <a:p>
            <a:pPr marL="228600" indent="-228600">
              <a:defRPr/>
            </a:pPr>
            <a:endParaRPr lang="en-US" altLang="en-US" dirty="0">
              <a:latin typeface="Arial" panose="020B0604020202020204" pitchFamily="34" charset="0"/>
              <a:ea typeface="ＭＳ Ｐゴシック" panose="020B0600070205080204" pitchFamily="34" charset="-128"/>
            </a:endParaRPr>
          </a:p>
          <a:p>
            <a:pPr marL="228600" indent="-228600">
              <a:defRPr/>
            </a:pPr>
            <a:r>
              <a:rPr lang="en-US" altLang="en-US" dirty="0">
                <a:latin typeface="Arial" panose="020B0604020202020204" pitchFamily="34" charset="0"/>
                <a:ea typeface="ＭＳ Ｐゴシック" panose="020B0600070205080204" pitchFamily="34" charset="-128"/>
              </a:rPr>
              <a:t>Each RS has 7 fields. Switch back and forth between this slide and next.</a:t>
            </a:r>
          </a:p>
          <a:p>
            <a:pPr marL="228600" indent="-228600">
              <a:defRPr/>
            </a:pPr>
            <a:endParaRPr lang="en-US" altLang="en-US" dirty="0">
              <a:latin typeface="Arial" panose="020B0604020202020204" pitchFamily="34" charset="0"/>
              <a:ea typeface="ＭＳ Ｐゴシック" panose="020B0600070205080204" pitchFamily="34" charset="-128"/>
            </a:endParaRPr>
          </a:p>
          <a:p>
            <a:pPr marL="228600" indent="-228600">
              <a:defRPr/>
            </a:pPr>
            <a:r>
              <a:rPr lang="en-US" altLang="en-US" dirty="0">
                <a:latin typeface="Arial" panose="020B0604020202020204" pitchFamily="34" charset="0"/>
                <a:ea typeface="ＭＳ Ｐゴシック" panose="020B0600070205080204" pitchFamily="34" charset="-128"/>
              </a:rPr>
              <a:t>Op:  Source operands S1 and S2.</a:t>
            </a:r>
          </a:p>
          <a:p>
            <a:pPr marL="228600" indent="-228600">
              <a:defRPr/>
            </a:pPr>
            <a:r>
              <a:rPr lang="en-US" altLang="en-US" dirty="0" err="1">
                <a:latin typeface="Arial" panose="020B0604020202020204" pitchFamily="34" charset="0"/>
                <a:ea typeface="ＭＳ Ｐゴシック" panose="020B0600070205080204" pitchFamily="34" charset="-128"/>
              </a:rPr>
              <a:t>Qj</a:t>
            </a:r>
            <a:r>
              <a:rPr lang="en-US" altLang="en-US" dirty="0">
                <a:latin typeface="Arial" panose="020B0604020202020204" pitchFamily="34" charset="0"/>
                <a:ea typeface="ＭＳ Ｐゴシック" panose="020B0600070205080204" pitchFamily="34" charset="-128"/>
              </a:rPr>
              <a:t>, </a:t>
            </a:r>
            <a:r>
              <a:rPr lang="en-US" altLang="en-US" dirty="0" err="1">
                <a:latin typeface="Arial" panose="020B0604020202020204" pitchFamily="34" charset="0"/>
                <a:ea typeface="ＭＳ Ｐゴシック" panose="020B0600070205080204" pitchFamily="34" charset="-128"/>
              </a:rPr>
              <a:t>Qk</a:t>
            </a:r>
            <a:r>
              <a:rPr lang="en-US" altLang="en-US" dirty="0">
                <a:latin typeface="Arial" panose="020B0604020202020204" pitchFamily="34" charset="0"/>
                <a:ea typeface="ＭＳ Ｐゴシック" panose="020B0600070205080204" pitchFamily="34" charset="-128"/>
              </a:rPr>
              <a:t>: RS that will produce the corresponding source operand; a value of 0 indicates that the source operand is already in </a:t>
            </a:r>
            <a:r>
              <a:rPr lang="en-US" altLang="en-US" dirty="0" err="1">
                <a:latin typeface="Arial" panose="020B0604020202020204" pitchFamily="34" charset="0"/>
                <a:ea typeface="ＭＳ Ｐゴシック" panose="020B0600070205080204" pitchFamily="34" charset="-128"/>
              </a:rPr>
              <a:t>Vj</a:t>
            </a:r>
            <a:r>
              <a:rPr lang="en-US" altLang="en-US" dirty="0">
                <a:latin typeface="Arial" panose="020B0604020202020204" pitchFamily="34" charset="0"/>
                <a:ea typeface="ＭＳ Ｐゴシック" panose="020B0600070205080204" pitchFamily="34" charset="-128"/>
              </a:rPr>
              <a:t>, </a:t>
            </a:r>
            <a:r>
              <a:rPr lang="en-US" altLang="en-US" dirty="0" err="1">
                <a:latin typeface="Arial" panose="020B0604020202020204" pitchFamily="34" charset="0"/>
                <a:ea typeface="ＭＳ Ｐゴシック" panose="020B0600070205080204" pitchFamily="34" charset="-128"/>
              </a:rPr>
              <a:t>Vk</a:t>
            </a:r>
            <a:r>
              <a:rPr lang="en-US" altLang="en-US" dirty="0">
                <a:latin typeface="Arial" panose="020B0604020202020204" pitchFamily="34" charset="0"/>
                <a:ea typeface="ＭＳ Ｐゴシック" panose="020B0600070205080204" pitchFamily="34" charset="-128"/>
              </a:rPr>
              <a:t> or is not needed.</a:t>
            </a:r>
          </a:p>
          <a:p>
            <a:pPr marL="228600" indent="-228600">
              <a:defRPr/>
            </a:pPr>
            <a:r>
              <a:rPr lang="en-US" altLang="en-US" dirty="0" err="1">
                <a:latin typeface="Arial" panose="020B0604020202020204" pitchFamily="34" charset="0"/>
                <a:ea typeface="ＭＳ Ｐゴシック" panose="020B0600070205080204" pitchFamily="34" charset="-128"/>
              </a:rPr>
              <a:t>Vj</a:t>
            </a:r>
            <a:r>
              <a:rPr lang="en-US" altLang="en-US" dirty="0">
                <a:latin typeface="Arial" panose="020B0604020202020204" pitchFamily="34" charset="0"/>
                <a:ea typeface="ＭＳ Ｐゴシック" panose="020B0600070205080204" pitchFamily="34" charset="-128"/>
              </a:rPr>
              <a:t>, </a:t>
            </a:r>
            <a:r>
              <a:rPr lang="en-US" altLang="en-US" dirty="0" err="1">
                <a:latin typeface="Arial" panose="020B0604020202020204" pitchFamily="34" charset="0"/>
                <a:ea typeface="ＭＳ Ｐゴシック" panose="020B0600070205080204" pitchFamily="34" charset="-128"/>
              </a:rPr>
              <a:t>Vk</a:t>
            </a:r>
            <a:r>
              <a:rPr lang="en-US" altLang="en-US" dirty="0">
                <a:latin typeface="Arial" panose="020B0604020202020204" pitchFamily="34" charset="0"/>
                <a:ea typeface="ＭＳ Ｐゴシック" panose="020B0600070205080204" pitchFamily="34" charset="-128"/>
              </a:rPr>
              <a:t>: For loads, the </a:t>
            </a:r>
            <a:r>
              <a:rPr lang="en-US" altLang="en-US" dirty="0" err="1">
                <a:latin typeface="Arial" panose="020B0604020202020204" pitchFamily="34" charset="0"/>
                <a:ea typeface="ＭＳ Ｐゴシック" panose="020B0600070205080204" pitchFamily="34" charset="-128"/>
              </a:rPr>
              <a:t>Vk</a:t>
            </a:r>
            <a:r>
              <a:rPr lang="en-US" altLang="en-US" dirty="0">
                <a:latin typeface="Arial" panose="020B0604020202020204" pitchFamily="34" charset="0"/>
                <a:ea typeface="ＭＳ Ｐゴシック" panose="020B0600070205080204" pitchFamily="34" charset="-128"/>
              </a:rPr>
              <a:t> field is used to hold the offset field.</a:t>
            </a:r>
          </a:p>
          <a:p>
            <a:pPr marL="228600" indent="-228600">
              <a:defRPr/>
            </a:pPr>
            <a:r>
              <a:rPr lang="en-US" altLang="en-US" dirty="0">
                <a:latin typeface="Arial" panose="020B0604020202020204" pitchFamily="34" charset="0"/>
                <a:ea typeface="ＭＳ Ｐゴシック" panose="020B0600070205080204" pitchFamily="34" charset="-128"/>
              </a:rPr>
              <a:t>A:  Holds info for memory address calc for a L.D or S.D. Initially immediate field of instruction stored; after address calc, effective address stored.</a:t>
            </a:r>
          </a:p>
          <a:p>
            <a:pPr marL="228600" indent="-228600">
              <a:defRPr/>
            </a:pPr>
            <a:endParaRPr lang="en-US" altLang="en-US" dirty="0">
              <a:latin typeface="Arial" panose="020B0604020202020204" pitchFamily="34" charset="0"/>
              <a:ea typeface="ＭＳ Ｐゴシック" panose="020B0600070205080204" pitchFamily="34" charset="-128"/>
            </a:endParaRPr>
          </a:p>
          <a:p>
            <a:pPr marL="228600" indent="-228600">
              <a:defRPr/>
            </a:pPr>
            <a:r>
              <a:rPr lang="en-US" altLang="en-US" dirty="0">
                <a:latin typeface="Arial" panose="020B0604020202020204" pitchFamily="34" charset="0"/>
                <a:ea typeface="ＭＳ Ｐゴシック" panose="020B0600070205080204" pitchFamily="34" charset="-128"/>
              </a:rPr>
              <a:t>The register file has a field, Qi:</a:t>
            </a:r>
          </a:p>
          <a:p>
            <a:pPr marL="228600" indent="-228600">
              <a:defRPr/>
            </a:pPr>
            <a:r>
              <a:rPr lang="en-US" altLang="en-US" dirty="0">
                <a:latin typeface="Arial" panose="020B0604020202020204" pitchFamily="34" charset="0"/>
                <a:ea typeface="ＭＳ Ｐゴシック" panose="020B0600070205080204" pitchFamily="34" charset="-128"/>
              </a:rPr>
              <a:t>Qi: # of the reservation station that contains the operation whose results should be stored into this register.</a:t>
            </a:r>
          </a:p>
          <a:p>
            <a:pPr marL="228600" indent="-228600">
              <a:defRPr/>
            </a:pPr>
            <a:r>
              <a:rPr lang="en-US" altLang="en-US" dirty="0">
                <a:latin typeface="Arial" panose="020B0604020202020204" pitchFamily="34" charset="0"/>
                <a:ea typeface="ＭＳ Ｐゴシック" panose="020B0600070205080204" pitchFamily="34" charset="-128"/>
              </a:rPr>
              <a:t>(If Qi is blank or zero, no active instruction is computing a result destined for this register.</a:t>
            </a:r>
          </a:p>
          <a:p>
            <a:pPr marL="228600" indent="-228600">
              <a:defRPr/>
            </a:pPr>
            <a:endParaRPr lang="en-US" altLang="en-US" dirty="0">
              <a:latin typeface="Arial" panose="020B0604020202020204" pitchFamily="34" charset="0"/>
              <a:ea typeface="ＭＳ Ｐゴシック" panose="020B0600070205080204" pitchFamily="34" charset="-128"/>
            </a:endParaRPr>
          </a:p>
          <a:p>
            <a:pPr marL="228600" indent="-228600">
              <a:defRPr/>
            </a:pPr>
            <a:r>
              <a:rPr lang="en-US" altLang="en-US" dirty="0">
                <a:latin typeface="Arial" panose="020B0604020202020204" pitchFamily="34" charset="0"/>
                <a:ea typeface="ＭＳ Ｐゴシック" panose="020B0600070205080204" pitchFamily="34" charset="-128"/>
              </a:rPr>
              <a:t>The load and store buffers each have a field, A:</a:t>
            </a:r>
          </a:p>
          <a:p>
            <a:pPr marL="228600" indent="-228600">
              <a:defRPr/>
            </a:pPr>
            <a:r>
              <a:rPr lang="en-US" altLang="en-US" dirty="0">
                <a:latin typeface="Arial" panose="020B0604020202020204" pitchFamily="34" charset="0"/>
                <a:ea typeface="ＭＳ Ｐゴシック" panose="020B0600070205080204" pitchFamily="34" charset="-128"/>
              </a:rPr>
              <a:t>A: Holds result of effective address.</a:t>
            </a:r>
          </a:p>
          <a:p>
            <a:pPr marL="228600" indent="-228600">
              <a:defRPr/>
            </a:pPr>
            <a:endParaRPr lang="en-US" altLang="en-US" dirty="0">
              <a:latin typeface="Arial" panose="020B0604020202020204" pitchFamily="34" charset="0"/>
              <a:ea typeface="ＭＳ Ｐゴシック" panose="020B0600070205080204" pitchFamily="34" charset="-128"/>
            </a:endParaRPr>
          </a:p>
          <a:p>
            <a:pPr marL="228600" indent="-228600">
              <a:defRPr/>
            </a:pPr>
            <a:endParaRPr lang="en-US" altLang="en-US" dirty="0">
              <a:latin typeface="Arial" panose="020B0604020202020204" pitchFamily="34" charset="0"/>
              <a:ea typeface="ＭＳ Ｐゴシック" panose="020B0600070205080204" pitchFamily="34" charset="-128"/>
            </a:endParaRPr>
          </a:p>
        </p:txBody>
      </p:sp>
      <p:sp>
        <p:nvSpPr>
          <p:cNvPr id="65539" name="Slide Number Placeholder 3">
            <a:extLst>
              <a:ext uri="{FF2B5EF4-FFF2-40B4-BE49-F238E27FC236}">
                <a16:creationId xmlns:a16="http://schemas.microsoft.com/office/drawing/2014/main" id="{EA471BA7-F080-7C43-BD4F-1E573894576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F2E7E5F3-5638-F94A-9B58-E705218C7531}" type="slidenum">
              <a:rPr lang="en-US" altLang="en-US"/>
              <a:pPr>
                <a:spcBef>
                  <a:spcPct val="0"/>
                </a:spcBef>
              </a:pPr>
              <a:t>24</a:t>
            </a:fld>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a:extLst>
              <a:ext uri="{FF2B5EF4-FFF2-40B4-BE49-F238E27FC236}">
                <a16:creationId xmlns:a16="http://schemas.microsoft.com/office/drawing/2014/main" id="{0B03D900-A68C-2B47-B5C2-6295F120F524}"/>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r>
              <a:rPr lang="en-US" altLang="en-US"/>
              <a:t>The University of Adelaide, School of Computer Science</a:t>
            </a:r>
          </a:p>
        </p:txBody>
      </p:sp>
      <p:sp>
        <p:nvSpPr>
          <p:cNvPr id="67586" name="Rectangle 3">
            <a:extLst>
              <a:ext uri="{FF2B5EF4-FFF2-40B4-BE49-F238E27FC236}">
                <a16:creationId xmlns:a16="http://schemas.microsoft.com/office/drawing/2014/main" id="{0E3DE1B9-FEB8-814B-A0C3-3F665CA16A49}"/>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FC4E7430-A0C9-A74E-A4A8-9631D5D2561E}" type="datetime3">
              <a:rPr lang="en-US" altLang="en-US" smtClean="0"/>
              <a:pPr>
                <a:spcBef>
                  <a:spcPct val="0"/>
                </a:spcBef>
              </a:pPr>
              <a:t>16 August 2022</a:t>
            </a:fld>
            <a:endParaRPr lang="en-US" altLang="en-US"/>
          </a:p>
        </p:txBody>
      </p:sp>
      <p:sp>
        <p:nvSpPr>
          <p:cNvPr id="67587" name="Rectangle 6">
            <a:extLst>
              <a:ext uri="{FF2B5EF4-FFF2-40B4-BE49-F238E27FC236}">
                <a16:creationId xmlns:a16="http://schemas.microsoft.com/office/drawing/2014/main" id="{A7B7C640-6A3D-C643-84F5-D4634165CD21}"/>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r>
              <a:rPr lang="en-US" altLang="en-US"/>
              <a:t>Chapter 2 — Instructions: Language of the Computer</a:t>
            </a:r>
          </a:p>
        </p:txBody>
      </p:sp>
      <p:sp>
        <p:nvSpPr>
          <p:cNvPr id="67588" name="Rectangle 7">
            <a:extLst>
              <a:ext uri="{FF2B5EF4-FFF2-40B4-BE49-F238E27FC236}">
                <a16:creationId xmlns:a16="http://schemas.microsoft.com/office/drawing/2014/main" id="{28583B37-3914-404D-BD89-D9FCDFC79D0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1B536A0A-BC63-7C40-8BA4-601EDCDC563A}" type="slidenum">
              <a:rPr lang="en-US" altLang="en-US"/>
              <a:pPr>
                <a:spcBef>
                  <a:spcPct val="0"/>
                </a:spcBef>
              </a:pPr>
              <a:t>25</a:t>
            </a:fld>
            <a:endParaRPr lang="en-US" altLang="en-US"/>
          </a:p>
        </p:txBody>
      </p:sp>
      <p:sp>
        <p:nvSpPr>
          <p:cNvPr id="67589" name="Rectangle 2">
            <a:extLst>
              <a:ext uri="{FF2B5EF4-FFF2-40B4-BE49-F238E27FC236}">
                <a16:creationId xmlns:a16="http://schemas.microsoft.com/office/drawing/2014/main" id="{AA659FE1-5394-CA45-A218-A557F590032F}"/>
              </a:ext>
            </a:extLst>
          </p:cNvPr>
          <p:cNvSpPr>
            <a:spLocks noGrp="1" noRot="1" noChangeAspect="1" noChangeArrowheads="1" noTextEdit="1"/>
          </p:cNvSpPr>
          <p:nvPr>
            <p:ph type="sldImg"/>
          </p:nvPr>
        </p:nvSpPr>
        <p:spPr>
          <a:ln/>
        </p:spPr>
      </p:sp>
      <p:sp>
        <p:nvSpPr>
          <p:cNvPr id="67590" name="Rectangle 3">
            <a:extLst>
              <a:ext uri="{FF2B5EF4-FFF2-40B4-BE49-F238E27FC236}">
                <a16:creationId xmlns:a16="http://schemas.microsoft.com/office/drawing/2014/main" id="{9CA22DDF-53EA-F545-B75C-6692C199DB6D}"/>
              </a:ext>
            </a:extLst>
          </p:cNvPr>
          <p:cNvSpPr>
            <a:spLocks noGrp="1" noChangeArrowheads="1"/>
          </p:cNvSpPr>
          <p:nvPr>
            <p:ph type="body" idx="1"/>
          </p:nvPr>
        </p:nvSpPr>
        <p:spPr>
          <a:ln/>
        </p:spPr>
        <p:txBody>
          <a:bodyPr/>
          <a:lstStyle/>
          <a:p>
            <a:pPr>
              <a:defRPr/>
            </a:pPr>
            <a:r>
              <a:rPr lang="en-US" altLang="en-US" dirty="0">
                <a:latin typeface="Arial" panose="020B0604020202020204" pitchFamily="34" charset="0"/>
                <a:ea typeface="ＭＳ Ｐゴシック" panose="020B0600070205080204" pitchFamily="34" charset="-128"/>
              </a:rPr>
              <a:t>Orientation: </a:t>
            </a:r>
          </a:p>
          <a:p>
            <a:pPr marL="228600" indent="-228600">
              <a:buFontTx/>
              <a:buAutoNum type="arabicPeriod"/>
              <a:defRPr/>
            </a:pPr>
            <a:r>
              <a:rPr lang="en-US" altLang="en-US" dirty="0">
                <a:latin typeface="Arial" panose="020B0604020202020204" pitchFamily="34" charset="0"/>
                <a:ea typeface="ＭＳ Ｐゴシック" panose="020B0600070205080204" pitchFamily="34" charset="-128"/>
              </a:rPr>
              <a:t># appended to names Add, </a:t>
            </a:r>
            <a:r>
              <a:rPr lang="en-US" altLang="en-US" dirty="0" err="1">
                <a:latin typeface="Arial" panose="020B0604020202020204" pitchFamily="34" charset="0"/>
                <a:ea typeface="ＭＳ Ｐゴシック" panose="020B0600070205080204" pitchFamily="34" charset="-128"/>
              </a:rPr>
              <a:t>Mult</a:t>
            </a:r>
            <a:r>
              <a:rPr lang="en-US" altLang="en-US" dirty="0">
                <a:latin typeface="Arial" panose="020B0604020202020204" pitchFamily="34" charset="0"/>
                <a:ea typeface="ＭＳ Ｐゴシック" panose="020B0600070205080204" pitchFamily="34" charset="-128"/>
              </a:rPr>
              <a:t>, and Load stand for the tag for that RS. NOT actually part of hardware; included here to help understanding. In hardware, RS keeps state of each operation that has issued.</a:t>
            </a:r>
          </a:p>
          <a:p>
            <a:pPr marL="228600" indent="-228600">
              <a:buFontTx/>
              <a:buAutoNum type="arabicPeriod"/>
              <a:defRPr/>
            </a:pPr>
            <a:r>
              <a:rPr lang="en-US" altLang="en-US" dirty="0">
                <a:latin typeface="Arial" panose="020B0604020202020204" pitchFamily="34" charset="0"/>
                <a:ea typeface="ＭＳ Ｐゴシック" panose="020B0600070205080204" pitchFamily="34" charset="-128"/>
              </a:rPr>
              <a:t>Hazard detection and execution control are distributed. Results are passed directly to functional units from RS, where they are buffered rather going through registers.</a:t>
            </a:r>
          </a:p>
          <a:p>
            <a:pPr>
              <a:defRPr/>
            </a:pPr>
            <a:endParaRPr lang="en-US" altLang="en-US" b="1" dirty="0"/>
          </a:p>
          <a:p>
            <a:pPr>
              <a:defRPr/>
            </a:pPr>
            <a:r>
              <a:rPr lang="en-US" altLang="en-US" b="1" dirty="0"/>
              <a:t>Reservation stations &amp; register tags shown when all instructions have issued but only first L.D has completed and written its result to the CDB. </a:t>
            </a:r>
          </a:p>
          <a:p>
            <a:pPr marL="228600" indent="-228600">
              <a:buFontTx/>
              <a:buAutoNum type="arabicPeriod"/>
              <a:defRPr/>
            </a:pPr>
            <a:r>
              <a:rPr lang="en-US" altLang="en-US" dirty="0"/>
              <a:t>Second L.D has completed effective address calculation but waiting on the memory unit.</a:t>
            </a:r>
          </a:p>
          <a:p>
            <a:pPr marL="171450" indent="-171450">
              <a:buFont typeface="Wingdings" pitchFamily="2" charset="2"/>
              <a:buChar char="à"/>
              <a:defRPr/>
            </a:pPr>
            <a:r>
              <a:rPr lang="en-US" altLang="en-US" dirty="0"/>
              <a:t> Use the array Regs[ ] to refer to the register file and the array Mem[ ] to refer to the memory</a:t>
            </a:r>
          </a:p>
          <a:p>
            <a:pPr marL="171450" indent="-171450">
              <a:buFont typeface="Wingdings" pitchFamily="2" charset="2"/>
              <a:buChar char="à"/>
              <a:defRPr/>
            </a:pPr>
            <a:r>
              <a:rPr lang="en-US" altLang="en-US" dirty="0"/>
              <a:t> An operand is specified by either a Q field or a V field at any time. </a:t>
            </a:r>
          </a:p>
          <a:p>
            <a:pPr marL="228600" indent="-228600">
              <a:buFont typeface="+mj-lt"/>
              <a:buAutoNum type="arabicPeriod" startAt="2"/>
              <a:defRPr/>
            </a:pPr>
            <a:r>
              <a:rPr lang="en-US" altLang="en-US" dirty="0"/>
              <a:t>Notice </a:t>
            </a:r>
            <a:r>
              <a:rPr lang="en-US" altLang="en-US" dirty="0">
                <a:latin typeface="Courier New" panose="02070309020205020404" pitchFamily="49" charset="0"/>
              </a:rPr>
              <a:t>ADD.D </a:t>
            </a:r>
            <a:r>
              <a:rPr lang="en-US" altLang="en-US" dirty="0"/>
              <a:t>instruction, which has a WAR hazard at the WB stage, has issued and could complete before DIV.D initiates.</a:t>
            </a:r>
          </a:p>
          <a:p>
            <a:pPr marL="228600" indent="-228600">
              <a:buFont typeface="+mj-lt"/>
              <a:buAutoNum type="arabicPeriod" startAt="2"/>
              <a:defRPr/>
            </a:pPr>
            <a:endParaRPr lang="en-US" altLang="en-US" dirty="0">
              <a:latin typeface="Arial" panose="020B0604020202020204" pitchFamily="34" charset="0"/>
              <a:ea typeface="ＭＳ Ｐゴシック" panose="020B0600070205080204" pitchFamily="34" charset="-128"/>
            </a:endParaRPr>
          </a:p>
          <a:p>
            <a:pPr>
              <a:buFont typeface="+mj-lt"/>
              <a:buNone/>
              <a:defRPr/>
            </a:pPr>
            <a:r>
              <a:rPr lang="en-US" altLang="en-US" dirty="0">
                <a:latin typeface="Arial" panose="020B0604020202020204" pitchFamily="34" charset="0"/>
                <a:ea typeface="ＭＳ Ｐゴシック" panose="020B0600070205080204" pitchFamily="34" charset="-128"/>
              </a:rPr>
              <a:t>Elimination of WAW and WAR hazards. See the DIV.D and ADD.D just discussed.</a:t>
            </a:r>
          </a:p>
          <a:p>
            <a:pPr marL="228600" indent="-228600">
              <a:buFont typeface="+mj-lt"/>
              <a:buAutoNum type="arabicPeriod"/>
              <a:defRPr/>
            </a:pPr>
            <a:r>
              <a:rPr lang="en-US" altLang="en-US" dirty="0">
                <a:latin typeface="Arial" panose="020B0604020202020204" pitchFamily="34" charset="0"/>
                <a:ea typeface="ＭＳ Ｐゴシック" panose="020B0600070205080204" pitchFamily="34" charset="-128"/>
              </a:rPr>
              <a:t>WAR hazard involving F6</a:t>
            </a:r>
          </a:p>
          <a:p>
            <a:pPr marL="228600" indent="-228600">
              <a:buFont typeface="+mj-lt"/>
              <a:buAutoNum type="arabicPeriod"/>
              <a:defRPr/>
            </a:pPr>
            <a:r>
              <a:rPr lang="en-US" altLang="en-US" dirty="0">
                <a:latin typeface="Arial" panose="020B0604020202020204" pitchFamily="34" charset="0"/>
                <a:ea typeface="ＭＳ Ｐゴシック" panose="020B0600070205080204" pitchFamily="34" charset="-128"/>
              </a:rPr>
              <a:t>Eliminated via register renaming to RS. </a:t>
            </a:r>
          </a:p>
          <a:p>
            <a:pPr marL="685800" lvl="1" indent="-228600">
              <a:buFont typeface="+mj-lt"/>
              <a:buAutoNum type="alphaLcPeriod"/>
              <a:defRPr/>
            </a:pPr>
            <a:r>
              <a:rPr lang="en-US" altLang="en-US" dirty="0">
                <a:latin typeface="Arial" panose="020B0604020202020204" pitchFamily="34" charset="0"/>
                <a:ea typeface="ＭＳ Ｐゴシック" panose="020B0600070205080204" pitchFamily="34" charset="-128"/>
              </a:rPr>
              <a:t>If </a:t>
            </a:r>
            <a:r>
              <a:rPr lang="en-US" altLang="en-US" dirty="0" err="1">
                <a:latin typeface="Arial" panose="020B0604020202020204" pitchFamily="34" charset="0"/>
                <a:ea typeface="ＭＳ Ｐゴシック" panose="020B0600070205080204" pitchFamily="34" charset="-128"/>
              </a:rPr>
              <a:t>instr</a:t>
            </a:r>
            <a:r>
              <a:rPr lang="en-US" altLang="en-US" dirty="0">
                <a:latin typeface="Arial" panose="020B0604020202020204" pitchFamily="34" charset="0"/>
                <a:ea typeface="ＭＳ Ｐゴシック" panose="020B0600070205080204" pitchFamily="34" charset="-128"/>
              </a:rPr>
              <a:t> providing value for DIV has completed, then </a:t>
            </a:r>
            <a:r>
              <a:rPr lang="en-US" altLang="en-US" dirty="0" err="1">
                <a:latin typeface="Arial" panose="020B0604020202020204" pitchFamily="34" charset="0"/>
                <a:ea typeface="ＭＳ Ｐゴシック" panose="020B0600070205080204" pitchFamily="34" charset="-128"/>
              </a:rPr>
              <a:t>Vk</a:t>
            </a:r>
            <a:r>
              <a:rPr lang="en-US" altLang="en-US" dirty="0">
                <a:latin typeface="Arial" panose="020B0604020202020204" pitchFamily="34" charset="0"/>
                <a:ea typeface="ＭＳ Ｐゴシック" panose="020B0600070205080204" pitchFamily="34" charset="-128"/>
              </a:rPr>
              <a:t> will store the result (rather than F6 storing the result), allowing DIV.D to execute independent of ADD.D. THIS IS THE CASE THAT IS SHOWN with Load1.</a:t>
            </a:r>
          </a:p>
          <a:p>
            <a:pPr marL="685800" lvl="1" indent="-228600">
              <a:buFont typeface="+mj-lt"/>
              <a:buAutoNum type="alphaLcPeriod"/>
              <a:defRPr/>
            </a:pPr>
            <a:r>
              <a:rPr lang="en-US" altLang="en-US" dirty="0">
                <a:latin typeface="Arial" panose="020B0604020202020204" pitchFamily="34" charset="0"/>
                <a:ea typeface="ＭＳ Ｐゴシック" panose="020B0600070205080204" pitchFamily="34" charset="-128"/>
              </a:rPr>
              <a:t>If first L.D instruction, which writes to F6, did NOT complete, then </a:t>
            </a:r>
            <a:r>
              <a:rPr lang="en-US" altLang="en-US" dirty="0" err="1">
                <a:latin typeface="Arial" panose="020B0604020202020204" pitchFamily="34" charset="0"/>
                <a:ea typeface="ＭＳ Ｐゴシック" panose="020B0600070205080204" pitchFamily="34" charset="-128"/>
              </a:rPr>
              <a:t>Qk</a:t>
            </a:r>
            <a:r>
              <a:rPr lang="en-US" altLang="en-US" dirty="0">
                <a:latin typeface="Arial" panose="020B0604020202020204" pitchFamily="34" charset="0"/>
                <a:ea typeface="ＭＳ Ｐゴシック" panose="020B0600070205080204" pitchFamily="34" charset="-128"/>
              </a:rPr>
              <a:t> would point to the Load1 RS.</a:t>
            </a:r>
          </a:p>
          <a:p>
            <a:pPr>
              <a:buFont typeface="+mj-lt"/>
              <a:buNone/>
              <a:defRPr/>
            </a:pPr>
            <a:r>
              <a:rPr lang="en-US" altLang="en-US" dirty="0">
                <a:latin typeface="Arial" panose="020B0604020202020204" pitchFamily="34" charset="0"/>
                <a:ea typeface="ＭＳ Ｐゴシック" panose="020B0600070205080204" pitchFamily="34" charset="-128"/>
              </a:rPr>
              <a:t>Thus, in either case, ADD.D can issue and begin executing as the register renaming has resolved the WAR hazard.</a:t>
            </a:r>
          </a:p>
          <a:p>
            <a:pPr>
              <a:buFont typeface="+mj-lt"/>
              <a:buNone/>
              <a:defRPr/>
            </a:pPr>
            <a:r>
              <a:rPr lang="en-US" altLang="en-US" dirty="0">
                <a:latin typeface="Arial" panose="020B0604020202020204" pitchFamily="34" charset="0"/>
                <a:ea typeface="ＭＳ Ｐゴシック" panose="020B0600070205080204" pitchFamily="34" charset="-128"/>
              </a:rPr>
              <a:t>That is, any uses of the result of the DIV.D will point to the RS, allowing ADD.D to complete and store its values into the registers without affecting the DIV.D </a:t>
            </a:r>
          </a:p>
          <a:p>
            <a:pPr>
              <a:buFont typeface="+mj-lt"/>
              <a:buNone/>
              <a:defRPr/>
            </a:pPr>
            <a:endParaRPr lang="en-US" altLang="en-US" dirty="0">
              <a:latin typeface="Arial" panose="020B0604020202020204" pitchFamily="34" charset="0"/>
              <a:ea typeface="ＭＳ Ｐゴシック" panose="020B0600070205080204" pitchFamily="34" charset="-128"/>
            </a:endParaRPr>
          </a:p>
          <a:p>
            <a:pPr>
              <a:defRPr/>
            </a:pPr>
            <a:endParaRPr lang="en-AU" altLang="en-US" dirty="0">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1">
            <a:extLst>
              <a:ext uri="{FF2B5EF4-FFF2-40B4-BE49-F238E27FC236}">
                <a16:creationId xmlns:a16="http://schemas.microsoft.com/office/drawing/2014/main" id="{564E12ED-B6D5-E74B-8D1F-3F6203244A27}"/>
              </a:ext>
            </a:extLst>
          </p:cNvPr>
          <p:cNvSpPr>
            <a:spLocks noGrp="1" noRot="1" noChangeAspect="1" noChangeArrowheads="1" noTextEdit="1"/>
          </p:cNvSpPr>
          <p:nvPr>
            <p:ph type="sldImg"/>
          </p:nvPr>
        </p:nvSpPr>
        <p:spPr>
          <a:solidFill>
            <a:srgbClr val="FFFFFF"/>
          </a:solidFill>
          <a:ln/>
        </p:spPr>
      </p:sp>
      <p:sp>
        <p:nvSpPr>
          <p:cNvPr id="69634" name="Rectangle 2">
            <a:extLst>
              <a:ext uri="{FF2B5EF4-FFF2-40B4-BE49-F238E27FC236}">
                <a16:creationId xmlns:a16="http://schemas.microsoft.com/office/drawing/2014/main" id="{97A7764E-CF2B-D64E-BD46-B9A015DF473A}"/>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4450" algn="just">
              <a:lnSpc>
                <a:spcPct val="90000"/>
              </a:lnSpc>
              <a:spcBef>
                <a:spcPts val="525"/>
              </a:spcBef>
            </a:pPr>
            <a:r>
              <a:rPr lang="en-US" altLang="en-US">
                <a:solidFill>
                  <a:srgbClr val="000000"/>
                </a:solidFill>
                <a:latin typeface="Arial" panose="020B0604020202020204" pitchFamily="34" charset="0"/>
                <a:ea typeface="ＭＳ Ｐゴシック" panose="020B0600070205080204" pitchFamily="34" charset="-128"/>
                <a:cs typeface="Arial" panose="020B0604020202020204" pitchFamily="34" charset="0"/>
                <a:sym typeface="Arial" panose="020B0604020202020204" pitchFamily="34" charset="0"/>
              </a:rPr>
              <a:t>What would the likely latencies be in this case? Assuming a single-issue pipeline.</a:t>
            </a:r>
          </a:p>
          <a:p>
            <a:pPr marL="44450" algn="just">
              <a:lnSpc>
                <a:spcPct val="90000"/>
              </a:lnSpc>
              <a:spcBef>
                <a:spcPts val="525"/>
              </a:spcBef>
            </a:pPr>
            <a:r>
              <a:rPr lang="en-US" altLang="en-US">
                <a:solidFill>
                  <a:srgbClr val="000000"/>
                </a:solidFill>
                <a:latin typeface="Arial" panose="020B0604020202020204" pitchFamily="34" charset="0"/>
                <a:ea typeface="ＭＳ Ｐゴシック" panose="020B0600070205080204" pitchFamily="34" charset="-128"/>
                <a:cs typeface="Arial" panose="020B0604020202020204" pitchFamily="34" charset="0"/>
                <a:sym typeface="Arial" panose="020B0604020202020204" pitchFamily="34" charset="0"/>
              </a:rPr>
              <a:t>What about assuming a dual-issue pipeline?</a:t>
            </a:r>
          </a:p>
          <a:p>
            <a:pPr marL="44450" algn="just">
              <a:lnSpc>
                <a:spcPct val="90000"/>
              </a:lnSpc>
              <a:spcBef>
                <a:spcPts val="525"/>
              </a:spcBef>
            </a:pPr>
            <a:endParaRPr lang="en-US" altLang="en-US">
              <a:solidFill>
                <a:srgbClr val="000000"/>
              </a:solidFill>
              <a:latin typeface="Arial" panose="020B0604020202020204" pitchFamily="34" charset="0"/>
              <a:ea typeface="ＭＳ Ｐゴシック" panose="020B0600070205080204" pitchFamily="34" charset="-128"/>
              <a:cs typeface="Arial" panose="020B0604020202020204" pitchFamily="34" charset="0"/>
              <a:sym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a:extLst>
              <a:ext uri="{FF2B5EF4-FFF2-40B4-BE49-F238E27FC236}">
                <a16:creationId xmlns:a16="http://schemas.microsoft.com/office/drawing/2014/main" id="{7AE97FB4-BFFA-6448-8486-9F8BC08EE6F9}"/>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r>
              <a:rPr lang="en-US" altLang="en-US"/>
              <a:t>The University of Adelaide, School of Computer Science</a:t>
            </a:r>
          </a:p>
        </p:txBody>
      </p:sp>
      <p:sp>
        <p:nvSpPr>
          <p:cNvPr id="71682" name="Rectangle 3">
            <a:extLst>
              <a:ext uri="{FF2B5EF4-FFF2-40B4-BE49-F238E27FC236}">
                <a16:creationId xmlns:a16="http://schemas.microsoft.com/office/drawing/2014/main" id="{C23676FB-EAC8-244E-A3E9-EE3292C35FDE}"/>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B2CD7DC8-5229-EF42-B0C8-66F40BD5C4AF}" type="datetime3">
              <a:rPr lang="en-US" altLang="en-US" smtClean="0"/>
              <a:pPr>
                <a:spcBef>
                  <a:spcPct val="0"/>
                </a:spcBef>
              </a:pPr>
              <a:t>16 August 2022</a:t>
            </a:fld>
            <a:endParaRPr lang="en-US" altLang="en-US"/>
          </a:p>
        </p:txBody>
      </p:sp>
      <p:sp>
        <p:nvSpPr>
          <p:cNvPr id="71683" name="Rectangle 6">
            <a:extLst>
              <a:ext uri="{FF2B5EF4-FFF2-40B4-BE49-F238E27FC236}">
                <a16:creationId xmlns:a16="http://schemas.microsoft.com/office/drawing/2014/main" id="{11939F11-397A-2C41-B0BE-112C154BA3DE}"/>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r>
              <a:rPr lang="en-US" altLang="en-US"/>
              <a:t>Chapter 2 — Instructions: Language of the Computer</a:t>
            </a:r>
          </a:p>
        </p:txBody>
      </p:sp>
      <p:sp>
        <p:nvSpPr>
          <p:cNvPr id="71684" name="Rectangle 7">
            <a:extLst>
              <a:ext uri="{FF2B5EF4-FFF2-40B4-BE49-F238E27FC236}">
                <a16:creationId xmlns:a16="http://schemas.microsoft.com/office/drawing/2014/main" id="{6ED628D7-B1C1-504E-9A74-3D4FA699E42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51D59831-7ABE-324A-9E2A-EB4ADF8E2A84}" type="slidenum">
              <a:rPr lang="en-US" altLang="en-US"/>
              <a:pPr>
                <a:spcBef>
                  <a:spcPct val="0"/>
                </a:spcBef>
              </a:pPr>
              <a:t>27</a:t>
            </a:fld>
            <a:endParaRPr lang="en-US" altLang="en-US"/>
          </a:p>
        </p:txBody>
      </p:sp>
      <p:sp>
        <p:nvSpPr>
          <p:cNvPr id="71685" name="Rectangle 2">
            <a:extLst>
              <a:ext uri="{FF2B5EF4-FFF2-40B4-BE49-F238E27FC236}">
                <a16:creationId xmlns:a16="http://schemas.microsoft.com/office/drawing/2014/main" id="{471072EF-C18F-3444-A437-3DE39EDB9BB2}"/>
              </a:ext>
            </a:extLst>
          </p:cNvPr>
          <p:cNvSpPr>
            <a:spLocks noGrp="1" noRot="1" noChangeAspect="1" noChangeArrowheads="1" noTextEdit="1"/>
          </p:cNvSpPr>
          <p:nvPr>
            <p:ph type="sldImg"/>
          </p:nvPr>
        </p:nvSpPr>
        <p:spPr>
          <a:ln/>
        </p:spPr>
      </p:sp>
      <p:sp>
        <p:nvSpPr>
          <p:cNvPr id="71686" name="Rectangle 3">
            <a:extLst>
              <a:ext uri="{FF2B5EF4-FFF2-40B4-BE49-F238E27FC236}">
                <a16:creationId xmlns:a16="http://schemas.microsoft.com/office/drawing/2014/main" id="{6EDF2121-72B4-A640-88D4-7C5AC524A3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a:latin typeface="Arial" panose="020B0604020202020204" pitchFamily="34" charset="0"/>
                <a:ea typeface="ＭＳ Ｐゴシック" panose="020B0600070205080204" pitchFamily="34" charset="-128"/>
              </a:rPr>
              <a:t>ADD.D has completed because the operands of DIV.D were copied (renamed), thus overcoming the WAR hazard.</a:t>
            </a:r>
          </a:p>
          <a:p>
            <a:r>
              <a:rPr lang="en-AU" altLang="en-US">
                <a:latin typeface="Arial" panose="020B0604020202020204" pitchFamily="34" charset="0"/>
                <a:ea typeface="ＭＳ Ｐゴシック" panose="020B0600070205080204" pitchFamily="34" charset="-128"/>
              </a:rPr>
              <a:t>See next (hidden) slide for details.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1">
            <a:extLst>
              <a:ext uri="{FF2B5EF4-FFF2-40B4-BE49-F238E27FC236}">
                <a16:creationId xmlns:a16="http://schemas.microsoft.com/office/drawing/2014/main" id="{CE0B415E-7A62-3644-B78B-51F19D09CCDC}"/>
              </a:ext>
            </a:extLst>
          </p:cNvPr>
          <p:cNvSpPr>
            <a:spLocks noGrp="1" noRot="1" noChangeAspect="1" noChangeArrowheads="1" noTextEdit="1"/>
          </p:cNvSpPr>
          <p:nvPr>
            <p:ph type="sldImg"/>
          </p:nvPr>
        </p:nvSpPr>
        <p:spPr>
          <a:solidFill>
            <a:srgbClr val="FFFFFF"/>
          </a:solidFill>
          <a:ln/>
        </p:spPr>
      </p:sp>
      <p:sp>
        <p:nvSpPr>
          <p:cNvPr id="45058" name="Rectangle 2">
            <a:extLst>
              <a:ext uri="{FF2B5EF4-FFF2-40B4-BE49-F238E27FC236}">
                <a16:creationId xmlns:a16="http://schemas.microsoft.com/office/drawing/2014/main" id="{B3F1155E-A5A3-304F-AD69-B2CEF1CE445D}"/>
              </a:ext>
            </a:extLst>
          </p:cNvPr>
          <p:cNvSpPr>
            <a:spLocks noGrp="1" noChangeArrowheads="1"/>
          </p:cNvSpPr>
          <p:nvPr>
            <p:ph type="body" idx="1"/>
          </p:nvPr>
        </p:nvSpPr>
        <p:spPr>
          <a:xfrm>
            <a:off x="685800" y="4343400"/>
            <a:ext cx="5486400" cy="4114800"/>
          </a:xfrm>
          <a:ln/>
        </p:spPr>
        <p:txBody>
          <a:bodyPr/>
          <a:lstStyle/>
          <a:p>
            <a:pPr marL="44450" algn="just">
              <a:lnSpc>
                <a:spcPct val="90000"/>
              </a:lnSpc>
              <a:spcBef>
                <a:spcPts val="525"/>
              </a:spcBef>
              <a:defRPr/>
            </a:pPr>
            <a:r>
              <a:rPr lang="en-US" altLang="en-US" dirty="0">
                <a:solidFill>
                  <a:srgbClr val="000000"/>
                </a:solidFill>
                <a:latin typeface="Arial" panose="020B0604020202020204" pitchFamily="34" charset="0"/>
                <a:ea typeface="ＭＳ Ｐゴシック" panose="020B0600070205080204" pitchFamily="34" charset="-128"/>
                <a:cs typeface="Arial" panose="020B0604020202020204" pitchFamily="34" charset="0"/>
                <a:sym typeface="Arial" panose="020B0604020202020204" pitchFamily="34" charset="0"/>
              </a:rPr>
              <a:t>Homework problem! </a:t>
            </a:r>
          </a:p>
          <a:p>
            <a:pPr marL="215900" indent="-171450" algn="just">
              <a:lnSpc>
                <a:spcPct val="90000"/>
              </a:lnSpc>
              <a:spcBef>
                <a:spcPts val="525"/>
              </a:spcBef>
              <a:buFont typeface="Arial" panose="020B0604020202020204" pitchFamily="34" charset="0"/>
              <a:buChar char="•"/>
              <a:defRPr/>
            </a:pPr>
            <a:r>
              <a:rPr lang="en-US" altLang="en-US" dirty="0">
                <a:solidFill>
                  <a:srgbClr val="000000"/>
                </a:solidFill>
                <a:latin typeface="Arial" panose="020B0604020202020204" pitchFamily="34" charset="0"/>
                <a:ea typeface="ＭＳ Ｐゴシック" panose="020B0600070205080204" pitchFamily="34" charset="-128"/>
                <a:cs typeface="Arial" panose="020B0604020202020204" pitchFamily="34" charset="0"/>
                <a:sym typeface="Arial" panose="020B0604020202020204" pitchFamily="34" charset="0"/>
              </a:rPr>
              <a:t>Assume a single-issue pipeline.</a:t>
            </a:r>
          </a:p>
          <a:p>
            <a:pPr marL="215900" indent="-171450" algn="just">
              <a:lnSpc>
                <a:spcPct val="90000"/>
              </a:lnSpc>
              <a:spcBef>
                <a:spcPts val="525"/>
              </a:spcBef>
              <a:buFont typeface="Arial" panose="020B0604020202020204" pitchFamily="34" charset="0"/>
              <a:buChar char="•"/>
              <a:defRPr/>
            </a:pPr>
            <a:r>
              <a:rPr lang="en-US" altLang="en-US" dirty="0">
                <a:solidFill>
                  <a:srgbClr val="000000"/>
                </a:solidFill>
                <a:latin typeface="Arial" panose="020B0604020202020204" pitchFamily="34" charset="0"/>
                <a:ea typeface="ＭＳ Ｐゴシック" panose="020B0600070205080204" pitchFamily="34" charset="-128"/>
                <a:cs typeface="Arial" panose="020B0604020202020204" pitchFamily="34" charset="0"/>
                <a:sym typeface="Arial" panose="020B0604020202020204" pitchFamily="34" charset="0"/>
              </a:rPr>
              <a:t>Assume a dual-issue pipeline.</a:t>
            </a:r>
          </a:p>
          <a:p>
            <a:pPr marL="44450" algn="just">
              <a:lnSpc>
                <a:spcPct val="90000"/>
              </a:lnSpc>
              <a:spcBef>
                <a:spcPts val="525"/>
              </a:spcBef>
              <a:defRPr/>
            </a:pPr>
            <a:endParaRPr lang="en-US" altLang="en-US" dirty="0">
              <a:solidFill>
                <a:srgbClr val="000000"/>
              </a:solidFill>
              <a:latin typeface="Arial" panose="020B0604020202020204" pitchFamily="34" charset="0"/>
              <a:ea typeface="ＭＳ Ｐゴシック" panose="020B0600070205080204" pitchFamily="34" charset="-128"/>
              <a:cs typeface="Arial" panose="020B0604020202020204" pitchFamily="34" charset="0"/>
              <a:sym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a:extLst>
              <a:ext uri="{FF2B5EF4-FFF2-40B4-BE49-F238E27FC236}">
                <a16:creationId xmlns:a16="http://schemas.microsoft.com/office/drawing/2014/main" id="{D68DE1B7-7204-4A4F-B7B0-30B884821D91}"/>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The University of Adelaide, School of Computer Science</a:t>
            </a:r>
          </a:p>
        </p:txBody>
      </p:sp>
      <p:sp>
        <p:nvSpPr>
          <p:cNvPr id="76802" name="Rectangle 3">
            <a:extLst>
              <a:ext uri="{FF2B5EF4-FFF2-40B4-BE49-F238E27FC236}">
                <a16:creationId xmlns:a16="http://schemas.microsoft.com/office/drawing/2014/main" id="{127292C8-811C-864B-AD63-98450F6FF25E}"/>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2C14BEE-3CB5-6D4B-9FCF-0664821FE044}" type="datetime3">
              <a:rPr lang="en-US" altLang="en-US" sz="1200" smtClean="0"/>
              <a:pPr/>
              <a:t>16 August 2022</a:t>
            </a:fld>
            <a:endParaRPr lang="en-US" altLang="en-US" sz="1200"/>
          </a:p>
        </p:txBody>
      </p:sp>
      <p:sp>
        <p:nvSpPr>
          <p:cNvPr id="76803" name="Rectangle 6">
            <a:extLst>
              <a:ext uri="{FF2B5EF4-FFF2-40B4-BE49-F238E27FC236}">
                <a16:creationId xmlns:a16="http://schemas.microsoft.com/office/drawing/2014/main" id="{A9893E06-770D-A748-9B79-785AF6D2B5D1}"/>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Chapter 2 — Instructions: Language of the Computer</a:t>
            </a:r>
          </a:p>
        </p:txBody>
      </p:sp>
      <p:sp>
        <p:nvSpPr>
          <p:cNvPr id="76804" name="Rectangle 7">
            <a:extLst>
              <a:ext uri="{FF2B5EF4-FFF2-40B4-BE49-F238E27FC236}">
                <a16:creationId xmlns:a16="http://schemas.microsoft.com/office/drawing/2014/main" id="{C043C2A3-F3BC-874A-A1AE-9F6761DDAB9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19FB1E1-72C5-0842-B943-9516FEFE53C6}" type="slidenum">
              <a:rPr lang="en-US" altLang="en-US" sz="1200"/>
              <a:pPr/>
              <a:t>30</a:t>
            </a:fld>
            <a:endParaRPr lang="en-US" altLang="en-US" sz="1200"/>
          </a:p>
        </p:txBody>
      </p:sp>
      <p:sp>
        <p:nvSpPr>
          <p:cNvPr id="76805" name="Rectangle 2">
            <a:extLst>
              <a:ext uri="{FF2B5EF4-FFF2-40B4-BE49-F238E27FC236}">
                <a16:creationId xmlns:a16="http://schemas.microsoft.com/office/drawing/2014/main" id="{978655AB-B13E-DA4A-B51A-4EFDEAB32047}"/>
              </a:ext>
            </a:extLst>
          </p:cNvPr>
          <p:cNvSpPr>
            <a:spLocks noGrp="1" noRot="1" noChangeAspect="1" noChangeArrowheads="1" noTextEdit="1"/>
          </p:cNvSpPr>
          <p:nvPr>
            <p:ph type="sldImg"/>
          </p:nvPr>
        </p:nvSpPr>
        <p:spPr>
          <a:ln/>
        </p:spPr>
      </p:sp>
      <p:sp>
        <p:nvSpPr>
          <p:cNvPr id="243715" name="Rectangle 3">
            <a:extLst>
              <a:ext uri="{FF2B5EF4-FFF2-40B4-BE49-F238E27FC236}">
                <a16:creationId xmlns:a16="http://schemas.microsoft.com/office/drawing/2014/main" id="{15419BB3-B777-F242-8D3A-1EE6CE3CBA35}"/>
              </a:ext>
            </a:extLst>
          </p:cNvPr>
          <p:cNvSpPr>
            <a:spLocks noGrp="1" noChangeArrowheads="1"/>
          </p:cNvSpPr>
          <p:nvPr>
            <p:ph type="body" idx="1"/>
          </p:nvPr>
        </p:nvSpPr>
        <p:spPr/>
        <p:txBody>
          <a:bodyPr/>
          <a:lstStyle/>
          <a:p>
            <a:pPr>
              <a:defRPr/>
            </a:pPr>
            <a:r>
              <a:rPr lang="en-AU" dirty="0"/>
              <a:t>This loop merely multiplies the elements of an array by a scalar in f2.</a:t>
            </a:r>
          </a:p>
          <a:p>
            <a:pPr>
              <a:defRPr/>
            </a:pPr>
            <a:endParaRPr lang="en-AU" dirty="0"/>
          </a:p>
          <a:p>
            <a:pPr>
              <a:defRPr/>
            </a:pPr>
            <a:r>
              <a:rPr lang="en-AU" dirty="0"/>
              <a:t>Observations: </a:t>
            </a:r>
          </a:p>
          <a:p>
            <a:pPr marL="228600" indent="-228600">
              <a:buFontTx/>
              <a:buAutoNum type="arabicPeriod"/>
              <a:defRPr/>
            </a:pPr>
            <a:r>
              <a:rPr lang="en-US" dirty="0">
                <a:cs typeface="Consolas" panose="020B0609020204030204" pitchFamily="49" charset="0"/>
              </a:rPr>
              <a:t>Once system is executing two iterations, CPI ~ 1.0 </a:t>
            </a:r>
            <a:r>
              <a:rPr lang="en-US" i="1" dirty="0">
                <a:cs typeface="Consolas" panose="020B0609020204030204" pitchFamily="49" charset="0"/>
              </a:rPr>
              <a:t>if</a:t>
            </a:r>
            <a:r>
              <a:rPr lang="en-US" dirty="0">
                <a:cs typeface="Consolas" panose="020B0609020204030204" pitchFamily="49" charset="0"/>
              </a:rPr>
              <a:t> multiplies can execute in 4 cycles.</a:t>
            </a:r>
          </a:p>
          <a:p>
            <a:pPr marL="228600" indent="-228600">
              <a:buFontTx/>
              <a:buAutoNum type="arabicPeriod"/>
              <a:defRPr/>
            </a:pPr>
            <a:r>
              <a:rPr lang="en-AU" dirty="0"/>
              <a:t>If multiplies take 6 cycles, then additional iterations will be needed before the steady state can be reached. This requires more RS to hold instructions that are in execution.</a:t>
            </a:r>
          </a:p>
          <a:p>
            <a:pPr>
              <a:defRPr/>
            </a:pPr>
            <a:endParaRPr lang="en-AU" dirty="0"/>
          </a:p>
          <a:p>
            <a:pPr>
              <a:defRPr/>
            </a:pPr>
            <a:endParaRPr lang="en-AU" dirty="0"/>
          </a:p>
          <a:p>
            <a:pPr>
              <a:defRPr/>
            </a:pPr>
            <a:endParaRPr lang="en-AU"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a:extLst>
              <a:ext uri="{FF2B5EF4-FFF2-40B4-BE49-F238E27FC236}">
                <a16:creationId xmlns:a16="http://schemas.microsoft.com/office/drawing/2014/main" id="{51F58FE5-2212-A14B-8099-124BDA62DD7A}"/>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The University of Adelaide, School of Computer Science</a:t>
            </a:r>
          </a:p>
        </p:txBody>
      </p:sp>
      <p:sp>
        <p:nvSpPr>
          <p:cNvPr id="78850" name="Rectangle 3">
            <a:extLst>
              <a:ext uri="{FF2B5EF4-FFF2-40B4-BE49-F238E27FC236}">
                <a16:creationId xmlns:a16="http://schemas.microsoft.com/office/drawing/2014/main" id="{5037843A-B610-074F-803C-26D599C369BD}"/>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C4F6D3A-0C50-974B-8480-F7D64546247C}" type="datetime3">
              <a:rPr lang="en-US" altLang="en-US" sz="1200" smtClean="0"/>
              <a:pPr/>
              <a:t>16 August 2022</a:t>
            </a:fld>
            <a:endParaRPr lang="en-US" altLang="en-US" sz="1200"/>
          </a:p>
        </p:txBody>
      </p:sp>
      <p:sp>
        <p:nvSpPr>
          <p:cNvPr id="78851" name="Rectangle 6">
            <a:extLst>
              <a:ext uri="{FF2B5EF4-FFF2-40B4-BE49-F238E27FC236}">
                <a16:creationId xmlns:a16="http://schemas.microsoft.com/office/drawing/2014/main" id="{AC93D931-ED26-7641-846B-4D1C6E94A7FD}"/>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Chapter 2 — Instructions: Language of the Computer</a:t>
            </a:r>
          </a:p>
        </p:txBody>
      </p:sp>
      <p:sp>
        <p:nvSpPr>
          <p:cNvPr id="78852" name="Rectangle 7">
            <a:extLst>
              <a:ext uri="{FF2B5EF4-FFF2-40B4-BE49-F238E27FC236}">
                <a16:creationId xmlns:a16="http://schemas.microsoft.com/office/drawing/2014/main" id="{5BC64195-24B6-DD4C-9734-24D6F756EB9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E916F84-2576-7D48-BF3E-E4B1CD62D165}" type="slidenum">
              <a:rPr lang="en-US" altLang="en-US" sz="1200"/>
              <a:pPr/>
              <a:t>31</a:t>
            </a:fld>
            <a:endParaRPr lang="en-US" altLang="en-US" sz="1200"/>
          </a:p>
        </p:txBody>
      </p:sp>
      <p:sp>
        <p:nvSpPr>
          <p:cNvPr id="78853" name="Rectangle 2">
            <a:extLst>
              <a:ext uri="{FF2B5EF4-FFF2-40B4-BE49-F238E27FC236}">
                <a16:creationId xmlns:a16="http://schemas.microsoft.com/office/drawing/2014/main" id="{B106E7A8-5307-0F4B-9A5E-AEA2A30D1F6F}"/>
              </a:ext>
            </a:extLst>
          </p:cNvPr>
          <p:cNvSpPr>
            <a:spLocks noGrp="1" noRot="1" noChangeAspect="1" noChangeArrowheads="1" noTextEdit="1"/>
          </p:cNvSpPr>
          <p:nvPr>
            <p:ph type="sldImg"/>
          </p:nvPr>
        </p:nvSpPr>
        <p:spPr>
          <a:ln/>
        </p:spPr>
      </p:sp>
      <p:sp>
        <p:nvSpPr>
          <p:cNvPr id="78854" name="Rectangle 3">
            <a:extLst>
              <a:ext uri="{FF2B5EF4-FFF2-40B4-BE49-F238E27FC236}">
                <a16:creationId xmlns:a16="http://schemas.microsoft.com/office/drawing/2014/main" id="{52A54483-5E46-C84C-9884-B6D1EEC5344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a:latin typeface="Arial" panose="020B0604020202020204" pitchFamily="34" charset="0"/>
                <a:ea typeface="ＭＳ Ｐゴシック" panose="020B0600070205080204" pitchFamily="34" charset="-128"/>
              </a:rPr>
              <a:t>To understand the full power of eliminating WAW and WAR hazards via dynamic renaming of registers, let’s look at a loop. </a:t>
            </a:r>
          </a:p>
          <a:p>
            <a:endParaRPr lang="en-AU" altLang="en-US">
              <a:latin typeface="Arial" panose="020B0604020202020204" pitchFamily="34" charset="0"/>
              <a:ea typeface="ＭＳ Ｐゴシック" panose="020B0600070205080204" pitchFamily="34" charset="-128"/>
            </a:endParaRPr>
          </a:p>
          <a:p>
            <a:r>
              <a:rPr lang="en-AU" altLang="en-US">
                <a:latin typeface="Arial" panose="020B0604020202020204" pitchFamily="34" charset="0"/>
                <a:ea typeface="ＭＳ Ｐゴシック" panose="020B0600070205080204" pitchFamily="34" charset="-128"/>
                <a:sym typeface="Wingdings" pitchFamily="2" charset="2"/>
              </a:rPr>
              <a:t> means “results in” here</a:t>
            </a:r>
          </a:p>
          <a:p>
            <a:endParaRPr lang="en-AU" altLang="en-US">
              <a:latin typeface="Arial" panose="020B0604020202020204" pitchFamily="34" charset="0"/>
              <a:ea typeface="ＭＳ Ｐゴシック" panose="020B0600070205080204" pitchFamily="34" charset="-128"/>
            </a:endParaRPr>
          </a:p>
          <a:p>
            <a:r>
              <a:rPr lang="en-AU" altLang="en-US">
                <a:latin typeface="Arial" panose="020B0604020202020204" pitchFamily="34" charset="0"/>
                <a:ea typeface="ＭＳ Ｐゴシック" panose="020B0600070205080204" pitchFamily="34" charset="-128"/>
              </a:rPr>
              <a:t>WAR Hazard: To determine if a load can be executed, CPU checks if any uncompleted stores that precedes the load in program order share the same data memory address as the load. (See earlier figure with ROB.)</a:t>
            </a:r>
          </a:p>
          <a:p>
            <a:r>
              <a:rPr lang="en-AU" altLang="en-US">
                <a:latin typeface="Arial" panose="020B0604020202020204" pitchFamily="34" charset="0"/>
                <a:ea typeface="ＭＳ Ｐゴシック" panose="020B0600070205080204" pitchFamily="34" charset="-128"/>
              </a:rPr>
              <a:t>RAW &amp; WAW Hazard: Similarly, a store must wait until there are no unexecuted loads or stores that are earlier in program order that share the same data memory address.</a:t>
            </a:r>
          </a:p>
          <a:p>
            <a:endParaRPr lang="en-AU" altLang="en-US">
              <a:latin typeface="Arial" panose="020B0604020202020204" pitchFamily="34" charset="0"/>
              <a:ea typeface="ＭＳ Ｐゴシック" panose="020B0600070205080204" pitchFamily="34" charset="-128"/>
            </a:endParaRPr>
          </a:p>
          <a:p>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78C44FCC-9693-A44C-8C8A-AC641413DEC3}"/>
              </a:ext>
            </a:extLst>
          </p:cNvPr>
          <p:cNvSpPr>
            <a:spLocks noGrp="1" noRot="1" noChangeAspect="1" noChangeArrowheads="1" noTextEdit="1"/>
          </p:cNvSpPr>
          <p:nvPr>
            <p:ph type="sldImg"/>
          </p:nvPr>
        </p:nvSpPr>
        <p:spPr>
          <a:ln/>
        </p:spPr>
      </p:sp>
      <p:sp>
        <p:nvSpPr>
          <p:cNvPr id="24578" name="Notes Placeholder 2">
            <a:extLst>
              <a:ext uri="{FF2B5EF4-FFF2-40B4-BE49-F238E27FC236}">
                <a16:creationId xmlns:a16="http://schemas.microsoft.com/office/drawing/2014/main" id="{4E5357F1-654A-3641-B1E0-164E565F6E9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ea typeface="ＭＳ Ｐゴシック" panose="020B0600070205080204" pitchFamily="34" charset="-128"/>
              </a:rPr>
              <a:t>EXAM QUESTION: Modify the pipeline a bit …</a:t>
            </a:r>
          </a:p>
          <a:p>
            <a:endParaRPr lang="en-US" altLang="en-US">
              <a:latin typeface="Arial" panose="020B0604020202020204" pitchFamily="34" charset="0"/>
              <a:ea typeface="ＭＳ Ｐゴシック" panose="020B0600070205080204" pitchFamily="34" charset="-128"/>
            </a:endParaRPr>
          </a:p>
          <a:p>
            <a:r>
              <a:rPr lang="en-US" altLang="en-US">
                <a:latin typeface="Arial" panose="020B0604020202020204" pitchFamily="34" charset="0"/>
                <a:ea typeface="ＭＳ Ｐゴシック" panose="020B0600070205080204" pitchFamily="34" charset="-128"/>
              </a:rPr>
              <a:t>Structural and data hazards</a:t>
            </a:r>
          </a:p>
        </p:txBody>
      </p:sp>
      <p:sp>
        <p:nvSpPr>
          <p:cNvPr id="24579" name="Slide Number Placeholder 3">
            <a:extLst>
              <a:ext uri="{FF2B5EF4-FFF2-40B4-BE49-F238E27FC236}">
                <a16:creationId xmlns:a16="http://schemas.microsoft.com/office/drawing/2014/main" id="{F5704438-2683-6247-8A12-CAEB351C2FB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73E56221-C819-1446-9649-3501FF504A92}" type="slidenum">
              <a:rPr lang="en-US" altLang="en-US"/>
              <a:pPr>
                <a:spcBef>
                  <a:spcPct val="0"/>
                </a:spcBef>
              </a:pPr>
              <a:t>4</a:t>
            </a:fld>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a:extLst>
              <a:ext uri="{FF2B5EF4-FFF2-40B4-BE49-F238E27FC236}">
                <a16:creationId xmlns:a16="http://schemas.microsoft.com/office/drawing/2014/main" id="{61F10F45-30F6-1F4E-B988-01CBF244C868}"/>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The University of Adelaide, School of Computer Science</a:t>
            </a:r>
          </a:p>
        </p:txBody>
      </p:sp>
      <p:sp>
        <p:nvSpPr>
          <p:cNvPr id="80898" name="Rectangle 3">
            <a:extLst>
              <a:ext uri="{FF2B5EF4-FFF2-40B4-BE49-F238E27FC236}">
                <a16:creationId xmlns:a16="http://schemas.microsoft.com/office/drawing/2014/main" id="{20E2B73F-41CE-9F4E-BAB2-CEC9202105EA}"/>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6A9C983-B65A-FD48-AFE6-D74BEF39B56B}" type="datetime3">
              <a:rPr lang="en-US" altLang="en-US" sz="1200" smtClean="0"/>
              <a:pPr/>
              <a:t>16 August 2022</a:t>
            </a:fld>
            <a:endParaRPr lang="en-US" altLang="en-US" sz="1200"/>
          </a:p>
        </p:txBody>
      </p:sp>
      <p:sp>
        <p:nvSpPr>
          <p:cNvPr id="80899" name="Rectangle 6">
            <a:extLst>
              <a:ext uri="{FF2B5EF4-FFF2-40B4-BE49-F238E27FC236}">
                <a16:creationId xmlns:a16="http://schemas.microsoft.com/office/drawing/2014/main" id="{816E4E63-3AE3-6947-A8A1-4714132C3866}"/>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Chapter 2 — Instructions: Language of the Computer</a:t>
            </a:r>
          </a:p>
        </p:txBody>
      </p:sp>
      <p:sp>
        <p:nvSpPr>
          <p:cNvPr id="80900" name="Rectangle 7">
            <a:extLst>
              <a:ext uri="{FF2B5EF4-FFF2-40B4-BE49-F238E27FC236}">
                <a16:creationId xmlns:a16="http://schemas.microsoft.com/office/drawing/2014/main" id="{7E250314-8393-9F4F-846D-09B5E3A7D78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41E26D9-83BE-0A42-9A67-CE7DD761A345}" type="slidenum">
              <a:rPr lang="en-US" altLang="en-US" sz="1200"/>
              <a:pPr/>
              <a:t>32</a:t>
            </a:fld>
            <a:endParaRPr lang="en-US" altLang="en-US" sz="1200"/>
          </a:p>
        </p:txBody>
      </p:sp>
      <p:sp>
        <p:nvSpPr>
          <p:cNvPr id="80901" name="Rectangle 2">
            <a:extLst>
              <a:ext uri="{FF2B5EF4-FFF2-40B4-BE49-F238E27FC236}">
                <a16:creationId xmlns:a16="http://schemas.microsoft.com/office/drawing/2014/main" id="{F60EB96B-7907-9146-95F7-F95EA0A3041B}"/>
              </a:ext>
            </a:extLst>
          </p:cNvPr>
          <p:cNvSpPr>
            <a:spLocks noGrp="1" noRot="1" noChangeAspect="1" noChangeArrowheads="1" noTextEdit="1"/>
          </p:cNvSpPr>
          <p:nvPr>
            <p:ph type="sldImg"/>
          </p:nvPr>
        </p:nvSpPr>
        <p:spPr>
          <a:ln/>
        </p:spPr>
      </p:sp>
      <p:sp>
        <p:nvSpPr>
          <p:cNvPr id="80902" name="Rectangle 3">
            <a:extLst>
              <a:ext uri="{FF2B5EF4-FFF2-40B4-BE49-F238E27FC236}">
                <a16:creationId xmlns:a16="http://schemas.microsoft.com/office/drawing/2014/main" id="{DF165DCC-158F-1245-96CF-C07B4B9628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a:latin typeface="Arial" panose="020B0604020202020204" pitchFamily="34" charset="0"/>
                <a:ea typeface="ＭＳ Ｐゴシック" panose="020B0600070205080204" pitchFamily="34" charset="-128"/>
              </a:rPr>
              <a:t>To understand the full power of eliminating WAW and WAR hazards via dynamic renaming of registers, let’s look at a loop. </a:t>
            </a:r>
          </a:p>
          <a:p>
            <a:endParaRPr lang="en-AU" altLang="en-US">
              <a:latin typeface="Arial" panose="020B0604020202020204" pitchFamily="34" charset="0"/>
              <a:ea typeface="ＭＳ Ｐゴシック" panose="020B0600070205080204" pitchFamily="34" charset="-128"/>
            </a:endParaRPr>
          </a:p>
          <a:p>
            <a:r>
              <a:rPr lang="en-AU" altLang="en-US">
                <a:latin typeface="Arial" panose="020B0604020202020204" pitchFamily="34" charset="0"/>
                <a:ea typeface="ＭＳ Ｐゴシック" panose="020B0600070205080204" pitchFamily="34" charset="-128"/>
                <a:sym typeface="Wingdings" pitchFamily="2" charset="2"/>
              </a:rPr>
              <a:t> means “results in” here</a:t>
            </a:r>
          </a:p>
          <a:p>
            <a:endParaRPr lang="en-AU" altLang="en-US">
              <a:latin typeface="Arial" panose="020B0604020202020204" pitchFamily="34" charset="0"/>
              <a:ea typeface="ＭＳ Ｐゴシック" panose="020B0600070205080204" pitchFamily="34" charset="-128"/>
            </a:endParaRPr>
          </a:p>
          <a:p>
            <a:r>
              <a:rPr lang="en-AU" altLang="en-US">
                <a:latin typeface="Arial" panose="020B0604020202020204" pitchFamily="34" charset="0"/>
                <a:ea typeface="ＭＳ Ｐゴシック" panose="020B0600070205080204" pitchFamily="34" charset="-128"/>
              </a:rPr>
              <a:t>WAR Hazard: To determine if a load can be executed, CPU checks if any uncompleted stores that precedes the load in program order share the same data memory address as the load. (See earlier figure with ROB.)</a:t>
            </a:r>
          </a:p>
          <a:p>
            <a:r>
              <a:rPr lang="en-AU" altLang="en-US">
                <a:latin typeface="Arial" panose="020B0604020202020204" pitchFamily="34" charset="0"/>
                <a:ea typeface="ＭＳ Ｐゴシック" panose="020B0600070205080204" pitchFamily="34" charset="-128"/>
              </a:rPr>
              <a:t>RAW &amp; WAW Hazard: Similarly, a store must wait until there are no unexecuted loads or stores that are earlier in program order that share the same data memory address.</a:t>
            </a:r>
          </a:p>
          <a:p>
            <a:endParaRPr lang="en-AU" altLang="en-US">
              <a:latin typeface="Arial" panose="020B0604020202020204" pitchFamily="34" charset="0"/>
              <a:ea typeface="ＭＳ Ｐゴシック" panose="020B0600070205080204" pitchFamily="34" charset="-128"/>
            </a:endParaRPr>
          </a:p>
          <a:p>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a:extLst>
              <a:ext uri="{FF2B5EF4-FFF2-40B4-BE49-F238E27FC236}">
                <a16:creationId xmlns:a16="http://schemas.microsoft.com/office/drawing/2014/main" id="{E975F9D2-6620-1849-A52B-73716AB59543}"/>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The University of Adelaide, School of Computer Science</a:t>
            </a:r>
          </a:p>
        </p:txBody>
      </p:sp>
      <p:sp>
        <p:nvSpPr>
          <p:cNvPr id="82946" name="Rectangle 3">
            <a:extLst>
              <a:ext uri="{FF2B5EF4-FFF2-40B4-BE49-F238E27FC236}">
                <a16:creationId xmlns:a16="http://schemas.microsoft.com/office/drawing/2014/main" id="{E9B9074A-8047-624F-9349-B64C0BB901A2}"/>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59E5FAE-946D-AD48-8EFE-CDEC2330CEDC}" type="datetime3">
              <a:rPr lang="en-US" altLang="en-US" sz="1200" smtClean="0"/>
              <a:pPr/>
              <a:t>16 August 2022</a:t>
            </a:fld>
            <a:endParaRPr lang="en-US" altLang="en-US" sz="1200"/>
          </a:p>
        </p:txBody>
      </p:sp>
      <p:sp>
        <p:nvSpPr>
          <p:cNvPr id="82947" name="Rectangle 6">
            <a:extLst>
              <a:ext uri="{FF2B5EF4-FFF2-40B4-BE49-F238E27FC236}">
                <a16:creationId xmlns:a16="http://schemas.microsoft.com/office/drawing/2014/main" id="{DDD2E964-0427-5B42-B06F-2B39F78A1FB0}"/>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Chapter 2 — Instructions: Language of the Computer</a:t>
            </a:r>
          </a:p>
        </p:txBody>
      </p:sp>
      <p:sp>
        <p:nvSpPr>
          <p:cNvPr id="82948" name="Rectangle 7">
            <a:extLst>
              <a:ext uri="{FF2B5EF4-FFF2-40B4-BE49-F238E27FC236}">
                <a16:creationId xmlns:a16="http://schemas.microsoft.com/office/drawing/2014/main" id="{863DF5A5-0F1F-6949-8E4C-0820A807933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2965F1B-764D-3D44-A5B1-08508E78994B}" type="slidenum">
              <a:rPr lang="en-US" altLang="en-US" sz="1200"/>
              <a:pPr/>
              <a:t>33</a:t>
            </a:fld>
            <a:endParaRPr lang="en-US" altLang="en-US" sz="1200"/>
          </a:p>
        </p:txBody>
      </p:sp>
      <p:sp>
        <p:nvSpPr>
          <p:cNvPr id="82949" name="Rectangle 2">
            <a:extLst>
              <a:ext uri="{FF2B5EF4-FFF2-40B4-BE49-F238E27FC236}">
                <a16:creationId xmlns:a16="http://schemas.microsoft.com/office/drawing/2014/main" id="{F67ED35F-79AD-494C-AEB9-D63F3C3B903B}"/>
              </a:ext>
            </a:extLst>
          </p:cNvPr>
          <p:cNvSpPr>
            <a:spLocks noGrp="1" noRot="1" noChangeAspect="1" noChangeArrowheads="1" noTextEdit="1"/>
          </p:cNvSpPr>
          <p:nvPr>
            <p:ph type="sldImg"/>
          </p:nvPr>
        </p:nvSpPr>
        <p:spPr>
          <a:ln/>
        </p:spPr>
      </p:sp>
      <p:sp>
        <p:nvSpPr>
          <p:cNvPr id="82950" name="Rectangle 3">
            <a:extLst>
              <a:ext uri="{FF2B5EF4-FFF2-40B4-BE49-F238E27FC236}">
                <a16:creationId xmlns:a16="http://schemas.microsoft.com/office/drawing/2014/main" id="{2AFB120D-97A2-994D-A9C6-A0759383BB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a:latin typeface="Arial" panose="020B0604020202020204" pitchFamily="34" charset="0"/>
                <a:ea typeface="ＭＳ Ｐゴシック" panose="020B0600070205080204" pitchFamily="34" charset="-128"/>
              </a:rPr>
              <a:t>Convince yourself that the RAW, WAR, and WAW hazards on loads and stores is handled in this example.</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a:extLst>
              <a:ext uri="{FF2B5EF4-FFF2-40B4-BE49-F238E27FC236}">
                <a16:creationId xmlns:a16="http://schemas.microsoft.com/office/drawing/2014/main" id="{B862FC98-94B7-9142-8D84-2B8F5C406CE0}"/>
              </a:ext>
            </a:extLst>
          </p:cNvPr>
          <p:cNvSpPr>
            <a:spLocks noGrp="1" noRot="1" noChangeAspect="1" noChangeArrowheads="1" noTextEdit="1"/>
          </p:cNvSpPr>
          <p:nvPr>
            <p:ph type="sldImg"/>
          </p:nvPr>
        </p:nvSpPr>
        <p:spPr>
          <a:ln/>
        </p:spPr>
      </p:sp>
      <p:sp>
        <p:nvSpPr>
          <p:cNvPr id="84994" name="Notes Placeholder 2">
            <a:extLst>
              <a:ext uri="{FF2B5EF4-FFF2-40B4-BE49-F238E27FC236}">
                <a16:creationId xmlns:a16="http://schemas.microsoft.com/office/drawing/2014/main" id="{3A591AC4-1CF3-5949-A38B-7F813189F7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ea typeface="ＭＳ Ｐゴシック" panose="020B0600070205080204" pitchFamily="34" charset="-128"/>
              </a:rPr>
              <a:t>What kind of advanced cache optimization is this? Non-blocking $</a:t>
            </a:r>
          </a:p>
        </p:txBody>
      </p:sp>
      <p:sp>
        <p:nvSpPr>
          <p:cNvPr id="84995" name="Slide Number Placeholder 3">
            <a:extLst>
              <a:ext uri="{FF2B5EF4-FFF2-40B4-BE49-F238E27FC236}">
                <a16:creationId xmlns:a16="http://schemas.microsoft.com/office/drawing/2014/main" id="{DE7F94B2-FE95-3349-A7C4-7599448CE78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31603CE-5DC5-EF4C-BB4F-8F9B5C00813B}" type="slidenum">
              <a:rPr lang="en-US" altLang="en-US" sz="1200"/>
              <a:pPr/>
              <a:t>34</a:t>
            </a:fld>
            <a:endParaRPr lang="en-US" altLang="en-US" sz="120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a:extLst>
              <a:ext uri="{FF2B5EF4-FFF2-40B4-BE49-F238E27FC236}">
                <a16:creationId xmlns:a16="http://schemas.microsoft.com/office/drawing/2014/main" id="{55AADD93-E20F-9046-9F86-9B49268A619B}"/>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r>
              <a:rPr lang="en-US" altLang="en-US"/>
              <a:t>The University of Adelaide, School of Computer Science</a:t>
            </a:r>
          </a:p>
        </p:txBody>
      </p:sp>
      <p:sp>
        <p:nvSpPr>
          <p:cNvPr id="87042" name="Rectangle 3">
            <a:extLst>
              <a:ext uri="{FF2B5EF4-FFF2-40B4-BE49-F238E27FC236}">
                <a16:creationId xmlns:a16="http://schemas.microsoft.com/office/drawing/2014/main" id="{2C45767A-869E-F141-A5F5-349FF8007E37}"/>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6912D2C9-7DBE-DD47-A01C-D02661134AAD}" type="datetime3">
              <a:rPr lang="en-US" altLang="en-US" smtClean="0"/>
              <a:pPr>
                <a:spcBef>
                  <a:spcPct val="0"/>
                </a:spcBef>
              </a:pPr>
              <a:t>16 August 2022</a:t>
            </a:fld>
            <a:endParaRPr lang="en-US" altLang="en-US"/>
          </a:p>
        </p:txBody>
      </p:sp>
      <p:sp>
        <p:nvSpPr>
          <p:cNvPr id="87043" name="Rectangle 6">
            <a:extLst>
              <a:ext uri="{FF2B5EF4-FFF2-40B4-BE49-F238E27FC236}">
                <a16:creationId xmlns:a16="http://schemas.microsoft.com/office/drawing/2014/main" id="{5357ADB9-5A78-054A-946F-D58A77338E77}"/>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r>
              <a:rPr lang="en-US" altLang="en-US"/>
              <a:t>Chapter 2 — Instructions: Language of the Computer</a:t>
            </a:r>
          </a:p>
        </p:txBody>
      </p:sp>
      <p:sp>
        <p:nvSpPr>
          <p:cNvPr id="87044" name="Rectangle 7">
            <a:extLst>
              <a:ext uri="{FF2B5EF4-FFF2-40B4-BE49-F238E27FC236}">
                <a16:creationId xmlns:a16="http://schemas.microsoft.com/office/drawing/2014/main" id="{6052462B-703B-7F40-A6A5-2214F5DD244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44DDC25B-322F-FF45-B18D-1305AF8B8466}" type="slidenum">
              <a:rPr lang="en-US" altLang="en-US"/>
              <a:pPr>
                <a:spcBef>
                  <a:spcPct val="0"/>
                </a:spcBef>
              </a:pPr>
              <a:t>35</a:t>
            </a:fld>
            <a:endParaRPr lang="en-US" altLang="en-US"/>
          </a:p>
        </p:txBody>
      </p:sp>
      <p:sp>
        <p:nvSpPr>
          <p:cNvPr id="87045" name="Rectangle 2">
            <a:extLst>
              <a:ext uri="{FF2B5EF4-FFF2-40B4-BE49-F238E27FC236}">
                <a16:creationId xmlns:a16="http://schemas.microsoft.com/office/drawing/2014/main" id="{830CDC7B-B4C3-1641-B237-B1FCBB9C6DA3}"/>
              </a:ext>
            </a:extLst>
          </p:cNvPr>
          <p:cNvSpPr>
            <a:spLocks noGrp="1" noRot="1" noChangeAspect="1" noChangeArrowheads="1" noTextEdit="1"/>
          </p:cNvSpPr>
          <p:nvPr>
            <p:ph type="sldImg"/>
          </p:nvPr>
        </p:nvSpPr>
        <p:spPr>
          <a:ln/>
        </p:spPr>
      </p:sp>
      <p:sp>
        <p:nvSpPr>
          <p:cNvPr id="87046" name="Rectangle 3">
            <a:extLst>
              <a:ext uri="{FF2B5EF4-FFF2-40B4-BE49-F238E27FC236}">
                <a16:creationId xmlns:a16="http://schemas.microsoft.com/office/drawing/2014/main" id="{E8493D6A-D604-1D4D-90FA-DF94DE7C8FB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a:latin typeface="Arial" panose="020B0604020202020204" pitchFamily="34" charset="0"/>
                <a:ea typeface="ＭＳ Ｐゴシック" panose="020B0600070205080204" pitchFamily="34" charset="-128"/>
              </a:rPr>
              <a:t>Tomasulo’s WITHOUT speculation thus far.</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a:extLst>
              <a:ext uri="{FF2B5EF4-FFF2-40B4-BE49-F238E27FC236}">
                <a16:creationId xmlns:a16="http://schemas.microsoft.com/office/drawing/2014/main" id="{677C8FA0-5F8C-1040-AAFA-0EDE6724316B}"/>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r>
              <a:rPr lang="en-US" altLang="en-US"/>
              <a:t>The University of Adelaide, School of Computer Science</a:t>
            </a:r>
          </a:p>
        </p:txBody>
      </p:sp>
      <p:sp>
        <p:nvSpPr>
          <p:cNvPr id="89090" name="Rectangle 3">
            <a:extLst>
              <a:ext uri="{FF2B5EF4-FFF2-40B4-BE49-F238E27FC236}">
                <a16:creationId xmlns:a16="http://schemas.microsoft.com/office/drawing/2014/main" id="{420735B1-3ED0-804F-816E-3BBE4ADE6C19}"/>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045C8682-FB63-1043-9761-72D6966B76AE}" type="datetime3">
              <a:rPr lang="en-US" altLang="en-US" smtClean="0"/>
              <a:pPr>
                <a:spcBef>
                  <a:spcPct val="0"/>
                </a:spcBef>
              </a:pPr>
              <a:t>16 August 2022</a:t>
            </a:fld>
            <a:endParaRPr lang="en-US" altLang="en-US"/>
          </a:p>
        </p:txBody>
      </p:sp>
      <p:sp>
        <p:nvSpPr>
          <p:cNvPr id="89091" name="Rectangle 6">
            <a:extLst>
              <a:ext uri="{FF2B5EF4-FFF2-40B4-BE49-F238E27FC236}">
                <a16:creationId xmlns:a16="http://schemas.microsoft.com/office/drawing/2014/main" id="{48AAC5C9-5C62-594C-808E-18515FFC0D8D}"/>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r>
              <a:rPr lang="en-US" altLang="en-US"/>
              <a:t>Chapter 2 — Instructions: Language of the Computer</a:t>
            </a:r>
          </a:p>
        </p:txBody>
      </p:sp>
      <p:sp>
        <p:nvSpPr>
          <p:cNvPr id="89092" name="Rectangle 7">
            <a:extLst>
              <a:ext uri="{FF2B5EF4-FFF2-40B4-BE49-F238E27FC236}">
                <a16:creationId xmlns:a16="http://schemas.microsoft.com/office/drawing/2014/main" id="{4EBE1E38-6F41-6440-97EB-7803B73A433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12996B5C-A20E-E746-BC9B-D52FE7202095}" type="slidenum">
              <a:rPr lang="en-US" altLang="en-US"/>
              <a:pPr>
                <a:spcBef>
                  <a:spcPct val="0"/>
                </a:spcBef>
              </a:pPr>
              <a:t>36</a:t>
            </a:fld>
            <a:endParaRPr lang="en-US" altLang="en-US"/>
          </a:p>
        </p:txBody>
      </p:sp>
      <p:sp>
        <p:nvSpPr>
          <p:cNvPr id="89093" name="Rectangle 2">
            <a:extLst>
              <a:ext uri="{FF2B5EF4-FFF2-40B4-BE49-F238E27FC236}">
                <a16:creationId xmlns:a16="http://schemas.microsoft.com/office/drawing/2014/main" id="{DB9CAB53-D500-0142-A5C4-CA1F1A101F2B}"/>
              </a:ext>
            </a:extLst>
          </p:cNvPr>
          <p:cNvSpPr>
            <a:spLocks noGrp="1" noRot="1" noChangeAspect="1" noChangeArrowheads="1" noTextEdit="1"/>
          </p:cNvSpPr>
          <p:nvPr>
            <p:ph type="sldImg"/>
          </p:nvPr>
        </p:nvSpPr>
        <p:spPr>
          <a:ln/>
        </p:spPr>
      </p:sp>
      <p:sp>
        <p:nvSpPr>
          <p:cNvPr id="89094" name="Rectangle 3">
            <a:extLst>
              <a:ext uri="{FF2B5EF4-FFF2-40B4-BE49-F238E27FC236}">
                <a16:creationId xmlns:a16="http://schemas.microsoft.com/office/drawing/2014/main" id="{FBEA7BD4-E2AB-DB4F-B5E8-163A4570939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a:extLst>
              <a:ext uri="{FF2B5EF4-FFF2-40B4-BE49-F238E27FC236}">
                <a16:creationId xmlns:a16="http://schemas.microsoft.com/office/drawing/2014/main" id="{A46D2AED-2B9C-BA4C-BEA4-24201451A55B}"/>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r>
              <a:rPr lang="en-US" altLang="en-US"/>
              <a:t>The University of Adelaide, School of Computer Science</a:t>
            </a:r>
          </a:p>
        </p:txBody>
      </p:sp>
      <p:sp>
        <p:nvSpPr>
          <p:cNvPr id="92162" name="Rectangle 3">
            <a:extLst>
              <a:ext uri="{FF2B5EF4-FFF2-40B4-BE49-F238E27FC236}">
                <a16:creationId xmlns:a16="http://schemas.microsoft.com/office/drawing/2014/main" id="{E2F678F1-187E-EB46-9BF7-6878FD5BAC14}"/>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3DF94760-118C-164E-8334-4AD7D49A8E15}" type="datetime3">
              <a:rPr lang="en-US" altLang="en-US" smtClean="0"/>
              <a:pPr>
                <a:spcBef>
                  <a:spcPct val="0"/>
                </a:spcBef>
              </a:pPr>
              <a:t>16 August 2022</a:t>
            </a:fld>
            <a:endParaRPr lang="en-US" altLang="en-US"/>
          </a:p>
        </p:txBody>
      </p:sp>
      <p:sp>
        <p:nvSpPr>
          <p:cNvPr id="92163" name="Rectangle 6">
            <a:extLst>
              <a:ext uri="{FF2B5EF4-FFF2-40B4-BE49-F238E27FC236}">
                <a16:creationId xmlns:a16="http://schemas.microsoft.com/office/drawing/2014/main" id="{5BD4CA70-6D25-2E40-8FC3-6509A09B63A0}"/>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r>
              <a:rPr lang="en-US" altLang="en-US"/>
              <a:t>Chapter 2 — Instructions: Language of the Computer</a:t>
            </a:r>
          </a:p>
        </p:txBody>
      </p:sp>
      <p:sp>
        <p:nvSpPr>
          <p:cNvPr id="92164" name="Rectangle 7">
            <a:extLst>
              <a:ext uri="{FF2B5EF4-FFF2-40B4-BE49-F238E27FC236}">
                <a16:creationId xmlns:a16="http://schemas.microsoft.com/office/drawing/2014/main" id="{BD493201-5F23-154B-A225-AA293F5EDA2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39F0C2CA-C730-0943-B802-F6D9BAFE108D}" type="slidenum">
              <a:rPr lang="en-US" altLang="en-US"/>
              <a:pPr>
                <a:spcBef>
                  <a:spcPct val="0"/>
                </a:spcBef>
              </a:pPr>
              <a:t>38</a:t>
            </a:fld>
            <a:endParaRPr lang="en-US" altLang="en-US"/>
          </a:p>
        </p:txBody>
      </p:sp>
      <p:sp>
        <p:nvSpPr>
          <p:cNvPr id="92165" name="Rectangle 2">
            <a:extLst>
              <a:ext uri="{FF2B5EF4-FFF2-40B4-BE49-F238E27FC236}">
                <a16:creationId xmlns:a16="http://schemas.microsoft.com/office/drawing/2014/main" id="{2E998FE7-56A7-7F43-B7E0-D48DC6D49B3D}"/>
              </a:ext>
            </a:extLst>
          </p:cNvPr>
          <p:cNvSpPr>
            <a:spLocks noGrp="1" noRot="1" noChangeAspect="1" noChangeArrowheads="1" noTextEdit="1"/>
          </p:cNvSpPr>
          <p:nvPr>
            <p:ph type="sldImg"/>
          </p:nvPr>
        </p:nvSpPr>
        <p:spPr>
          <a:ln/>
        </p:spPr>
      </p:sp>
      <p:sp>
        <p:nvSpPr>
          <p:cNvPr id="73734" name="Rectangle 3">
            <a:extLst>
              <a:ext uri="{FF2B5EF4-FFF2-40B4-BE49-F238E27FC236}">
                <a16:creationId xmlns:a16="http://schemas.microsoft.com/office/drawing/2014/main" id="{6444632B-2ABD-4748-9979-C0E799939839}"/>
              </a:ext>
            </a:extLst>
          </p:cNvPr>
          <p:cNvSpPr>
            <a:spLocks noGrp="1" noChangeArrowheads="1"/>
          </p:cNvSpPr>
          <p:nvPr>
            <p:ph type="body" idx="1"/>
          </p:nvPr>
        </p:nvSpPr>
        <p:spPr>
          <a:ln/>
        </p:spPr>
        <p:txBody>
          <a:bodyPr/>
          <a:lstStyle/>
          <a:p>
            <a:pPr>
              <a:defRPr/>
            </a:pPr>
            <a:r>
              <a:rPr lang="en-AU" altLang="en-US" dirty="0">
                <a:latin typeface="Arial" panose="020B0604020202020204" pitchFamily="34" charset="0"/>
                <a:ea typeface="ＭＳ Ｐゴシック" panose="020B0600070205080204" pitchFamily="34" charset="-128"/>
              </a:rPr>
              <a:t>Why is the operand source now the reorder buffer instead of functional unit? </a:t>
            </a:r>
          </a:p>
          <a:p>
            <a:pPr marL="228600" indent="-228600">
              <a:buFontTx/>
              <a:buAutoNum type="arabicPeriod"/>
              <a:defRPr/>
            </a:pPr>
            <a:r>
              <a:rPr lang="en-US" altLang="en-US" dirty="0"/>
              <a:t>Recall: Execute instructions along predicted execution paths but only commit the results </a:t>
            </a:r>
            <a:r>
              <a:rPr lang="en-US" altLang="en-US" i="1" dirty="0"/>
              <a:t>if prediction was correct</a:t>
            </a:r>
            <a:r>
              <a:rPr lang="en-US" altLang="en-US" dirty="0"/>
              <a:t>. </a:t>
            </a:r>
          </a:p>
          <a:p>
            <a:pPr marL="228600" indent="-228600">
              <a:buFontTx/>
              <a:buAutoNum type="arabicPeriod"/>
              <a:defRPr/>
            </a:pPr>
            <a:r>
              <a:rPr lang="en-US" altLang="en-US" dirty="0"/>
              <a:t>This means we need a place *after* EXE to hold speculative results (across a branch) before we commit to register file.</a:t>
            </a:r>
          </a:p>
          <a:p>
            <a:pPr>
              <a:defRPr/>
            </a:pPr>
            <a:endParaRPr lang="en-AU" altLang="en-US" dirty="0">
              <a:latin typeface="Arial" panose="020B0604020202020204" pitchFamily="34" charset="0"/>
              <a:ea typeface="ＭＳ Ｐゴシック" panose="020B0600070205080204" pitchFamily="34" charset="-128"/>
            </a:endParaRPr>
          </a:p>
          <a:p>
            <a:pPr>
              <a:defRPr/>
            </a:pPr>
            <a:endParaRPr lang="en-AU" altLang="en-US" dirty="0">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a:extLst>
              <a:ext uri="{FF2B5EF4-FFF2-40B4-BE49-F238E27FC236}">
                <a16:creationId xmlns:a16="http://schemas.microsoft.com/office/drawing/2014/main" id="{439060C4-40F3-4B41-8E9F-CAA729CC55F1}"/>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r>
              <a:rPr lang="en-US" altLang="en-US"/>
              <a:t>The University of Adelaide, School of Computer Science</a:t>
            </a:r>
          </a:p>
        </p:txBody>
      </p:sp>
      <p:sp>
        <p:nvSpPr>
          <p:cNvPr id="94210" name="Rectangle 3">
            <a:extLst>
              <a:ext uri="{FF2B5EF4-FFF2-40B4-BE49-F238E27FC236}">
                <a16:creationId xmlns:a16="http://schemas.microsoft.com/office/drawing/2014/main" id="{86A8AF9E-8805-8149-BEAD-98D7D1A2CD43}"/>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25622088-25D8-CF4F-B905-F9A8A69D9A0C}" type="datetime3">
              <a:rPr lang="en-US" altLang="en-US" smtClean="0"/>
              <a:pPr>
                <a:spcBef>
                  <a:spcPct val="0"/>
                </a:spcBef>
              </a:pPr>
              <a:t>16 August 2022</a:t>
            </a:fld>
            <a:endParaRPr lang="en-US" altLang="en-US"/>
          </a:p>
        </p:txBody>
      </p:sp>
      <p:sp>
        <p:nvSpPr>
          <p:cNvPr id="94211" name="Rectangle 6">
            <a:extLst>
              <a:ext uri="{FF2B5EF4-FFF2-40B4-BE49-F238E27FC236}">
                <a16:creationId xmlns:a16="http://schemas.microsoft.com/office/drawing/2014/main" id="{B17E9757-9C80-4442-8315-5479E94B86EF}"/>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r>
              <a:rPr lang="en-US" altLang="en-US"/>
              <a:t>Chapter 2 — Instructions: Language of the Computer</a:t>
            </a:r>
          </a:p>
        </p:txBody>
      </p:sp>
      <p:sp>
        <p:nvSpPr>
          <p:cNvPr id="94212" name="Rectangle 7">
            <a:extLst>
              <a:ext uri="{FF2B5EF4-FFF2-40B4-BE49-F238E27FC236}">
                <a16:creationId xmlns:a16="http://schemas.microsoft.com/office/drawing/2014/main" id="{02F027B0-0BCF-CD41-B7F9-F81E2A09F18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25A447A5-4A58-8E42-B180-5BA7415657F3}" type="slidenum">
              <a:rPr lang="en-US" altLang="en-US"/>
              <a:pPr>
                <a:spcBef>
                  <a:spcPct val="0"/>
                </a:spcBef>
              </a:pPr>
              <a:t>39</a:t>
            </a:fld>
            <a:endParaRPr lang="en-US" altLang="en-US"/>
          </a:p>
        </p:txBody>
      </p:sp>
      <p:sp>
        <p:nvSpPr>
          <p:cNvPr id="94213" name="Rectangle 2">
            <a:extLst>
              <a:ext uri="{FF2B5EF4-FFF2-40B4-BE49-F238E27FC236}">
                <a16:creationId xmlns:a16="http://schemas.microsoft.com/office/drawing/2014/main" id="{022B2371-397B-2649-8746-7D95937F7742}"/>
              </a:ext>
            </a:extLst>
          </p:cNvPr>
          <p:cNvSpPr>
            <a:spLocks noGrp="1" noRot="1" noChangeAspect="1" noChangeArrowheads="1" noTextEdit="1"/>
          </p:cNvSpPr>
          <p:nvPr>
            <p:ph type="sldImg"/>
          </p:nvPr>
        </p:nvSpPr>
        <p:spPr>
          <a:ln/>
        </p:spPr>
      </p:sp>
      <p:sp>
        <p:nvSpPr>
          <p:cNvPr id="94214" name="Rectangle 3">
            <a:extLst>
              <a:ext uri="{FF2B5EF4-FFF2-40B4-BE49-F238E27FC236}">
                <a16:creationId xmlns:a16="http://schemas.microsoft.com/office/drawing/2014/main" id="{1D748F0E-757C-A148-9679-D5303F60ADA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ea typeface="ＭＳ Ｐゴシック" panose="020B0600070205080204" pitchFamily="34" charset="-128"/>
              </a:rPr>
              <a:t>We’ll first show how the ROB impacts the previous code example, i.e., no loop.</a:t>
            </a:r>
          </a:p>
          <a:p>
            <a:endParaRPr lang="en-US" altLang="en-US">
              <a:latin typeface="Arial" panose="020B0604020202020204" pitchFamily="34" charset="0"/>
              <a:ea typeface="ＭＳ Ｐゴシック" panose="020B0600070205080204" pitchFamily="34" charset="-128"/>
            </a:endParaRPr>
          </a:p>
          <a:p>
            <a:r>
              <a:rPr lang="en-AU" altLang="en-US">
                <a:latin typeface="Arial" panose="020B0604020202020204" pitchFamily="34" charset="0"/>
                <a:ea typeface="ＭＳ Ｐゴシック" panose="020B0600070205080204" pitchFamily="34" charset="-128"/>
              </a:rPr>
              <a:t>Talking about what but not how this works …</a:t>
            </a:r>
          </a:p>
          <a:p>
            <a:endParaRPr lang="en-US" altLang="en-US" i="1">
              <a:latin typeface="Arial" panose="020B0604020202020204" pitchFamily="34" charset="0"/>
              <a:ea typeface="ＭＳ Ｐゴシック" panose="020B0600070205080204" pitchFamily="34" charset="-128"/>
            </a:endParaRPr>
          </a:p>
          <a:p>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a:extLst>
              <a:ext uri="{FF2B5EF4-FFF2-40B4-BE49-F238E27FC236}">
                <a16:creationId xmlns:a16="http://schemas.microsoft.com/office/drawing/2014/main" id="{29A1C53F-38DD-DD44-BCB9-3FE7EB83B458}"/>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The University of Adelaide, School of Computer Science</a:t>
            </a:r>
          </a:p>
        </p:txBody>
      </p:sp>
      <p:sp>
        <p:nvSpPr>
          <p:cNvPr id="96258" name="Rectangle 3">
            <a:extLst>
              <a:ext uri="{FF2B5EF4-FFF2-40B4-BE49-F238E27FC236}">
                <a16:creationId xmlns:a16="http://schemas.microsoft.com/office/drawing/2014/main" id="{46046CDF-AA6D-F745-B76C-D255AEE98CDE}"/>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3C36003-1D74-AC4D-B4B9-7DC63978B0D8}" type="datetime3">
              <a:rPr lang="en-US" altLang="en-US" sz="1200" smtClean="0"/>
              <a:pPr/>
              <a:t>16 August 2022</a:t>
            </a:fld>
            <a:endParaRPr lang="en-US" altLang="en-US" sz="1200"/>
          </a:p>
        </p:txBody>
      </p:sp>
      <p:sp>
        <p:nvSpPr>
          <p:cNvPr id="96259" name="Rectangle 6">
            <a:extLst>
              <a:ext uri="{FF2B5EF4-FFF2-40B4-BE49-F238E27FC236}">
                <a16:creationId xmlns:a16="http://schemas.microsoft.com/office/drawing/2014/main" id="{21DDEDD8-1488-9F40-8162-E2E6FF352E01}"/>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Chapter 2 — Instructions: Language of the Computer</a:t>
            </a:r>
          </a:p>
        </p:txBody>
      </p:sp>
      <p:sp>
        <p:nvSpPr>
          <p:cNvPr id="96260" name="Rectangle 7">
            <a:extLst>
              <a:ext uri="{FF2B5EF4-FFF2-40B4-BE49-F238E27FC236}">
                <a16:creationId xmlns:a16="http://schemas.microsoft.com/office/drawing/2014/main" id="{81552F00-1BB8-9948-8B62-41029076E20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E593827-8947-154F-AD7F-F17791ED6825}" type="slidenum">
              <a:rPr lang="en-US" altLang="en-US" sz="1200"/>
              <a:pPr/>
              <a:t>40</a:t>
            </a:fld>
            <a:endParaRPr lang="en-US" altLang="en-US" sz="1200"/>
          </a:p>
        </p:txBody>
      </p:sp>
      <p:sp>
        <p:nvSpPr>
          <p:cNvPr id="96261" name="Rectangle 2">
            <a:extLst>
              <a:ext uri="{FF2B5EF4-FFF2-40B4-BE49-F238E27FC236}">
                <a16:creationId xmlns:a16="http://schemas.microsoft.com/office/drawing/2014/main" id="{AA797984-5C4A-2747-B815-A50412D13615}"/>
              </a:ext>
            </a:extLst>
          </p:cNvPr>
          <p:cNvSpPr>
            <a:spLocks noGrp="1" noRot="1" noChangeAspect="1" noChangeArrowheads="1" noTextEdit="1"/>
          </p:cNvSpPr>
          <p:nvPr>
            <p:ph type="sldImg"/>
          </p:nvPr>
        </p:nvSpPr>
        <p:spPr>
          <a:ln/>
        </p:spPr>
      </p:sp>
      <p:sp>
        <p:nvSpPr>
          <p:cNvPr id="96262" name="Rectangle 3">
            <a:extLst>
              <a:ext uri="{FF2B5EF4-FFF2-40B4-BE49-F238E27FC236}">
                <a16:creationId xmlns:a16="http://schemas.microsoft.com/office/drawing/2014/main" id="{C7EC3DE0-B93A-F54F-9BB7-984E64FA812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a:extLst>
              <a:ext uri="{FF2B5EF4-FFF2-40B4-BE49-F238E27FC236}">
                <a16:creationId xmlns:a16="http://schemas.microsoft.com/office/drawing/2014/main" id="{E595EB7C-2307-814B-9031-4E37FFC27FD7}"/>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r>
              <a:rPr lang="en-US" altLang="en-US"/>
              <a:t>The University of Adelaide, School of Computer Science</a:t>
            </a:r>
          </a:p>
        </p:txBody>
      </p:sp>
      <p:sp>
        <p:nvSpPr>
          <p:cNvPr id="98306" name="Rectangle 3">
            <a:extLst>
              <a:ext uri="{FF2B5EF4-FFF2-40B4-BE49-F238E27FC236}">
                <a16:creationId xmlns:a16="http://schemas.microsoft.com/office/drawing/2014/main" id="{433875F3-C8A6-A940-8373-6A417B3D6CE0}"/>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ECADF24C-E13E-2A41-AF98-CF87304FD51C}" type="datetime3">
              <a:rPr lang="en-US" altLang="en-US" smtClean="0"/>
              <a:pPr>
                <a:spcBef>
                  <a:spcPct val="0"/>
                </a:spcBef>
              </a:pPr>
              <a:t>16 August 2022</a:t>
            </a:fld>
            <a:endParaRPr lang="en-US" altLang="en-US"/>
          </a:p>
        </p:txBody>
      </p:sp>
      <p:sp>
        <p:nvSpPr>
          <p:cNvPr id="98307" name="Rectangle 6">
            <a:extLst>
              <a:ext uri="{FF2B5EF4-FFF2-40B4-BE49-F238E27FC236}">
                <a16:creationId xmlns:a16="http://schemas.microsoft.com/office/drawing/2014/main" id="{6D06890D-A02D-2447-A803-9C042073D9ED}"/>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r>
              <a:rPr lang="en-US" altLang="en-US"/>
              <a:t>Chapter 2 — Instructions: Language of the Computer</a:t>
            </a:r>
          </a:p>
        </p:txBody>
      </p:sp>
      <p:sp>
        <p:nvSpPr>
          <p:cNvPr id="98308" name="Rectangle 7">
            <a:extLst>
              <a:ext uri="{FF2B5EF4-FFF2-40B4-BE49-F238E27FC236}">
                <a16:creationId xmlns:a16="http://schemas.microsoft.com/office/drawing/2014/main" id="{ADF3F77B-8C00-8A42-A9F4-41A58AA0CC4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90B402E4-8D1E-724D-85AC-F24756A7F572}" type="slidenum">
              <a:rPr lang="en-US" altLang="en-US"/>
              <a:pPr>
                <a:spcBef>
                  <a:spcPct val="0"/>
                </a:spcBef>
              </a:pPr>
              <a:t>41</a:t>
            </a:fld>
            <a:endParaRPr lang="en-US" altLang="en-US"/>
          </a:p>
        </p:txBody>
      </p:sp>
      <p:sp>
        <p:nvSpPr>
          <p:cNvPr id="98309" name="Rectangle 2">
            <a:extLst>
              <a:ext uri="{FF2B5EF4-FFF2-40B4-BE49-F238E27FC236}">
                <a16:creationId xmlns:a16="http://schemas.microsoft.com/office/drawing/2014/main" id="{0CC39BA8-BBA9-E943-A69C-E29714C28A71}"/>
              </a:ext>
            </a:extLst>
          </p:cNvPr>
          <p:cNvSpPr>
            <a:spLocks noGrp="1" noRot="1" noChangeAspect="1" noChangeArrowheads="1" noTextEdit="1"/>
          </p:cNvSpPr>
          <p:nvPr>
            <p:ph type="sldImg"/>
          </p:nvPr>
        </p:nvSpPr>
        <p:spPr>
          <a:ln/>
        </p:spPr>
      </p:sp>
      <p:sp>
        <p:nvSpPr>
          <p:cNvPr id="98310" name="Rectangle 3">
            <a:extLst>
              <a:ext uri="{FF2B5EF4-FFF2-40B4-BE49-F238E27FC236}">
                <a16:creationId xmlns:a16="http://schemas.microsoft.com/office/drawing/2014/main" id="{4A4A1D67-BBFD-3944-A7BF-C691010869E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2">
            <a:extLst>
              <a:ext uri="{FF2B5EF4-FFF2-40B4-BE49-F238E27FC236}">
                <a16:creationId xmlns:a16="http://schemas.microsoft.com/office/drawing/2014/main" id="{C56CAF4A-CA12-3848-A9B8-C1A7C86D0707}"/>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r>
              <a:rPr lang="en-US" altLang="en-US"/>
              <a:t>The University of Adelaide, School of Computer Science</a:t>
            </a:r>
          </a:p>
        </p:txBody>
      </p:sp>
      <p:sp>
        <p:nvSpPr>
          <p:cNvPr id="100354" name="Rectangle 3">
            <a:extLst>
              <a:ext uri="{FF2B5EF4-FFF2-40B4-BE49-F238E27FC236}">
                <a16:creationId xmlns:a16="http://schemas.microsoft.com/office/drawing/2014/main" id="{4C3857B5-7B92-8347-A1BD-75570D4D462A}"/>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601F8F7E-D6F1-E748-B343-FC5E8B13B23C}" type="datetime3">
              <a:rPr lang="en-US" altLang="en-US" smtClean="0"/>
              <a:pPr>
                <a:spcBef>
                  <a:spcPct val="0"/>
                </a:spcBef>
              </a:pPr>
              <a:t>16 August 2022</a:t>
            </a:fld>
            <a:endParaRPr lang="en-US" altLang="en-US"/>
          </a:p>
        </p:txBody>
      </p:sp>
      <p:sp>
        <p:nvSpPr>
          <p:cNvPr id="100355" name="Rectangle 6">
            <a:extLst>
              <a:ext uri="{FF2B5EF4-FFF2-40B4-BE49-F238E27FC236}">
                <a16:creationId xmlns:a16="http://schemas.microsoft.com/office/drawing/2014/main" id="{C4C9E6BC-E39D-E04D-8F12-2E467B7209BF}"/>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r>
              <a:rPr lang="en-US" altLang="en-US"/>
              <a:t>Chapter 2 — Instructions: Language of the Computer</a:t>
            </a:r>
          </a:p>
        </p:txBody>
      </p:sp>
      <p:sp>
        <p:nvSpPr>
          <p:cNvPr id="100356" name="Rectangle 7">
            <a:extLst>
              <a:ext uri="{FF2B5EF4-FFF2-40B4-BE49-F238E27FC236}">
                <a16:creationId xmlns:a16="http://schemas.microsoft.com/office/drawing/2014/main" id="{8B8AF16C-4346-D146-ACBC-A12DB174FCD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2019EB1A-A62B-CD43-ABE0-DBC01DE7D746}" type="slidenum">
              <a:rPr lang="en-US" altLang="en-US"/>
              <a:pPr>
                <a:spcBef>
                  <a:spcPct val="0"/>
                </a:spcBef>
              </a:pPr>
              <a:t>42</a:t>
            </a:fld>
            <a:endParaRPr lang="en-US" altLang="en-US"/>
          </a:p>
        </p:txBody>
      </p:sp>
      <p:sp>
        <p:nvSpPr>
          <p:cNvPr id="100357" name="Rectangle 2">
            <a:extLst>
              <a:ext uri="{FF2B5EF4-FFF2-40B4-BE49-F238E27FC236}">
                <a16:creationId xmlns:a16="http://schemas.microsoft.com/office/drawing/2014/main" id="{862499AB-C873-3A47-A4B7-FC2D25E86C36}"/>
              </a:ext>
            </a:extLst>
          </p:cNvPr>
          <p:cNvSpPr>
            <a:spLocks noGrp="1" noRot="1" noChangeAspect="1" noChangeArrowheads="1" noTextEdit="1"/>
          </p:cNvSpPr>
          <p:nvPr>
            <p:ph type="sldImg"/>
          </p:nvPr>
        </p:nvSpPr>
        <p:spPr>
          <a:ln/>
        </p:spPr>
      </p:sp>
      <p:sp>
        <p:nvSpPr>
          <p:cNvPr id="100358" name="Rectangle 3">
            <a:extLst>
              <a:ext uri="{FF2B5EF4-FFF2-40B4-BE49-F238E27FC236}">
                <a16:creationId xmlns:a16="http://schemas.microsoft.com/office/drawing/2014/main" id="{BA2C9861-F723-7D40-B3DD-38FED8FF668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ea typeface="ＭＳ Ｐゴシック" panose="020B0600070205080204" pitchFamily="34" charset="-128"/>
              </a:rPr>
              <a:t>We’ll first show how the ROB impacts the previous code example, i.e., no loop.</a:t>
            </a:r>
          </a:p>
          <a:p>
            <a:endParaRPr lang="en-US" altLang="en-US">
              <a:latin typeface="Arial" panose="020B0604020202020204" pitchFamily="34" charset="0"/>
              <a:ea typeface="ＭＳ Ｐゴシック" panose="020B0600070205080204" pitchFamily="34" charset="-128"/>
            </a:endParaRPr>
          </a:p>
          <a:p>
            <a:r>
              <a:rPr lang="en-AU" altLang="en-US">
                <a:latin typeface="Arial" panose="020B0604020202020204" pitchFamily="34" charset="0"/>
                <a:ea typeface="ＭＳ Ｐゴシック" panose="020B0600070205080204" pitchFamily="34" charset="-128"/>
              </a:rPr>
              <a:t>Talking about what but not how this works …</a:t>
            </a:r>
          </a:p>
          <a:p>
            <a:endParaRPr lang="en-US" altLang="en-US" i="1">
              <a:latin typeface="Arial" panose="020B0604020202020204" pitchFamily="34" charset="0"/>
              <a:ea typeface="ＭＳ Ｐゴシック" panose="020B0600070205080204" pitchFamily="34" charset="-128"/>
            </a:endParaRPr>
          </a:p>
          <a:p>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a:extLst>
              <a:ext uri="{FF2B5EF4-FFF2-40B4-BE49-F238E27FC236}">
                <a16:creationId xmlns:a16="http://schemas.microsoft.com/office/drawing/2014/main" id="{B3BAD97D-6B20-E94F-B168-FEC21B07C37A}"/>
              </a:ext>
            </a:extLst>
          </p:cNvPr>
          <p:cNvSpPr>
            <a:spLocks noGrp="1" noRot="1" noChangeAspect="1" noChangeArrowheads="1" noTextEdit="1"/>
          </p:cNvSpPr>
          <p:nvPr>
            <p:ph type="sldImg"/>
          </p:nvPr>
        </p:nvSpPr>
        <p:spPr>
          <a:solidFill>
            <a:srgbClr val="FFFFFF"/>
          </a:solidFill>
          <a:ln/>
        </p:spPr>
      </p:sp>
      <p:sp>
        <p:nvSpPr>
          <p:cNvPr id="26626" name="Rectangle 2">
            <a:extLst>
              <a:ext uri="{FF2B5EF4-FFF2-40B4-BE49-F238E27FC236}">
                <a16:creationId xmlns:a16="http://schemas.microsoft.com/office/drawing/2014/main" id="{84F49278-ADC5-1C47-AF42-27B59561C300}"/>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4450" algn="just">
              <a:lnSpc>
                <a:spcPct val="90000"/>
              </a:lnSpc>
              <a:spcBef>
                <a:spcPts val="525"/>
              </a:spcBef>
            </a:pPr>
            <a:r>
              <a:rPr lang="en-US" altLang="en-US" dirty="0">
                <a:solidFill>
                  <a:srgbClr val="000000"/>
                </a:solidFill>
                <a:latin typeface="Arial" panose="020B0604020202020204" pitchFamily="34" charset="0"/>
                <a:ea typeface="ＭＳ Ｐゴシック" panose="020B0600070205080204" pitchFamily="34" charset="-128"/>
                <a:cs typeface="Arial" panose="020B0604020202020204" pitchFamily="34" charset="0"/>
                <a:sym typeface="Arial" panose="020B0604020202020204" pitchFamily="34" charset="0"/>
              </a:rPr>
              <a:t>(Why does I2 wait to launch? That</a:t>
            </a:r>
            <a:r>
              <a:rPr lang="ja-JP" altLang="en-US">
                <a:solidFill>
                  <a:srgbClr val="000000"/>
                </a:solidFill>
                <a:latin typeface="Arial" panose="020B0604020202020204" pitchFamily="34" charset="0"/>
                <a:ea typeface="ＭＳ Ｐゴシック" panose="020B0600070205080204" pitchFamily="34" charset="-128"/>
                <a:cs typeface="Arial" panose="020B0604020202020204" pitchFamily="34" charset="0"/>
                <a:sym typeface="Arial" panose="020B0604020202020204" pitchFamily="34" charset="0"/>
              </a:rPr>
              <a:t>’</a:t>
            </a:r>
            <a:r>
              <a:rPr lang="en-US" altLang="ja-JP" dirty="0">
                <a:solidFill>
                  <a:srgbClr val="000000"/>
                </a:solidFill>
                <a:latin typeface="Arial" panose="020B0604020202020204" pitchFamily="34" charset="0"/>
                <a:ea typeface="ＭＳ Ｐゴシック" panose="020B0600070205080204" pitchFamily="34" charset="-128"/>
                <a:cs typeface="Arial" panose="020B0604020202020204" pitchFamily="34" charset="0"/>
                <a:sym typeface="Arial" panose="020B0604020202020204" pitchFamily="34" charset="0"/>
              </a:rPr>
              <a:t>s just the way this pipeline is designed. </a:t>
            </a:r>
            <a:r>
              <a:rPr lang="ja-JP" altLang="en-US">
                <a:solidFill>
                  <a:srgbClr val="000000"/>
                </a:solidFill>
                <a:latin typeface="Arial" panose="020B0604020202020204" pitchFamily="34" charset="0"/>
                <a:ea typeface="ＭＳ Ｐゴシック" panose="020B0600070205080204" pitchFamily="34" charset="-128"/>
                <a:cs typeface="Arial" panose="020B0604020202020204" pitchFamily="34" charset="0"/>
                <a:sym typeface="Arial" panose="020B0604020202020204" pitchFamily="34" charset="0"/>
              </a:rPr>
              <a:t>“</a:t>
            </a:r>
            <a:r>
              <a:rPr lang="en-US" altLang="ja-JP" dirty="0">
                <a:solidFill>
                  <a:srgbClr val="000000"/>
                </a:solidFill>
                <a:latin typeface="Arial" panose="020B0604020202020204" pitchFamily="34" charset="0"/>
                <a:ea typeface="ＭＳ Ｐゴシック" panose="020B0600070205080204" pitchFamily="34" charset="-128"/>
                <a:cs typeface="Arial" panose="020B0604020202020204" pitchFamily="34" charset="0"/>
                <a:sym typeface="Arial" panose="020B0604020202020204" pitchFamily="34" charset="0"/>
              </a:rPr>
              <a:t>Since I have to write back in order, I won</a:t>
            </a:r>
            <a:r>
              <a:rPr lang="ja-JP" altLang="en-US">
                <a:solidFill>
                  <a:srgbClr val="000000"/>
                </a:solidFill>
                <a:latin typeface="Arial" panose="020B0604020202020204" pitchFamily="34" charset="0"/>
                <a:ea typeface="ＭＳ Ｐゴシック" panose="020B0600070205080204" pitchFamily="34" charset="-128"/>
                <a:cs typeface="Arial" panose="020B0604020202020204" pitchFamily="34" charset="0"/>
                <a:sym typeface="Arial" panose="020B0604020202020204" pitchFamily="34" charset="0"/>
              </a:rPr>
              <a:t>’</a:t>
            </a:r>
            <a:r>
              <a:rPr lang="en-US" altLang="ja-JP" dirty="0">
                <a:solidFill>
                  <a:srgbClr val="000000"/>
                </a:solidFill>
                <a:latin typeface="Arial" panose="020B0604020202020204" pitchFamily="34" charset="0"/>
                <a:ea typeface="ＭＳ Ｐゴシック" panose="020B0600070205080204" pitchFamily="34" charset="-128"/>
                <a:cs typeface="Arial" panose="020B0604020202020204" pitchFamily="34" charset="0"/>
                <a:sym typeface="Arial" panose="020B0604020202020204" pitchFamily="34" charset="0"/>
              </a:rPr>
              <a:t>t even start yet.</a:t>
            </a:r>
            <a:r>
              <a:rPr lang="ja-JP" altLang="en-US">
                <a:solidFill>
                  <a:srgbClr val="000000"/>
                </a:solidFill>
                <a:latin typeface="Arial" panose="020B0604020202020204" pitchFamily="34" charset="0"/>
                <a:ea typeface="ＭＳ Ｐゴシック" panose="020B0600070205080204" pitchFamily="34" charset="-128"/>
                <a:cs typeface="Arial" panose="020B0604020202020204" pitchFamily="34" charset="0"/>
                <a:sym typeface="Arial" panose="020B0604020202020204" pitchFamily="34" charset="0"/>
              </a:rPr>
              <a:t>”</a:t>
            </a:r>
            <a:r>
              <a:rPr lang="en-US" altLang="ja-JP" dirty="0">
                <a:solidFill>
                  <a:srgbClr val="000000"/>
                </a:solidFill>
                <a:latin typeface="Arial" panose="020B0604020202020204" pitchFamily="34" charset="0"/>
                <a:ea typeface="ＭＳ Ｐゴシック" panose="020B0600070205080204" pitchFamily="34" charset="-128"/>
                <a:cs typeface="Arial" panose="020B0604020202020204" pitchFamily="34" charset="0"/>
                <a:sym typeface="Arial" panose="020B0604020202020204" pitchFamily="34" charset="0"/>
              </a:rPr>
              <a:t>)</a:t>
            </a:r>
          </a:p>
          <a:p>
            <a:pPr marL="44450" algn="just">
              <a:lnSpc>
                <a:spcPct val="90000"/>
              </a:lnSpc>
              <a:spcBef>
                <a:spcPts val="525"/>
              </a:spcBef>
            </a:pPr>
            <a:r>
              <a:rPr lang="en-US" altLang="en-US" dirty="0">
                <a:solidFill>
                  <a:srgbClr val="000000"/>
                </a:solidFill>
                <a:latin typeface="Arial" panose="020B0604020202020204" pitchFamily="34" charset="0"/>
                <a:ea typeface="ＭＳ Ｐゴシック" panose="020B0600070205080204" pitchFamily="34" charset="-128"/>
                <a:cs typeface="Arial" panose="020B0604020202020204" pitchFamily="34" charset="0"/>
                <a:sym typeface="Arial" panose="020B0604020202020204" pitchFamily="34" charset="0"/>
              </a:rPr>
              <a:t>How many cycles to finish? (8)</a:t>
            </a:r>
          </a:p>
          <a:p>
            <a:pPr marL="44450" algn="just">
              <a:lnSpc>
                <a:spcPct val="90000"/>
              </a:lnSpc>
              <a:spcBef>
                <a:spcPts val="525"/>
              </a:spcBef>
            </a:pPr>
            <a:r>
              <a:rPr lang="en-US" altLang="en-US" dirty="0">
                <a:solidFill>
                  <a:srgbClr val="000000"/>
                </a:solidFill>
                <a:latin typeface="Arial" panose="020B0604020202020204" pitchFamily="34" charset="0"/>
                <a:ea typeface="ＭＳ Ｐゴシック" panose="020B0600070205080204" pitchFamily="34" charset="-128"/>
                <a:cs typeface="Arial" panose="020B0604020202020204" pitchFamily="34" charset="0"/>
                <a:sym typeface="Arial" panose="020B0604020202020204" pitchFamily="34" charset="0"/>
              </a:rPr>
              <a:t>Where do we have to do a data forward? (EX4-5)</a:t>
            </a:r>
          </a:p>
          <a:p>
            <a:pPr marL="44450" algn="just">
              <a:lnSpc>
                <a:spcPct val="90000"/>
              </a:lnSpc>
              <a:spcBef>
                <a:spcPts val="525"/>
              </a:spcBef>
            </a:pPr>
            <a:r>
              <a:rPr lang="en-US" altLang="en-US" dirty="0">
                <a:solidFill>
                  <a:srgbClr val="000000"/>
                </a:solidFill>
                <a:latin typeface="Arial" panose="020B0604020202020204" pitchFamily="34" charset="0"/>
                <a:ea typeface="ＭＳ Ｐゴシック" panose="020B0600070205080204" pitchFamily="34" charset="-128"/>
                <a:cs typeface="Arial" panose="020B0604020202020204" pitchFamily="34" charset="0"/>
                <a:sym typeface="Arial" panose="020B0604020202020204" pitchFamily="34" charset="0"/>
              </a:rPr>
              <a:t>Why can</a:t>
            </a:r>
            <a:r>
              <a:rPr lang="ja-JP" altLang="en-US">
                <a:solidFill>
                  <a:srgbClr val="000000"/>
                </a:solidFill>
                <a:latin typeface="Arial" panose="020B0604020202020204" pitchFamily="34" charset="0"/>
                <a:ea typeface="ＭＳ Ｐゴシック" panose="020B0600070205080204" pitchFamily="34" charset="-128"/>
                <a:cs typeface="Arial" panose="020B0604020202020204" pitchFamily="34" charset="0"/>
                <a:sym typeface="Arial" panose="020B0604020202020204" pitchFamily="34" charset="0"/>
              </a:rPr>
              <a:t>’</a:t>
            </a:r>
            <a:r>
              <a:rPr lang="en-US" altLang="ja-JP" dirty="0">
                <a:solidFill>
                  <a:srgbClr val="000000"/>
                </a:solidFill>
                <a:latin typeface="Arial" panose="020B0604020202020204" pitchFamily="34" charset="0"/>
                <a:ea typeface="ＭＳ Ｐゴシック" panose="020B0600070205080204" pitchFamily="34" charset="-128"/>
                <a:cs typeface="Arial" panose="020B0604020202020204" pitchFamily="34" charset="0"/>
                <a:sym typeface="Arial" panose="020B0604020202020204" pitchFamily="34" charset="0"/>
              </a:rPr>
              <a:t>t I3 issue at time 2? (Two results per cycle.) How about I5+I6, I1+I2, I3+I4?</a:t>
            </a:r>
          </a:p>
          <a:p>
            <a:pPr marL="44450" algn="just">
              <a:lnSpc>
                <a:spcPct val="90000"/>
              </a:lnSpc>
              <a:spcBef>
                <a:spcPts val="525"/>
              </a:spcBef>
            </a:pPr>
            <a:endParaRPr lang="en-US" altLang="en-US" dirty="0">
              <a:solidFill>
                <a:srgbClr val="000000"/>
              </a:solidFill>
              <a:latin typeface="Arial" panose="020B0604020202020204" pitchFamily="34" charset="0"/>
              <a:ea typeface="ＭＳ Ｐゴシック" panose="020B0600070205080204" pitchFamily="34" charset="-128"/>
              <a:cs typeface="Arial" panose="020B0604020202020204" pitchFamily="34" charset="0"/>
              <a:sym typeface="Arial" panose="020B0604020202020204" pitchFamily="34" charset="0"/>
            </a:endParaRPr>
          </a:p>
          <a:p>
            <a:pPr marL="44450" algn="just">
              <a:lnSpc>
                <a:spcPct val="90000"/>
              </a:lnSpc>
              <a:spcBef>
                <a:spcPts val="525"/>
              </a:spcBef>
            </a:pPr>
            <a:r>
              <a:rPr lang="en-US" altLang="en-US" dirty="0">
                <a:solidFill>
                  <a:srgbClr val="000000"/>
                </a:solidFill>
                <a:latin typeface="Arial" panose="020B0604020202020204" pitchFamily="34" charset="0"/>
                <a:ea typeface="ＭＳ Ｐゴシック" panose="020B0600070205080204" pitchFamily="34" charset="-128"/>
                <a:cs typeface="Arial" panose="020B0604020202020204" pitchFamily="34" charset="0"/>
                <a:sym typeface="Arial" panose="020B0604020202020204" pitchFamily="34" charset="0"/>
              </a:rPr>
              <a:t>Limitation of static: </a:t>
            </a:r>
            <a:r>
              <a:rPr lang="en-US" altLang="en-US" dirty="0" err="1">
                <a:solidFill>
                  <a:srgbClr val="000000"/>
                </a:solidFill>
                <a:latin typeface="Arial" panose="020B0604020202020204" pitchFamily="34" charset="0"/>
                <a:ea typeface="ＭＳ Ｐゴシック" panose="020B0600070205080204" pitchFamily="34" charset="-128"/>
                <a:cs typeface="Arial" panose="020B0604020202020204" pitchFamily="34" charset="0"/>
                <a:sym typeface="Arial" panose="020B0604020202020204" pitchFamily="34" charset="0"/>
              </a:rPr>
              <a:t>Instr</a:t>
            </a:r>
            <a:r>
              <a:rPr lang="en-US" altLang="en-US" dirty="0">
                <a:solidFill>
                  <a:srgbClr val="000000"/>
                </a:solidFill>
                <a:latin typeface="Arial" panose="020B0604020202020204" pitchFamily="34" charset="0"/>
                <a:ea typeface="ＭＳ Ｐゴシック" panose="020B0600070205080204" pitchFamily="34" charset="-128"/>
                <a:cs typeface="Arial" panose="020B0604020202020204" pitchFamily="34" charset="0"/>
                <a:sym typeface="Arial" panose="020B0604020202020204" pitchFamily="34" charset="0"/>
              </a:rPr>
              <a:t> issued in order, one instruction that stalls causes entire pipeline to stall, leaving multiple functional units idle.</a:t>
            </a:r>
          </a:p>
          <a:p>
            <a:pPr marL="44450" algn="just">
              <a:lnSpc>
                <a:spcPct val="90000"/>
              </a:lnSpc>
              <a:spcBef>
                <a:spcPts val="525"/>
              </a:spcBef>
            </a:pPr>
            <a:r>
              <a:rPr lang="en-US" altLang="en-US" dirty="0">
                <a:solidFill>
                  <a:srgbClr val="000000"/>
                </a:solidFill>
                <a:latin typeface="Arial" panose="020B0604020202020204" pitchFamily="34" charset="0"/>
                <a:ea typeface="ＭＳ Ｐゴシック" panose="020B0600070205080204" pitchFamily="34" charset="-128"/>
                <a:cs typeface="Arial" panose="020B0604020202020204" pitchFamily="34" charset="0"/>
                <a:sym typeface="Arial" panose="020B0604020202020204" pitchFamily="34" charset="0"/>
              </a:rPr>
              <a:t>DIV.D F0, F2, F4; ADD.D F10, F0, F8; SUB.D F12, F8, F14. </a:t>
            </a:r>
          </a:p>
          <a:p>
            <a:pPr marL="44450" algn="just">
              <a:lnSpc>
                <a:spcPct val="90000"/>
              </a:lnSpc>
              <a:spcBef>
                <a:spcPts val="525"/>
              </a:spcBef>
            </a:pPr>
            <a:r>
              <a:rPr lang="en-US" altLang="en-US" dirty="0">
                <a:solidFill>
                  <a:srgbClr val="000000"/>
                </a:solidFill>
                <a:latin typeface="Arial" panose="020B0604020202020204" pitchFamily="34" charset="0"/>
                <a:ea typeface="ＭＳ Ｐゴシック" panose="020B0600070205080204" pitchFamily="34" charset="-128"/>
                <a:cs typeface="Arial" panose="020B0604020202020204" pitchFamily="34" charset="0"/>
                <a:sym typeface="Arial" panose="020B0604020202020204" pitchFamily="34" charset="0"/>
              </a:rPr>
              <a:t>SUB.D cannot execute because of dependence of ADD.D on DIV.D causes pipeline to stall.</a:t>
            </a:r>
          </a:p>
          <a:p>
            <a:pPr marL="44450" algn="just">
              <a:lnSpc>
                <a:spcPct val="90000"/>
              </a:lnSpc>
              <a:spcBef>
                <a:spcPts val="525"/>
              </a:spcBef>
            </a:pPr>
            <a:endParaRPr lang="en-US" altLang="en-US" dirty="0">
              <a:solidFill>
                <a:srgbClr val="000000"/>
              </a:solidFill>
              <a:latin typeface="Arial" panose="020B0604020202020204" pitchFamily="34" charset="0"/>
              <a:ea typeface="ＭＳ Ｐゴシック" panose="020B0600070205080204" pitchFamily="34" charset="-128"/>
              <a:cs typeface="Arial" panose="020B0604020202020204" pitchFamily="34" charset="0"/>
              <a:sym typeface="Arial" panose="020B0604020202020204" pitchFamily="34" charset="0"/>
            </a:endParaRPr>
          </a:p>
          <a:p>
            <a:pPr marL="44450" algn="just">
              <a:lnSpc>
                <a:spcPct val="90000"/>
              </a:lnSpc>
              <a:spcBef>
                <a:spcPts val="525"/>
              </a:spcBef>
            </a:pPr>
            <a:r>
              <a:rPr lang="en-US" altLang="en-US" dirty="0">
                <a:solidFill>
                  <a:srgbClr val="000000"/>
                </a:solidFill>
                <a:latin typeface="Arial" panose="020B0604020202020204" pitchFamily="34" charset="0"/>
                <a:ea typeface="ＭＳ Ｐゴシック" panose="020B0600070205080204" pitchFamily="34" charset="-128"/>
                <a:cs typeface="Arial" panose="020B0604020202020204" pitchFamily="34" charset="0"/>
                <a:sym typeface="Arial" panose="020B0604020202020204" pitchFamily="34" charset="0"/>
              </a:rPr>
              <a:t>Turn slide + code fragment above into an EXAM QUESTION.</a:t>
            </a:r>
          </a:p>
          <a:p>
            <a:pPr marL="44450" algn="just">
              <a:lnSpc>
                <a:spcPct val="90000"/>
              </a:lnSpc>
              <a:spcBef>
                <a:spcPts val="525"/>
              </a:spcBef>
            </a:pPr>
            <a:endParaRPr lang="en-US" altLang="en-US" dirty="0">
              <a:solidFill>
                <a:srgbClr val="000000"/>
              </a:solidFill>
              <a:latin typeface="Arial" panose="020B0604020202020204" pitchFamily="34" charset="0"/>
              <a:ea typeface="ＭＳ Ｐゴシック" panose="020B0600070205080204" pitchFamily="34" charset="-128"/>
              <a:cs typeface="Arial" panose="020B0604020202020204" pitchFamily="34" charset="0"/>
              <a:sym typeface="Arial" panose="020B0604020202020204" pitchFamily="34" charset="0"/>
            </a:endParaRPr>
          </a:p>
          <a:p>
            <a:pPr marL="44450" algn="just">
              <a:lnSpc>
                <a:spcPct val="90000"/>
              </a:lnSpc>
              <a:spcBef>
                <a:spcPts val="525"/>
              </a:spcBef>
            </a:pPr>
            <a:endParaRPr lang="en-US" altLang="en-US" dirty="0">
              <a:solidFill>
                <a:srgbClr val="000000"/>
              </a:solidFill>
              <a:latin typeface="Arial" panose="020B0604020202020204" pitchFamily="34" charset="0"/>
              <a:ea typeface="ＭＳ Ｐゴシック" panose="020B0600070205080204" pitchFamily="34" charset="-128"/>
              <a:cs typeface="Arial" panose="020B0604020202020204" pitchFamily="34" charset="0"/>
              <a:sym typeface="Arial" panose="020B060402020202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2">
            <a:extLst>
              <a:ext uri="{FF2B5EF4-FFF2-40B4-BE49-F238E27FC236}">
                <a16:creationId xmlns:a16="http://schemas.microsoft.com/office/drawing/2014/main" id="{16EBBB45-8D4D-BC4F-90D7-B271EF0AB415}"/>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The University of Adelaide, School of Computer Science</a:t>
            </a:r>
          </a:p>
        </p:txBody>
      </p:sp>
      <p:sp>
        <p:nvSpPr>
          <p:cNvPr id="102402" name="Rectangle 3">
            <a:extLst>
              <a:ext uri="{FF2B5EF4-FFF2-40B4-BE49-F238E27FC236}">
                <a16:creationId xmlns:a16="http://schemas.microsoft.com/office/drawing/2014/main" id="{DFB86FFD-FC42-4049-9570-3E81A487D689}"/>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5EA0D35-FBBB-E545-A66E-2EFB8F61A757}" type="datetime3">
              <a:rPr lang="en-US" altLang="en-US" sz="1200" smtClean="0"/>
              <a:pPr/>
              <a:t>16 August 2022</a:t>
            </a:fld>
            <a:endParaRPr lang="en-US" altLang="en-US" sz="1200"/>
          </a:p>
        </p:txBody>
      </p:sp>
      <p:sp>
        <p:nvSpPr>
          <p:cNvPr id="102403" name="Rectangle 6">
            <a:extLst>
              <a:ext uri="{FF2B5EF4-FFF2-40B4-BE49-F238E27FC236}">
                <a16:creationId xmlns:a16="http://schemas.microsoft.com/office/drawing/2014/main" id="{2A46413E-5A12-9248-9FAA-3327C28FB16E}"/>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Chapter 2 — Instructions: Language of the Computer</a:t>
            </a:r>
          </a:p>
        </p:txBody>
      </p:sp>
      <p:sp>
        <p:nvSpPr>
          <p:cNvPr id="102404" name="Rectangle 7">
            <a:extLst>
              <a:ext uri="{FF2B5EF4-FFF2-40B4-BE49-F238E27FC236}">
                <a16:creationId xmlns:a16="http://schemas.microsoft.com/office/drawing/2014/main" id="{2FA32342-5C17-2740-9FEC-0A39675236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4CBAAC2-4D55-244B-99B6-209DA2A292DE}" type="slidenum">
              <a:rPr lang="en-US" altLang="en-US" sz="1200"/>
              <a:pPr/>
              <a:t>43</a:t>
            </a:fld>
            <a:endParaRPr lang="en-US" altLang="en-US" sz="1200"/>
          </a:p>
        </p:txBody>
      </p:sp>
      <p:sp>
        <p:nvSpPr>
          <p:cNvPr id="102405" name="Rectangle 2">
            <a:extLst>
              <a:ext uri="{FF2B5EF4-FFF2-40B4-BE49-F238E27FC236}">
                <a16:creationId xmlns:a16="http://schemas.microsoft.com/office/drawing/2014/main" id="{31B68FDB-BCB4-2C4B-BC9B-828AE857B8D0}"/>
              </a:ext>
            </a:extLst>
          </p:cNvPr>
          <p:cNvSpPr>
            <a:spLocks noGrp="1" noRot="1" noChangeAspect="1" noChangeArrowheads="1" noTextEdit="1"/>
          </p:cNvSpPr>
          <p:nvPr>
            <p:ph type="sldImg"/>
          </p:nvPr>
        </p:nvSpPr>
        <p:spPr>
          <a:ln/>
        </p:spPr>
      </p:sp>
      <p:sp>
        <p:nvSpPr>
          <p:cNvPr id="102406" name="Rectangle 3">
            <a:extLst>
              <a:ext uri="{FF2B5EF4-FFF2-40B4-BE49-F238E27FC236}">
                <a16:creationId xmlns:a16="http://schemas.microsoft.com/office/drawing/2014/main" id="{11AEDF08-4681-694F-842A-3E03B0E2677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a:latin typeface="Arial" panose="020B0604020202020204" pitchFamily="34" charset="0"/>
                <a:ea typeface="ＭＳ Ｐゴシック" panose="020B0600070205080204" pitchFamily="34" charset="-128"/>
              </a:rPr>
              <a:t>F10* is correct. F0 in (old) textbook incorrect.</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a:extLst>
              <a:ext uri="{FF2B5EF4-FFF2-40B4-BE49-F238E27FC236}">
                <a16:creationId xmlns:a16="http://schemas.microsoft.com/office/drawing/2014/main" id="{D8CB5EA1-AB04-704E-BDC7-4132D7E6A876}"/>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The University of Adelaide, School of Computer Science</a:t>
            </a:r>
          </a:p>
        </p:txBody>
      </p:sp>
      <p:sp>
        <p:nvSpPr>
          <p:cNvPr id="104450" name="Rectangle 3">
            <a:extLst>
              <a:ext uri="{FF2B5EF4-FFF2-40B4-BE49-F238E27FC236}">
                <a16:creationId xmlns:a16="http://schemas.microsoft.com/office/drawing/2014/main" id="{62FC5E8F-5986-B94B-8A01-19B5A1E14A71}"/>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8A8F5BC-6BEE-4B48-B37D-7381A29BCCF8}" type="datetime3">
              <a:rPr lang="en-US" altLang="en-US" sz="1200" smtClean="0"/>
              <a:pPr/>
              <a:t>16 August 2022</a:t>
            </a:fld>
            <a:endParaRPr lang="en-US" altLang="en-US" sz="1200"/>
          </a:p>
        </p:txBody>
      </p:sp>
      <p:sp>
        <p:nvSpPr>
          <p:cNvPr id="104451" name="Rectangle 6">
            <a:extLst>
              <a:ext uri="{FF2B5EF4-FFF2-40B4-BE49-F238E27FC236}">
                <a16:creationId xmlns:a16="http://schemas.microsoft.com/office/drawing/2014/main" id="{C30C02CF-1FA9-6E4F-8710-BE5371A903C7}"/>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Chapter 2 — Instructions: Language of the Computer</a:t>
            </a:r>
          </a:p>
        </p:txBody>
      </p:sp>
      <p:sp>
        <p:nvSpPr>
          <p:cNvPr id="104452" name="Rectangle 7">
            <a:extLst>
              <a:ext uri="{FF2B5EF4-FFF2-40B4-BE49-F238E27FC236}">
                <a16:creationId xmlns:a16="http://schemas.microsoft.com/office/drawing/2014/main" id="{AF848443-BA77-5A4A-A38A-C6919F73656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36B9DAE-F137-7B4A-8DE1-465A48368E8C}" type="slidenum">
              <a:rPr lang="en-US" altLang="en-US" sz="1200"/>
              <a:pPr/>
              <a:t>44</a:t>
            </a:fld>
            <a:endParaRPr lang="en-US" altLang="en-US" sz="1200"/>
          </a:p>
        </p:txBody>
      </p:sp>
      <p:sp>
        <p:nvSpPr>
          <p:cNvPr id="104453" name="Rectangle 2">
            <a:extLst>
              <a:ext uri="{FF2B5EF4-FFF2-40B4-BE49-F238E27FC236}">
                <a16:creationId xmlns:a16="http://schemas.microsoft.com/office/drawing/2014/main" id="{3C532AAA-68A8-F24C-9B8B-A960EE90BE35}"/>
              </a:ext>
            </a:extLst>
          </p:cNvPr>
          <p:cNvSpPr>
            <a:spLocks noGrp="1" noRot="1" noChangeAspect="1" noChangeArrowheads="1" noTextEdit="1"/>
          </p:cNvSpPr>
          <p:nvPr>
            <p:ph type="sldImg"/>
          </p:nvPr>
        </p:nvSpPr>
        <p:spPr>
          <a:ln/>
        </p:spPr>
      </p:sp>
      <p:sp>
        <p:nvSpPr>
          <p:cNvPr id="104454" name="Rectangle 3">
            <a:extLst>
              <a:ext uri="{FF2B5EF4-FFF2-40B4-BE49-F238E27FC236}">
                <a16:creationId xmlns:a16="http://schemas.microsoft.com/office/drawing/2014/main" id="{A8F9E26F-892F-8140-BB92-BE7EC39C750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a:latin typeface="Arial" panose="020B0604020202020204" pitchFamily="34" charset="0"/>
                <a:ea typeface="ＭＳ Ｐゴシック" panose="020B0600070205080204" pitchFamily="34" charset="-128"/>
              </a:rPr>
              <a:t>To understand the full power of eliminating WAW and WAR hazards via dynamic renaming of registers, let’s look at a loop. </a:t>
            </a:r>
          </a:p>
          <a:p>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
            <a:extLst>
              <a:ext uri="{FF2B5EF4-FFF2-40B4-BE49-F238E27FC236}">
                <a16:creationId xmlns:a16="http://schemas.microsoft.com/office/drawing/2014/main" id="{CCE1F949-78F8-DB48-B655-C9758F176DD6}"/>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The University of Adelaide, School of Computer Science</a:t>
            </a:r>
          </a:p>
        </p:txBody>
      </p:sp>
      <p:sp>
        <p:nvSpPr>
          <p:cNvPr id="106498" name="Rectangle 3">
            <a:extLst>
              <a:ext uri="{FF2B5EF4-FFF2-40B4-BE49-F238E27FC236}">
                <a16:creationId xmlns:a16="http://schemas.microsoft.com/office/drawing/2014/main" id="{E20D9937-7A4B-8449-9E6D-0F82592A2D82}"/>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8B50FFB-F916-934D-AB3B-A36396ECF43A}" type="datetime3">
              <a:rPr lang="en-US" altLang="en-US" sz="1200" smtClean="0"/>
              <a:pPr/>
              <a:t>16 August 2022</a:t>
            </a:fld>
            <a:endParaRPr lang="en-US" altLang="en-US" sz="1200"/>
          </a:p>
        </p:txBody>
      </p:sp>
      <p:sp>
        <p:nvSpPr>
          <p:cNvPr id="106499" name="Rectangle 6">
            <a:extLst>
              <a:ext uri="{FF2B5EF4-FFF2-40B4-BE49-F238E27FC236}">
                <a16:creationId xmlns:a16="http://schemas.microsoft.com/office/drawing/2014/main" id="{315DAA67-8985-FD42-98C8-46E6D560EF8A}"/>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Chapter 2 — Instructions: Language of the Computer</a:t>
            </a:r>
          </a:p>
        </p:txBody>
      </p:sp>
      <p:sp>
        <p:nvSpPr>
          <p:cNvPr id="106500" name="Rectangle 7">
            <a:extLst>
              <a:ext uri="{FF2B5EF4-FFF2-40B4-BE49-F238E27FC236}">
                <a16:creationId xmlns:a16="http://schemas.microsoft.com/office/drawing/2014/main" id="{DB1DE5CA-DB25-7B49-AFF6-C97562367CD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809CBD6-A60E-C445-AED2-D93422CAA03F}" type="slidenum">
              <a:rPr lang="en-US" altLang="en-US" sz="1200"/>
              <a:pPr/>
              <a:t>45</a:t>
            </a:fld>
            <a:endParaRPr lang="en-US" altLang="en-US" sz="1200"/>
          </a:p>
        </p:txBody>
      </p:sp>
      <p:sp>
        <p:nvSpPr>
          <p:cNvPr id="106501" name="Rectangle 2">
            <a:extLst>
              <a:ext uri="{FF2B5EF4-FFF2-40B4-BE49-F238E27FC236}">
                <a16:creationId xmlns:a16="http://schemas.microsoft.com/office/drawing/2014/main" id="{DF6B5A7C-BA93-F141-BA9F-2E23D8F1BAEA}"/>
              </a:ext>
            </a:extLst>
          </p:cNvPr>
          <p:cNvSpPr>
            <a:spLocks noGrp="1" noRot="1" noChangeAspect="1" noChangeArrowheads="1" noTextEdit="1"/>
          </p:cNvSpPr>
          <p:nvPr>
            <p:ph type="sldImg"/>
          </p:nvPr>
        </p:nvSpPr>
        <p:spPr>
          <a:ln/>
        </p:spPr>
      </p:sp>
      <p:sp>
        <p:nvSpPr>
          <p:cNvPr id="243715" name="Rectangle 3">
            <a:extLst>
              <a:ext uri="{FF2B5EF4-FFF2-40B4-BE49-F238E27FC236}">
                <a16:creationId xmlns:a16="http://schemas.microsoft.com/office/drawing/2014/main" id="{73B50BCD-5239-294C-B631-C95C9B9FC3C9}"/>
              </a:ext>
            </a:extLst>
          </p:cNvPr>
          <p:cNvSpPr>
            <a:spLocks noGrp="1" noChangeArrowheads="1"/>
          </p:cNvSpPr>
          <p:nvPr>
            <p:ph type="body" idx="1"/>
          </p:nvPr>
        </p:nvSpPr>
        <p:spPr/>
        <p:txBody>
          <a:bodyPr/>
          <a:lstStyle/>
          <a:p>
            <a:pPr>
              <a:defRPr/>
            </a:pPr>
            <a:r>
              <a:rPr lang="en-AU" dirty="0"/>
              <a:t>This loop merely multiplies the elements of an array by a scalar in f2.</a:t>
            </a:r>
          </a:p>
          <a:p>
            <a:pPr>
              <a:defRPr/>
            </a:pPr>
            <a:endParaRPr lang="en-AU" dirty="0"/>
          </a:p>
          <a:p>
            <a:pPr>
              <a:defRPr/>
            </a:pPr>
            <a:r>
              <a:rPr lang="en-AU" dirty="0"/>
              <a:t>Observations: </a:t>
            </a:r>
          </a:p>
          <a:p>
            <a:pPr marL="228600" indent="-228600">
              <a:buFontTx/>
              <a:buAutoNum type="arabicPeriod"/>
              <a:defRPr/>
            </a:pPr>
            <a:r>
              <a:rPr lang="en-US" dirty="0">
                <a:cs typeface="Consolas" panose="020B0609020204030204" pitchFamily="49" charset="0"/>
              </a:rPr>
              <a:t>Once system is executing two iterations, CPI ~ 1.0 </a:t>
            </a:r>
            <a:r>
              <a:rPr lang="en-US" i="1" dirty="0">
                <a:cs typeface="Consolas" panose="020B0609020204030204" pitchFamily="49" charset="0"/>
              </a:rPr>
              <a:t>if</a:t>
            </a:r>
            <a:r>
              <a:rPr lang="en-US" dirty="0">
                <a:cs typeface="Consolas" panose="020B0609020204030204" pitchFamily="49" charset="0"/>
              </a:rPr>
              <a:t> multiplies can execute in 4 cycles.</a:t>
            </a:r>
          </a:p>
          <a:p>
            <a:pPr marL="228600" indent="-228600">
              <a:buFontTx/>
              <a:buAutoNum type="arabicPeriod"/>
              <a:defRPr/>
            </a:pPr>
            <a:r>
              <a:rPr lang="en-AU" dirty="0"/>
              <a:t>If multiplies take 6 cycles, then additional iterations will be needed before the steady state can be reached. This requires more RS to hold instructions that are in execution.</a:t>
            </a:r>
          </a:p>
          <a:p>
            <a:pPr>
              <a:defRPr/>
            </a:pPr>
            <a:endParaRPr lang="en-AU" dirty="0"/>
          </a:p>
          <a:p>
            <a:pPr>
              <a:defRPr/>
            </a:pPr>
            <a:endParaRPr lang="en-AU" dirty="0"/>
          </a:p>
          <a:p>
            <a:pPr>
              <a:defRPr/>
            </a:pPr>
            <a:endParaRPr lang="en-AU"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2">
            <a:extLst>
              <a:ext uri="{FF2B5EF4-FFF2-40B4-BE49-F238E27FC236}">
                <a16:creationId xmlns:a16="http://schemas.microsoft.com/office/drawing/2014/main" id="{E1EC2D87-E4E0-6349-AEA6-18A7B0A0401C}"/>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The University of Adelaide, School of Computer Science</a:t>
            </a:r>
          </a:p>
        </p:txBody>
      </p:sp>
      <p:sp>
        <p:nvSpPr>
          <p:cNvPr id="108546" name="Rectangle 3">
            <a:extLst>
              <a:ext uri="{FF2B5EF4-FFF2-40B4-BE49-F238E27FC236}">
                <a16:creationId xmlns:a16="http://schemas.microsoft.com/office/drawing/2014/main" id="{1B5DCC0F-4C05-0D43-94B1-A481B5E658B9}"/>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B6A3F2C-E752-8646-B593-DBCF31DB8E75}" type="datetime3">
              <a:rPr lang="en-US" altLang="en-US" sz="1200" smtClean="0"/>
              <a:pPr/>
              <a:t>16 August 2022</a:t>
            </a:fld>
            <a:endParaRPr lang="en-US" altLang="en-US" sz="1200"/>
          </a:p>
        </p:txBody>
      </p:sp>
      <p:sp>
        <p:nvSpPr>
          <p:cNvPr id="108547" name="Rectangle 6">
            <a:extLst>
              <a:ext uri="{FF2B5EF4-FFF2-40B4-BE49-F238E27FC236}">
                <a16:creationId xmlns:a16="http://schemas.microsoft.com/office/drawing/2014/main" id="{F5C20FE4-1559-5A41-95A8-6E333FDFCB43}"/>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Chapter 2 — Instructions: Language of the Computer</a:t>
            </a:r>
          </a:p>
        </p:txBody>
      </p:sp>
      <p:sp>
        <p:nvSpPr>
          <p:cNvPr id="108548" name="Rectangle 7">
            <a:extLst>
              <a:ext uri="{FF2B5EF4-FFF2-40B4-BE49-F238E27FC236}">
                <a16:creationId xmlns:a16="http://schemas.microsoft.com/office/drawing/2014/main" id="{8A574B3D-FA33-6441-974C-90EB5BA472C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093DC11-148D-BD4E-AA7F-7F45663FD022}" type="slidenum">
              <a:rPr lang="en-US" altLang="en-US" sz="1200"/>
              <a:pPr/>
              <a:t>46</a:t>
            </a:fld>
            <a:endParaRPr lang="en-US" altLang="en-US" sz="1200"/>
          </a:p>
        </p:txBody>
      </p:sp>
      <p:sp>
        <p:nvSpPr>
          <p:cNvPr id="108549" name="Rectangle 2">
            <a:extLst>
              <a:ext uri="{FF2B5EF4-FFF2-40B4-BE49-F238E27FC236}">
                <a16:creationId xmlns:a16="http://schemas.microsoft.com/office/drawing/2014/main" id="{093666FA-BB7D-F04A-AD97-5A6F01EFABC5}"/>
              </a:ext>
            </a:extLst>
          </p:cNvPr>
          <p:cNvSpPr>
            <a:spLocks noGrp="1" noRot="1" noChangeAspect="1" noChangeArrowheads="1" noTextEdit="1"/>
          </p:cNvSpPr>
          <p:nvPr>
            <p:ph type="sldImg"/>
          </p:nvPr>
        </p:nvSpPr>
        <p:spPr>
          <a:ln/>
        </p:spPr>
      </p:sp>
      <p:sp>
        <p:nvSpPr>
          <p:cNvPr id="108550" name="Rectangle 3">
            <a:extLst>
              <a:ext uri="{FF2B5EF4-FFF2-40B4-BE49-F238E27FC236}">
                <a16:creationId xmlns:a16="http://schemas.microsoft.com/office/drawing/2014/main" id="{0058CD54-D470-0F44-877E-0AB22922700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a:latin typeface="Arial" panose="020B0604020202020204" pitchFamily="34" charset="0"/>
                <a:ea typeface="ＭＳ Ｐゴシック" panose="020B0600070205080204" pitchFamily="34" charset="-128"/>
              </a:rPr>
              <a:t>To understand the full power of eliminating WAW and WAR hazards via dynamic renaming of registers, let’s look at a loop. </a:t>
            </a:r>
          </a:p>
          <a:p>
            <a:endParaRPr lang="en-AU" altLang="en-US">
              <a:latin typeface="Arial" panose="020B0604020202020204" pitchFamily="34" charset="0"/>
              <a:ea typeface="ＭＳ Ｐゴシック" panose="020B0600070205080204" pitchFamily="34" charset="-128"/>
            </a:endParaRPr>
          </a:p>
          <a:p>
            <a:r>
              <a:rPr lang="en-AU" altLang="en-US">
                <a:latin typeface="Arial" panose="020B0604020202020204" pitchFamily="34" charset="0"/>
                <a:ea typeface="ＭＳ Ｐゴシック" panose="020B0600070205080204" pitchFamily="34" charset="-128"/>
                <a:sym typeface="Wingdings" pitchFamily="2" charset="2"/>
              </a:rPr>
              <a:t> means “results in” here</a:t>
            </a:r>
          </a:p>
          <a:p>
            <a:endParaRPr lang="en-AU" altLang="en-US">
              <a:latin typeface="Arial" panose="020B0604020202020204" pitchFamily="34" charset="0"/>
              <a:ea typeface="ＭＳ Ｐゴシック" panose="020B0600070205080204" pitchFamily="34" charset="-128"/>
            </a:endParaRPr>
          </a:p>
          <a:p>
            <a:r>
              <a:rPr lang="en-AU" altLang="en-US">
                <a:latin typeface="Arial" panose="020B0604020202020204" pitchFamily="34" charset="0"/>
                <a:ea typeface="ＭＳ Ｐゴシック" panose="020B0600070205080204" pitchFamily="34" charset="-128"/>
              </a:rPr>
              <a:t>WAR Hazard: To determine if a load can be executed, CPU checks if any uncompleted stores that precedes the load in program order share the same data memory address as the load. (See earlier figure with ROB.)</a:t>
            </a:r>
          </a:p>
          <a:p>
            <a:r>
              <a:rPr lang="en-AU" altLang="en-US">
                <a:latin typeface="Arial" panose="020B0604020202020204" pitchFamily="34" charset="0"/>
                <a:ea typeface="ＭＳ Ｐゴシック" panose="020B0600070205080204" pitchFamily="34" charset="-128"/>
              </a:rPr>
              <a:t>RAW &amp; WAW Hazard: Similarly, a store must wait until there are no unexecuted loads or stores that are earlier in program order that share the same data memory address.</a:t>
            </a:r>
          </a:p>
          <a:p>
            <a:endParaRPr lang="en-AU" altLang="en-US">
              <a:latin typeface="Arial" panose="020B0604020202020204" pitchFamily="34" charset="0"/>
              <a:ea typeface="ＭＳ Ｐゴシック" panose="020B0600070205080204" pitchFamily="34" charset="-128"/>
            </a:endParaRPr>
          </a:p>
          <a:p>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2">
            <a:extLst>
              <a:ext uri="{FF2B5EF4-FFF2-40B4-BE49-F238E27FC236}">
                <a16:creationId xmlns:a16="http://schemas.microsoft.com/office/drawing/2014/main" id="{62371E59-17D9-0649-B0BE-F3FD1439E3A5}"/>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The University of Adelaide, School of Computer Science</a:t>
            </a:r>
          </a:p>
        </p:txBody>
      </p:sp>
      <p:sp>
        <p:nvSpPr>
          <p:cNvPr id="110594" name="Rectangle 3">
            <a:extLst>
              <a:ext uri="{FF2B5EF4-FFF2-40B4-BE49-F238E27FC236}">
                <a16:creationId xmlns:a16="http://schemas.microsoft.com/office/drawing/2014/main" id="{AE572D05-0427-5B48-9D1F-99C9DD96B6AC}"/>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F0B059F-CDBB-B24B-AB71-087CE26E883F}" type="datetime3">
              <a:rPr lang="en-US" altLang="en-US" sz="1200" smtClean="0"/>
              <a:pPr/>
              <a:t>16 August 2022</a:t>
            </a:fld>
            <a:endParaRPr lang="en-US" altLang="en-US" sz="1200"/>
          </a:p>
        </p:txBody>
      </p:sp>
      <p:sp>
        <p:nvSpPr>
          <p:cNvPr id="110595" name="Rectangle 6">
            <a:extLst>
              <a:ext uri="{FF2B5EF4-FFF2-40B4-BE49-F238E27FC236}">
                <a16:creationId xmlns:a16="http://schemas.microsoft.com/office/drawing/2014/main" id="{966AB941-016A-9F46-AC10-6D33C8A97CA2}"/>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Chapter 2 — Instructions: Language of the Computer</a:t>
            </a:r>
          </a:p>
        </p:txBody>
      </p:sp>
      <p:sp>
        <p:nvSpPr>
          <p:cNvPr id="110596" name="Rectangle 7">
            <a:extLst>
              <a:ext uri="{FF2B5EF4-FFF2-40B4-BE49-F238E27FC236}">
                <a16:creationId xmlns:a16="http://schemas.microsoft.com/office/drawing/2014/main" id="{A917FFBF-1CE2-1B44-B5AA-5F0365DBA53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B7CBA34-7D51-9F46-B1EC-82A7CB3BAF43}" type="slidenum">
              <a:rPr lang="en-US" altLang="en-US" sz="1200"/>
              <a:pPr/>
              <a:t>47</a:t>
            </a:fld>
            <a:endParaRPr lang="en-US" altLang="en-US" sz="1200"/>
          </a:p>
        </p:txBody>
      </p:sp>
      <p:sp>
        <p:nvSpPr>
          <p:cNvPr id="110597" name="Rectangle 2">
            <a:extLst>
              <a:ext uri="{FF2B5EF4-FFF2-40B4-BE49-F238E27FC236}">
                <a16:creationId xmlns:a16="http://schemas.microsoft.com/office/drawing/2014/main" id="{CF92BFFE-3875-9843-8E59-C9F9D0EC53BB}"/>
              </a:ext>
            </a:extLst>
          </p:cNvPr>
          <p:cNvSpPr>
            <a:spLocks noGrp="1" noRot="1" noChangeAspect="1" noChangeArrowheads="1" noTextEdit="1"/>
          </p:cNvSpPr>
          <p:nvPr>
            <p:ph type="sldImg"/>
          </p:nvPr>
        </p:nvSpPr>
        <p:spPr>
          <a:ln/>
        </p:spPr>
      </p:sp>
      <p:sp>
        <p:nvSpPr>
          <p:cNvPr id="110598" name="Rectangle 3">
            <a:extLst>
              <a:ext uri="{FF2B5EF4-FFF2-40B4-BE49-F238E27FC236}">
                <a16:creationId xmlns:a16="http://schemas.microsoft.com/office/drawing/2014/main" id="{2D2E9349-E9EA-914F-8D97-11E15DBB9C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a:latin typeface="Arial" panose="020B0604020202020204" pitchFamily="34" charset="0"/>
                <a:ea typeface="ＭＳ Ｐゴシック" panose="020B0600070205080204" pitchFamily="34" charset="-128"/>
              </a:rPr>
              <a:t>To understand the full power of eliminating WAW and WAR hazards via dynamic renaming of registers, let’s look at a loop. </a:t>
            </a:r>
          </a:p>
          <a:p>
            <a:endParaRPr lang="en-AU" altLang="en-US">
              <a:latin typeface="Arial" panose="020B0604020202020204" pitchFamily="34" charset="0"/>
              <a:ea typeface="ＭＳ Ｐゴシック" panose="020B0600070205080204" pitchFamily="34" charset="-128"/>
            </a:endParaRPr>
          </a:p>
          <a:p>
            <a:r>
              <a:rPr lang="en-AU" altLang="en-US">
                <a:latin typeface="Arial" panose="020B0604020202020204" pitchFamily="34" charset="0"/>
                <a:ea typeface="ＭＳ Ｐゴシック" panose="020B0600070205080204" pitchFamily="34" charset="-128"/>
                <a:sym typeface="Wingdings" pitchFamily="2" charset="2"/>
              </a:rPr>
              <a:t> means “results in” here</a:t>
            </a:r>
          </a:p>
          <a:p>
            <a:endParaRPr lang="en-AU" altLang="en-US">
              <a:latin typeface="Arial" panose="020B0604020202020204" pitchFamily="34" charset="0"/>
              <a:ea typeface="ＭＳ Ｐゴシック" panose="020B0600070205080204" pitchFamily="34" charset="-128"/>
            </a:endParaRPr>
          </a:p>
          <a:p>
            <a:r>
              <a:rPr lang="en-AU" altLang="en-US">
                <a:latin typeface="Arial" panose="020B0604020202020204" pitchFamily="34" charset="0"/>
                <a:ea typeface="ＭＳ Ｐゴシック" panose="020B0600070205080204" pitchFamily="34" charset="-128"/>
              </a:rPr>
              <a:t>WAR Hazard: To determine if a load can be executed, CPU checks if any uncompleted stores that precedes the load in program order share the same data memory address as the load. (See earlier figure with ROB.)</a:t>
            </a:r>
          </a:p>
          <a:p>
            <a:r>
              <a:rPr lang="en-AU" altLang="en-US">
                <a:latin typeface="Arial" panose="020B0604020202020204" pitchFamily="34" charset="0"/>
                <a:ea typeface="ＭＳ Ｐゴシック" panose="020B0600070205080204" pitchFamily="34" charset="-128"/>
              </a:rPr>
              <a:t>RAW &amp; WAW Hazard: Similarly, a store must wait until there are no unexecuted loads or stores that are earlier in program order that share the same data memory address.</a:t>
            </a:r>
          </a:p>
          <a:p>
            <a:endParaRPr lang="en-AU" altLang="en-US">
              <a:latin typeface="Arial" panose="020B0604020202020204" pitchFamily="34" charset="0"/>
              <a:ea typeface="ＭＳ Ｐゴシック" panose="020B0600070205080204" pitchFamily="34" charset="-128"/>
            </a:endParaRPr>
          </a:p>
          <a:p>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2">
            <a:extLst>
              <a:ext uri="{FF2B5EF4-FFF2-40B4-BE49-F238E27FC236}">
                <a16:creationId xmlns:a16="http://schemas.microsoft.com/office/drawing/2014/main" id="{8B06794D-D371-3F4D-94E5-4F8796650AAC}"/>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The University of Adelaide, School of Computer Science</a:t>
            </a:r>
          </a:p>
        </p:txBody>
      </p:sp>
      <p:sp>
        <p:nvSpPr>
          <p:cNvPr id="112642" name="Rectangle 3">
            <a:extLst>
              <a:ext uri="{FF2B5EF4-FFF2-40B4-BE49-F238E27FC236}">
                <a16:creationId xmlns:a16="http://schemas.microsoft.com/office/drawing/2014/main" id="{99ABE855-E4BC-8440-83BE-59729CE90232}"/>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E1AF040-BB7D-0B4C-AE8D-240F72922F41}" type="datetime3">
              <a:rPr lang="en-US" altLang="en-US" sz="1200" smtClean="0"/>
              <a:pPr/>
              <a:t>16 August 2022</a:t>
            </a:fld>
            <a:endParaRPr lang="en-US" altLang="en-US" sz="1200"/>
          </a:p>
        </p:txBody>
      </p:sp>
      <p:sp>
        <p:nvSpPr>
          <p:cNvPr id="112643" name="Rectangle 6">
            <a:extLst>
              <a:ext uri="{FF2B5EF4-FFF2-40B4-BE49-F238E27FC236}">
                <a16:creationId xmlns:a16="http://schemas.microsoft.com/office/drawing/2014/main" id="{EBF920CB-8853-6E48-B9CC-18D17CD53E10}"/>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Chapter 2 — Instructions: Language of the Computer</a:t>
            </a:r>
          </a:p>
        </p:txBody>
      </p:sp>
      <p:sp>
        <p:nvSpPr>
          <p:cNvPr id="112644" name="Rectangle 7">
            <a:extLst>
              <a:ext uri="{FF2B5EF4-FFF2-40B4-BE49-F238E27FC236}">
                <a16:creationId xmlns:a16="http://schemas.microsoft.com/office/drawing/2014/main" id="{B84C90F5-0D6C-914D-84EC-A8E09A53896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89564EA-2186-C642-B84D-227720E58F39}" type="slidenum">
              <a:rPr lang="en-US" altLang="en-US" sz="1200"/>
              <a:pPr/>
              <a:t>48</a:t>
            </a:fld>
            <a:endParaRPr lang="en-US" altLang="en-US" sz="1200"/>
          </a:p>
        </p:txBody>
      </p:sp>
      <p:sp>
        <p:nvSpPr>
          <p:cNvPr id="112645" name="Rectangle 2">
            <a:extLst>
              <a:ext uri="{FF2B5EF4-FFF2-40B4-BE49-F238E27FC236}">
                <a16:creationId xmlns:a16="http://schemas.microsoft.com/office/drawing/2014/main" id="{CAFCB5F5-37FD-FB45-93BE-E5337FB409A8}"/>
              </a:ext>
            </a:extLst>
          </p:cNvPr>
          <p:cNvSpPr>
            <a:spLocks noGrp="1" noRot="1" noChangeAspect="1" noChangeArrowheads="1" noTextEdit="1"/>
          </p:cNvSpPr>
          <p:nvPr>
            <p:ph type="sldImg"/>
          </p:nvPr>
        </p:nvSpPr>
        <p:spPr>
          <a:ln/>
        </p:spPr>
      </p:sp>
      <p:sp>
        <p:nvSpPr>
          <p:cNvPr id="112646" name="Rectangle 3">
            <a:extLst>
              <a:ext uri="{FF2B5EF4-FFF2-40B4-BE49-F238E27FC236}">
                <a16:creationId xmlns:a16="http://schemas.microsoft.com/office/drawing/2014/main" id="{A70CC972-8A50-D248-86CB-9F47A74A776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a:latin typeface="Arial" panose="020B0604020202020204" pitchFamily="34" charset="0"/>
                <a:ea typeface="ＭＳ Ｐゴシック" panose="020B0600070205080204" pitchFamily="34" charset="-128"/>
              </a:rPr>
              <a:t>Convince yourself that the RAW, WAR, and WAW hazards on loads and stores is handled in this example.</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Slide Image Placeholder 1">
            <a:extLst>
              <a:ext uri="{FF2B5EF4-FFF2-40B4-BE49-F238E27FC236}">
                <a16:creationId xmlns:a16="http://schemas.microsoft.com/office/drawing/2014/main" id="{2C19F035-309D-C04F-87CF-28985DA2F912}"/>
              </a:ext>
            </a:extLst>
          </p:cNvPr>
          <p:cNvSpPr>
            <a:spLocks noGrp="1" noRot="1" noChangeAspect="1" noChangeArrowheads="1" noTextEdit="1"/>
          </p:cNvSpPr>
          <p:nvPr>
            <p:ph type="sldImg"/>
          </p:nvPr>
        </p:nvSpPr>
        <p:spPr>
          <a:ln/>
        </p:spPr>
      </p:sp>
      <p:sp>
        <p:nvSpPr>
          <p:cNvPr id="114690" name="Notes Placeholder 2">
            <a:extLst>
              <a:ext uri="{FF2B5EF4-FFF2-40B4-BE49-F238E27FC236}">
                <a16:creationId xmlns:a16="http://schemas.microsoft.com/office/drawing/2014/main" id="{780EE2C8-901B-2D48-92C6-57106AB6DA5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ea typeface="ＭＳ Ｐゴシック" panose="020B0600070205080204" pitchFamily="34" charset="-128"/>
              </a:rPr>
              <a:t>Non-blocking $</a:t>
            </a:r>
          </a:p>
        </p:txBody>
      </p:sp>
      <p:sp>
        <p:nvSpPr>
          <p:cNvPr id="114691" name="Slide Number Placeholder 3">
            <a:extLst>
              <a:ext uri="{FF2B5EF4-FFF2-40B4-BE49-F238E27FC236}">
                <a16:creationId xmlns:a16="http://schemas.microsoft.com/office/drawing/2014/main" id="{E4F5041D-0D42-4240-A3C7-3D38734E1C7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32DBE73-5F3C-1746-B180-EE6419D47321}" type="slidenum">
              <a:rPr lang="en-US" altLang="en-US" sz="1200"/>
              <a:pPr/>
              <a:t>49</a:t>
            </a:fld>
            <a:endParaRPr lang="en-US" altLang="en-US" sz="120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2">
            <a:extLst>
              <a:ext uri="{FF2B5EF4-FFF2-40B4-BE49-F238E27FC236}">
                <a16:creationId xmlns:a16="http://schemas.microsoft.com/office/drawing/2014/main" id="{ADE7C34C-4487-D74F-97D3-FF0F710F5C75}"/>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The University of Adelaide, School of Computer Science</a:t>
            </a:r>
          </a:p>
        </p:txBody>
      </p:sp>
      <p:sp>
        <p:nvSpPr>
          <p:cNvPr id="116738" name="Rectangle 3">
            <a:extLst>
              <a:ext uri="{FF2B5EF4-FFF2-40B4-BE49-F238E27FC236}">
                <a16:creationId xmlns:a16="http://schemas.microsoft.com/office/drawing/2014/main" id="{3E139D39-9AD1-E040-8A57-D6CBF2AFF6AB}"/>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068FA44-FEA3-9945-9AC5-7CEBD74CDA11}" type="datetime3">
              <a:rPr lang="en-US" altLang="en-US" sz="1200" smtClean="0"/>
              <a:pPr/>
              <a:t>16 August 2022</a:t>
            </a:fld>
            <a:endParaRPr lang="en-US" altLang="en-US" sz="1200"/>
          </a:p>
        </p:txBody>
      </p:sp>
      <p:sp>
        <p:nvSpPr>
          <p:cNvPr id="116739" name="Rectangle 6">
            <a:extLst>
              <a:ext uri="{FF2B5EF4-FFF2-40B4-BE49-F238E27FC236}">
                <a16:creationId xmlns:a16="http://schemas.microsoft.com/office/drawing/2014/main" id="{DE367048-B8CC-CC46-BF90-7E24A462D2E3}"/>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Chapter 2 — Instructions: Language of the Computer</a:t>
            </a:r>
          </a:p>
        </p:txBody>
      </p:sp>
      <p:sp>
        <p:nvSpPr>
          <p:cNvPr id="116740" name="Rectangle 7">
            <a:extLst>
              <a:ext uri="{FF2B5EF4-FFF2-40B4-BE49-F238E27FC236}">
                <a16:creationId xmlns:a16="http://schemas.microsoft.com/office/drawing/2014/main" id="{E67BA51C-DD57-694E-8336-590B421132D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1DF01F2-6D19-0F43-B97E-4E3F21FD7DEC}" type="slidenum">
              <a:rPr lang="en-US" altLang="en-US" sz="1200"/>
              <a:pPr/>
              <a:t>50</a:t>
            </a:fld>
            <a:endParaRPr lang="en-US" altLang="en-US" sz="1200"/>
          </a:p>
        </p:txBody>
      </p:sp>
      <p:sp>
        <p:nvSpPr>
          <p:cNvPr id="116741" name="Rectangle 2">
            <a:extLst>
              <a:ext uri="{FF2B5EF4-FFF2-40B4-BE49-F238E27FC236}">
                <a16:creationId xmlns:a16="http://schemas.microsoft.com/office/drawing/2014/main" id="{CAB1C5D6-18A6-0A4F-8044-DE38C1A9EDA7}"/>
              </a:ext>
            </a:extLst>
          </p:cNvPr>
          <p:cNvSpPr>
            <a:spLocks noGrp="1" noRot="1" noChangeAspect="1" noChangeArrowheads="1" noTextEdit="1"/>
          </p:cNvSpPr>
          <p:nvPr>
            <p:ph type="sldImg"/>
          </p:nvPr>
        </p:nvSpPr>
        <p:spPr>
          <a:ln/>
        </p:spPr>
      </p:sp>
      <p:sp>
        <p:nvSpPr>
          <p:cNvPr id="116742" name="Rectangle 3">
            <a:extLst>
              <a:ext uri="{FF2B5EF4-FFF2-40B4-BE49-F238E27FC236}">
                <a16:creationId xmlns:a16="http://schemas.microsoft.com/office/drawing/2014/main" id="{D90D57A3-FE75-EA4B-BCB0-E94E13ADC46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a:latin typeface="Arial" panose="020B0604020202020204" pitchFamily="34" charset="0"/>
                <a:ea typeface="ＭＳ Ｐゴシック" panose="020B0600070205080204" pitchFamily="34" charset="-128"/>
              </a:rPr>
              <a:t>To understand the full power of eliminating WAW and WAR hazards via dynamic renaming of registers, let’s look at a loop. </a:t>
            </a:r>
          </a:p>
          <a:p>
            <a:r>
              <a:rPr lang="en-AU" altLang="en-US">
                <a:latin typeface="Arial" panose="020B0604020202020204" pitchFamily="34" charset="0"/>
                <a:ea typeface="ＭＳ Ｐゴシック" panose="020B0600070205080204" pitchFamily="34" charset="-128"/>
              </a:rPr>
              <a:t>This loop merely increments each element of an array.</a:t>
            </a:r>
          </a:p>
          <a:p>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2">
            <a:extLst>
              <a:ext uri="{FF2B5EF4-FFF2-40B4-BE49-F238E27FC236}">
                <a16:creationId xmlns:a16="http://schemas.microsoft.com/office/drawing/2014/main" id="{BB2F9DB0-13E4-8A4D-B050-9FE2100C3E68}"/>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The University of Adelaide, School of Computer Science</a:t>
            </a:r>
          </a:p>
        </p:txBody>
      </p:sp>
      <p:sp>
        <p:nvSpPr>
          <p:cNvPr id="118786" name="Rectangle 3">
            <a:extLst>
              <a:ext uri="{FF2B5EF4-FFF2-40B4-BE49-F238E27FC236}">
                <a16:creationId xmlns:a16="http://schemas.microsoft.com/office/drawing/2014/main" id="{71C04F1A-D7A7-AD44-BAE3-566A5AC86046}"/>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DC77841-454A-A84F-BEC5-3E7CDD45707B}" type="datetime3">
              <a:rPr lang="en-US" altLang="en-US" sz="1200" smtClean="0"/>
              <a:pPr/>
              <a:t>16 August 2022</a:t>
            </a:fld>
            <a:endParaRPr lang="en-US" altLang="en-US" sz="1200"/>
          </a:p>
        </p:txBody>
      </p:sp>
      <p:sp>
        <p:nvSpPr>
          <p:cNvPr id="118787" name="Rectangle 6">
            <a:extLst>
              <a:ext uri="{FF2B5EF4-FFF2-40B4-BE49-F238E27FC236}">
                <a16:creationId xmlns:a16="http://schemas.microsoft.com/office/drawing/2014/main" id="{44F883DD-D9BB-DB43-8BBF-6EC59A534F85}"/>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Chapter 2 — Instructions: Language of the Computer</a:t>
            </a:r>
          </a:p>
        </p:txBody>
      </p:sp>
      <p:sp>
        <p:nvSpPr>
          <p:cNvPr id="118788" name="Rectangle 7">
            <a:extLst>
              <a:ext uri="{FF2B5EF4-FFF2-40B4-BE49-F238E27FC236}">
                <a16:creationId xmlns:a16="http://schemas.microsoft.com/office/drawing/2014/main" id="{46F9BFEC-9539-C14F-8687-6D7A757FBB8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D3F1596-0538-6544-BE58-ED3090F0A645}" type="slidenum">
              <a:rPr lang="en-US" altLang="en-US" sz="1200"/>
              <a:pPr/>
              <a:t>51</a:t>
            </a:fld>
            <a:endParaRPr lang="en-US" altLang="en-US" sz="1200"/>
          </a:p>
        </p:txBody>
      </p:sp>
      <p:sp>
        <p:nvSpPr>
          <p:cNvPr id="118789" name="Rectangle 2">
            <a:extLst>
              <a:ext uri="{FF2B5EF4-FFF2-40B4-BE49-F238E27FC236}">
                <a16:creationId xmlns:a16="http://schemas.microsoft.com/office/drawing/2014/main" id="{123826A1-0344-2047-918D-2EC01123EECC}"/>
              </a:ext>
            </a:extLst>
          </p:cNvPr>
          <p:cNvSpPr>
            <a:spLocks noGrp="1" noRot="1" noChangeAspect="1" noChangeArrowheads="1" noTextEdit="1"/>
          </p:cNvSpPr>
          <p:nvPr>
            <p:ph type="sldImg"/>
          </p:nvPr>
        </p:nvSpPr>
        <p:spPr>
          <a:ln/>
        </p:spPr>
      </p:sp>
      <p:sp>
        <p:nvSpPr>
          <p:cNvPr id="118790" name="Rectangle 3">
            <a:extLst>
              <a:ext uri="{FF2B5EF4-FFF2-40B4-BE49-F238E27FC236}">
                <a16:creationId xmlns:a16="http://schemas.microsoft.com/office/drawing/2014/main" id="{50C48A05-ABB9-4C4B-A314-A0A5CABCFE6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a:latin typeface="Arial" panose="020B0604020202020204" pitchFamily="34" charset="0"/>
                <a:ea typeface="ＭＳ Ｐゴシック" panose="020B0600070205080204" pitchFamily="34" charset="-128"/>
              </a:rPr>
              <a:t>BEFORE: For loop unrolling, register renaming at compile time and using real registers, which, in turn, causes register pressure.</a:t>
            </a:r>
          </a:p>
          <a:p>
            <a:r>
              <a:rPr lang="en-AU" altLang="en-US">
                <a:latin typeface="Arial" panose="020B0604020202020204" pitchFamily="34" charset="0"/>
                <a:ea typeface="ＭＳ Ｐゴシック" panose="020B0600070205080204" pitchFamily="34" charset="-128"/>
              </a:rPr>
              <a:t>Now: For loop unrolling, register renaming at run time using RS (“virtual registers”)</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2">
            <a:extLst>
              <a:ext uri="{FF2B5EF4-FFF2-40B4-BE49-F238E27FC236}">
                <a16:creationId xmlns:a16="http://schemas.microsoft.com/office/drawing/2014/main" id="{7C9F1BCE-9AE8-D94C-9D5B-F85520DA1B20}"/>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The University of Adelaide, School of Computer Science</a:t>
            </a:r>
          </a:p>
        </p:txBody>
      </p:sp>
      <p:sp>
        <p:nvSpPr>
          <p:cNvPr id="120834" name="Rectangle 3">
            <a:extLst>
              <a:ext uri="{FF2B5EF4-FFF2-40B4-BE49-F238E27FC236}">
                <a16:creationId xmlns:a16="http://schemas.microsoft.com/office/drawing/2014/main" id="{4E5C534D-2777-5243-A436-9CF3905A507D}"/>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C6D3153-00DE-DA4D-ACEB-B83841B42969}" type="datetime3">
              <a:rPr lang="en-US" altLang="en-US" sz="1200" smtClean="0"/>
              <a:pPr/>
              <a:t>16 August 2022</a:t>
            </a:fld>
            <a:endParaRPr lang="en-US" altLang="en-US" sz="1200"/>
          </a:p>
        </p:txBody>
      </p:sp>
      <p:sp>
        <p:nvSpPr>
          <p:cNvPr id="120835" name="Rectangle 6">
            <a:extLst>
              <a:ext uri="{FF2B5EF4-FFF2-40B4-BE49-F238E27FC236}">
                <a16:creationId xmlns:a16="http://schemas.microsoft.com/office/drawing/2014/main" id="{755DC0A5-9DFD-394C-A249-2DFB3DBCBA87}"/>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Chapter 2 — Instructions: Language of the Computer</a:t>
            </a:r>
          </a:p>
        </p:txBody>
      </p:sp>
      <p:sp>
        <p:nvSpPr>
          <p:cNvPr id="120836" name="Rectangle 7">
            <a:extLst>
              <a:ext uri="{FF2B5EF4-FFF2-40B4-BE49-F238E27FC236}">
                <a16:creationId xmlns:a16="http://schemas.microsoft.com/office/drawing/2014/main" id="{5BDF2D0A-6855-8E46-A8A5-DE4B0941B88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D62787B-F451-9241-ACB2-B7B55066BE50}" type="slidenum">
              <a:rPr lang="en-US" altLang="en-US" sz="1200"/>
              <a:pPr/>
              <a:t>52</a:t>
            </a:fld>
            <a:endParaRPr lang="en-US" altLang="en-US" sz="1200"/>
          </a:p>
        </p:txBody>
      </p:sp>
      <p:sp>
        <p:nvSpPr>
          <p:cNvPr id="120837" name="Rectangle 2">
            <a:extLst>
              <a:ext uri="{FF2B5EF4-FFF2-40B4-BE49-F238E27FC236}">
                <a16:creationId xmlns:a16="http://schemas.microsoft.com/office/drawing/2014/main" id="{9604D639-636C-7A47-8B64-3FBC55DAADB7}"/>
              </a:ext>
            </a:extLst>
          </p:cNvPr>
          <p:cNvSpPr>
            <a:spLocks noGrp="1" noRot="1" noChangeAspect="1" noChangeArrowheads="1" noTextEdit="1"/>
          </p:cNvSpPr>
          <p:nvPr>
            <p:ph type="sldImg"/>
          </p:nvPr>
        </p:nvSpPr>
        <p:spPr>
          <a:ln/>
        </p:spPr>
      </p:sp>
      <p:sp>
        <p:nvSpPr>
          <p:cNvPr id="120838" name="Rectangle 3">
            <a:extLst>
              <a:ext uri="{FF2B5EF4-FFF2-40B4-BE49-F238E27FC236}">
                <a16:creationId xmlns:a16="http://schemas.microsoft.com/office/drawing/2014/main" id="{06A329AC-34FC-6744-AFBF-8A0CE60F4C5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a:latin typeface="Arial" panose="020B0604020202020204" pitchFamily="34" charset="0"/>
                <a:ea typeface="ＭＳ Ｐゴシック" panose="020B0600070205080204" pitchFamily="34" charset="-128"/>
              </a:rPr>
              <a:t>Is this a single- or multiple-issue pipeline? If multiple, how many way-multiple? 2-way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a:extLst>
              <a:ext uri="{FF2B5EF4-FFF2-40B4-BE49-F238E27FC236}">
                <a16:creationId xmlns:a16="http://schemas.microsoft.com/office/drawing/2014/main" id="{191F5FCC-81CC-FD49-83C2-96DE1361C31B}"/>
              </a:ext>
            </a:extLst>
          </p:cNvPr>
          <p:cNvSpPr>
            <a:spLocks noGrp="1" noRot="1" noChangeAspect="1" noChangeArrowheads="1" noTextEdit="1"/>
          </p:cNvSpPr>
          <p:nvPr>
            <p:ph type="sldImg"/>
          </p:nvPr>
        </p:nvSpPr>
        <p:spPr>
          <a:ln/>
        </p:spPr>
      </p:sp>
      <p:sp>
        <p:nvSpPr>
          <p:cNvPr id="26627" name="Notes Placeholder 2">
            <a:extLst>
              <a:ext uri="{FF2B5EF4-FFF2-40B4-BE49-F238E27FC236}">
                <a16:creationId xmlns:a16="http://schemas.microsoft.com/office/drawing/2014/main" id="{ADEEB290-6710-F248-8351-0DE9D5680F23}"/>
              </a:ext>
            </a:extLst>
          </p:cNvPr>
          <p:cNvSpPr>
            <a:spLocks noGrp="1"/>
          </p:cNvSpPr>
          <p:nvPr>
            <p:ph type="body" idx="1"/>
          </p:nvPr>
        </p:nvSpPr>
        <p:spPr>
          <a:ln/>
        </p:spPr>
        <p:txBody>
          <a:bodyPr/>
          <a:lstStyle/>
          <a:p>
            <a:pPr>
              <a:defRPr/>
            </a:pPr>
            <a:r>
              <a:rPr lang="en-US" dirty="0">
                <a:latin typeface="Arial" charset="0"/>
                <a:ea typeface="ＭＳ Ｐゴシック" charset="0"/>
                <a:cs typeface="ＭＳ Ｐゴシック" charset="0"/>
              </a:rPr>
              <a:t>EXAM QUESTION: Give an example of IOI-OOC.</a:t>
            </a:r>
          </a:p>
          <a:p>
            <a:pPr marL="44450" algn="just">
              <a:lnSpc>
                <a:spcPct val="90000"/>
              </a:lnSpc>
              <a:spcBef>
                <a:spcPts val="525"/>
              </a:spcBef>
              <a:defRPr/>
            </a:pPr>
            <a:endParaRPr lang="en-US" dirty="0">
              <a:latin typeface="Arial" charset="0"/>
              <a:ea typeface="ＭＳ Ｐゴシック" charset="0"/>
              <a:cs typeface="ＭＳ Ｐゴシック" charset="0"/>
              <a:sym typeface="Arial" charset="0"/>
            </a:endParaRPr>
          </a:p>
          <a:p>
            <a:pPr marL="44450" algn="just">
              <a:lnSpc>
                <a:spcPct val="90000"/>
              </a:lnSpc>
              <a:spcBef>
                <a:spcPts val="525"/>
              </a:spcBef>
              <a:defRPr/>
            </a:pPr>
            <a:r>
              <a:rPr lang="en-US" dirty="0">
                <a:solidFill>
                  <a:srgbClr val="000000"/>
                </a:solidFill>
                <a:latin typeface="Arial" charset="0"/>
                <a:ea typeface="ＭＳ Ｐゴシック" charset="0"/>
                <a:cs typeface="Arial" charset="0"/>
                <a:sym typeface="Arial" charset="0"/>
              </a:rPr>
              <a:t>DIV.D F0, F2, F4; ADD.D F10, F0, F8; SUB.D F12, F8, F14. </a:t>
            </a:r>
          </a:p>
          <a:p>
            <a:pPr marL="44450" algn="just">
              <a:lnSpc>
                <a:spcPct val="90000"/>
              </a:lnSpc>
              <a:spcBef>
                <a:spcPts val="525"/>
              </a:spcBef>
              <a:defRPr/>
            </a:pPr>
            <a:r>
              <a:rPr lang="en-US" dirty="0">
                <a:solidFill>
                  <a:srgbClr val="000000"/>
                </a:solidFill>
                <a:latin typeface="Arial" charset="0"/>
                <a:ea typeface="ＭＳ Ｐゴシック" charset="0"/>
                <a:cs typeface="Arial" charset="0"/>
                <a:sym typeface="Arial" charset="0"/>
              </a:rPr>
              <a:t>SUB.D cannot execute because of dependence of ADD.D on DIV.D causes pipeline to stall.</a:t>
            </a:r>
          </a:p>
          <a:p>
            <a:pPr>
              <a:defRPr/>
            </a:pPr>
            <a:endParaRPr lang="en-US" dirty="0">
              <a:latin typeface="Arial" charset="0"/>
              <a:ea typeface="ＭＳ Ｐゴシック" charset="0"/>
              <a:cs typeface="ＭＳ Ｐゴシック" charset="0"/>
            </a:endParaRPr>
          </a:p>
          <a:p>
            <a:pPr>
              <a:defRPr/>
            </a:pPr>
            <a:r>
              <a:rPr lang="en-US" dirty="0">
                <a:latin typeface="Arial" charset="0"/>
                <a:ea typeface="ＭＳ Ｐゴシック" charset="0"/>
                <a:cs typeface="ＭＳ Ｐゴシック" charset="0"/>
              </a:rPr>
              <a:t>Executing SUB.D amounts to checking for two things. Checking for the absence of</a:t>
            </a:r>
          </a:p>
          <a:p>
            <a:pPr marL="228600" indent="-228600">
              <a:buFontTx/>
              <a:buAutoNum type="arabicPeriod"/>
              <a:defRPr/>
            </a:pPr>
            <a:r>
              <a:rPr lang="en-US" dirty="0">
                <a:latin typeface="Arial" charset="0"/>
                <a:ea typeface="ＭＳ Ｐゴシック" charset="0"/>
                <a:cs typeface="ＭＳ Ｐゴシック" charset="0"/>
              </a:rPr>
              <a:t>Structural hazard </a:t>
            </a:r>
          </a:p>
          <a:p>
            <a:pPr marL="228600" indent="-228600">
              <a:buFontTx/>
              <a:buAutoNum type="arabicPeriod"/>
              <a:defRPr/>
            </a:pPr>
            <a:r>
              <a:rPr lang="en-US" dirty="0">
                <a:latin typeface="Arial" charset="0"/>
                <a:ea typeface="ＭＳ Ｐゴシック" charset="0"/>
                <a:cs typeface="ＭＳ Ｐゴシック" charset="0"/>
              </a:rPr>
              <a:t>Data hazard</a:t>
            </a:r>
          </a:p>
          <a:p>
            <a:pPr>
              <a:defRPr/>
            </a:pPr>
            <a:endParaRPr lang="en-US" dirty="0">
              <a:latin typeface="Arial" charset="0"/>
              <a:ea typeface="ＭＳ Ｐゴシック" charset="0"/>
              <a:cs typeface="ＭＳ Ｐゴシック" charset="0"/>
            </a:endParaRPr>
          </a:p>
          <a:p>
            <a:pPr>
              <a:defRPr/>
            </a:pPr>
            <a:endParaRPr lang="en-US" dirty="0">
              <a:latin typeface="Arial" charset="0"/>
              <a:ea typeface="ＭＳ Ｐゴシック" charset="0"/>
              <a:cs typeface="ＭＳ Ｐゴシック" charset="0"/>
            </a:endParaRPr>
          </a:p>
        </p:txBody>
      </p:sp>
      <p:sp>
        <p:nvSpPr>
          <p:cNvPr id="28675" name="Slide Number Placeholder 3">
            <a:extLst>
              <a:ext uri="{FF2B5EF4-FFF2-40B4-BE49-F238E27FC236}">
                <a16:creationId xmlns:a16="http://schemas.microsoft.com/office/drawing/2014/main" id="{6C692C58-6F5B-444A-9363-07BB56361D5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AE370B02-E5E7-3E41-AEC8-5B1993010040}" type="slidenum">
              <a:rPr lang="en-US" altLang="en-US"/>
              <a:pPr>
                <a:spcBef>
                  <a:spcPct val="0"/>
                </a:spcBef>
              </a:pPr>
              <a:t>6</a:t>
            </a:fld>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2">
            <a:extLst>
              <a:ext uri="{FF2B5EF4-FFF2-40B4-BE49-F238E27FC236}">
                <a16:creationId xmlns:a16="http://schemas.microsoft.com/office/drawing/2014/main" id="{4F7E7A5F-205C-5A4D-A20D-C832183DD9A9}"/>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The University of Adelaide, School of Computer Science</a:t>
            </a:r>
          </a:p>
        </p:txBody>
      </p:sp>
      <p:sp>
        <p:nvSpPr>
          <p:cNvPr id="122882" name="Rectangle 3">
            <a:extLst>
              <a:ext uri="{FF2B5EF4-FFF2-40B4-BE49-F238E27FC236}">
                <a16:creationId xmlns:a16="http://schemas.microsoft.com/office/drawing/2014/main" id="{59FF2351-7490-E041-847B-A935FA05B3A0}"/>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6386025-6912-714B-A31D-38A28B5F947F}" type="datetime3">
              <a:rPr lang="en-US" altLang="en-US" sz="1200" smtClean="0"/>
              <a:pPr/>
              <a:t>16 August 2022</a:t>
            </a:fld>
            <a:endParaRPr lang="en-US" altLang="en-US" sz="1200"/>
          </a:p>
        </p:txBody>
      </p:sp>
      <p:sp>
        <p:nvSpPr>
          <p:cNvPr id="122883" name="Rectangle 6">
            <a:extLst>
              <a:ext uri="{FF2B5EF4-FFF2-40B4-BE49-F238E27FC236}">
                <a16:creationId xmlns:a16="http://schemas.microsoft.com/office/drawing/2014/main" id="{C52F0ECB-02D2-434C-8296-C0CD140D6001}"/>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Chapter 2 — Instructions: Language of the Computer</a:t>
            </a:r>
          </a:p>
        </p:txBody>
      </p:sp>
      <p:sp>
        <p:nvSpPr>
          <p:cNvPr id="122884" name="Rectangle 7">
            <a:extLst>
              <a:ext uri="{FF2B5EF4-FFF2-40B4-BE49-F238E27FC236}">
                <a16:creationId xmlns:a16="http://schemas.microsoft.com/office/drawing/2014/main" id="{13FE33AC-12BD-B944-BC6E-93C06687581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06E59BF-287C-5A48-826B-4B2EB9C1CFCE}" type="slidenum">
              <a:rPr lang="en-US" altLang="en-US" sz="1200"/>
              <a:pPr/>
              <a:t>53</a:t>
            </a:fld>
            <a:endParaRPr lang="en-US" altLang="en-US" sz="1200"/>
          </a:p>
        </p:txBody>
      </p:sp>
      <p:sp>
        <p:nvSpPr>
          <p:cNvPr id="122885" name="Rectangle 2">
            <a:extLst>
              <a:ext uri="{FF2B5EF4-FFF2-40B4-BE49-F238E27FC236}">
                <a16:creationId xmlns:a16="http://schemas.microsoft.com/office/drawing/2014/main" id="{F42414EB-B5A8-D84C-B8BF-56928D6527BC}"/>
              </a:ext>
            </a:extLst>
          </p:cNvPr>
          <p:cNvSpPr>
            <a:spLocks noGrp="1" noRot="1" noChangeAspect="1" noChangeArrowheads="1" noTextEdit="1"/>
          </p:cNvSpPr>
          <p:nvPr>
            <p:ph type="sldImg"/>
          </p:nvPr>
        </p:nvSpPr>
        <p:spPr>
          <a:ln/>
        </p:spPr>
      </p:sp>
      <p:sp>
        <p:nvSpPr>
          <p:cNvPr id="122886" name="Rectangle 3">
            <a:extLst>
              <a:ext uri="{FF2B5EF4-FFF2-40B4-BE49-F238E27FC236}">
                <a16:creationId xmlns:a16="http://schemas.microsoft.com/office/drawing/2014/main" id="{9F1D488A-6CD5-D64A-AF4B-9EA692BB94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2">
            <a:extLst>
              <a:ext uri="{FF2B5EF4-FFF2-40B4-BE49-F238E27FC236}">
                <a16:creationId xmlns:a16="http://schemas.microsoft.com/office/drawing/2014/main" id="{084F23EF-C2B3-D448-A5CE-170C5DEFEE66}"/>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r>
              <a:rPr lang="en-US" altLang="en-US"/>
              <a:t>The University of Adelaide, School of Computer Science</a:t>
            </a:r>
          </a:p>
        </p:txBody>
      </p:sp>
      <p:sp>
        <p:nvSpPr>
          <p:cNvPr id="124930" name="Rectangle 3">
            <a:extLst>
              <a:ext uri="{FF2B5EF4-FFF2-40B4-BE49-F238E27FC236}">
                <a16:creationId xmlns:a16="http://schemas.microsoft.com/office/drawing/2014/main" id="{6ECCBCDA-1985-2445-96F6-053C0393C821}"/>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53FDBCB0-0B2B-7E4A-BE50-E8CA9CAA73D9}" type="datetime3">
              <a:rPr lang="en-US" altLang="en-US" smtClean="0"/>
              <a:pPr>
                <a:spcBef>
                  <a:spcPct val="0"/>
                </a:spcBef>
              </a:pPr>
              <a:t>16 August 2022</a:t>
            </a:fld>
            <a:endParaRPr lang="en-US" altLang="en-US"/>
          </a:p>
        </p:txBody>
      </p:sp>
      <p:sp>
        <p:nvSpPr>
          <p:cNvPr id="124931" name="Rectangle 6">
            <a:extLst>
              <a:ext uri="{FF2B5EF4-FFF2-40B4-BE49-F238E27FC236}">
                <a16:creationId xmlns:a16="http://schemas.microsoft.com/office/drawing/2014/main" id="{3F579D3D-3113-D247-AB85-46B4D3169DFD}"/>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r>
              <a:rPr lang="en-US" altLang="en-US"/>
              <a:t>Chapter 2 — Instructions: Language of the Computer</a:t>
            </a:r>
          </a:p>
        </p:txBody>
      </p:sp>
      <p:sp>
        <p:nvSpPr>
          <p:cNvPr id="124932" name="Rectangle 7">
            <a:extLst>
              <a:ext uri="{FF2B5EF4-FFF2-40B4-BE49-F238E27FC236}">
                <a16:creationId xmlns:a16="http://schemas.microsoft.com/office/drawing/2014/main" id="{5B5C56F4-697D-1C47-B64C-BD6CD39BAAC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32BEA684-E9C6-3845-B6F9-6514FEAB3E0A}" type="slidenum">
              <a:rPr lang="en-US" altLang="en-US"/>
              <a:pPr>
                <a:spcBef>
                  <a:spcPct val="0"/>
                </a:spcBef>
              </a:pPr>
              <a:t>54</a:t>
            </a:fld>
            <a:endParaRPr lang="en-US" altLang="en-US"/>
          </a:p>
        </p:txBody>
      </p:sp>
      <p:sp>
        <p:nvSpPr>
          <p:cNvPr id="124933" name="Rectangle 2">
            <a:extLst>
              <a:ext uri="{FF2B5EF4-FFF2-40B4-BE49-F238E27FC236}">
                <a16:creationId xmlns:a16="http://schemas.microsoft.com/office/drawing/2014/main" id="{EF7D4CE9-39F7-224E-BA6E-964B0A0C1535}"/>
              </a:ext>
            </a:extLst>
          </p:cNvPr>
          <p:cNvSpPr>
            <a:spLocks noGrp="1" noRot="1" noChangeAspect="1" noChangeArrowheads="1" noTextEdit="1"/>
          </p:cNvSpPr>
          <p:nvPr>
            <p:ph type="sldImg"/>
          </p:nvPr>
        </p:nvSpPr>
        <p:spPr>
          <a:ln/>
        </p:spPr>
      </p:sp>
      <p:sp>
        <p:nvSpPr>
          <p:cNvPr id="89094" name="Rectangle 3">
            <a:extLst>
              <a:ext uri="{FF2B5EF4-FFF2-40B4-BE49-F238E27FC236}">
                <a16:creationId xmlns:a16="http://schemas.microsoft.com/office/drawing/2014/main" id="{0A8769EE-F716-2340-B4A2-C746FD98D7B2}"/>
              </a:ext>
            </a:extLst>
          </p:cNvPr>
          <p:cNvSpPr>
            <a:spLocks noGrp="1" noChangeArrowheads="1"/>
          </p:cNvSpPr>
          <p:nvPr>
            <p:ph type="body" idx="1"/>
          </p:nvPr>
        </p:nvSpPr>
        <p:spPr>
          <a:ln/>
        </p:spPr>
        <p:txBody>
          <a:bodyPr/>
          <a:lstStyle/>
          <a:p>
            <a:pPr>
              <a:defRPr/>
            </a:pPr>
            <a:r>
              <a:rPr lang="en-AU" altLang="en-US" dirty="0">
                <a:latin typeface="Arial" panose="020B0604020202020204" pitchFamily="34" charset="0"/>
                <a:ea typeface="ＭＳ Ｐゴシック" panose="020B0600070205080204" pitchFamily="34" charset="-128"/>
              </a:rPr>
              <a:t>Exploiting more instruction-level parallelism (ILP) requires that we overcome the limitations of control dependences.</a:t>
            </a:r>
          </a:p>
          <a:p>
            <a:pPr>
              <a:defRPr/>
            </a:pPr>
            <a:r>
              <a:rPr lang="en-AU" altLang="en-US" dirty="0">
                <a:latin typeface="Arial" panose="020B0604020202020204" pitchFamily="34" charset="0"/>
                <a:ea typeface="ＭＳ Ｐゴシック" panose="020B0600070205080204" pitchFamily="34" charset="-128"/>
              </a:rPr>
              <a:t>How? </a:t>
            </a:r>
          </a:p>
          <a:p>
            <a:pPr marL="228600" indent="-228600">
              <a:buFontTx/>
              <a:buAutoNum type="arabicPeriod"/>
              <a:defRPr/>
            </a:pPr>
            <a:r>
              <a:rPr lang="en-AU" altLang="en-US" dirty="0">
                <a:latin typeface="Arial" panose="020B0604020202020204" pitchFamily="34" charset="0"/>
                <a:ea typeface="ＭＳ Ｐゴシック" panose="020B0600070205080204" pitchFamily="34" charset="-128"/>
              </a:rPr>
              <a:t>Speculate on the outcome of branches</a:t>
            </a:r>
          </a:p>
          <a:p>
            <a:pPr marL="228600" indent="-228600">
              <a:buFontTx/>
              <a:buAutoNum type="arabicPeriod"/>
              <a:defRPr/>
            </a:pPr>
            <a:r>
              <a:rPr lang="en-AU" altLang="en-US" dirty="0">
                <a:latin typeface="Arial" panose="020B0604020202020204" pitchFamily="34" charset="0"/>
                <a:ea typeface="ＭＳ Ｐゴシック" panose="020B0600070205080204" pitchFamily="34" charset="-128"/>
              </a:rPr>
              <a:t>Execute the program as if our predictions are correct</a:t>
            </a:r>
          </a:p>
          <a:p>
            <a:pPr marL="228600" indent="-228600">
              <a:buFontTx/>
              <a:buAutoNum type="arabicPeriod"/>
              <a:defRPr/>
            </a:pPr>
            <a:endParaRPr lang="en-AU" altLang="en-US" dirty="0">
              <a:latin typeface="Arial" panose="020B0604020202020204" pitchFamily="34" charset="0"/>
              <a:ea typeface="ＭＳ Ｐゴシック" panose="020B0600070205080204" pitchFamily="34" charset="-128"/>
            </a:endParaRPr>
          </a:p>
          <a:p>
            <a:pPr>
              <a:defRPr/>
            </a:pPr>
            <a:r>
              <a:rPr lang="en-AU" altLang="en-US" dirty="0">
                <a:latin typeface="Arial" panose="020B0604020202020204" pitchFamily="34" charset="0"/>
                <a:ea typeface="ＭＳ Ｐゴシック" panose="020B0600070205080204" pitchFamily="34" charset="-128"/>
              </a:rPr>
              <a:t>How is this similar to the dynamic scheduling (via </a:t>
            </a:r>
            <a:r>
              <a:rPr lang="en-AU" altLang="en-US" dirty="0" err="1">
                <a:latin typeface="Arial" panose="020B0604020202020204" pitchFamily="34" charset="0"/>
                <a:ea typeface="ＭＳ Ｐゴシック" panose="020B0600070205080204" pitchFamily="34" charset="-128"/>
              </a:rPr>
              <a:t>Tomasulo’s</a:t>
            </a:r>
            <a:r>
              <a:rPr lang="en-AU" altLang="en-US" dirty="0">
                <a:latin typeface="Arial" panose="020B0604020202020204" pitchFamily="34" charset="0"/>
                <a:ea typeface="ＭＳ Ｐゴシック" panose="020B0600070205080204" pitchFamily="34" charset="-128"/>
              </a:rPr>
              <a:t> algorithm) that we have been talking about?</a:t>
            </a:r>
          </a:p>
          <a:p>
            <a:pPr>
              <a:defRPr/>
            </a:pPr>
            <a:r>
              <a:rPr lang="en-AU" altLang="en-US" dirty="0">
                <a:latin typeface="Arial" panose="020B0604020202020204" pitchFamily="34" charset="0"/>
                <a:ea typeface="ＭＳ Ｐゴシック" panose="020B0600070205080204" pitchFamily="34" charset="-128"/>
              </a:rPr>
              <a:t>Dynamic scheduling: Fetches, decodes, and issues instructions.</a:t>
            </a:r>
          </a:p>
          <a:p>
            <a:pPr>
              <a:defRPr/>
            </a:pPr>
            <a:r>
              <a:rPr lang="en-AU" altLang="en-US" dirty="0">
                <a:latin typeface="Arial" panose="020B0604020202020204" pitchFamily="34" charset="0"/>
                <a:ea typeface="ＭＳ Ｐゴシック" panose="020B0600070205080204" pitchFamily="34" charset="-128"/>
              </a:rPr>
              <a:t>Speculation: Fetches, decodes, issues, and EXECUTES instructions, as if our branch predictions are always correct.</a:t>
            </a:r>
          </a:p>
          <a:p>
            <a:pPr>
              <a:defRPr/>
            </a:pPr>
            <a:endParaRPr lang="en-AU" altLang="en-US" dirty="0">
              <a:latin typeface="Arial" panose="020B0604020202020204" pitchFamily="34" charset="0"/>
              <a:ea typeface="ＭＳ Ｐゴシック" panose="020B0600070205080204" pitchFamily="34" charset="-128"/>
            </a:endParaRPr>
          </a:p>
          <a:p>
            <a:pPr>
              <a:defRPr/>
            </a:pPr>
            <a:r>
              <a:rPr lang="en-AU" altLang="en-US" dirty="0">
                <a:latin typeface="Arial" panose="020B0604020202020204" pitchFamily="34" charset="0"/>
                <a:ea typeface="ＭＳ Ｐゴシック" panose="020B0600070205080204" pitchFamily="34" charset="-128"/>
              </a:rPr>
              <a:t>In this class, we only talked about hardware-based speculation (via re-order buffer or ROB). </a:t>
            </a:r>
          </a:p>
          <a:p>
            <a:pPr>
              <a:defRPr/>
            </a:pPr>
            <a:r>
              <a:rPr lang="en-AU" altLang="en-US" dirty="0">
                <a:latin typeface="Arial" panose="020B0604020202020204" pitchFamily="34" charset="0"/>
                <a:ea typeface="ＭＳ Ｐゴシック" panose="020B0600070205080204" pitchFamily="34" charset="-128"/>
              </a:rPr>
              <a:t>Appendix H discusses ways to support speculation by the compiler.</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2">
            <a:extLst>
              <a:ext uri="{FF2B5EF4-FFF2-40B4-BE49-F238E27FC236}">
                <a16:creationId xmlns:a16="http://schemas.microsoft.com/office/drawing/2014/main" id="{253589F5-FEE5-E64A-B346-A7EB862C7838}"/>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r>
              <a:rPr lang="en-US" altLang="en-US"/>
              <a:t>The University of Adelaide, School of Computer Science</a:t>
            </a:r>
          </a:p>
        </p:txBody>
      </p:sp>
      <p:sp>
        <p:nvSpPr>
          <p:cNvPr id="128002" name="Rectangle 3">
            <a:extLst>
              <a:ext uri="{FF2B5EF4-FFF2-40B4-BE49-F238E27FC236}">
                <a16:creationId xmlns:a16="http://schemas.microsoft.com/office/drawing/2014/main" id="{CE116273-1482-0A4A-84AD-77C3FCFE7DF1}"/>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A27072DE-D301-DE45-862D-E96BC5FD3C7F}" type="datetime3">
              <a:rPr lang="en-US" altLang="en-US" smtClean="0"/>
              <a:pPr>
                <a:spcBef>
                  <a:spcPct val="0"/>
                </a:spcBef>
              </a:pPr>
              <a:t>16 August 2022</a:t>
            </a:fld>
            <a:endParaRPr lang="en-US" altLang="en-US"/>
          </a:p>
        </p:txBody>
      </p:sp>
      <p:sp>
        <p:nvSpPr>
          <p:cNvPr id="128003" name="Rectangle 6">
            <a:extLst>
              <a:ext uri="{FF2B5EF4-FFF2-40B4-BE49-F238E27FC236}">
                <a16:creationId xmlns:a16="http://schemas.microsoft.com/office/drawing/2014/main" id="{661633E9-D65A-3D4C-962D-FC4B3EE3656E}"/>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r>
              <a:rPr lang="en-US" altLang="en-US"/>
              <a:t>Chapter 2 — Instructions: Language of the Computer</a:t>
            </a:r>
          </a:p>
        </p:txBody>
      </p:sp>
      <p:sp>
        <p:nvSpPr>
          <p:cNvPr id="128004" name="Rectangle 7">
            <a:extLst>
              <a:ext uri="{FF2B5EF4-FFF2-40B4-BE49-F238E27FC236}">
                <a16:creationId xmlns:a16="http://schemas.microsoft.com/office/drawing/2014/main" id="{AEB42FFA-C2C6-D349-A30B-57C483D7A1A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1A14613A-FA3F-744C-BA69-C676AF29E333}" type="slidenum">
              <a:rPr lang="en-US" altLang="en-US"/>
              <a:pPr>
                <a:spcBef>
                  <a:spcPct val="0"/>
                </a:spcBef>
              </a:pPr>
              <a:t>56</a:t>
            </a:fld>
            <a:endParaRPr lang="en-US" altLang="en-US"/>
          </a:p>
        </p:txBody>
      </p:sp>
      <p:sp>
        <p:nvSpPr>
          <p:cNvPr id="128005" name="Rectangle 2">
            <a:extLst>
              <a:ext uri="{FF2B5EF4-FFF2-40B4-BE49-F238E27FC236}">
                <a16:creationId xmlns:a16="http://schemas.microsoft.com/office/drawing/2014/main" id="{51248B5A-B7D7-BE4E-8FF5-BD6FBE64B30A}"/>
              </a:ext>
            </a:extLst>
          </p:cNvPr>
          <p:cNvSpPr>
            <a:spLocks noGrp="1" noRot="1" noChangeAspect="1" noChangeArrowheads="1" noTextEdit="1"/>
          </p:cNvSpPr>
          <p:nvPr>
            <p:ph type="sldImg"/>
          </p:nvPr>
        </p:nvSpPr>
        <p:spPr>
          <a:ln/>
        </p:spPr>
      </p:sp>
      <p:sp>
        <p:nvSpPr>
          <p:cNvPr id="128006" name="Rectangle 3">
            <a:extLst>
              <a:ext uri="{FF2B5EF4-FFF2-40B4-BE49-F238E27FC236}">
                <a16:creationId xmlns:a16="http://schemas.microsoft.com/office/drawing/2014/main" id="{F56F209F-27B8-7546-AB91-A7582A1B199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a:latin typeface="Arial" panose="020B0604020202020204" pitchFamily="34" charset="0"/>
                <a:ea typeface="ＭＳ Ｐゴシック" panose="020B0600070205080204" pitchFamily="34" charset="-128"/>
              </a:rPr>
              <a:t>Dynamic scheduling: Fetches, decodes, and issues instructions.</a:t>
            </a:r>
          </a:p>
          <a:p>
            <a:r>
              <a:rPr lang="en-AU" altLang="en-US">
                <a:latin typeface="Arial" panose="020B0604020202020204" pitchFamily="34" charset="0"/>
                <a:ea typeface="ＭＳ Ｐゴシック" panose="020B0600070205080204" pitchFamily="34" charset="-128"/>
              </a:rPr>
              <a:t>Speculation: Fetches, decodes, issues, and EXECUTES instructions, as if our branch predictions are always correct.</a:t>
            </a:r>
          </a:p>
          <a:p>
            <a:endParaRPr lang="en-AU" altLang="en-US">
              <a:latin typeface="Arial" panose="020B0604020202020204" pitchFamily="34" charset="0"/>
              <a:ea typeface="ＭＳ Ｐゴシック" panose="020B0600070205080204" pitchFamily="34" charset="-128"/>
            </a:endParaRPr>
          </a:p>
          <a:p>
            <a:r>
              <a:rPr lang="en-AU" altLang="en-US">
                <a:latin typeface="Arial" panose="020B0604020202020204" pitchFamily="34" charset="0"/>
                <a:ea typeface="ＭＳ Ｐゴシック" panose="020B0600070205080204" pitchFamily="34" charset="-128"/>
              </a:rPr>
              <a:t>ISSUE logic is the bottleneck, not fetch and decode logic</a:t>
            </a:r>
          </a:p>
          <a:p>
            <a:endParaRPr lang="en-AU" altLang="en-US">
              <a:latin typeface="Arial" panose="020B0604020202020204" pitchFamily="34" charset="0"/>
              <a:ea typeface="ＭＳ Ｐゴシック" panose="020B0600070205080204" pitchFamily="34" charset="-128"/>
            </a:endParaRPr>
          </a:p>
          <a:p>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2">
            <a:extLst>
              <a:ext uri="{FF2B5EF4-FFF2-40B4-BE49-F238E27FC236}">
                <a16:creationId xmlns:a16="http://schemas.microsoft.com/office/drawing/2014/main" id="{9B349CB1-EF3B-FD47-8144-1DFDB72D428C}"/>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r>
              <a:rPr lang="en-US" altLang="en-US"/>
              <a:t>The University of Adelaide, School of Computer Science</a:t>
            </a:r>
          </a:p>
        </p:txBody>
      </p:sp>
      <p:sp>
        <p:nvSpPr>
          <p:cNvPr id="130050" name="Rectangle 3">
            <a:extLst>
              <a:ext uri="{FF2B5EF4-FFF2-40B4-BE49-F238E27FC236}">
                <a16:creationId xmlns:a16="http://schemas.microsoft.com/office/drawing/2014/main" id="{14A33777-6E57-814B-A51E-ACE95B9AB797}"/>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D76FE426-6B9A-3B45-B28A-1169A8E9AD22}" type="datetime3">
              <a:rPr lang="en-US" altLang="en-US" smtClean="0"/>
              <a:pPr>
                <a:spcBef>
                  <a:spcPct val="0"/>
                </a:spcBef>
              </a:pPr>
              <a:t>16 August 2022</a:t>
            </a:fld>
            <a:endParaRPr lang="en-US" altLang="en-US"/>
          </a:p>
        </p:txBody>
      </p:sp>
      <p:sp>
        <p:nvSpPr>
          <p:cNvPr id="130051" name="Rectangle 6">
            <a:extLst>
              <a:ext uri="{FF2B5EF4-FFF2-40B4-BE49-F238E27FC236}">
                <a16:creationId xmlns:a16="http://schemas.microsoft.com/office/drawing/2014/main" id="{27261202-0C94-734F-BB5B-167E98714DEF}"/>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r>
              <a:rPr lang="en-US" altLang="en-US"/>
              <a:t>Chapter 2 — Instructions: Language of the Computer</a:t>
            </a:r>
          </a:p>
        </p:txBody>
      </p:sp>
      <p:sp>
        <p:nvSpPr>
          <p:cNvPr id="130052" name="Rectangle 7">
            <a:extLst>
              <a:ext uri="{FF2B5EF4-FFF2-40B4-BE49-F238E27FC236}">
                <a16:creationId xmlns:a16="http://schemas.microsoft.com/office/drawing/2014/main" id="{72A03746-D429-1047-920B-C2D334E12B1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563D9C15-8D97-1748-9BD4-B07243C5AA4E}" type="slidenum">
              <a:rPr lang="en-US" altLang="en-US"/>
              <a:pPr>
                <a:spcBef>
                  <a:spcPct val="0"/>
                </a:spcBef>
              </a:pPr>
              <a:t>57</a:t>
            </a:fld>
            <a:endParaRPr lang="en-US" altLang="en-US"/>
          </a:p>
        </p:txBody>
      </p:sp>
      <p:sp>
        <p:nvSpPr>
          <p:cNvPr id="130053" name="Rectangle 2">
            <a:extLst>
              <a:ext uri="{FF2B5EF4-FFF2-40B4-BE49-F238E27FC236}">
                <a16:creationId xmlns:a16="http://schemas.microsoft.com/office/drawing/2014/main" id="{C7845B48-1EC5-6C40-93B2-4D840E188F2A}"/>
              </a:ext>
            </a:extLst>
          </p:cNvPr>
          <p:cNvSpPr>
            <a:spLocks noGrp="1" noRot="1" noChangeAspect="1" noChangeArrowheads="1" noTextEdit="1"/>
          </p:cNvSpPr>
          <p:nvPr>
            <p:ph type="sldImg"/>
          </p:nvPr>
        </p:nvSpPr>
        <p:spPr>
          <a:ln/>
        </p:spPr>
      </p:sp>
      <p:sp>
        <p:nvSpPr>
          <p:cNvPr id="130054" name="Rectangle 3">
            <a:extLst>
              <a:ext uri="{FF2B5EF4-FFF2-40B4-BE49-F238E27FC236}">
                <a16:creationId xmlns:a16="http://schemas.microsoft.com/office/drawing/2014/main" id="{0154D1B2-A6D0-824E-B2FD-367E7FFF3DB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a:latin typeface="Arial" panose="020B0604020202020204" pitchFamily="34" charset="0"/>
                <a:ea typeface="ＭＳ Ｐゴシック" panose="020B0600070205080204" pitchFamily="34" charset="-128"/>
              </a:rPr>
              <a:t>What does “encoding them in reservation stations” mean?</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2">
            <a:extLst>
              <a:ext uri="{FF2B5EF4-FFF2-40B4-BE49-F238E27FC236}">
                <a16:creationId xmlns:a16="http://schemas.microsoft.com/office/drawing/2014/main" id="{7DD1F91D-EB13-D44A-883D-C8BAF606B4F9}"/>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r>
              <a:rPr lang="en-US" altLang="en-US"/>
              <a:t>The University of Adelaide, School of Computer Science</a:t>
            </a:r>
          </a:p>
        </p:txBody>
      </p:sp>
      <p:sp>
        <p:nvSpPr>
          <p:cNvPr id="132098" name="Rectangle 3">
            <a:extLst>
              <a:ext uri="{FF2B5EF4-FFF2-40B4-BE49-F238E27FC236}">
                <a16:creationId xmlns:a16="http://schemas.microsoft.com/office/drawing/2014/main" id="{17221842-554C-5549-83E7-F878A559F93B}"/>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9D9758A9-B6CC-AA4A-B643-EBE34150060B}" type="datetime3">
              <a:rPr lang="en-US" altLang="en-US" smtClean="0"/>
              <a:pPr>
                <a:spcBef>
                  <a:spcPct val="0"/>
                </a:spcBef>
              </a:pPr>
              <a:t>16 August 2022</a:t>
            </a:fld>
            <a:endParaRPr lang="en-US" altLang="en-US"/>
          </a:p>
        </p:txBody>
      </p:sp>
      <p:sp>
        <p:nvSpPr>
          <p:cNvPr id="132099" name="Rectangle 6">
            <a:extLst>
              <a:ext uri="{FF2B5EF4-FFF2-40B4-BE49-F238E27FC236}">
                <a16:creationId xmlns:a16="http://schemas.microsoft.com/office/drawing/2014/main" id="{13895777-BBE7-6949-8C0E-1F9D3B179084}"/>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r>
              <a:rPr lang="en-US" altLang="en-US"/>
              <a:t>Chapter 2 — Instructions: Language of the Computer</a:t>
            </a:r>
          </a:p>
        </p:txBody>
      </p:sp>
      <p:sp>
        <p:nvSpPr>
          <p:cNvPr id="132100" name="Rectangle 7">
            <a:extLst>
              <a:ext uri="{FF2B5EF4-FFF2-40B4-BE49-F238E27FC236}">
                <a16:creationId xmlns:a16="http://schemas.microsoft.com/office/drawing/2014/main" id="{01B9FE5D-458C-8A4E-8445-F069A6247FD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E8DDCF89-91F8-AD4B-83A6-840A5C41A01A}" type="slidenum">
              <a:rPr lang="en-US" altLang="en-US"/>
              <a:pPr>
                <a:spcBef>
                  <a:spcPct val="0"/>
                </a:spcBef>
              </a:pPr>
              <a:t>58</a:t>
            </a:fld>
            <a:endParaRPr lang="en-US" altLang="en-US"/>
          </a:p>
        </p:txBody>
      </p:sp>
      <p:sp>
        <p:nvSpPr>
          <p:cNvPr id="132101" name="Rectangle 2">
            <a:extLst>
              <a:ext uri="{FF2B5EF4-FFF2-40B4-BE49-F238E27FC236}">
                <a16:creationId xmlns:a16="http://schemas.microsoft.com/office/drawing/2014/main" id="{6CCDC8CE-8BAF-604B-9892-6B77CED3E449}"/>
              </a:ext>
            </a:extLst>
          </p:cNvPr>
          <p:cNvSpPr>
            <a:spLocks noGrp="1" noRot="1" noChangeAspect="1" noChangeArrowheads="1" noTextEdit="1"/>
          </p:cNvSpPr>
          <p:nvPr>
            <p:ph type="sldImg"/>
          </p:nvPr>
        </p:nvSpPr>
        <p:spPr>
          <a:ln/>
        </p:spPr>
      </p:sp>
      <p:sp>
        <p:nvSpPr>
          <p:cNvPr id="132102" name="Rectangle 3">
            <a:extLst>
              <a:ext uri="{FF2B5EF4-FFF2-40B4-BE49-F238E27FC236}">
                <a16:creationId xmlns:a16="http://schemas.microsoft.com/office/drawing/2014/main" id="{1DFE73A4-FF82-0049-87D9-B4B8D348C2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a:latin typeface="Arial" panose="020B0604020202020204" pitchFamily="34" charset="0"/>
                <a:ea typeface="ＭＳ Ｐゴシック" panose="020B0600070205080204" pitchFamily="34" charset="-128"/>
              </a:rPr>
              <a:t>Talking about what but not how this works …</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2">
            <a:extLst>
              <a:ext uri="{FF2B5EF4-FFF2-40B4-BE49-F238E27FC236}">
                <a16:creationId xmlns:a16="http://schemas.microsoft.com/office/drawing/2014/main" id="{909E550C-A9E3-1949-B596-DCBF5E0B8E04}"/>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r>
              <a:rPr lang="en-US" altLang="en-US"/>
              <a:t>The University of Adelaide, School of Computer Science</a:t>
            </a:r>
          </a:p>
        </p:txBody>
      </p:sp>
      <p:sp>
        <p:nvSpPr>
          <p:cNvPr id="134146" name="Rectangle 3">
            <a:extLst>
              <a:ext uri="{FF2B5EF4-FFF2-40B4-BE49-F238E27FC236}">
                <a16:creationId xmlns:a16="http://schemas.microsoft.com/office/drawing/2014/main" id="{1D8CF1B7-9779-4047-8CFC-469E317C74D7}"/>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A9D0B790-BBD7-6848-B74E-2845E765AFCA}" type="datetime3">
              <a:rPr lang="en-US" altLang="en-US" smtClean="0"/>
              <a:pPr>
                <a:spcBef>
                  <a:spcPct val="0"/>
                </a:spcBef>
              </a:pPr>
              <a:t>16 August 2022</a:t>
            </a:fld>
            <a:endParaRPr lang="en-US" altLang="en-US"/>
          </a:p>
        </p:txBody>
      </p:sp>
      <p:sp>
        <p:nvSpPr>
          <p:cNvPr id="134147" name="Rectangle 6">
            <a:extLst>
              <a:ext uri="{FF2B5EF4-FFF2-40B4-BE49-F238E27FC236}">
                <a16:creationId xmlns:a16="http://schemas.microsoft.com/office/drawing/2014/main" id="{5EEE9EB6-A634-5240-A7AD-5FACF11151EF}"/>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r>
              <a:rPr lang="en-US" altLang="en-US"/>
              <a:t>Chapter 2 — Instructions: Language of the Computer</a:t>
            </a:r>
          </a:p>
        </p:txBody>
      </p:sp>
      <p:sp>
        <p:nvSpPr>
          <p:cNvPr id="134148" name="Rectangle 7">
            <a:extLst>
              <a:ext uri="{FF2B5EF4-FFF2-40B4-BE49-F238E27FC236}">
                <a16:creationId xmlns:a16="http://schemas.microsoft.com/office/drawing/2014/main" id="{348BDD19-69F4-D144-8AB4-BA1CF9A473A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A42158B5-0C0D-CA4F-B614-0F2DBB5D894E}" type="slidenum">
              <a:rPr lang="en-US" altLang="en-US"/>
              <a:pPr>
                <a:spcBef>
                  <a:spcPct val="0"/>
                </a:spcBef>
              </a:pPr>
              <a:t>59</a:t>
            </a:fld>
            <a:endParaRPr lang="en-US" altLang="en-US"/>
          </a:p>
        </p:txBody>
      </p:sp>
      <p:sp>
        <p:nvSpPr>
          <p:cNvPr id="134149" name="Rectangle 2">
            <a:extLst>
              <a:ext uri="{FF2B5EF4-FFF2-40B4-BE49-F238E27FC236}">
                <a16:creationId xmlns:a16="http://schemas.microsoft.com/office/drawing/2014/main" id="{DC5B6780-67CE-1D45-8AAB-5B794C215AE0}"/>
              </a:ext>
            </a:extLst>
          </p:cNvPr>
          <p:cNvSpPr>
            <a:spLocks noGrp="1" noRot="1" noChangeAspect="1" noChangeArrowheads="1" noTextEdit="1"/>
          </p:cNvSpPr>
          <p:nvPr>
            <p:ph type="sldImg"/>
          </p:nvPr>
        </p:nvSpPr>
        <p:spPr>
          <a:ln/>
        </p:spPr>
      </p:sp>
      <p:sp>
        <p:nvSpPr>
          <p:cNvPr id="134150" name="Rectangle 3">
            <a:extLst>
              <a:ext uri="{FF2B5EF4-FFF2-40B4-BE49-F238E27FC236}">
                <a16:creationId xmlns:a16="http://schemas.microsoft.com/office/drawing/2014/main" id="{69B3BDD9-2EAC-6E47-A21F-D40FE3C8582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a:latin typeface="Arial" panose="020B0604020202020204" pitchFamily="34" charset="0"/>
                <a:ea typeface="ＭＳ Ｐゴシック" panose="020B0600070205080204" pitchFamily="34" charset="-128"/>
              </a:rPr>
              <a:t>Loop increments each element of an integer array on a two-issue processor.</a:t>
            </a:r>
          </a:p>
          <a:p>
            <a:endParaRPr lang="en-AU" altLang="en-US">
              <a:latin typeface="Arial" panose="020B0604020202020204" pitchFamily="34" charset="0"/>
              <a:ea typeface="ＭＳ Ｐゴシック" panose="020B0600070205080204" pitchFamily="34" charset="-128"/>
            </a:endParaRPr>
          </a:p>
          <a:p>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2">
            <a:extLst>
              <a:ext uri="{FF2B5EF4-FFF2-40B4-BE49-F238E27FC236}">
                <a16:creationId xmlns:a16="http://schemas.microsoft.com/office/drawing/2014/main" id="{1D9666D7-08CC-1947-ABC4-268279669BC1}"/>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r>
              <a:rPr lang="en-US" altLang="en-US"/>
              <a:t>The University of Adelaide, School of Computer Science</a:t>
            </a:r>
          </a:p>
        </p:txBody>
      </p:sp>
      <p:sp>
        <p:nvSpPr>
          <p:cNvPr id="136194" name="Rectangle 3">
            <a:extLst>
              <a:ext uri="{FF2B5EF4-FFF2-40B4-BE49-F238E27FC236}">
                <a16:creationId xmlns:a16="http://schemas.microsoft.com/office/drawing/2014/main" id="{1942B063-3AE3-8C43-B2C0-A2075CE3C9DA}"/>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AF1669C7-D841-4D42-BC13-186528086689}" type="datetime3">
              <a:rPr lang="en-US" altLang="en-US" smtClean="0"/>
              <a:pPr>
                <a:spcBef>
                  <a:spcPct val="0"/>
                </a:spcBef>
              </a:pPr>
              <a:t>16 August 2022</a:t>
            </a:fld>
            <a:endParaRPr lang="en-US" altLang="en-US"/>
          </a:p>
        </p:txBody>
      </p:sp>
      <p:sp>
        <p:nvSpPr>
          <p:cNvPr id="136195" name="Rectangle 6">
            <a:extLst>
              <a:ext uri="{FF2B5EF4-FFF2-40B4-BE49-F238E27FC236}">
                <a16:creationId xmlns:a16="http://schemas.microsoft.com/office/drawing/2014/main" id="{5E44D955-6516-2F40-B9FF-630549704693}"/>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r>
              <a:rPr lang="en-US" altLang="en-US"/>
              <a:t>Chapter 2 — Instructions: Language of the Computer</a:t>
            </a:r>
          </a:p>
        </p:txBody>
      </p:sp>
      <p:sp>
        <p:nvSpPr>
          <p:cNvPr id="136196" name="Rectangle 7">
            <a:extLst>
              <a:ext uri="{FF2B5EF4-FFF2-40B4-BE49-F238E27FC236}">
                <a16:creationId xmlns:a16="http://schemas.microsoft.com/office/drawing/2014/main" id="{0528B110-F84F-684A-A631-4715ABEE645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039DAEEE-796F-3044-8A8E-859C45A898CB}" type="slidenum">
              <a:rPr lang="en-US" altLang="en-US"/>
              <a:pPr>
                <a:spcBef>
                  <a:spcPct val="0"/>
                </a:spcBef>
              </a:pPr>
              <a:t>60</a:t>
            </a:fld>
            <a:endParaRPr lang="en-US" altLang="en-US"/>
          </a:p>
        </p:txBody>
      </p:sp>
      <p:sp>
        <p:nvSpPr>
          <p:cNvPr id="136197" name="Rectangle 2">
            <a:extLst>
              <a:ext uri="{FF2B5EF4-FFF2-40B4-BE49-F238E27FC236}">
                <a16:creationId xmlns:a16="http://schemas.microsoft.com/office/drawing/2014/main" id="{5ECA7A5D-96A1-B24C-8E5F-8A8B1BA51891}"/>
              </a:ext>
            </a:extLst>
          </p:cNvPr>
          <p:cNvSpPr>
            <a:spLocks noGrp="1" noRot="1" noChangeAspect="1" noChangeArrowheads="1" noTextEdit="1"/>
          </p:cNvSpPr>
          <p:nvPr>
            <p:ph type="sldImg"/>
          </p:nvPr>
        </p:nvSpPr>
        <p:spPr>
          <a:ln/>
        </p:spPr>
      </p:sp>
      <p:sp>
        <p:nvSpPr>
          <p:cNvPr id="136198" name="Rectangle 3">
            <a:extLst>
              <a:ext uri="{FF2B5EF4-FFF2-40B4-BE49-F238E27FC236}">
                <a16:creationId xmlns:a16="http://schemas.microsoft.com/office/drawing/2014/main" id="{6B90745A-1552-274E-8F87-7593860FEA9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a:latin typeface="Arial" panose="020B0604020202020204" pitchFamily="34" charset="0"/>
                <a:ea typeface="ＭＳ Ｐゴシック" panose="020B0600070205080204" pitchFamily="34" charset="-128"/>
              </a:rPr>
              <a:t>Assume separate integer functional units for effective address calculation, for ALU operations, and for branch condition evaluation.</a:t>
            </a:r>
          </a:p>
          <a:p>
            <a:r>
              <a:rPr lang="en-AU" altLang="en-US">
                <a:latin typeface="Arial" panose="020B0604020202020204" pitchFamily="34" charset="0"/>
                <a:ea typeface="ＭＳ Ｐゴシック" panose="020B0600070205080204" pitchFamily="34" charset="-128"/>
              </a:rPr>
              <a:t>Assume that up to two instructions of any type can commit per clock.</a:t>
            </a:r>
          </a:p>
          <a:p>
            <a:endParaRPr lang="en-AU" altLang="en-US">
              <a:latin typeface="Arial" panose="020B0604020202020204" pitchFamily="34" charset="0"/>
              <a:ea typeface="ＭＳ Ｐゴシック" panose="020B0600070205080204" pitchFamily="34" charset="-128"/>
            </a:endParaRPr>
          </a:p>
          <a:p>
            <a:r>
              <a:rPr lang="en-AU" altLang="en-US">
                <a:latin typeface="Arial" panose="020B0604020202020204" pitchFamily="34" charset="0"/>
                <a:ea typeface="ＭＳ Ｐゴシック" panose="020B0600070205080204" pitchFamily="34" charset="-128"/>
              </a:rPr>
              <a:t>Third branch executes in clock cycle 19 on the nonspeculative pipeline.</a:t>
            </a:r>
          </a:p>
          <a:p>
            <a:r>
              <a:rPr lang="en-AU" altLang="en-US">
                <a:latin typeface="Arial" panose="020B0604020202020204" pitchFamily="34" charset="0"/>
                <a:ea typeface="ＭＳ Ｐゴシック" panose="020B0600070205080204" pitchFamily="34" charset="-128"/>
              </a:rPr>
              <a:t>Third branch executes in clock cycle 13 on the speculative processor.</a:t>
            </a:r>
          </a:p>
          <a:p>
            <a:endParaRPr lang="en-AU" altLang="en-US">
              <a:latin typeface="Arial" panose="020B0604020202020204" pitchFamily="34" charset="0"/>
              <a:ea typeface="ＭＳ Ｐゴシック" panose="020B0600070205080204" pitchFamily="34" charset="-128"/>
            </a:endParaRPr>
          </a:p>
          <a:p>
            <a:r>
              <a:rPr lang="en-AU" altLang="en-US">
                <a:latin typeface="Arial" panose="020B0604020202020204" pitchFamily="34" charset="0"/>
                <a:ea typeface="ＭＳ Ｐゴシック" panose="020B0600070205080204" pitchFamily="34" charset="-128"/>
              </a:rPr>
              <a:t>Because the </a:t>
            </a:r>
            <a:r>
              <a:rPr lang="en-AU" altLang="en-US" i="1">
                <a:latin typeface="Arial" panose="020B0604020202020204" pitchFamily="34" charset="0"/>
                <a:ea typeface="ＭＳ Ｐゴシック" panose="020B0600070205080204" pitchFamily="34" charset="-128"/>
              </a:rPr>
              <a:t>completion rate </a:t>
            </a:r>
            <a:r>
              <a:rPr lang="en-AU" altLang="en-US">
                <a:latin typeface="Arial" panose="020B0604020202020204" pitchFamily="34" charset="0"/>
                <a:ea typeface="ＭＳ Ｐゴシック" panose="020B0600070205080204" pitchFamily="34" charset="-128"/>
              </a:rPr>
              <a:t>on the nonspeculative pipeline is falling behind the </a:t>
            </a:r>
            <a:r>
              <a:rPr lang="en-AU" altLang="en-US" i="1">
                <a:latin typeface="Arial" panose="020B0604020202020204" pitchFamily="34" charset="0"/>
                <a:ea typeface="ＭＳ Ｐゴシック" panose="020B0600070205080204" pitchFamily="34" charset="-128"/>
              </a:rPr>
              <a:t>issue rate</a:t>
            </a:r>
            <a:r>
              <a:rPr lang="en-AU" altLang="en-US">
                <a:latin typeface="Arial" panose="020B0604020202020204" pitchFamily="34" charset="0"/>
                <a:ea typeface="ＭＳ Ｐゴシック" panose="020B0600070205080204" pitchFamily="34" charset="-128"/>
              </a:rPr>
              <a:t> rapidly, the nonspeculative pipeline will stall when a few more iterations are issued.</a:t>
            </a:r>
          </a:p>
          <a:p>
            <a:endParaRPr lang="en-AU" altLang="en-US">
              <a:latin typeface="Arial" panose="020B0604020202020204" pitchFamily="34" charset="0"/>
              <a:ea typeface="ＭＳ Ｐゴシック" panose="020B0600070205080204" pitchFamily="34" charset="-128"/>
            </a:endParaRPr>
          </a:p>
          <a:p>
            <a:r>
              <a:rPr lang="en-AU" altLang="en-US">
                <a:latin typeface="Arial" panose="020B0604020202020204" pitchFamily="34" charset="0"/>
                <a:ea typeface="ＭＳ Ｐゴシック" panose="020B0600070205080204" pitchFamily="34" charset="-128"/>
              </a:rPr>
              <a:t>The performance of the nonspeculative processor can be improved by allowing load instructions to complete effective address calculation before a branch is decided, but unless speculative memory accesses are allowed, this improvement will gain only 1 clock per iteration.</a:t>
            </a:r>
          </a:p>
          <a:p>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2">
            <a:extLst>
              <a:ext uri="{FF2B5EF4-FFF2-40B4-BE49-F238E27FC236}">
                <a16:creationId xmlns:a16="http://schemas.microsoft.com/office/drawing/2014/main" id="{22A30DFF-B377-6343-BC66-CC339DD7FFD2}"/>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r>
              <a:rPr lang="en-US" altLang="en-US"/>
              <a:t>The University of Adelaide, School of Computer Science</a:t>
            </a:r>
          </a:p>
        </p:txBody>
      </p:sp>
      <p:sp>
        <p:nvSpPr>
          <p:cNvPr id="138242" name="Rectangle 3">
            <a:extLst>
              <a:ext uri="{FF2B5EF4-FFF2-40B4-BE49-F238E27FC236}">
                <a16:creationId xmlns:a16="http://schemas.microsoft.com/office/drawing/2014/main" id="{4B563963-5ADE-FC40-BB95-5EA31D0E8F5B}"/>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9A977236-D717-2746-9EB3-098C584326F4}" type="datetime3">
              <a:rPr lang="en-US" altLang="en-US" smtClean="0"/>
              <a:pPr>
                <a:spcBef>
                  <a:spcPct val="0"/>
                </a:spcBef>
              </a:pPr>
              <a:t>16 August 2022</a:t>
            </a:fld>
            <a:endParaRPr lang="en-US" altLang="en-US"/>
          </a:p>
        </p:txBody>
      </p:sp>
      <p:sp>
        <p:nvSpPr>
          <p:cNvPr id="138243" name="Rectangle 6">
            <a:extLst>
              <a:ext uri="{FF2B5EF4-FFF2-40B4-BE49-F238E27FC236}">
                <a16:creationId xmlns:a16="http://schemas.microsoft.com/office/drawing/2014/main" id="{5BFEEBBA-21A8-8746-B2BB-14B657F4E91F}"/>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r>
              <a:rPr lang="en-US" altLang="en-US"/>
              <a:t>Chapter 2 — Instructions: Language of the Computer</a:t>
            </a:r>
          </a:p>
        </p:txBody>
      </p:sp>
      <p:sp>
        <p:nvSpPr>
          <p:cNvPr id="138244" name="Rectangle 7">
            <a:extLst>
              <a:ext uri="{FF2B5EF4-FFF2-40B4-BE49-F238E27FC236}">
                <a16:creationId xmlns:a16="http://schemas.microsoft.com/office/drawing/2014/main" id="{B0B0D348-C029-F047-A47D-408E3BE018A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EB5E8F44-5B50-4F4F-A9C2-FC864B0C0320}" type="slidenum">
              <a:rPr lang="en-US" altLang="en-US"/>
              <a:pPr>
                <a:spcBef>
                  <a:spcPct val="0"/>
                </a:spcBef>
              </a:pPr>
              <a:t>61</a:t>
            </a:fld>
            <a:endParaRPr lang="en-US" altLang="en-US"/>
          </a:p>
        </p:txBody>
      </p:sp>
      <p:sp>
        <p:nvSpPr>
          <p:cNvPr id="138245" name="Rectangle 2">
            <a:extLst>
              <a:ext uri="{FF2B5EF4-FFF2-40B4-BE49-F238E27FC236}">
                <a16:creationId xmlns:a16="http://schemas.microsoft.com/office/drawing/2014/main" id="{BBAFCEED-AD46-5C48-A143-638586CB3E87}"/>
              </a:ext>
            </a:extLst>
          </p:cNvPr>
          <p:cNvSpPr>
            <a:spLocks noGrp="1" noRot="1" noChangeAspect="1" noChangeArrowheads="1" noTextEdit="1"/>
          </p:cNvSpPr>
          <p:nvPr>
            <p:ph type="sldImg"/>
          </p:nvPr>
        </p:nvSpPr>
        <p:spPr>
          <a:ln/>
        </p:spPr>
      </p:sp>
      <p:sp>
        <p:nvSpPr>
          <p:cNvPr id="138246" name="Rectangle 3">
            <a:extLst>
              <a:ext uri="{FF2B5EF4-FFF2-40B4-BE49-F238E27FC236}">
                <a16:creationId xmlns:a16="http://schemas.microsoft.com/office/drawing/2014/main" id="{EF5C996E-59FC-A24A-90DE-6420DCD581A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a:latin typeface="Arial" panose="020B0604020202020204" pitchFamily="34" charset="0"/>
                <a:ea typeface="ＭＳ Ｐゴシック" panose="020B0600070205080204" pitchFamily="34" charset="-128"/>
              </a:rPr>
              <a:t>LD following the BNE can start execution early because it is speculative.</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2">
            <a:extLst>
              <a:ext uri="{FF2B5EF4-FFF2-40B4-BE49-F238E27FC236}">
                <a16:creationId xmlns:a16="http://schemas.microsoft.com/office/drawing/2014/main" id="{FC798D08-B5B9-8340-A527-D7EA282E2629}"/>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r>
              <a:rPr lang="en-US" altLang="en-US"/>
              <a:t>The University of Adelaide, School of Computer Science</a:t>
            </a:r>
          </a:p>
        </p:txBody>
      </p:sp>
      <p:sp>
        <p:nvSpPr>
          <p:cNvPr id="140290" name="Rectangle 3">
            <a:extLst>
              <a:ext uri="{FF2B5EF4-FFF2-40B4-BE49-F238E27FC236}">
                <a16:creationId xmlns:a16="http://schemas.microsoft.com/office/drawing/2014/main" id="{035D9B29-A27F-BF43-A446-273C8751EF66}"/>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562A3BA6-7C7A-824F-9521-65D84C2A8D5D}" type="datetime3">
              <a:rPr lang="en-US" altLang="en-US" smtClean="0"/>
              <a:pPr>
                <a:spcBef>
                  <a:spcPct val="0"/>
                </a:spcBef>
              </a:pPr>
              <a:t>16 August 2022</a:t>
            </a:fld>
            <a:endParaRPr lang="en-US" altLang="en-US"/>
          </a:p>
        </p:txBody>
      </p:sp>
      <p:sp>
        <p:nvSpPr>
          <p:cNvPr id="140291" name="Rectangle 6">
            <a:extLst>
              <a:ext uri="{FF2B5EF4-FFF2-40B4-BE49-F238E27FC236}">
                <a16:creationId xmlns:a16="http://schemas.microsoft.com/office/drawing/2014/main" id="{EA7892A1-6DA7-584F-817D-5EB5F5F8D388}"/>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r>
              <a:rPr lang="en-US" altLang="en-US"/>
              <a:t>Chapter 2 — Instructions: Language of the Computer</a:t>
            </a:r>
          </a:p>
        </p:txBody>
      </p:sp>
      <p:sp>
        <p:nvSpPr>
          <p:cNvPr id="140292" name="Rectangle 7">
            <a:extLst>
              <a:ext uri="{FF2B5EF4-FFF2-40B4-BE49-F238E27FC236}">
                <a16:creationId xmlns:a16="http://schemas.microsoft.com/office/drawing/2014/main" id="{30ED64F4-BBD2-CD44-A13C-B253188F5F7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31953F2A-21C3-6F4B-9399-5746F95139F6}" type="slidenum">
              <a:rPr lang="en-US" altLang="en-US"/>
              <a:pPr>
                <a:spcBef>
                  <a:spcPct val="0"/>
                </a:spcBef>
              </a:pPr>
              <a:t>62</a:t>
            </a:fld>
            <a:endParaRPr lang="en-US" altLang="en-US"/>
          </a:p>
        </p:txBody>
      </p:sp>
      <p:sp>
        <p:nvSpPr>
          <p:cNvPr id="140293" name="Rectangle 2">
            <a:extLst>
              <a:ext uri="{FF2B5EF4-FFF2-40B4-BE49-F238E27FC236}">
                <a16:creationId xmlns:a16="http://schemas.microsoft.com/office/drawing/2014/main" id="{DA8F44D1-EA7A-064E-BF6E-17F8AB06BF80}"/>
              </a:ext>
            </a:extLst>
          </p:cNvPr>
          <p:cNvSpPr>
            <a:spLocks noGrp="1" noRot="1" noChangeAspect="1" noChangeArrowheads="1" noTextEdit="1"/>
          </p:cNvSpPr>
          <p:nvPr>
            <p:ph type="sldImg"/>
          </p:nvPr>
        </p:nvSpPr>
        <p:spPr>
          <a:ln/>
        </p:spPr>
      </p:sp>
      <p:sp>
        <p:nvSpPr>
          <p:cNvPr id="140294" name="Rectangle 3">
            <a:extLst>
              <a:ext uri="{FF2B5EF4-FFF2-40B4-BE49-F238E27FC236}">
                <a16:creationId xmlns:a16="http://schemas.microsoft.com/office/drawing/2014/main" id="{C51D2D38-50B0-014B-9746-AA7B4D03483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Rectangle 2">
            <a:extLst>
              <a:ext uri="{FF2B5EF4-FFF2-40B4-BE49-F238E27FC236}">
                <a16:creationId xmlns:a16="http://schemas.microsoft.com/office/drawing/2014/main" id="{51100C2D-3E24-8842-9AC8-B6B911FC6AE6}"/>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The University of Adelaide, School of Computer Science</a:t>
            </a:r>
          </a:p>
        </p:txBody>
      </p:sp>
      <p:sp>
        <p:nvSpPr>
          <p:cNvPr id="142338" name="Rectangle 3">
            <a:extLst>
              <a:ext uri="{FF2B5EF4-FFF2-40B4-BE49-F238E27FC236}">
                <a16:creationId xmlns:a16="http://schemas.microsoft.com/office/drawing/2014/main" id="{F5ED5A7A-D687-3840-B76A-3B984FFB128A}"/>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EF82689-2F28-DC41-BB55-E288854FC28F}" type="datetime3">
              <a:rPr lang="en-US" altLang="en-US" sz="1200" smtClean="0"/>
              <a:pPr/>
              <a:t>16 August 2022</a:t>
            </a:fld>
            <a:endParaRPr lang="en-US" altLang="en-US" sz="1200"/>
          </a:p>
        </p:txBody>
      </p:sp>
      <p:sp>
        <p:nvSpPr>
          <p:cNvPr id="142339" name="Rectangle 6">
            <a:extLst>
              <a:ext uri="{FF2B5EF4-FFF2-40B4-BE49-F238E27FC236}">
                <a16:creationId xmlns:a16="http://schemas.microsoft.com/office/drawing/2014/main" id="{C5BF584A-3646-C246-97BE-EC853D363BEB}"/>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Chapter 2 — Instructions: Language of the Computer</a:t>
            </a:r>
          </a:p>
        </p:txBody>
      </p:sp>
      <p:sp>
        <p:nvSpPr>
          <p:cNvPr id="142340" name="Rectangle 7">
            <a:extLst>
              <a:ext uri="{FF2B5EF4-FFF2-40B4-BE49-F238E27FC236}">
                <a16:creationId xmlns:a16="http://schemas.microsoft.com/office/drawing/2014/main" id="{9A98540A-AF3F-664B-B7A8-56FFDA913A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1E1C473-DF02-1C47-BF1F-812699CABE60}" type="slidenum">
              <a:rPr lang="en-US" altLang="en-US" sz="1200"/>
              <a:pPr/>
              <a:t>63</a:t>
            </a:fld>
            <a:endParaRPr lang="en-US" altLang="en-US" sz="1200"/>
          </a:p>
        </p:txBody>
      </p:sp>
      <p:sp>
        <p:nvSpPr>
          <p:cNvPr id="142341" name="Rectangle 2">
            <a:extLst>
              <a:ext uri="{FF2B5EF4-FFF2-40B4-BE49-F238E27FC236}">
                <a16:creationId xmlns:a16="http://schemas.microsoft.com/office/drawing/2014/main" id="{CE71F602-74EA-E14A-BD1C-4C547C9AC5E1}"/>
              </a:ext>
            </a:extLst>
          </p:cNvPr>
          <p:cNvSpPr>
            <a:spLocks noGrp="1" noRot="1" noChangeAspect="1" noChangeArrowheads="1" noTextEdit="1"/>
          </p:cNvSpPr>
          <p:nvPr>
            <p:ph type="sldImg"/>
          </p:nvPr>
        </p:nvSpPr>
        <p:spPr>
          <a:ln/>
        </p:spPr>
      </p:sp>
      <p:sp>
        <p:nvSpPr>
          <p:cNvPr id="142342" name="Rectangle 3">
            <a:extLst>
              <a:ext uri="{FF2B5EF4-FFF2-40B4-BE49-F238E27FC236}">
                <a16:creationId xmlns:a16="http://schemas.microsoft.com/office/drawing/2014/main" id="{295062AE-F4E4-FC4E-A546-67052D776CC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a:extLst>
              <a:ext uri="{FF2B5EF4-FFF2-40B4-BE49-F238E27FC236}">
                <a16:creationId xmlns:a16="http://schemas.microsoft.com/office/drawing/2014/main" id="{E821F915-7736-E34F-9E51-7871CE2D80C3}"/>
              </a:ext>
            </a:extLst>
          </p:cNvPr>
          <p:cNvSpPr>
            <a:spLocks noGrp="1" noRot="1" noChangeAspect="1" noChangeArrowheads="1" noTextEdit="1"/>
          </p:cNvSpPr>
          <p:nvPr>
            <p:ph type="sldImg"/>
          </p:nvPr>
        </p:nvSpPr>
        <p:spPr>
          <a:solidFill>
            <a:srgbClr val="FFFFFF"/>
          </a:solidFill>
          <a:ln/>
        </p:spPr>
      </p:sp>
      <p:sp>
        <p:nvSpPr>
          <p:cNvPr id="30722" name="Rectangle 2">
            <a:extLst>
              <a:ext uri="{FF2B5EF4-FFF2-40B4-BE49-F238E27FC236}">
                <a16:creationId xmlns:a16="http://schemas.microsoft.com/office/drawing/2014/main" id="{6ADDDFC8-7035-FC4E-BB2A-8138C1695F41}"/>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4450" algn="just">
              <a:lnSpc>
                <a:spcPct val="90000"/>
              </a:lnSpc>
              <a:spcBef>
                <a:spcPts val="525"/>
              </a:spcBef>
            </a:pPr>
            <a:r>
              <a:rPr lang="en-US" altLang="en-US">
                <a:solidFill>
                  <a:srgbClr val="000000"/>
                </a:solidFill>
                <a:latin typeface="Arial" panose="020B0604020202020204" pitchFamily="34" charset="0"/>
                <a:ea typeface="ＭＳ Ｐゴシック" panose="020B0600070205080204" pitchFamily="34" charset="-128"/>
                <a:cs typeface="Arial" panose="020B0604020202020204" pitchFamily="34" charset="0"/>
                <a:sym typeface="Arial" panose="020B0604020202020204" pitchFamily="34" charset="0"/>
              </a:rPr>
              <a:t>What has made this faster? (I2 can finish out of order)</a:t>
            </a:r>
          </a:p>
          <a:p>
            <a:pPr marL="44450" algn="just">
              <a:lnSpc>
                <a:spcPct val="90000"/>
              </a:lnSpc>
              <a:spcBef>
                <a:spcPts val="525"/>
              </a:spcBef>
            </a:pPr>
            <a:r>
              <a:rPr lang="en-US" altLang="en-US">
                <a:solidFill>
                  <a:srgbClr val="000000"/>
                </a:solidFill>
                <a:latin typeface="Arial" panose="020B0604020202020204" pitchFamily="34" charset="0"/>
                <a:ea typeface="ＭＳ Ｐゴシック" panose="020B0600070205080204" pitchFamily="34" charset="-128"/>
                <a:cs typeface="Arial" panose="020B0604020202020204" pitchFamily="34" charset="0"/>
                <a:sym typeface="Arial" panose="020B0604020202020204" pitchFamily="34" charset="0"/>
              </a:rPr>
              <a:t>How many cycles to finish? (7)</a:t>
            </a:r>
          </a:p>
          <a:p>
            <a:pPr marL="44450" algn="just">
              <a:lnSpc>
                <a:spcPct val="90000"/>
              </a:lnSpc>
              <a:spcBef>
                <a:spcPts val="525"/>
              </a:spcBef>
            </a:pPr>
            <a:r>
              <a:rPr lang="en-US" altLang="en-US">
                <a:solidFill>
                  <a:srgbClr val="000000"/>
                </a:solidFill>
                <a:latin typeface="Arial" panose="020B0604020202020204" pitchFamily="34" charset="0"/>
                <a:ea typeface="ＭＳ Ｐゴシック" panose="020B0600070205080204" pitchFamily="34" charset="-128"/>
                <a:cs typeface="Arial" panose="020B0604020202020204" pitchFamily="34" charset="0"/>
                <a:sym typeface="Arial" panose="020B0604020202020204" pitchFamily="34" charset="0"/>
              </a:rPr>
              <a:t>What is the best case time and what is the worst case time for a 6-instruction sequence?</a:t>
            </a:r>
          </a:p>
          <a:p>
            <a:pPr marL="44450" algn="just">
              <a:lnSpc>
                <a:spcPct val="90000"/>
              </a:lnSpc>
              <a:spcBef>
                <a:spcPts val="525"/>
              </a:spcBef>
            </a:pPr>
            <a:r>
              <a:rPr lang="en-US" altLang="en-US">
                <a:solidFill>
                  <a:srgbClr val="000000"/>
                </a:solidFill>
                <a:latin typeface="Arial" panose="020B0604020202020204" pitchFamily="34" charset="0"/>
                <a:ea typeface="ＭＳ Ｐゴシック" panose="020B0600070205080204" pitchFamily="34" charset="-128"/>
                <a:cs typeface="Arial" panose="020B0604020202020204" pitchFamily="34" charset="0"/>
                <a:sym typeface="Arial" panose="020B0604020202020204" pitchFamily="34" charset="0"/>
              </a:rPr>
              <a:t>- Best case time: single cycle, no conflicts (shift, add, shift, add, shift, add). 5 cycles total.</a:t>
            </a:r>
          </a:p>
          <a:p>
            <a:pPr marL="44450" algn="just">
              <a:lnSpc>
                <a:spcPct val="90000"/>
              </a:lnSpc>
              <a:spcBef>
                <a:spcPts val="525"/>
              </a:spcBef>
            </a:pPr>
            <a:r>
              <a:rPr lang="en-US" altLang="en-US">
                <a:solidFill>
                  <a:srgbClr val="000000"/>
                </a:solidFill>
                <a:latin typeface="Arial" panose="020B0604020202020204" pitchFamily="34" charset="0"/>
                <a:ea typeface="ＭＳ Ｐゴシック" panose="020B0600070205080204" pitchFamily="34" charset="-128"/>
                <a:cs typeface="Arial" panose="020B0604020202020204" pitchFamily="34" charset="0"/>
                <a:sym typeface="Arial" panose="020B0604020202020204" pitchFamily="34" charset="0"/>
              </a:rPr>
              <a:t>- Worst case: multiply, all dependent. 14 cycles total (2*6 + 2 startup)</a:t>
            </a:r>
          </a:p>
          <a:p>
            <a:pPr marL="44450" algn="just">
              <a:lnSpc>
                <a:spcPct val="90000"/>
              </a:lnSpc>
              <a:spcBef>
                <a:spcPts val="525"/>
              </a:spcBef>
            </a:pPr>
            <a:endParaRPr lang="en-US" altLang="en-US">
              <a:solidFill>
                <a:srgbClr val="000000"/>
              </a:solidFill>
              <a:latin typeface="Arial" panose="020B0604020202020204" pitchFamily="34" charset="0"/>
              <a:ea typeface="ＭＳ Ｐゴシック" panose="020B0600070205080204" pitchFamily="34" charset="-128"/>
              <a:cs typeface="Arial" panose="020B0604020202020204" pitchFamily="34" charset="0"/>
              <a:sym typeface="Arial" panose="020B0604020202020204" pitchFamily="34"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2">
            <a:extLst>
              <a:ext uri="{FF2B5EF4-FFF2-40B4-BE49-F238E27FC236}">
                <a16:creationId xmlns:a16="http://schemas.microsoft.com/office/drawing/2014/main" id="{5B8B7D3B-1DBA-A548-83A2-CBFEC02CBFCA}"/>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r>
              <a:rPr lang="en-US" altLang="en-US"/>
              <a:t>The University of Adelaide, School of Computer Science</a:t>
            </a:r>
          </a:p>
        </p:txBody>
      </p:sp>
      <p:sp>
        <p:nvSpPr>
          <p:cNvPr id="144386" name="Rectangle 3">
            <a:extLst>
              <a:ext uri="{FF2B5EF4-FFF2-40B4-BE49-F238E27FC236}">
                <a16:creationId xmlns:a16="http://schemas.microsoft.com/office/drawing/2014/main" id="{677B033C-D7E5-E548-8F07-7165B4DB204B}"/>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44FFE15E-92E4-BA44-A31F-7565F96940DD}" type="datetime3">
              <a:rPr lang="en-US" altLang="en-US" smtClean="0"/>
              <a:pPr>
                <a:spcBef>
                  <a:spcPct val="0"/>
                </a:spcBef>
              </a:pPr>
              <a:t>16 August 2022</a:t>
            </a:fld>
            <a:endParaRPr lang="en-US" altLang="en-US"/>
          </a:p>
        </p:txBody>
      </p:sp>
      <p:sp>
        <p:nvSpPr>
          <p:cNvPr id="144387" name="Rectangle 6">
            <a:extLst>
              <a:ext uri="{FF2B5EF4-FFF2-40B4-BE49-F238E27FC236}">
                <a16:creationId xmlns:a16="http://schemas.microsoft.com/office/drawing/2014/main" id="{4B59A63C-B880-2B4E-B77F-84CABB329079}"/>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r>
              <a:rPr lang="en-US" altLang="en-US"/>
              <a:t>Chapter 2 — Instructions: Language of the Computer</a:t>
            </a:r>
          </a:p>
        </p:txBody>
      </p:sp>
      <p:sp>
        <p:nvSpPr>
          <p:cNvPr id="144388" name="Rectangle 7">
            <a:extLst>
              <a:ext uri="{FF2B5EF4-FFF2-40B4-BE49-F238E27FC236}">
                <a16:creationId xmlns:a16="http://schemas.microsoft.com/office/drawing/2014/main" id="{4AF70DAE-34F0-5E48-B263-F4FCC00D277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1B1FA68C-C4BD-0044-BD56-E3A476FA2CDF}" type="slidenum">
              <a:rPr lang="en-US" altLang="en-US"/>
              <a:pPr>
                <a:spcBef>
                  <a:spcPct val="0"/>
                </a:spcBef>
              </a:pPr>
              <a:t>64</a:t>
            </a:fld>
            <a:endParaRPr lang="en-US" altLang="en-US"/>
          </a:p>
        </p:txBody>
      </p:sp>
      <p:sp>
        <p:nvSpPr>
          <p:cNvPr id="144389" name="Rectangle 2">
            <a:extLst>
              <a:ext uri="{FF2B5EF4-FFF2-40B4-BE49-F238E27FC236}">
                <a16:creationId xmlns:a16="http://schemas.microsoft.com/office/drawing/2014/main" id="{4B29D687-B4AD-A747-BE8D-70D7ACA07BBE}"/>
              </a:ext>
            </a:extLst>
          </p:cNvPr>
          <p:cNvSpPr>
            <a:spLocks noGrp="1" noRot="1" noChangeAspect="1" noChangeArrowheads="1" noTextEdit="1"/>
          </p:cNvSpPr>
          <p:nvPr>
            <p:ph type="sldImg"/>
          </p:nvPr>
        </p:nvSpPr>
        <p:spPr>
          <a:ln/>
        </p:spPr>
      </p:sp>
      <p:sp>
        <p:nvSpPr>
          <p:cNvPr id="144390" name="Rectangle 3">
            <a:extLst>
              <a:ext uri="{FF2B5EF4-FFF2-40B4-BE49-F238E27FC236}">
                <a16:creationId xmlns:a16="http://schemas.microsoft.com/office/drawing/2014/main" id="{4DF12AE8-27B6-2C49-A044-B0197E96E1D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Image Placeholder 1">
            <a:extLst>
              <a:ext uri="{FF2B5EF4-FFF2-40B4-BE49-F238E27FC236}">
                <a16:creationId xmlns:a16="http://schemas.microsoft.com/office/drawing/2014/main" id="{594DA36E-D21F-CB4B-9220-E0061072C565}"/>
              </a:ext>
            </a:extLst>
          </p:cNvPr>
          <p:cNvSpPr>
            <a:spLocks noGrp="1" noRot="1" noChangeAspect="1" noChangeArrowheads="1" noTextEdit="1"/>
          </p:cNvSpPr>
          <p:nvPr>
            <p:ph type="sldImg"/>
          </p:nvPr>
        </p:nvSpPr>
        <p:spPr>
          <a:ln/>
        </p:spPr>
      </p:sp>
      <p:sp>
        <p:nvSpPr>
          <p:cNvPr id="146434" name="Notes Placeholder 2">
            <a:extLst>
              <a:ext uri="{FF2B5EF4-FFF2-40B4-BE49-F238E27FC236}">
                <a16:creationId xmlns:a16="http://schemas.microsoft.com/office/drawing/2014/main" id="{654F23AB-0FCF-2F40-9CAA-53556A5221D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ea typeface="ＭＳ Ｐゴシック" panose="020B0600070205080204" pitchFamily="34" charset="-128"/>
              </a:rPr>
              <a:t>How do processors extract ILP?  That is, why do processors get faster?</a:t>
            </a:r>
          </a:p>
          <a:p>
            <a:endParaRPr lang="en-US" altLang="en-US">
              <a:latin typeface="Arial" panose="020B0604020202020204" pitchFamily="34" charset="0"/>
              <a:ea typeface="ＭＳ Ｐゴシック" panose="020B0600070205080204" pitchFamily="34" charset="-128"/>
            </a:endParaRPr>
          </a:p>
          <a:p>
            <a:r>
              <a:rPr lang="en-US" altLang="en-US">
                <a:latin typeface="Arial" panose="020B0604020202020204" pitchFamily="34" charset="0"/>
                <a:ea typeface="ＭＳ Ｐゴシック" panose="020B0600070205080204" pitchFamily="34" charset="-128"/>
              </a:rPr>
              <a:t>Does a faster processor mean a faster computer?  Why?  Why not?</a:t>
            </a:r>
          </a:p>
          <a:p>
            <a:r>
              <a:rPr lang="en-US" altLang="en-US">
                <a:latin typeface="Arial" panose="020B0604020202020204" pitchFamily="34" charset="0"/>
                <a:ea typeface="ＭＳ Ｐゴシック" panose="020B0600070205080204" pitchFamily="34" charset="-128"/>
              </a:rPr>
              <a:t>- Remember last chapter?  Memory hierarchy.</a:t>
            </a:r>
          </a:p>
        </p:txBody>
      </p:sp>
      <p:sp>
        <p:nvSpPr>
          <p:cNvPr id="146435" name="Slide Number Placeholder 3">
            <a:extLst>
              <a:ext uri="{FF2B5EF4-FFF2-40B4-BE49-F238E27FC236}">
                <a16:creationId xmlns:a16="http://schemas.microsoft.com/office/drawing/2014/main" id="{A1799B2F-67EF-AC4E-9ABA-A840D70C0B8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4C013154-D92E-C941-A7CA-5514A9E3F381}" type="slidenum">
              <a:rPr lang="en-US" altLang="en-US"/>
              <a:pPr>
                <a:spcBef>
                  <a:spcPct val="0"/>
                </a:spcBef>
              </a:pPr>
              <a:t>65</a:t>
            </a:fld>
            <a:endParaRPr lang="en-US"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Rectangle 2">
            <a:extLst>
              <a:ext uri="{FF2B5EF4-FFF2-40B4-BE49-F238E27FC236}">
                <a16:creationId xmlns:a16="http://schemas.microsoft.com/office/drawing/2014/main" id="{6B328A7D-F927-1F49-A51D-30913104280D}"/>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r>
              <a:rPr lang="en-US" altLang="en-US"/>
              <a:t>The University of Adelaide, School of Computer Science</a:t>
            </a:r>
          </a:p>
        </p:txBody>
      </p:sp>
      <p:sp>
        <p:nvSpPr>
          <p:cNvPr id="148482" name="Rectangle 3">
            <a:extLst>
              <a:ext uri="{FF2B5EF4-FFF2-40B4-BE49-F238E27FC236}">
                <a16:creationId xmlns:a16="http://schemas.microsoft.com/office/drawing/2014/main" id="{D5CB354E-113E-E149-945E-72939E46AA70}"/>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BE0091E7-FB6E-A144-B03E-8C87BE502CFB}" type="datetime3">
              <a:rPr lang="en-US" altLang="en-US" smtClean="0"/>
              <a:pPr>
                <a:spcBef>
                  <a:spcPct val="0"/>
                </a:spcBef>
              </a:pPr>
              <a:t>16 August 2022</a:t>
            </a:fld>
            <a:endParaRPr lang="en-US" altLang="en-US"/>
          </a:p>
        </p:txBody>
      </p:sp>
      <p:sp>
        <p:nvSpPr>
          <p:cNvPr id="148483" name="Rectangle 6">
            <a:extLst>
              <a:ext uri="{FF2B5EF4-FFF2-40B4-BE49-F238E27FC236}">
                <a16:creationId xmlns:a16="http://schemas.microsoft.com/office/drawing/2014/main" id="{9C891B91-6111-F44C-8308-528966B84FFF}"/>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r>
              <a:rPr lang="en-US" altLang="en-US"/>
              <a:t>Chapter 2 — Instructions: Language of the Computer</a:t>
            </a:r>
          </a:p>
        </p:txBody>
      </p:sp>
      <p:sp>
        <p:nvSpPr>
          <p:cNvPr id="148484" name="Rectangle 7">
            <a:extLst>
              <a:ext uri="{FF2B5EF4-FFF2-40B4-BE49-F238E27FC236}">
                <a16:creationId xmlns:a16="http://schemas.microsoft.com/office/drawing/2014/main" id="{BE2715EF-9F24-5748-B63E-8EC4ACBF976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FFCD9AE4-B108-6743-9848-8D2F4210011E}" type="slidenum">
              <a:rPr lang="en-US" altLang="en-US"/>
              <a:pPr>
                <a:spcBef>
                  <a:spcPct val="0"/>
                </a:spcBef>
              </a:pPr>
              <a:t>66</a:t>
            </a:fld>
            <a:endParaRPr lang="en-US" altLang="en-US"/>
          </a:p>
        </p:txBody>
      </p:sp>
      <p:sp>
        <p:nvSpPr>
          <p:cNvPr id="148485" name="Rectangle 2">
            <a:extLst>
              <a:ext uri="{FF2B5EF4-FFF2-40B4-BE49-F238E27FC236}">
                <a16:creationId xmlns:a16="http://schemas.microsoft.com/office/drawing/2014/main" id="{7FC31033-8820-C143-A8BC-7984CDC39ED1}"/>
              </a:ext>
            </a:extLst>
          </p:cNvPr>
          <p:cNvSpPr>
            <a:spLocks noGrp="1" noRot="1" noChangeAspect="1" noChangeArrowheads="1" noTextEdit="1"/>
          </p:cNvSpPr>
          <p:nvPr>
            <p:ph type="sldImg"/>
          </p:nvPr>
        </p:nvSpPr>
        <p:spPr>
          <a:ln/>
        </p:spPr>
      </p:sp>
      <p:sp>
        <p:nvSpPr>
          <p:cNvPr id="148486" name="Rectangle 3">
            <a:extLst>
              <a:ext uri="{FF2B5EF4-FFF2-40B4-BE49-F238E27FC236}">
                <a16:creationId xmlns:a16="http://schemas.microsoft.com/office/drawing/2014/main" id="{9BC4D4DB-6C45-A34B-A52F-ED18D4176E7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Slide Image Placeholder 1">
            <a:extLst>
              <a:ext uri="{FF2B5EF4-FFF2-40B4-BE49-F238E27FC236}">
                <a16:creationId xmlns:a16="http://schemas.microsoft.com/office/drawing/2014/main" id="{B1766946-3C22-8E40-9E2E-2D3C08357BA6}"/>
              </a:ext>
            </a:extLst>
          </p:cNvPr>
          <p:cNvSpPr>
            <a:spLocks noGrp="1" noRot="1" noChangeAspect="1" noChangeArrowheads="1" noTextEdit="1"/>
          </p:cNvSpPr>
          <p:nvPr>
            <p:ph type="sldImg"/>
          </p:nvPr>
        </p:nvSpPr>
        <p:spPr>
          <a:ln/>
        </p:spPr>
      </p:sp>
      <p:sp>
        <p:nvSpPr>
          <p:cNvPr id="150530" name="Notes Placeholder 2">
            <a:extLst>
              <a:ext uri="{FF2B5EF4-FFF2-40B4-BE49-F238E27FC236}">
                <a16:creationId xmlns:a16="http://schemas.microsoft.com/office/drawing/2014/main" id="{683F87CA-B035-DA4A-9CC8-B022AB04236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ea typeface="ＭＳ Ｐゴシック" panose="020B0600070205080204" pitchFamily="34" charset="-128"/>
              </a:rPr>
              <a:t>How do processors extract ILP?  That is, why do processors get faster?</a:t>
            </a:r>
          </a:p>
          <a:p>
            <a:endParaRPr lang="en-US" altLang="en-US">
              <a:latin typeface="Arial" panose="020B0604020202020204" pitchFamily="34" charset="0"/>
              <a:ea typeface="ＭＳ Ｐゴシック" panose="020B0600070205080204" pitchFamily="34" charset="-128"/>
            </a:endParaRPr>
          </a:p>
          <a:p>
            <a:r>
              <a:rPr lang="en-US" altLang="en-US">
                <a:latin typeface="Arial" panose="020B0604020202020204" pitchFamily="34" charset="0"/>
                <a:ea typeface="ＭＳ Ｐゴシック" panose="020B0600070205080204" pitchFamily="34" charset="-128"/>
              </a:rPr>
              <a:t>Does a faster processor mean a faster computer?  Why?  Why not?</a:t>
            </a:r>
          </a:p>
          <a:p>
            <a:r>
              <a:rPr lang="en-US" altLang="en-US">
                <a:latin typeface="Arial" panose="020B0604020202020204" pitchFamily="34" charset="0"/>
                <a:ea typeface="ＭＳ Ｐゴシック" panose="020B0600070205080204" pitchFamily="34" charset="-128"/>
              </a:rPr>
              <a:t>- Remember last chapter?  Memory hierarchy.</a:t>
            </a:r>
          </a:p>
        </p:txBody>
      </p:sp>
      <p:sp>
        <p:nvSpPr>
          <p:cNvPr id="150531" name="Slide Number Placeholder 3">
            <a:extLst>
              <a:ext uri="{FF2B5EF4-FFF2-40B4-BE49-F238E27FC236}">
                <a16:creationId xmlns:a16="http://schemas.microsoft.com/office/drawing/2014/main" id="{FC98FCB5-D859-CF4B-9D50-0D2C4D87313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9C4C9B6A-D852-9848-8F05-2B606B8548CB}" type="slidenum">
              <a:rPr lang="en-US" altLang="en-US"/>
              <a:pPr>
                <a:spcBef>
                  <a:spcPct val="0"/>
                </a:spcBef>
              </a:pPr>
              <a:t>67</a:t>
            </a:fld>
            <a:endParaRPr lang="en-US"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Slide Image Placeholder 1">
            <a:extLst>
              <a:ext uri="{FF2B5EF4-FFF2-40B4-BE49-F238E27FC236}">
                <a16:creationId xmlns:a16="http://schemas.microsoft.com/office/drawing/2014/main" id="{2DB36F7D-AF9C-5341-B3F4-9CB6C3544BF2}"/>
              </a:ext>
            </a:extLst>
          </p:cNvPr>
          <p:cNvSpPr>
            <a:spLocks noGrp="1" noRot="1" noChangeAspect="1" noChangeArrowheads="1" noTextEdit="1"/>
          </p:cNvSpPr>
          <p:nvPr>
            <p:ph type="sldImg"/>
          </p:nvPr>
        </p:nvSpPr>
        <p:spPr>
          <a:ln/>
        </p:spPr>
      </p:sp>
      <p:sp>
        <p:nvSpPr>
          <p:cNvPr id="153602" name="Notes Placeholder 2">
            <a:extLst>
              <a:ext uri="{FF2B5EF4-FFF2-40B4-BE49-F238E27FC236}">
                <a16:creationId xmlns:a16="http://schemas.microsoft.com/office/drawing/2014/main" id="{9FEE79FD-BC65-1344-9DFA-28CF5FAAB43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r>
              <a:rPr lang="en-US" altLang="en-US">
                <a:latin typeface="Arial" panose="020B0604020202020204" pitchFamily="34" charset="0"/>
                <a:ea typeface="ＭＳ Ｐゴシック" panose="020B0600070205080204" pitchFamily="34" charset="-128"/>
              </a:rPr>
              <a:t>Dynamic scheduling implies:</a:t>
            </a:r>
          </a:p>
          <a:p>
            <a:pPr lvl="1">
              <a:lnSpc>
                <a:spcPct val="90000"/>
              </a:lnSpc>
            </a:pPr>
            <a:r>
              <a:rPr lang="en-US" altLang="en-US">
                <a:latin typeface="Arial" panose="020B0604020202020204" pitchFamily="34" charset="0"/>
                <a:ea typeface="ＭＳ Ｐゴシック" panose="020B0600070205080204" pitchFamily="34" charset="-128"/>
              </a:rPr>
              <a:t>Out-of-order execution</a:t>
            </a:r>
          </a:p>
          <a:p>
            <a:pPr lvl="1">
              <a:lnSpc>
                <a:spcPct val="90000"/>
              </a:lnSpc>
            </a:pPr>
            <a:r>
              <a:rPr lang="en-US" altLang="en-US">
                <a:latin typeface="Arial" panose="020B0604020202020204" pitchFamily="34" charset="0"/>
                <a:ea typeface="ＭＳ Ｐゴシック" panose="020B0600070205080204" pitchFamily="34" charset="-128"/>
              </a:rPr>
              <a:t>Out-of-order completion</a:t>
            </a:r>
          </a:p>
          <a:p>
            <a:pPr lvl="1">
              <a:lnSpc>
                <a:spcPct val="90000"/>
              </a:lnSpc>
            </a:pPr>
            <a:endParaRPr lang="en-US" altLang="en-US">
              <a:latin typeface="Arial" panose="020B0604020202020204" pitchFamily="34" charset="0"/>
              <a:ea typeface="ＭＳ Ｐゴシック" panose="020B0600070205080204" pitchFamily="34" charset="-128"/>
            </a:endParaRPr>
          </a:p>
          <a:p>
            <a:pPr>
              <a:lnSpc>
                <a:spcPct val="90000"/>
              </a:lnSpc>
            </a:pPr>
            <a:r>
              <a:rPr lang="en-US" altLang="en-US">
                <a:latin typeface="Arial" panose="020B0604020202020204" pitchFamily="34" charset="0"/>
                <a:ea typeface="ＭＳ Ｐゴシック" panose="020B0600070205080204" pitchFamily="34" charset="-128"/>
              </a:rPr>
              <a:t>Which of these architectures is the simplest in hardware?</a:t>
            </a:r>
          </a:p>
          <a:p>
            <a:pPr>
              <a:lnSpc>
                <a:spcPct val="90000"/>
              </a:lnSpc>
            </a:pPr>
            <a:r>
              <a:rPr lang="en-US" altLang="en-US">
                <a:latin typeface="Arial" panose="020B0604020202020204" pitchFamily="34" charset="0"/>
                <a:ea typeface="ＭＳ Ｐゴシック" panose="020B0600070205080204" pitchFamily="34" charset="-128"/>
              </a:rPr>
              <a:t>Which of these architectures is the most complex in hardware?</a:t>
            </a:r>
          </a:p>
          <a:p>
            <a:endParaRPr lang="en-US" altLang="en-US">
              <a:latin typeface="Arial" panose="020B0604020202020204" pitchFamily="34" charset="0"/>
              <a:ea typeface="ＭＳ Ｐゴシック" panose="020B0600070205080204" pitchFamily="34" charset="-128"/>
            </a:endParaRPr>
          </a:p>
        </p:txBody>
      </p:sp>
      <p:sp>
        <p:nvSpPr>
          <p:cNvPr id="153603" name="Slide Number Placeholder 3">
            <a:extLst>
              <a:ext uri="{FF2B5EF4-FFF2-40B4-BE49-F238E27FC236}">
                <a16:creationId xmlns:a16="http://schemas.microsoft.com/office/drawing/2014/main" id="{77042DAC-345C-594E-BA8F-D712758B079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EC1B3FB-3DC1-314F-B1C4-93B6CDA53CC0}" type="slidenum">
              <a:rPr lang="en-US" altLang="en-US" sz="1200"/>
              <a:pPr/>
              <a:t>69</a:t>
            </a:fld>
            <a:endParaRPr lang="en-US" altLang="en-US" sz="120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Slide Image Placeholder 1">
            <a:extLst>
              <a:ext uri="{FF2B5EF4-FFF2-40B4-BE49-F238E27FC236}">
                <a16:creationId xmlns:a16="http://schemas.microsoft.com/office/drawing/2014/main" id="{0835C1A8-DBC4-8943-BEF2-9099C6686233}"/>
              </a:ext>
            </a:extLst>
          </p:cNvPr>
          <p:cNvSpPr>
            <a:spLocks noGrp="1" noRot="1" noChangeAspect="1" noChangeArrowheads="1" noTextEdit="1"/>
          </p:cNvSpPr>
          <p:nvPr>
            <p:ph type="sldImg"/>
          </p:nvPr>
        </p:nvSpPr>
        <p:spPr>
          <a:ln/>
        </p:spPr>
      </p:sp>
      <p:sp>
        <p:nvSpPr>
          <p:cNvPr id="157698" name="Notes Placeholder 2">
            <a:extLst>
              <a:ext uri="{FF2B5EF4-FFF2-40B4-BE49-F238E27FC236}">
                <a16:creationId xmlns:a16="http://schemas.microsoft.com/office/drawing/2014/main" id="{CAEC64EE-5F9F-C44D-BA81-1E696873A25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ea typeface="ＭＳ Ｐゴシック" panose="020B0600070205080204" pitchFamily="34" charset="-128"/>
              </a:rPr>
              <a:t>SKIP THIS</a:t>
            </a:r>
          </a:p>
        </p:txBody>
      </p:sp>
      <p:sp>
        <p:nvSpPr>
          <p:cNvPr id="157699" name="Slide Number Placeholder 3">
            <a:extLst>
              <a:ext uri="{FF2B5EF4-FFF2-40B4-BE49-F238E27FC236}">
                <a16:creationId xmlns:a16="http://schemas.microsoft.com/office/drawing/2014/main" id="{DDFAB60E-C343-2A49-B576-8AFEFB9220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A64BF22-73B8-3E41-84EB-4DC61A658584}" type="slidenum">
              <a:rPr lang="en-US" altLang="en-US" sz="1200"/>
              <a:pPr/>
              <a:t>72</a:t>
            </a:fld>
            <a:endParaRPr lang="en-US" altLang="en-US" sz="120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Rectangle 2">
            <a:extLst>
              <a:ext uri="{FF2B5EF4-FFF2-40B4-BE49-F238E27FC236}">
                <a16:creationId xmlns:a16="http://schemas.microsoft.com/office/drawing/2014/main" id="{6D26FFDD-0951-F648-BB50-2DC5FEB7141D}"/>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The University of Adelaide, School of Computer Science</a:t>
            </a:r>
          </a:p>
        </p:txBody>
      </p:sp>
      <p:sp>
        <p:nvSpPr>
          <p:cNvPr id="159746" name="Rectangle 3">
            <a:extLst>
              <a:ext uri="{FF2B5EF4-FFF2-40B4-BE49-F238E27FC236}">
                <a16:creationId xmlns:a16="http://schemas.microsoft.com/office/drawing/2014/main" id="{AD7F7F7D-1D31-FE4D-92B2-4649F34452EE}"/>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A84D6C1-90D8-4746-A29A-13016E0B08AB}" type="datetime3">
              <a:rPr lang="en-US" altLang="en-US" sz="1200" smtClean="0"/>
              <a:pPr/>
              <a:t>16 August 2022</a:t>
            </a:fld>
            <a:endParaRPr lang="en-US" altLang="en-US" sz="1200"/>
          </a:p>
        </p:txBody>
      </p:sp>
      <p:sp>
        <p:nvSpPr>
          <p:cNvPr id="159747" name="Rectangle 6">
            <a:extLst>
              <a:ext uri="{FF2B5EF4-FFF2-40B4-BE49-F238E27FC236}">
                <a16:creationId xmlns:a16="http://schemas.microsoft.com/office/drawing/2014/main" id="{F261D9BF-4CC5-8E4C-9EDD-E5533F76FCFE}"/>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Chapter 2 — Instructions: Language of the Computer</a:t>
            </a:r>
          </a:p>
        </p:txBody>
      </p:sp>
      <p:sp>
        <p:nvSpPr>
          <p:cNvPr id="159748" name="Rectangle 7">
            <a:extLst>
              <a:ext uri="{FF2B5EF4-FFF2-40B4-BE49-F238E27FC236}">
                <a16:creationId xmlns:a16="http://schemas.microsoft.com/office/drawing/2014/main" id="{0E7BF3B3-6A3C-194E-A3DB-F86A316D7BA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CEBB0DC-F350-9943-A26F-0248B44EA86D}" type="slidenum">
              <a:rPr lang="en-US" altLang="en-US" sz="1200"/>
              <a:pPr/>
              <a:t>73</a:t>
            </a:fld>
            <a:endParaRPr lang="en-US" altLang="en-US" sz="1200"/>
          </a:p>
        </p:txBody>
      </p:sp>
      <p:sp>
        <p:nvSpPr>
          <p:cNvPr id="159749" name="Rectangle 2">
            <a:extLst>
              <a:ext uri="{FF2B5EF4-FFF2-40B4-BE49-F238E27FC236}">
                <a16:creationId xmlns:a16="http://schemas.microsoft.com/office/drawing/2014/main" id="{F0E1F063-2DB9-B746-8684-3E1FA35F7E0D}"/>
              </a:ext>
            </a:extLst>
          </p:cNvPr>
          <p:cNvSpPr>
            <a:spLocks noGrp="1" noRot="1" noChangeAspect="1" noChangeArrowheads="1" noTextEdit="1"/>
          </p:cNvSpPr>
          <p:nvPr>
            <p:ph type="sldImg"/>
          </p:nvPr>
        </p:nvSpPr>
        <p:spPr>
          <a:ln/>
        </p:spPr>
      </p:sp>
      <p:sp>
        <p:nvSpPr>
          <p:cNvPr id="159750" name="Rectangle 3">
            <a:extLst>
              <a:ext uri="{FF2B5EF4-FFF2-40B4-BE49-F238E27FC236}">
                <a16:creationId xmlns:a16="http://schemas.microsoft.com/office/drawing/2014/main" id="{8DC08FDD-8F55-8249-AD0B-210ADE1623A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Slide Image Placeholder 1">
            <a:extLst>
              <a:ext uri="{FF2B5EF4-FFF2-40B4-BE49-F238E27FC236}">
                <a16:creationId xmlns:a16="http://schemas.microsoft.com/office/drawing/2014/main" id="{776A14DC-11BB-524D-8474-BEC915E4D8D4}"/>
              </a:ext>
            </a:extLst>
          </p:cNvPr>
          <p:cNvSpPr>
            <a:spLocks noGrp="1" noRot="1" noChangeAspect="1" noChangeArrowheads="1" noTextEdit="1"/>
          </p:cNvSpPr>
          <p:nvPr>
            <p:ph type="sldImg"/>
          </p:nvPr>
        </p:nvSpPr>
        <p:spPr>
          <a:ln/>
        </p:spPr>
      </p:sp>
      <p:sp>
        <p:nvSpPr>
          <p:cNvPr id="161794" name="Notes Placeholder 2">
            <a:extLst>
              <a:ext uri="{FF2B5EF4-FFF2-40B4-BE49-F238E27FC236}">
                <a16:creationId xmlns:a16="http://schemas.microsoft.com/office/drawing/2014/main" id="{214E79C3-C1FF-634A-B425-501C87B8635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ea typeface="ＭＳ Ｐゴシック" panose="020B0600070205080204" pitchFamily="34" charset="-128"/>
                <a:sym typeface="Wingdings" pitchFamily="2" charset="2"/>
              </a:rPr>
              <a:t> Package multiple operations into one instruction</a:t>
            </a:r>
            <a:endParaRPr lang="en-US" altLang="en-US">
              <a:latin typeface="Arial" panose="020B0604020202020204" pitchFamily="34" charset="0"/>
              <a:ea typeface="ＭＳ Ｐゴシック" panose="020B0600070205080204" pitchFamily="34" charset="-128"/>
            </a:endParaRPr>
          </a:p>
        </p:txBody>
      </p:sp>
      <p:sp>
        <p:nvSpPr>
          <p:cNvPr id="161795" name="Slide Number Placeholder 3">
            <a:extLst>
              <a:ext uri="{FF2B5EF4-FFF2-40B4-BE49-F238E27FC236}">
                <a16:creationId xmlns:a16="http://schemas.microsoft.com/office/drawing/2014/main" id="{1E1A8F1E-AC99-904B-8EF3-34FE8A53AFA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C2A78DB2-077B-904A-B771-65CA6BC47BAC}" type="slidenum">
              <a:rPr lang="en-US" altLang="en-US"/>
              <a:pPr>
                <a:spcBef>
                  <a:spcPct val="0"/>
                </a:spcBef>
              </a:pPr>
              <a:t>74</a:t>
            </a:fld>
            <a:endParaRPr lang="en-US"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Rectangle 2">
            <a:extLst>
              <a:ext uri="{FF2B5EF4-FFF2-40B4-BE49-F238E27FC236}">
                <a16:creationId xmlns:a16="http://schemas.microsoft.com/office/drawing/2014/main" id="{43C4E1E3-1CA7-7745-BB63-D9412AC29823}"/>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The University of Adelaide, School of Computer Science</a:t>
            </a:r>
          </a:p>
        </p:txBody>
      </p:sp>
      <p:sp>
        <p:nvSpPr>
          <p:cNvPr id="163842" name="Rectangle 3">
            <a:extLst>
              <a:ext uri="{FF2B5EF4-FFF2-40B4-BE49-F238E27FC236}">
                <a16:creationId xmlns:a16="http://schemas.microsoft.com/office/drawing/2014/main" id="{2B442F97-8C78-644F-B8E8-A3B78CEEB7D0}"/>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E0C6258-6F9E-C249-942D-5F8013D4DB47}" type="datetime3">
              <a:rPr lang="en-US" altLang="en-US" sz="1200" smtClean="0"/>
              <a:pPr/>
              <a:t>16 August 2022</a:t>
            </a:fld>
            <a:endParaRPr lang="en-US" altLang="en-US" sz="1200"/>
          </a:p>
        </p:txBody>
      </p:sp>
      <p:sp>
        <p:nvSpPr>
          <p:cNvPr id="163843" name="Rectangle 6">
            <a:extLst>
              <a:ext uri="{FF2B5EF4-FFF2-40B4-BE49-F238E27FC236}">
                <a16:creationId xmlns:a16="http://schemas.microsoft.com/office/drawing/2014/main" id="{278F8F2E-54C0-D748-969C-254D2A710B05}"/>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Chapter 2 — Instructions: Language of the Computer</a:t>
            </a:r>
          </a:p>
        </p:txBody>
      </p:sp>
      <p:sp>
        <p:nvSpPr>
          <p:cNvPr id="163844" name="Rectangle 7">
            <a:extLst>
              <a:ext uri="{FF2B5EF4-FFF2-40B4-BE49-F238E27FC236}">
                <a16:creationId xmlns:a16="http://schemas.microsoft.com/office/drawing/2014/main" id="{B4932C6E-4B67-6D45-9932-33FA750A716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F876BDD-1E8A-E14C-BB38-F2752DCC2BA7}" type="slidenum">
              <a:rPr lang="en-US" altLang="en-US" sz="1200"/>
              <a:pPr/>
              <a:t>75</a:t>
            </a:fld>
            <a:endParaRPr lang="en-US" altLang="en-US" sz="1200"/>
          </a:p>
        </p:txBody>
      </p:sp>
      <p:sp>
        <p:nvSpPr>
          <p:cNvPr id="163845" name="Rectangle 2">
            <a:extLst>
              <a:ext uri="{FF2B5EF4-FFF2-40B4-BE49-F238E27FC236}">
                <a16:creationId xmlns:a16="http://schemas.microsoft.com/office/drawing/2014/main" id="{D92EA083-DB36-9D4A-B3A2-576820C2F32E}"/>
              </a:ext>
            </a:extLst>
          </p:cNvPr>
          <p:cNvSpPr>
            <a:spLocks noGrp="1" noRot="1" noChangeAspect="1" noChangeArrowheads="1" noTextEdit="1"/>
          </p:cNvSpPr>
          <p:nvPr>
            <p:ph type="sldImg"/>
          </p:nvPr>
        </p:nvSpPr>
        <p:spPr>
          <a:ln/>
        </p:spPr>
      </p:sp>
      <p:sp>
        <p:nvSpPr>
          <p:cNvPr id="157702" name="Rectangle 3">
            <a:extLst>
              <a:ext uri="{FF2B5EF4-FFF2-40B4-BE49-F238E27FC236}">
                <a16:creationId xmlns:a16="http://schemas.microsoft.com/office/drawing/2014/main" id="{04E8ACF9-9038-E24C-A0C5-1B530ECC1CFC}"/>
              </a:ext>
            </a:extLst>
          </p:cNvPr>
          <p:cNvSpPr>
            <a:spLocks noGrp="1" noChangeArrowheads="1"/>
          </p:cNvSpPr>
          <p:nvPr>
            <p:ph type="body" idx="1"/>
          </p:nvPr>
        </p:nvSpPr>
        <p:spPr>
          <a:ln/>
        </p:spPr>
        <p:txBody>
          <a:bodyPr/>
          <a:lstStyle/>
          <a:p>
            <a:pPr>
              <a:defRPr/>
            </a:pPr>
            <a:r>
              <a:rPr lang="en-AU" altLang="en-US" dirty="0">
                <a:latin typeface="Arial" panose="020B0604020202020204" pitchFamily="34" charset="0"/>
                <a:ea typeface="ＭＳ Ｐゴシック" panose="020B0600070205080204" pitchFamily="34" charset="-128"/>
              </a:rPr>
              <a:t>Overview here (code from page 171 in 6</a:t>
            </a:r>
            <a:r>
              <a:rPr lang="en-AU" altLang="en-US" baseline="30000" dirty="0">
                <a:latin typeface="Arial" panose="020B0604020202020204" pitchFamily="34" charset="0"/>
                <a:ea typeface="ＭＳ Ｐゴシック" panose="020B0600070205080204" pitchFamily="34" charset="-128"/>
              </a:rPr>
              <a:t>th</a:t>
            </a:r>
            <a:r>
              <a:rPr lang="en-AU" altLang="en-US" dirty="0">
                <a:latin typeface="Arial" panose="020B0604020202020204" pitchFamily="34" charset="0"/>
                <a:ea typeface="ＭＳ Ｐゴシック" panose="020B0600070205080204" pitchFamily="34" charset="-128"/>
              </a:rPr>
              <a:t> edition). We’ll do another example in more detail with MIPS-based code later but with only 2-way issue instead of … what appears to be at least 4-way issue here.</a:t>
            </a:r>
          </a:p>
          <a:p>
            <a:pPr>
              <a:defRPr/>
            </a:pPr>
            <a:endParaRPr lang="en-AU" altLang="en-US" dirty="0">
              <a:latin typeface="Arial" panose="020B0604020202020204" pitchFamily="34" charset="0"/>
              <a:ea typeface="ＭＳ Ｐゴシック" panose="020B0600070205080204" pitchFamily="34" charset="-128"/>
            </a:endParaRPr>
          </a:p>
          <a:p>
            <a:pPr>
              <a:defRPr/>
            </a:pPr>
            <a:r>
              <a:rPr lang="en-AU" altLang="en-US" dirty="0">
                <a:latin typeface="Arial" panose="020B0604020202020204" pitchFamily="34" charset="0"/>
                <a:ea typeface="ＭＳ Ｐゴシック" panose="020B0600070205080204" pitchFamily="34" charset="-128"/>
              </a:rPr>
              <a:t>This code merely increments a vector of values in memory, starting at 0(x1) and ending at 0(x2), by a scalar in register f2.</a:t>
            </a:r>
          </a:p>
          <a:p>
            <a:pPr>
              <a:defRPr/>
            </a:pPr>
            <a:endParaRPr lang="en-AU" altLang="en-US" dirty="0">
              <a:latin typeface="Arial" panose="020B0604020202020204" pitchFamily="34" charset="0"/>
              <a:ea typeface="ＭＳ Ｐゴシック" panose="020B0600070205080204" pitchFamily="34" charset="-128"/>
            </a:endParaRPr>
          </a:p>
          <a:p>
            <a:pPr>
              <a:defRPr/>
            </a:pPr>
            <a:r>
              <a:rPr lang="en-US" altLang="en-US" dirty="0">
                <a:latin typeface="Arial" panose="020B0604020202020204" pitchFamily="34" charset="0"/>
                <a:ea typeface="ＭＳ Ｐゴシック" panose="020B0600070205080204" pitchFamily="34" charset="-128"/>
                <a:sym typeface="Wingdings" pitchFamily="2" charset="2"/>
              </a:rPr>
              <a:t>Note: Disadvantage of statically finding parallelism? D</a:t>
            </a:r>
            <a:r>
              <a:rPr lang="en-US" altLang="en-US" dirty="0">
                <a:latin typeface="Arial" panose="020B0604020202020204" pitchFamily="34" charset="0"/>
                <a:ea typeface="ＭＳ Ｐゴシック" panose="020B0600070205080204" pitchFamily="34" charset="-128"/>
              </a:rPr>
              <a:t>ifficult for compilers to deal with aliasing and long latencies </a:t>
            </a:r>
            <a:r>
              <a:rPr lang="en-US" altLang="en-US" dirty="0">
                <a:latin typeface="Arial" panose="020B0604020202020204" pitchFamily="34" charset="0"/>
                <a:ea typeface="ＭＳ Ｐゴシック" panose="020B0600070205080204" pitchFamily="34" charset="-128"/>
                <a:sym typeface="Wingdings" pitchFamily="2" charset="2"/>
              </a:rPr>
              <a:t> slow compilation times</a:t>
            </a:r>
            <a:endParaRPr lang="en-AU" altLang="en-US" dirty="0">
              <a:latin typeface="Arial" panose="020B0604020202020204" pitchFamily="34" charset="0"/>
              <a:ea typeface="ＭＳ Ｐゴシック" panose="020B0600070205080204" pitchFamily="34" charset="-128"/>
            </a:endParaRPr>
          </a:p>
          <a:p>
            <a:pPr>
              <a:defRPr/>
            </a:pPr>
            <a:endParaRPr lang="en-AU" altLang="en-US" dirty="0">
              <a:latin typeface="Arial" panose="020B0604020202020204" pitchFamily="34" charset="0"/>
              <a:ea typeface="ＭＳ Ｐゴシック" panose="020B0600070205080204" pitchFamily="34" charset="-128"/>
            </a:endParaRPr>
          </a:p>
          <a:p>
            <a:pPr>
              <a:defRPr/>
            </a:pPr>
            <a:r>
              <a:rPr lang="en-AU" altLang="en-US" dirty="0">
                <a:latin typeface="Arial" panose="020B0604020202020204" pitchFamily="34" charset="0"/>
                <a:ea typeface="ＭＳ Ｐゴシック" panose="020B0600070205080204" pitchFamily="34" charset="-128"/>
              </a:rPr>
              <a:t>Given that the VLIW compiler knows that bundle can have at most 2 memory refs, 2 floating-point ops, and an integer op, </a:t>
            </a:r>
          </a:p>
          <a:p>
            <a:pPr>
              <a:defRPr/>
            </a:pPr>
            <a:r>
              <a:rPr lang="en-AU" altLang="en-US" dirty="0">
                <a:latin typeface="Arial" panose="020B0604020202020204" pitchFamily="34" charset="0"/>
                <a:ea typeface="ＭＳ Ｐゴシック" panose="020B0600070205080204" pitchFamily="34" charset="-128"/>
              </a:rPr>
              <a:t>… what do you notice that the compiler has done to improve the performance of the code for VLIW execution?</a:t>
            </a:r>
          </a:p>
          <a:p>
            <a:pPr marL="228600" indent="-228600">
              <a:buFont typeface="+mj-lt"/>
              <a:buAutoNum type="arabicPeriod"/>
              <a:defRPr/>
            </a:pPr>
            <a:r>
              <a:rPr lang="en-AU" altLang="en-US" dirty="0">
                <a:latin typeface="Arial" panose="020B0604020202020204" pitchFamily="34" charset="0"/>
                <a:ea typeface="ＭＳ Ｐゴシック" panose="020B0600070205080204" pitchFamily="34" charset="-128"/>
              </a:rPr>
              <a:t>Loop unrolling (with a loop-unrolling factor of 7)</a:t>
            </a:r>
          </a:p>
          <a:p>
            <a:pPr marL="228600" indent="-228600">
              <a:buFont typeface="+mj-lt"/>
              <a:buAutoNum type="arabicPeriod"/>
              <a:defRPr/>
            </a:pPr>
            <a:r>
              <a:rPr lang="en-AU" altLang="en-US" dirty="0">
                <a:latin typeface="Arial" panose="020B0604020202020204" pitchFamily="34" charset="0"/>
                <a:ea typeface="ＭＳ Ｐゴシック" panose="020B0600070205080204" pitchFamily="34" charset="-128"/>
              </a:rPr>
              <a:t>Significant pressure on the register file. 5 registers (f0,f2,f4,x1,x2) to 17 registers (f0,f2,f4,f6,f8,f10,f12,f14,f16,f18,f20,f22,f24,f26,f28,x1,x2)</a:t>
            </a: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Slide Image Placeholder 1">
            <a:extLst>
              <a:ext uri="{FF2B5EF4-FFF2-40B4-BE49-F238E27FC236}">
                <a16:creationId xmlns:a16="http://schemas.microsoft.com/office/drawing/2014/main" id="{F1D73D35-68DC-D544-A1DE-9BF5D6C23ABA}"/>
              </a:ext>
            </a:extLst>
          </p:cNvPr>
          <p:cNvSpPr>
            <a:spLocks noGrp="1" noRot="1" noChangeAspect="1" noChangeArrowheads="1" noTextEdit="1"/>
          </p:cNvSpPr>
          <p:nvPr>
            <p:ph type="sldImg"/>
          </p:nvPr>
        </p:nvSpPr>
        <p:spPr>
          <a:ln/>
        </p:spPr>
      </p:sp>
      <p:sp>
        <p:nvSpPr>
          <p:cNvPr id="166914" name="Notes Placeholder 2">
            <a:extLst>
              <a:ext uri="{FF2B5EF4-FFF2-40B4-BE49-F238E27FC236}">
                <a16:creationId xmlns:a16="http://schemas.microsoft.com/office/drawing/2014/main" id="{8380B4BD-8920-C746-B73E-65F08309A11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ea typeface="ＭＳ Ｐゴシック" panose="020B0600070205080204" pitchFamily="34" charset="-128"/>
              </a:rPr>
              <a:t>Disadvantages of VLIW</a:t>
            </a:r>
          </a:p>
          <a:p>
            <a:pPr lvl="1">
              <a:lnSpc>
                <a:spcPct val="90000"/>
              </a:lnSpc>
              <a:buFontTx/>
              <a:buChar char="•"/>
            </a:pPr>
            <a:r>
              <a:rPr lang="en-US" altLang="en-US">
                <a:latin typeface="Arial" panose="020B0604020202020204" pitchFamily="34" charset="0"/>
                <a:ea typeface="ＭＳ Ｐゴシック" panose="020B0600070205080204" pitchFamily="34" charset="-128"/>
              </a:rPr>
              <a:t>Statically finding parallelism </a:t>
            </a:r>
            <a:r>
              <a:rPr lang="en-US" altLang="en-US">
                <a:latin typeface="Arial" panose="020B0604020202020204" pitchFamily="34" charset="0"/>
                <a:ea typeface="ＭＳ Ｐゴシック" panose="020B0600070205080204" pitchFamily="34" charset="-128"/>
                <a:sym typeface="Wingdings" pitchFamily="2" charset="2"/>
              </a:rPr>
              <a:t> d</a:t>
            </a:r>
            <a:r>
              <a:rPr lang="en-US" altLang="en-US">
                <a:latin typeface="Arial" panose="020B0604020202020204" pitchFamily="34" charset="0"/>
                <a:ea typeface="ＭＳ Ｐゴシック" panose="020B0600070205080204" pitchFamily="34" charset="-128"/>
              </a:rPr>
              <a:t>ifficult for compilers to deal with aliasing and long latencies </a:t>
            </a:r>
            <a:r>
              <a:rPr lang="en-US" altLang="en-US">
                <a:latin typeface="Arial" panose="020B0604020202020204" pitchFamily="34" charset="0"/>
                <a:ea typeface="ＭＳ Ｐゴシック" panose="020B0600070205080204" pitchFamily="34" charset="-128"/>
                <a:sym typeface="Wingdings" pitchFamily="2" charset="2"/>
              </a:rPr>
              <a:t> slow compilation times</a:t>
            </a:r>
            <a:endParaRPr lang="en-US" altLang="en-US">
              <a:latin typeface="Arial" panose="020B0604020202020204" pitchFamily="34" charset="0"/>
              <a:ea typeface="ＭＳ Ｐゴシック" panose="020B0600070205080204" pitchFamily="34" charset="-128"/>
            </a:endParaRPr>
          </a:p>
          <a:p>
            <a:pPr lvl="1">
              <a:lnSpc>
                <a:spcPct val="90000"/>
              </a:lnSpc>
              <a:buFontTx/>
              <a:buChar char="•"/>
            </a:pPr>
            <a:r>
              <a:rPr lang="en-US" altLang="en-US">
                <a:latin typeface="Arial" panose="020B0604020202020204" pitchFamily="34" charset="0"/>
                <a:ea typeface="ＭＳ Ｐゴシック" panose="020B0600070205080204" pitchFamily="34" charset="-128"/>
              </a:rPr>
              <a:t>Code size</a:t>
            </a:r>
          </a:p>
          <a:p>
            <a:pPr lvl="1">
              <a:lnSpc>
                <a:spcPct val="90000"/>
              </a:lnSpc>
              <a:buFontTx/>
              <a:buChar char="•"/>
            </a:pPr>
            <a:r>
              <a:rPr lang="en-US" altLang="en-US">
                <a:latin typeface="Arial" panose="020B0604020202020204" pitchFamily="34" charset="0"/>
                <a:ea typeface="ＭＳ Ｐゴシック" panose="020B0600070205080204" pitchFamily="34" charset="-128"/>
              </a:rPr>
              <a:t>No hazard detection hardware</a:t>
            </a:r>
          </a:p>
          <a:p>
            <a:pPr lvl="1">
              <a:lnSpc>
                <a:spcPct val="90000"/>
              </a:lnSpc>
              <a:buFontTx/>
              <a:buChar char="•"/>
            </a:pPr>
            <a:r>
              <a:rPr lang="en-US" altLang="en-US">
                <a:latin typeface="Arial" panose="020B0604020202020204" pitchFamily="34" charset="0"/>
                <a:ea typeface="ＭＳ Ｐゴシック" panose="020B0600070205080204" pitchFamily="34" charset="-128"/>
              </a:rPr>
              <a:t>No binary code compatibility</a:t>
            </a:r>
          </a:p>
        </p:txBody>
      </p:sp>
      <p:sp>
        <p:nvSpPr>
          <p:cNvPr id="166915" name="Slide Number Placeholder 3">
            <a:extLst>
              <a:ext uri="{FF2B5EF4-FFF2-40B4-BE49-F238E27FC236}">
                <a16:creationId xmlns:a16="http://schemas.microsoft.com/office/drawing/2014/main" id="{CD586B55-8425-4441-8877-36543F5025B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16764868-F65E-1846-99E7-DEEDA7B28ADD}" type="slidenum">
              <a:rPr lang="en-US" altLang="en-US"/>
              <a:pPr>
                <a:spcBef>
                  <a:spcPct val="0"/>
                </a:spcBef>
              </a:pPr>
              <a:t>77</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a:extLst>
              <a:ext uri="{FF2B5EF4-FFF2-40B4-BE49-F238E27FC236}">
                <a16:creationId xmlns:a16="http://schemas.microsoft.com/office/drawing/2014/main" id="{F8E8D7DC-9406-7E4D-B975-D5BBDB0550BD}"/>
              </a:ext>
            </a:extLst>
          </p:cNvPr>
          <p:cNvSpPr>
            <a:spLocks noGrp="1" noRot="1" noChangeAspect="1" noChangeArrowheads="1" noTextEdit="1"/>
          </p:cNvSpPr>
          <p:nvPr>
            <p:ph type="sldImg"/>
          </p:nvPr>
        </p:nvSpPr>
        <p:spPr>
          <a:solidFill>
            <a:srgbClr val="FFFFFF"/>
          </a:solidFill>
          <a:ln/>
        </p:spPr>
      </p:sp>
      <p:sp>
        <p:nvSpPr>
          <p:cNvPr id="32770" name="Rectangle 2">
            <a:extLst>
              <a:ext uri="{FF2B5EF4-FFF2-40B4-BE49-F238E27FC236}">
                <a16:creationId xmlns:a16="http://schemas.microsoft.com/office/drawing/2014/main" id="{2FBB3624-83A6-7E44-8CAF-77FB2131EC9B}"/>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4450" algn="just">
              <a:lnSpc>
                <a:spcPct val="90000"/>
              </a:lnSpc>
              <a:spcBef>
                <a:spcPts val="525"/>
              </a:spcBef>
            </a:pPr>
            <a:r>
              <a:rPr lang="en-US" altLang="en-US">
                <a:solidFill>
                  <a:srgbClr val="000000"/>
                </a:solidFill>
                <a:latin typeface="Arial" panose="020B0604020202020204" pitchFamily="34" charset="0"/>
                <a:ea typeface="ＭＳ Ｐゴシック" panose="020B0600070205080204" pitchFamily="34" charset="-128"/>
                <a:cs typeface="Arial" panose="020B0604020202020204" pitchFamily="34" charset="0"/>
                <a:sym typeface="Arial" panose="020B0604020202020204" pitchFamily="34" charset="0"/>
              </a:rPr>
              <a:t>Need arbitration and more ports because there probably are not enough to satisfy all instructions that can complete simultaneously</a:t>
            </a: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Slide Image Placeholder 1">
            <a:extLst>
              <a:ext uri="{FF2B5EF4-FFF2-40B4-BE49-F238E27FC236}">
                <a16:creationId xmlns:a16="http://schemas.microsoft.com/office/drawing/2014/main" id="{191CC759-FB7D-FC41-95AB-02D36BC70446}"/>
              </a:ext>
            </a:extLst>
          </p:cNvPr>
          <p:cNvSpPr>
            <a:spLocks noGrp="1" noRot="1" noChangeAspect="1" noChangeArrowheads="1" noTextEdit="1"/>
          </p:cNvSpPr>
          <p:nvPr>
            <p:ph type="sldImg"/>
          </p:nvPr>
        </p:nvSpPr>
        <p:spPr>
          <a:ln/>
        </p:spPr>
      </p:sp>
      <p:sp>
        <p:nvSpPr>
          <p:cNvPr id="3" name="Notes Placeholder 2">
            <a:extLst>
              <a:ext uri="{FF2B5EF4-FFF2-40B4-BE49-F238E27FC236}">
                <a16:creationId xmlns:a16="http://schemas.microsoft.com/office/drawing/2014/main" id="{A383897D-FAB6-8944-B19D-C52227A00219}"/>
              </a:ext>
            </a:extLst>
          </p:cNvPr>
          <p:cNvSpPr>
            <a:spLocks noGrp="1"/>
          </p:cNvSpPr>
          <p:nvPr>
            <p:ph type="body" idx="1"/>
          </p:nvPr>
        </p:nvSpPr>
        <p:spPr/>
        <p:txBody>
          <a:bodyPr/>
          <a:lstStyle/>
          <a:p>
            <a:pPr marL="447675">
              <a:defRPr/>
            </a:pPr>
            <a:r>
              <a:rPr lang="en-US" altLang="en-US" dirty="0"/>
              <a:t>If one </a:t>
            </a:r>
            <a:r>
              <a:rPr lang="en-US" altLang="en-US" dirty="0" err="1"/>
              <a:t>instr</a:t>
            </a:r>
            <a:r>
              <a:rPr lang="en-US" altLang="en-US" dirty="0"/>
              <a:t> of the pair cannot be used, it is replaced with a “no op” (</a:t>
            </a:r>
            <a:r>
              <a:rPr lang="en-US" altLang="en-US" dirty="0" err="1">
                <a:latin typeface="Consolas" panose="020B0609020204030204" pitchFamily="49" charset="0"/>
                <a:cs typeface="Consolas" panose="020B0609020204030204" pitchFamily="49" charset="0"/>
              </a:rPr>
              <a:t>nop</a:t>
            </a:r>
            <a:r>
              <a:rPr lang="en-US" altLang="en-US" dirty="0"/>
              <a:t>)</a:t>
            </a:r>
          </a:p>
          <a:p>
            <a:pPr marL="447675">
              <a:defRPr/>
            </a:pPr>
            <a:r>
              <a:rPr lang="en-US" altLang="en-US" dirty="0"/>
              <a:t>Need 4 read ports and 2 write ports and a separate memory address adder</a:t>
            </a:r>
          </a:p>
          <a:p>
            <a:pPr>
              <a:defRPr/>
            </a:pPr>
            <a:endParaRPr lang="en-US" dirty="0"/>
          </a:p>
        </p:txBody>
      </p:sp>
      <p:sp>
        <p:nvSpPr>
          <p:cNvPr id="168963" name="Slide Number Placeholder 3">
            <a:extLst>
              <a:ext uri="{FF2B5EF4-FFF2-40B4-BE49-F238E27FC236}">
                <a16:creationId xmlns:a16="http://schemas.microsoft.com/office/drawing/2014/main" id="{BE474145-700C-2040-B3B7-2628BF55C85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A5B5EE1-FA99-4841-8BB5-038D864634CE}" type="slidenum">
              <a:rPr lang="en-US" altLang="en-US" sz="1200"/>
              <a:pPr/>
              <a:t>78</a:t>
            </a:fld>
            <a:endParaRPr lang="en-US" altLang="en-US" sz="120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Slide Image Placeholder 1">
            <a:extLst>
              <a:ext uri="{FF2B5EF4-FFF2-40B4-BE49-F238E27FC236}">
                <a16:creationId xmlns:a16="http://schemas.microsoft.com/office/drawing/2014/main" id="{079BF60A-FD10-D440-991B-F2EFF8A9673F}"/>
              </a:ext>
            </a:extLst>
          </p:cNvPr>
          <p:cNvSpPr>
            <a:spLocks noGrp="1" noRot="1" noChangeAspect="1" noChangeArrowheads="1" noTextEdit="1"/>
          </p:cNvSpPr>
          <p:nvPr>
            <p:ph type="sldImg"/>
          </p:nvPr>
        </p:nvSpPr>
        <p:spPr>
          <a:ln/>
        </p:spPr>
      </p:sp>
      <p:sp>
        <p:nvSpPr>
          <p:cNvPr id="171010" name="Notes Placeholder 2">
            <a:extLst>
              <a:ext uri="{FF2B5EF4-FFF2-40B4-BE49-F238E27FC236}">
                <a16:creationId xmlns:a16="http://schemas.microsoft.com/office/drawing/2014/main" id="{966422A9-8B9A-A143-AF1F-DA76DD3BA80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ea typeface="ＭＳ Ｐゴシック" panose="020B0600070205080204" pitchFamily="34" charset="-128"/>
              </a:rPr>
              <a:t>Assume load and stores take two cycles.</a:t>
            </a:r>
          </a:p>
        </p:txBody>
      </p:sp>
      <p:sp>
        <p:nvSpPr>
          <p:cNvPr id="171011" name="Slide Number Placeholder 3">
            <a:extLst>
              <a:ext uri="{FF2B5EF4-FFF2-40B4-BE49-F238E27FC236}">
                <a16:creationId xmlns:a16="http://schemas.microsoft.com/office/drawing/2014/main" id="{EAB3293F-C151-1F46-942F-A03545CA4CB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94CDAC12-37C4-234A-BE80-1BB332410B92}" type="slidenum">
              <a:rPr lang="en-US" altLang="en-US"/>
              <a:pPr>
                <a:spcBef>
                  <a:spcPct val="0"/>
                </a:spcBef>
              </a:pPr>
              <a:t>79</a:t>
            </a:fld>
            <a:endParaRPr lang="en-US"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Rectangle 1">
            <a:extLst>
              <a:ext uri="{FF2B5EF4-FFF2-40B4-BE49-F238E27FC236}">
                <a16:creationId xmlns:a16="http://schemas.microsoft.com/office/drawing/2014/main" id="{4CDC1946-46FD-3748-BD70-EE3FC2026B0C}"/>
              </a:ext>
            </a:extLst>
          </p:cNvPr>
          <p:cNvSpPr>
            <a:spLocks noGrp="1" noRot="1" noChangeAspect="1" noChangeArrowheads="1" noTextEdit="1"/>
          </p:cNvSpPr>
          <p:nvPr>
            <p:ph type="sldImg"/>
          </p:nvPr>
        </p:nvSpPr>
        <p:spPr>
          <a:solidFill>
            <a:srgbClr val="FFFFFF"/>
          </a:solidFill>
          <a:ln/>
        </p:spPr>
      </p:sp>
      <p:sp>
        <p:nvSpPr>
          <p:cNvPr id="173058" name="Rectangle 2">
            <a:extLst>
              <a:ext uri="{FF2B5EF4-FFF2-40B4-BE49-F238E27FC236}">
                <a16:creationId xmlns:a16="http://schemas.microsoft.com/office/drawing/2014/main" id="{11BCB284-B34C-D14D-9A7F-54E74EC33A83}"/>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4163" indent="-233363" algn="just">
              <a:lnSpc>
                <a:spcPct val="90000"/>
              </a:lnSpc>
              <a:spcBef>
                <a:spcPts val="525"/>
              </a:spcBef>
            </a:pPr>
            <a:r>
              <a:rPr lang="en-US" altLang="en-US">
                <a:solidFill>
                  <a:srgbClr val="000000"/>
                </a:solidFill>
                <a:latin typeface="Arial" panose="020B0604020202020204" pitchFamily="34" charset="0"/>
                <a:ea typeface="ＭＳ Ｐゴシック" panose="020B0600070205080204" pitchFamily="34" charset="-128"/>
                <a:cs typeface="Arial" panose="020B0604020202020204" pitchFamily="34" charset="0"/>
                <a:sym typeface="Arial" panose="020B0604020202020204" pitchFamily="34" charset="0"/>
              </a:rPr>
              <a:t>Assume forwarding hardware as necessary.</a:t>
            </a:r>
          </a:p>
          <a:p>
            <a:pPr marL="284163" indent="-233363" algn="just">
              <a:lnSpc>
                <a:spcPct val="90000"/>
              </a:lnSpc>
              <a:spcBef>
                <a:spcPts val="525"/>
              </a:spcBef>
            </a:pPr>
            <a:r>
              <a:rPr lang="en-US" altLang="en-US">
                <a:solidFill>
                  <a:srgbClr val="000000"/>
                </a:solidFill>
                <a:latin typeface="Arial" panose="020B0604020202020204" pitchFamily="34" charset="0"/>
                <a:ea typeface="ＭＳ Ｐゴシック" panose="020B0600070205080204" pitchFamily="34" charset="-128"/>
                <a:cs typeface="Arial" panose="020B0604020202020204" pitchFamily="34" charset="0"/>
                <a:sym typeface="Arial" panose="020B0604020202020204" pitchFamily="34" charset="0"/>
              </a:rPr>
              <a:t>Label IF, ID, EX, MEM, WB.</a:t>
            </a:r>
          </a:p>
          <a:p>
            <a:pPr marL="284163" indent="-233363" algn="just">
              <a:lnSpc>
                <a:spcPct val="90000"/>
              </a:lnSpc>
              <a:spcBef>
                <a:spcPts val="525"/>
              </a:spcBef>
            </a:pPr>
            <a:r>
              <a:rPr lang="en-US" altLang="en-US">
                <a:solidFill>
                  <a:srgbClr val="000000"/>
                </a:solidFill>
                <a:latin typeface="Arial" panose="020B0604020202020204" pitchFamily="34" charset="0"/>
                <a:ea typeface="ＭＳ Ｐゴシック" panose="020B0600070205080204" pitchFamily="34" charset="-128"/>
                <a:cs typeface="Arial" panose="020B0604020202020204" pitchFamily="34" charset="0"/>
                <a:sym typeface="Arial" panose="020B0604020202020204" pitchFamily="34" charset="0"/>
              </a:rPr>
              <a:t>What is the top mux input to the ALU doing?  </a:t>
            </a:r>
          </a:p>
          <a:p>
            <a:pPr marL="284163" indent="-233363" algn="just">
              <a:lnSpc>
                <a:spcPct val="90000"/>
              </a:lnSpc>
              <a:spcBef>
                <a:spcPts val="525"/>
              </a:spcBef>
            </a:pPr>
            <a:r>
              <a:rPr lang="en-US" altLang="en-US">
                <a:solidFill>
                  <a:srgbClr val="000000"/>
                </a:solidFill>
                <a:latin typeface="Arial" panose="020B0604020202020204" pitchFamily="34" charset="0"/>
                <a:ea typeface="ＭＳ Ｐゴシック" panose="020B0600070205080204" pitchFamily="34" charset="-128"/>
                <a:cs typeface="Arial" panose="020B0604020202020204" pitchFamily="34" charset="0"/>
                <a:sym typeface="Arial" panose="020B0604020202020204" pitchFamily="34" charset="0"/>
              </a:rPr>
              <a:t>What about the bottom mux inputs to the ALU? </a:t>
            </a:r>
          </a:p>
          <a:p>
            <a:pPr marL="284163" indent="-233363" algn="just">
              <a:lnSpc>
                <a:spcPct val="90000"/>
              </a:lnSpc>
              <a:spcBef>
                <a:spcPts val="525"/>
              </a:spcBef>
            </a:pPr>
            <a:endParaRPr lang="en-US" altLang="en-US">
              <a:solidFill>
                <a:srgbClr val="000000"/>
              </a:solidFill>
              <a:latin typeface="Arial" panose="020B0604020202020204" pitchFamily="34" charset="0"/>
              <a:ea typeface="ＭＳ Ｐゴシック" panose="020B0600070205080204" pitchFamily="34" charset="-128"/>
              <a:cs typeface="Arial" panose="020B0604020202020204" pitchFamily="34" charset="0"/>
              <a:sym typeface="Arial" panose="020B0604020202020204" pitchFamily="34"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Rectangle 1">
            <a:extLst>
              <a:ext uri="{FF2B5EF4-FFF2-40B4-BE49-F238E27FC236}">
                <a16:creationId xmlns:a16="http://schemas.microsoft.com/office/drawing/2014/main" id="{97F1690F-FD77-DF4E-AD0C-DC7D2D9D78B6}"/>
              </a:ext>
            </a:extLst>
          </p:cNvPr>
          <p:cNvSpPr>
            <a:spLocks noGrp="1" noRot="1" noChangeAspect="1" noChangeArrowheads="1" noTextEdit="1"/>
          </p:cNvSpPr>
          <p:nvPr>
            <p:ph type="sldImg"/>
          </p:nvPr>
        </p:nvSpPr>
        <p:spPr>
          <a:solidFill>
            <a:srgbClr val="FFFFFF"/>
          </a:solidFill>
          <a:ln/>
        </p:spPr>
      </p:sp>
      <p:sp>
        <p:nvSpPr>
          <p:cNvPr id="175106" name="Rectangle 2">
            <a:extLst>
              <a:ext uri="{FF2B5EF4-FFF2-40B4-BE49-F238E27FC236}">
                <a16:creationId xmlns:a16="http://schemas.microsoft.com/office/drawing/2014/main" id="{0B260140-6F5E-184C-9F32-276ECE5541FD}"/>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Helvetica" pitchFamily="2" charset="0"/>
                <a:ea typeface="ＭＳ Ｐゴシック" panose="020B0600070205080204" pitchFamily="34" charset="-128"/>
                <a:sym typeface="Helvetica" pitchFamily="2" charset="0"/>
              </a:rPr>
              <a:t>i = n;</a:t>
            </a:r>
          </a:p>
          <a:p>
            <a:r>
              <a:rPr lang="en-US" altLang="en-US">
                <a:latin typeface="Helvetica" pitchFamily="2" charset="0"/>
                <a:ea typeface="ＭＳ Ｐゴシック" panose="020B0600070205080204" pitchFamily="34" charset="-128"/>
                <a:sym typeface="Helvetica" pitchFamily="2" charset="0"/>
              </a:rPr>
              <a:t>do {</a:t>
            </a:r>
          </a:p>
          <a:p>
            <a:r>
              <a:rPr lang="en-US" altLang="en-US">
                <a:latin typeface="Helvetica" pitchFamily="2" charset="0"/>
                <a:ea typeface="ＭＳ Ｐゴシック" panose="020B0600070205080204" pitchFamily="34" charset="-128"/>
                <a:sym typeface="Helvetica" pitchFamily="2" charset="0"/>
              </a:rPr>
              <a:t>  a[i] += const;</a:t>
            </a:r>
          </a:p>
          <a:p>
            <a:r>
              <a:rPr lang="en-US" altLang="en-US">
                <a:latin typeface="Helvetica" pitchFamily="2" charset="0"/>
                <a:ea typeface="ＭＳ Ｐゴシック" panose="020B0600070205080204" pitchFamily="34" charset="-128"/>
                <a:sym typeface="Helvetica" pitchFamily="2" charset="0"/>
              </a:rPr>
              <a:t>} while (--i != 0);</a:t>
            </a: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Slide Image Placeholder 1">
            <a:extLst>
              <a:ext uri="{FF2B5EF4-FFF2-40B4-BE49-F238E27FC236}">
                <a16:creationId xmlns:a16="http://schemas.microsoft.com/office/drawing/2014/main" id="{744E49A2-6ABF-5745-A6B4-B948DE2A313C}"/>
              </a:ext>
            </a:extLst>
          </p:cNvPr>
          <p:cNvSpPr>
            <a:spLocks noGrp="1" noRot="1" noChangeAspect="1" noChangeArrowheads="1" noTextEdit="1"/>
          </p:cNvSpPr>
          <p:nvPr>
            <p:ph type="sldImg"/>
          </p:nvPr>
        </p:nvSpPr>
        <p:spPr>
          <a:ln/>
        </p:spPr>
      </p:sp>
      <p:sp>
        <p:nvSpPr>
          <p:cNvPr id="177154" name="Notes Placeholder 2">
            <a:extLst>
              <a:ext uri="{FF2B5EF4-FFF2-40B4-BE49-F238E27FC236}">
                <a16:creationId xmlns:a16="http://schemas.microsoft.com/office/drawing/2014/main" id="{97B284AB-34F9-3141-B351-9096E2DA7C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ea typeface="ＭＳ Ｐゴシック" panose="020B0600070205080204" pitchFamily="34" charset="-128"/>
              </a:rPr>
              <a:t>How many registers used? 3</a:t>
            </a:r>
          </a:p>
        </p:txBody>
      </p:sp>
      <p:sp>
        <p:nvSpPr>
          <p:cNvPr id="177155" name="Slide Number Placeholder 3">
            <a:extLst>
              <a:ext uri="{FF2B5EF4-FFF2-40B4-BE49-F238E27FC236}">
                <a16:creationId xmlns:a16="http://schemas.microsoft.com/office/drawing/2014/main" id="{95F13791-F32F-504F-9EC6-61CB7FA29F2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4DB2C33-D8E8-6B49-AAD0-3A239D596065}" type="slidenum">
              <a:rPr lang="en-US" altLang="en-US" sz="1200"/>
              <a:pPr/>
              <a:t>82</a:t>
            </a:fld>
            <a:endParaRPr lang="en-US" altLang="en-US" sz="120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Slide Image Placeholder 1">
            <a:extLst>
              <a:ext uri="{FF2B5EF4-FFF2-40B4-BE49-F238E27FC236}">
                <a16:creationId xmlns:a16="http://schemas.microsoft.com/office/drawing/2014/main" id="{5DDFB988-35B3-D743-9BB9-86EE16D7BDD8}"/>
              </a:ext>
            </a:extLst>
          </p:cNvPr>
          <p:cNvSpPr>
            <a:spLocks noGrp="1" noRot="1" noChangeAspect="1" noChangeArrowheads="1" noTextEdit="1"/>
          </p:cNvSpPr>
          <p:nvPr>
            <p:ph type="sldImg"/>
          </p:nvPr>
        </p:nvSpPr>
        <p:spPr>
          <a:ln/>
        </p:spPr>
      </p:sp>
      <p:sp>
        <p:nvSpPr>
          <p:cNvPr id="179202" name="Notes Placeholder 2">
            <a:extLst>
              <a:ext uri="{FF2B5EF4-FFF2-40B4-BE49-F238E27FC236}">
                <a16:creationId xmlns:a16="http://schemas.microsoft.com/office/drawing/2014/main" id="{30A57A56-CA73-D940-86E6-DF39AC8DC0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ea typeface="ＭＳ Ｐゴシック" panose="020B0600070205080204" pitchFamily="34" charset="-128"/>
              </a:rPr>
              <a:t>How many registers used? 3</a:t>
            </a:r>
          </a:p>
        </p:txBody>
      </p:sp>
      <p:sp>
        <p:nvSpPr>
          <p:cNvPr id="179203" name="Slide Number Placeholder 3">
            <a:extLst>
              <a:ext uri="{FF2B5EF4-FFF2-40B4-BE49-F238E27FC236}">
                <a16:creationId xmlns:a16="http://schemas.microsoft.com/office/drawing/2014/main" id="{7DB21239-F7A5-B24F-A7D6-9D7694EAF1D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D673DDD-4305-1741-AD28-2C42AF0831AD}" type="slidenum">
              <a:rPr lang="en-US" altLang="en-US" sz="1200"/>
              <a:pPr/>
              <a:t>83</a:t>
            </a:fld>
            <a:endParaRPr lang="en-US" altLang="en-US" sz="120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Rectangle 1">
            <a:extLst>
              <a:ext uri="{FF2B5EF4-FFF2-40B4-BE49-F238E27FC236}">
                <a16:creationId xmlns:a16="http://schemas.microsoft.com/office/drawing/2014/main" id="{06D1F035-9BEA-544A-BA86-B280961DF982}"/>
              </a:ext>
            </a:extLst>
          </p:cNvPr>
          <p:cNvSpPr>
            <a:spLocks noGrp="1" noRot="1" noChangeAspect="1" noChangeArrowheads="1" noTextEdit="1"/>
          </p:cNvSpPr>
          <p:nvPr>
            <p:ph type="sldImg"/>
          </p:nvPr>
        </p:nvSpPr>
        <p:spPr>
          <a:solidFill>
            <a:srgbClr val="FFFFFF"/>
          </a:solidFill>
          <a:ln/>
        </p:spPr>
      </p:sp>
      <p:sp>
        <p:nvSpPr>
          <p:cNvPr id="173058" name="Rectangle 2">
            <a:extLst>
              <a:ext uri="{FF2B5EF4-FFF2-40B4-BE49-F238E27FC236}">
                <a16:creationId xmlns:a16="http://schemas.microsoft.com/office/drawing/2014/main" id="{83A286E5-3CD7-0F43-80F0-31EE2ACF15FF}"/>
              </a:ext>
            </a:extLst>
          </p:cNvPr>
          <p:cNvSpPr>
            <a:spLocks noGrp="1" noChangeArrowheads="1"/>
          </p:cNvSpPr>
          <p:nvPr>
            <p:ph type="body" idx="1"/>
          </p:nvPr>
        </p:nvSpPr>
        <p:spPr>
          <a:xfrm>
            <a:off x="685800" y="4343400"/>
            <a:ext cx="5486400" cy="4114800"/>
          </a:xfrm>
          <a:ln/>
        </p:spPr>
        <p:txBody>
          <a:bodyPr/>
          <a:lstStyle/>
          <a:p>
            <a:pPr>
              <a:defRPr/>
            </a:pPr>
            <a:r>
              <a:rPr lang="en-US" altLang="en-US" dirty="0">
                <a:latin typeface="Helvetica" pitchFamily="2" charset="0"/>
                <a:ea typeface="ＭＳ Ｐゴシック" panose="020B0600070205080204" pitchFamily="34" charset="-128"/>
                <a:sym typeface="Helvetica" pitchFamily="2" charset="0"/>
              </a:rPr>
              <a:t>What assumption have we made in unrolling this loop code?</a:t>
            </a:r>
          </a:p>
          <a:p>
            <a:pPr>
              <a:defRPr/>
            </a:pPr>
            <a:r>
              <a:rPr lang="en-US" altLang="en-US" dirty="0">
                <a:latin typeface="Helvetica" pitchFamily="2" charset="0"/>
                <a:ea typeface="ＭＳ Ｐゴシック" panose="020B0600070205080204" pitchFamily="34" charset="-128"/>
                <a:sym typeface="Helvetica" pitchFamily="2" charset="0"/>
              </a:rPr>
              <a:t>- # of iterations is a multiple of 4</a:t>
            </a:r>
          </a:p>
          <a:p>
            <a:pPr>
              <a:defRPr/>
            </a:pPr>
            <a:r>
              <a:rPr lang="en-US" altLang="en-US" dirty="0">
                <a:latin typeface="Helvetica" pitchFamily="2" charset="0"/>
                <a:ea typeface="ＭＳ Ｐゴシック" panose="020B0600070205080204" pitchFamily="34" charset="-128"/>
                <a:sym typeface="Helvetica" pitchFamily="2" charset="0"/>
              </a:rPr>
              <a:t>How do we fix this?</a:t>
            </a:r>
          </a:p>
          <a:p>
            <a:pPr>
              <a:defRPr/>
            </a:pPr>
            <a:endParaRPr lang="en-US" altLang="en-US" dirty="0">
              <a:latin typeface="Helvetica" pitchFamily="2" charset="0"/>
              <a:ea typeface="ＭＳ Ｐゴシック" panose="020B0600070205080204" pitchFamily="34" charset="-128"/>
              <a:sym typeface="Helvetica" pitchFamily="2" charset="0"/>
            </a:endParaRPr>
          </a:p>
          <a:p>
            <a:pPr marL="617538">
              <a:defRPr/>
            </a:pPr>
            <a:r>
              <a:rPr lang="en-US" altLang="en-US" dirty="0"/>
              <a:t>How many clock cycles?</a:t>
            </a:r>
          </a:p>
          <a:p>
            <a:pPr marL="617538">
              <a:defRPr/>
            </a:pPr>
            <a:r>
              <a:rPr lang="en-US" altLang="en-US" dirty="0"/>
              <a:t>How many instructions?</a:t>
            </a:r>
          </a:p>
          <a:p>
            <a:pPr marL="617538">
              <a:defRPr/>
            </a:pPr>
            <a:r>
              <a:rPr lang="en-US" altLang="en-US" dirty="0"/>
              <a:t>CPI? Best case?</a:t>
            </a:r>
          </a:p>
          <a:p>
            <a:pPr marL="617538">
              <a:defRPr/>
            </a:pPr>
            <a:r>
              <a:rPr lang="en-US" altLang="en-US" dirty="0"/>
              <a:t>IPC? Best case?</a:t>
            </a:r>
          </a:p>
          <a:p>
            <a:pPr marL="617538">
              <a:defRPr/>
            </a:pPr>
            <a:r>
              <a:rPr lang="en-US" altLang="en-US" dirty="0">
                <a:latin typeface="Helvetica" pitchFamily="2" charset="0"/>
                <a:ea typeface="ＭＳ Ｐゴシック" panose="020B0600070205080204" pitchFamily="34" charset="-128"/>
                <a:sym typeface="Helvetica" pitchFamily="2" charset="0"/>
              </a:rPr>
              <a:t>How many registers? 6</a:t>
            </a:r>
          </a:p>
          <a:p>
            <a:pPr marL="617538">
              <a:defRPr/>
            </a:pPr>
            <a:r>
              <a:rPr lang="en-US" altLang="en-US" dirty="0">
                <a:latin typeface="Helvetica" pitchFamily="2" charset="0"/>
                <a:ea typeface="ＭＳ Ｐゴシック" panose="020B0600070205080204" pitchFamily="34" charset="-128"/>
                <a:sym typeface="Helvetica" pitchFamily="2" charset="0"/>
              </a:rPr>
              <a:t>What is the increase in code size? Effectively, 4x</a:t>
            </a: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Rectangle 1">
            <a:extLst>
              <a:ext uri="{FF2B5EF4-FFF2-40B4-BE49-F238E27FC236}">
                <a16:creationId xmlns:a16="http://schemas.microsoft.com/office/drawing/2014/main" id="{C98C57C7-09BC-9142-B564-38C6320C4AEC}"/>
              </a:ext>
            </a:extLst>
          </p:cNvPr>
          <p:cNvSpPr>
            <a:spLocks noGrp="1" noRot="1" noChangeAspect="1" noChangeArrowheads="1" noTextEdit="1"/>
          </p:cNvSpPr>
          <p:nvPr>
            <p:ph type="sldImg"/>
          </p:nvPr>
        </p:nvSpPr>
        <p:spPr>
          <a:solidFill>
            <a:srgbClr val="FFFFFF"/>
          </a:solidFill>
          <a:ln/>
        </p:spPr>
      </p:sp>
      <p:sp>
        <p:nvSpPr>
          <p:cNvPr id="184322" name="Rectangle 2">
            <a:extLst>
              <a:ext uri="{FF2B5EF4-FFF2-40B4-BE49-F238E27FC236}">
                <a16:creationId xmlns:a16="http://schemas.microsoft.com/office/drawing/2014/main" id="{C449C2E5-C57F-E54B-BABC-0BC091CFBACD}"/>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Helvetica" pitchFamily="2" charset="0"/>
                <a:ea typeface="ＭＳ Ｐゴシック" panose="020B0600070205080204" pitchFamily="34" charset="-128"/>
                <a:sym typeface="Helvetica" pitchFamily="2" charset="0"/>
              </a:rPr>
              <a:t>Is this the same number of instructions? </a:t>
            </a:r>
          </a:p>
          <a:p>
            <a:r>
              <a:rPr lang="en-US" altLang="en-US">
                <a:latin typeface="Helvetica" pitchFamily="2" charset="0"/>
                <a:ea typeface="ＭＳ Ｐゴシック" panose="020B0600070205080204" pitchFamily="34" charset="-128"/>
                <a:sym typeface="Helvetica" pitchFamily="2" charset="0"/>
              </a:rPr>
              <a:t>What</a:t>
            </a:r>
            <a:r>
              <a:rPr lang="ja-JP" altLang="en-US">
                <a:latin typeface="Helvetica" pitchFamily="2" charset="0"/>
                <a:ea typeface="ＭＳ Ｐゴシック" panose="020B0600070205080204" pitchFamily="34" charset="-128"/>
                <a:sym typeface="Helvetica" pitchFamily="2" charset="0"/>
              </a:rPr>
              <a:t>’</a:t>
            </a:r>
            <a:r>
              <a:rPr lang="en-US" altLang="ja-JP">
                <a:latin typeface="Helvetica" pitchFamily="2" charset="0"/>
                <a:ea typeface="ＭＳ Ｐゴシック" panose="020B0600070205080204" pitchFamily="34" charset="-128"/>
                <a:sym typeface="Helvetica" pitchFamily="2" charset="0"/>
              </a:rPr>
              <a:t>s the theoretical best if we unrolled 1000 times? (0.75, I think, l/s is full but ALU is half full)</a:t>
            </a:r>
            <a:endParaRPr lang="en-US" altLang="en-US">
              <a:latin typeface="Helvetica" pitchFamily="2" charset="0"/>
              <a:ea typeface="ＭＳ Ｐゴシック" panose="020B0600070205080204" pitchFamily="34" charset="-128"/>
              <a:sym typeface="Helvetica" pitchFamily="2" charset="0"/>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Rectangle 1">
            <a:extLst>
              <a:ext uri="{FF2B5EF4-FFF2-40B4-BE49-F238E27FC236}">
                <a16:creationId xmlns:a16="http://schemas.microsoft.com/office/drawing/2014/main" id="{01E9421C-D829-BF47-A33A-0DF23BFF66FD}"/>
              </a:ext>
            </a:extLst>
          </p:cNvPr>
          <p:cNvSpPr>
            <a:spLocks noGrp="1" noRot="1" noChangeAspect="1" noChangeArrowheads="1" noTextEdit="1"/>
          </p:cNvSpPr>
          <p:nvPr>
            <p:ph type="sldImg"/>
          </p:nvPr>
        </p:nvSpPr>
        <p:spPr>
          <a:solidFill>
            <a:srgbClr val="FFFFFF"/>
          </a:solidFill>
          <a:ln/>
        </p:spPr>
      </p:sp>
      <p:sp>
        <p:nvSpPr>
          <p:cNvPr id="186370" name="Rectangle 2">
            <a:extLst>
              <a:ext uri="{FF2B5EF4-FFF2-40B4-BE49-F238E27FC236}">
                <a16:creationId xmlns:a16="http://schemas.microsoft.com/office/drawing/2014/main" id="{E1968952-2D40-294A-8036-6251E9748658}"/>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17538"/>
            <a:r>
              <a:rPr lang="en-US" altLang="en-US">
                <a:latin typeface="Arial" panose="020B0604020202020204" pitchFamily="34" charset="0"/>
                <a:ea typeface="ＭＳ Ｐゴシック" panose="020B0600070205080204" pitchFamily="34" charset="-128"/>
              </a:rPr>
              <a:t>Eight clock cycles to execute 14 instructions for a</a:t>
            </a:r>
          </a:p>
          <a:p>
            <a:pPr marL="904875" lvl="1"/>
            <a:r>
              <a:rPr lang="en-US" altLang="en-US">
                <a:latin typeface="Arial" panose="020B0604020202020204" pitchFamily="34" charset="0"/>
                <a:ea typeface="ＭＳ Ｐゴシック" panose="020B0600070205080204" pitchFamily="34" charset="-128"/>
              </a:rPr>
              <a:t>CPI of 0.57 (versus the best case of 0.5)</a:t>
            </a:r>
          </a:p>
          <a:p>
            <a:pPr marL="904875" lvl="1"/>
            <a:r>
              <a:rPr lang="en-US" altLang="en-US">
                <a:latin typeface="Arial" panose="020B0604020202020204" pitchFamily="34" charset="0"/>
                <a:ea typeface="ＭＳ Ｐゴシック" panose="020B0600070205080204" pitchFamily="34" charset="-128"/>
              </a:rPr>
              <a:t>IPC of 1.8 (versus the best case of 2.0)</a:t>
            </a:r>
          </a:p>
          <a:p>
            <a:pPr marL="617538"/>
            <a:endParaRPr lang="en-US" altLang="en-US">
              <a:latin typeface="Helvetica" pitchFamily="2" charset="0"/>
              <a:ea typeface="ＭＳ Ｐゴシック" panose="020B0600070205080204" pitchFamily="34" charset="-128"/>
              <a:sym typeface="Helvetica" pitchFamily="2" charset="0"/>
            </a:endParaRPr>
          </a:p>
          <a:p>
            <a:pPr marL="617538"/>
            <a:r>
              <a:rPr lang="en-US" altLang="en-US">
                <a:latin typeface="Helvetica" pitchFamily="2" charset="0"/>
                <a:ea typeface="ＭＳ Ｐゴシック" panose="020B0600070205080204" pitchFamily="34" charset="-128"/>
                <a:sym typeface="Helvetica" pitchFamily="2" charset="0"/>
              </a:rPr>
              <a:t>Is this the same number of instructions? </a:t>
            </a:r>
          </a:p>
          <a:p>
            <a:pPr marL="617538"/>
            <a:r>
              <a:rPr lang="en-US" altLang="en-US">
                <a:latin typeface="Helvetica" pitchFamily="2" charset="0"/>
                <a:ea typeface="ＭＳ Ｐゴシック" panose="020B0600070205080204" pitchFamily="34" charset="-128"/>
                <a:sym typeface="Helvetica" pitchFamily="2" charset="0"/>
              </a:rPr>
              <a:t>What</a:t>
            </a:r>
            <a:r>
              <a:rPr lang="ja-JP" altLang="en-US">
                <a:latin typeface="Helvetica" pitchFamily="2" charset="0"/>
                <a:ea typeface="ＭＳ Ｐゴシック" panose="020B0600070205080204" pitchFamily="34" charset="-128"/>
                <a:sym typeface="Helvetica" pitchFamily="2" charset="0"/>
              </a:rPr>
              <a:t>’</a:t>
            </a:r>
            <a:r>
              <a:rPr lang="en-US" altLang="ja-JP">
                <a:latin typeface="Helvetica" pitchFamily="2" charset="0"/>
                <a:ea typeface="ＭＳ Ｐゴシック" panose="020B0600070205080204" pitchFamily="34" charset="-128"/>
                <a:sym typeface="Helvetica" pitchFamily="2" charset="0"/>
              </a:rPr>
              <a:t>s the theoretical best if we unrolled 1000 times? (0.75, I think, l/s is full but ALU is half full)</a:t>
            </a:r>
          </a:p>
          <a:p>
            <a:pPr marL="617538"/>
            <a:endParaRPr lang="en-US" altLang="en-US">
              <a:latin typeface="Helvetica" pitchFamily="2" charset="0"/>
              <a:ea typeface="ＭＳ Ｐゴシック" panose="020B0600070205080204" pitchFamily="34" charset="-128"/>
              <a:sym typeface="Helvetica" pitchFamily="2" charset="0"/>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Slide Image Placeholder 1">
            <a:extLst>
              <a:ext uri="{FF2B5EF4-FFF2-40B4-BE49-F238E27FC236}">
                <a16:creationId xmlns:a16="http://schemas.microsoft.com/office/drawing/2014/main" id="{13CEC7FA-5E25-494B-B5CE-4AB2E8BE2ADD}"/>
              </a:ext>
            </a:extLst>
          </p:cNvPr>
          <p:cNvSpPr>
            <a:spLocks noGrp="1" noRot="1" noChangeAspect="1" noChangeArrowheads="1" noTextEdit="1"/>
          </p:cNvSpPr>
          <p:nvPr>
            <p:ph type="sldImg"/>
          </p:nvPr>
        </p:nvSpPr>
        <p:spPr>
          <a:ln/>
        </p:spPr>
      </p:sp>
      <p:sp>
        <p:nvSpPr>
          <p:cNvPr id="3" name="Notes Placeholder 2">
            <a:extLst>
              <a:ext uri="{FF2B5EF4-FFF2-40B4-BE49-F238E27FC236}">
                <a16:creationId xmlns:a16="http://schemas.microsoft.com/office/drawing/2014/main" id="{C38EA9D5-E37C-A341-89CB-65E611C5674A}"/>
              </a:ext>
            </a:extLst>
          </p:cNvPr>
          <p:cNvSpPr>
            <a:spLocks noGrp="1"/>
          </p:cNvSpPr>
          <p:nvPr>
            <p:ph type="body" idx="1"/>
          </p:nvPr>
        </p:nvSpPr>
        <p:spPr/>
        <p:txBody>
          <a:bodyPr/>
          <a:lstStyle/>
          <a:p>
            <a:pPr>
              <a:defRPr/>
            </a:pPr>
            <a:r>
              <a:rPr lang="en-US" dirty="0"/>
              <a:t>Anyone know what this looks like in the Intel/AMD CPU ISA? </a:t>
            </a:r>
          </a:p>
          <a:p>
            <a:pPr>
              <a:defRPr/>
            </a:pPr>
            <a:r>
              <a:rPr lang="en-US" dirty="0"/>
              <a:t>Think about what instruction contains multiple sub-instructions?</a:t>
            </a:r>
          </a:p>
          <a:p>
            <a:pPr marL="171450" indent="-171450">
              <a:buFont typeface="Arial" panose="020B0604020202020204" pitchFamily="34" charset="0"/>
              <a:buChar char="•"/>
              <a:defRPr/>
            </a:pPr>
            <a:r>
              <a:rPr lang="en-US" dirty="0"/>
              <a:t>MMX ( </a:t>
            </a:r>
            <a:r>
              <a:rPr lang="en-US" dirty="0">
                <a:hlinkClick r:id="rId3" tooltip="SIMD"/>
              </a:rPr>
              <a:t>single instruction, multiple data</a:t>
            </a:r>
            <a:r>
              <a:rPr lang="en-US" dirty="0"/>
              <a:t> (</a:t>
            </a:r>
            <a:r>
              <a:rPr lang="en-US" dirty="0">
                <a:hlinkClick r:id="rId3" tooltip="SIMD"/>
              </a:rPr>
              <a:t>SIMD</a:t>
            </a:r>
            <a:r>
              <a:rPr lang="en-US" dirty="0"/>
              <a:t>) </a:t>
            </a:r>
            <a:r>
              <a:rPr lang="en-US" dirty="0">
                <a:hlinkClick r:id="rId4" tooltip="Instruction set"/>
              </a:rPr>
              <a:t>instruction set</a:t>
            </a:r>
            <a:r>
              <a:rPr lang="en-US" dirty="0"/>
              <a:t> designed by </a:t>
            </a:r>
            <a:r>
              <a:rPr lang="en-US" dirty="0">
                <a:hlinkClick r:id="rId5" tooltip="Intel"/>
              </a:rPr>
              <a:t>Intel</a:t>
            </a:r>
            <a:r>
              <a:rPr lang="en-US" dirty="0"/>
              <a:t> )</a:t>
            </a:r>
          </a:p>
          <a:p>
            <a:pPr marL="171450" indent="-171450">
              <a:buFont typeface="Arial" panose="020B0604020202020204" pitchFamily="34" charset="0"/>
              <a:buChar char="•"/>
              <a:defRPr/>
            </a:pPr>
            <a:r>
              <a:rPr lang="en-US" dirty="0"/>
              <a:t>SSE ( streaming SIMD extensions ) </a:t>
            </a:r>
          </a:p>
          <a:p>
            <a:pPr marL="171450" indent="-171450">
              <a:buFont typeface="Arial" panose="020B0604020202020204" pitchFamily="34" charset="0"/>
              <a:buChar char="•"/>
              <a:defRPr/>
            </a:pPr>
            <a:r>
              <a:rPr lang="en-US" dirty="0"/>
              <a:t>AVX ( advanced vector extensions )</a:t>
            </a:r>
          </a:p>
          <a:p>
            <a:pPr>
              <a:buFont typeface="Arial" panose="020B0604020202020204" pitchFamily="34" charset="0"/>
              <a:buNone/>
              <a:defRPr/>
            </a:pPr>
            <a:endParaRPr lang="en-US" dirty="0"/>
          </a:p>
          <a:p>
            <a:pPr>
              <a:defRPr/>
            </a:pPr>
            <a:r>
              <a:rPr lang="en-US" dirty="0"/>
              <a:t>Here's how you operate on 8 </a:t>
            </a:r>
            <a:r>
              <a:rPr lang="en-US" dirty="0" err="1"/>
              <a:t>ints</a:t>
            </a:r>
            <a:r>
              <a:rPr lang="en-US" dirty="0"/>
              <a:t> at a time.  </a:t>
            </a:r>
          </a:p>
          <a:p>
            <a:pPr>
              <a:defRPr/>
            </a:pPr>
            <a:r>
              <a:rPr lang="en-US" dirty="0"/>
              <a:t>For </a:t>
            </a:r>
            <a:r>
              <a:rPr lang="en-US" dirty="0" err="1"/>
              <a:t>ints</a:t>
            </a:r>
            <a:r>
              <a:rPr lang="en-US" dirty="0"/>
              <a:t>, the arithmetic uses _epi32, and the load and store use the weird _si256 type, which just means one giant 256-bit block of integer data.</a:t>
            </a:r>
          </a:p>
          <a:p>
            <a:pPr>
              <a:defRPr/>
            </a:pPr>
            <a:r>
              <a:rPr lang="en-US" dirty="0"/>
              <a:t>#include "</a:t>
            </a:r>
            <a:r>
              <a:rPr lang="en-US" dirty="0" err="1"/>
              <a:t>immintrin.h</a:t>
            </a:r>
            <a:r>
              <a:rPr lang="en-US" dirty="0"/>
              <a:t>" </a:t>
            </a:r>
          </a:p>
          <a:p>
            <a:pPr>
              <a:defRPr/>
            </a:pPr>
            <a:r>
              <a:rPr lang="en-US" dirty="0"/>
              <a:t>void foo(void) { int f[8]={1,2,0,3,5,5,10,11}; </a:t>
            </a:r>
          </a:p>
          <a:p>
            <a:pPr lvl="1">
              <a:defRPr/>
            </a:pPr>
            <a:r>
              <a:rPr lang="en-US" dirty="0"/>
              <a:t>__m256</a:t>
            </a:r>
            <a:r>
              <a:rPr lang="en-US" b="1" dirty="0"/>
              <a:t>i</a:t>
            </a:r>
            <a:r>
              <a:rPr lang="en-US" dirty="0"/>
              <a:t> v=_mm256_load_</a:t>
            </a:r>
            <a:r>
              <a:rPr lang="en-US" b="1" dirty="0"/>
              <a:t>si256</a:t>
            </a:r>
            <a:r>
              <a:rPr lang="en-US" dirty="0"/>
              <a:t>((const __m256i *)&amp;f[0]); </a:t>
            </a:r>
          </a:p>
          <a:p>
            <a:pPr lvl="1">
              <a:defRPr/>
            </a:pPr>
            <a:r>
              <a:rPr lang="en-US" dirty="0"/>
              <a:t>v=_mm256_add_</a:t>
            </a:r>
            <a:r>
              <a:rPr lang="en-US" b="1" dirty="0"/>
              <a:t>epi32</a:t>
            </a:r>
            <a:r>
              <a:rPr lang="en-US" dirty="0"/>
              <a:t>(</a:t>
            </a:r>
            <a:r>
              <a:rPr lang="en-US" dirty="0" err="1"/>
              <a:t>v,v</a:t>
            </a:r>
            <a:r>
              <a:rPr lang="en-US" dirty="0"/>
              <a:t>);</a:t>
            </a:r>
          </a:p>
          <a:p>
            <a:pPr lvl="1">
              <a:defRPr/>
            </a:pPr>
            <a:r>
              <a:rPr lang="en-US" dirty="0"/>
              <a:t> _mm256_store_</a:t>
            </a:r>
            <a:r>
              <a:rPr lang="en-US" b="1" dirty="0"/>
              <a:t>si256</a:t>
            </a:r>
            <a:r>
              <a:rPr lang="en-US" dirty="0"/>
              <a:t>((__m256i *)&amp;f[0],v); </a:t>
            </a:r>
          </a:p>
          <a:p>
            <a:pPr lvl="1">
              <a:defRPr/>
            </a:pPr>
            <a:r>
              <a:rPr lang="en-US" dirty="0" err="1"/>
              <a:t>iarray_print</a:t>
            </a:r>
            <a:r>
              <a:rPr lang="en-US" dirty="0"/>
              <a:t>(f,8); </a:t>
            </a:r>
          </a:p>
          <a:p>
            <a:pPr>
              <a:defRPr/>
            </a:pPr>
            <a:r>
              <a:rPr lang="en-US" dirty="0"/>
              <a:t>}</a:t>
            </a:r>
          </a:p>
        </p:txBody>
      </p:sp>
      <p:sp>
        <p:nvSpPr>
          <p:cNvPr id="188419" name="Slide Number Placeholder 3">
            <a:extLst>
              <a:ext uri="{FF2B5EF4-FFF2-40B4-BE49-F238E27FC236}">
                <a16:creationId xmlns:a16="http://schemas.microsoft.com/office/drawing/2014/main" id="{33ABD2E7-3CCD-8245-BACD-0B0A19FA432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A8FC97A-1B5D-524B-9794-B2216CAD6294}" type="slidenum">
              <a:rPr lang="en-US" altLang="en-US" sz="1200"/>
              <a:pPr/>
              <a:t>88</a:t>
            </a:fld>
            <a:endParaRPr lang="en-US" alt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a:extLst>
              <a:ext uri="{FF2B5EF4-FFF2-40B4-BE49-F238E27FC236}">
                <a16:creationId xmlns:a16="http://schemas.microsoft.com/office/drawing/2014/main" id="{D945F1AC-AF22-7348-937C-4385F8868B4E}"/>
              </a:ext>
            </a:extLst>
          </p:cNvPr>
          <p:cNvSpPr>
            <a:spLocks noGrp="1" noRot="1" noChangeAspect="1" noChangeArrowheads="1" noTextEdit="1"/>
          </p:cNvSpPr>
          <p:nvPr>
            <p:ph type="sldImg"/>
          </p:nvPr>
        </p:nvSpPr>
        <p:spPr>
          <a:solidFill>
            <a:srgbClr val="FFFFFF"/>
          </a:solidFill>
          <a:ln/>
        </p:spPr>
      </p:sp>
      <p:sp>
        <p:nvSpPr>
          <p:cNvPr id="34818" name="Rectangle 2">
            <a:extLst>
              <a:ext uri="{FF2B5EF4-FFF2-40B4-BE49-F238E27FC236}">
                <a16:creationId xmlns:a16="http://schemas.microsoft.com/office/drawing/2014/main" id="{FE6E5446-73B7-CA4A-868A-1D3FD2E4F7E2}"/>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4450" algn="just">
              <a:lnSpc>
                <a:spcPct val="90000"/>
              </a:lnSpc>
              <a:spcBef>
                <a:spcPts val="525"/>
              </a:spcBef>
            </a:pPr>
            <a:r>
              <a:rPr lang="en-US" altLang="en-US">
                <a:solidFill>
                  <a:srgbClr val="000000"/>
                </a:solidFill>
                <a:latin typeface="Arial" panose="020B0604020202020204" pitchFamily="34" charset="0"/>
                <a:ea typeface="ＭＳ Ｐゴシック" panose="020B0600070205080204" pitchFamily="34" charset="-128"/>
                <a:cs typeface="Arial" panose="020B0604020202020204" pitchFamily="34" charset="0"/>
                <a:sym typeface="Arial" panose="020B0604020202020204" pitchFamily="34" charset="0"/>
              </a:rPr>
              <a:t>WAW hazard with I1 and I2.</a:t>
            </a:r>
          </a:p>
          <a:p>
            <a:pPr marL="44450" algn="just">
              <a:lnSpc>
                <a:spcPct val="90000"/>
              </a:lnSpc>
              <a:spcBef>
                <a:spcPts val="525"/>
              </a:spcBef>
            </a:pPr>
            <a:r>
              <a:rPr lang="en-US" altLang="en-US">
                <a:solidFill>
                  <a:srgbClr val="000000"/>
                </a:solidFill>
                <a:latin typeface="Arial" panose="020B0604020202020204" pitchFamily="34" charset="0"/>
                <a:ea typeface="ＭＳ Ｐゴシック" panose="020B0600070205080204" pitchFamily="34" charset="-128"/>
                <a:cs typeface="Arial" panose="020B0604020202020204" pitchFamily="34" charset="0"/>
                <a:sym typeface="Arial" panose="020B0604020202020204" pitchFamily="34" charset="0"/>
              </a:rPr>
              <a:t>Address by register renaming, e.g., rename R3 in I2 and I5 to R20, for example.</a:t>
            </a:r>
          </a:p>
          <a:p>
            <a:pPr marL="44450" algn="just">
              <a:lnSpc>
                <a:spcPct val="90000"/>
              </a:lnSpc>
              <a:spcBef>
                <a:spcPts val="525"/>
              </a:spcBef>
            </a:pPr>
            <a:endParaRPr lang="en-US" altLang="en-US">
              <a:solidFill>
                <a:srgbClr val="000000"/>
              </a:solidFill>
              <a:latin typeface="Arial" panose="020B0604020202020204" pitchFamily="34" charset="0"/>
              <a:ea typeface="ＭＳ Ｐゴシック" panose="020B0600070205080204" pitchFamily="34" charset="-128"/>
              <a:cs typeface="Arial" panose="020B0604020202020204" pitchFamily="34" charset="0"/>
              <a:sym typeface="Arial" panose="020B0604020202020204" pitchFamily="34" charset="0"/>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Slide Image Placeholder 1">
            <a:extLst>
              <a:ext uri="{FF2B5EF4-FFF2-40B4-BE49-F238E27FC236}">
                <a16:creationId xmlns:a16="http://schemas.microsoft.com/office/drawing/2014/main" id="{17C1134A-D9F5-4848-BDE1-7AB3189A09B8}"/>
              </a:ext>
            </a:extLst>
          </p:cNvPr>
          <p:cNvSpPr>
            <a:spLocks noGrp="1" noRot="1" noChangeAspect="1" noChangeArrowheads="1" noTextEdit="1"/>
          </p:cNvSpPr>
          <p:nvPr>
            <p:ph type="sldImg"/>
          </p:nvPr>
        </p:nvSpPr>
        <p:spPr>
          <a:ln/>
        </p:spPr>
      </p:sp>
      <p:sp>
        <p:nvSpPr>
          <p:cNvPr id="192514" name="Notes Placeholder 2">
            <a:extLst>
              <a:ext uri="{FF2B5EF4-FFF2-40B4-BE49-F238E27FC236}">
                <a16:creationId xmlns:a16="http://schemas.microsoft.com/office/drawing/2014/main" id="{FF6A66D6-2D19-1B4C-A63A-AF8E03D6675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ea typeface="ＭＳ Ｐゴシック" panose="020B0600070205080204" pitchFamily="34" charset="-128"/>
              </a:rPr>
              <a:t>Predication works by executing instructions from both paths of the branch and only permitting those instructions from the taken path to modify architectural state.</a:t>
            </a:r>
          </a:p>
          <a:p>
            <a:endParaRPr lang="en-US" altLang="en-US">
              <a:latin typeface="Arial" panose="020B0604020202020204" pitchFamily="34" charset="0"/>
              <a:ea typeface="ＭＳ Ｐゴシック" panose="020B0600070205080204" pitchFamily="34" charset="-128"/>
            </a:endParaRPr>
          </a:p>
          <a:p>
            <a:r>
              <a:rPr lang="en-US" altLang="en-US">
                <a:latin typeface="Arial" panose="020B0604020202020204" pitchFamily="34" charset="0"/>
                <a:ea typeface="ＭＳ Ｐゴシック" panose="020B0600070205080204" pitchFamily="34" charset="-128"/>
              </a:rPr>
              <a:t>ONLY the instructions from the taken path can modify architectural state because they have been associated (</a:t>
            </a:r>
            <a:r>
              <a:rPr lang="en-US" altLang="en-US" i="1">
                <a:latin typeface="Arial" panose="020B0604020202020204" pitchFamily="34" charset="0"/>
                <a:ea typeface="ＭＳ Ｐゴシック" panose="020B0600070205080204" pitchFamily="34" charset="-128"/>
              </a:rPr>
              <a:t>predicated</a:t>
            </a:r>
            <a:r>
              <a:rPr lang="en-US" altLang="en-US">
                <a:latin typeface="Arial" panose="020B0604020202020204" pitchFamily="34" charset="0"/>
                <a:ea typeface="ＭＳ Ｐゴシック" panose="020B0600070205080204" pitchFamily="34" charset="-128"/>
              </a:rPr>
              <a:t>) with a </a:t>
            </a:r>
            <a:r>
              <a:rPr lang="en-US" altLang="en-US" i="1">
                <a:latin typeface="Arial" panose="020B0604020202020204" pitchFamily="34" charset="0"/>
                <a:ea typeface="ＭＳ Ｐゴシック" panose="020B0600070205080204" pitchFamily="34" charset="-128"/>
              </a:rPr>
              <a:t>predicate</a:t>
            </a:r>
            <a:r>
              <a:rPr lang="en-US" altLang="en-US">
                <a:latin typeface="Arial" panose="020B0604020202020204" pitchFamily="34" charset="0"/>
                <a:ea typeface="ＭＳ Ｐゴシック" panose="020B0600070205080204" pitchFamily="34" charset="-128"/>
              </a:rPr>
              <a:t>, which is a </a:t>
            </a:r>
            <a:r>
              <a:rPr lang="en-US" altLang="en-US">
                <a:latin typeface="Arial" panose="020B0604020202020204" pitchFamily="34" charset="0"/>
                <a:ea typeface="ＭＳ Ｐゴシック" panose="020B0600070205080204" pitchFamily="34" charset="-128"/>
                <a:hlinkClick r:id="rId3" tooltip="Boolean data type"/>
              </a:rPr>
              <a:t>Boolean value</a:t>
            </a:r>
            <a:r>
              <a:rPr lang="en-US" altLang="en-US">
                <a:latin typeface="Arial" panose="020B0604020202020204" pitchFamily="34" charset="0"/>
                <a:ea typeface="ＭＳ Ｐゴシック" panose="020B0600070205080204" pitchFamily="34" charset="-128"/>
              </a:rPr>
              <a:t> used by the instruction to control whether the instruction is allowed to modify the architectural state or not.</a:t>
            </a:r>
          </a:p>
          <a:p>
            <a:endParaRPr lang="en-US" altLang="en-US">
              <a:latin typeface="Arial" panose="020B0604020202020204" pitchFamily="34" charset="0"/>
              <a:ea typeface="ＭＳ Ｐゴシック" panose="020B0600070205080204" pitchFamily="34" charset="-128"/>
            </a:endParaRPr>
          </a:p>
          <a:p>
            <a:r>
              <a:rPr lang="en-US" altLang="en-US">
                <a:latin typeface="Arial" panose="020B0604020202020204" pitchFamily="34" charset="0"/>
                <a:ea typeface="ＭＳ Ｐゴシック" panose="020B0600070205080204" pitchFamily="34" charset="-128"/>
              </a:rPr>
              <a:t>Predication is best explained by example. Consider the C </a:t>
            </a:r>
            <a:r>
              <a:rPr lang="en-US" altLang="en-US" i="1">
                <a:latin typeface="Arial" panose="020B0604020202020204" pitchFamily="34" charset="0"/>
                <a:ea typeface="ＭＳ Ｐゴシック" panose="020B0600070205080204" pitchFamily="34" charset="-128"/>
              </a:rPr>
              <a:t>if-then-else</a:t>
            </a:r>
            <a:r>
              <a:rPr lang="en-US" altLang="en-US">
                <a:latin typeface="Arial" panose="020B0604020202020204" pitchFamily="34" charset="0"/>
                <a:ea typeface="ＭＳ Ｐゴシック" panose="020B0600070205080204" pitchFamily="34" charset="-128"/>
              </a:rPr>
              <a:t> statement and its pseudoassembly language implementation in </a:t>
            </a:r>
            <a:r>
              <a:rPr lang="en-US" altLang="en-US" u="sng">
                <a:latin typeface="Arial" panose="020B0604020202020204" pitchFamily="34" charset="0"/>
                <a:ea typeface="ＭＳ Ｐゴシック" panose="020B0600070205080204" pitchFamily="34" charset="-128"/>
                <a:hlinkClick r:id="rId4"/>
              </a:rPr>
              <a:t>Listing One</a:t>
            </a:r>
            <a:r>
              <a:rPr lang="en-US" altLang="en-US">
                <a:latin typeface="Arial" panose="020B0604020202020204" pitchFamily="34" charset="0"/>
                <a:ea typeface="ＭＳ Ｐゴシック" panose="020B0600070205080204" pitchFamily="34" charset="-128"/>
              </a:rPr>
              <a:t>. Each path through the assembly code requires a branch so that only the true or false leg is executed. If the branch is mispredicted, the program can incur a performance penalty. Now imagine that, instead of using a branch to control execution of the statement in </a:t>
            </a:r>
            <a:r>
              <a:rPr lang="en-US" altLang="en-US" u="sng">
                <a:latin typeface="Arial" panose="020B0604020202020204" pitchFamily="34" charset="0"/>
                <a:ea typeface="ＭＳ Ｐゴシック" panose="020B0600070205080204" pitchFamily="34" charset="-128"/>
                <a:hlinkClick r:id="rId4"/>
              </a:rPr>
              <a:t>Listing One</a:t>
            </a:r>
            <a:r>
              <a:rPr lang="en-US" altLang="en-US">
                <a:latin typeface="Arial" panose="020B0604020202020204" pitchFamily="34" charset="0"/>
                <a:ea typeface="ＭＳ Ｐゴシック" panose="020B0600070205080204" pitchFamily="34" charset="-128"/>
              </a:rPr>
              <a:t>, you compute Boolean values, </a:t>
            </a:r>
            <a:r>
              <a:rPr lang="en-US" altLang="en-US" i="1">
                <a:latin typeface="Arial" panose="020B0604020202020204" pitchFamily="34" charset="0"/>
                <a:ea typeface="ＭＳ Ｐゴシック" panose="020B0600070205080204" pitchFamily="34" charset="-128"/>
              </a:rPr>
              <a:t>b1</a:t>
            </a:r>
            <a:r>
              <a:rPr lang="en-US" altLang="en-US">
                <a:latin typeface="Arial" panose="020B0604020202020204" pitchFamily="34" charset="0"/>
                <a:ea typeface="ＭＳ Ｐゴシック" panose="020B0600070205080204" pitchFamily="34" charset="-128"/>
              </a:rPr>
              <a:t> and </a:t>
            </a:r>
            <a:r>
              <a:rPr lang="en-US" altLang="en-US" i="1">
                <a:latin typeface="Arial" panose="020B0604020202020204" pitchFamily="34" charset="0"/>
                <a:ea typeface="ＭＳ Ｐゴシック" panose="020B0600070205080204" pitchFamily="34" charset="-128"/>
              </a:rPr>
              <a:t>b2</a:t>
            </a:r>
            <a:r>
              <a:rPr lang="en-US" altLang="en-US">
                <a:latin typeface="Arial" panose="020B0604020202020204" pitchFamily="34" charset="0"/>
                <a:ea typeface="ＭＳ Ｐゴシック" panose="020B0600070205080204" pitchFamily="34" charset="-128"/>
              </a:rPr>
              <a:t>, and use those Boolean values to switch on/off instructions that make up the </a:t>
            </a:r>
            <a:r>
              <a:rPr lang="en-US" altLang="en-US" i="1">
                <a:latin typeface="Arial" panose="020B0604020202020204" pitchFamily="34" charset="0"/>
                <a:ea typeface="ＭＳ Ｐゴシック" panose="020B0600070205080204" pitchFamily="34" charset="-128"/>
              </a:rPr>
              <a:t>if-then-else</a:t>
            </a:r>
            <a:r>
              <a:rPr lang="en-US" altLang="en-US">
                <a:latin typeface="Arial" panose="020B0604020202020204" pitchFamily="34" charset="0"/>
                <a:ea typeface="ＭＳ Ｐゴシック" panose="020B0600070205080204" pitchFamily="34" charset="-128"/>
              </a:rPr>
              <a:t> statement. The code might look something like </a:t>
            </a:r>
            <a:r>
              <a:rPr lang="en-US" altLang="en-US" u="sng">
                <a:latin typeface="Arial" panose="020B0604020202020204" pitchFamily="34" charset="0"/>
                <a:ea typeface="ＭＳ Ｐゴシック" panose="020B0600070205080204" pitchFamily="34" charset="-128"/>
                <a:hlinkClick r:id="rId5"/>
              </a:rPr>
              <a:t>Listing Two</a:t>
            </a:r>
            <a:r>
              <a:rPr lang="en-US" altLang="en-US">
                <a:latin typeface="Arial" panose="020B0604020202020204" pitchFamily="34" charset="0"/>
                <a:ea typeface="ＭＳ Ｐゴシック" panose="020B0600070205080204" pitchFamily="34" charset="-128"/>
              </a:rPr>
              <a:t>. </a:t>
            </a:r>
          </a:p>
        </p:txBody>
      </p:sp>
      <p:sp>
        <p:nvSpPr>
          <p:cNvPr id="192515" name="Slide Number Placeholder 3">
            <a:extLst>
              <a:ext uri="{FF2B5EF4-FFF2-40B4-BE49-F238E27FC236}">
                <a16:creationId xmlns:a16="http://schemas.microsoft.com/office/drawing/2014/main" id="{52E7C3C0-9B18-6A47-80DD-2898688FF48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84582A8-D365-5346-B85B-ED94E35AAE24}" type="slidenum">
              <a:rPr lang="en-US" altLang="en-US" sz="1200"/>
              <a:pPr/>
              <a:t>91</a:t>
            </a:fld>
            <a:endParaRPr lang="en-US" altLang="en-US" sz="120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Rectangle 1">
            <a:extLst>
              <a:ext uri="{FF2B5EF4-FFF2-40B4-BE49-F238E27FC236}">
                <a16:creationId xmlns:a16="http://schemas.microsoft.com/office/drawing/2014/main" id="{BF4AECFD-08D6-D344-9AB5-37645D0A46FC}"/>
              </a:ext>
            </a:extLst>
          </p:cNvPr>
          <p:cNvSpPr>
            <a:spLocks noGrp="1" noRot="1" noChangeAspect="1" noChangeArrowheads="1" noTextEdit="1"/>
          </p:cNvSpPr>
          <p:nvPr>
            <p:ph type="sldImg"/>
          </p:nvPr>
        </p:nvSpPr>
        <p:spPr>
          <a:solidFill>
            <a:srgbClr val="FFFFFF"/>
          </a:solidFill>
          <a:ln/>
        </p:spPr>
      </p:sp>
      <p:sp>
        <p:nvSpPr>
          <p:cNvPr id="194562" name="Rectangle 2">
            <a:extLst>
              <a:ext uri="{FF2B5EF4-FFF2-40B4-BE49-F238E27FC236}">
                <a16:creationId xmlns:a16="http://schemas.microsoft.com/office/drawing/2014/main" id="{3EEF1F60-333A-1141-8BEF-2B74F96D8ECC}"/>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0800" algn="just">
              <a:lnSpc>
                <a:spcPct val="90000"/>
              </a:lnSpc>
              <a:spcBef>
                <a:spcPts val="525"/>
              </a:spcBef>
            </a:pPr>
            <a:r>
              <a:rPr lang="en-US" altLang="en-US">
                <a:solidFill>
                  <a:srgbClr val="000000"/>
                </a:solidFill>
                <a:latin typeface="Arial" panose="020B0604020202020204" pitchFamily="34" charset="0"/>
                <a:ea typeface="ＭＳ Ｐゴシック" panose="020B0600070205080204" pitchFamily="34" charset="-128"/>
                <a:cs typeface="Arial" panose="020B0604020202020204" pitchFamily="34" charset="0"/>
                <a:sym typeface="Arial" panose="020B0604020202020204" pitchFamily="34" charset="0"/>
              </a:rPr>
              <a:t>Also need bigger RegFile since renaming uses programmer visible registers (not an RUU as with SS)</a:t>
            </a: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9" name="Rectangle 1">
            <a:extLst>
              <a:ext uri="{FF2B5EF4-FFF2-40B4-BE49-F238E27FC236}">
                <a16:creationId xmlns:a16="http://schemas.microsoft.com/office/drawing/2014/main" id="{840078EC-8853-9748-BC43-546FF71C5F05}"/>
              </a:ext>
            </a:extLst>
          </p:cNvPr>
          <p:cNvSpPr>
            <a:spLocks noGrp="1" noRot="1" noChangeAspect="1" noChangeArrowheads="1" noTextEdit="1"/>
          </p:cNvSpPr>
          <p:nvPr>
            <p:ph type="sldImg"/>
          </p:nvPr>
        </p:nvSpPr>
        <p:spPr>
          <a:solidFill>
            <a:srgbClr val="FFFFFF"/>
          </a:solidFill>
          <a:ln/>
        </p:spPr>
      </p:sp>
      <p:sp>
        <p:nvSpPr>
          <p:cNvPr id="196610" name="Rectangle 2">
            <a:extLst>
              <a:ext uri="{FF2B5EF4-FFF2-40B4-BE49-F238E27FC236}">
                <a16:creationId xmlns:a16="http://schemas.microsoft.com/office/drawing/2014/main" id="{B55FACF7-B008-3D45-A71A-B1968C2004BC}"/>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0800" algn="just">
              <a:lnSpc>
                <a:spcPct val="90000"/>
              </a:lnSpc>
              <a:spcBef>
                <a:spcPts val="525"/>
              </a:spcBef>
            </a:pPr>
            <a:r>
              <a:rPr lang="en-US" altLang="en-US">
                <a:solidFill>
                  <a:srgbClr val="000000"/>
                </a:solidFill>
                <a:latin typeface="Arial" panose="020B0604020202020204" pitchFamily="34" charset="0"/>
                <a:ea typeface="ＭＳ Ｐゴシック" panose="020B0600070205080204" pitchFamily="34" charset="-128"/>
                <a:cs typeface="Arial" panose="020B0604020202020204" pitchFamily="34" charset="0"/>
                <a:sym typeface="Arial" panose="020B0604020202020204" pitchFamily="34" charset="0"/>
              </a:rPr>
              <a:t>Also need bigger RegFile since renaming uses programmer visible registers (not an RUU as with SS)</a:t>
            </a: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7" name="Rectangle 2">
            <a:extLst>
              <a:ext uri="{FF2B5EF4-FFF2-40B4-BE49-F238E27FC236}">
                <a16:creationId xmlns:a16="http://schemas.microsoft.com/office/drawing/2014/main" id="{808EA92E-9492-B14C-A9D2-F717BE29C952}"/>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r>
              <a:rPr lang="en-US" altLang="en-US"/>
              <a:t>The University of Adelaide, School of Computer Science</a:t>
            </a:r>
          </a:p>
        </p:txBody>
      </p:sp>
      <p:sp>
        <p:nvSpPr>
          <p:cNvPr id="198658" name="Rectangle 3">
            <a:extLst>
              <a:ext uri="{FF2B5EF4-FFF2-40B4-BE49-F238E27FC236}">
                <a16:creationId xmlns:a16="http://schemas.microsoft.com/office/drawing/2014/main" id="{6C2EA0E5-61C9-4B41-87C0-29DE6EA9F9F8}"/>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F9B68D40-2779-7443-999E-4DD98AF93EC0}" type="datetime3">
              <a:rPr lang="en-US" altLang="en-US" smtClean="0"/>
              <a:pPr>
                <a:spcBef>
                  <a:spcPct val="0"/>
                </a:spcBef>
              </a:pPr>
              <a:t>16 August 2022</a:t>
            </a:fld>
            <a:endParaRPr lang="en-US" altLang="en-US"/>
          </a:p>
        </p:txBody>
      </p:sp>
      <p:sp>
        <p:nvSpPr>
          <p:cNvPr id="198659" name="Rectangle 6">
            <a:extLst>
              <a:ext uri="{FF2B5EF4-FFF2-40B4-BE49-F238E27FC236}">
                <a16:creationId xmlns:a16="http://schemas.microsoft.com/office/drawing/2014/main" id="{3E2451C3-CFC9-F847-AB87-6FE248C279B5}"/>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r>
              <a:rPr lang="en-US" altLang="en-US"/>
              <a:t>Chapter 2 — Instructions: Language of the Computer</a:t>
            </a:r>
          </a:p>
        </p:txBody>
      </p:sp>
      <p:sp>
        <p:nvSpPr>
          <p:cNvPr id="198660" name="Rectangle 7">
            <a:extLst>
              <a:ext uri="{FF2B5EF4-FFF2-40B4-BE49-F238E27FC236}">
                <a16:creationId xmlns:a16="http://schemas.microsoft.com/office/drawing/2014/main" id="{1D49A077-B866-4449-9926-9F2EDAFEB92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0C5665EF-CFE1-4A4B-A2F0-1BFC5022FC15}" type="slidenum">
              <a:rPr lang="en-US" altLang="en-US"/>
              <a:pPr>
                <a:spcBef>
                  <a:spcPct val="0"/>
                </a:spcBef>
              </a:pPr>
              <a:t>94</a:t>
            </a:fld>
            <a:endParaRPr lang="en-US" altLang="en-US"/>
          </a:p>
        </p:txBody>
      </p:sp>
      <p:sp>
        <p:nvSpPr>
          <p:cNvPr id="198661" name="Rectangle 2">
            <a:extLst>
              <a:ext uri="{FF2B5EF4-FFF2-40B4-BE49-F238E27FC236}">
                <a16:creationId xmlns:a16="http://schemas.microsoft.com/office/drawing/2014/main" id="{BBCA75B2-972A-E445-ABAE-45791735CB27}"/>
              </a:ext>
            </a:extLst>
          </p:cNvPr>
          <p:cNvSpPr>
            <a:spLocks noGrp="1" noRot="1" noChangeAspect="1" noChangeArrowheads="1" noTextEdit="1"/>
          </p:cNvSpPr>
          <p:nvPr>
            <p:ph type="sldImg"/>
          </p:nvPr>
        </p:nvSpPr>
        <p:spPr>
          <a:ln/>
        </p:spPr>
      </p:sp>
      <p:sp>
        <p:nvSpPr>
          <p:cNvPr id="198662" name="Rectangle 3">
            <a:extLst>
              <a:ext uri="{FF2B5EF4-FFF2-40B4-BE49-F238E27FC236}">
                <a16:creationId xmlns:a16="http://schemas.microsoft.com/office/drawing/2014/main" id="{B95EEEE0-77E8-4249-84F5-9CAE10F73BF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5" name="Rectangle 2">
            <a:extLst>
              <a:ext uri="{FF2B5EF4-FFF2-40B4-BE49-F238E27FC236}">
                <a16:creationId xmlns:a16="http://schemas.microsoft.com/office/drawing/2014/main" id="{2C3619A0-91CE-4441-AAE6-CC594EB0DDF2}"/>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r>
              <a:rPr lang="en-US" altLang="en-US"/>
              <a:t>The University of Adelaide, School of Computer Science</a:t>
            </a:r>
          </a:p>
        </p:txBody>
      </p:sp>
      <p:sp>
        <p:nvSpPr>
          <p:cNvPr id="200706" name="Rectangle 3">
            <a:extLst>
              <a:ext uri="{FF2B5EF4-FFF2-40B4-BE49-F238E27FC236}">
                <a16:creationId xmlns:a16="http://schemas.microsoft.com/office/drawing/2014/main" id="{2FF2CF6E-F2E7-9C4A-B762-E029B3294E2B}"/>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EE6297BA-980A-504C-B0EB-0EC3029B1CCF}" type="datetime3">
              <a:rPr lang="en-US" altLang="en-US" smtClean="0"/>
              <a:pPr>
                <a:spcBef>
                  <a:spcPct val="0"/>
                </a:spcBef>
              </a:pPr>
              <a:t>16 August 2022</a:t>
            </a:fld>
            <a:endParaRPr lang="en-US" altLang="en-US"/>
          </a:p>
        </p:txBody>
      </p:sp>
      <p:sp>
        <p:nvSpPr>
          <p:cNvPr id="200707" name="Rectangle 6">
            <a:extLst>
              <a:ext uri="{FF2B5EF4-FFF2-40B4-BE49-F238E27FC236}">
                <a16:creationId xmlns:a16="http://schemas.microsoft.com/office/drawing/2014/main" id="{65A1A1CB-5841-9B4D-ABC2-A4E2B1638C7F}"/>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r>
              <a:rPr lang="en-US" altLang="en-US"/>
              <a:t>Chapter 2 — Instructions: Language of the Computer</a:t>
            </a:r>
          </a:p>
        </p:txBody>
      </p:sp>
      <p:sp>
        <p:nvSpPr>
          <p:cNvPr id="200708" name="Rectangle 7">
            <a:extLst>
              <a:ext uri="{FF2B5EF4-FFF2-40B4-BE49-F238E27FC236}">
                <a16:creationId xmlns:a16="http://schemas.microsoft.com/office/drawing/2014/main" id="{6627D47A-99BF-DF4D-A2BC-8762DCE0E2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A7B824F2-DB01-4F44-8647-83867EEF63BD}" type="slidenum">
              <a:rPr lang="en-US" altLang="en-US"/>
              <a:pPr>
                <a:spcBef>
                  <a:spcPct val="0"/>
                </a:spcBef>
              </a:pPr>
              <a:t>95</a:t>
            </a:fld>
            <a:endParaRPr lang="en-US" altLang="en-US"/>
          </a:p>
        </p:txBody>
      </p:sp>
      <p:sp>
        <p:nvSpPr>
          <p:cNvPr id="200709" name="Rectangle 2">
            <a:extLst>
              <a:ext uri="{FF2B5EF4-FFF2-40B4-BE49-F238E27FC236}">
                <a16:creationId xmlns:a16="http://schemas.microsoft.com/office/drawing/2014/main" id="{B9D14EBF-8EB4-6E4A-B2C6-DCC6C8AEB842}"/>
              </a:ext>
            </a:extLst>
          </p:cNvPr>
          <p:cNvSpPr>
            <a:spLocks noGrp="1" noRot="1" noChangeAspect="1" noChangeArrowheads="1" noTextEdit="1"/>
          </p:cNvSpPr>
          <p:nvPr>
            <p:ph type="sldImg"/>
          </p:nvPr>
        </p:nvSpPr>
        <p:spPr>
          <a:ln/>
        </p:spPr>
      </p:sp>
      <p:sp>
        <p:nvSpPr>
          <p:cNvPr id="200710" name="Rectangle 3">
            <a:extLst>
              <a:ext uri="{FF2B5EF4-FFF2-40B4-BE49-F238E27FC236}">
                <a16:creationId xmlns:a16="http://schemas.microsoft.com/office/drawing/2014/main" id="{8EE97A45-7526-E54A-B9D9-F8EECA30684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3" name="Rectangle 2">
            <a:extLst>
              <a:ext uri="{FF2B5EF4-FFF2-40B4-BE49-F238E27FC236}">
                <a16:creationId xmlns:a16="http://schemas.microsoft.com/office/drawing/2014/main" id="{AF3E2FDC-2826-FF4A-84CC-7CE104FA1346}"/>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r>
              <a:rPr lang="en-US" altLang="en-US"/>
              <a:t>The University of Adelaide, School of Computer Science</a:t>
            </a:r>
          </a:p>
        </p:txBody>
      </p:sp>
      <p:sp>
        <p:nvSpPr>
          <p:cNvPr id="202754" name="Rectangle 3">
            <a:extLst>
              <a:ext uri="{FF2B5EF4-FFF2-40B4-BE49-F238E27FC236}">
                <a16:creationId xmlns:a16="http://schemas.microsoft.com/office/drawing/2014/main" id="{0EFE841A-A84F-6243-B4CE-EA487CDBD7DE}"/>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143E4984-C062-D441-A3A8-3C1231CA1AFA}" type="datetime3">
              <a:rPr lang="en-US" altLang="en-US" smtClean="0"/>
              <a:pPr>
                <a:spcBef>
                  <a:spcPct val="0"/>
                </a:spcBef>
              </a:pPr>
              <a:t>16 August 2022</a:t>
            </a:fld>
            <a:endParaRPr lang="en-US" altLang="en-US"/>
          </a:p>
        </p:txBody>
      </p:sp>
      <p:sp>
        <p:nvSpPr>
          <p:cNvPr id="202755" name="Rectangle 6">
            <a:extLst>
              <a:ext uri="{FF2B5EF4-FFF2-40B4-BE49-F238E27FC236}">
                <a16:creationId xmlns:a16="http://schemas.microsoft.com/office/drawing/2014/main" id="{EA5F8ED5-6B4C-0541-AC0E-2C7D043AF17F}"/>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r>
              <a:rPr lang="en-US" altLang="en-US"/>
              <a:t>Chapter 2 — Instructions: Language of the Computer</a:t>
            </a:r>
          </a:p>
        </p:txBody>
      </p:sp>
      <p:sp>
        <p:nvSpPr>
          <p:cNvPr id="202756" name="Rectangle 7">
            <a:extLst>
              <a:ext uri="{FF2B5EF4-FFF2-40B4-BE49-F238E27FC236}">
                <a16:creationId xmlns:a16="http://schemas.microsoft.com/office/drawing/2014/main" id="{14CAEA95-7A64-1B4F-BC04-7016114A8EF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F5D41DF2-E6C9-4244-9FDE-2B27D09D30F9}" type="slidenum">
              <a:rPr lang="en-US" altLang="en-US"/>
              <a:pPr>
                <a:spcBef>
                  <a:spcPct val="0"/>
                </a:spcBef>
              </a:pPr>
              <a:t>96</a:t>
            </a:fld>
            <a:endParaRPr lang="en-US" altLang="en-US"/>
          </a:p>
        </p:txBody>
      </p:sp>
      <p:sp>
        <p:nvSpPr>
          <p:cNvPr id="202757" name="Rectangle 2">
            <a:extLst>
              <a:ext uri="{FF2B5EF4-FFF2-40B4-BE49-F238E27FC236}">
                <a16:creationId xmlns:a16="http://schemas.microsoft.com/office/drawing/2014/main" id="{8D17EF1A-4A86-8642-88A4-C3AB51811AB0}"/>
              </a:ext>
            </a:extLst>
          </p:cNvPr>
          <p:cNvSpPr>
            <a:spLocks noGrp="1" noRot="1" noChangeAspect="1" noChangeArrowheads="1" noTextEdit="1"/>
          </p:cNvSpPr>
          <p:nvPr>
            <p:ph type="sldImg"/>
          </p:nvPr>
        </p:nvSpPr>
        <p:spPr>
          <a:ln/>
        </p:spPr>
      </p:sp>
      <p:sp>
        <p:nvSpPr>
          <p:cNvPr id="202758" name="Rectangle 3">
            <a:extLst>
              <a:ext uri="{FF2B5EF4-FFF2-40B4-BE49-F238E27FC236}">
                <a16:creationId xmlns:a16="http://schemas.microsoft.com/office/drawing/2014/main" id="{470A175D-FEE9-ED4B-AA74-972B564C77E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1" name="Rectangle 2">
            <a:extLst>
              <a:ext uri="{FF2B5EF4-FFF2-40B4-BE49-F238E27FC236}">
                <a16:creationId xmlns:a16="http://schemas.microsoft.com/office/drawing/2014/main" id="{DA3837CC-B9C0-F445-88A9-95618CF51160}"/>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r>
              <a:rPr lang="en-US" altLang="en-US"/>
              <a:t>The University of Adelaide, School of Computer Science</a:t>
            </a:r>
          </a:p>
        </p:txBody>
      </p:sp>
      <p:sp>
        <p:nvSpPr>
          <p:cNvPr id="204802" name="Rectangle 3">
            <a:extLst>
              <a:ext uri="{FF2B5EF4-FFF2-40B4-BE49-F238E27FC236}">
                <a16:creationId xmlns:a16="http://schemas.microsoft.com/office/drawing/2014/main" id="{130FAEDB-E539-A24C-95C0-193203E5CFFC}"/>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D5DDE9AB-41AC-884C-8380-680949E1B15F}" type="datetime3">
              <a:rPr lang="en-US" altLang="en-US" smtClean="0"/>
              <a:pPr>
                <a:spcBef>
                  <a:spcPct val="0"/>
                </a:spcBef>
              </a:pPr>
              <a:t>16 August 2022</a:t>
            </a:fld>
            <a:endParaRPr lang="en-US" altLang="en-US"/>
          </a:p>
        </p:txBody>
      </p:sp>
      <p:sp>
        <p:nvSpPr>
          <p:cNvPr id="204803" name="Rectangle 6">
            <a:extLst>
              <a:ext uri="{FF2B5EF4-FFF2-40B4-BE49-F238E27FC236}">
                <a16:creationId xmlns:a16="http://schemas.microsoft.com/office/drawing/2014/main" id="{8B27B89F-FE35-A648-8507-F77660F04A2D}"/>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r>
              <a:rPr lang="en-US" altLang="en-US"/>
              <a:t>Chapter 2 — Instructions: Language of the Computer</a:t>
            </a:r>
          </a:p>
        </p:txBody>
      </p:sp>
      <p:sp>
        <p:nvSpPr>
          <p:cNvPr id="204804" name="Rectangle 7">
            <a:extLst>
              <a:ext uri="{FF2B5EF4-FFF2-40B4-BE49-F238E27FC236}">
                <a16:creationId xmlns:a16="http://schemas.microsoft.com/office/drawing/2014/main" id="{718CD9F2-E7E0-5C4A-AE6B-E08BDE0CC36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8D96FE55-CB9C-3F4F-837E-249282572F90}" type="slidenum">
              <a:rPr lang="en-US" altLang="en-US"/>
              <a:pPr>
                <a:spcBef>
                  <a:spcPct val="0"/>
                </a:spcBef>
              </a:pPr>
              <a:t>97</a:t>
            </a:fld>
            <a:endParaRPr lang="en-US" altLang="en-US"/>
          </a:p>
        </p:txBody>
      </p:sp>
      <p:sp>
        <p:nvSpPr>
          <p:cNvPr id="204805" name="Rectangle 2">
            <a:extLst>
              <a:ext uri="{FF2B5EF4-FFF2-40B4-BE49-F238E27FC236}">
                <a16:creationId xmlns:a16="http://schemas.microsoft.com/office/drawing/2014/main" id="{D3557F96-252E-754C-8399-0464F15D7C51}"/>
              </a:ext>
            </a:extLst>
          </p:cNvPr>
          <p:cNvSpPr>
            <a:spLocks noGrp="1" noRot="1" noChangeAspect="1" noChangeArrowheads="1" noTextEdit="1"/>
          </p:cNvSpPr>
          <p:nvPr>
            <p:ph type="sldImg"/>
          </p:nvPr>
        </p:nvSpPr>
        <p:spPr>
          <a:ln/>
        </p:spPr>
      </p:sp>
      <p:sp>
        <p:nvSpPr>
          <p:cNvPr id="204806" name="Rectangle 3">
            <a:extLst>
              <a:ext uri="{FF2B5EF4-FFF2-40B4-BE49-F238E27FC236}">
                <a16:creationId xmlns:a16="http://schemas.microsoft.com/office/drawing/2014/main" id="{34E9CE2E-331E-9247-82C3-EA5B08C2CC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49" name="Rectangle 2">
            <a:extLst>
              <a:ext uri="{FF2B5EF4-FFF2-40B4-BE49-F238E27FC236}">
                <a16:creationId xmlns:a16="http://schemas.microsoft.com/office/drawing/2014/main" id="{24384889-B6FB-D343-927E-7C2ABFDBD147}"/>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r>
              <a:rPr lang="en-US" altLang="en-US"/>
              <a:t>The University of Adelaide, School of Computer Science</a:t>
            </a:r>
          </a:p>
        </p:txBody>
      </p:sp>
      <p:sp>
        <p:nvSpPr>
          <p:cNvPr id="206850" name="Rectangle 3">
            <a:extLst>
              <a:ext uri="{FF2B5EF4-FFF2-40B4-BE49-F238E27FC236}">
                <a16:creationId xmlns:a16="http://schemas.microsoft.com/office/drawing/2014/main" id="{EF1FA061-D936-004F-9748-D5537127BEA8}"/>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F8F19F8B-C672-5E49-9B90-5C8E61B67669}" type="datetime3">
              <a:rPr lang="en-US" altLang="en-US" smtClean="0"/>
              <a:pPr>
                <a:spcBef>
                  <a:spcPct val="0"/>
                </a:spcBef>
              </a:pPr>
              <a:t>16 August 2022</a:t>
            </a:fld>
            <a:endParaRPr lang="en-US" altLang="en-US"/>
          </a:p>
        </p:txBody>
      </p:sp>
      <p:sp>
        <p:nvSpPr>
          <p:cNvPr id="206851" name="Rectangle 6">
            <a:extLst>
              <a:ext uri="{FF2B5EF4-FFF2-40B4-BE49-F238E27FC236}">
                <a16:creationId xmlns:a16="http://schemas.microsoft.com/office/drawing/2014/main" id="{BD16CAC7-9B5D-594E-B1A0-BD3506ACA981}"/>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r>
              <a:rPr lang="en-US" altLang="en-US"/>
              <a:t>Chapter 2 — Instructions: Language of the Computer</a:t>
            </a:r>
          </a:p>
        </p:txBody>
      </p:sp>
      <p:sp>
        <p:nvSpPr>
          <p:cNvPr id="206852" name="Rectangle 7">
            <a:extLst>
              <a:ext uri="{FF2B5EF4-FFF2-40B4-BE49-F238E27FC236}">
                <a16:creationId xmlns:a16="http://schemas.microsoft.com/office/drawing/2014/main" id="{8B78C20E-F873-E642-A74C-1D075CBF998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458F2F02-4E0A-8E47-BA47-78B19D716CEA}" type="slidenum">
              <a:rPr lang="en-US" altLang="en-US"/>
              <a:pPr>
                <a:spcBef>
                  <a:spcPct val="0"/>
                </a:spcBef>
              </a:pPr>
              <a:t>98</a:t>
            </a:fld>
            <a:endParaRPr lang="en-US" altLang="en-US"/>
          </a:p>
        </p:txBody>
      </p:sp>
      <p:sp>
        <p:nvSpPr>
          <p:cNvPr id="206853" name="Rectangle 2">
            <a:extLst>
              <a:ext uri="{FF2B5EF4-FFF2-40B4-BE49-F238E27FC236}">
                <a16:creationId xmlns:a16="http://schemas.microsoft.com/office/drawing/2014/main" id="{D4C508CA-018F-964F-97EB-A123E6B8D4F1}"/>
              </a:ext>
            </a:extLst>
          </p:cNvPr>
          <p:cNvSpPr>
            <a:spLocks noGrp="1" noRot="1" noChangeAspect="1" noChangeArrowheads="1" noTextEdit="1"/>
          </p:cNvSpPr>
          <p:nvPr>
            <p:ph type="sldImg"/>
          </p:nvPr>
        </p:nvSpPr>
        <p:spPr>
          <a:ln/>
        </p:spPr>
      </p:sp>
      <p:sp>
        <p:nvSpPr>
          <p:cNvPr id="206854" name="Rectangle 3">
            <a:extLst>
              <a:ext uri="{FF2B5EF4-FFF2-40B4-BE49-F238E27FC236}">
                <a16:creationId xmlns:a16="http://schemas.microsoft.com/office/drawing/2014/main" id="{2B5043EA-486C-CF49-8F82-C7489AADAC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7" name="Rectangle 2">
            <a:extLst>
              <a:ext uri="{FF2B5EF4-FFF2-40B4-BE49-F238E27FC236}">
                <a16:creationId xmlns:a16="http://schemas.microsoft.com/office/drawing/2014/main" id="{58E9FAB6-4264-214B-A538-EA2072ED5D34}"/>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r>
              <a:rPr lang="en-US" altLang="en-US"/>
              <a:t>The University of Adelaide, School of Computer Science</a:t>
            </a:r>
          </a:p>
        </p:txBody>
      </p:sp>
      <p:sp>
        <p:nvSpPr>
          <p:cNvPr id="208898" name="Rectangle 3">
            <a:extLst>
              <a:ext uri="{FF2B5EF4-FFF2-40B4-BE49-F238E27FC236}">
                <a16:creationId xmlns:a16="http://schemas.microsoft.com/office/drawing/2014/main" id="{393AE35D-E290-4044-8D21-B75B0F4A18BB}"/>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FFA18A53-BBE9-CF49-9562-23C5068BA103}" type="datetime3">
              <a:rPr lang="en-US" altLang="en-US" smtClean="0"/>
              <a:pPr>
                <a:spcBef>
                  <a:spcPct val="0"/>
                </a:spcBef>
              </a:pPr>
              <a:t>16 August 2022</a:t>
            </a:fld>
            <a:endParaRPr lang="en-US" altLang="en-US"/>
          </a:p>
        </p:txBody>
      </p:sp>
      <p:sp>
        <p:nvSpPr>
          <p:cNvPr id="208899" name="Rectangle 6">
            <a:extLst>
              <a:ext uri="{FF2B5EF4-FFF2-40B4-BE49-F238E27FC236}">
                <a16:creationId xmlns:a16="http://schemas.microsoft.com/office/drawing/2014/main" id="{2D054135-DFF3-614B-BE00-9CB21659DDF0}"/>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r>
              <a:rPr lang="en-US" altLang="en-US"/>
              <a:t>Chapter 2 — Instructions: Language of the Computer</a:t>
            </a:r>
          </a:p>
        </p:txBody>
      </p:sp>
      <p:sp>
        <p:nvSpPr>
          <p:cNvPr id="208900" name="Rectangle 7">
            <a:extLst>
              <a:ext uri="{FF2B5EF4-FFF2-40B4-BE49-F238E27FC236}">
                <a16:creationId xmlns:a16="http://schemas.microsoft.com/office/drawing/2014/main" id="{94177D0C-E16E-A049-BFE6-061B34016B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7D7BF101-EBF6-C341-9CF1-FDE2EBF11E3C}" type="slidenum">
              <a:rPr lang="en-US" altLang="en-US"/>
              <a:pPr>
                <a:spcBef>
                  <a:spcPct val="0"/>
                </a:spcBef>
              </a:pPr>
              <a:t>99</a:t>
            </a:fld>
            <a:endParaRPr lang="en-US" altLang="en-US"/>
          </a:p>
        </p:txBody>
      </p:sp>
      <p:sp>
        <p:nvSpPr>
          <p:cNvPr id="208901" name="Rectangle 2">
            <a:extLst>
              <a:ext uri="{FF2B5EF4-FFF2-40B4-BE49-F238E27FC236}">
                <a16:creationId xmlns:a16="http://schemas.microsoft.com/office/drawing/2014/main" id="{86D9E3CD-AD67-2A40-8669-8187FDB7FEB4}"/>
              </a:ext>
            </a:extLst>
          </p:cNvPr>
          <p:cNvSpPr>
            <a:spLocks noGrp="1" noRot="1" noChangeAspect="1" noChangeArrowheads="1" noTextEdit="1"/>
          </p:cNvSpPr>
          <p:nvPr>
            <p:ph type="sldImg"/>
          </p:nvPr>
        </p:nvSpPr>
        <p:spPr>
          <a:ln/>
        </p:spPr>
      </p:sp>
      <p:sp>
        <p:nvSpPr>
          <p:cNvPr id="208902" name="Rectangle 3">
            <a:extLst>
              <a:ext uri="{FF2B5EF4-FFF2-40B4-BE49-F238E27FC236}">
                <a16:creationId xmlns:a16="http://schemas.microsoft.com/office/drawing/2014/main" id="{C8EA7458-2D26-A840-829A-E430ADBABF2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69" name="Rectangle 1">
            <a:extLst>
              <a:ext uri="{FF2B5EF4-FFF2-40B4-BE49-F238E27FC236}">
                <a16:creationId xmlns:a16="http://schemas.microsoft.com/office/drawing/2014/main" id="{529F2567-55AA-DC48-8177-E6A9EB31331F}"/>
              </a:ext>
            </a:extLst>
          </p:cNvPr>
          <p:cNvSpPr>
            <a:spLocks noGrp="1" noRot="1" noChangeAspect="1" noChangeArrowheads="1" noTextEdit="1"/>
          </p:cNvSpPr>
          <p:nvPr>
            <p:ph type="sldImg"/>
          </p:nvPr>
        </p:nvSpPr>
        <p:spPr>
          <a:solidFill>
            <a:srgbClr val="FFFFFF"/>
          </a:solidFill>
          <a:ln/>
        </p:spPr>
      </p:sp>
      <p:sp>
        <p:nvSpPr>
          <p:cNvPr id="211970" name="Rectangle 2">
            <a:extLst>
              <a:ext uri="{FF2B5EF4-FFF2-40B4-BE49-F238E27FC236}">
                <a16:creationId xmlns:a16="http://schemas.microsoft.com/office/drawing/2014/main" id="{389571A3-6CAB-E54F-94AA-E99DC832A852}"/>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0800" algn="just">
              <a:lnSpc>
                <a:spcPct val="90000"/>
              </a:lnSpc>
              <a:spcBef>
                <a:spcPts val="525"/>
              </a:spcBef>
            </a:pPr>
            <a:r>
              <a:rPr lang="en-US" altLang="en-US">
                <a:solidFill>
                  <a:srgbClr val="000000"/>
                </a:solidFill>
                <a:latin typeface="Arial" panose="020B0604020202020204" pitchFamily="34" charset="0"/>
                <a:ea typeface="ＭＳ Ｐゴシック" panose="020B0600070205080204" pitchFamily="34" charset="-128"/>
                <a:cs typeface="Arial" panose="020B0604020202020204" pitchFamily="34" charset="0"/>
                <a:sym typeface="Arial" panose="020B0604020202020204" pitchFamily="34" charset="0"/>
              </a:rPr>
              <a:t>Pipelining helps instruction bandwidth, not instruction latency</a:t>
            </a:r>
          </a:p>
          <a:p>
            <a:pPr marL="50800" algn="just">
              <a:lnSpc>
                <a:spcPct val="90000"/>
              </a:lnSpc>
              <a:spcBef>
                <a:spcPts val="525"/>
              </a:spcBef>
            </a:pPr>
            <a:r>
              <a:rPr lang="en-US" altLang="en-US">
                <a:solidFill>
                  <a:srgbClr val="000000"/>
                </a:solidFill>
                <a:latin typeface="Arial" panose="020B0604020202020204" pitchFamily="34" charset="0"/>
                <a:ea typeface="ＭＳ Ｐゴシック" panose="020B0600070205080204" pitchFamily="34" charset="-128"/>
                <a:cs typeface="Arial" panose="020B0604020202020204" pitchFamily="34" charset="0"/>
                <a:sym typeface="Arial" panose="020B0604020202020204" pitchFamily="34" charset="0"/>
              </a:rPr>
              <a:t>Loop unrolling and software pipelining to help with data hazards</a:t>
            </a:r>
          </a:p>
          <a:p>
            <a:pPr marL="50800" algn="just">
              <a:lnSpc>
                <a:spcPct val="90000"/>
              </a:lnSpc>
              <a:spcBef>
                <a:spcPts val="525"/>
              </a:spcBef>
            </a:pPr>
            <a:r>
              <a:rPr lang="en-US" altLang="en-US">
                <a:solidFill>
                  <a:srgbClr val="000000"/>
                </a:solidFill>
                <a:latin typeface="Arial" panose="020B0604020202020204" pitchFamily="34" charset="0"/>
                <a:ea typeface="ＭＳ Ｐゴシック" panose="020B0600070205080204" pitchFamily="34" charset="-128"/>
                <a:cs typeface="Arial" panose="020B0604020202020204" pitchFamily="34" charset="0"/>
                <a:sym typeface="Arial" panose="020B0604020202020204" pitchFamily="34" charset="0"/>
              </a:rPr>
              <a:t>Dynamic branch prediction + early branch target address calculation for speculative execution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a:extLst>
              <a:ext uri="{FF2B5EF4-FFF2-40B4-BE49-F238E27FC236}">
                <a16:creationId xmlns:a16="http://schemas.microsoft.com/office/drawing/2014/main" id="{843573AB-CB1C-7A4B-B14E-227C65736D57}"/>
              </a:ext>
            </a:extLst>
          </p:cNvPr>
          <p:cNvSpPr>
            <a:spLocks noGrp="1" noRot="1" noChangeAspect="1" noChangeArrowheads="1" noTextEdit="1"/>
          </p:cNvSpPr>
          <p:nvPr>
            <p:ph type="sldImg"/>
          </p:nvPr>
        </p:nvSpPr>
        <p:spPr>
          <a:solidFill>
            <a:srgbClr val="FFFFFF"/>
          </a:solidFill>
          <a:ln/>
        </p:spPr>
      </p:sp>
      <p:sp>
        <p:nvSpPr>
          <p:cNvPr id="36866" name="Rectangle 2">
            <a:extLst>
              <a:ext uri="{FF2B5EF4-FFF2-40B4-BE49-F238E27FC236}">
                <a16:creationId xmlns:a16="http://schemas.microsoft.com/office/drawing/2014/main" id="{1CC529F2-97EE-EC4B-B5BE-27679E188FC4}"/>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4450" algn="just">
              <a:lnSpc>
                <a:spcPct val="90000"/>
              </a:lnSpc>
              <a:spcBef>
                <a:spcPts val="525"/>
              </a:spcBef>
            </a:pPr>
            <a:r>
              <a:rPr lang="en-US" altLang="en-US">
                <a:solidFill>
                  <a:srgbClr val="000000"/>
                </a:solidFill>
                <a:latin typeface="Arial" panose="020B0604020202020204" pitchFamily="34" charset="0"/>
                <a:ea typeface="ＭＳ Ｐゴシック" panose="020B0600070205080204" pitchFamily="34" charset="-128"/>
                <a:cs typeface="Arial" panose="020B0604020202020204" pitchFamily="34" charset="0"/>
                <a:sym typeface="Arial" panose="020B0604020202020204" pitchFamily="34" charset="0"/>
              </a:rPr>
              <a:t>An instruction being in the instruction window only implies that the processor has sufficient information about the instruction to know whether or not it can be issued  </a:t>
            </a:r>
          </a:p>
          <a:p>
            <a:pPr marL="44450" algn="just">
              <a:lnSpc>
                <a:spcPct val="90000"/>
              </a:lnSpc>
              <a:spcBef>
                <a:spcPts val="525"/>
              </a:spcBef>
            </a:pPr>
            <a:r>
              <a:rPr lang="en-US" altLang="en-US">
                <a:solidFill>
                  <a:srgbClr val="000000"/>
                </a:solidFill>
                <a:latin typeface="Arial" panose="020B0604020202020204" pitchFamily="34" charset="0"/>
                <a:ea typeface="ＭＳ Ｐゴシック" panose="020B0600070205080204" pitchFamily="34" charset="-128"/>
                <a:cs typeface="Arial" panose="020B0604020202020204" pitchFamily="34" charset="0"/>
                <a:sym typeface="Arial" panose="020B0604020202020204" pitchFamily="34" charset="0"/>
              </a:rPr>
              <a:t>Instr window == Tetris</a:t>
            </a: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7" name="Rectangle 2">
            <a:extLst>
              <a:ext uri="{FF2B5EF4-FFF2-40B4-BE49-F238E27FC236}">
                <a16:creationId xmlns:a16="http://schemas.microsoft.com/office/drawing/2014/main" id="{94AB380C-387F-A44C-9055-C4E5D666DC55}"/>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r>
              <a:rPr lang="en-US" altLang="en-US"/>
              <a:t>The University of Adelaide, School of Computer Science</a:t>
            </a:r>
          </a:p>
        </p:txBody>
      </p:sp>
      <p:sp>
        <p:nvSpPr>
          <p:cNvPr id="214018" name="Rectangle 3">
            <a:extLst>
              <a:ext uri="{FF2B5EF4-FFF2-40B4-BE49-F238E27FC236}">
                <a16:creationId xmlns:a16="http://schemas.microsoft.com/office/drawing/2014/main" id="{54ADDD4E-C4C5-F34D-83DB-2A3B9C37FD84}"/>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FCC35A7B-CCBF-E543-99FF-A4E82A34431C}" type="datetime3">
              <a:rPr lang="en-US" altLang="en-US" smtClean="0"/>
              <a:pPr>
                <a:spcBef>
                  <a:spcPct val="0"/>
                </a:spcBef>
              </a:pPr>
              <a:t>16 August 2022</a:t>
            </a:fld>
            <a:endParaRPr lang="en-US" altLang="en-US"/>
          </a:p>
        </p:txBody>
      </p:sp>
      <p:sp>
        <p:nvSpPr>
          <p:cNvPr id="214019" name="Rectangle 6">
            <a:extLst>
              <a:ext uri="{FF2B5EF4-FFF2-40B4-BE49-F238E27FC236}">
                <a16:creationId xmlns:a16="http://schemas.microsoft.com/office/drawing/2014/main" id="{53CA0343-4DD3-3E46-A3CD-422514B7B59E}"/>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r>
              <a:rPr lang="en-US" altLang="en-US"/>
              <a:t>Chapter 2 — Instructions: Language of the Computer</a:t>
            </a:r>
          </a:p>
        </p:txBody>
      </p:sp>
      <p:sp>
        <p:nvSpPr>
          <p:cNvPr id="214020" name="Rectangle 7">
            <a:extLst>
              <a:ext uri="{FF2B5EF4-FFF2-40B4-BE49-F238E27FC236}">
                <a16:creationId xmlns:a16="http://schemas.microsoft.com/office/drawing/2014/main" id="{9BEB14F9-3025-9148-8BBA-68DAD765736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3EC4D923-9A98-CB46-9328-3B12FC13D728}" type="slidenum">
              <a:rPr lang="en-US" altLang="en-US"/>
              <a:pPr>
                <a:spcBef>
                  <a:spcPct val="0"/>
                </a:spcBef>
              </a:pPr>
              <a:t>102</a:t>
            </a:fld>
            <a:endParaRPr lang="en-US" altLang="en-US"/>
          </a:p>
        </p:txBody>
      </p:sp>
      <p:sp>
        <p:nvSpPr>
          <p:cNvPr id="214021" name="Rectangle 2">
            <a:extLst>
              <a:ext uri="{FF2B5EF4-FFF2-40B4-BE49-F238E27FC236}">
                <a16:creationId xmlns:a16="http://schemas.microsoft.com/office/drawing/2014/main" id="{0B302746-C18F-794D-9717-4FDBEB7FBF66}"/>
              </a:ext>
            </a:extLst>
          </p:cNvPr>
          <p:cNvSpPr>
            <a:spLocks noGrp="1" noRot="1" noChangeAspect="1" noChangeArrowheads="1" noTextEdit="1"/>
          </p:cNvSpPr>
          <p:nvPr>
            <p:ph type="sldImg"/>
          </p:nvPr>
        </p:nvSpPr>
        <p:spPr>
          <a:ln/>
        </p:spPr>
      </p:sp>
      <p:sp>
        <p:nvSpPr>
          <p:cNvPr id="214022" name="Rectangle 3">
            <a:extLst>
              <a:ext uri="{FF2B5EF4-FFF2-40B4-BE49-F238E27FC236}">
                <a16:creationId xmlns:a16="http://schemas.microsoft.com/office/drawing/2014/main" id="{5C49A070-3557-6246-A868-DE052C6E92A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6" name="Rectangle 19">
            <a:extLst>
              <a:ext uri="{FF2B5EF4-FFF2-40B4-BE49-F238E27FC236}">
                <a16:creationId xmlns:a16="http://schemas.microsoft.com/office/drawing/2014/main" id="{4C4BC988-4F55-0B45-8B4A-A1078F24286D}"/>
              </a:ext>
            </a:extLst>
          </p:cNvPr>
          <p:cNvSpPr>
            <a:spLocks noChangeArrowheads="1"/>
          </p:cNvSpPr>
          <p:nvPr userDrawn="1"/>
        </p:nvSpPr>
        <p:spPr bwMode="auto">
          <a:xfrm>
            <a:off x="2197100" y="765175"/>
            <a:ext cx="46038" cy="5732463"/>
          </a:xfrm>
          <a:prstGeom prst="rect">
            <a:avLst/>
          </a:prstGeom>
          <a:gradFill rotWithShape="1">
            <a:gsLst>
              <a:gs pos="0">
                <a:srgbClr val="808080"/>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7" name="Rectangle 20">
            <a:extLst>
              <a:ext uri="{FF2B5EF4-FFF2-40B4-BE49-F238E27FC236}">
                <a16:creationId xmlns:a16="http://schemas.microsoft.com/office/drawing/2014/main" id="{F8C7FE40-CAD9-B145-A869-E5468B6035D6}"/>
              </a:ext>
            </a:extLst>
          </p:cNvPr>
          <p:cNvSpPr>
            <a:spLocks noChangeArrowheads="1"/>
          </p:cNvSpPr>
          <p:nvPr userDrawn="1"/>
        </p:nvSpPr>
        <p:spPr bwMode="auto">
          <a:xfrm>
            <a:off x="2559050" y="1195388"/>
            <a:ext cx="46038" cy="3816350"/>
          </a:xfrm>
          <a:prstGeom prst="rect">
            <a:avLst/>
          </a:prstGeom>
          <a:gradFill rotWithShape="1">
            <a:gsLst>
              <a:gs pos="0">
                <a:srgbClr val="767D79"/>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8" name="Rectangle 21">
            <a:extLst>
              <a:ext uri="{FF2B5EF4-FFF2-40B4-BE49-F238E27FC236}">
                <a16:creationId xmlns:a16="http://schemas.microsoft.com/office/drawing/2014/main" id="{D6042BD3-5504-F34F-BC13-B83536615147}"/>
              </a:ext>
            </a:extLst>
          </p:cNvPr>
          <p:cNvSpPr>
            <a:spLocks noChangeArrowheads="1"/>
          </p:cNvSpPr>
          <p:nvPr userDrawn="1"/>
        </p:nvSpPr>
        <p:spPr bwMode="auto">
          <a:xfrm>
            <a:off x="2341563" y="1916113"/>
            <a:ext cx="6623050" cy="46037"/>
          </a:xfrm>
          <a:prstGeom prst="rect">
            <a:avLst/>
          </a:prstGeom>
          <a:gradFill rotWithShape="1">
            <a:gsLst>
              <a:gs pos="0">
                <a:srgbClr val="5F5F5F"/>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2" name="Text Box 42">
            <a:extLst>
              <a:ext uri="{FF2B5EF4-FFF2-40B4-BE49-F238E27FC236}">
                <a16:creationId xmlns:a16="http://schemas.microsoft.com/office/drawing/2014/main" id="{A0FE9AC4-DE20-044A-A7ED-8E54D4FD4AE0}"/>
              </a:ext>
            </a:extLst>
          </p:cNvPr>
          <p:cNvSpPr txBox="1">
            <a:spLocks noChangeArrowheads="1"/>
          </p:cNvSpPr>
          <p:nvPr userDrawn="1"/>
        </p:nvSpPr>
        <p:spPr bwMode="auto">
          <a:xfrm>
            <a:off x="8388350" y="6497638"/>
            <a:ext cx="576263" cy="274637"/>
          </a:xfrm>
          <a:prstGeom prst="rect">
            <a:avLst/>
          </a:prstGeom>
          <a:noFill/>
          <a:ln w="9525">
            <a:noFill/>
            <a:miter lim="800000"/>
            <a:headEnd/>
            <a:tailEnd/>
          </a:ln>
          <a:effec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a:fld id="{CFC8AAF3-A7EA-004B-BF91-91A971C5F795}" type="slidenum">
              <a:rPr lang="en-AU" altLang="en-US" sz="1200" b="1">
                <a:solidFill>
                  <a:schemeClr val="bg1"/>
                </a:solidFill>
              </a:rPr>
              <a:pPr algn="r"/>
              <a:t>‹#›</a:t>
            </a:fld>
            <a:endParaRPr lang="en-GB" altLang="en-US" sz="1200" dirty="0">
              <a:solidFill>
                <a:schemeClr val="bg1"/>
              </a:solidFill>
            </a:endParaRPr>
          </a:p>
        </p:txBody>
      </p:sp>
      <p:pic>
        <p:nvPicPr>
          <p:cNvPr id="14" name="Picture 13">
            <a:extLst>
              <a:ext uri="{FF2B5EF4-FFF2-40B4-BE49-F238E27FC236}">
                <a16:creationId xmlns:a16="http://schemas.microsoft.com/office/drawing/2014/main" id="{1C004370-F8CC-7F44-A56F-7F28BDAD8172}"/>
              </a:ext>
            </a:extLst>
          </p:cNvPr>
          <p:cNvPicPr>
            <a:picLocks noChangeAspect="1"/>
          </p:cNvPicPr>
          <p:nvPr userDrawn="1"/>
        </p:nvPicPr>
        <p:blipFill>
          <a:blip r:embed="rId2"/>
          <a:stretch>
            <a:fillRect/>
          </a:stretch>
        </p:blipFill>
        <p:spPr>
          <a:xfrm>
            <a:off x="189547" y="1479550"/>
            <a:ext cx="1797991" cy="2206625"/>
          </a:xfrm>
          <a:prstGeom prst="rect">
            <a:avLst/>
          </a:prstGeom>
        </p:spPr>
      </p:pic>
    </p:spTree>
    <p:extLst>
      <p:ext uri="{BB962C8B-B14F-4D97-AF65-F5344CB8AC3E}">
        <p14:creationId xmlns:p14="http://schemas.microsoft.com/office/powerpoint/2010/main" val="1132122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D2D008B-8E98-AF44-B678-20DF55F6975D}"/>
              </a:ext>
            </a:extLst>
          </p:cNvPr>
          <p:cNvSpPr>
            <a:spLocks noGrp="1" noChangeArrowheads="1"/>
          </p:cNvSpPr>
          <p:nvPr>
            <p:ph type="dt" sz="half" idx="10"/>
          </p:nvPr>
        </p:nvSpPr>
        <p:spPr>
          <a:ln/>
        </p:spPr>
        <p:txBody>
          <a:bodyPr/>
          <a:lstStyle>
            <a:lvl1pPr>
              <a:defRPr>
                <a:latin typeface="Candara" panose="020E0502030303020204" pitchFamily="34" charset="0"/>
              </a:defRPr>
            </a:lvl1pPr>
          </a:lstStyle>
          <a:p>
            <a:pPr>
              <a:defRPr/>
            </a:pPr>
            <a:endParaRPr lang="en-US"/>
          </a:p>
        </p:txBody>
      </p:sp>
      <p:sp>
        <p:nvSpPr>
          <p:cNvPr id="5" name="Rectangle 5">
            <a:extLst>
              <a:ext uri="{FF2B5EF4-FFF2-40B4-BE49-F238E27FC236}">
                <a16:creationId xmlns:a16="http://schemas.microsoft.com/office/drawing/2014/main" id="{DCDCE439-BAA9-A345-9FB8-B547EDA79BF5}"/>
              </a:ext>
            </a:extLst>
          </p:cNvPr>
          <p:cNvSpPr>
            <a:spLocks noGrp="1" noChangeArrowheads="1"/>
          </p:cNvSpPr>
          <p:nvPr>
            <p:ph type="ftr" sz="quarter" idx="11"/>
          </p:nvPr>
        </p:nvSpPr>
        <p:spPr>
          <a:xfrm>
            <a:off x="3009900" y="6248400"/>
            <a:ext cx="3175000" cy="457200"/>
          </a:xfrm>
          <a:ln/>
        </p:spPr>
        <p:txBody>
          <a:bodyPr/>
          <a:lstStyle>
            <a:lvl1pPr>
              <a:defRPr>
                <a:latin typeface="Candara" panose="020E0502030303020204" pitchFamily="34" charset="0"/>
              </a:defRPr>
            </a:lvl1pPr>
          </a:lstStyle>
          <a:p>
            <a:pPr>
              <a:defRPr/>
            </a:pPr>
            <a:r>
              <a:rPr lang="en-US"/>
              <a:t>Copyright © 2012-2020, Elsevier Inc. Copyright © 2021-2022, Wu-chun Feng. </a:t>
            </a:r>
            <a:endParaRPr lang="en-US" dirty="0"/>
          </a:p>
        </p:txBody>
      </p:sp>
      <p:sp>
        <p:nvSpPr>
          <p:cNvPr id="6" name="Rectangle 6">
            <a:extLst>
              <a:ext uri="{FF2B5EF4-FFF2-40B4-BE49-F238E27FC236}">
                <a16:creationId xmlns:a16="http://schemas.microsoft.com/office/drawing/2014/main" id="{5BD24C7D-3FE6-0F47-BAE9-1778B48F1D7F}"/>
              </a:ext>
            </a:extLst>
          </p:cNvPr>
          <p:cNvSpPr>
            <a:spLocks noGrp="1" noChangeArrowheads="1"/>
          </p:cNvSpPr>
          <p:nvPr>
            <p:ph type="sldNum" sz="quarter" idx="12"/>
          </p:nvPr>
        </p:nvSpPr>
        <p:spPr>
          <a:ln/>
        </p:spPr>
        <p:txBody>
          <a:bodyPr/>
          <a:lstStyle>
            <a:lvl1pPr>
              <a:defRPr>
                <a:latin typeface="Candara" panose="020E0502030303020204" pitchFamily="34" charset="0"/>
              </a:defRPr>
            </a:lvl1pPr>
          </a:lstStyle>
          <a:p>
            <a:fld id="{AF7B37B9-F025-1B45-A623-5702700F06F0}" type="slidenum">
              <a:rPr lang="en-US" altLang="en-US" smtClean="0"/>
              <a:pPr/>
              <a:t>‹#›</a:t>
            </a:fld>
            <a:endParaRPr lang="en-US" altLang="en-US"/>
          </a:p>
        </p:txBody>
      </p:sp>
    </p:spTree>
    <p:extLst>
      <p:ext uri="{BB962C8B-B14F-4D97-AF65-F5344CB8AC3E}">
        <p14:creationId xmlns:p14="http://schemas.microsoft.com/office/powerpoint/2010/main" val="504047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8382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8382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F3712380-D250-5B4B-86E3-B0BA22D4E52A}"/>
              </a:ext>
            </a:extLst>
          </p:cNvPr>
          <p:cNvSpPr>
            <a:spLocks noGrp="1" noChangeArrowheads="1"/>
          </p:cNvSpPr>
          <p:nvPr>
            <p:ph type="dt" sz="half" idx="10"/>
          </p:nvPr>
        </p:nvSpPr>
        <p:spPr>
          <a:ln/>
        </p:spPr>
        <p:txBody>
          <a:bodyPr/>
          <a:lstStyle>
            <a:lvl1pPr>
              <a:defRPr>
                <a:latin typeface="Candara" panose="020E0502030303020204" pitchFamily="34" charset="0"/>
              </a:defRPr>
            </a:lvl1pPr>
          </a:lstStyle>
          <a:p>
            <a:pPr>
              <a:defRPr/>
            </a:pPr>
            <a:endParaRPr lang="en-US"/>
          </a:p>
        </p:txBody>
      </p:sp>
      <p:sp>
        <p:nvSpPr>
          <p:cNvPr id="5" name="Rectangle 5">
            <a:extLst>
              <a:ext uri="{FF2B5EF4-FFF2-40B4-BE49-F238E27FC236}">
                <a16:creationId xmlns:a16="http://schemas.microsoft.com/office/drawing/2014/main" id="{DE4CE66B-026D-9646-8D1C-9AF86943E9CF}"/>
              </a:ext>
            </a:extLst>
          </p:cNvPr>
          <p:cNvSpPr>
            <a:spLocks noGrp="1" noChangeArrowheads="1"/>
          </p:cNvSpPr>
          <p:nvPr>
            <p:ph type="ftr" sz="quarter" idx="11"/>
          </p:nvPr>
        </p:nvSpPr>
        <p:spPr>
          <a:xfrm>
            <a:off x="2997200" y="6248400"/>
            <a:ext cx="3149600" cy="457200"/>
          </a:xfrm>
          <a:ln/>
        </p:spPr>
        <p:txBody>
          <a:bodyPr/>
          <a:lstStyle>
            <a:lvl1pPr>
              <a:defRPr>
                <a:latin typeface="Candara" panose="020E0502030303020204" pitchFamily="34" charset="0"/>
              </a:defRPr>
            </a:lvl1pPr>
          </a:lstStyle>
          <a:p>
            <a:pPr>
              <a:defRPr/>
            </a:pPr>
            <a:r>
              <a:rPr lang="en-US"/>
              <a:t>Copyright © 2012-2020, Elsevier Inc. Copyright © 2021-2022, Wu-chun Feng. </a:t>
            </a:r>
            <a:endParaRPr lang="en-US" dirty="0"/>
          </a:p>
        </p:txBody>
      </p:sp>
      <p:sp>
        <p:nvSpPr>
          <p:cNvPr id="6" name="Rectangle 6">
            <a:extLst>
              <a:ext uri="{FF2B5EF4-FFF2-40B4-BE49-F238E27FC236}">
                <a16:creationId xmlns:a16="http://schemas.microsoft.com/office/drawing/2014/main" id="{94241018-A62C-1343-A33E-D3100F129134}"/>
              </a:ext>
            </a:extLst>
          </p:cNvPr>
          <p:cNvSpPr>
            <a:spLocks noGrp="1" noChangeArrowheads="1"/>
          </p:cNvSpPr>
          <p:nvPr>
            <p:ph type="sldNum" sz="quarter" idx="12"/>
          </p:nvPr>
        </p:nvSpPr>
        <p:spPr>
          <a:ln/>
        </p:spPr>
        <p:txBody>
          <a:bodyPr/>
          <a:lstStyle>
            <a:lvl1pPr>
              <a:defRPr>
                <a:latin typeface="Candara" panose="020E0502030303020204" pitchFamily="34" charset="0"/>
              </a:defRPr>
            </a:lvl1pPr>
          </a:lstStyle>
          <a:p>
            <a:fld id="{08972E2F-9C78-A043-AD5A-422A1A30759F}" type="slidenum">
              <a:rPr lang="en-US" altLang="en-US" smtClean="0"/>
              <a:pPr/>
              <a:t>‹#›</a:t>
            </a:fld>
            <a:endParaRPr lang="en-US" altLang="en-US"/>
          </a:p>
        </p:txBody>
      </p:sp>
    </p:spTree>
    <p:extLst>
      <p:ext uri="{BB962C8B-B14F-4D97-AF65-F5344CB8AC3E}">
        <p14:creationId xmlns:p14="http://schemas.microsoft.com/office/powerpoint/2010/main" val="1249218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dgm">
  <p:cSld name="Title and Diagram or Organization Chart">
    <p:spTree>
      <p:nvGrpSpPr>
        <p:cNvPr id="1" name=""/>
        <p:cNvGrpSpPr/>
        <p:nvPr/>
      </p:nvGrpSpPr>
      <p:grpSpPr>
        <a:xfrm>
          <a:off x="0" y="0"/>
          <a:ext cx="0" cy="0"/>
          <a:chOff x="0" y="0"/>
          <a:chExt cx="0" cy="0"/>
        </a:xfrm>
      </p:grpSpPr>
      <p:sp>
        <p:nvSpPr>
          <p:cNvPr id="9" name="Line 12">
            <a:extLst>
              <a:ext uri="{FF2B5EF4-FFF2-40B4-BE49-F238E27FC236}">
                <a16:creationId xmlns:a16="http://schemas.microsoft.com/office/drawing/2014/main" id="{BD75EC00-4517-2F41-85B0-7E230A07182C}"/>
              </a:ext>
            </a:extLst>
          </p:cNvPr>
          <p:cNvSpPr>
            <a:spLocks noChangeShapeType="1"/>
          </p:cNvSpPr>
          <p:nvPr/>
        </p:nvSpPr>
        <p:spPr bwMode="auto">
          <a:xfrm>
            <a:off x="228600" y="6553200"/>
            <a:ext cx="2971800"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Title 1"/>
          <p:cNvSpPr>
            <a:spLocks noGrp="1"/>
          </p:cNvSpPr>
          <p:nvPr>
            <p:ph type="title"/>
          </p:nvPr>
        </p:nvSpPr>
        <p:spPr>
          <a:xfrm>
            <a:off x="611188" y="115888"/>
            <a:ext cx="8281987" cy="701675"/>
          </a:xfrm>
        </p:spPr>
        <p:txBody>
          <a:bodyPr/>
          <a:lstStyle/>
          <a:p>
            <a:r>
              <a:rPr lang="en-US"/>
              <a:t>Click to edit Master title style</a:t>
            </a:r>
          </a:p>
        </p:txBody>
      </p:sp>
      <p:sp>
        <p:nvSpPr>
          <p:cNvPr id="3" name="SmartArt Placeholder 2"/>
          <p:cNvSpPr>
            <a:spLocks noGrp="1"/>
          </p:cNvSpPr>
          <p:nvPr>
            <p:ph type="dgm" idx="1"/>
          </p:nvPr>
        </p:nvSpPr>
        <p:spPr>
          <a:xfrm>
            <a:off x="684213" y="1125538"/>
            <a:ext cx="8270875" cy="5111750"/>
          </a:xfrm>
        </p:spPr>
        <p:txBody>
          <a:bodyPr/>
          <a:lstStyle/>
          <a:p>
            <a:pPr lvl="0"/>
            <a:endParaRPr lang="en-US" noProof="0"/>
          </a:p>
        </p:txBody>
      </p:sp>
      <p:sp>
        <p:nvSpPr>
          <p:cNvPr id="11" name="Footer Placeholder 3">
            <a:extLst>
              <a:ext uri="{FF2B5EF4-FFF2-40B4-BE49-F238E27FC236}">
                <a16:creationId xmlns:a16="http://schemas.microsoft.com/office/drawing/2014/main" id="{3938D051-5186-A049-BD1C-57EEB8710A78}"/>
              </a:ext>
            </a:extLst>
          </p:cNvPr>
          <p:cNvSpPr>
            <a:spLocks noGrp="1"/>
          </p:cNvSpPr>
          <p:nvPr>
            <p:ph type="ftr" sz="quarter" idx="10"/>
          </p:nvPr>
        </p:nvSpPr>
        <p:spPr>
          <a:xfrm>
            <a:off x="1042988" y="6381750"/>
            <a:ext cx="7272337" cy="358775"/>
          </a:xfrm>
        </p:spPr>
        <p:txBody>
          <a:bodyPr/>
          <a:lstStyle>
            <a:lvl1pPr>
              <a:defRPr smtClean="0">
                <a:latin typeface="Candara" panose="020E0502030303020204" pitchFamily="34" charset="0"/>
                <a:ea typeface="ＭＳ Ｐゴシック" panose="020B0600070205080204" pitchFamily="34" charset="-128"/>
              </a:defRPr>
            </a:lvl1pPr>
          </a:lstStyle>
          <a:p>
            <a:r>
              <a:rPr lang="en-AU" altLang="en-US"/>
              <a:t>Copyright © 2012-2020, Elsevier Inc. Copyright © 2021-2022, Wu-chun Feng. </a:t>
            </a:r>
            <a:endParaRPr lang="en-AU" altLang="en-US" dirty="0"/>
          </a:p>
        </p:txBody>
      </p:sp>
    </p:spTree>
    <p:extLst>
      <p:ext uri="{BB962C8B-B14F-4D97-AF65-F5344CB8AC3E}">
        <p14:creationId xmlns:p14="http://schemas.microsoft.com/office/powerpoint/2010/main" val="370997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3pPr>
              <a:defRPr>
                <a:solidFill>
                  <a:srgbClr val="941651"/>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a:extLst>
              <a:ext uri="{FF2B5EF4-FFF2-40B4-BE49-F238E27FC236}">
                <a16:creationId xmlns:a16="http://schemas.microsoft.com/office/drawing/2014/main" id="{748726BF-9777-7B4B-AA15-CC8D6EA0A28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2B378E8-0F32-AD4B-8914-3266817B6440}"/>
              </a:ext>
            </a:extLst>
          </p:cNvPr>
          <p:cNvSpPr>
            <a:spLocks noGrp="1" noChangeArrowheads="1"/>
          </p:cNvSpPr>
          <p:nvPr>
            <p:ph type="ftr" sz="quarter" idx="11"/>
          </p:nvPr>
        </p:nvSpPr>
        <p:spPr>
          <a:xfrm>
            <a:off x="3098800" y="6248400"/>
            <a:ext cx="3037840" cy="457200"/>
          </a:xfrm>
          <a:ln/>
        </p:spPr>
        <p:txBody>
          <a:bodyPr/>
          <a:lstStyle>
            <a:lvl1pPr>
              <a:defRPr>
                <a:latin typeface="Candara" panose="020E0502030303020204" pitchFamily="34" charset="0"/>
              </a:defRPr>
            </a:lvl1pPr>
          </a:lstStyle>
          <a:p>
            <a:pPr>
              <a:defRPr/>
            </a:pPr>
            <a:r>
              <a:rPr lang="en-US"/>
              <a:t>Copyright © 2012-2020, Elsevier Inc. Copyright © 2021-2022, Wu-chun Feng. </a:t>
            </a:r>
            <a:endParaRPr lang="en-US" dirty="0"/>
          </a:p>
        </p:txBody>
      </p:sp>
      <p:sp>
        <p:nvSpPr>
          <p:cNvPr id="6" name="Rectangle 6">
            <a:extLst>
              <a:ext uri="{FF2B5EF4-FFF2-40B4-BE49-F238E27FC236}">
                <a16:creationId xmlns:a16="http://schemas.microsoft.com/office/drawing/2014/main" id="{DFBF7E6E-0C4D-174F-AD82-0ACE3FD8E72E}"/>
              </a:ext>
            </a:extLst>
          </p:cNvPr>
          <p:cNvSpPr>
            <a:spLocks noGrp="1" noChangeArrowheads="1"/>
          </p:cNvSpPr>
          <p:nvPr>
            <p:ph type="sldNum" sz="quarter" idx="12"/>
          </p:nvPr>
        </p:nvSpPr>
        <p:spPr>
          <a:ln/>
        </p:spPr>
        <p:txBody>
          <a:bodyPr/>
          <a:lstStyle>
            <a:lvl1pPr>
              <a:defRPr/>
            </a:lvl1pPr>
          </a:lstStyle>
          <a:p>
            <a:fld id="{6945A006-9FF0-194A-A485-0B71368BAB59}" type="slidenum">
              <a:rPr lang="en-US" altLang="en-US"/>
              <a:pPr/>
              <a:t>‹#›</a:t>
            </a:fld>
            <a:endParaRPr lang="en-US" altLang="en-US"/>
          </a:p>
        </p:txBody>
      </p:sp>
    </p:spTree>
    <p:extLst>
      <p:ext uri="{BB962C8B-B14F-4D97-AF65-F5344CB8AC3E}">
        <p14:creationId xmlns:p14="http://schemas.microsoft.com/office/powerpoint/2010/main" val="2972881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EAAD488D-877E-3242-AE63-1F1AFBE62C09}"/>
              </a:ext>
            </a:extLst>
          </p:cNvPr>
          <p:cNvSpPr>
            <a:spLocks noGrp="1" noChangeArrowheads="1"/>
          </p:cNvSpPr>
          <p:nvPr>
            <p:ph type="dt" sz="half" idx="10"/>
          </p:nvPr>
        </p:nvSpPr>
        <p:spPr>
          <a:ln/>
        </p:spPr>
        <p:txBody>
          <a:bodyPr/>
          <a:lstStyle>
            <a:lvl1pPr>
              <a:defRPr>
                <a:latin typeface="Candara" panose="020E0502030303020204" pitchFamily="34" charset="0"/>
              </a:defRPr>
            </a:lvl1pPr>
          </a:lstStyle>
          <a:p>
            <a:pPr>
              <a:defRPr/>
            </a:pPr>
            <a:endParaRPr lang="en-US" dirty="0"/>
          </a:p>
        </p:txBody>
      </p:sp>
      <p:sp>
        <p:nvSpPr>
          <p:cNvPr id="5" name="Rectangle 5">
            <a:extLst>
              <a:ext uri="{FF2B5EF4-FFF2-40B4-BE49-F238E27FC236}">
                <a16:creationId xmlns:a16="http://schemas.microsoft.com/office/drawing/2014/main" id="{24C2468D-6B72-094C-85D5-3203BBFF4D81}"/>
              </a:ext>
            </a:extLst>
          </p:cNvPr>
          <p:cNvSpPr>
            <a:spLocks noGrp="1" noChangeArrowheads="1"/>
          </p:cNvSpPr>
          <p:nvPr>
            <p:ph type="ftr" sz="quarter" idx="11"/>
          </p:nvPr>
        </p:nvSpPr>
        <p:spPr>
          <a:xfrm>
            <a:off x="3009900" y="6248400"/>
            <a:ext cx="3175000" cy="457200"/>
          </a:xfrm>
          <a:ln/>
        </p:spPr>
        <p:txBody>
          <a:bodyPr/>
          <a:lstStyle>
            <a:lvl1pPr>
              <a:defRPr>
                <a:latin typeface="Candara" panose="020E0502030303020204" pitchFamily="34" charset="0"/>
              </a:defRPr>
            </a:lvl1pPr>
          </a:lstStyle>
          <a:p>
            <a:pPr>
              <a:defRPr/>
            </a:pPr>
            <a:r>
              <a:rPr lang="en-US"/>
              <a:t>Copyright © 2012-2020, Elsevier Inc. Copyright © 2021-2022, Wu-chun Feng. </a:t>
            </a:r>
            <a:endParaRPr lang="en-US" dirty="0"/>
          </a:p>
        </p:txBody>
      </p:sp>
      <p:sp>
        <p:nvSpPr>
          <p:cNvPr id="6" name="Rectangle 6">
            <a:extLst>
              <a:ext uri="{FF2B5EF4-FFF2-40B4-BE49-F238E27FC236}">
                <a16:creationId xmlns:a16="http://schemas.microsoft.com/office/drawing/2014/main" id="{709C77C1-E54D-4749-8894-332D61B79137}"/>
              </a:ext>
            </a:extLst>
          </p:cNvPr>
          <p:cNvSpPr>
            <a:spLocks noGrp="1" noChangeArrowheads="1"/>
          </p:cNvSpPr>
          <p:nvPr>
            <p:ph type="sldNum" sz="quarter" idx="12"/>
          </p:nvPr>
        </p:nvSpPr>
        <p:spPr>
          <a:ln/>
        </p:spPr>
        <p:txBody>
          <a:bodyPr/>
          <a:lstStyle>
            <a:lvl1pPr>
              <a:defRPr>
                <a:latin typeface="Candara" panose="020E0502030303020204" pitchFamily="34" charset="0"/>
              </a:defRPr>
            </a:lvl1pPr>
          </a:lstStyle>
          <a:p>
            <a:fld id="{65A91E63-9F1A-0242-8107-D3284F43A95E}" type="slidenum">
              <a:rPr lang="en-US" altLang="en-US" smtClean="0"/>
              <a:pPr/>
              <a:t>‹#›</a:t>
            </a:fld>
            <a:endParaRPr lang="en-US" altLang="en-US"/>
          </a:p>
        </p:txBody>
      </p:sp>
    </p:spTree>
    <p:extLst>
      <p:ext uri="{BB962C8B-B14F-4D97-AF65-F5344CB8AC3E}">
        <p14:creationId xmlns:p14="http://schemas.microsoft.com/office/powerpoint/2010/main" val="407546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300480"/>
            <a:ext cx="3810000" cy="5024120"/>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00480"/>
            <a:ext cx="3810000" cy="5024120"/>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id="{4EECD47E-75A7-7841-AF30-7BDA7DEAB934}"/>
              </a:ext>
            </a:extLst>
          </p:cNvPr>
          <p:cNvSpPr>
            <a:spLocks noGrp="1" noChangeArrowheads="1"/>
          </p:cNvSpPr>
          <p:nvPr>
            <p:ph type="dt" sz="half" idx="10"/>
          </p:nvPr>
        </p:nvSpPr>
        <p:spPr>
          <a:ln/>
        </p:spPr>
        <p:txBody>
          <a:bodyPr/>
          <a:lstStyle>
            <a:lvl1pPr>
              <a:defRPr>
                <a:latin typeface="Candara" panose="020E0502030303020204" pitchFamily="34" charset="0"/>
              </a:defRPr>
            </a:lvl1pPr>
          </a:lstStyle>
          <a:p>
            <a:pPr>
              <a:defRPr/>
            </a:pPr>
            <a:endParaRPr lang="en-US"/>
          </a:p>
        </p:txBody>
      </p:sp>
      <p:sp>
        <p:nvSpPr>
          <p:cNvPr id="6" name="Rectangle 5">
            <a:extLst>
              <a:ext uri="{FF2B5EF4-FFF2-40B4-BE49-F238E27FC236}">
                <a16:creationId xmlns:a16="http://schemas.microsoft.com/office/drawing/2014/main" id="{F57AACC3-A30A-3548-8A16-273A59953739}"/>
              </a:ext>
            </a:extLst>
          </p:cNvPr>
          <p:cNvSpPr>
            <a:spLocks noGrp="1" noChangeArrowheads="1"/>
          </p:cNvSpPr>
          <p:nvPr>
            <p:ph type="ftr" sz="quarter" idx="11"/>
          </p:nvPr>
        </p:nvSpPr>
        <p:spPr>
          <a:xfrm>
            <a:off x="2997200" y="6248400"/>
            <a:ext cx="3111500" cy="457200"/>
          </a:xfrm>
          <a:ln/>
        </p:spPr>
        <p:txBody>
          <a:bodyPr/>
          <a:lstStyle>
            <a:lvl1pPr>
              <a:defRPr>
                <a:latin typeface="Candara" panose="020E0502030303020204" pitchFamily="34" charset="0"/>
              </a:defRPr>
            </a:lvl1pPr>
          </a:lstStyle>
          <a:p>
            <a:pPr>
              <a:defRPr/>
            </a:pPr>
            <a:r>
              <a:rPr lang="en-US"/>
              <a:t>Copyright © 2012-2020, Elsevier Inc. Copyright © 2021-2022, Wu-chun Feng. </a:t>
            </a:r>
            <a:endParaRPr lang="en-US" dirty="0"/>
          </a:p>
        </p:txBody>
      </p:sp>
      <p:sp>
        <p:nvSpPr>
          <p:cNvPr id="7" name="Rectangle 6">
            <a:extLst>
              <a:ext uri="{FF2B5EF4-FFF2-40B4-BE49-F238E27FC236}">
                <a16:creationId xmlns:a16="http://schemas.microsoft.com/office/drawing/2014/main" id="{099DABD0-3C38-0E42-A63E-5A1B339C9A86}"/>
              </a:ext>
            </a:extLst>
          </p:cNvPr>
          <p:cNvSpPr>
            <a:spLocks noGrp="1" noChangeArrowheads="1"/>
          </p:cNvSpPr>
          <p:nvPr>
            <p:ph type="sldNum" sz="quarter" idx="12"/>
          </p:nvPr>
        </p:nvSpPr>
        <p:spPr>
          <a:ln/>
        </p:spPr>
        <p:txBody>
          <a:bodyPr/>
          <a:lstStyle>
            <a:lvl1pPr>
              <a:defRPr>
                <a:latin typeface="Candara" panose="020E0502030303020204" pitchFamily="34" charset="0"/>
              </a:defRPr>
            </a:lvl1pPr>
          </a:lstStyle>
          <a:p>
            <a:fld id="{B5A7D503-690B-C944-BB3A-0749E0EF6FFD}" type="slidenum">
              <a:rPr lang="en-US" altLang="en-US" smtClean="0"/>
              <a:pPr/>
              <a:t>‹#›</a:t>
            </a:fld>
            <a:endParaRPr lang="en-US" altLang="en-US"/>
          </a:p>
        </p:txBody>
      </p:sp>
    </p:spTree>
    <p:extLst>
      <p:ext uri="{BB962C8B-B14F-4D97-AF65-F5344CB8AC3E}">
        <p14:creationId xmlns:p14="http://schemas.microsoft.com/office/powerpoint/2010/main" val="3991077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E0C3A0CC-DF1A-8943-A256-4FAE6F511CB2}"/>
              </a:ext>
            </a:extLst>
          </p:cNvPr>
          <p:cNvSpPr>
            <a:spLocks noGrp="1" noChangeArrowheads="1"/>
          </p:cNvSpPr>
          <p:nvPr>
            <p:ph type="dt" sz="half" idx="10"/>
          </p:nvPr>
        </p:nvSpPr>
        <p:spPr>
          <a:ln/>
        </p:spPr>
        <p:txBody>
          <a:bodyPr/>
          <a:lstStyle>
            <a:lvl1pPr>
              <a:defRPr>
                <a:latin typeface="Candara" panose="020E0502030303020204" pitchFamily="34" charset="0"/>
              </a:defRPr>
            </a:lvl1pPr>
          </a:lstStyle>
          <a:p>
            <a:pPr>
              <a:defRPr/>
            </a:pPr>
            <a:endParaRPr lang="en-US"/>
          </a:p>
        </p:txBody>
      </p:sp>
      <p:sp>
        <p:nvSpPr>
          <p:cNvPr id="8" name="Rectangle 5">
            <a:extLst>
              <a:ext uri="{FF2B5EF4-FFF2-40B4-BE49-F238E27FC236}">
                <a16:creationId xmlns:a16="http://schemas.microsoft.com/office/drawing/2014/main" id="{E48FF7FF-CA57-0E4F-873A-333445F92333}"/>
              </a:ext>
            </a:extLst>
          </p:cNvPr>
          <p:cNvSpPr>
            <a:spLocks noGrp="1" noChangeArrowheads="1"/>
          </p:cNvSpPr>
          <p:nvPr>
            <p:ph type="ftr" sz="quarter" idx="11"/>
          </p:nvPr>
        </p:nvSpPr>
        <p:spPr>
          <a:xfrm>
            <a:off x="3035300" y="6248400"/>
            <a:ext cx="3086100" cy="457200"/>
          </a:xfrm>
          <a:ln/>
        </p:spPr>
        <p:txBody>
          <a:bodyPr/>
          <a:lstStyle>
            <a:lvl1pPr>
              <a:defRPr>
                <a:latin typeface="Candara" panose="020E0502030303020204" pitchFamily="34" charset="0"/>
              </a:defRPr>
            </a:lvl1pPr>
          </a:lstStyle>
          <a:p>
            <a:pPr>
              <a:defRPr/>
            </a:pPr>
            <a:r>
              <a:rPr lang="en-US"/>
              <a:t>Copyright © 2012-2020, Elsevier Inc. Copyright © 2021-2022, Wu-chun Feng. </a:t>
            </a:r>
            <a:endParaRPr lang="en-US" dirty="0"/>
          </a:p>
        </p:txBody>
      </p:sp>
      <p:sp>
        <p:nvSpPr>
          <p:cNvPr id="9" name="Rectangle 6">
            <a:extLst>
              <a:ext uri="{FF2B5EF4-FFF2-40B4-BE49-F238E27FC236}">
                <a16:creationId xmlns:a16="http://schemas.microsoft.com/office/drawing/2014/main" id="{533D9C4C-4A92-9841-87B3-8B6F75DE4A63}"/>
              </a:ext>
            </a:extLst>
          </p:cNvPr>
          <p:cNvSpPr>
            <a:spLocks noGrp="1" noChangeArrowheads="1"/>
          </p:cNvSpPr>
          <p:nvPr>
            <p:ph type="sldNum" sz="quarter" idx="12"/>
          </p:nvPr>
        </p:nvSpPr>
        <p:spPr>
          <a:ln/>
        </p:spPr>
        <p:txBody>
          <a:bodyPr/>
          <a:lstStyle>
            <a:lvl1pPr>
              <a:defRPr>
                <a:latin typeface="Candara" panose="020E0502030303020204" pitchFamily="34" charset="0"/>
              </a:defRPr>
            </a:lvl1pPr>
          </a:lstStyle>
          <a:p>
            <a:fld id="{E47C8982-1612-4045-86E9-9B2EE0012FFE}" type="slidenum">
              <a:rPr lang="en-US" altLang="en-US" smtClean="0"/>
              <a:pPr/>
              <a:t>‹#›</a:t>
            </a:fld>
            <a:endParaRPr lang="en-US" altLang="en-US"/>
          </a:p>
        </p:txBody>
      </p:sp>
    </p:spTree>
    <p:extLst>
      <p:ext uri="{BB962C8B-B14F-4D97-AF65-F5344CB8AC3E}">
        <p14:creationId xmlns:p14="http://schemas.microsoft.com/office/powerpoint/2010/main" val="3266240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5D3D90B4-19D8-B148-9BDC-CA1CDB031094}"/>
              </a:ext>
            </a:extLst>
          </p:cNvPr>
          <p:cNvSpPr>
            <a:spLocks noGrp="1" noChangeArrowheads="1"/>
          </p:cNvSpPr>
          <p:nvPr>
            <p:ph type="dt" sz="half" idx="10"/>
          </p:nvPr>
        </p:nvSpPr>
        <p:spPr>
          <a:ln/>
        </p:spPr>
        <p:txBody>
          <a:bodyPr/>
          <a:lstStyle>
            <a:lvl1pPr>
              <a:defRPr>
                <a:latin typeface="Candara" panose="020E0502030303020204" pitchFamily="34" charset="0"/>
              </a:defRPr>
            </a:lvl1pPr>
          </a:lstStyle>
          <a:p>
            <a:pPr>
              <a:defRPr/>
            </a:pPr>
            <a:endParaRPr lang="en-US"/>
          </a:p>
        </p:txBody>
      </p:sp>
      <p:sp>
        <p:nvSpPr>
          <p:cNvPr id="4" name="Rectangle 5">
            <a:extLst>
              <a:ext uri="{FF2B5EF4-FFF2-40B4-BE49-F238E27FC236}">
                <a16:creationId xmlns:a16="http://schemas.microsoft.com/office/drawing/2014/main" id="{E6B2D1B3-DE5C-D444-B2B2-019F8E61D517}"/>
              </a:ext>
            </a:extLst>
          </p:cNvPr>
          <p:cNvSpPr>
            <a:spLocks noGrp="1" noChangeArrowheads="1"/>
          </p:cNvSpPr>
          <p:nvPr>
            <p:ph type="ftr" sz="quarter" idx="11"/>
          </p:nvPr>
        </p:nvSpPr>
        <p:spPr>
          <a:xfrm>
            <a:off x="3009900" y="6248400"/>
            <a:ext cx="3162300" cy="457200"/>
          </a:xfrm>
          <a:ln/>
        </p:spPr>
        <p:txBody>
          <a:bodyPr/>
          <a:lstStyle>
            <a:lvl1pPr>
              <a:defRPr>
                <a:latin typeface="Candara" panose="020E0502030303020204" pitchFamily="34" charset="0"/>
              </a:defRPr>
            </a:lvl1pPr>
          </a:lstStyle>
          <a:p>
            <a:pPr>
              <a:defRPr/>
            </a:pPr>
            <a:r>
              <a:rPr lang="en-US"/>
              <a:t>Copyright © 2012-2020, Elsevier Inc. Copyright © 2021-2022, Wu-chun Feng. </a:t>
            </a:r>
            <a:endParaRPr lang="en-US" dirty="0"/>
          </a:p>
        </p:txBody>
      </p:sp>
      <p:sp>
        <p:nvSpPr>
          <p:cNvPr id="5" name="Rectangle 6">
            <a:extLst>
              <a:ext uri="{FF2B5EF4-FFF2-40B4-BE49-F238E27FC236}">
                <a16:creationId xmlns:a16="http://schemas.microsoft.com/office/drawing/2014/main" id="{075FCE34-1689-9043-971A-4D8DC11B9380}"/>
              </a:ext>
            </a:extLst>
          </p:cNvPr>
          <p:cNvSpPr>
            <a:spLocks noGrp="1" noChangeArrowheads="1"/>
          </p:cNvSpPr>
          <p:nvPr>
            <p:ph type="sldNum" sz="quarter" idx="12"/>
          </p:nvPr>
        </p:nvSpPr>
        <p:spPr>
          <a:ln/>
        </p:spPr>
        <p:txBody>
          <a:bodyPr/>
          <a:lstStyle>
            <a:lvl1pPr>
              <a:defRPr>
                <a:latin typeface="Candara" panose="020E0502030303020204" pitchFamily="34" charset="0"/>
              </a:defRPr>
            </a:lvl1pPr>
          </a:lstStyle>
          <a:p>
            <a:fld id="{39EB2DAC-ACFA-1E49-A481-30B4A92DF11E}" type="slidenum">
              <a:rPr lang="en-US" altLang="en-US" smtClean="0"/>
              <a:pPr/>
              <a:t>‹#›</a:t>
            </a:fld>
            <a:endParaRPr lang="en-US" altLang="en-US"/>
          </a:p>
        </p:txBody>
      </p:sp>
    </p:spTree>
    <p:extLst>
      <p:ext uri="{BB962C8B-B14F-4D97-AF65-F5344CB8AC3E}">
        <p14:creationId xmlns:p14="http://schemas.microsoft.com/office/powerpoint/2010/main" val="3977041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CCD6B52-3455-3F4E-BACF-75E2067A5D0B}"/>
              </a:ext>
            </a:extLst>
          </p:cNvPr>
          <p:cNvSpPr>
            <a:spLocks noGrp="1" noChangeArrowheads="1"/>
          </p:cNvSpPr>
          <p:nvPr>
            <p:ph type="dt" sz="half" idx="10"/>
          </p:nvPr>
        </p:nvSpPr>
        <p:spPr>
          <a:ln/>
        </p:spPr>
        <p:txBody>
          <a:bodyPr/>
          <a:lstStyle>
            <a:lvl1pPr>
              <a:defRPr>
                <a:latin typeface="Candara" panose="020E0502030303020204" pitchFamily="34" charset="0"/>
              </a:defRPr>
            </a:lvl1pPr>
          </a:lstStyle>
          <a:p>
            <a:pPr>
              <a:defRPr/>
            </a:pPr>
            <a:endParaRPr lang="en-US"/>
          </a:p>
        </p:txBody>
      </p:sp>
      <p:sp>
        <p:nvSpPr>
          <p:cNvPr id="3" name="Rectangle 5">
            <a:extLst>
              <a:ext uri="{FF2B5EF4-FFF2-40B4-BE49-F238E27FC236}">
                <a16:creationId xmlns:a16="http://schemas.microsoft.com/office/drawing/2014/main" id="{8899109E-DE65-0F4D-BACB-7BA1C90029C1}"/>
              </a:ext>
            </a:extLst>
          </p:cNvPr>
          <p:cNvSpPr>
            <a:spLocks noGrp="1" noChangeArrowheads="1"/>
          </p:cNvSpPr>
          <p:nvPr>
            <p:ph type="ftr" sz="quarter" idx="11"/>
          </p:nvPr>
        </p:nvSpPr>
        <p:spPr>
          <a:xfrm>
            <a:off x="3048000" y="6248400"/>
            <a:ext cx="3136900" cy="457200"/>
          </a:xfrm>
          <a:ln/>
        </p:spPr>
        <p:txBody>
          <a:bodyPr/>
          <a:lstStyle>
            <a:lvl1pPr>
              <a:defRPr>
                <a:latin typeface="Candara" panose="020E0502030303020204" pitchFamily="34" charset="0"/>
              </a:defRPr>
            </a:lvl1pPr>
          </a:lstStyle>
          <a:p>
            <a:pPr>
              <a:defRPr/>
            </a:pPr>
            <a:r>
              <a:rPr lang="en-US"/>
              <a:t>Copyright © 2012-2020, Elsevier Inc. Copyright © 2021-2022, Wu-chun Feng. </a:t>
            </a:r>
            <a:endParaRPr lang="en-US" dirty="0"/>
          </a:p>
        </p:txBody>
      </p:sp>
      <p:sp>
        <p:nvSpPr>
          <p:cNvPr id="4" name="Rectangle 6">
            <a:extLst>
              <a:ext uri="{FF2B5EF4-FFF2-40B4-BE49-F238E27FC236}">
                <a16:creationId xmlns:a16="http://schemas.microsoft.com/office/drawing/2014/main" id="{717CFA02-F157-1346-88E7-EF4C59DF369C}"/>
              </a:ext>
            </a:extLst>
          </p:cNvPr>
          <p:cNvSpPr>
            <a:spLocks noGrp="1" noChangeArrowheads="1"/>
          </p:cNvSpPr>
          <p:nvPr>
            <p:ph type="sldNum" sz="quarter" idx="12"/>
          </p:nvPr>
        </p:nvSpPr>
        <p:spPr>
          <a:ln/>
        </p:spPr>
        <p:txBody>
          <a:bodyPr/>
          <a:lstStyle>
            <a:lvl1pPr>
              <a:defRPr>
                <a:latin typeface="Candara" panose="020E0502030303020204" pitchFamily="34" charset="0"/>
              </a:defRPr>
            </a:lvl1pPr>
          </a:lstStyle>
          <a:p>
            <a:fld id="{DFBADBF0-1886-4A49-A4AD-54FAFAFA2C2A}" type="slidenum">
              <a:rPr lang="en-US" altLang="en-US" smtClean="0"/>
              <a:pPr/>
              <a:t>‹#›</a:t>
            </a:fld>
            <a:endParaRPr lang="en-US" altLang="en-US"/>
          </a:p>
        </p:txBody>
      </p:sp>
    </p:spTree>
    <p:extLst>
      <p:ext uri="{BB962C8B-B14F-4D97-AF65-F5344CB8AC3E}">
        <p14:creationId xmlns:p14="http://schemas.microsoft.com/office/powerpoint/2010/main" val="1938822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9129F0EE-3B88-2F47-B7A6-97DAE4FD55DF}"/>
              </a:ext>
            </a:extLst>
          </p:cNvPr>
          <p:cNvSpPr>
            <a:spLocks noGrp="1" noChangeArrowheads="1"/>
          </p:cNvSpPr>
          <p:nvPr>
            <p:ph type="dt" sz="half" idx="10"/>
          </p:nvPr>
        </p:nvSpPr>
        <p:spPr>
          <a:ln/>
        </p:spPr>
        <p:txBody>
          <a:bodyPr/>
          <a:lstStyle>
            <a:lvl1pPr>
              <a:defRPr>
                <a:latin typeface="Candara" panose="020E0502030303020204" pitchFamily="34" charset="0"/>
              </a:defRPr>
            </a:lvl1pPr>
          </a:lstStyle>
          <a:p>
            <a:pPr>
              <a:defRPr/>
            </a:pPr>
            <a:endParaRPr lang="en-US"/>
          </a:p>
        </p:txBody>
      </p:sp>
      <p:sp>
        <p:nvSpPr>
          <p:cNvPr id="6" name="Rectangle 5">
            <a:extLst>
              <a:ext uri="{FF2B5EF4-FFF2-40B4-BE49-F238E27FC236}">
                <a16:creationId xmlns:a16="http://schemas.microsoft.com/office/drawing/2014/main" id="{B658DA12-3038-9044-9CA1-E653DB971840}"/>
              </a:ext>
            </a:extLst>
          </p:cNvPr>
          <p:cNvSpPr>
            <a:spLocks noGrp="1" noChangeArrowheads="1"/>
          </p:cNvSpPr>
          <p:nvPr>
            <p:ph type="ftr" sz="quarter" idx="11"/>
          </p:nvPr>
        </p:nvSpPr>
        <p:spPr>
          <a:xfrm>
            <a:off x="3022600" y="6248400"/>
            <a:ext cx="3111500" cy="457200"/>
          </a:xfrm>
          <a:ln/>
        </p:spPr>
        <p:txBody>
          <a:bodyPr/>
          <a:lstStyle>
            <a:lvl1pPr>
              <a:defRPr>
                <a:latin typeface="Candara" panose="020E0502030303020204" pitchFamily="34" charset="0"/>
              </a:defRPr>
            </a:lvl1pPr>
          </a:lstStyle>
          <a:p>
            <a:pPr>
              <a:defRPr/>
            </a:pPr>
            <a:r>
              <a:rPr lang="en-US"/>
              <a:t>Copyright © 2012-2020, Elsevier Inc. Copyright © 2021-2022, Wu-chun Feng. </a:t>
            </a:r>
            <a:endParaRPr lang="en-US" dirty="0"/>
          </a:p>
        </p:txBody>
      </p:sp>
      <p:sp>
        <p:nvSpPr>
          <p:cNvPr id="7" name="Rectangle 6">
            <a:extLst>
              <a:ext uri="{FF2B5EF4-FFF2-40B4-BE49-F238E27FC236}">
                <a16:creationId xmlns:a16="http://schemas.microsoft.com/office/drawing/2014/main" id="{A5043E5A-DA57-2E42-9653-13589F6DB370}"/>
              </a:ext>
            </a:extLst>
          </p:cNvPr>
          <p:cNvSpPr>
            <a:spLocks noGrp="1" noChangeArrowheads="1"/>
          </p:cNvSpPr>
          <p:nvPr>
            <p:ph type="sldNum" sz="quarter" idx="12"/>
          </p:nvPr>
        </p:nvSpPr>
        <p:spPr>
          <a:ln/>
        </p:spPr>
        <p:txBody>
          <a:bodyPr/>
          <a:lstStyle>
            <a:lvl1pPr>
              <a:defRPr>
                <a:latin typeface="Candara" panose="020E0502030303020204" pitchFamily="34" charset="0"/>
              </a:defRPr>
            </a:lvl1pPr>
          </a:lstStyle>
          <a:p>
            <a:fld id="{5A4E0703-9B05-5D46-BF2C-03F8BC35EA1D}" type="slidenum">
              <a:rPr lang="en-US" altLang="en-US" smtClean="0"/>
              <a:pPr/>
              <a:t>‹#›</a:t>
            </a:fld>
            <a:endParaRPr lang="en-US" altLang="en-US"/>
          </a:p>
        </p:txBody>
      </p:sp>
    </p:spTree>
    <p:extLst>
      <p:ext uri="{BB962C8B-B14F-4D97-AF65-F5344CB8AC3E}">
        <p14:creationId xmlns:p14="http://schemas.microsoft.com/office/powerpoint/2010/main" val="4252509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24D12DE5-120C-D847-A35B-E5EA0F31A9FE}"/>
              </a:ext>
            </a:extLst>
          </p:cNvPr>
          <p:cNvSpPr>
            <a:spLocks noGrp="1" noChangeArrowheads="1"/>
          </p:cNvSpPr>
          <p:nvPr>
            <p:ph type="dt" sz="half" idx="10"/>
          </p:nvPr>
        </p:nvSpPr>
        <p:spPr>
          <a:ln/>
        </p:spPr>
        <p:txBody>
          <a:bodyPr/>
          <a:lstStyle>
            <a:lvl1pPr>
              <a:defRPr>
                <a:latin typeface="Candara" panose="020E0502030303020204" pitchFamily="34" charset="0"/>
              </a:defRPr>
            </a:lvl1pPr>
          </a:lstStyle>
          <a:p>
            <a:pPr>
              <a:defRPr/>
            </a:pPr>
            <a:endParaRPr lang="en-US"/>
          </a:p>
        </p:txBody>
      </p:sp>
      <p:sp>
        <p:nvSpPr>
          <p:cNvPr id="6" name="Rectangle 5">
            <a:extLst>
              <a:ext uri="{FF2B5EF4-FFF2-40B4-BE49-F238E27FC236}">
                <a16:creationId xmlns:a16="http://schemas.microsoft.com/office/drawing/2014/main" id="{DF4C5AD5-9111-1D4A-BDB0-F22B88A47250}"/>
              </a:ext>
            </a:extLst>
          </p:cNvPr>
          <p:cNvSpPr>
            <a:spLocks noGrp="1" noChangeArrowheads="1"/>
          </p:cNvSpPr>
          <p:nvPr>
            <p:ph type="ftr" sz="quarter" idx="11"/>
          </p:nvPr>
        </p:nvSpPr>
        <p:spPr>
          <a:xfrm>
            <a:off x="3060700" y="6248400"/>
            <a:ext cx="3098800" cy="457200"/>
          </a:xfrm>
          <a:ln/>
        </p:spPr>
        <p:txBody>
          <a:bodyPr/>
          <a:lstStyle>
            <a:lvl1pPr>
              <a:defRPr>
                <a:latin typeface="Candara" panose="020E0502030303020204" pitchFamily="34" charset="0"/>
              </a:defRPr>
            </a:lvl1pPr>
          </a:lstStyle>
          <a:p>
            <a:pPr>
              <a:defRPr/>
            </a:pPr>
            <a:r>
              <a:rPr lang="en-US"/>
              <a:t>Copyright © 2012-2020, Elsevier Inc. Copyright © 2021-2022, Wu-chun Feng. </a:t>
            </a:r>
            <a:endParaRPr lang="en-US" dirty="0"/>
          </a:p>
        </p:txBody>
      </p:sp>
      <p:sp>
        <p:nvSpPr>
          <p:cNvPr id="7" name="Rectangle 6">
            <a:extLst>
              <a:ext uri="{FF2B5EF4-FFF2-40B4-BE49-F238E27FC236}">
                <a16:creationId xmlns:a16="http://schemas.microsoft.com/office/drawing/2014/main" id="{2755D287-ECB6-0D4A-ABE2-EFF4AA8212E0}"/>
              </a:ext>
            </a:extLst>
          </p:cNvPr>
          <p:cNvSpPr>
            <a:spLocks noGrp="1" noChangeArrowheads="1"/>
          </p:cNvSpPr>
          <p:nvPr>
            <p:ph type="sldNum" sz="quarter" idx="12"/>
          </p:nvPr>
        </p:nvSpPr>
        <p:spPr>
          <a:ln/>
        </p:spPr>
        <p:txBody>
          <a:bodyPr/>
          <a:lstStyle>
            <a:lvl1pPr>
              <a:defRPr>
                <a:latin typeface="Candara" panose="020E0502030303020204" pitchFamily="34" charset="0"/>
              </a:defRPr>
            </a:lvl1pPr>
          </a:lstStyle>
          <a:p>
            <a:fld id="{4015E9CF-C40C-8F4B-AD87-E855A5A0F58A}" type="slidenum">
              <a:rPr lang="en-US" altLang="en-US" smtClean="0"/>
              <a:pPr/>
              <a:t>‹#›</a:t>
            </a:fld>
            <a:endParaRPr lang="en-US" altLang="en-US"/>
          </a:p>
        </p:txBody>
      </p:sp>
    </p:spTree>
    <p:extLst>
      <p:ext uri="{BB962C8B-B14F-4D97-AF65-F5344CB8AC3E}">
        <p14:creationId xmlns:p14="http://schemas.microsoft.com/office/powerpoint/2010/main" val="722348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Picture 15">
            <a:extLst>
              <a:ext uri="{FF2B5EF4-FFF2-40B4-BE49-F238E27FC236}">
                <a16:creationId xmlns:a16="http://schemas.microsoft.com/office/drawing/2014/main" id="{473DD40B-F209-0845-ABC2-39F190F2B1EA}"/>
              </a:ext>
            </a:extLst>
          </p:cNvPr>
          <p:cNvPicPr>
            <a:picLocks noChangeAspect="1" noChangeArrowheads="1"/>
          </p:cNvPicPr>
          <p:nvPr userDrawn="1"/>
        </p:nvPicPr>
        <p:blipFill>
          <a:blip r:embed="rId14">
            <a:alphaModFix amt="2000"/>
          </a:blip>
          <a:srcRect l="14400"/>
          <a:stretch>
            <a:fillRect/>
          </a:stretch>
        </p:blipFill>
        <p:spPr bwMode="auto">
          <a:xfrm>
            <a:off x="4" y="152400"/>
            <a:ext cx="5478463" cy="6400800"/>
          </a:xfrm>
          <a:prstGeom prst="rect">
            <a:avLst/>
          </a:prstGeom>
          <a:noFill/>
          <a:ln w="9525">
            <a:noFill/>
            <a:miter lim="800000"/>
            <a:headEnd/>
            <a:tailEnd/>
          </a:ln>
        </p:spPr>
      </p:pic>
      <p:sp>
        <p:nvSpPr>
          <p:cNvPr id="1026" name="Rectangle 2">
            <a:extLst>
              <a:ext uri="{FF2B5EF4-FFF2-40B4-BE49-F238E27FC236}">
                <a16:creationId xmlns:a16="http://schemas.microsoft.com/office/drawing/2014/main" id="{188C69CA-3345-4040-B3DB-147E553DF087}"/>
              </a:ext>
            </a:extLst>
          </p:cNvPr>
          <p:cNvSpPr>
            <a:spLocks noGrp="1" noChangeArrowheads="1"/>
          </p:cNvSpPr>
          <p:nvPr>
            <p:ph type="title"/>
          </p:nvPr>
        </p:nvSpPr>
        <p:spPr bwMode="auto">
          <a:xfrm>
            <a:off x="685800" y="37084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a:extLst>
              <a:ext uri="{FF2B5EF4-FFF2-40B4-BE49-F238E27FC236}">
                <a16:creationId xmlns:a16="http://schemas.microsoft.com/office/drawing/2014/main" id="{9BFFFFA7-D2AA-0A4D-B2C7-B02D9708180D}"/>
              </a:ext>
            </a:extLst>
          </p:cNvPr>
          <p:cNvSpPr>
            <a:spLocks noGrp="1" noChangeArrowheads="1"/>
          </p:cNvSpPr>
          <p:nvPr>
            <p:ph type="body" idx="1"/>
          </p:nvPr>
        </p:nvSpPr>
        <p:spPr bwMode="auto">
          <a:xfrm>
            <a:off x="685800" y="1229360"/>
            <a:ext cx="7772400" cy="5095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a:extLst>
              <a:ext uri="{FF2B5EF4-FFF2-40B4-BE49-F238E27FC236}">
                <a16:creationId xmlns:a16="http://schemas.microsoft.com/office/drawing/2014/main" id="{8BD7E02A-5913-6741-8546-89B14AC0DECD}"/>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a:latin typeface="Arial" charset="0"/>
                <a:ea typeface="ＭＳ Ｐゴシック" charset="-128"/>
                <a:cs typeface="ＭＳ Ｐゴシック" charset="-128"/>
              </a:defRPr>
            </a:lvl1pPr>
          </a:lstStyle>
          <a:p>
            <a:pPr>
              <a:defRPr/>
            </a:pPr>
            <a:endParaRPr lang="en-US"/>
          </a:p>
        </p:txBody>
      </p:sp>
      <p:sp>
        <p:nvSpPr>
          <p:cNvPr id="1029" name="Rectangle 5">
            <a:extLst>
              <a:ext uri="{FF2B5EF4-FFF2-40B4-BE49-F238E27FC236}">
                <a16:creationId xmlns:a16="http://schemas.microsoft.com/office/drawing/2014/main" id="{5EA700B3-0D15-4F44-BA9F-3BCB2DBDB195}"/>
              </a:ext>
            </a:extLst>
          </p:cNvPr>
          <p:cNvSpPr>
            <a:spLocks noGrp="1" noChangeArrowheads="1"/>
          </p:cNvSpPr>
          <p:nvPr>
            <p:ph type="ftr" sz="quarter" idx="3"/>
          </p:nvPr>
        </p:nvSpPr>
        <p:spPr bwMode="auto">
          <a:xfrm>
            <a:off x="3047999" y="6248400"/>
            <a:ext cx="3108961"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400">
                <a:latin typeface="Candara" panose="020E0502030303020204" pitchFamily="34" charset="0"/>
                <a:ea typeface="ＭＳ Ｐゴシック" charset="-128"/>
                <a:cs typeface="Candara" panose="020E0502030303020204" pitchFamily="34" charset="0"/>
              </a:defRPr>
            </a:lvl1pPr>
          </a:lstStyle>
          <a:p>
            <a:pPr>
              <a:defRPr/>
            </a:pPr>
            <a:r>
              <a:rPr lang="en-US"/>
              <a:t>Copyright © 2012-2020, Elsevier Inc. Copyright © 2021-2022, Wu-chun Feng. </a:t>
            </a:r>
            <a:endParaRPr lang="en-US" dirty="0"/>
          </a:p>
        </p:txBody>
      </p:sp>
      <p:sp>
        <p:nvSpPr>
          <p:cNvPr id="1030" name="Rectangle 6">
            <a:extLst>
              <a:ext uri="{FF2B5EF4-FFF2-40B4-BE49-F238E27FC236}">
                <a16:creationId xmlns:a16="http://schemas.microsoft.com/office/drawing/2014/main" id="{2E06F629-B182-A046-81C8-A06C9FD3E8D3}"/>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a:lvl1pPr>
          </a:lstStyle>
          <a:p>
            <a:fld id="{9CA5E315-E011-7F4F-94B1-34E0E8310B20}"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940" r:id="rId1"/>
    <p:sldLayoutId id="2147483929" r:id="rId2"/>
    <p:sldLayoutId id="2147483930" r:id="rId3"/>
    <p:sldLayoutId id="2147483931" r:id="rId4"/>
    <p:sldLayoutId id="2147483932" r:id="rId5"/>
    <p:sldLayoutId id="2147483933" r:id="rId6"/>
    <p:sldLayoutId id="2147483934" r:id="rId7"/>
    <p:sldLayoutId id="2147483935" r:id="rId8"/>
    <p:sldLayoutId id="2147483936" r:id="rId9"/>
    <p:sldLayoutId id="2147483937" r:id="rId10"/>
    <p:sldLayoutId id="2147483938" r:id="rId11"/>
    <p:sldLayoutId id="2147483941" r:id="rId12"/>
  </p:sldLayoutIdLst>
  <p:hf sldNum="0" hdr="0" ftr="0" dt="0"/>
  <p:txStyles>
    <p:titleStyle>
      <a:lvl1pPr algn="l" rtl="0" eaLnBrk="0" fontAlgn="base" hangingPunct="0">
        <a:spcBef>
          <a:spcPct val="0"/>
        </a:spcBef>
        <a:spcAft>
          <a:spcPct val="0"/>
        </a:spcAft>
        <a:defRPr sz="3200">
          <a:solidFill>
            <a:schemeClr val="tx2"/>
          </a:solidFill>
          <a:latin typeface="Candara" panose="020E0502030303020204" pitchFamily="34" charset="0"/>
          <a:ea typeface="+mj-ea"/>
          <a:cs typeface="+mj-cs"/>
        </a:defRPr>
      </a:lvl1pPr>
      <a:lvl2pPr algn="l" rtl="0" eaLnBrk="0" fontAlgn="base" hangingPunct="0">
        <a:spcBef>
          <a:spcPct val="0"/>
        </a:spcBef>
        <a:spcAft>
          <a:spcPct val="0"/>
        </a:spcAft>
        <a:defRPr sz="3200">
          <a:solidFill>
            <a:schemeClr val="tx2"/>
          </a:solidFill>
          <a:latin typeface="Arial" pitchFamily="-65" charset="0"/>
          <a:ea typeface="ＭＳ Ｐゴシック" pitchFamily="-65" charset="-128"/>
          <a:cs typeface="ＭＳ Ｐゴシック" pitchFamily="-65" charset="-128"/>
        </a:defRPr>
      </a:lvl2pPr>
      <a:lvl3pPr algn="l" rtl="0" eaLnBrk="0" fontAlgn="base" hangingPunct="0">
        <a:spcBef>
          <a:spcPct val="0"/>
        </a:spcBef>
        <a:spcAft>
          <a:spcPct val="0"/>
        </a:spcAft>
        <a:defRPr sz="3200">
          <a:solidFill>
            <a:schemeClr val="tx2"/>
          </a:solidFill>
          <a:latin typeface="Arial" pitchFamily="-65" charset="0"/>
          <a:ea typeface="ＭＳ Ｐゴシック" pitchFamily="-65" charset="-128"/>
          <a:cs typeface="ＭＳ Ｐゴシック" pitchFamily="-65" charset="-128"/>
        </a:defRPr>
      </a:lvl3pPr>
      <a:lvl4pPr algn="l" rtl="0" eaLnBrk="0" fontAlgn="base" hangingPunct="0">
        <a:spcBef>
          <a:spcPct val="0"/>
        </a:spcBef>
        <a:spcAft>
          <a:spcPct val="0"/>
        </a:spcAft>
        <a:defRPr sz="3200">
          <a:solidFill>
            <a:schemeClr val="tx2"/>
          </a:solidFill>
          <a:latin typeface="Arial" pitchFamily="-65" charset="0"/>
          <a:ea typeface="ＭＳ Ｐゴシック" pitchFamily="-65" charset="-128"/>
          <a:cs typeface="ＭＳ Ｐゴシック" pitchFamily="-65" charset="-128"/>
        </a:defRPr>
      </a:lvl4pPr>
      <a:lvl5pPr algn="l" rtl="0" eaLnBrk="0" fontAlgn="base" hangingPunct="0">
        <a:spcBef>
          <a:spcPct val="0"/>
        </a:spcBef>
        <a:spcAft>
          <a:spcPct val="0"/>
        </a:spcAft>
        <a:defRPr sz="3200">
          <a:solidFill>
            <a:schemeClr val="tx2"/>
          </a:solidFill>
          <a:latin typeface="Arial" pitchFamily="-65" charset="0"/>
          <a:ea typeface="ＭＳ Ｐゴシック" pitchFamily="-65" charset="-128"/>
          <a:cs typeface="ＭＳ Ｐゴシック" pitchFamily="-65" charset="-128"/>
        </a:defRPr>
      </a:lvl5pPr>
      <a:lvl6pPr marL="457200" algn="l" rtl="0" fontAlgn="base">
        <a:spcBef>
          <a:spcPct val="0"/>
        </a:spcBef>
        <a:spcAft>
          <a:spcPct val="0"/>
        </a:spcAft>
        <a:defRPr sz="3200">
          <a:solidFill>
            <a:schemeClr val="tx2"/>
          </a:solidFill>
          <a:latin typeface="Arial" pitchFamily="-65" charset="0"/>
          <a:ea typeface="ＭＳ Ｐゴシック" pitchFamily="-65" charset="-128"/>
          <a:cs typeface="ＭＳ Ｐゴシック" pitchFamily="-65" charset="-128"/>
        </a:defRPr>
      </a:lvl6pPr>
      <a:lvl7pPr marL="914400" algn="l" rtl="0" fontAlgn="base">
        <a:spcBef>
          <a:spcPct val="0"/>
        </a:spcBef>
        <a:spcAft>
          <a:spcPct val="0"/>
        </a:spcAft>
        <a:defRPr sz="3200">
          <a:solidFill>
            <a:schemeClr val="tx2"/>
          </a:solidFill>
          <a:latin typeface="Arial" pitchFamily="-65" charset="0"/>
          <a:ea typeface="ＭＳ Ｐゴシック" pitchFamily="-65" charset="-128"/>
          <a:cs typeface="ＭＳ Ｐゴシック" pitchFamily="-65" charset="-128"/>
        </a:defRPr>
      </a:lvl7pPr>
      <a:lvl8pPr marL="1371600" algn="l" rtl="0" fontAlgn="base">
        <a:spcBef>
          <a:spcPct val="0"/>
        </a:spcBef>
        <a:spcAft>
          <a:spcPct val="0"/>
        </a:spcAft>
        <a:defRPr sz="3200">
          <a:solidFill>
            <a:schemeClr val="tx2"/>
          </a:solidFill>
          <a:latin typeface="Arial" pitchFamily="-65" charset="0"/>
          <a:ea typeface="ＭＳ Ｐゴシック" pitchFamily="-65" charset="-128"/>
          <a:cs typeface="ＭＳ Ｐゴシック" pitchFamily="-65" charset="-128"/>
        </a:defRPr>
      </a:lvl8pPr>
      <a:lvl9pPr marL="1828800" algn="l" rtl="0" fontAlgn="base">
        <a:spcBef>
          <a:spcPct val="0"/>
        </a:spcBef>
        <a:spcAft>
          <a:spcPct val="0"/>
        </a:spcAft>
        <a:defRPr sz="3200">
          <a:solidFill>
            <a:schemeClr val="tx2"/>
          </a:solidFill>
          <a:latin typeface="Arial" pitchFamily="-65" charset="0"/>
          <a:ea typeface="ＭＳ Ｐゴシック" pitchFamily="-65" charset="-128"/>
          <a:cs typeface="ＭＳ Ｐゴシック" pitchFamily="-65" charset="-128"/>
        </a:defRPr>
      </a:lvl9pPr>
    </p:titleStyle>
    <p:bodyStyle>
      <a:lvl1pPr marL="342900" indent="-342900" algn="l" rtl="0" eaLnBrk="0" fontAlgn="base" hangingPunct="0">
        <a:spcBef>
          <a:spcPct val="20000"/>
        </a:spcBef>
        <a:spcAft>
          <a:spcPct val="0"/>
        </a:spcAft>
        <a:buChar char="•"/>
        <a:defRPr sz="2400">
          <a:solidFill>
            <a:schemeClr val="tx1"/>
          </a:solidFill>
          <a:latin typeface="Candara" panose="020E0502030303020204" pitchFamily="34" charset="0"/>
          <a:ea typeface="+mn-ea"/>
          <a:cs typeface="+mn-cs"/>
        </a:defRPr>
      </a:lvl1pPr>
      <a:lvl2pPr marL="742950" indent="-285750" algn="l" rtl="0" eaLnBrk="0" fontAlgn="base" hangingPunct="0">
        <a:spcBef>
          <a:spcPct val="20000"/>
        </a:spcBef>
        <a:spcAft>
          <a:spcPct val="0"/>
        </a:spcAft>
        <a:buChar char="–"/>
        <a:defRPr sz="2000">
          <a:solidFill>
            <a:schemeClr val="tx1"/>
          </a:solidFill>
          <a:latin typeface="Candara" panose="020E0502030303020204" pitchFamily="34" charset="0"/>
          <a:ea typeface="+mn-ea"/>
        </a:defRPr>
      </a:lvl2pPr>
      <a:lvl3pPr marL="1143000" indent="-228600" algn="l" rtl="0" eaLnBrk="0" fontAlgn="base" hangingPunct="0">
        <a:spcBef>
          <a:spcPct val="20000"/>
        </a:spcBef>
        <a:spcAft>
          <a:spcPct val="0"/>
        </a:spcAft>
        <a:buChar char="•"/>
        <a:defRPr>
          <a:solidFill>
            <a:schemeClr val="bg1">
              <a:lumMod val="50000"/>
            </a:schemeClr>
          </a:solidFill>
          <a:latin typeface="Candara" panose="020E0502030303020204" pitchFamily="34" charset="0"/>
          <a:ea typeface="+mn-ea"/>
        </a:defRPr>
      </a:lvl3pPr>
      <a:lvl4pPr marL="1600200" indent="-228600" algn="l" rtl="0" eaLnBrk="0" fontAlgn="base" hangingPunct="0">
        <a:spcBef>
          <a:spcPct val="20000"/>
        </a:spcBef>
        <a:spcAft>
          <a:spcPct val="0"/>
        </a:spcAft>
        <a:buChar char="–"/>
        <a:defRPr>
          <a:solidFill>
            <a:srgbClr val="941651"/>
          </a:solidFill>
          <a:latin typeface="Candara" panose="020E0502030303020204" pitchFamily="34" charset="0"/>
          <a:ea typeface="+mn-ea"/>
        </a:defRPr>
      </a:lvl4pPr>
      <a:lvl5pPr marL="2057400" indent="-228600" algn="l" rtl="0" eaLnBrk="0" fontAlgn="base" hangingPunct="0">
        <a:spcBef>
          <a:spcPct val="20000"/>
        </a:spcBef>
        <a:spcAft>
          <a:spcPct val="0"/>
        </a:spcAft>
        <a:buChar char="»"/>
        <a:defRPr>
          <a:solidFill>
            <a:srgbClr val="FF9300"/>
          </a:solidFill>
          <a:latin typeface="Candara" panose="020E0502030303020204" pitchFamily="34" charset="0"/>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5.xml"/><Relationship Id="rId5" Type="http://schemas.microsoft.com/office/2011/relationships/inkAction" Target="../ink/inkAction1.xml"/><Relationship Id="rId4" Type="http://schemas.openxmlformats.org/officeDocument/2006/relationships/image" Target="../media/image3.jpeg"/></Relationships>
</file>

<file path=ppt/slides/_rels/slide23.xml.rels><?xml version="1.0" encoding="UTF-8" standalone="yes"?>
<Relationships xmlns="http://schemas.openxmlformats.org/package/2006/relationships"><Relationship Id="rId3" Type="http://schemas.microsoft.com/office/2011/relationships/inkAction" Target="../ink/inkAction2.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NUL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31.xml.rels><?xml version="1.0" encoding="UTF-8" standalone="yes"?>
<Relationships xmlns="http://schemas.openxmlformats.org/package/2006/relationships"><Relationship Id="rId3" Type="http://schemas.microsoft.com/office/2011/relationships/inkAction" Target="../ink/inkAction3.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NULL"/></Relationships>
</file>

<file path=ppt/slides/_rels/slide32.xml.rels><?xml version="1.0" encoding="UTF-8" standalone="yes"?>
<Relationships xmlns="http://schemas.openxmlformats.org/package/2006/relationships"><Relationship Id="rId3" Type="http://schemas.microsoft.com/office/2011/relationships/inkAction" Target="../ink/inkAction4.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NUL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microsoft.com/office/2011/relationships/inkAction" Target="../ink/inkAction5.xml"/><Relationship Id="rId1" Type="http://schemas.openxmlformats.org/officeDocument/2006/relationships/slideLayout" Target="../slideLayouts/slideLayout2.xml"/><Relationship Id="rId5" Type="http://schemas.openxmlformats.org/officeDocument/2006/relationships/image" Target="NUL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microsoft.com/office/2011/relationships/inkAction" Target="../ink/inkAction6.xml"/><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image" Target="NUL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microsoft.com/office/2011/relationships/inkAction" Target="../ink/inkAction7.xml"/><Relationship Id="rId2" Type="http://schemas.openxmlformats.org/officeDocument/2006/relationships/notesSlide" Target="../notesSlides/notesSlide62.xml"/><Relationship Id="rId1" Type="http://schemas.openxmlformats.org/officeDocument/2006/relationships/slideLayout" Target="../slideLayouts/slideLayout2.xml"/><Relationship Id="rId6" Type="http://schemas.openxmlformats.org/officeDocument/2006/relationships/image" Target="NUL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NUL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3.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1">
            <a:extLst>
              <a:ext uri="{FF2B5EF4-FFF2-40B4-BE49-F238E27FC236}">
                <a16:creationId xmlns:a16="http://schemas.microsoft.com/office/drawing/2014/main" id="{6F5FA7D4-55CD-D542-B4B3-A7CA289E4C57}"/>
              </a:ext>
            </a:extLst>
          </p:cNvPr>
          <p:cNvSpPr>
            <a:spLocks noChangeArrowheads="1"/>
          </p:cNvSpPr>
          <p:nvPr/>
        </p:nvSpPr>
        <p:spPr bwMode="auto">
          <a:xfrm>
            <a:off x="2843213" y="1254125"/>
            <a:ext cx="376256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andara" panose="020E0502030303020204" pitchFamily="34" charset="0"/>
                <a:ea typeface="ＭＳ Ｐゴシック" panose="020B0600070205080204" pitchFamily="34" charset="-128"/>
              </a:defRPr>
            </a:lvl1pPr>
            <a:lvl2pPr marL="742950" indent="-285750">
              <a:spcBef>
                <a:spcPct val="20000"/>
              </a:spcBef>
              <a:buChar char="–"/>
              <a:defRPr sz="2000">
                <a:solidFill>
                  <a:schemeClr val="tx1"/>
                </a:solidFill>
                <a:latin typeface="Candara" panose="020E0502030303020204" pitchFamily="34" charset="0"/>
                <a:ea typeface="ＭＳ Ｐゴシック" panose="020B0600070205080204" pitchFamily="34" charset="-128"/>
              </a:defRPr>
            </a:lvl2pPr>
            <a:lvl3pPr marL="1143000" indent="-228600">
              <a:spcBef>
                <a:spcPct val="20000"/>
              </a:spcBef>
              <a:buChar char="•"/>
              <a:defRPr>
                <a:solidFill>
                  <a:srgbClr val="7F7F7F"/>
                </a:solidFill>
                <a:latin typeface="Candara" panose="020E0502030303020204" pitchFamily="34" charset="0"/>
                <a:ea typeface="ＭＳ Ｐゴシック" panose="020B0600070205080204" pitchFamily="34" charset="-128"/>
              </a:defRPr>
            </a:lvl3pPr>
            <a:lvl4pPr marL="1600200" indent="-228600">
              <a:spcBef>
                <a:spcPct val="20000"/>
              </a:spcBef>
              <a:buChar char="–"/>
              <a:defRPr>
                <a:solidFill>
                  <a:srgbClr val="941651"/>
                </a:solidFill>
                <a:latin typeface="Candara" panose="020E0502030303020204" pitchFamily="34" charset="0"/>
                <a:ea typeface="ＭＳ Ｐゴシック" panose="020B0600070205080204" pitchFamily="34" charset="-128"/>
              </a:defRPr>
            </a:lvl4pPr>
            <a:lvl5pPr marL="2057400" indent="-228600">
              <a:spcBef>
                <a:spcPct val="20000"/>
              </a:spcBef>
              <a:buChar char="»"/>
              <a:defRPr>
                <a:solidFill>
                  <a:srgbClr val="FF9300"/>
                </a:solidFill>
                <a:latin typeface="Candara" panose="020E0502030303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rgbClr val="FF9300"/>
                </a:solidFill>
                <a:latin typeface="Candara" panose="020E0502030303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rgbClr val="FF9300"/>
                </a:solidFill>
                <a:latin typeface="Candara" panose="020E0502030303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rgbClr val="FF9300"/>
                </a:solidFill>
                <a:latin typeface="Candara" panose="020E0502030303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rgbClr val="FF9300"/>
                </a:solidFill>
                <a:latin typeface="Candara" panose="020E0502030303020204" pitchFamily="34" charset="0"/>
                <a:ea typeface="ＭＳ Ｐゴシック" panose="020B0600070205080204" pitchFamily="34" charset="-128"/>
              </a:defRPr>
            </a:lvl9pPr>
          </a:lstStyle>
          <a:p>
            <a:pPr eaLnBrk="1" hangingPunct="1">
              <a:spcBef>
                <a:spcPct val="0"/>
              </a:spcBef>
              <a:buFontTx/>
              <a:buNone/>
            </a:pPr>
            <a:r>
              <a:rPr lang="en-AU" altLang="en-US" dirty="0">
                <a:solidFill>
                  <a:srgbClr val="011893"/>
                </a:solidFill>
              </a:rPr>
              <a:t>Chapter 3 (and Appendix C)</a:t>
            </a:r>
            <a:endParaRPr lang="en-GB" altLang="en-US" dirty="0">
              <a:solidFill>
                <a:srgbClr val="011893"/>
              </a:solidFill>
            </a:endParaRPr>
          </a:p>
        </p:txBody>
      </p:sp>
      <p:sp>
        <p:nvSpPr>
          <p:cNvPr id="15362" name="Rectangle 12">
            <a:extLst>
              <a:ext uri="{FF2B5EF4-FFF2-40B4-BE49-F238E27FC236}">
                <a16:creationId xmlns:a16="http://schemas.microsoft.com/office/drawing/2014/main" id="{D5340182-4691-B341-A97E-399D98551E3F}"/>
              </a:ext>
            </a:extLst>
          </p:cNvPr>
          <p:cNvSpPr>
            <a:spLocks noChangeArrowheads="1"/>
          </p:cNvSpPr>
          <p:nvPr/>
        </p:nvSpPr>
        <p:spPr bwMode="auto">
          <a:xfrm>
            <a:off x="2843213" y="2060575"/>
            <a:ext cx="6094412"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Candara" panose="020E0502030303020204" pitchFamily="34" charset="0"/>
                <a:ea typeface="ＭＳ Ｐゴシック" panose="020B0600070205080204" pitchFamily="34" charset="-128"/>
              </a:defRPr>
            </a:lvl1pPr>
            <a:lvl2pPr marL="742950" indent="-285750">
              <a:spcBef>
                <a:spcPct val="20000"/>
              </a:spcBef>
              <a:buChar char="–"/>
              <a:defRPr sz="2000">
                <a:solidFill>
                  <a:schemeClr val="tx1"/>
                </a:solidFill>
                <a:latin typeface="Candara" panose="020E0502030303020204" pitchFamily="34" charset="0"/>
                <a:ea typeface="ＭＳ Ｐゴシック" panose="020B0600070205080204" pitchFamily="34" charset="-128"/>
              </a:defRPr>
            </a:lvl2pPr>
            <a:lvl3pPr marL="1143000" indent="-228600">
              <a:spcBef>
                <a:spcPct val="20000"/>
              </a:spcBef>
              <a:buChar char="•"/>
              <a:defRPr>
                <a:solidFill>
                  <a:srgbClr val="7F7F7F"/>
                </a:solidFill>
                <a:latin typeface="Candara" panose="020E0502030303020204" pitchFamily="34" charset="0"/>
                <a:ea typeface="ＭＳ Ｐゴシック" panose="020B0600070205080204" pitchFamily="34" charset="-128"/>
              </a:defRPr>
            </a:lvl3pPr>
            <a:lvl4pPr marL="1600200" indent="-228600">
              <a:spcBef>
                <a:spcPct val="20000"/>
              </a:spcBef>
              <a:buChar char="–"/>
              <a:defRPr>
                <a:solidFill>
                  <a:srgbClr val="941651"/>
                </a:solidFill>
                <a:latin typeface="Candara" panose="020E0502030303020204" pitchFamily="34" charset="0"/>
                <a:ea typeface="ＭＳ Ｐゴシック" panose="020B0600070205080204" pitchFamily="34" charset="-128"/>
              </a:defRPr>
            </a:lvl4pPr>
            <a:lvl5pPr marL="2057400" indent="-228600">
              <a:spcBef>
                <a:spcPct val="20000"/>
              </a:spcBef>
              <a:buChar char="»"/>
              <a:defRPr>
                <a:solidFill>
                  <a:srgbClr val="FF9300"/>
                </a:solidFill>
                <a:latin typeface="Candara" panose="020E0502030303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rgbClr val="FF9300"/>
                </a:solidFill>
                <a:latin typeface="Candara" panose="020E0502030303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rgbClr val="FF9300"/>
                </a:solidFill>
                <a:latin typeface="Candara" panose="020E0502030303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rgbClr val="FF9300"/>
                </a:solidFill>
                <a:latin typeface="Candara" panose="020E0502030303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rgbClr val="FF9300"/>
                </a:solidFill>
                <a:latin typeface="Candara" panose="020E0502030303020204" pitchFamily="34" charset="0"/>
                <a:ea typeface="ＭＳ Ｐゴシック" panose="020B0600070205080204" pitchFamily="34" charset="-128"/>
              </a:defRPr>
            </a:lvl9pPr>
          </a:lstStyle>
          <a:p>
            <a:pPr eaLnBrk="1" hangingPunct="1">
              <a:spcBef>
                <a:spcPct val="0"/>
              </a:spcBef>
              <a:buFontTx/>
              <a:buNone/>
            </a:pPr>
            <a:r>
              <a:rPr lang="en-AU" altLang="en-US" dirty="0">
                <a:solidFill>
                  <a:srgbClr val="011893"/>
                </a:solidFill>
              </a:rPr>
              <a:t>Instruction-Level Parallelism and Its Exploitation</a:t>
            </a:r>
          </a:p>
          <a:p>
            <a:pPr eaLnBrk="1" hangingPunct="1">
              <a:spcBef>
                <a:spcPct val="0"/>
              </a:spcBef>
              <a:buFontTx/>
              <a:buNone/>
            </a:pPr>
            <a:endParaRPr lang="en-AU" altLang="en-US" dirty="0">
              <a:solidFill>
                <a:srgbClr val="011893"/>
              </a:solidFill>
            </a:endParaRPr>
          </a:p>
          <a:p>
            <a:pPr eaLnBrk="1" hangingPunct="1">
              <a:spcBef>
                <a:spcPct val="0"/>
              </a:spcBef>
              <a:buNone/>
            </a:pPr>
            <a:r>
              <a:rPr lang="en-AU" altLang="en-US" dirty="0">
                <a:solidFill>
                  <a:srgbClr val="011893"/>
                </a:solidFill>
              </a:rPr>
              <a:t>Part 3:  Advanced Scheduling</a:t>
            </a:r>
          </a:p>
        </p:txBody>
      </p:sp>
      <p:sp>
        <p:nvSpPr>
          <p:cNvPr id="15363" name="Text Box 13">
            <a:extLst>
              <a:ext uri="{FF2B5EF4-FFF2-40B4-BE49-F238E27FC236}">
                <a16:creationId xmlns:a16="http://schemas.microsoft.com/office/drawing/2014/main" id="{0E200B17-369C-BF43-8F3E-59FE4E83C85B}"/>
              </a:ext>
            </a:extLst>
          </p:cNvPr>
          <p:cNvSpPr txBox="1">
            <a:spLocks noChangeArrowheads="1"/>
          </p:cNvSpPr>
          <p:nvPr/>
        </p:nvSpPr>
        <p:spPr bwMode="auto">
          <a:xfrm>
            <a:off x="2789238" y="-57150"/>
            <a:ext cx="45021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andara" panose="020E0502030303020204" pitchFamily="34" charset="0"/>
                <a:ea typeface="ＭＳ Ｐゴシック" panose="020B0600070205080204" pitchFamily="34" charset="-128"/>
              </a:defRPr>
            </a:lvl1pPr>
            <a:lvl2pPr marL="742950" indent="-285750">
              <a:spcBef>
                <a:spcPct val="20000"/>
              </a:spcBef>
              <a:buChar char="–"/>
              <a:defRPr sz="2000">
                <a:solidFill>
                  <a:schemeClr val="tx1"/>
                </a:solidFill>
                <a:latin typeface="Candara" panose="020E0502030303020204" pitchFamily="34" charset="0"/>
                <a:ea typeface="ＭＳ Ｐゴシック" panose="020B0600070205080204" pitchFamily="34" charset="-128"/>
              </a:defRPr>
            </a:lvl2pPr>
            <a:lvl3pPr marL="1143000" indent="-228600">
              <a:spcBef>
                <a:spcPct val="20000"/>
              </a:spcBef>
              <a:buChar char="•"/>
              <a:defRPr>
                <a:solidFill>
                  <a:srgbClr val="7F7F7F"/>
                </a:solidFill>
                <a:latin typeface="Candara" panose="020E0502030303020204" pitchFamily="34" charset="0"/>
                <a:ea typeface="ＭＳ Ｐゴシック" panose="020B0600070205080204" pitchFamily="34" charset="-128"/>
              </a:defRPr>
            </a:lvl3pPr>
            <a:lvl4pPr marL="1600200" indent="-228600">
              <a:spcBef>
                <a:spcPct val="20000"/>
              </a:spcBef>
              <a:buChar char="–"/>
              <a:defRPr>
                <a:solidFill>
                  <a:srgbClr val="941651"/>
                </a:solidFill>
                <a:latin typeface="Candara" panose="020E0502030303020204" pitchFamily="34" charset="0"/>
                <a:ea typeface="ＭＳ Ｐゴシック" panose="020B0600070205080204" pitchFamily="34" charset="-128"/>
              </a:defRPr>
            </a:lvl4pPr>
            <a:lvl5pPr marL="2057400" indent="-228600">
              <a:spcBef>
                <a:spcPct val="20000"/>
              </a:spcBef>
              <a:buChar char="»"/>
              <a:defRPr>
                <a:solidFill>
                  <a:srgbClr val="FF9300"/>
                </a:solidFill>
                <a:latin typeface="Candara" panose="020E0502030303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rgbClr val="FF9300"/>
                </a:solidFill>
                <a:latin typeface="Candara" panose="020E0502030303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rgbClr val="FF9300"/>
                </a:solidFill>
                <a:latin typeface="Candara" panose="020E0502030303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rgbClr val="FF9300"/>
                </a:solidFill>
                <a:latin typeface="Candara" panose="020E0502030303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rgbClr val="FF9300"/>
                </a:solidFill>
                <a:latin typeface="Candara" panose="020E0502030303020204" pitchFamily="34" charset="0"/>
                <a:ea typeface="ＭＳ Ｐゴシック" panose="020B0600070205080204" pitchFamily="34" charset="-128"/>
              </a:defRPr>
            </a:lvl9pPr>
          </a:lstStyle>
          <a:p>
            <a:pPr algn="ctr" eaLnBrk="1" hangingPunct="1">
              <a:spcBef>
                <a:spcPct val="0"/>
              </a:spcBef>
              <a:buFontTx/>
              <a:buNone/>
            </a:pPr>
            <a:r>
              <a:rPr lang="en-US" altLang="en-US" sz="2800">
                <a:solidFill>
                  <a:schemeClr val="bg1"/>
                </a:solidFill>
                <a:latin typeface="Times New Roman" panose="02020603050405020304" pitchFamily="18" charset="0"/>
              </a:rPr>
              <a:t>Computer Architecture</a:t>
            </a:r>
          </a:p>
          <a:p>
            <a:pPr algn="ctr" eaLnBrk="1" hangingPunct="1">
              <a:spcBef>
                <a:spcPct val="0"/>
              </a:spcBef>
              <a:buFontTx/>
              <a:buNone/>
            </a:pPr>
            <a:r>
              <a:rPr lang="en-US" altLang="en-US" sz="2000">
                <a:solidFill>
                  <a:schemeClr val="bg1"/>
                </a:solidFill>
                <a:latin typeface="Arial" panose="020B0604020202020204" pitchFamily="34" charset="0"/>
              </a:rPr>
              <a:t>A Quantitative Approach, Sixth Edition</a:t>
            </a:r>
            <a:endParaRPr lang="en-GB" altLang="en-US" sz="2000">
              <a:solidFill>
                <a:schemeClr val="bg1"/>
              </a:solidFill>
              <a:latin typeface="Arial" panose="020B0604020202020204" pitchFamily="34" charset="0"/>
            </a:endParaRPr>
          </a:p>
        </p:txBody>
      </p:sp>
      <p:sp>
        <p:nvSpPr>
          <p:cNvPr id="6" name="TextBox 5">
            <a:extLst>
              <a:ext uri="{FF2B5EF4-FFF2-40B4-BE49-F238E27FC236}">
                <a16:creationId xmlns:a16="http://schemas.microsoft.com/office/drawing/2014/main" id="{8A0E4377-D9B0-AA46-8138-1B44641BA055}"/>
              </a:ext>
            </a:extLst>
          </p:cNvPr>
          <p:cNvSpPr txBox="1"/>
          <p:nvPr/>
        </p:nvSpPr>
        <p:spPr>
          <a:xfrm>
            <a:off x="3558313" y="4326710"/>
            <a:ext cx="5132388" cy="2246769"/>
          </a:xfrm>
          <a:prstGeom prst="rect">
            <a:avLst/>
          </a:prstGeom>
          <a:noFill/>
        </p:spPr>
        <p:txBody>
          <a:bodyPr wrap="square" rtlCol="0">
            <a:spAutoFit/>
          </a:bodyPr>
          <a:lstStyle/>
          <a:p>
            <a:pPr>
              <a:tabLst>
                <a:tab pos="4852988" algn="r"/>
              </a:tabLst>
            </a:pPr>
            <a:r>
              <a:rPr lang="en-US" sz="1400" dirty="0">
                <a:solidFill>
                  <a:schemeClr val="bg2"/>
                </a:solidFill>
                <a:latin typeface="Candara" panose="020E0502030303020204" pitchFamily="34" charset="0"/>
              </a:rPr>
              <a:t>“Who’s first?” </a:t>
            </a:r>
          </a:p>
          <a:p>
            <a:pPr>
              <a:tabLst>
                <a:tab pos="4852988" algn="r"/>
              </a:tabLst>
            </a:pPr>
            <a:r>
              <a:rPr lang="en-US" sz="1400" dirty="0">
                <a:solidFill>
                  <a:schemeClr val="bg2"/>
                </a:solidFill>
                <a:latin typeface="Candara" panose="020E0502030303020204" pitchFamily="34" charset="0"/>
              </a:rPr>
              <a:t>“America.”</a:t>
            </a:r>
          </a:p>
          <a:p>
            <a:pPr>
              <a:tabLst>
                <a:tab pos="4852988" algn="r"/>
              </a:tabLst>
            </a:pPr>
            <a:r>
              <a:rPr lang="en-US" sz="1400" dirty="0">
                <a:solidFill>
                  <a:schemeClr val="bg2"/>
                </a:solidFill>
                <a:latin typeface="Candara" panose="020E0502030303020204" pitchFamily="34" charset="0"/>
              </a:rPr>
              <a:t>“Who’s second?”</a:t>
            </a:r>
          </a:p>
          <a:p>
            <a:pPr>
              <a:tabLst>
                <a:tab pos="4852988" algn="r"/>
              </a:tabLst>
            </a:pPr>
            <a:r>
              <a:rPr lang="en-US" sz="1400" dirty="0">
                <a:solidFill>
                  <a:schemeClr val="bg2"/>
                </a:solidFill>
                <a:latin typeface="Candara" panose="020E0502030303020204" pitchFamily="34" charset="0"/>
              </a:rPr>
              <a:t>“Sir, there is no second.”</a:t>
            </a:r>
          </a:p>
          <a:p>
            <a:pPr marL="917575">
              <a:tabLst>
                <a:tab pos="4852988" algn="r"/>
              </a:tabLst>
            </a:pPr>
            <a:r>
              <a:rPr lang="en-US" sz="1400" dirty="0">
                <a:solidFill>
                  <a:schemeClr val="bg2"/>
                </a:solidFill>
                <a:latin typeface="Candara" panose="020E0502030303020204" pitchFamily="34" charset="0"/>
              </a:rPr>
              <a:t>-Dialog between two observers of the sailing race later named “The America’s Cup” and run every few years -- the inspiration for John </a:t>
            </a:r>
            <a:r>
              <a:rPr lang="en-US" sz="1400" dirty="0" err="1">
                <a:solidFill>
                  <a:schemeClr val="bg2"/>
                </a:solidFill>
                <a:latin typeface="Candara" panose="020E0502030303020204" pitchFamily="34" charset="0"/>
              </a:rPr>
              <a:t>Cocke’s</a:t>
            </a:r>
            <a:r>
              <a:rPr lang="en-US" sz="1400" dirty="0">
                <a:solidFill>
                  <a:schemeClr val="bg2"/>
                </a:solidFill>
                <a:latin typeface="Candara" panose="020E0502030303020204" pitchFamily="34" charset="0"/>
              </a:rPr>
              <a:t> naming of the IBM research processor as “America.” This processor was the precursor to the RS/6000 series and the first superscalar microprocessor.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a:extLst>
              <a:ext uri="{FF2B5EF4-FFF2-40B4-BE49-F238E27FC236}">
                <a16:creationId xmlns:a16="http://schemas.microsoft.com/office/drawing/2014/main" id="{AD1EE37A-3BCC-E94C-A388-C642E31D0E18}"/>
              </a:ext>
            </a:extLst>
          </p:cNvPr>
          <p:cNvSpPr>
            <a:spLocks noGrp="1" noChangeArrowheads="1"/>
          </p:cNvSpPr>
          <p:nvPr>
            <p:ph type="title"/>
          </p:nvPr>
        </p:nvSpPr>
        <p:spPr/>
        <p:txBody>
          <a:bodyPr/>
          <a:lstStyle/>
          <a:p>
            <a:r>
              <a:rPr lang="en-US" altLang="en-US" dirty="0"/>
              <a:t>Out-of-Order Issue with Out-of-Order Completion (OOI-OOC)</a:t>
            </a:r>
          </a:p>
        </p:txBody>
      </p:sp>
      <p:sp>
        <p:nvSpPr>
          <p:cNvPr id="63491" name="Rectangle 2">
            <a:extLst>
              <a:ext uri="{FF2B5EF4-FFF2-40B4-BE49-F238E27FC236}">
                <a16:creationId xmlns:a16="http://schemas.microsoft.com/office/drawing/2014/main" id="{4F06B0E9-417C-BB40-AE3E-DA12CF767BB2}"/>
              </a:ext>
            </a:extLst>
          </p:cNvPr>
          <p:cNvSpPr>
            <a:spLocks noGrp="1" noChangeArrowheads="1"/>
          </p:cNvSpPr>
          <p:nvPr>
            <p:ph idx="1"/>
          </p:nvPr>
        </p:nvSpPr>
        <p:spPr>
          <a:xfrm>
            <a:off x="490524" y="1362635"/>
            <a:ext cx="8269941" cy="4885765"/>
          </a:xfrm>
        </p:spPr>
        <p:txBody>
          <a:bodyPr/>
          <a:lstStyle/>
          <a:p>
            <a:pPr marL="554038">
              <a:defRPr/>
            </a:pPr>
            <a:r>
              <a:rPr lang="en-US" altLang="en-US" dirty="0"/>
              <a:t>With </a:t>
            </a:r>
            <a:r>
              <a:rPr lang="en-US" altLang="en-US" i="1" dirty="0"/>
              <a:t>in-order issue</a:t>
            </a:r>
            <a:r>
              <a:rPr lang="en-US" altLang="en-US" dirty="0"/>
              <a:t>, CPU stops ID when decoded instruction has resource conflict or a data dependency on an issued but uncompleted instruction</a:t>
            </a:r>
          </a:p>
          <a:p>
            <a:pPr marL="841375" lvl="1">
              <a:defRPr/>
            </a:pPr>
            <a:r>
              <a:rPr lang="en-US" altLang="en-US" dirty="0"/>
              <a:t>CPU is unable to look beyond conflicted instruction even though more downstream instructions might have no conflicts and thus be issuable</a:t>
            </a:r>
            <a:endParaRPr lang="en-US" altLang="en-US" sz="1600" dirty="0"/>
          </a:p>
          <a:p>
            <a:pPr marL="554038">
              <a:defRPr/>
            </a:pPr>
            <a:r>
              <a:rPr lang="en-US" altLang="en-US" dirty="0"/>
              <a:t>Fetch &amp; decode instructions beyond the conflicted one (</a:t>
            </a:r>
            <a:r>
              <a:rPr lang="ja-JP" altLang="en-US"/>
              <a:t>“</a:t>
            </a:r>
            <a:r>
              <a:rPr lang="en-US" altLang="ja-JP" dirty="0"/>
              <a:t>instruction window</a:t>
            </a:r>
            <a:r>
              <a:rPr lang="ja-JP" altLang="en-US"/>
              <a:t>”</a:t>
            </a:r>
            <a:r>
              <a:rPr lang="en-US" altLang="ja-JP" dirty="0"/>
              <a:t>: Tetris), store them in an instruction buffer (if room), and flag those instructions in buffer that do </a:t>
            </a:r>
            <a:r>
              <a:rPr lang="en-US" altLang="ja-JP" i="1" dirty="0"/>
              <a:t>NOT</a:t>
            </a:r>
            <a:r>
              <a:rPr lang="en-US" altLang="ja-JP" dirty="0"/>
              <a:t> have resource conflicts or data dependencies</a:t>
            </a:r>
            <a:endParaRPr lang="en-US" altLang="ja-JP" sz="1600" dirty="0"/>
          </a:p>
          <a:p>
            <a:pPr marL="554038">
              <a:defRPr/>
            </a:pPr>
            <a:r>
              <a:rPr lang="en-US" altLang="en-US" dirty="0"/>
              <a:t>Flagged instructions are then issued from the buffer w/o regard to their program order </a:t>
            </a:r>
            <a:r>
              <a:rPr lang="en-US" altLang="en-US" dirty="0">
                <a:sym typeface="Wingdings" pitchFamily="2" charset="2"/>
              </a:rPr>
              <a:t> re-order buffer (ROB)</a:t>
            </a:r>
            <a:endParaRPr lang="en-US" altLang="en-US" dirty="0"/>
          </a:p>
        </p:txBody>
      </p:sp>
      <p:sp>
        <p:nvSpPr>
          <p:cNvPr id="35843" name="Text Box 5">
            <a:extLst>
              <a:ext uri="{FF2B5EF4-FFF2-40B4-BE49-F238E27FC236}">
                <a16:creationId xmlns:a16="http://schemas.microsoft.com/office/drawing/2014/main" id="{F350C738-E312-3E43-9FED-B42C8530942E}"/>
              </a:ext>
            </a:extLst>
          </p:cNvPr>
          <p:cNvSpPr txBox="1">
            <a:spLocks noChangeArrowheads="1"/>
          </p:cNvSpPr>
          <p:nvPr/>
        </p:nvSpPr>
        <p:spPr bwMode="auto">
          <a:xfrm rot="5400000">
            <a:off x="7814469" y="5530057"/>
            <a:ext cx="2289175" cy="3698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800">
                <a:solidFill>
                  <a:srgbClr val="0066FF"/>
                </a:solidFill>
              </a:rPr>
              <a:t>Dynamic Scheduling</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3491">
                                            <p:txEl>
                                              <p:pRg st="2" end="2"/>
                                            </p:txEl>
                                          </p:spTgt>
                                        </p:tgtEl>
                                        <p:attrNameLst>
                                          <p:attrName>style.visibility</p:attrName>
                                        </p:attrNameLst>
                                      </p:cBhvr>
                                      <p:to>
                                        <p:strVal val="visible"/>
                                      </p:to>
                                    </p:set>
                                    <p:animEffect transition="in" filter="slide(fromBottom)">
                                      <p:cBhvr>
                                        <p:cTn id="7" dur="500"/>
                                        <p:tgtEl>
                                          <p:spTgt spid="6349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63491">
                                            <p:txEl>
                                              <p:pRg st="3" end="3"/>
                                            </p:txEl>
                                          </p:spTgt>
                                        </p:tgtEl>
                                        <p:attrNameLst>
                                          <p:attrName>style.visibility</p:attrName>
                                        </p:attrNameLst>
                                      </p:cBhvr>
                                      <p:to>
                                        <p:strVal val="visible"/>
                                      </p:to>
                                    </p:set>
                                    <p:animEffect transition="in" filter="slide(fromBottom)">
                                      <p:cBhvr>
                                        <p:cTn id="12" dur="500"/>
                                        <p:tgtEl>
                                          <p:spTgt spid="634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Lst>
  </p:timing>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9921" name="Rectangle 1">
            <a:extLst>
              <a:ext uri="{FF2B5EF4-FFF2-40B4-BE49-F238E27FC236}">
                <a16:creationId xmlns:a16="http://schemas.microsoft.com/office/drawing/2014/main" id="{69722CCF-9A20-2F40-B9C2-7F551E3F2F7F}"/>
              </a:ext>
            </a:extLst>
          </p:cNvPr>
          <p:cNvSpPr>
            <a:spLocks noGrp="1" noChangeArrowheads="1"/>
          </p:cNvSpPr>
          <p:nvPr>
            <p:ph type="title"/>
          </p:nvPr>
        </p:nvSpPr>
        <p:spPr/>
        <p:txBody>
          <a:bodyPr/>
          <a:lstStyle/>
          <a:p>
            <a:r>
              <a:rPr lang="en-US" altLang="en-US" sz="2800"/>
              <a:t>Review:  </a:t>
            </a:r>
            <a:br>
              <a:rPr lang="en-US" altLang="en-US" sz="3600"/>
            </a:br>
            <a:r>
              <a:rPr lang="en-US" altLang="en-US" sz="3600"/>
              <a:t>Multiple-Issue Processor Styles</a:t>
            </a:r>
          </a:p>
        </p:txBody>
      </p:sp>
      <p:sp>
        <p:nvSpPr>
          <p:cNvPr id="93186" name="Rectangle 2">
            <a:extLst>
              <a:ext uri="{FF2B5EF4-FFF2-40B4-BE49-F238E27FC236}">
                <a16:creationId xmlns:a16="http://schemas.microsoft.com/office/drawing/2014/main" id="{E29CB4A4-CDA2-7B44-A9B5-1A78147D63F4}"/>
              </a:ext>
            </a:extLst>
          </p:cNvPr>
          <p:cNvSpPr>
            <a:spLocks noGrp="1" noChangeArrowheads="1"/>
          </p:cNvSpPr>
          <p:nvPr>
            <p:ph idx="1"/>
          </p:nvPr>
        </p:nvSpPr>
        <p:spPr/>
        <p:txBody>
          <a:bodyPr/>
          <a:lstStyle/>
          <a:p>
            <a:pPr marL="554038"/>
            <a:r>
              <a:rPr lang="en-US" altLang="en-US"/>
              <a:t>Dynamic multiple-issue processors (aka </a:t>
            </a:r>
            <a:r>
              <a:rPr lang="en-US" altLang="en-US">
                <a:solidFill>
                  <a:srgbClr val="FC0128"/>
                </a:solidFill>
              </a:rPr>
              <a:t>superscalar</a:t>
            </a:r>
            <a:r>
              <a:rPr lang="en-US" altLang="en-US"/>
              <a:t>)</a:t>
            </a:r>
          </a:p>
          <a:p>
            <a:pPr marL="841375" lvl="1"/>
            <a:r>
              <a:rPr lang="en-US" altLang="en-US"/>
              <a:t>Decisions on which instructions to execute simultaneously (in the range of 2 to 8 in 2005) are being made dynamically (at run time by the </a:t>
            </a:r>
            <a:r>
              <a:rPr lang="en-US" altLang="en-US">
                <a:solidFill>
                  <a:srgbClr val="FC0128"/>
                </a:solidFill>
              </a:rPr>
              <a:t>hardware</a:t>
            </a:r>
            <a:r>
              <a:rPr lang="en-US" altLang="en-US"/>
              <a:t>)</a:t>
            </a:r>
          </a:p>
          <a:p>
            <a:pPr marL="841375" lvl="1"/>
            <a:r>
              <a:rPr lang="en-US" altLang="en-US"/>
              <a:t>E.g., IBM Power 2, Pentium 4, MIPS R10K, HP PA 8500 IBM</a:t>
            </a:r>
          </a:p>
          <a:p>
            <a:pPr marL="554038"/>
            <a:r>
              <a:rPr lang="en-US" altLang="en-US"/>
              <a:t>Static multiple-issue processors (aka </a:t>
            </a:r>
            <a:r>
              <a:rPr lang="en-US" altLang="en-US">
                <a:solidFill>
                  <a:srgbClr val="FC0128"/>
                </a:solidFill>
              </a:rPr>
              <a:t>VLIW</a:t>
            </a:r>
            <a:r>
              <a:rPr lang="en-US" altLang="en-US"/>
              <a:t>)</a:t>
            </a:r>
          </a:p>
          <a:p>
            <a:pPr marL="841375" lvl="1"/>
            <a:r>
              <a:rPr lang="en-US" altLang="en-US"/>
              <a:t>Decisions on which instructions to execute simultaneously are being made statically (at compile time by the </a:t>
            </a:r>
            <a:r>
              <a:rPr lang="en-US" altLang="en-US">
                <a:solidFill>
                  <a:srgbClr val="FC0128"/>
                </a:solidFill>
              </a:rPr>
              <a:t>compiler</a:t>
            </a:r>
            <a:r>
              <a:rPr lang="en-US" altLang="en-US"/>
              <a:t>)</a:t>
            </a:r>
          </a:p>
          <a:p>
            <a:pPr marL="841375" lvl="1"/>
            <a:r>
              <a:rPr lang="en-US" altLang="en-US"/>
              <a:t>E.g., Intel Itanium and Itanium 2 for the IA-64 ISA – EPIC (Explicit Parallel Instruction Computer)</a:t>
            </a:r>
          </a:p>
          <a:p>
            <a:pPr marL="1149350" lvl="2"/>
            <a:r>
              <a:rPr lang="en-US" altLang="en-US"/>
              <a:t>128-bit </a:t>
            </a:r>
            <a:r>
              <a:rPr lang="ja-JP" altLang="en-US"/>
              <a:t>“</a:t>
            </a:r>
            <a:r>
              <a:rPr lang="en-US" altLang="ja-JP"/>
              <a:t>bundles</a:t>
            </a:r>
            <a:r>
              <a:rPr lang="ja-JP" altLang="en-US"/>
              <a:t>”</a:t>
            </a:r>
            <a:r>
              <a:rPr lang="en-US" altLang="ja-JP"/>
              <a:t> containing 3 instructions each 41 bits + 5 bit template field (specifies which FU each instr needs)</a:t>
            </a:r>
          </a:p>
          <a:p>
            <a:pPr marL="1149350" lvl="2"/>
            <a:r>
              <a:rPr lang="en-US" altLang="en-US"/>
              <a:t>Five functional units (IntALU, MMedia, DMem, FPALU, Branch)</a:t>
            </a:r>
          </a:p>
          <a:p>
            <a:pPr marL="1149350" lvl="2"/>
            <a:r>
              <a:rPr lang="en-US" altLang="en-US"/>
              <a:t>Extensive support for speculation and predication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9318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9318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93186">
                                            <p:txEl>
                                              <p:pRg st="2" end="2"/>
                                            </p:txEl>
                                          </p:spTgt>
                                        </p:tgtEl>
                                        <p:attrNameLst>
                                          <p:attrName>style.visibility</p:attrName>
                                        </p:attrNameLst>
                                      </p:cBhvr>
                                      <p:to>
                                        <p:strVal val="visible"/>
                                      </p:to>
                                    </p:set>
                                  </p:childTnLst>
                                </p:cTn>
                              </p:par>
                            </p:childTnLst>
                          </p:cTn>
                        </p:par>
                        <p:par>
                          <p:cTn id="11" fill="hold" nodeType="afterGroup">
                            <p:stCondLst>
                              <p:cond delay="500"/>
                            </p:stCondLst>
                            <p:childTnLst>
                              <p:par>
                                <p:cTn id="12" presetID="1" presetClass="entr" presetSubtype="0" fill="hold" grpId="0" nodeType="afterEffect">
                                  <p:stCondLst>
                                    <p:cond delay="0"/>
                                  </p:stCondLst>
                                  <p:childTnLst>
                                    <p:set>
                                      <p:cBhvr>
                                        <p:cTn id="13" dur="1" fill="hold">
                                          <p:stCondLst>
                                            <p:cond delay="499"/>
                                          </p:stCondLst>
                                        </p:cTn>
                                        <p:tgtEl>
                                          <p:spTgt spid="93186">
                                            <p:txEl>
                                              <p:pRg st="3" end="3"/>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499"/>
                                          </p:stCondLst>
                                        </p:cTn>
                                        <p:tgtEl>
                                          <p:spTgt spid="93186">
                                            <p:txEl>
                                              <p:pRg st="4" end="4"/>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499"/>
                                          </p:stCondLst>
                                        </p:cTn>
                                        <p:tgtEl>
                                          <p:spTgt spid="93186">
                                            <p:txEl>
                                              <p:pRg st="5" end="5"/>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499"/>
                                          </p:stCondLst>
                                        </p:cTn>
                                        <p:tgtEl>
                                          <p:spTgt spid="93186">
                                            <p:txEl>
                                              <p:pRg st="6" end="6"/>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499"/>
                                          </p:stCondLst>
                                        </p:cTn>
                                        <p:tgtEl>
                                          <p:spTgt spid="93186">
                                            <p:txEl>
                                              <p:pRg st="7" end="7"/>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499"/>
                                          </p:stCondLst>
                                        </p:cTn>
                                        <p:tgtEl>
                                          <p:spTgt spid="9318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6" grpId="0" build="p" autoUpdateAnimBg="0" advAuto="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5" name="Rectangle 1">
            <a:extLst>
              <a:ext uri="{FF2B5EF4-FFF2-40B4-BE49-F238E27FC236}">
                <a16:creationId xmlns:a16="http://schemas.microsoft.com/office/drawing/2014/main" id="{93A0B1AA-83BC-1241-B2E1-5EBFDE0FE0A7}"/>
              </a:ext>
            </a:extLst>
          </p:cNvPr>
          <p:cNvSpPr>
            <a:spLocks noGrp="1" noChangeArrowheads="1"/>
          </p:cNvSpPr>
          <p:nvPr>
            <p:ph type="title"/>
          </p:nvPr>
        </p:nvSpPr>
        <p:spPr/>
        <p:txBody>
          <a:bodyPr/>
          <a:lstStyle/>
          <a:p>
            <a:r>
              <a:rPr lang="en-US" altLang="en-US"/>
              <a:t>CISC vs RISC vs SS vs VLIW</a:t>
            </a:r>
          </a:p>
        </p:txBody>
      </p:sp>
      <p:graphicFrame>
        <p:nvGraphicFramePr>
          <p:cNvPr id="2" name="Group 2">
            <a:extLst>
              <a:ext uri="{FF2B5EF4-FFF2-40B4-BE49-F238E27FC236}">
                <a16:creationId xmlns:a16="http://schemas.microsoft.com/office/drawing/2014/main" id="{8D7D0621-E92C-4B45-A8F7-CCB9D72CA25A}"/>
              </a:ext>
            </a:extLst>
          </p:cNvPr>
          <p:cNvGraphicFramePr>
            <a:graphicFrameLocks noGrp="1"/>
          </p:cNvGraphicFramePr>
          <p:nvPr/>
        </p:nvGraphicFramePr>
        <p:xfrm>
          <a:off x="561975" y="1092200"/>
          <a:ext cx="8229600" cy="5394325"/>
        </p:xfrm>
        <a:graphic>
          <a:graphicData uri="http://schemas.openxmlformats.org/drawingml/2006/table">
            <a:tbl>
              <a:tblPr/>
              <a:tblGrid>
                <a:gridCol w="1630363">
                  <a:extLst>
                    <a:ext uri="{9D8B030D-6E8A-4147-A177-3AD203B41FA5}">
                      <a16:colId xmlns:a16="http://schemas.microsoft.com/office/drawing/2014/main" val="20000"/>
                    </a:ext>
                  </a:extLst>
                </a:gridCol>
                <a:gridCol w="1570037">
                  <a:extLst>
                    <a:ext uri="{9D8B030D-6E8A-4147-A177-3AD203B41FA5}">
                      <a16:colId xmlns:a16="http://schemas.microsoft.com/office/drawing/2014/main" val="20001"/>
                    </a:ext>
                  </a:extLst>
                </a:gridCol>
                <a:gridCol w="1692275">
                  <a:extLst>
                    <a:ext uri="{9D8B030D-6E8A-4147-A177-3AD203B41FA5}">
                      <a16:colId xmlns:a16="http://schemas.microsoft.com/office/drawing/2014/main" val="20002"/>
                    </a:ext>
                  </a:extLst>
                </a:gridCol>
                <a:gridCol w="1736725">
                  <a:extLst>
                    <a:ext uri="{9D8B030D-6E8A-4147-A177-3AD203B41FA5}">
                      <a16:colId xmlns:a16="http://schemas.microsoft.com/office/drawing/2014/main" val="20003"/>
                    </a:ext>
                  </a:extLst>
                </a:gridCol>
                <a:gridCol w="1600200">
                  <a:extLst>
                    <a:ext uri="{9D8B030D-6E8A-4147-A177-3AD203B41FA5}">
                      <a16:colId xmlns:a16="http://schemas.microsoft.com/office/drawing/2014/main" val="20004"/>
                    </a:ext>
                  </a:extLst>
                </a:gridCol>
              </a:tblGrid>
              <a:tr h="603250">
                <a:tc>
                  <a:txBody>
                    <a:bodyPr/>
                    <a:lstStyle/>
                    <a:p>
                      <a:pPr marL="44450" marR="0" lvl="0" indent="0" algn="ctr" defTabSz="914400" rtl="0" eaLnBrk="1" fontAlgn="base" latinLnBrk="0" hangingPunct="1">
                        <a:lnSpc>
                          <a:spcPct val="100000"/>
                        </a:lnSpc>
                        <a:spcBef>
                          <a:spcPct val="0"/>
                        </a:spcBef>
                        <a:spcAft>
                          <a:spcPct val="0"/>
                        </a:spcAft>
                        <a:buClrTx/>
                        <a:buSzPct val="171000"/>
                        <a:buFont typeface="Gill Sans" charset="0"/>
                        <a:buNone/>
                        <a:tabLst/>
                      </a:pPr>
                      <a:endParaRPr kumimoji="0" lang="en-US" sz="2000" b="0" i="0" u="none" strike="noStrike" cap="none" normalizeH="0" baseline="0">
                        <a:ln>
                          <a:noFill/>
                        </a:ln>
                        <a:solidFill>
                          <a:schemeClr val="tx1"/>
                        </a:solidFill>
                        <a:effectLst/>
                        <a:latin typeface="Lucida Grande" charset="0"/>
                        <a:ea typeface="ヒラギノ角ゴ ProN W3" charset="0"/>
                        <a:cs typeface="ヒラギノ角ゴ ProN W3" charset="0"/>
                        <a:sym typeface="Lucida Grande" charset="0"/>
                      </a:endParaRPr>
                    </a:p>
                  </a:txBody>
                  <a:tcPr marL="34290" marR="34290" marT="34290" marB="3429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44450" marR="0" lvl="0" indent="0" algn="ctr" defTabSz="914400" rtl="0" eaLnBrk="1" fontAlgn="base" latinLnBrk="0" hangingPunct="1">
                        <a:lnSpc>
                          <a:spcPct val="100000"/>
                        </a:lnSpc>
                        <a:spcBef>
                          <a:spcPct val="0"/>
                        </a:spcBef>
                        <a:spcAft>
                          <a:spcPct val="0"/>
                        </a:spcAft>
                        <a:buClrTx/>
                        <a:buSzPct val="171000"/>
                        <a:buFont typeface="Gill Sans" charset="0"/>
                        <a:buNone/>
                        <a:tabLst/>
                      </a:pPr>
                      <a:r>
                        <a:rPr kumimoji="0" lang="en-US" sz="2000" b="0" i="0" u="none" strike="noStrike" cap="none" normalizeH="0" baseline="0">
                          <a:ln>
                            <a:noFill/>
                          </a:ln>
                          <a:solidFill>
                            <a:schemeClr val="tx1"/>
                          </a:solidFill>
                          <a:effectLst/>
                          <a:latin typeface="Lucida Grande" charset="0"/>
                          <a:ea typeface="ヒラギノ角ゴ ProN W3" charset="0"/>
                          <a:cs typeface="ヒラギノ角ゴ ProN W3" charset="0"/>
                          <a:sym typeface="Lucida Grande" charset="0"/>
                        </a:rPr>
                        <a:t>CISC</a:t>
                      </a:r>
                    </a:p>
                  </a:txBody>
                  <a:tcPr marL="34290" marR="34290" marT="34290" marB="3429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44450" marR="0" lvl="0" indent="0" algn="ctr" defTabSz="914400" rtl="0" eaLnBrk="1" fontAlgn="base" latinLnBrk="0" hangingPunct="1">
                        <a:lnSpc>
                          <a:spcPct val="100000"/>
                        </a:lnSpc>
                        <a:spcBef>
                          <a:spcPct val="0"/>
                        </a:spcBef>
                        <a:spcAft>
                          <a:spcPct val="0"/>
                        </a:spcAft>
                        <a:buClrTx/>
                        <a:buSzPct val="171000"/>
                        <a:buFont typeface="Gill Sans" charset="0"/>
                        <a:buNone/>
                        <a:tabLst/>
                      </a:pPr>
                      <a:r>
                        <a:rPr kumimoji="0" lang="en-US" sz="2000" b="0" i="0" u="none" strike="noStrike" cap="none" normalizeH="0" baseline="0">
                          <a:ln>
                            <a:noFill/>
                          </a:ln>
                          <a:solidFill>
                            <a:schemeClr val="tx1"/>
                          </a:solidFill>
                          <a:effectLst/>
                          <a:latin typeface="Lucida Grande" charset="0"/>
                          <a:ea typeface="ヒラギノ角ゴ ProN W3" charset="0"/>
                          <a:cs typeface="ヒラギノ角ゴ ProN W3" charset="0"/>
                          <a:sym typeface="Lucida Grande" charset="0"/>
                        </a:rPr>
                        <a:t>RISC</a:t>
                      </a:r>
                    </a:p>
                  </a:txBody>
                  <a:tcPr marL="34290" marR="34290" marT="34290" marB="3429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44450" marR="0" lvl="0" indent="0" algn="ctr" defTabSz="914400" rtl="0" eaLnBrk="1" fontAlgn="base" latinLnBrk="0" hangingPunct="1">
                        <a:lnSpc>
                          <a:spcPct val="100000"/>
                        </a:lnSpc>
                        <a:spcBef>
                          <a:spcPct val="0"/>
                        </a:spcBef>
                        <a:spcAft>
                          <a:spcPct val="0"/>
                        </a:spcAft>
                        <a:buClrTx/>
                        <a:buSzPct val="171000"/>
                        <a:buFont typeface="Gill Sans" charset="0"/>
                        <a:buNone/>
                        <a:tabLst/>
                      </a:pPr>
                      <a:r>
                        <a:rPr kumimoji="0" lang="en-US" sz="2000" b="0" i="0" u="none" strike="noStrike" cap="none" normalizeH="0" baseline="0">
                          <a:ln>
                            <a:noFill/>
                          </a:ln>
                          <a:solidFill>
                            <a:schemeClr val="tx1"/>
                          </a:solidFill>
                          <a:effectLst/>
                          <a:latin typeface="Lucida Grande" charset="0"/>
                          <a:ea typeface="ヒラギノ角ゴ ProN W3" charset="0"/>
                          <a:cs typeface="ヒラギノ角ゴ ProN W3" charset="0"/>
                          <a:sym typeface="Lucida Grande" charset="0"/>
                        </a:rPr>
                        <a:t>Superscalar</a:t>
                      </a:r>
                    </a:p>
                  </a:txBody>
                  <a:tcPr marL="34290" marR="34290" marT="34290" marB="3429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44450" marR="0" lvl="0" indent="0" algn="ctr" defTabSz="914400" rtl="0" eaLnBrk="1" fontAlgn="base" latinLnBrk="0" hangingPunct="1">
                        <a:lnSpc>
                          <a:spcPct val="100000"/>
                        </a:lnSpc>
                        <a:spcBef>
                          <a:spcPct val="0"/>
                        </a:spcBef>
                        <a:spcAft>
                          <a:spcPct val="0"/>
                        </a:spcAft>
                        <a:buClrTx/>
                        <a:buSzPct val="171000"/>
                        <a:buFont typeface="Gill Sans" charset="0"/>
                        <a:buNone/>
                        <a:tabLst/>
                      </a:pPr>
                      <a:r>
                        <a:rPr kumimoji="0" lang="en-US" sz="2000" b="0" i="0" u="none" strike="noStrike" cap="none" normalizeH="0" baseline="0">
                          <a:ln>
                            <a:noFill/>
                          </a:ln>
                          <a:solidFill>
                            <a:schemeClr val="tx1"/>
                          </a:solidFill>
                          <a:effectLst/>
                          <a:latin typeface="Lucida Grande" charset="0"/>
                          <a:ea typeface="ヒラギノ角ゴ ProN W3" charset="0"/>
                          <a:cs typeface="ヒラギノ角ゴ ProN W3" charset="0"/>
                          <a:sym typeface="Lucida Grande" charset="0"/>
                        </a:rPr>
                        <a:t>VLIW</a:t>
                      </a:r>
                    </a:p>
                  </a:txBody>
                  <a:tcPr marL="34290" marR="34290" marT="34290" marB="3429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11200">
                <a:tc>
                  <a:txBody>
                    <a:bodyPr/>
                    <a:lstStyle/>
                    <a:p>
                      <a:pPr marL="44450" marR="0" lvl="0" indent="0" algn="ctr" defTabSz="914400" rtl="0" eaLnBrk="1" fontAlgn="base" latinLnBrk="0" hangingPunct="1">
                        <a:lnSpc>
                          <a:spcPct val="100000"/>
                        </a:lnSpc>
                        <a:spcBef>
                          <a:spcPct val="0"/>
                        </a:spcBef>
                        <a:spcAft>
                          <a:spcPct val="0"/>
                        </a:spcAft>
                        <a:buClrTx/>
                        <a:buSzPct val="171000"/>
                        <a:buFont typeface="Gill Sans" charset="0"/>
                        <a:buNone/>
                        <a:tabLst/>
                      </a:pPr>
                      <a:r>
                        <a:rPr kumimoji="0" lang="en-US" sz="1800" b="0" i="0" u="none" strike="noStrike" cap="none" normalizeH="0" baseline="0">
                          <a:ln>
                            <a:noFill/>
                          </a:ln>
                          <a:solidFill>
                            <a:schemeClr val="tx1"/>
                          </a:solidFill>
                          <a:effectLst/>
                          <a:latin typeface="Lucida Grande" charset="0"/>
                          <a:ea typeface="ヒラギノ角ゴ ProN W3" charset="0"/>
                          <a:cs typeface="ヒラギノ角ゴ ProN W3" charset="0"/>
                          <a:sym typeface="Lucida Grande" charset="0"/>
                        </a:rPr>
                        <a:t>Instr size</a:t>
                      </a:r>
                    </a:p>
                  </a:txBody>
                  <a:tcPr marL="34290" marR="34290" marT="34290" marB="3429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44450" marR="0" lvl="0" indent="0" algn="ctr" defTabSz="914400" rtl="0" eaLnBrk="1" fontAlgn="base" latinLnBrk="0" hangingPunct="1">
                        <a:lnSpc>
                          <a:spcPct val="100000"/>
                        </a:lnSpc>
                        <a:spcBef>
                          <a:spcPct val="0"/>
                        </a:spcBef>
                        <a:spcAft>
                          <a:spcPct val="0"/>
                        </a:spcAft>
                        <a:buClrTx/>
                        <a:buSzPct val="171000"/>
                        <a:buFont typeface="Gill Sans" charset="0"/>
                        <a:buNone/>
                        <a:tabLst/>
                      </a:pPr>
                      <a:r>
                        <a:rPr kumimoji="0" lang="en-US" sz="1800" b="0" i="0" u="none" strike="noStrike" cap="none" normalizeH="0" baseline="0">
                          <a:ln>
                            <a:noFill/>
                          </a:ln>
                          <a:solidFill>
                            <a:schemeClr val="tx1"/>
                          </a:solidFill>
                          <a:effectLst/>
                          <a:latin typeface="Lucida Grande" charset="0"/>
                          <a:ea typeface="ヒラギノ角ゴ ProN W3" charset="0"/>
                          <a:cs typeface="ヒラギノ角ゴ ProN W3" charset="0"/>
                          <a:sym typeface="Lucida Grande" charset="0"/>
                        </a:rPr>
                        <a:t>variable size</a:t>
                      </a:r>
                    </a:p>
                  </a:txBody>
                  <a:tcPr marL="34290" marR="34290" marT="34290" marB="3429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44450" marR="0" lvl="0" indent="0" algn="ctr" defTabSz="914400" rtl="0" eaLnBrk="1" fontAlgn="base" latinLnBrk="0" hangingPunct="1">
                        <a:lnSpc>
                          <a:spcPct val="100000"/>
                        </a:lnSpc>
                        <a:spcBef>
                          <a:spcPct val="0"/>
                        </a:spcBef>
                        <a:spcAft>
                          <a:spcPct val="0"/>
                        </a:spcAft>
                        <a:buClrTx/>
                        <a:buSzPct val="171000"/>
                        <a:buFont typeface="Gill Sans" charset="0"/>
                        <a:buNone/>
                        <a:tabLst/>
                      </a:pPr>
                      <a:r>
                        <a:rPr kumimoji="0" lang="en-US" sz="1800" b="0" i="0" u="none" strike="noStrike" cap="none" normalizeH="0" baseline="0">
                          <a:ln>
                            <a:noFill/>
                          </a:ln>
                          <a:solidFill>
                            <a:schemeClr val="tx1"/>
                          </a:solidFill>
                          <a:effectLst/>
                          <a:latin typeface="Lucida Grande" charset="0"/>
                          <a:ea typeface="ヒラギノ角ゴ ProN W3" charset="0"/>
                          <a:cs typeface="ヒラギノ角ゴ ProN W3" charset="0"/>
                          <a:sym typeface="Lucida Grande" charset="0"/>
                        </a:rPr>
                        <a:t>fixed size</a:t>
                      </a:r>
                    </a:p>
                  </a:txBody>
                  <a:tcPr marL="34290" marR="34290" marT="34290" marB="3429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44450" marR="0" lvl="0" indent="0" algn="ctr" defTabSz="914400" rtl="0" eaLnBrk="1" fontAlgn="base" latinLnBrk="0" hangingPunct="1">
                        <a:lnSpc>
                          <a:spcPct val="100000"/>
                        </a:lnSpc>
                        <a:spcBef>
                          <a:spcPct val="0"/>
                        </a:spcBef>
                        <a:spcAft>
                          <a:spcPct val="0"/>
                        </a:spcAft>
                        <a:buClrTx/>
                        <a:buSzPct val="171000"/>
                        <a:buFont typeface="Gill Sans" charset="0"/>
                        <a:buNone/>
                        <a:tabLst/>
                      </a:pPr>
                      <a:r>
                        <a:rPr kumimoji="0" lang="en-US" sz="1800" b="0" i="0" u="none" strike="noStrike" cap="none" normalizeH="0" baseline="0">
                          <a:ln>
                            <a:noFill/>
                          </a:ln>
                          <a:solidFill>
                            <a:schemeClr val="tx1"/>
                          </a:solidFill>
                          <a:effectLst/>
                          <a:latin typeface="Lucida Grande" charset="0"/>
                          <a:ea typeface="ヒラギノ角ゴ ProN W3" charset="0"/>
                          <a:cs typeface="ヒラギノ角ゴ ProN W3" charset="0"/>
                          <a:sym typeface="Lucida Grande" charset="0"/>
                        </a:rPr>
                        <a:t>fixed size</a:t>
                      </a:r>
                    </a:p>
                  </a:txBody>
                  <a:tcPr marL="34290" marR="34290" marT="34290" marB="3429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44450" marR="0" lvl="0" indent="0" algn="ctr" defTabSz="914400" rtl="0" eaLnBrk="1" fontAlgn="base" latinLnBrk="0" hangingPunct="1">
                        <a:lnSpc>
                          <a:spcPct val="100000"/>
                        </a:lnSpc>
                        <a:spcBef>
                          <a:spcPct val="0"/>
                        </a:spcBef>
                        <a:spcAft>
                          <a:spcPct val="0"/>
                        </a:spcAft>
                        <a:buClrTx/>
                        <a:buSzPct val="171000"/>
                        <a:buFont typeface="Gill Sans" charset="0"/>
                        <a:buNone/>
                        <a:tabLst/>
                      </a:pPr>
                      <a:r>
                        <a:rPr kumimoji="0" lang="en-US" sz="1800" b="0" i="0" u="none" strike="noStrike" cap="none" normalizeH="0" baseline="0">
                          <a:ln>
                            <a:noFill/>
                          </a:ln>
                          <a:solidFill>
                            <a:schemeClr val="tx1"/>
                          </a:solidFill>
                          <a:effectLst/>
                          <a:latin typeface="Lucida Grande" charset="0"/>
                          <a:ea typeface="ヒラギノ角ゴ ProN W3" charset="0"/>
                          <a:cs typeface="ヒラギノ角ゴ ProN W3" charset="0"/>
                          <a:sym typeface="Lucida Grande" charset="0"/>
                        </a:rPr>
                        <a:t>fixed size (but large)</a:t>
                      </a:r>
                    </a:p>
                  </a:txBody>
                  <a:tcPr marL="34290" marR="34290" marT="34290" marB="3429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11200">
                <a:tc>
                  <a:txBody>
                    <a:bodyPr/>
                    <a:lstStyle/>
                    <a:p>
                      <a:pPr marL="44450" marR="0" lvl="0" indent="0" algn="ctr" defTabSz="914400" rtl="0" eaLnBrk="1" fontAlgn="base" latinLnBrk="0" hangingPunct="1">
                        <a:lnSpc>
                          <a:spcPct val="100000"/>
                        </a:lnSpc>
                        <a:spcBef>
                          <a:spcPct val="0"/>
                        </a:spcBef>
                        <a:spcAft>
                          <a:spcPct val="0"/>
                        </a:spcAft>
                        <a:buClrTx/>
                        <a:buSzPct val="171000"/>
                        <a:buFont typeface="Gill Sans" charset="0"/>
                        <a:buNone/>
                        <a:tabLst/>
                      </a:pPr>
                      <a:r>
                        <a:rPr kumimoji="0" lang="en-US" sz="1800" b="0" i="0" u="none" strike="noStrike" cap="none" normalizeH="0" baseline="0">
                          <a:ln>
                            <a:noFill/>
                          </a:ln>
                          <a:solidFill>
                            <a:schemeClr val="tx1"/>
                          </a:solidFill>
                          <a:effectLst/>
                          <a:latin typeface="Lucida Grande" charset="0"/>
                          <a:ea typeface="ヒラギノ角ゴ ProN W3" charset="0"/>
                          <a:cs typeface="ヒラギノ角ゴ ProN W3" charset="0"/>
                          <a:sym typeface="Lucida Grande" charset="0"/>
                        </a:rPr>
                        <a:t>Instr format</a:t>
                      </a:r>
                    </a:p>
                  </a:txBody>
                  <a:tcPr marL="34290" marR="34290" marT="34290" marB="3429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44450" marR="0" lvl="0" indent="0" algn="ctr" defTabSz="914400" rtl="0" eaLnBrk="1" fontAlgn="base" latinLnBrk="0" hangingPunct="1">
                        <a:lnSpc>
                          <a:spcPct val="100000"/>
                        </a:lnSpc>
                        <a:spcBef>
                          <a:spcPct val="0"/>
                        </a:spcBef>
                        <a:spcAft>
                          <a:spcPct val="0"/>
                        </a:spcAft>
                        <a:buClrTx/>
                        <a:buSzPct val="171000"/>
                        <a:buFont typeface="Gill Sans" charset="0"/>
                        <a:buNone/>
                        <a:tabLst/>
                      </a:pPr>
                      <a:r>
                        <a:rPr kumimoji="0" lang="en-US" sz="1800" b="0" i="0" u="none" strike="noStrike" cap="none" normalizeH="0" baseline="0">
                          <a:ln>
                            <a:noFill/>
                          </a:ln>
                          <a:solidFill>
                            <a:schemeClr val="tx1"/>
                          </a:solidFill>
                          <a:effectLst/>
                          <a:latin typeface="Lucida Grande" charset="0"/>
                          <a:ea typeface="ヒラギノ角ゴ ProN W3" charset="0"/>
                          <a:cs typeface="ヒラギノ角ゴ ProN W3" charset="0"/>
                          <a:sym typeface="Lucida Grande" charset="0"/>
                        </a:rPr>
                        <a:t>variable format</a:t>
                      </a:r>
                    </a:p>
                  </a:txBody>
                  <a:tcPr marL="34290" marR="34290" marT="34290" marB="3429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44450" marR="0" lvl="0" indent="0" algn="ctr" defTabSz="914400" rtl="0" eaLnBrk="1" fontAlgn="base" latinLnBrk="0" hangingPunct="1">
                        <a:lnSpc>
                          <a:spcPct val="100000"/>
                        </a:lnSpc>
                        <a:spcBef>
                          <a:spcPct val="0"/>
                        </a:spcBef>
                        <a:spcAft>
                          <a:spcPct val="0"/>
                        </a:spcAft>
                        <a:buClrTx/>
                        <a:buSzPct val="171000"/>
                        <a:buFont typeface="Gill Sans" charset="0"/>
                        <a:buNone/>
                        <a:tabLst/>
                      </a:pPr>
                      <a:r>
                        <a:rPr kumimoji="0" lang="en-US" sz="1800" b="0" i="0" u="none" strike="noStrike" cap="none" normalizeH="0" baseline="0">
                          <a:ln>
                            <a:noFill/>
                          </a:ln>
                          <a:solidFill>
                            <a:schemeClr val="tx1"/>
                          </a:solidFill>
                          <a:effectLst/>
                          <a:latin typeface="Lucida Grande" charset="0"/>
                          <a:ea typeface="ヒラギノ角ゴ ProN W3" charset="0"/>
                          <a:cs typeface="ヒラギノ角ゴ ProN W3" charset="0"/>
                          <a:sym typeface="Lucida Grande" charset="0"/>
                        </a:rPr>
                        <a:t>fixed format</a:t>
                      </a:r>
                    </a:p>
                  </a:txBody>
                  <a:tcPr marL="34290" marR="34290" marT="34290" marB="3429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44450" marR="0" lvl="0" indent="0" algn="ctr" defTabSz="914400" rtl="0" eaLnBrk="1" fontAlgn="base" latinLnBrk="0" hangingPunct="1">
                        <a:lnSpc>
                          <a:spcPct val="100000"/>
                        </a:lnSpc>
                        <a:spcBef>
                          <a:spcPct val="0"/>
                        </a:spcBef>
                        <a:spcAft>
                          <a:spcPct val="0"/>
                        </a:spcAft>
                        <a:buClrTx/>
                        <a:buSzPct val="171000"/>
                        <a:buFont typeface="Gill Sans" charset="0"/>
                        <a:buNone/>
                        <a:tabLst/>
                      </a:pPr>
                      <a:r>
                        <a:rPr kumimoji="0" lang="en-US" sz="1800" b="0" i="0" u="none" strike="noStrike" cap="none" normalizeH="0" baseline="0">
                          <a:ln>
                            <a:noFill/>
                          </a:ln>
                          <a:solidFill>
                            <a:schemeClr val="tx1"/>
                          </a:solidFill>
                          <a:effectLst/>
                          <a:latin typeface="Lucida Grande" charset="0"/>
                          <a:ea typeface="ヒラギノ角ゴ ProN W3" charset="0"/>
                          <a:cs typeface="ヒラギノ角ゴ ProN W3" charset="0"/>
                          <a:sym typeface="Lucida Grande" charset="0"/>
                        </a:rPr>
                        <a:t>fixed format</a:t>
                      </a:r>
                    </a:p>
                  </a:txBody>
                  <a:tcPr marL="34290" marR="34290" marT="34290" marB="3429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44450" marR="0" lvl="0" indent="0" algn="ctr" defTabSz="914400" rtl="0" eaLnBrk="1" fontAlgn="base" latinLnBrk="0" hangingPunct="1">
                        <a:lnSpc>
                          <a:spcPct val="100000"/>
                        </a:lnSpc>
                        <a:spcBef>
                          <a:spcPct val="0"/>
                        </a:spcBef>
                        <a:spcAft>
                          <a:spcPct val="0"/>
                        </a:spcAft>
                        <a:buClrTx/>
                        <a:buSzPct val="171000"/>
                        <a:buFont typeface="Gill Sans" charset="0"/>
                        <a:buNone/>
                        <a:tabLst/>
                      </a:pPr>
                      <a:r>
                        <a:rPr kumimoji="0" lang="en-US" sz="1800" b="0" i="0" u="none" strike="noStrike" cap="none" normalizeH="0" baseline="0">
                          <a:ln>
                            <a:noFill/>
                          </a:ln>
                          <a:solidFill>
                            <a:schemeClr val="tx1"/>
                          </a:solidFill>
                          <a:effectLst/>
                          <a:latin typeface="Lucida Grande" charset="0"/>
                          <a:ea typeface="ヒラギノ角ゴ ProN W3" charset="0"/>
                          <a:cs typeface="ヒラギノ角ゴ ProN W3" charset="0"/>
                          <a:sym typeface="Lucida Grande" charset="0"/>
                        </a:rPr>
                        <a:t>fixed format</a:t>
                      </a:r>
                    </a:p>
                  </a:txBody>
                  <a:tcPr marL="34290" marR="34290" marT="34290" marB="3429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11200">
                <a:tc>
                  <a:txBody>
                    <a:bodyPr/>
                    <a:lstStyle/>
                    <a:p>
                      <a:pPr marL="44450" marR="0" lvl="0" indent="0" algn="ctr" defTabSz="914400" rtl="0" eaLnBrk="1" fontAlgn="base" latinLnBrk="0" hangingPunct="1">
                        <a:lnSpc>
                          <a:spcPct val="100000"/>
                        </a:lnSpc>
                        <a:spcBef>
                          <a:spcPct val="0"/>
                        </a:spcBef>
                        <a:spcAft>
                          <a:spcPct val="0"/>
                        </a:spcAft>
                        <a:buClrTx/>
                        <a:buSzPct val="171000"/>
                        <a:buFont typeface="Gill Sans" charset="0"/>
                        <a:buNone/>
                        <a:tabLst/>
                      </a:pPr>
                      <a:r>
                        <a:rPr kumimoji="0" lang="en-US" sz="1800" b="0" i="0" u="none" strike="noStrike" cap="none" normalizeH="0" baseline="0">
                          <a:ln>
                            <a:noFill/>
                          </a:ln>
                          <a:solidFill>
                            <a:schemeClr val="tx1"/>
                          </a:solidFill>
                          <a:effectLst/>
                          <a:latin typeface="Lucida Grande" charset="0"/>
                          <a:ea typeface="ヒラギノ角ゴ ProN W3" charset="0"/>
                          <a:cs typeface="ヒラギノ角ゴ ProN W3" charset="0"/>
                          <a:sym typeface="Lucida Grande" charset="0"/>
                        </a:rPr>
                        <a:t>Registers</a:t>
                      </a:r>
                    </a:p>
                  </a:txBody>
                  <a:tcPr marL="34290" marR="34290" marT="34290" marB="3429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44450" marR="0" lvl="0" indent="0" algn="ctr" defTabSz="914400" rtl="0" eaLnBrk="1" fontAlgn="base" latinLnBrk="0" hangingPunct="1">
                        <a:lnSpc>
                          <a:spcPct val="100000"/>
                        </a:lnSpc>
                        <a:spcBef>
                          <a:spcPct val="0"/>
                        </a:spcBef>
                        <a:spcAft>
                          <a:spcPct val="0"/>
                        </a:spcAft>
                        <a:buClrTx/>
                        <a:buSzPct val="171000"/>
                        <a:buFont typeface="Gill Sans" charset="0"/>
                        <a:buNone/>
                        <a:tabLst/>
                      </a:pPr>
                      <a:r>
                        <a:rPr kumimoji="0" lang="en-US" sz="1800" b="0" i="0" u="none" strike="noStrike" cap="none" normalizeH="0" baseline="0">
                          <a:ln>
                            <a:noFill/>
                          </a:ln>
                          <a:solidFill>
                            <a:schemeClr val="tx1"/>
                          </a:solidFill>
                          <a:effectLst/>
                          <a:latin typeface="Lucida Grande" charset="0"/>
                          <a:ea typeface="ヒラギノ角ゴ ProN W3" charset="0"/>
                          <a:cs typeface="ヒラギノ角ゴ ProN W3" charset="0"/>
                          <a:sym typeface="Lucida Grande" charset="0"/>
                        </a:rPr>
                        <a:t>few, some special</a:t>
                      </a:r>
                    </a:p>
                  </a:txBody>
                  <a:tcPr marL="34290" marR="34290" marT="34290" marB="3429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44450" marR="0" lvl="0" indent="0" algn="ctr" defTabSz="914400" rtl="0" eaLnBrk="1" fontAlgn="base" latinLnBrk="0" hangingPunct="1">
                        <a:lnSpc>
                          <a:spcPct val="100000"/>
                        </a:lnSpc>
                        <a:spcBef>
                          <a:spcPct val="0"/>
                        </a:spcBef>
                        <a:spcAft>
                          <a:spcPct val="0"/>
                        </a:spcAft>
                        <a:buClrTx/>
                        <a:buSzPct val="171000"/>
                        <a:buFont typeface="Gill Sans" charset="0"/>
                        <a:buNone/>
                        <a:tabLst/>
                      </a:pPr>
                      <a:r>
                        <a:rPr kumimoji="0" lang="en-US" sz="1800" b="0" i="0" u="none" strike="noStrike" cap="none" normalizeH="0" baseline="0">
                          <a:ln>
                            <a:noFill/>
                          </a:ln>
                          <a:solidFill>
                            <a:schemeClr val="tx1"/>
                          </a:solidFill>
                          <a:effectLst/>
                          <a:latin typeface="Lucida Grande" charset="0"/>
                          <a:ea typeface="ヒラギノ角ゴ ProN W3" charset="0"/>
                          <a:cs typeface="ヒラギノ角ゴ ProN W3" charset="0"/>
                          <a:sym typeface="Lucida Grande" charset="0"/>
                        </a:rPr>
                        <a:t>many GP</a:t>
                      </a:r>
                    </a:p>
                  </a:txBody>
                  <a:tcPr marL="34290" marR="34290" marT="34290" marB="3429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44450" marR="0" lvl="0" indent="0" algn="ctr" defTabSz="914400" rtl="0" eaLnBrk="1" fontAlgn="base" latinLnBrk="0" hangingPunct="1">
                        <a:lnSpc>
                          <a:spcPct val="100000"/>
                        </a:lnSpc>
                        <a:spcBef>
                          <a:spcPct val="0"/>
                        </a:spcBef>
                        <a:spcAft>
                          <a:spcPct val="0"/>
                        </a:spcAft>
                        <a:buClrTx/>
                        <a:buSzPct val="171000"/>
                        <a:buFont typeface="Gill Sans" charset="0"/>
                        <a:buNone/>
                        <a:tabLst/>
                      </a:pPr>
                      <a:r>
                        <a:rPr kumimoji="0" lang="en-US" sz="1800" b="0" i="0" u="none" strike="noStrike" cap="none" normalizeH="0" baseline="0">
                          <a:ln>
                            <a:noFill/>
                          </a:ln>
                          <a:solidFill>
                            <a:schemeClr val="tx1"/>
                          </a:solidFill>
                          <a:effectLst/>
                          <a:latin typeface="Lucida Grande" charset="0"/>
                          <a:ea typeface="ヒラギノ角ゴ ProN W3" charset="0"/>
                          <a:cs typeface="ヒラギノ角ゴ ProN W3" charset="0"/>
                          <a:sym typeface="Lucida Grande" charset="0"/>
                        </a:rPr>
                        <a:t>GP and rename</a:t>
                      </a:r>
                    </a:p>
                  </a:txBody>
                  <a:tcPr marL="34290" marR="34290" marT="34290" marB="3429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44450" marR="0" lvl="0" indent="0" algn="ctr" defTabSz="914400" rtl="0" eaLnBrk="1" fontAlgn="base" latinLnBrk="0" hangingPunct="1">
                        <a:lnSpc>
                          <a:spcPct val="100000"/>
                        </a:lnSpc>
                        <a:spcBef>
                          <a:spcPct val="0"/>
                        </a:spcBef>
                        <a:spcAft>
                          <a:spcPct val="0"/>
                        </a:spcAft>
                        <a:buClrTx/>
                        <a:buSzPct val="171000"/>
                        <a:buFont typeface="Gill Sans" charset="0"/>
                        <a:buNone/>
                        <a:tabLst/>
                      </a:pPr>
                      <a:r>
                        <a:rPr kumimoji="0" lang="en-US" sz="1800" b="0" i="0" u="none" strike="noStrike" cap="none" normalizeH="0" baseline="0">
                          <a:ln>
                            <a:noFill/>
                          </a:ln>
                          <a:solidFill>
                            <a:schemeClr val="tx1"/>
                          </a:solidFill>
                          <a:effectLst/>
                          <a:latin typeface="Lucida Grande" charset="0"/>
                          <a:ea typeface="ヒラギノ角ゴ ProN W3" charset="0"/>
                          <a:cs typeface="ヒラギノ角ゴ ProN W3" charset="0"/>
                          <a:sym typeface="Lucida Grande" charset="0"/>
                        </a:rPr>
                        <a:t>many, many GP</a:t>
                      </a:r>
                    </a:p>
                  </a:txBody>
                  <a:tcPr marL="34290" marR="34290" marT="34290" marB="3429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11200">
                <a:tc>
                  <a:txBody>
                    <a:bodyPr/>
                    <a:lstStyle/>
                    <a:p>
                      <a:pPr marL="44450" marR="0" lvl="0" indent="0" algn="ctr" defTabSz="914400" rtl="0" eaLnBrk="1" fontAlgn="base" latinLnBrk="0" hangingPunct="1">
                        <a:lnSpc>
                          <a:spcPct val="100000"/>
                        </a:lnSpc>
                        <a:spcBef>
                          <a:spcPct val="0"/>
                        </a:spcBef>
                        <a:spcAft>
                          <a:spcPct val="0"/>
                        </a:spcAft>
                        <a:buClrTx/>
                        <a:buSzPct val="171000"/>
                        <a:buFont typeface="Gill Sans" charset="0"/>
                        <a:buNone/>
                        <a:tabLst/>
                      </a:pPr>
                      <a:r>
                        <a:rPr kumimoji="0" lang="en-US" sz="1800" b="0" i="0" u="none" strike="noStrike" cap="none" normalizeH="0" baseline="0">
                          <a:ln>
                            <a:noFill/>
                          </a:ln>
                          <a:solidFill>
                            <a:schemeClr val="tx1"/>
                          </a:solidFill>
                          <a:effectLst/>
                          <a:latin typeface="Lucida Grande" charset="0"/>
                          <a:ea typeface="ヒラギノ角ゴ ProN W3" charset="0"/>
                          <a:cs typeface="ヒラギノ角ゴ ProN W3" charset="0"/>
                          <a:sym typeface="Lucida Grande" charset="0"/>
                        </a:rPr>
                        <a:t>Memory reference</a:t>
                      </a:r>
                    </a:p>
                  </a:txBody>
                  <a:tcPr marL="34290" marR="34290" marT="34290" marB="3429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44450" marR="0" lvl="0" indent="0" algn="ctr" defTabSz="914400" rtl="0" eaLnBrk="1" fontAlgn="base" latinLnBrk="0" hangingPunct="1">
                        <a:lnSpc>
                          <a:spcPct val="100000"/>
                        </a:lnSpc>
                        <a:spcBef>
                          <a:spcPct val="0"/>
                        </a:spcBef>
                        <a:spcAft>
                          <a:spcPct val="0"/>
                        </a:spcAft>
                        <a:buClrTx/>
                        <a:buSzPct val="171000"/>
                        <a:buFont typeface="Gill Sans" charset="0"/>
                        <a:buNone/>
                        <a:tabLst/>
                      </a:pPr>
                      <a:r>
                        <a:rPr kumimoji="0" lang="en-US" sz="1800" b="0" i="0" u="none" strike="noStrike" cap="none" normalizeH="0" baseline="0">
                          <a:ln>
                            <a:noFill/>
                          </a:ln>
                          <a:solidFill>
                            <a:schemeClr val="tx1"/>
                          </a:solidFill>
                          <a:effectLst/>
                          <a:latin typeface="Lucida Grande" charset="0"/>
                          <a:ea typeface="ヒラギノ角ゴ ProN W3" charset="0"/>
                          <a:cs typeface="ヒラギノ角ゴ ProN W3" charset="0"/>
                          <a:sym typeface="Lucida Grande" charset="0"/>
                        </a:rPr>
                        <a:t>embedded in many instrs</a:t>
                      </a:r>
                    </a:p>
                  </a:txBody>
                  <a:tcPr marL="34290" marR="34290" marT="34290" marB="3429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44450" marR="0" lvl="0" indent="0" algn="ctr" defTabSz="914400" rtl="0" eaLnBrk="1" fontAlgn="base" latinLnBrk="0" hangingPunct="1">
                        <a:lnSpc>
                          <a:spcPct val="100000"/>
                        </a:lnSpc>
                        <a:spcBef>
                          <a:spcPct val="0"/>
                        </a:spcBef>
                        <a:spcAft>
                          <a:spcPct val="0"/>
                        </a:spcAft>
                        <a:buClrTx/>
                        <a:buSzPct val="171000"/>
                        <a:buFont typeface="Gill Sans" charset="0"/>
                        <a:buNone/>
                        <a:tabLst/>
                      </a:pPr>
                      <a:r>
                        <a:rPr kumimoji="0" lang="en-US" sz="1800" b="0" i="0" u="none" strike="noStrike" cap="none" normalizeH="0" baseline="0">
                          <a:ln>
                            <a:noFill/>
                          </a:ln>
                          <a:solidFill>
                            <a:schemeClr val="tx1"/>
                          </a:solidFill>
                          <a:effectLst/>
                          <a:latin typeface="Lucida Grande" charset="0"/>
                          <a:ea typeface="ヒラギノ角ゴ ProN W3" charset="0"/>
                          <a:cs typeface="ヒラギノ角ゴ ProN W3" charset="0"/>
                          <a:sym typeface="Lucida Grande" charset="0"/>
                        </a:rPr>
                        <a:t>load/store</a:t>
                      </a:r>
                    </a:p>
                  </a:txBody>
                  <a:tcPr marL="34290" marR="34290" marT="34290" marB="3429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44450" marR="0" lvl="0" indent="0" algn="ctr" defTabSz="914400" rtl="0" eaLnBrk="1" fontAlgn="base" latinLnBrk="0" hangingPunct="1">
                        <a:lnSpc>
                          <a:spcPct val="100000"/>
                        </a:lnSpc>
                        <a:spcBef>
                          <a:spcPct val="0"/>
                        </a:spcBef>
                        <a:spcAft>
                          <a:spcPct val="0"/>
                        </a:spcAft>
                        <a:buClrTx/>
                        <a:buSzPct val="171000"/>
                        <a:buFont typeface="Gill Sans" charset="0"/>
                        <a:buNone/>
                        <a:tabLst/>
                      </a:pPr>
                      <a:r>
                        <a:rPr kumimoji="0" lang="en-US" sz="1800" b="0" i="0" u="none" strike="noStrike" cap="none" normalizeH="0" baseline="0">
                          <a:ln>
                            <a:noFill/>
                          </a:ln>
                          <a:solidFill>
                            <a:schemeClr val="tx1"/>
                          </a:solidFill>
                          <a:effectLst/>
                          <a:latin typeface="Lucida Grande" charset="0"/>
                          <a:ea typeface="ヒラギノ角ゴ ProN W3" charset="0"/>
                          <a:cs typeface="ヒラギノ角ゴ ProN W3" charset="0"/>
                          <a:sym typeface="Lucida Grande" charset="0"/>
                        </a:rPr>
                        <a:t>load/store</a:t>
                      </a:r>
                    </a:p>
                  </a:txBody>
                  <a:tcPr marL="34290" marR="34290" marT="34290" marB="3429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44450" marR="0" lvl="0" indent="0" algn="ctr" defTabSz="914400" rtl="0" eaLnBrk="1" fontAlgn="base" latinLnBrk="0" hangingPunct="1">
                        <a:lnSpc>
                          <a:spcPct val="100000"/>
                        </a:lnSpc>
                        <a:spcBef>
                          <a:spcPct val="0"/>
                        </a:spcBef>
                        <a:spcAft>
                          <a:spcPct val="0"/>
                        </a:spcAft>
                        <a:buClrTx/>
                        <a:buSzPct val="171000"/>
                        <a:buFont typeface="Gill Sans" charset="0"/>
                        <a:buNone/>
                        <a:tabLst/>
                      </a:pPr>
                      <a:r>
                        <a:rPr kumimoji="0" lang="en-US" sz="1800" b="0" i="0" u="none" strike="noStrike" cap="none" normalizeH="0" baseline="0">
                          <a:ln>
                            <a:noFill/>
                          </a:ln>
                          <a:solidFill>
                            <a:schemeClr val="tx1"/>
                          </a:solidFill>
                          <a:effectLst/>
                          <a:latin typeface="Lucida Grande" charset="0"/>
                          <a:ea typeface="ヒラギノ角ゴ ProN W3" charset="0"/>
                          <a:cs typeface="ヒラギノ角ゴ ProN W3" charset="0"/>
                          <a:sym typeface="Lucida Grande" charset="0"/>
                        </a:rPr>
                        <a:t>load/store</a:t>
                      </a:r>
                    </a:p>
                  </a:txBody>
                  <a:tcPr marL="34290" marR="34290" marT="34290" marB="3429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022350">
                <a:tc>
                  <a:txBody>
                    <a:bodyPr/>
                    <a:lstStyle/>
                    <a:p>
                      <a:pPr marL="44450" marR="0" lvl="0" indent="0" algn="ctr" defTabSz="914400" rtl="0" eaLnBrk="1" fontAlgn="base" latinLnBrk="0" hangingPunct="1">
                        <a:lnSpc>
                          <a:spcPct val="100000"/>
                        </a:lnSpc>
                        <a:spcBef>
                          <a:spcPct val="0"/>
                        </a:spcBef>
                        <a:spcAft>
                          <a:spcPct val="0"/>
                        </a:spcAft>
                        <a:buClrTx/>
                        <a:buSzPct val="171000"/>
                        <a:buFont typeface="Gill Sans" charset="0"/>
                        <a:buNone/>
                        <a:tabLst/>
                      </a:pPr>
                      <a:r>
                        <a:rPr kumimoji="0" lang="en-US" sz="1800" b="0" i="0" u="none" strike="noStrike" cap="none" normalizeH="0" baseline="0">
                          <a:ln>
                            <a:noFill/>
                          </a:ln>
                          <a:solidFill>
                            <a:schemeClr val="tx1"/>
                          </a:solidFill>
                          <a:effectLst/>
                          <a:latin typeface="Lucida Grande" charset="0"/>
                          <a:ea typeface="ヒラギノ角ゴ ProN W3" charset="0"/>
                          <a:cs typeface="ヒラギノ角ゴ ProN W3" charset="0"/>
                          <a:sym typeface="Lucida Grande" charset="0"/>
                        </a:rPr>
                        <a:t>Key Issues</a:t>
                      </a:r>
                    </a:p>
                  </a:txBody>
                  <a:tcPr marL="34290" marR="34290" marT="34290" marB="3429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44450" marR="0" lvl="0" indent="0" algn="ctr" defTabSz="914400" rtl="0" eaLnBrk="1" fontAlgn="base" latinLnBrk="0" hangingPunct="1">
                        <a:lnSpc>
                          <a:spcPct val="100000"/>
                        </a:lnSpc>
                        <a:spcBef>
                          <a:spcPct val="0"/>
                        </a:spcBef>
                        <a:spcAft>
                          <a:spcPct val="0"/>
                        </a:spcAft>
                        <a:buClrTx/>
                        <a:buSzPct val="171000"/>
                        <a:buFont typeface="Gill Sans" charset="0"/>
                        <a:buNone/>
                        <a:tabLst/>
                      </a:pPr>
                      <a:r>
                        <a:rPr kumimoji="0" lang="en-US" sz="1800" b="0" i="0" u="none" strike="noStrike" cap="none" normalizeH="0" baseline="0">
                          <a:ln>
                            <a:noFill/>
                          </a:ln>
                          <a:solidFill>
                            <a:schemeClr val="tx1"/>
                          </a:solidFill>
                          <a:effectLst/>
                          <a:latin typeface="Lucida Grande" charset="0"/>
                          <a:ea typeface="ヒラギノ角ゴ ProN W3" charset="0"/>
                          <a:cs typeface="ヒラギノ角ゴ ProN W3" charset="0"/>
                          <a:sym typeface="Lucida Grande" charset="0"/>
                        </a:rPr>
                        <a:t>decode complexity</a:t>
                      </a:r>
                    </a:p>
                  </a:txBody>
                  <a:tcPr marL="34290" marR="34290" marT="34290" marB="3429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44450" marR="0" lvl="0" indent="0" algn="ctr" defTabSz="914400" rtl="0" eaLnBrk="1" fontAlgn="base" latinLnBrk="0" hangingPunct="1">
                        <a:lnSpc>
                          <a:spcPct val="100000"/>
                        </a:lnSpc>
                        <a:spcBef>
                          <a:spcPct val="0"/>
                        </a:spcBef>
                        <a:spcAft>
                          <a:spcPct val="0"/>
                        </a:spcAft>
                        <a:buClrTx/>
                        <a:buSzPct val="171000"/>
                        <a:buFont typeface="Gill Sans" charset="0"/>
                        <a:buNone/>
                        <a:tabLst/>
                      </a:pPr>
                      <a:r>
                        <a:rPr kumimoji="0" lang="en-US" sz="1800" b="0" i="0" u="none" strike="noStrike" cap="none" normalizeH="0" baseline="0">
                          <a:ln>
                            <a:noFill/>
                          </a:ln>
                          <a:solidFill>
                            <a:schemeClr val="tx1"/>
                          </a:solidFill>
                          <a:effectLst/>
                          <a:latin typeface="Lucida Grande" charset="0"/>
                          <a:ea typeface="ヒラギノ角ゴ ProN W3" charset="0"/>
                          <a:cs typeface="ヒラギノ角ゴ ProN W3" charset="0"/>
                          <a:sym typeface="Lucida Grande" charset="0"/>
                        </a:rPr>
                        <a:t>data forwarding, hazards</a:t>
                      </a:r>
                    </a:p>
                  </a:txBody>
                  <a:tcPr marL="34290" marR="34290" marT="34290" marB="3429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44450" marR="0" lvl="0" indent="0" algn="ctr" defTabSz="914400" rtl="0" eaLnBrk="1" fontAlgn="base" latinLnBrk="0" hangingPunct="1">
                        <a:lnSpc>
                          <a:spcPct val="100000"/>
                        </a:lnSpc>
                        <a:spcBef>
                          <a:spcPct val="0"/>
                        </a:spcBef>
                        <a:spcAft>
                          <a:spcPct val="0"/>
                        </a:spcAft>
                        <a:buClrTx/>
                        <a:buSzPct val="171000"/>
                        <a:buFont typeface="Gill Sans" charset="0"/>
                        <a:buNone/>
                        <a:tabLst/>
                      </a:pPr>
                      <a:r>
                        <a:rPr kumimoji="0" lang="en-US" sz="1800" b="0" i="0" u="none" strike="noStrike" cap="none" normalizeH="0" baseline="0">
                          <a:ln>
                            <a:noFill/>
                          </a:ln>
                          <a:solidFill>
                            <a:schemeClr val="tx1"/>
                          </a:solidFill>
                          <a:effectLst/>
                          <a:latin typeface="Lucida Grande" charset="0"/>
                          <a:ea typeface="ヒラギノ角ゴ ProN W3" charset="0"/>
                          <a:cs typeface="ヒラギノ角ゴ ProN W3" charset="0"/>
                          <a:sym typeface="Lucida Grande" charset="0"/>
                        </a:rPr>
                        <a:t>hardware dependency resolution</a:t>
                      </a:r>
                    </a:p>
                  </a:txBody>
                  <a:tcPr marL="34290" marR="34290" marT="34290" marB="3429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44450" marR="0" lvl="0" indent="0" algn="ctr" defTabSz="914400" rtl="0" eaLnBrk="1" fontAlgn="base" latinLnBrk="0" hangingPunct="1">
                        <a:lnSpc>
                          <a:spcPct val="100000"/>
                        </a:lnSpc>
                        <a:spcBef>
                          <a:spcPct val="0"/>
                        </a:spcBef>
                        <a:spcAft>
                          <a:spcPct val="0"/>
                        </a:spcAft>
                        <a:buClrTx/>
                        <a:buSzPct val="171000"/>
                        <a:buFont typeface="Gill Sans" charset="0"/>
                        <a:buNone/>
                        <a:tabLst/>
                      </a:pPr>
                      <a:r>
                        <a:rPr kumimoji="0" lang="en-US" sz="1800" b="0" i="0" u="none" strike="noStrike" cap="none" normalizeH="0" baseline="0">
                          <a:ln>
                            <a:noFill/>
                          </a:ln>
                          <a:solidFill>
                            <a:schemeClr val="tx1"/>
                          </a:solidFill>
                          <a:effectLst/>
                          <a:latin typeface="Lucida Grande" charset="0"/>
                          <a:ea typeface="ヒラギノ角ゴ ProN W3" charset="0"/>
                          <a:cs typeface="ヒラギノ角ゴ ProN W3" charset="0"/>
                          <a:sym typeface="Lucida Grande" charset="0"/>
                        </a:rPr>
                        <a:t>(compiler) code scheduling</a:t>
                      </a:r>
                    </a:p>
                  </a:txBody>
                  <a:tcPr marL="34290" marR="34290" marT="34290" marB="3429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923925">
                <a:tc>
                  <a:txBody>
                    <a:bodyPr/>
                    <a:lstStyle/>
                    <a:p>
                      <a:pPr marL="44450" marR="0" lvl="0" indent="0" algn="ctr" defTabSz="914400" rtl="0" eaLnBrk="1" fontAlgn="base" latinLnBrk="0" hangingPunct="1">
                        <a:lnSpc>
                          <a:spcPct val="100000"/>
                        </a:lnSpc>
                        <a:spcBef>
                          <a:spcPct val="0"/>
                        </a:spcBef>
                        <a:spcAft>
                          <a:spcPct val="0"/>
                        </a:spcAft>
                        <a:buClrTx/>
                        <a:buSzPct val="171000"/>
                        <a:buFont typeface="Gill Sans" charset="0"/>
                        <a:buNone/>
                        <a:tabLst/>
                      </a:pPr>
                      <a:r>
                        <a:rPr kumimoji="0" lang="en-US" sz="1800" b="0" i="0" u="none" strike="noStrike" cap="none" normalizeH="0" baseline="0">
                          <a:ln>
                            <a:noFill/>
                          </a:ln>
                          <a:solidFill>
                            <a:schemeClr val="tx1"/>
                          </a:solidFill>
                          <a:effectLst/>
                          <a:latin typeface="Lucida Grande" charset="0"/>
                          <a:ea typeface="ヒラギノ角ゴ ProN W3" charset="0"/>
                          <a:cs typeface="ヒラギノ角ゴ ProN W3" charset="0"/>
                          <a:sym typeface="Lucida Grande" charset="0"/>
                        </a:rPr>
                        <a:t>Instruction flow</a:t>
                      </a:r>
                    </a:p>
                  </a:txBody>
                  <a:tcPr marL="34290" marR="34290" marT="34290" marB="3429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44450" marR="0" lvl="0" indent="0" algn="ctr" defTabSz="914400" rtl="0" eaLnBrk="1" fontAlgn="base" latinLnBrk="0" hangingPunct="1">
                        <a:lnSpc>
                          <a:spcPct val="100000"/>
                        </a:lnSpc>
                        <a:spcBef>
                          <a:spcPct val="0"/>
                        </a:spcBef>
                        <a:spcAft>
                          <a:spcPct val="0"/>
                        </a:spcAft>
                        <a:buClrTx/>
                        <a:buSzPct val="171000"/>
                        <a:buFont typeface="Gill Sans" charset="0"/>
                        <a:buNone/>
                        <a:tabLst/>
                      </a:pPr>
                      <a:endParaRPr kumimoji="0" lang="en-US" sz="1800" b="0" i="0" u="none" strike="noStrike" cap="none" normalizeH="0" baseline="0">
                        <a:ln>
                          <a:noFill/>
                        </a:ln>
                        <a:solidFill>
                          <a:schemeClr val="tx1"/>
                        </a:solidFill>
                        <a:effectLst/>
                        <a:latin typeface="Lucida Grande" charset="0"/>
                        <a:ea typeface="ヒラギノ角ゴ ProN W3" charset="0"/>
                        <a:cs typeface="ヒラギノ角ゴ ProN W3" charset="0"/>
                        <a:sym typeface="Lucida Grande" charset="0"/>
                      </a:endParaRPr>
                    </a:p>
                  </a:txBody>
                  <a:tcPr marL="34290" marR="34290" marT="34290" marB="3429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44450" marR="0" lvl="0" indent="0" algn="ctr" defTabSz="914400" rtl="0" eaLnBrk="1" fontAlgn="base" latinLnBrk="0" hangingPunct="1">
                        <a:lnSpc>
                          <a:spcPct val="100000"/>
                        </a:lnSpc>
                        <a:spcBef>
                          <a:spcPct val="0"/>
                        </a:spcBef>
                        <a:spcAft>
                          <a:spcPct val="0"/>
                        </a:spcAft>
                        <a:buClrTx/>
                        <a:buSzPct val="171000"/>
                        <a:buFont typeface="Gill Sans" charset="0"/>
                        <a:buNone/>
                        <a:tabLst/>
                      </a:pPr>
                      <a:endParaRPr kumimoji="0" lang="en-US" sz="1800" b="0" i="0" u="none" strike="noStrike" cap="none" normalizeH="0" baseline="0">
                        <a:ln>
                          <a:noFill/>
                        </a:ln>
                        <a:solidFill>
                          <a:schemeClr val="tx1"/>
                        </a:solidFill>
                        <a:effectLst/>
                        <a:latin typeface="Lucida Grande" charset="0"/>
                        <a:ea typeface="ヒラギノ角ゴ ProN W3" charset="0"/>
                        <a:cs typeface="ヒラギノ角ゴ ProN W3" charset="0"/>
                        <a:sym typeface="Lucida Grande" charset="0"/>
                      </a:endParaRPr>
                    </a:p>
                  </a:txBody>
                  <a:tcPr marL="34290" marR="34290" marT="34290" marB="3429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44450" marR="0" lvl="0" indent="0" algn="ctr" defTabSz="914400" rtl="0" eaLnBrk="1" fontAlgn="base" latinLnBrk="0" hangingPunct="1">
                        <a:lnSpc>
                          <a:spcPct val="100000"/>
                        </a:lnSpc>
                        <a:spcBef>
                          <a:spcPct val="0"/>
                        </a:spcBef>
                        <a:spcAft>
                          <a:spcPct val="0"/>
                        </a:spcAft>
                        <a:buClrTx/>
                        <a:buSzPct val="171000"/>
                        <a:buFont typeface="Gill Sans" charset="0"/>
                        <a:buNone/>
                        <a:tabLst/>
                      </a:pPr>
                      <a:endParaRPr kumimoji="0" lang="en-US" sz="1800" b="0" i="0" u="none" strike="noStrike" cap="none" normalizeH="0" baseline="0">
                        <a:ln>
                          <a:noFill/>
                        </a:ln>
                        <a:solidFill>
                          <a:schemeClr val="tx1"/>
                        </a:solidFill>
                        <a:effectLst/>
                        <a:latin typeface="Lucida Grande" charset="0"/>
                        <a:ea typeface="ヒラギノ角ゴ ProN W3" charset="0"/>
                        <a:cs typeface="ヒラギノ角ゴ ProN W3" charset="0"/>
                        <a:sym typeface="Lucida Grande" charset="0"/>
                      </a:endParaRPr>
                    </a:p>
                  </a:txBody>
                  <a:tcPr marL="34290" marR="34290" marT="34290" marB="3429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44450" marR="0" lvl="0" indent="0" algn="ctr" defTabSz="914400" rtl="0" eaLnBrk="1" fontAlgn="base" latinLnBrk="0" hangingPunct="1">
                        <a:lnSpc>
                          <a:spcPct val="100000"/>
                        </a:lnSpc>
                        <a:spcBef>
                          <a:spcPct val="0"/>
                        </a:spcBef>
                        <a:spcAft>
                          <a:spcPct val="0"/>
                        </a:spcAft>
                        <a:buClrTx/>
                        <a:buSzPct val="171000"/>
                        <a:buFont typeface="Gill Sans" charset="0"/>
                        <a:buNone/>
                        <a:tabLst/>
                      </a:pPr>
                      <a:endParaRPr kumimoji="0" lang="en-US" sz="1800" b="0" i="0" u="none" strike="noStrike" cap="none" normalizeH="0" baseline="0">
                        <a:ln>
                          <a:noFill/>
                        </a:ln>
                        <a:solidFill>
                          <a:schemeClr val="tx1"/>
                        </a:solidFill>
                        <a:effectLst/>
                        <a:latin typeface="Lucida Grande" charset="0"/>
                        <a:ea typeface="ヒラギノ角ゴ ProN W3" charset="0"/>
                        <a:cs typeface="ヒラギノ角ゴ ProN W3" charset="0"/>
                        <a:sym typeface="Lucida Grande" charset="0"/>
                      </a:endParaRPr>
                    </a:p>
                  </a:txBody>
                  <a:tcPr marL="34290" marR="34290" marT="34290" marB="3429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pSp>
        <p:nvGrpSpPr>
          <p:cNvPr id="210996" name="Group 120">
            <a:extLst>
              <a:ext uri="{FF2B5EF4-FFF2-40B4-BE49-F238E27FC236}">
                <a16:creationId xmlns:a16="http://schemas.microsoft.com/office/drawing/2014/main" id="{F306590E-D67A-1D42-9CF2-CF47A9716523}"/>
              </a:ext>
            </a:extLst>
          </p:cNvPr>
          <p:cNvGrpSpPr>
            <a:grpSpLocks/>
          </p:cNvGrpSpPr>
          <p:nvPr/>
        </p:nvGrpSpPr>
        <p:grpSpPr bwMode="auto">
          <a:xfrm>
            <a:off x="5594350" y="5683250"/>
            <a:ext cx="1279525" cy="252413"/>
            <a:chOff x="0" y="0"/>
            <a:chExt cx="895" cy="175"/>
          </a:xfrm>
        </p:grpSpPr>
        <p:sp>
          <p:nvSpPr>
            <p:cNvPr id="211097" name="Rectangle 121">
              <a:extLst>
                <a:ext uri="{FF2B5EF4-FFF2-40B4-BE49-F238E27FC236}">
                  <a16:creationId xmlns:a16="http://schemas.microsoft.com/office/drawing/2014/main" id="{60AC58FA-2397-6342-913E-09359E11EFA4}"/>
                </a:ext>
              </a:extLst>
            </p:cNvPr>
            <p:cNvSpPr>
              <a:spLocks/>
            </p:cNvSpPr>
            <p:nvPr/>
          </p:nvSpPr>
          <p:spPr bwMode="auto">
            <a:xfrm>
              <a:off x="53" y="8"/>
              <a:ext cx="800" cy="10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a:p>
          </p:txBody>
        </p:sp>
        <p:sp>
          <p:nvSpPr>
            <p:cNvPr id="211098" name="Rectangle 122">
              <a:extLst>
                <a:ext uri="{FF2B5EF4-FFF2-40B4-BE49-F238E27FC236}">
                  <a16:creationId xmlns:a16="http://schemas.microsoft.com/office/drawing/2014/main" id="{A7523BA9-93C4-3242-908C-52863DA36337}"/>
                </a:ext>
              </a:extLst>
            </p:cNvPr>
            <p:cNvSpPr>
              <a:spLocks/>
            </p:cNvSpPr>
            <p:nvPr/>
          </p:nvSpPr>
          <p:spPr bwMode="auto">
            <a:xfrm>
              <a:off x="0" y="8"/>
              <a:ext cx="158"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4097" bIns="0" anchor="ct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000">
                  <a:latin typeface="Lucida Grande" panose="020B0600040502020204" pitchFamily="34" charset="0"/>
                  <a:sym typeface="Lucida Grande" panose="020B0600040502020204" pitchFamily="34" charset="0"/>
                </a:rPr>
                <a:t>IF</a:t>
              </a:r>
            </a:p>
          </p:txBody>
        </p:sp>
        <p:sp>
          <p:nvSpPr>
            <p:cNvPr id="211099" name="Rectangle 123">
              <a:extLst>
                <a:ext uri="{FF2B5EF4-FFF2-40B4-BE49-F238E27FC236}">
                  <a16:creationId xmlns:a16="http://schemas.microsoft.com/office/drawing/2014/main" id="{5C8C4A74-FF88-FB43-A422-2F4871E87CEE}"/>
                </a:ext>
              </a:extLst>
            </p:cNvPr>
            <p:cNvSpPr>
              <a:spLocks/>
            </p:cNvSpPr>
            <p:nvPr/>
          </p:nvSpPr>
          <p:spPr bwMode="auto">
            <a:xfrm>
              <a:off x="160" y="0"/>
              <a:ext cx="168"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4097" bIns="0" anchor="ct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000">
                  <a:latin typeface="Lucida Grande" panose="020B0600040502020204" pitchFamily="34" charset="0"/>
                  <a:sym typeface="Lucida Grande" panose="020B0600040502020204" pitchFamily="34" charset="0"/>
                </a:rPr>
                <a:t>ID</a:t>
              </a:r>
            </a:p>
          </p:txBody>
        </p:sp>
        <p:sp>
          <p:nvSpPr>
            <p:cNvPr id="211100" name="Rectangle 124">
              <a:extLst>
                <a:ext uri="{FF2B5EF4-FFF2-40B4-BE49-F238E27FC236}">
                  <a16:creationId xmlns:a16="http://schemas.microsoft.com/office/drawing/2014/main" id="{62D1A724-56E9-9241-A999-65F22D4A1234}"/>
                </a:ext>
              </a:extLst>
            </p:cNvPr>
            <p:cNvSpPr>
              <a:spLocks/>
            </p:cNvSpPr>
            <p:nvPr/>
          </p:nvSpPr>
          <p:spPr bwMode="auto">
            <a:xfrm>
              <a:off x="346" y="8"/>
              <a:ext cx="199"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4097" bIns="0" anchor="ct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000">
                  <a:latin typeface="Lucida Grande" panose="020B0600040502020204" pitchFamily="34" charset="0"/>
                  <a:sym typeface="Lucida Grande" panose="020B0600040502020204" pitchFamily="34" charset="0"/>
                </a:rPr>
                <a:t>EX</a:t>
              </a:r>
            </a:p>
          </p:txBody>
        </p:sp>
        <p:sp>
          <p:nvSpPr>
            <p:cNvPr id="211101" name="Rectangle 125">
              <a:extLst>
                <a:ext uri="{FF2B5EF4-FFF2-40B4-BE49-F238E27FC236}">
                  <a16:creationId xmlns:a16="http://schemas.microsoft.com/office/drawing/2014/main" id="{6C7EC98D-02FA-1244-920A-A4D15AA1A3CA}"/>
                </a:ext>
              </a:extLst>
            </p:cNvPr>
            <p:cNvSpPr>
              <a:spLocks/>
            </p:cNvSpPr>
            <p:nvPr/>
          </p:nvSpPr>
          <p:spPr bwMode="auto">
            <a:xfrm>
              <a:off x="533" y="8"/>
              <a:ext cx="154"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4097" bIns="0" anchor="ct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000">
                  <a:latin typeface="Lucida Grande" panose="020B0600040502020204" pitchFamily="34" charset="0"/>
                  <a:sym typeface="Lucida Grande" panose="020B0600040502020204" pitchFamily="34" charset="0"/>
                </a:rPr>
                <a:t>M</a:t>
              </a:r>
            </a:p>
          </p:txBody>
        </p:sp>
        <p:sp>
          <p:nvSpPr>
            <p:cNvPr id="211102" name="Rectangle 126">
              <a:extLst>
                <a:ext uri="{FF2B5EF4-FFF2-40B4-BE49-F238E27FC236}">
                  <a16:creationId xmlns:a16="http://schemas.microsoft.com/office/drawing/2014/main" id="{25EC6060-C533-D54E-8192-8066EA1CE041}"/>
                </a:ext>
              </a:extLst>
            </p:cNvPr>
            <p:cNvSpPr>
              <a:spLocks/>
            </p:cNvSpPr>
            <p:nvPr/>
          </p:nvSpPr>
          <p:spPr bwMode="auto">
            <a:xfrm>
              <a:off x="640" y="0"/>
              <a:ext cx="255"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4097" bIns="0" anchor="ct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000">
                  <a:latin typeface="Lucida Grande" panose="020B0600040502020204" pitchFamily="34" charset="0"/>
                  <a:sym typeface="Lucida Grande" panose="020B0600040502020204" pitchFamily="34" charset="0"/>
                </a:rPr>
                <a:t>WB</a:t>
              </a:r>
            </a:p>
          </p:txBody>
        </p:sp>
        <p:sp>
          <p:nvSpPr>
            <p:cNvPr id="211103" name="Line 127">
              <a:extLst>
                <a:ext uri="{FF2B5EF4-FFF2-40B4-BE49-F238E27FC236}">
                  <a16:creationId xmlns:a16="http://schemas.microsoft.com/office/drawing/2014/main" id="{4A331B10-4734-1B43-B28B-CF80B56EEE6A}"/>
                </a:ext>
              </a:extLst>
            </p:cNvPr>
            <p:cNvSpPr>
              <a:spLocks noChangeShapeType="1"/>
            </p:cNvSpPr>
            <p:nvPr/>
          </p:nvSpPr>
          <p:spPr bwMode="auto">
            <a:xfrm>
              <a:off x="213" y="8"/>
              <a:ext cx="1" cy="106"/>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11104" name="Line 128">
              <a:extLst>
                <a:ext uri="{FF2B5EF4-FFF2-40B4-BE49-F238E27FC236}">
                  <a16:creationId xmlns:a16="http://schemas.microsoft.com/office/drawing/2014/main" id="{99DEF50E-4A83-4E47-A4D1-EB8D3386516C}"/>
                </a:ext>
              </a:extLst>
            </p:cNvPr>
            <p:cNvSpPr>
              <a:spLocks noChangeShapeType="1"/>
            </p:cNvSpPr>
            <p:nvPr/>
          </p:nvSpPr>
          <p:spPr bwMode="auto">
            <a:xfrm>
              <a:off x="373" y="8"/>
              <a:ext cx="1" cy="106"/>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11105" name="Line 129">
              <a:extLst>
                <a:ext uri="{FF2B5EF4-FFF2-40B4-BE49-F238E27FC236}">
                  <a16:creationId xmlns:a16="http://schemas.microsoft.com/office/drawing/2014/main" id="{69D21AFA-2E1F-A946-98AC-599B8AFD2F3C}"/>
                </a:ext>
              </a:extLst>
            </p:cNvPr>
            <p:cNvSpPr>
              <a:spLocks noChangeShapeType="1"/>
            </p:cNvSpPr>
            <p:nvPr/>
          </p:nvSpPr>
          <p:spPr bwMode="auto">
            <a:xfrm>
              <a:off x="533" y="8"/>
              <a:ext cx="1" cy="106"/>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11106" name="Line 130">
              <a:extLst>
                <a:ext uri="{FF2B5EF4-FFF2-40B4-BE49-F238E27FC236}">
                  <a16:creationId xmlns:a16="http://schemas.microsoft.com/office/drawing/2014/main" id="{96CDE8A1-00BD-0C4F-9FA3-4038FA02B082}"/>
                </a:ext>
              </a:extLst>
            </p:cNvPr>
            <p:cNvSpPr>
              <a:spLocks noChangeShapeType="1"/>
            </p:cNvSpPr>
            <p:nvPr/>
          </p:nvSpPr>
          <p:spPr bwMode="auto">
            <a:xfrm>
              <a:off x="693" y="8"/>
              <a:ext cx="1" cy="106"/>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grpSp>
      <p:grpSp>
        <p:nvGrpSpPr>
          <p:cNvPr id="210997" name="Group 131">
            <a:extLst>
              <a:ext uri="{FF2B5EF4-FFF2-40B4-BE49-F238E27FC236}">
                <a16:creationId xmlns:a16="http://schemas.microsoft.com/office/drawing/2014/main" id="{EFA06CDE-48BA-1B42-ADB2-4E9A5E6E4FC0}"/>
              </a:ext>
            </a:extLst>
          </p:cNvPr>
          <p:cNvGrpSpPr>
            <a:grpSpLocks/>
          </p:cNvGrpSpPr>
          <p:nvPr/>
        </p:nvGrpSpPr>
        <p:grpSpPr bwMode="auto">
          <a:xfrm>
            <a:off x="3754438" y="5729288"/>
            <a:ext cx="1277937" cy="250825"/>
            <a:chOff x="0" y="0"/>
            <a:chExt cx="895" cy="175"/>
          </a:xfrm>
        </p:grpSpPr>
        <p:sp>
          <p:nvSpPr>
            <p:cNvPr id="211087" name="Rectangle 132">
              <a:extLst>
                <a:ext uri="{FF2B5EF4-FFF2-40B4-BE49-F238E27FC236}">
                  <a16:creationId xmlns:a16="http://schemas.microsoft.com/office/drawing/2014/main" id="{8B49DCA7-7BE6-6845-9813-07048641E9D6}"/>
                </a:ext>
              </a:extLst>
            </p:cNvPr>
            <p:cNvSpPr>
              <a:spLocks/>
            </p:cNvSpPr>
            <p:nvPr/>
          </p:nvSpPr>
          <p:spPr bwMode="auto">
            <a:xfrm>
              <a:off x="53" y="8"/>
              <a:ext cx="800" cy="10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a:p>
          </p:txBody>
        </p:sp>
        <p:sp>
          <p:nvSpPr>
            <p:cNvPr id="211088" name="Rectangle 133">
              <a:extLst>
                <a:ext uri="{FF2B5EF4-FFF2-40B4-BE49-F238E27FC236}">
                  <a16:creationId xmlns:a16="http://schemas.microsoft.com/office/drawing/2014/main" id="{60415DFD-DCA9-3A4D-8F8D-78B300699DD8}"/>
                </a:ext>
              </a:extLst>
            </p:cNvPr>
            <p:cNvSpPr>
              <a:spLocks/>
            </p:cNvSpPr>
            <p:nvPr/>
          </p:nvSpPr>
          <p:spPr bwMode="auto">
            <a:xfrm>
              <a:off x="0" y="8"/>
              <a:ext cx="158"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4097" bIns="0" anchor="ct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000">
                  <a:latin typeface="Lucida Grande" panose="020B0600040502020204" pitchFamily="34" charset="0"/>
                  <a:sym typeface="Lucida Grande" panose="020B0600040502020204" pitchFamily="34" charset="0"/>
                </a:rPr>
                <a:t>IF</a:t>
              </a:r>
            </a:p>
          </p:txBody>
        </p:sp>
        <p:sp>
          <p:nvSpPr>
            <p:cNvPr id="211089" name="Rectangle 134">
              <a:extLst>
                <a:ext uri="{FF2B5EF4-FFF2-40B4-BE49-F238E27FC236}">
                  <a16:creationId xmlns:a16="http://schemas.microsoft.com/office/drawing/2014/main" id="{368C9850-B0F5-3A42-A541-838E8AE19FF0}"/>
                </a:ext>
              </a:extLst>
            </p:cNvPr>
            <p:cNvSpPr>
              <a:spLocks/>
            </p:cNvSpPr>
            <p:nvPr/>
          </p:nvSpPr>
          <p:spPr bwMode="auto">
            <a:xfrm>
              <a:off x="160" y="0"/>
              <a:ext cx="168"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4097" bIns="0" anchor="ct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000">
                  <a:latin typeface="Lucida Grande" panose="020B0600040502020204" pitchFamily="34" charset="0"/>
                  <a:sym typeface="Lucida Grande" panose="020B0600040502020204" pitchFamily="34" charset="0"/>
                </a:rPr>
                <a:t>ID</a:t>
              </a:r>
            </a:p>
          </p:txBody>
        </p:sp>
        <p:sp>
          <p:nvSpPr>
            <p:cNvPr id="211090" name="Rectangle 135">
              <a:extLst>
                <a:ext uri="{FF2B5EF4-FFF2-40B4-BE49-F238E27FC236}">
                  <a16:creationId xmlns:a16="http://schemas.microsoft.com/office/drawing/2014/main" id="{A5EC096F-8F6D-DC43-941A-F64DA4CA9C4D}"/>
                </a:ext>
              </a:extLst>
            </p:cNvPr>
            <p:cNvSpPr>
              <a:spLocks/>
            </p:cNvSpPr>
            <p:nvPr/>
          </p:nvSpPr>
          <p:spPr bwMode="auto">
            <a:xfrm>
              <a:off x="346" y="8"/>
              <a:ext cx="199"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4097" bIns="0" anchor="ct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000">
                  <a:latin typeface="Lucida Grande" panose="020B0600040502020204" pitchFamily="34" charset="0"/>
                  <a:sym typeface="Lucida Grande" panose="020B0600040502020204" pitchFamily="34" charset="0"/>
                </a:rPr>
                <a:t>EX</a:t>
              </a:r>
            </a:p>
          </p:txBody>
        </p:sp>
        <p:sp>
          <p:nvSpPr>
            <p:cNvPr id="211091" name="Rectangle 136">
              <a:extLst>
                <a:ext uri="{FF2B5EF4-FFF2-40B4-BE49-F238E27FC236}">
                  <a16:creationId xmlns:a16="http://schemas.microsoft.com/office/drawing/2014/main" id="{EB23D8AC-97D5-0846-8459-46590FE7D74F}"/>
                </a:ext>
              </a:extLst>
            </p:cNvPr>
            <p:cNvSpPr>
              <a:spLocks/>
            </p:cNvSpPr>
            <p:nvPr/>
          </p:nvSpPr>
          <p:spPr bwMode="auto">
            <a:xfrm>
              <a:off x="533" y="8"/>
              <a:ext cx="154"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4097" bIns="0" anchor="ct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000">
                  <a:latin typeface="Lucida Grande" panose="020B0600040502020204" pitchFamily="34" charset="0"/>
                  <a:sym typeface="Lucida Grande" panose="020B0600040502020204" pitchFamily="34" charset="0"/>
                </a:rPr>
                <a:t>M</a:t>
              </a:r>
            </a:p>
          </p:txBody>
        </p:sp>
        <p:sp>
          <p:nvSpPr>
            <p:cNvPr id="211092" name="Rectangle 137">
              <a:extLst>
                <a:ext uri="{FF2B5EF4-FFF2-40B4-BE49-F238E27FC236}">
                  <a16:creationId xmlns:a16="http://schemas.microsoft.com/office/drawing/2014/main" id="{BFBB70FE-6D9E-D146-8685-A79CC1D5672F}"/>
                </a:ext>
              </a:extLst>
            </p:cNvPr>
            <p:cNvSpPr>
              <a:spLocks/>
            </p:cNvSpPr>
            <p:nvPr/>
          </p:nvSpPr>
          <p:spPr bwMode="auto">
            <a:xfrm>
              <a:off x="640" y="0"/>
              <a:ext cx="255"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4097" bIns="0" anchor="ct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000">
                  <a:latin typeface="Lucida Grande" panose="020B0600040502020204" pitchFamily="34" charset="0"/>
                  <a:sym typeface="Lucida Grande" panose="020B0600040502020204" pitchFamily="34" charset="0"/>
                </a:rPr>
                <a:t>WB</a:t>
              </a:r>
            </a:p>
          </p:txBody>
        </p:sp>
        <p:sp>
          <p:nvSpPr>
            <p:cNvPr id="211093" name="Line 138">
              <a:extLst>
                <a:ext uri="{FF2B5EF4-FFF2-40B4-BE49-F238E27FC236}">
                  <a16:creationId xmlns:a16="http://schemas.microsoft.com/office/drawing/2014/main" id="{1D90D8DB-9C60-8E48-AAA5-93F0A2717549}"/>
                </a:ext>
              </a:extLst>
            </p:cNvPr>
            <p:cNvSpPr>
              <a:spLocks noChangeShapeType="1"/>
            </p:cNvSpPr>
            <p:nvPr/>
          </p:nvSpPr>
          <p:spPr bwMode="auto">
            <a:xfrm>
              <a:off x="213" y="8"/>
              <a:ext cx="1" cy="106"/>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11094" name="Line 139">
              <a:extLst>
                <a:ext uri="{FF2B5EF4-FFF2-40B4-BE49-F238E27FC236}">
                  <a16:creationId xmlns:a16="http://schemas.microsoft.com/office/drawing/2014/main" id="{D995C7B8-02F7-AB4D-B2BE-0494CBA8C157}"/>
                </a:ext>
              </a:extLst>
            </p:cNvPr>
            <p:cNvSpPr>
              <a:spLocks noChangeShapeType="1"/>
            </p:cNvSpPr>
            <p:nvPr/>
          </p:nvSpPr>
          <p:spPr bwMode="auto">
            <a:xfrm>
              <a:off x="373" y="8"/>
              <a:ext cx="1" cy="106"/>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11095" name="Line 140">
              <a:extLst>
                <a:ext uri="{FF2B5EF4-FFF2-40B4-BE49-F238E27FC236}">
                  <a16:creationId xmlns:a16="http://schemas.microsoft.com/office/drawing/2014/main" id="{9482E32C-814A-8E49-BE46-CA3660751F85}"/>
                </a:ext>
              </a:extLst>
            </p:cNvPr>
            <p:cNvSpPr>
              <a:spLocks noChangeShapeType="1"/>
            </p:cNvSpPr>
            <p:nvPr/>
          </p:nvSpPr>
          <p:spPr bwMode="auto">
            <a:xfrm>
              <a:off x="533" y="8"/>
              <a:ext cx="1" cy="106"/>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11096" name="Line 141">
              <a:extLst>
                <a:ext uri="{FF2B5EF4-FFF2-40B4-BE49-F238E27FC236}">
                  <a16:creationId xmlns:a16="http://schemas.microsoft.com/office/drawing/2014/main" id="{219604D7-5552-3F4E-A461-D178FDD86188}"/>
                </a:ext>
              </a:extLst>
            </p:cNvPr>
            <p:cNvSpPr>
              <a:spLocks noChangeShapeType="1"/>
            </p:cNvSpPr>
            <p:nvPr/>
          </p:nvSpPr>
          <p:spPr bwMode="auto">
            <a:xfrm>
              <a:off x="693" y="8"/>
              <a:ext cx="1" cy="106"/>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grpSp>
      <p:grpSp>
        <p:nvGrpSpPr>
          <p:cNvPr id="210998" name="Group 142">
            <a:extLst>
              <a:ext uri="{FF2B5EF4-FFF2-40B4-BE49-F238E27FC236}">
                <a16:creationId xmlns:a16="http://schemas.microsoft.com/office/drawing/2014/main" id="{18DDE25E-7E4F-3D40-BFA7-986B84EFD028}"/>
              </a:ext>
            </a:extLst>
          </p:cNvPr>
          <p:cNvGrpSpPr>
            <a:grpSpLocks/>
          </p:cNvGrpSpPr>
          <p:nvPr/>
        </p:nvGrpSpPr>
        <p:grpSpPr bwMode="auto">
          <a:xfrm>
            <a:off x="7251700" y="5694363"/>
            <a:ext cx="1279525" cy="400050"/>
            <a:chOff x="0" y="0"/>
            <a:chExt cx="895" cy="280"/>
          </a:xfrm>
        </p:grpSpPr>
        <p:sp>
          <p:nvSpPr>
            <p:cNvPr id="211071" name="Rectangle 143">
              <a:extLst>
                <a:ext uri="{FF2B5EF4-FFF2-40B4-BE49-F238E27FC236}">
                  <a16:creationId xmlns:a16="http://schemas.microsoft.com/office/drawing/2014/main" id="{468852E4-09FA-E04D-B2F2-56A2417AA61E}"/>
                </a:ext>
              </a:extLst>
            </p:cNvPr>
            <p:cNvSpPr>
              <a:spLocks/>
            </p:cNvSpPr>
            <p:nvPr/>
          </p:nvSpPr>
          <p:spPr bwMode="auto">
            <a:xfrm>
              <a:off x="53" y="8"/>
              <a:ext cx="800" cy="10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a:p>
          </p:txBody>
        </p:sp>
        <p:sp>
          <p:nvSpPr>
            <p:cNvPr id="211072" name="Rectangle 144">
              <a:extLst>
                <a:ext uri="{FF2B5EF4-FFF2-40B4-BE49-F238E27FC236}">
                  <a16:creationId xmlns:a16="http://schemas.microsoft.com/office/drawing/2014/main" id="{ED7F25C2-0770-3C48-AC0F-511BDAC9B1C6}"/>
                </a:ext>
              </a:extLst>
            </p:cNvPr>
            <p:cNvSpPr>
              <a:spLocks/>
            </p:cNvSpPr>
            <p:nvPr/>
          </p:nvSpPr>
          <p:spPr bwMode="auto">
            <a:xfrm>
              <a:off x="0" y="8"/>
              <a:ext cx="158"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4097" bIns="0" anchor="ct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000">
                  <a:latin typeface="Lucida Grande" panose="020B0600040502020204" pitchFamily="34" charset="0"/>
                  <a:sym typeface="Lucida Grande" panose="020B0600040502020204" pitchFamily="34" charset="0"/>
                </a:rPr>
                <a:t>IF</a:t>
              </a:r>
            </a:p>
          </p:txBody>
        </p:sp>
        <p:sp>
          <p:nvSpPr>
            <p:cNvPr id="211073" name="Rectangle 145">
              <a:extLst>
                <a:ext uri="{FF2B5EF4-FFF2-40B4-BE49-F238E27FC236}">
                  <a16:creationId xmlns:a16="http://schemas.microsoft.com/office/drawing/2014/main" id="{0AF831C6-29C0-5245-9A97-F6798408FC1F}"/>
                </a:ext>
              </a:extLst>
            </p:cNvPr>
            <p:cNvSpPr>
              <a:spLocks/>
            </p:cNvSpPr>
            <p:nvPr/>
          </p:nvSpPr>
          <p:spPr bwMode="auto">
            <a:xfrm>
              <a:off x="160" y="0"/>
              <a:ext cx="168"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4097" bIns="0" anchor="ct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000">
                  <a:latin typeface="Lucida Grande" panose="020B0600040502020204" pitchFamily="34" charset="0"/>
                  <a:sym typeface="Lucida Grande" panose="020B0600040502020204" pitchFamily="34" charset="0"/>
                </a:rPr>
                <a:t>ID</a:t>
              </a:r>
            </a:p>
          </p:txBody>
        </p:sp>
        <p:sp>
          <p:nvSpPr>
            <p:cNvPr id="211074" name="Rectangle 146">
              <a:extLst>
                <a:ext uri="{FF2B5EF4-FFF2-40B4-BE49-F238E27FC236}">
                  <a16:creationId xmlns:a16="http://schemas.microsoft.com/office/drawing/2014/main" id="{900E8BDC-2B2E-D14F-9255-817A49B6FFF7}"/>
                </a:ext>
              </a:extLst>
            </p:cNvPr>
            <p:cNvSpPr>
              <a:spLocks/>
            </p:cNvSpPr>
            <p:nvPr/>
          </p:nvSpPr>
          <p:spPr bwMode="auto">
            <a:xfrm>
              <a:off x="346" y="8"/>
              <a:ext cx="199"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4097" bIns="0" anchor="ct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000">
                  <a:latin typeface="Lucida Grande" panose="020B0600040502020204" pitchFamily="34" charset="0"/>
                  <a:sym typeface="Lucida Grande" panose="020B0600040502020204" pitchFamily="34" charset="0"/>
                </a:rPr>
                <a:t>EX</a:t>
              </a:r>
            </a:p>
          </p:txBody>
        </p:sp>
        <p:sp>
          <p:nvSpPr>
            <p:cNvPr id="211075" name="Rectangle 147">
              <a:extLst>
                <a:ext uri="{FF2B5EF4-FFF2-40B4-BE49-F238E27FC236}">
                  <a16:creationId xmlns:a16="http://schemas.microsoft.com/office/drawing/2014/main" id="{47FB0D75-3F75-024B-A7E6-C441D9FB067C}"/>
                </a:ext>
              </a:extLst>
            </p:cNvPr>
            <p:cNvSpPr>
              <a:spLocks/>
            </p:cNvSpPr>
            <p:nvPr/>
          </p:nvSpPr>
          <p:spPr bwMode="auto">
            <a:xfrm>
              <a:off x="533" y="8"/>
              <a:ext cx="154"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4097" bIns="0" anchor="ct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000">
                  <a:latin typeface="Lucida Grande" panose="020B0600040502020204" pitchFamily="34" charset="0"/>
                  <a:sym typeface="Lucida Grande" panose="020B0600040502020204" pitchFamily="34" charset="0"/>
                </a:rPr>
                <a:t>M</a:t>
              </a:r>
            </a:p>
          </p:txBody>
        </p:sp>
        <p:sp>
          <p:nvSpPr>
            <p:cNvPr id="211076" name="Rectangle 148">
              <a:extLst>
                <a:ext uri="{FF2B5EF4-FFF2-40B4-BE49-F238E27FC236}">
                  <a16:creationId xmlns:a16="http://schemas.microsoft.com/office/drawing/2014/main" id="{36BD74E8-1C24-9D49-94C8-85F6545B05F9}"/>
                </a:ext>
              </a:extLst>
            </p:cNvPr>
            <p:cNvSpPr>
              <a:spLocks/>
            </p:cNvSpPr>
            <p:nvPr/>
          </p:nvSpPr>
          <p:spPr bwMode="auto">
            <a:xfrm>
              <a:off x="640" y="0"/>
              <a:ext cx="255"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4097" bIns="0" anchor="ct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000">
                  <a:latin typeface="Lucida Grande" panose="020B0600040502020204" pitchFamily="34" charset="0"/>
                  <a:sym typeface="Lucida Grande" panose="020B0600040502020204" pitchFamily="34" charset="0"/>
                </a:rPr>
                <a:t>WB</a:t>
              </a:r>
            </a:p>
          </p:txBody>
        </p:sp>
        <p:sp>
          <p:nvSpPr>
            <p:cNvPr id="211077" name="Line 149">
              <a:extLst>
                <a:ext uri="{FF2B5EF4-FFF2-40B4-BE49-F238E27FC236}">
                  <a16:creationId xmlns:a16="http://schemas.microsoft.com/office/drawing/2014/main" id="{559622E3-C703-434E-9B53-5714850FEBD2}"/>
                </a:ext>
              </a:extLst>
            </p:cNvPr>
            <p:cNvSpPr>
              <a:spLocks noChangeShapeType="1"/>
            </p:cNvSpPr>
            <p:nvPr/>
          </p:nvSpPr>
          <p:spPr bwMode="auto">
            <a:xfrm>
              <a:off x="213" y="8"/>
              <a:ext cx="1" cy="106"/>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11078" name="Line 150">
              <a:extLst>
                <a:ext uri="{FF2B5EF4-FFF2-40B4-BE49-F238E27FC236}">
                  <a16:creationId xmlns:a16="http://schemas.microsoft.com/office/drawing/2014/main" id="{B3AA532F-D519-2942-AA4D-7774D1B275A6}"/>
                </a:ext>
              </a:extLst>
            </p:cNvPr>
            <p:cNvSpPr>
              <a:spLocks noChangeShapeType="1"/>
            </p:cNvSpPr>
            <p:nvPr/>
          </p:nvSpPr>
          <p:spPr bwMode="auto">
            <a:xfrm>
              <a:off x="373" y="8"/>
              <a:ext cx="1" cy="106"/>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11079" name="Line 151">
              <a:extLst>
                <a:ext uri="{FF2B5EF4-FFF2-40B4-BE49-F238E27FC236}">
                  <a16:creationId xmlns:a16="http://schemas.microsoft.com/office/drawing/2014/main" id="{B599325A-9A64-2B49-9BB6-2F30D68FEBC5}"/>
                </a:ext>
              </a:extLst>
            </p:cNvPr>
            <p:cNvSpPr>
              <a:spLocks noChangeShapeType="1"/>
            </p:cNvSpPr>
            <p:nvPr/>
          </p:nvSpPr>
          <p:spPr bwMode="auto">
            <a:xfrm>
              <a:off x="533" y="8"/>
              <a:ext cx="1" cy="106"/>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11080" name="Line 152">
              <a:extLst>
                <a:ext uri="{FF2B5EF4-FFF2-40B4-BE49-F238E27FC236}">
                  <a16:creationId xmlns:a16="http://schemas.microsoft.com/office/drawing/2014/main" id="{B72EA4E3-2A35-304F-9063-BEED82E348EC}"/>
                </a:ext>
              </a:extLst>
            </p:cNvPr>
            <p:cNvSpPr>
              <a:spLocks noChangeShapeType="1"/>
            </p:cNvSpPr>
            <p:nvPr/>
          </p:nvSpPr>
          <p:spPr bwMode="auto">
            <a:xfrm>
              <a:off x="693" y="8"/>
              <a:ext cx="1" cy="106"/>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11081" name="Rectangle 153">
              <a:extLst>
                <a:ext uri="{FF2B5EF4-FFF2-40B4-BE49-F238E27FC236}">
                  <a16:creationId xmlns:a16="http://schemas.microsoft.com/office/drawing/2014/main" id="{0DD3E4D1-C880-B24B-8DA0-E2C4F2ACD52B}"/>
                </a:ext>
              </a:extLst>
            </p:cNvPr>
            <p:cNvSpPr>
              <a:spLocks/>
            </p:cNvSpPr>
            <p:nvPr/>
          </p:nvSpPr>
          <p:spPr bwMode="auto">
            <a:xfrm>
              <a:off x="370" y="129"/>
              <a:ext cx="480" cy="9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a:p>
          </p:txBody>
        </p:sp>
        <p:sp>
          <p:nvSpPr>
            <p:cNvPr id="211082" name="Rectangle 154">
              <a:extLst>
                <a:ext uri="{FF2B5EF4-FFF2-40B4-BE49-F238E27FC236}">
                  <a16:creationId xmlns:a16="http://schemas.microsoft.com/office/drawing/2014/main" id="{A13B3929-8DEE-7A40-8BD4-5E840759A093}"/>
                </a:ext>
              </a:extLst>
            </p:cNvPr>
            <p:cNvSpPr>
              <a:spLocks/>
            </p:cNvSpPr>
            <p:nvPr/>
          </p:nvSpPr>
          <p:spPr bwMode="auto">
            <a:xfrm>
              <a:off x="344" y="112"/>
              <a:ext cx="198"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4097" bIns="0" anchor="ct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000">
                  <a:latin typeface="Lucida Grande" panose="020B0600040502020204" pitchFamily="34" charset="0"/>
                  <a:sym typeface="Lucida Grande" panose="020B0600040502020204" pitchFamily="34" charset="0"/>
                </a:rPr>
                <a:t>EX</a:t>
              </a:r>
            </a:p>
          </p:txBody>
        </p:sp>
        <p:sp>
          <p:nvSpPr>
            <p:cNvPr id="211083" name="Rectangle 155">
              <a:extLst>
                <a:ext uri="{FF2B5EF4-FFF2-40B4-BE49-F238E27FC236}">
                  <a16:creationId xmlns:a16="http://schemas.microsoft.com/office/drawing/2014/main" id="{98266C23-9973-B34B-BE6E-2C3D192188FF}"/>
                </a:ext>
              </a:extLst>
            </p:cNvPr>
            <p:cNvSpPr>
              <a:spLocks/>
            </p:cNvSpPr>
            <p:nvPr/>
          </p:nvSpPr>
          <p:spPr bwMode="auto">
            <a:xfrm>
              <a:off x="530" y="112"/>
              <a:ext cx="154"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4097" bIns="0" anchor="ct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000">
                  <a:latin typeface="Lucida Grande" panose="020B0600040502020204" pitchFamily="34" charset="0"/>
                  <a:sym typeface="Lucida Grande" panose="020B0600040502020204" pitchFamily="34" charset="0"/>
                </a:rPr>
                <a:t>M</a:t>
              </a:r>
            </a:p>
          </p:txBody>
        </p:sp>
        <p:sp>
          <p:nvSpPr>
            <p:cNvPr id="211084" name="Rectangle 156">
              <a:extLst>
                <a:ext uri="{FF2B5EF4-FFF2-40B4-BE49-F238E27FC236}">
                  <a16:creationId xmlns:a16="http://schemas.microsoft.com/office/drawing/2014/main" id="{EC866FE9-7B72-D643-A0B9-0B4C2C94A2DF}"/>
                </a:ext>
              </a:extLst>
            </p:cNvPr>
            <p:cNvSpPr>
              <a:spLocks/>
            </p:cNvSpPr>
            <p:nvPr/>
          </p:nvSpPr>
          <p:spPr bwMode="auto">
            <a:xfrm>
              <a:off x="637" y="112"/>
              <a:ext cx="256"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4097" bIns="0" anchor="ct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000">
                  <a:latin typeface="Lucida Grande" panose="020B0600040502020204" pitchFamily="34" charset="0"/>
                  <a:sym typeface="Lucida Grande" panose="020B0600040502020204" pitchFamily="34" charset="0"/>
                </a:rPr>
                <a:t>WB</a:t>
              </a:r>
            </a:p>
          </p:txBody>
        </p:sp>
        <p:sp>
          <p:nvSpPr>
            <p:cNvPr id="211085" name="Line 157">
              <a:extLst>
                <a:ext uri="{FF2B5EF4-FFF2-40B4-BE49-F238E27FC236}">
                  <a16:creationId xmlns:a16="http://schemas.microsoft.com/office/drawing/2014/main" id="{EB0E4715-5B98-B84F-9F24-1FD83E5892E9}"/>
                </a:ext>
              </a:extLst>
            </p:cNvPr>
            <p:cNvSpPr>
              <a:spLocks noChangeShapeType="1"/>
            </p:cNvSpPr>
            <p:nvPr/>
          </p:nvSpPr>
          <p:spPr bwMode="auto">
            <a:xfrm>
              <a:off x="530" y="129"/>
              <a:ext cx="1" cy="106"/>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11086" name="Line 158">
              <a:extLst>
                <a:ext uri="{FF2B5EF4-FFF2-40B4-BE49-F238E27FC236}">
                  <a16:creationId xmlns:a16="http://schemas.microsoft.com/office/drawing/2014/main" id="{CAA9D45D-44B1-374D-9A62-C784CFC8E2CC}"/>
                </a:ext>
              </a:extLst>
            </p:cNvPr>
            <p:cNvSpPr>
              <a:spLocks noChangeShapeType="1"/>
            </p:cNvSpPr>
            <p:nvPr/>
          </p:nvSpPr>
          <p:spPr bwMode="auto">
            <a:xfrm>
              <a:off x="690" y="129"/>
              <a:ext cx="1" cy="106"/>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grpSp>
      <p:grpSp>
        <p:nvGrpSpPr>
          <p:cNvPr id="210999" name="Group 159">
            <a:extLst>
              <a:ext uri="{FF2B5EF4-FFF2-40B4-BE49-F238E27FC236}">
                <a16:creationId xmlns:a16="http://schemas.microsoft.com/office/drawing/2014/main" id="{E360BF02-FA35-F54F-93AA-1E572FC80CB7}"/>
              </a:ext>
            </a:extLst>
          </p:cNvPr>
          <p:cNvGrpSpPr>
            <a:grpSpLocks/>
          </p:cNvGrpSpPr>
          <p:nvPr/>
        </p:nvGrpSpPr>
        <p:grpSpPr bwMode="auto">
          <a:xfrm>
            <a:off x="3983038" y="5957888"/>
            <a:ext cx="1277937" cy="250825"/>
            <a:chOff x="0" y="0"/>
            <a:chExt cx="895" cy="175"/>
          </a:xfrm>
        </p:grpSpPr>
        <p:sp>
          <p:nvSpPr>
            <p:cNvPr id="211061" name="Rectangle 160">
              <a:extLst>
                <a:ext uri="{FF2B5EF4-FFF2-40B4-BE49-F238E27FC236}">
                  <a16:creationId xmlns:a16="http://schemas.microsoft.com/office/drawing/2014/main" id="{F66E916F-2FD9-1F4F-A2D0-A5ECF2D1D947}"/>
                </a:ext>
              </a:extLst>
            </p:cNvPr>
            <p:cNvSpPr>
              <a:spLocks/>
            </p:cNvSpPr>
            <p:nvPr/>
          </p:nvSpPr>
          <p:spPr bwMode="auto">
            <a:xfrm>
              <a:off x="53" y="8"/>
              <a:ext cx="800" cy="10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a:p>
          </p:txBody>
        </p:sp>
        <p:sp>
          <p:nvSpPr>
            <p:cNvPr id="211062" name="Rectangle 161">
              <a:extLst>
                <a:ext uri="{FF2B5EF4-FFF2-40B4-BE49-F238E27FC236}">
                  <a16:creationId xmlns:a16="http://schemas.microsoft.com/office/drawing/2014/main" id="{8BDA5463-2113-B244-9843-A5A80539EA85}"/>
                </a:ext>
              </a:extLst>
            </p:cNvPr>
            <p:cNvSpPr>
              <a:spLocks/>
            </p:cNvSpPr>
            <p:nvPr/>
          </p:nvSpPr>
          <p:spPr bwMode="auto">
            <a:xfrm>
              <a:off x="0" y="8"/>
              <a:ext cx="158"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4097" bIns="0" anchor="ct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000">
                  <a:latin typeface="Lucida Grande" panose="020B0600040502020204" pitchFamily="34" charset="0"/>
                  <a:sym typeface="Lucida Grande" panose="020B0600040502020204" pitchFamily="34" charset="0"/>
                </a:rPr>
                <a:t>IF</a:t>
              </a:r>
            </a:p>
          </p:txBody>
        </p:sp>
        <p:sp>
          <p:nvSpPr>
            <p:cNvPr id="211063" name="Rectangle 162">
              <a:extLst>
                <a:ext uri="{FF2B5EF4-FFF2-40B4-BE49-F238E27FC236}">
                  <a16:creationId xmlns:a16="http://schemas.microsoft.com/office/drawing/2014/main" id="{064BA4E9-56F7-B942-B9CD-0C651D6159BF}"/>
                </a:ext>
              </a:extLst>
            </p:cNvPr>
            <p:cNvSpPr>
              <a:spLocks/>
            </p:cNvSpPr>
            <p:nvPr/>
          </p:nvSpPr>
          <p:spPr bwMode="auto">
            <a:xfrm>
              <a:off x="160" y="0"/>
              <a:ext cx="168"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4097" bIns="0" anchor="ct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000">
                  <a:latin typeface="Lucida Grande" panose="020B0600040502020204" pitchFamily="34" charset="0"/>
                  <a:sym typeface="Lucida Grande" panose="020B0600040502020204" pitchFamily="34" charset="0"/>
                </a:rPr>
                <a:t>ID</a:t>
              </a:r>
            </a:p>
          </p:txBody>
        </p:sp>
        <p:sp>
          <p:nvSpPr>
            <p:cNvPr id="211064" name="Rectangle 163">
              <a:extLst>
                <a:ext uri="{FF2B5EF4-FFF2-40B4-BE49-F238E27FC236}">
                  <a16:creationId xmlns:a16="http://schemas.microsoft.com/office/drawing/2014/main" id="{4B840783-D53F-434D-A04F-26EB11E08506}"/>
                </a:ext>
              </a:extLst>
            </p:cNvPr>
            <p:cNvSpPr>
              <a:spLocks/>
            </p:cNvSpPr>
            <p:nvPr/>
          </p:nvSpPr>
          <p:spPr bwMode="auto">
            <a:xfrm>
              <a:off x="346" y="8"/>
              <a:ext cx="199"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4097" bIns="0" anchor="ct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000">
                  <a:latin typeface="Lucida Grande" panose="020B0600040502020204" pitchFamily="34" charset="0"/>
                  <a:sym typeface="Lucida Grande" panose="020B0600040502020204" pitchFamily="34" charset="0"/>
                </a:rPr>
                <a:t>EX</a:t>
              </a:r>
            </a:p>
          </p:txBody>
        </p:sp>
        <p:sp>
          <p:nvSpPr>
            <p:cNvPr id="211065" name="Rectangle 164">
              <a:extLst>
                <a:ext uri="{FF2B5EF4-FFF2-40B4-BE49-F238E27FC236}">
                  <a16:creationId xmlns:a16="http://schemas.microsoft.com/office/drawing/2014/main" id="{A5ED269C-009D-0248-89EE-ACEF59469F44}"/>
                </a:ext>
              </a:extLst>
            </p:cNvPr>
            <p:cNvSpPr>
              <a:spLocks/>
            </p:cNvSpPr>
            <p:nvPr/>
          </p:nvSpPr>
          <p:spPr bwMode="auto">
            <a:xfrm>
              <a:off x="533" y="8"/>
              <a:ext cx="154"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4097" bIns="0" anchor="ct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000">
                  <a:latin typeface="Lucida Grande" panose="020B0600040502020204" pitchFamily="34" charset="0"/>
                  <a:sym typeface="Lucida Grande" panose="020B0600040502020204" pitchFamily="34" charset="0"/>
                </a:rPr>
                <a:t>M</a:t>
              </a:r>
            </a:p>
          </p:txBody>
        </p:sp>
        <p:sp>
          <p:nvSpPr>
            <p:cNvPr id="211066" name="Rectangle 165">
              <a:extLst>
                <a:ext uri="{FF2B5EF4-FFF2-40B4-BE49-F238E27FC236}">
                  <a16:creationId xmlns:a16="http://schemas.microsoft.com/office/drawing/2014/main" id="{649E2AE8-57C0-F842-A6A8-D2B283240E72}"/>
                </a:ext>
              </a:extLst>
            </p:cNvPr>
            <p:cNvSpPr>
              <a:spLocks/>
            </p:cNvSpPr>
            <p:nvPr/>
          </p:nvSpPr>
          <p:spPr bwMode="auto">
            <a:xfrm>
              <a:off x="640" y="0"/>
              <a:ext cx="255"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4097" bIns="0" anchor="ct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000">
                  <a:latin typeface="Lucida Grande" panose="020B0600040502020204" pitchFamily="34" charset="0"/>
                  <a:sym typeface="Lucida Grande" panose="020B0600040502020204" pitchFamily="34" charset="0"/>
                </a:rPr>
                <a:t>WB</a:t>
              </a:r>
            </a:p>
          </p:txBody>
        </p:sp>
        <p:sp>
          <p:nvSpPr>
            <p:cNvPr id="211067" name="Line 166">
              <a:extLst>
                <a:ext uri="{FF2B5EF4-FFF2-40B4-BE49-F238E27FC236}">
                  <a16:creationId xmlns:a16="http://schemas.microsoft.com/office/drawing/2014/main" id="{689EEC3A-231F-094D-A694-59F173725477}"/>
                </a:ext>
              </a:extLst>
            </p:cNvPr>
            <p:cNvSpPr>
              <a:spLocks noChangeShapeType="1"/>
            </p:cNvSpPr>
            <p:nvPr/>
          </p:nvSpPr>
          <p:spPr bwMode="auto">
            <a:xfrm>
              <a:off x="213" y="8"/>
              <a:ext cx="1" cy="106"/>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11068" name="Line 167">
              <a:extLst>
                <a:ext uri="{FF2B5EF4-FFF2-40B4-BE49-F238E27FC236}">
                  <a16:creationId xmlns:a16="http://schemas.microsoft.com/office/drawing/2014/main" id="{3B44DC88-8F0D-E54E-BB97-40FEB92A930C}"/>
                </a:ext>
              </a:extLst>
            </p:cNvPr>
            <p:cNvSpPr>
              <a:spLocks noChangeShapeType="1"/>
            </p:cNvSpPr>
            <p:nvPr/>
          </p:nvSpPr>
          <p:spPr bwMode="auto">
            <a:xfrm>
              <a:off x="373" y="8"/>
              <a:ext cx="1" cy="106"/>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11069" name="Line 168">
              <a:extLst>
                <a:ext uri="{FF2B5EF4-FFF2-40B4-BE49-F238E27FC236}">
                  <a16:creationId xmlns:a16="http://schemas.microsoft.com/office/drawing/2014/main" id="{38FE8E04-11D2-2A40-A46D-7E7E0868AB17}"/>
                </a:ext>
              </a:extLst>
            </p:cNvPr>
            <p:cNvSpPr>
              <a:spLocks noChangeShapeType="1"/>
            </p:cNvSpPr>
            <p:nvPr/>
          </p:nvSpPr>
          <p:spPr bwMode="auto">
            <a:xfrm>
              <a:off x="533" y="8"/>
              <a:ext cx="1" cy="106"/>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11070" name="Line 169">
              <a:extLst>
                <a:ext uri="{FF2B5EF4-FFF2-40B4-BE49-F238E27FC236}">
                  <a16:creationId xmlns:a16="http://schemas.microsoft.com/office/drawing/2014/main" id="{6FA638E8-C63C-8B4C-B6AB-ADF4C8A64348}"/>
                </a:ext>
              </a:extLst>
            </p:cNvPr>
            <p:cNvSpPr>
              <a:spLocks noChangeShapeType="1"/>
            </p:cNvSpPr>
            <p:nvPr/>
          </p:nvSpPr>
          <p:spPr bwMode="auto">
            <a:xfrm>
              <a:off x="693" y="8"/>
              <a:ext cx="1" cy="106"/>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grpSp>
      <p:grpSp>
        <p:nvGrpSpPr>
          <p:cNvPr id="211000" name="Group 170">
            <a:extLst>
              <a:ext uri="{FF2B5EF4-FFF2-40B4-BE49-F238E27FC236}">
                <a16:creationId xmlns:a16="http://schemas.microsoft.com/office/drawing/2014/main" id="{D55198A7-B582-5345-B800-87B0906CCE5B}"/>
              </a:ext>
            </a:extLst>
          </p:cNvPr>
          <p:cNvGrpSpPr>
            <a:grpSpLocks/>
          </p:cNvGrpSpPr>
          <p:nvPr/>
        </p:nvGrpSpPr>
        <p:grpSpPr bwMode="auto">
          <a:xfrm>
            <a:off x="4211638" y="6186488"/>
            <a:ext cx="1277937" cy="250825"/>
            <a:chOff x="0" y="0"/>
            <a:chExt cx="895" cy="175"/>
          </a:xfrm>
        </p:grpSpPr>
        <p:sp>
          <p:nvSpPr>
            <p:cNvPr id="211051" name="Rectangle 171">
              <a:extLst>
                <a:ext uri="{FF2B5EF4-FFF2-40B4-BE49-F238E27FC236}">
                  <a16:creationId xmlns:a16="http://schemas.microsoft.com/office/drawing/2014/main" id="{09229083-62E9-1C42-BAC4-21E92157E171}"/>
                </a:ext>
              </a:extLst>
            </p:cNvPr>
            <p:cNvSpPr>
              <a:spLocks/>
            </p:cNvSpPr>
            <p:nvPr/>
          </p:nvSpPr>
          <p:spPr bwMode="auto">
            <a:xfrm>
              <a:off x="53" y="8"/>
              <a:ext cx="800" cy="10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a:p>
          </p:txBody>
        </p:sp>
        <p:sp>
          <p:nvSpPr>
            <p:cNvPr id="211052" name="Rectangle 172">
              <a:extLst>
                <a:ext uri="{FF2B5EF4-FFF2-40B4-BE49-F238E27FC236}">
                  <a16:creationId xmlns:a16="http://schemas.microsoft.com/office/drawing/2014/main" id="{A0CFB09E-EF72-E840-A785-F811CD858184}"/>
                </a:ext>
              </a:extLst>
            </p:cNvPr>
            <p:cNvSpPr>
              <a:spLocks/>
            </p:cNvSpPr>
            <p:nvPr/>
          </p:nvSpPr>
          <p:spPr bwMode="auto">
            <a:xfrm>
              <a:off x="0" y="8"/>
              <a:ext cx="158"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4097" bIns="0" anchor="ct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000">
                  <a:latin typeface="Lucida Grande" panose="020B0600040502020204" pitchFamily="34" charset="0"/>
                  <a:sym typeface="Lucida Grande" panose="020B0600040502020204" pitchFamily="34" charset="0"/>
                </a:rPr>
                <a:t>IF</a:t>
              </a:r>
            </a:p>
          </p:txBody>
        </p:sp>
        <p:sp>
          <p:nvSpPr>
            <p:cNvPr id="211053" name="Rectangle 173">
              <a:extLst>
                <a:ext uri="{FF2B5EF4-FFF2-40B4-BE49-F238E27FC236}">
                  <a16:creationId xmlns:a16="http://schemas.microsoft.com/office/drawing/2014/main" id="{80039C79-994C-8448-9D4A-B2F19C3FB691}"/>
                </a:ext>
              </a:extLst>
            </p:cNvPr>
            <p:cNvSpPr>
              <a:spLocks/>
            </p:cNvSpPr>
            <p:nvPr/>
          </p:nvSpPr>
          <p:spPr bwMode="auto">
            <a:xfrm>
              <a:off x="160" y="0"/>
              <a:ext cx="168"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4097" bIns="0" anchor="ct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000">
                  <a:latin typeface="Lucida Grande" panose="020B0600040502020204" pitchFamily="34" charset="0"/>
                  <a:sym typeface="Lucida Grande" panose="020B0600040502020204" pitchFamily="34" charset="0"/>
                </a:rPr>
                <a:t>ID</a:t>
              </a:r>
            </a:p>
          </p:txBody>
        </p:sp>
        <p:sp>
          <p:nvSpPr>
            <p:cNvPr id="211054" name="Rectangle 174">
              <a:extLst>
                <a:ext uri="{FF2B5EF4-FFF2-40B4-BE49-F238E27FC236}">
                  <a16:creationId xmlns:a16="http://schemas.microsoft.com/office/drawing/2014/main" id="{D351E8DC-346A-CB4A-97D0-3DD7BE96E2DF}"/>
                </a:ext>
              </a:extLst>
            </p:cNvPr>
            <p:cNvSpPr>
              <a:spLocks/>
            </p:cNvSpPr>
            <p:nvPr/>
          </p:nvSpPr>
          <p:spPr bwMode="auto">
            <a:xfrm>
              <a:off x="346" y="8"/>
              <a:ext cx="199"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4097" bIns="0" anchor="ct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000">
                  <a:latin typeface="Lucida Grande" panose="020B0600040502020204" pitchFamily="34" charset="0"/>
                  <a:sym typeface="Lucida Grande" panose="020B0600040502020204" pitchFamily="34" charset="0"/>
                </a:rPr>
                <a:t>EX</a:t>
              </a:r>
            </a:p>
          </p:txBody>
        </p:sp>
        <p:sp>
          <p:nvSpPr>
            <p:cNvPr id="211055" name="Rectangle 175">
              <a:extLst>
                <a:ext uri="{FF2B5EF4-FFF2-40B4-BE49-F238E27FC236}">
                  <a16:creationId xmlns:a16="http://schemas.microsoft.com/office/drawing/2014/main" id="{E1932807-6FBD-874F-BAAA-C5AB619EE048}"/>
                </a:ext>
              </a:extLst>
            </p:cNvPr>
            <p:cNvSpPr>
              <a:spLocks/>
            </p:cNvSpPr>
            <p:nvPr/>
          </p:nvSpPr>
          <p:spPr bwMode="auto">
            <a:xfrm>
              <a:off x="533" y="8"/>
              <a:ext cx="154"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4097" bIns="0" anchor="ct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000">
                  <a:latin typeface="Lucida Grande" panose="020B0600040502020204" pitchFamily="34" charset="0"/>
                  <a:sym typeface="Lucida Grande" panose="020B0600040502020204" pitchFamily="34" charset="0"/>
                </a:rPr>
                <a:t>M</a:t>
              </a:r>
            </a:p>
          </p:txBody>
        </p:sp>
        <p:sp>
          <p:nvSpPr>
            <p:cNvPr id="211056" name="Rectangle 176">
              <a:extLst>
                <a:ext uri="{FF2B5EF4-FFF2-40B4-BE49-F238E27FC236}">
                  <a16:creationId xmlns:a16="http://schemas.microsoft.com/office/drawing/2014/main" id="{BA37C2C5-EAA4-D047-A8D1-79ED97E7F6FE}"/>
                </a:ext>
              </a:extLst>
            </p:cNvPr>
            <p:cNvSpPr>
              <a:spLocks/>
            </p:cNvSpPr>
            <p:nvPr/>
          </p:nvSpPr>
          <p:spPr bwMode="auto">
            <a:xfrm>
              <a:off x="640" y="0"/>
              <a:ext cx="255"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4097" bIns="0" anchor="ct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000">
                  <a:latin typeface="Lucida Grande" panose="020B0600040502020204" pitchFamily="34" charset="0"/>
                  <a:sym typeface="Lucida Grande" panose="020B0600040502020204" pitchFamily="34" charset="0"/>
                </a:rPr>
                <a:t>WB</a:t>
              </a:r>
            </a:p>
          </p:txBody>
        </p:sp>
        <p:sp>
          <p:nvSpPr>
            <p:cNvPr id="211057" name="Line 177">
              <a:extLst>
                <a:ext uri="{FF2B5EF4-FFF2-40B4-BE49-F238E27FC236}">
                  <a16:creationId xmlns:a16="http://schemas.microsoft.com/office/drawing/2014/main" id="{EC7D66AC-3642-A841-9E23-E648C08740BE}"/>
                </a:ext>
              </a:extLst>
            </p:cNvPr>
            <p:cNvSpPr>
              <a:spLocks noChangeShapeType="1"/>
            </p:cNvSpPr>
            <p:nvPr/>
          </p:nvSpPr>
          <p:spPr bwMode="auto">
            <a:xfrm>
              <a:off x="213" y="8"/>
              <a:ext cx="1" cy="106"/>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11058" name="Line 178">
              <a:extLst>
                <a:ext uri="{FF2B5EF4-FFF2-40B4-BE49-F238E27FC236}">
                  <a16:creationId xmlns:a16="http://schemas.microsoft.com/office/drawing/2014/main" id="{40F54605-A3F2-AB46-A0AE-95C7245F5875}"/>
                </a:ext>
              </a:extLst>
            </p:cNvPr>
            <p:cNvSpPr>
              <a:spLocks noChangeShapeType="1"/>
            </p:cNvSpPr>
            <p:nvPr/>
          </p:nvSpPr>
          <p:spPr bwMode="auto">
            <a:xfrm>
              <a:off x="373" y="8"/>
              <a:ext cx="1" cy="106"/>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11059" name="Line 179">
              <a:extLst>
                <a:ext uri="{FF2B5EF4-FFF2-40B4-BE49-F238E27FC236}">
                  <a16:creationId xmlns:a16="http://schemas.microsoft.com/office/drawing/2014/main" id="{E6D3D7EC-D9AF-1447-9730-18FB30F43F8E}"/>
                </a:ext>
              </a:extLst>
            </p:cNvPr>
            <p:cNvSpPr>
              <a:spLocks noChangeShapeType="1"/>
            </p:cNvSpPr>
            <p:nvPr/>
          </p:nvSpPr>
          <p:spPr bwMode="auto">
            <a:xfrm>
              <a:off x="533" y="8"/>
              <a:ext cx="1" cy="106"/>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11060" name="Line 180">
              <a:extLst>
                <a:ext uri="{FF2B5EF4-FFF2-40B4-BE49-F238E27FC236}">
                  <a16:creationId xmlns:a16="http://schemas.microsoft.com/office/drawing/2014/main" id="{5A3088C0-61A3-B348-9339-E464203870CE}"/>
                </a:ext>
              </a:extLst>
            </p:cNvPr>
            <p:cNvSpPr>
              <a:spLocks noChangeShapeType="1"/>
            </p:cNvSpPr>
            <p:nvPr/>
          </p:nvSpPr>
          <p:spPr bwMode="auto">
            <a:xfrm>
              <a:off x="693" y="8"/>
              <a:ext cx="1" cy="106"/>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grpSp>
      <p:grpSp>
        <p:nvGrpSpPr>
          <p:cNvPr id="211001" name="Group 181">
            <a:extLst>
              <a:ext uri="{FF2B5EF4-FFF2-40B4-BE49-F238E27FC236}">
                <a16:creationId xmlns:a16="http://schemas.microsoft.com/office/drawing/2014/main" id="{DC0614CF-1389-0D4C-A711-0F6BB3309F42}"/>
              </a:ext>
            </a:extLst>
          </p:cNvPr>
          <p:cNvGrpSpPr>
            <a:grpSpLocks/>
          </p:cNvGrpSpPr>
          <p:nvPr/>
        </p:nvGrpSpPr>
        <p:grpSpPr bwMode="auto">
          <a:xfrm>
            <a:off x="5594350" y="5843588"/>
            <a:ext cx="1279525" cy="250825"/>
            <a:chOff x="0" y="0"/>
            <a:chExt cx="895" cy="175"/>
          </a:xfrm>
        </p:grpSpPr>
        <p:sp>
          <p:nvSpPr>
            <p:cNvPr id="211041" name="Rectangle 182">
              <a:extLst>
                <a:ext uri="{FF2B5EF4-FFF2-40B4-BE49-F238E27FC236}">
                  <a16:creationId xmlns:a16="http://schemas.microsoft.com/office/drawing/2014/main" id="{391EBF92-C3B0-4246-A3C7-9F06A8F3B546}"/>
                </a:ext>
              </a:extLst>
            </p:cNvPr>
            <p:cNvSpPr>
              <a:spLocks/>
            </p:cNvSpPr>
            <p:nvPr/>
          </p:nvSpPr>
          <p:spPr bwMode="auto">
            <a:xfrm>
              <a:off x="53" y="8"/>
              <a:ext cx="800" cy="10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a:p>
          </p:txBody>
        </p:sp>
        <p:sp>
          <p:nvSpPr>
            <p:cNvPr id="211042" name="Rectangle 183">
              <a:extLst>
                <a:ext uri="{FF2B5EF4-FFF2-40B4-BE49-F238E27FC236}">
                  <a16:creationId xmlns:a16="http://schemas.microsoft.com/office/drawing/2014/main" id="{3E91611A-501B-3340-86BF-AB455699F3BC}"/>
                </a:ext>
              </a:extLst>
            </p:cNvPr>
            <p:cNvSpPr>
              <a:spLocks/>
            </p:cNvSpPr>
            <p:nvPr/>
          </p:nvSpPr>
          <p:spPr bwMode="auto">
            <a:xfrm>
              <a:off x="0" y="8"/>
              <a:ext cx="158"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4097" bIns="0" anchor="ct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000">
                  <a:latin typeface="Lucida Grande" panose="020B0600040502020204" pitchFamily="34" charset="0"/>
                  <a:sym typeface="Lucida Grande" panose="020B0600040502020204" pitchFamily="34" charset="0"/>
                </a:rPr>
                <a:t>IF</a:t>
              </a:r>
            </a:p>
          </p:txBody>
        </p:sp>
        <p:sp>
          <p:nvSpPr>
            <p:cNvPr id="211043" name="Rectangle 184">
              <a:extLst>
                <a:ext uri="{FF2B5EF4-FFF2-40B4-BE49-F238E27FC236}">
                  <a16:creationId xmlns:a16="http://schemas.microsoft.com/office/drawing/2014/main" id="{8B6272BA-7A8F-904E-8361-4FEF01389417}"/>
                </a:ext>
              </a:extLst>
            </p:cNvPr>
            <p:cNvSpPr>
              <a:spLocks/>
            </p:cNvSpPr>
            <p:nvPr/>
          </p:nvSpPr>
          <p:spPr bwMode="auto">
            <a:xfrm>
              <a:off x="160" y="0"/>
              <a:ext cx="168"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4097" bIns="0" anchor="ct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000">
                  <a:latin typeface="Lucida Grande" panose="020B0600040502020204" pitchFamily="34" charset="0"/>
                  <a:sym typeface="Lucida Grande" panose="020B0600040502020204" pitchFamily="34" charset="0"/>
                </a:rPr>
                <a:t>ID</a:t>
              </a:r>
            </a:p>
          </p:txBody>
        </p:sp>
        <p:sp>
          <p:nvSpPr>
            <p:cNvPr id="211044" name="Rectangle 185">
              <a:extLst>
                <a:ext uri="{FF2B5EF4-FFF2-40B4-BE49-F238E27FC236}">
                  <a16:creationId xmlns:a16="http://schemas.microsoft.com/office/drawing/2014/main" id="{FB4B15CE-93A5-074A-BE49-E331F1AFCE47}"/>
                </a:ext>
              </a:extLst>
            </p:cNvPr>
            <p:cNvSpPr>
              <a:spLocks/>
            </p:cNvSpPr>
            <p:nvPr/>
          </p:nvSpPr>
          <p:spPr bwMode="auto">
            <a:xfrm>
              <a:off x="346" y="8"/>
              <a:ext cx="199"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4097" bIns="0" anchor="ct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000">
                  <a:latin typeface="Lucida Grande" panose="020B0600040502020204" pitchFamily="34" charset="0"/>
                  <a:sym typeface="Lucida Grande" panose="020B0600040502020204" pitchFamily="34" charset="0"/>
                </a:rPr>
                <a:t>EX</a:t>
              </a:r>
            </a:p>
          </p:txBody>
        </p:sp>
        <p:sp>
          <p:nvSpPr>
            <p:cNvPr id="211045" name="Rectangle 186">
              <a:extLst>
                <a:ext uri="{FF2B5EF4-FFF2-40B4-BE49-F238E27FC236}">
                  <a16:creationId xmlns:a16="http://schemas.microsoft.com/office/drawing/2014/main" id="{4CB669CD-710C-084D-ABE5-2F0853D15B1E}"/>
                </a:ext>
              </a:extLst>
            </p:cNvPr>
            <p:cNvSpPr>
              <a:spLocks/>
            </p:cNvSpPr>
            <p:nvPr/>
          </p:nvSpPr>
          <p:spPr bwMode="auto">
            <a:xfrm>
              <a:off x="533" y="8"/>
              <a:ext cx="154"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4097" bIns="0" anchor="ct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000">
                  <a:latin typeface="Lucida Grande" panose="020B0600040502020204" pitchFamily="34" charset="0"/>
                  <a:sym typeface="Lucida Grande" panose="020B0600040502020204" pitchFamily="34" charset="0"/>
                </a:rPr>
                <a:t>M</a:t>
              </a:r>
            </a:p>
          </p:txBody>
        </p:sp>
        <p:sp>
          <p:nvSpPr>
            <p:cNvPr id="211046" name="Rectangle 187">
              <a:extLst>
                <a:ext uri="{FF2B5EF4-FFF2-40B4-BE49-F238E27FC236}">
                  <a16:creationId xmlns:a16="http://schemas.microsoft.com/office/drawing/2014/main" id="{12BF9CF5-CB3F-CF42-8305-C07B67A63D46}"/>
                </a:ext>
              </a:extLst>
            </p:cNvPr>
            <p:cNvSpPr>
              <a:spLocks/>
            </p:cNvSpPr>
            <p:nvPr/>
          </p:nvSpPr>
          <p:spPr bwMode="auto">
            <a:xfrm>
              <a:off x="640" y="0"/>
              <a:ext cx="255"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4097" bIns="0" anchor="ct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000">
                  <a:latin typeface="Lucida Grande" panose="020B0600040502020204" pitchFamily="34" charset="0"/>
                  <a:sym typeface="Lucida Grande" panose="020B0600040502020204" pitchFamily="34" charset="0"/>
                </a:rPr>
                <a:t>WB</a:t>
              </a:r>
            </a:p>
          </p:txBody>
        </p:sp>
        <p:sp>
          <p:nvSpPr>
            <p:cNvPr id="211047" name="Line 188">
              <a:extLst>
                <a:ext uri="{FF2B5EF4-FFF2-40B4-BE49-F238E27FC236}">
                  <a16:creationId xmlns:a16="http://schemas.microsoft.com/office/drawing/2014/main" id="{76AF93DC-25F5-464C-9756-62EB51EDA5B5}"/>
                </a:ext>
              </a:extLst>
            </p:cNvPr>
            <p:cNvSpPr>
              <a:spLocks noChangeShapeType="1"/>
            </p:cNvSpPr>
            <p:nvPr/>
          </p:nvSpPr>
          <p:spPr bwMode="auto">
            <a:xfrm>
              <a:off x="213" y="8"/>
              <a:ext cx="1" cy="106"/>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11048" name="Line 189">
              <a:extLst>
                <a:ext uri="{FF2B5EF4-FFF2-40B4-BE49-F238E27FC236}">
                  <a16:creationId xmlns:a16="http://schemas.microsoft.com/office/drawing/2014/main" id="{06EA7F7A-44C4-D144-A497-226943860C53}"/>
                </a:ext>
              </a:extLst>
            </p:cNvPr>
            <p:cNvSpPr>
              <a:spLocks noChangeShapeType="1"/>
            </p:cNvSpPr>
            <p:nvPr/>
          </p:nvSpPr>
          <p:spPr bwMode="auto">
            <a:xfrm>
              <a:off x="373" y="8"/>
              <a:ext cx="1" cy="106"/>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11049" name="Line 190">
              <a:extLst>
                <a:ext uri="{FF2B5EF4-FFF2-40B4-BE49-F238E27FC236}">
                  <a16:creationId xmlns:a16="http://schemas.microsoft.com/office/drawing/2014/main" id="{6595A8E5-4270-0447-B8F5-EA56B2EC3FF2}"/>
                </a:ext>
              </a:extLst>
            </p:cNvPr>
            <p:cNvSpPr>
              <a:spLocks noChangeShapeType="1"/>
            </p:cNvSpPr>
            <p:nvPr/>
          </p:nvSpPr>
          <p:spPr bwMode="auto">
            <a:xfrm>
              <a:off x="533" y="8"/>
              <a:ext cx="1" cy="106"/>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11050" name="Line 191">
              <a:extLst>
                <a:ext uri="{FF2B5EF4-FFF2-40B4-BE49-F238E27FC236}">
                  <a16:creationId xmlns:a16="http://schemas.microsoft.com/office/drawing/2014/main" id="{A991F25A-3DF0-DE4A-BE67-ADAC24891D27}"/>
                </a:ext>
              </a:extLst>
            </p:cNvPr>
            <p:cNvSpPr>
              <a:spLocks noChangeShapeType="1"/>
            </p:cNvSpPr>
            <p:nvPr/>
          </p:nvSpPr>
          <p:spPr bwMode="auto">
            <a:xfrm>
              <a:off x="693" y="8"/>
              <a:ext cx="1" cy="106"/>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grpSp>
      <p:grpSp>
        <p:nvGrpSpPr>
          <p:cNvPr id="211002" name="Group 192">
            <a:extLst>
              <a:ext uri="{FF2B5EF4-FFF2-40B4-BE49-F238E27FC236}">
                <a16:creationId xmlns:a16="http://schemas.microsoft.com/office/drawing/2014/main" id="{81938A92-AB8C-3141-BEEF-9857F47796C9}"/>
              </a:ext>
            </a:extLst>
          </p:cNvPr>
          <p:cNvGrpSpPr>
            <a:grpSpLocks/>
          </p:cNvGrpSpPr>
          <p:nvPr/>
        </p:nvGrpSpPr>
        <p:grpSpPr bwMode="auto">
          <a:xfrm>
            <a:off x="5822950" y="6061075"/>
            <a:ext cx="1279525" cy="250825"/>
            <a:chOff x="0" y="0"/>
            <a:chExt cx="895" cy="175"/>
          </a:xfrm>
        </p:grpSpPr>
        <p:sp>
          <p:nvSpPr>
            <p:cNvPr id="211031" name="Rectangle 193">
              <a:extLst>
                <a:ext uri="{FF2B5EF4-FFF2-40B4-BE49-F238E27FC236}">
                  <a16:creationId xmlns:a16="http://schemas.microsoft.com/office/drawing/2014/main" id="{20C89A4F-F736-A34D-A0C1-65B0C241268E}"/>
                </a:ext>
              </a:extLst>
            </p:cNvPr>
            <p:cNvSpPr>
              <a:spLocks/>
            </p:cNvSpPr>
            <p:nvPr/>
          </p:nvSpPr>
          <p:spPr bwMode="auto">
            <a:xfrm>
              <a:off x="53" y="8"/>
              <a:ext cx="800" cy="10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a:p>
          </p:txBody>
        </p:sp>
        <p:sp>
          <p:nvSpPr>
            <p:cNvPr id="211032" name="Rectangle 194">
              <a:extLst>
                <a:ext uri="{FF2B5EF4-FFF2-40B4-BE49-F238E27FC236}">
                  <a16:creationId xmlns:a16="http://schemas.microsoft.com/office/drawing/2014/main" id="{8FD87E77-ADA8-2F43-95A8-A948540B7885}"/>
                </a:ext>
              </a:extLst>
            </p:cNvPr>
            <p:cNvSpPr>
              <a:spLocks/>
            </p:cNvSpPr>
            <p:nvPr/>
          </p:nvSpPr>
          <p:spPr bwMode="auto">
            <a:xfrm>
              <a:off x="0" y="8"/>
              <a:ext cx="158"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4097" bIns="0" anchor="ct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000">
                  <a:latin typeface="Lucida Grande" panose="020B0600040502020204" pitchFamily="34" charset="0"/>
                  <a:sym typeface="Lucida Grande" panose="020B0600040502020204" pitchFamily="34" charset="0"/>
                </a:rPr>
                <a:t>IF</a:t>
              </a:r>
            </a:p>
          </p:txBody>
        </p:sp>
        <p:sp>
          <p:nvSpPr>
            <p:cNvPr id="211033" name="Rectangle 195">
              <a:extLst>
                <a:ext uri="{FF2B5EF4-FFF2-40B4-BE49-F238E27FC236}">
                  <a16:creationId xmlns:a16="http://schemas.microsoft.com/office/drawing/2014/main" id="{5832D506-03F3-334F-A194-A7D81EF1C08F}"/>
                </a:ext>
              </a:extLst>
            </p:cNvPr>
            <p:cNvSpPr>
              <a:spLocks/>
            </p:cNvSpPr>
            <p:nvPr/>
          </p:nvSpPr>
          <p:spPr bwMode="auto">
            <a:xfrm>
              <a:off x="160" y="0"/>
              <a:ext cx="168"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4097" bIns="0" anchor="ct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000">
                  <a:latin typeface="Lucida Grande" panose="020B0600040502020204" pitchFamily="34" charset="0"/>
                  <a:sym typeface="Lucida Grande" panose="020B0600040502020204" pitchFamily="34" charset="0"/>
                </a:rPr>
                <a:t>ID</a:t>
              </a:r>
            </a:p>
          </p:txBody>
        </p:sp>
        <p:sp>
          <p:nvSpPr>
            <p:cNvPr id="211034" name="Rectangle 196">
              <a:extLst>
                <a:ext uri="{FF2B5EF4-FFF2-40B4-BE49-F238E27FC236}">
                  <a16:creationId xmlns:a16="http://schemas.microsoft.com/office/drawing/2014/main" id="{5552D496-B724-D142-82E2-92987DC22F43}"/>
                </a:ext>
              </a:extLst>
            </p:cNvPr>
            <p:cNvSpPr>
              <a:spLocks/>
            </p:cNvSpPr>
            <p:nvPr/>
          </p:nvSpPr>
          <p:spPr bwMode="auto">
            <a:xfrm>
              <a:off x="346" y="8"/>
              <a:ext cx="199"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4097" bIns="0" anchor="ct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000">
                  <a:latin typeface="Lucida Grande" panose="020B0600040502020204" pitchFamily="34" charset="0"/>
                  <a:sym typeface="Lucida Grande" panose="020B0600040502020204" pitchFamily="34" charset="0"/>
                </a:rPr>
                <a:t>EX</a:t>
              </a:r>
            </a:p>
          </p:txBody>
        </p:sp>
        <p:sp>
          <p:nvSpPr>
            <p:cNvPr id="211035" name="Rectangle 197">
              <a:extLst>
                <a:ext uri="{FF2B5EF4-FFF2-40B4-BE49-F238E27FC236}">
                  <a16:creationId xmlns:a16="http://schemas.microsoft.com/office/drawing/2014/main" id="{F5057664-4D2D-144C-BC2E-9372A2518C91}"/>
                </a:ext>
              </a:extLst>
            </p:cNvPr>
            <p:cNvSpPr>
              <a:spLocks/>
            </p:cNvSpPr>
            <p:nvPr/>
          </p:nvSpPr>
          <p:spPr bwMode="auto">
            <a:xfrm>
              <a:off x="533" y="8"/>
              <a:ext cx="154"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4097" bIns="0" anchor="ct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000">
                  <a:latin typeface="Lucida Grande" panose="020B0600040502020204" pitchFamily="34" charset="0"/>
                  <a:sym typeface="Lucida Grande" panose="020B0600040502020204" pitchFamily="34" charset="0"/>
                </a:rPr>
                <a:t>M</a:t>
              </a:r>
            </a:p>
          </p:txBody>
        </p:sp>
        <p:sp>
          <p:nvSpPr>
            <p:cNvPr id="211036" name="Rectangle 198">
              <a:extLst>
                <a:ext uri="{FF2B5EF4-FFF2-40B4-BE49-F238E27FC236}">
                  <a16:creationId xmlns:a16="http://schemas.microsoft.com/office/drawing/2014/main" id="{946B0E97-F0F7-BB46-B2F5-92AA0842C3D2}"/>
                </a:ext>
              </a:extLst>
            </p:cNvPr>
            <p:cNvSpPr>
              <a:spLocks/>
            </p:cNvSpPr>
            <p:nvPr/>
          </p:nvSpPr>
          <p:spPr bwMode="auto">
            <a:xfrm>
              <a:off x="640" y="0"/>
              <a:ext cx="255"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4097" bIns="0" anchor="ct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000">
                  <a:latin typeface="Lucida Grande" panose="020B0600040502020204" pitchFamily="34" charset="0"/>
                  <a:sym typeface="Lucida Grande" panose="020B0600040502020204" pitchFamily="34" charset="0"/>
                </a:rPr>
                <a:t>WB</a:t>
              </a:r>
            </a:p>
          </p:txBody>
        </p:sp>
        <p:sp>
          <p:nvSpPr>
            <p:cNvPr id="211037" name="Line 199">
              <a:extLst>
                <a:ext uri="{FF2B5EF4-FFF2-40B4-BE49-F238E27FC236}">
                  <a16:creationId xmlns:a16="http://schemas.microsoft.com/office/drawing/2014/main" id="{D6D06B90-F034-4F41-8850-3E1303465198}"/>
                </a:ext>
              </a:extLst>
            </p:cNvPr>
            <p:cNvSpPr>
              <a:spLocks noChangeShapeType="1"/>
            </p:cNvSpPr>
            <p:nvPr/>
          </p:nvSpPr>
          <p:spPr bwMode="auto">
            <a:xfrm>
              <a:off x="213" y="8"/>
              <a:ext cx="1" cy="106"/>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11038" name="Line 200">
              <a:extLst>
                <a:ext uri="{FF2B5EF4-FFF2-40B4-BE49-F238E27FC236}">
                  <a16:creationId xmlns:a16="http://schemas.microsoft.com/office/drawing/2014/main" id="{E963F3FD-B333-9A4A-BBC9-5512A3BCBE51}"/>
                </a:ext>
              </a:extLst>
            </p:cNvPr>
            <p:cNvSpPr>
              <a:spLocks noChangeShapeType="1"/>
            </p:cNvSpPr>
            <p:nvPr/>
          </p:nvSpPr>
          <p:spPr bwMode="auto">
            <a:xfrm>
              <a:off x="373" y="8"/>
              <a:ext cx="1" cy="106"/>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11039" name="Line 201">
              <a:extLst>
                <a:ext uri="{FF2B5EF4-FFF2-40B4-BE49-F238E27FC236}">
                  <a16:creationId xmlns:a16="http://schemas.microsoft.com/office/drawing/2014/main" id="{F8F3D777-4FC2-5A4F-99C9-AA352FABE740}"/>
                </a:ext>
              </a:extLst>
            </p:cNvPr>
            <p:cNvSpPr>
              <a:spLocks noChangeShapeType="1"/>
            </p:cNvSpPr>
            <p:nvPr/>
          </p:nvSpPr>
          <p:spPr bwMode="auto">
            <a:xfrm>
              <a:off x="533" y="8"/>
              <a:ext cx="1" cy="106"/>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11040" name="Line 202">
              <a:extLst>
                <a:ext uri="{FF2B5EF4-FFF2-40B4-BE49-F238E27FC236}">
                  <a16:creationId xmlns:a16="http://schemas.microsoft.com/office/drawing/2014/main" id="{49DC7D57-C472-9042-A48E-7EBDAC711920}"/>
                </a:ext>
              </a:extLst>
            </p:cNvPr>
            <p:cNvSpPr>
              <a:spLocks noChangeShapeType="1"/>
            </p:cNvSpPr>
            <p:nvPr/>
          </p:nvSpPr>
          <p:spPr bwMode="auto">
            <a:xfrm>
              <a:off x="693" y="8"/>
              <a:ext cx="1" cy="106"/>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grpSp>
      <p:grpSp>
        <p:nvGrpSpPr>
          <p:cNvPr id="211003" name="Group 203">
            <a:extLst>
              <a:ext uri="{FF2B5EF4-FFF2-40B4-BE49-F238E27FC236}">
                <a16:creationId xmlns:a16="http://schemas.microsoft.com/office/drawing/2014/main" id="{0332EF05-A890-5D48-A622-3D31BB85CCDA}"/>
              </a:ext>
            </a:extLst>
          </p:cNvPr>
          <p:cNvGrpSpPr>
            <a:grpSpLocks/>
          </p:cNvGrpSpPr>
          <p:nvPr/>
        </p:nvGrpSpPr>
        <p:grpSpPr bwMode="auto">
          <a:xfrm>
            <a:off x="5822950" y="6221413"/>
            <a:ext cx="1279525" cy="250825"/>
            <a:chOff x="0" y="0"/>
            <a:chExt cx="895" cy="175"/>
          </a:xfrm>
        </p:grpSpPr>
        <p:sp>
          <p:nvSpPr>
            <p:cNvPr id="211021" name="Rectangle 204">
              <a:extLst>
                <a:ext uri="{FF2B5EF4-FFF2-40B4-BE49-F238E27FC236}">
                  <a16:creationId xmlns:a16="http://schemas.microsoft.com/office/drawing/2014/main" id="{CA930D22-8F70-1F49-B860-7847015ACD8B}"/>
                </a:ext>
              </a:extLst>
            </p:cNvPr>
            <p:cNvSpPr>
              <a:spLocks/>
            </p:cNvSpPr>
            <p:nvPr/>
          </p:nvSpPr>
          <p:spPr bwMode="auto">
            <a:xfrm>
              <a:off x="53" y="8"/>
              <a:ext cx="800" cy="10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a:p>
          </p:txBody>
        </p:sp>
        <p:sp>
          <p:nvSpPr>
            <p:cNvPr id="211022" name="Rectangle 205">
              <a:extLst>
                <a:ext uri="{FF2B5EF4-FFF2-40B4-BE49-F238E27FC236}">
                  <a16:creationId xmlns:a16="http://schemas.microsoft.com/office/drawing/2014/main" id="{BE53AD79-C213-D34A-BFF8-BF8661D70FF0}"/>
                </a:ext>
              </a:extLst>
            </p:cNvPr>
            <p:cNvSpPr>
              <a:spLocks/>
            </p:cNvSpPr>
            <p:nvPr/>
          </p:nvSpPr>
          <p:spPr bwMode="auto">
            <a:xfrm>
              <a:off x="0" y="8"/>
              <a:ext cx="158"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4097" bIns="0" anchor="ct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000">
                  <a:latin typeface="Lucida Grande" panose="020B0600040502020204" pitchFamily="34" charset="0"/>
                  <a:sym typeface="Lucida Grande" panose="020B0600040502020204" pitchFamily="34" charset="0"/>
                </a:rPr>
                <a:t>IF</a:t>
              </a:r>
            </a:p>
          </p:txBody>
        </p:sp>
        <p:sp>
          <p:nvSpPr>
            <p:cNvPr id="211023" name="Rectangle 206">
              <a:extLst>
                <a:ext uri="{FF2B5EF4-FFF2-40B4-BE49-F238E27FC236}">
                  <a16:creationId xmlns:a16="http://schemas.microsoft.com/office/drawing/2014/main" id="{0A0DE92C-D49A-2C4A-B768-C07641B1B8DE}"/>
                </a:ext>
              </a:extLst>
            </p:cNvPr>
            <p:cNvSpPr>
              <a:spLocks/>
            </p:cNvSpPr>
            <p:nvPr/>
          </p:nvSpPr>
          <p:spPr bwMode="auto">
            <a:xfrm>
              <a:off x="160" y="0"/>
              <a:ext cx="168"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4097" bIns="0" anchor="ct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000">
                  <a:latin typeface="Lucida Grande" panose="020B0600040502020204" pitchFamily="34" charset="0"/>
                  <a:sym typeface="Lucida Grande" panose="020B0600040502020204" pitchFamily="34" charset="0"/>
                </a:rPr>
                <a:t>ID</a:t>
              </a:r>
            </a:p>
          </p:txBody>
        </p:sp>
        <p:sp>
          <p:nvSpPr>
            <p:cNvPr id="211024" name="Rectangle 207">
              <a:extLst>
                <a:ext uri="{FF2B5EF4-FFF2-40B4-BE49-F238E27FC236}">
                  <a16:creationId xmlns:a16="http://schemas.microsoft.com/office/drawing/2014/main" id="{8FAE00D3-1C06-E443-9557-5DF7AD2DD970}"/>
                </a:ext>
              </a:extLst>
            </p:cNvPr>
            <p:cNvSpPr>
              <a:spLocks/>
            </p:cNvSpPr>
            <p:nvPr/>
          </p:nvSpPr>
          <p:spPr bwMode="auto">
            <a:xfrm>
              <a:off x="346" y="8"/>
              <a:ext cx="199"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4097" bIns="0" anchor="ct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000">
                  <a:latin typeface="Lucida Grande" panose="020B0600040502020204" pitchFamily="34" charset="0"/>
                  <a:sym typeface="Lucida Grande" panose="020B0600040502020204" pitchFamily="34" charset="0"/>
                </a:rPr>
                <a:t>EX</a:t>
              </a:r>
            </a:p>
          </p:txBody>
        </p:sp>
        <p:sp>
          <p:nvSpPr>
            <p:cNvPr id="211025" name="Rectangle 208">
              <a:extLst>
                <a:ext uri="{FF2B5EF4-FFF2-40B4-BE49-F238E27FC236}">
                  <a16:creationId xmlns:a16="http://schemas.microsoft.com/office/drawing/2014/main" id="{FAA84C8E-7ED8-3D49-BB01-09C61B52F39C}"/>
                </a:ext>
              </a:extLst>
            </p:cNvPr>
            <p:cNvSpPr>
              <a:spLocks/>
            </p:cNvSpPr>
            <p:nvPr/>
          </p:nvSpPr>
          <p:spPr bwMode="auto">
            <a:xfrm>
              <a:off x="533" y="8"/>
              <a:ext cx="154"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4097" bIns="0" anchor="ct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000">
                  <a:latin typeface="Lucida Grande" panose="020B0600040502020204" pitchFamily="34" charset="0"/>
                  <a:sym typeface="Lucida Grande" panose="020B0600040502020204" pitchFamily="34" charset="0"/>
                </a:rPr>
                <a:t>M</a:t>
              </a:r>
            </a:p>
          </p:txBody>
        </p:sp>
        <p:sp>
          <p:nvSpPr>
            <p:cNvPr id="211026" name="Rectangle 209">
              <a:extLst>
                <a:ext uri="{FF2B5EF4-FFF2-40B4-BE49-F238E27FC236}">
                  <a16:creationId xmlns:a16="http://schemas.microsoft.com/office/drawing/2014/main" id="{233ADB24-4306-6640-9701-4AA50094ED8E}"/>
                </a:ext>
              </a:extLst>
            </p:cNvPr>
            <p:cNvSpPr>
              <a:spLocks/>
            </p:cNvSpPr>
            <p:nvPr/>
          </p:nvSpPr>
          <p:spPr bwMode="auto">
            <a:xfrm>
              <a:off x="640" y="0"/>
              <a:ext cx="255"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4097" bIns="0" anchor="ct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000">
                  <a:latin typeface="Lucida Grande" panose="020B0600040502020204" pitchFamily="34" charset="0"/>
                  <a:sym typeface="Lucida Grande" panose="020B0600040502020204" pitchFamily="34" charset="0"/>
                </a:rPr>
                <a:t>WB</a:t>
              </a:r>
            </a:p>
          </p:txBody>
        </p:sp>
        <p:sp>
          <p:nvSpPr>
            <p:cNvPr id="211027" name="Line 210">
              <a:extLst>
                <a:ext uri="{FF2B5EF4-FFF2-40B4-BE49-F238E27FC236}">
                  <a16:creationId xmlns:a16="http://schemas.microsoft.com/office/drawing/2014/main" id="{A40D801E-BBED-F84F-95C4-27C24DC18987}"/>
                </a:ext>
              </a:extLst>
            </p:cNvPr>
            <p:cNvSpPr>
              <a:spLocks noChangeShapeType="1"/>
            </p:cNvSpPr>
            <p:nvPr/>
          </p:nvSpPr>
          <p:spPr bwMode="auto">
            <a:xfrm>
              <a:off x="213" y="8"/>
              <a:ext cx="1" cy="106"/>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11028" name="Line 211">
              <a:extLst>
                <a:ext uri="{FF2B5EF4-FFF2-40B4-BE49-F238E27FC236}">
                  <a16:creationId xmlns:a16="http://schemas.microsoft.com/office/drawing/2014/main" id="{84AC8E18-FCD9-524B-96A8-97D1AAF8DCA5}"/>
                </a:ext>
              </a:extLst>
            </p:cNvPr>
            <p:cNvSpPr>
              <a:spLocks noChangeShapeType="1"/>
            </p:cNvSpPr>
            <p:nvPr/>
          </p:nvSpPr>
          <p:spPr bwMode="auto">
            <a:xfrm>
              <a:off x="373" y="8"/>
              <a:ext cx="1" cy="106"/>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11029" name="Line 212">
              <a:extLst>
                <a:ext uri="{FF2B5EF4-FFF2-40B4-BE49-F238E27FC236}">
                  <a16:creationId xmlns:a16="http://schemas.microsoft.com/office/drawing/2014/main" id="{538DBF90-0D72-EF4C-91AC-A2A9EDA029B4}"/>
                </a:ext>
              </a:extLst>
            </p:cNvPr>
            <p:cNvSpPr>
              <a:spLocks noChangeShapeType="1"/>
            </p:cNvSpPr>
            <p:nvPr/>
          </p:nvSpPr>
          <p:spPr bwMode="auto">
            <a:xfrm>
              <a:off x="533" y="8"/>
              <a:ext cx="1" cy="106"/>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11030" name="Line 213">
              <a:extLst>
                <a:ext uri="{FF2B5EF4-FFF2-40B4-BE49-F238E27FC236}">
                  <a16:creationId xmlns:a16="http://schemas.microsoft.com/office/drawing/2014/main" id="{0CBBE727-0823-AF45-93C2-DD9F938A9227}"/>
                </a:ext>
              </a:extLst>
            </p:cNvPr>
            <p:cNvSpPr>
              <a:spLocks noChangeShapeType="1"/>
            </p:cNvSpPr>
            <p:nvPr/>
          </p:nvSpPr>
          <p:spPr bwMode="auto">
            <a:xfrm>
              <a:off x="693" y="8"/>
              <a:ext cx="1" cy="106"/>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grpSp>
      <p:grpSp>
        <p:nvGrpSpPr>
          <p:cNvPr id="211004" name="Group 214">
            <a:extLst>
              <a:ext uri="{FF2B5EF4-FFF2-40B4-BE49-F238E27FC236}">
                <a16:creationId xmlns:a16="http://schemas.microsoft.com/office/drawing/2014/main" id="{9B15260D-A54D-0A41-89D7-2C71B04A54A1}"/>
              </a:ext>
            </a:extLst>
          </p:cNvPr>
          <p:cNvGrpSpPr>
            <a:grpSpLocks/>
          </p:cNvGrpSpPr>
          <p:nvPr/>
        </p:nvGrpSpPr>
        <p:grpSpPr bwMode="auto">
          <a:xfrm>
            <a:off x="7491413" y="6061075"/>
            <a:ext cx="1279525" cy="400050"/>
            <a:chOff x="0" y="0"/>
            <a:chExt cx="895" cy="280"/>
          </a:xfrm>
        </p:grpSpPr>
        <p:sp>
          <p:nvSpPr>
            <p:cNvPr id="211005" name="Rectangle 215">
              <a:extLst>
                <a:ext uri="{FF2B5EF4-FFF2-40B4-BE49-F238E27FC236}">
                  <a16:creationId xmlns:a16="http://schemas.microsoft.com/office/drawing/2014/main" id="{D7B26934-A152-8D4E-89DD-D12DA38FE424}"/>
                </a:ext>
              </a:extLst>
            </p:cNvPr>
            <p:cNvSpPr>
              <a:spLocks/>
            </p:cNvSpPr>
            <p:nvPr/>
          </p:nvSpPr>
          <p:spPr bwMode="auto">
            <a:xfrm>
              <a:off x="53" y="8"/>
              <a:ext cx="800" cy="10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a:p>
          </p:txBody>
        </p:sp>
        <p:sp>
          <p:nvSpPr>
            <p:cNvPr id="211006" name="Rectangle 216">
              <a:extLst>
                <a:ext uri="{FF2B5EF4-FFF2-40B4-BE49-F238E27FC236}">
                  <a16:creationId xmlns:a16="http://schemas.microsoft.com/office/drawing/2014/main" id="{96E35188-8B2E-A842-9AA5-7FF5F1C80114}"/>
                </a:ext>
              </a:extLst>
            </p:cNvPr>
            <p:cNvSpPr>
              <a:spLocks/>
            </p:cNvSpPr>
            <p:nvPr/>
          </p:nvSpPr>
          <p:spPr bwMode="auto">
            <a:xfrm>
              <a:off x="0" y="8"/>
              <a:ext cx="158"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4097" bIns="0" anchor="ct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000">
                  <a:latin typeface="Lucida Grande" panose="020B0600040502020204" pitchFamily="34" charset="0"/>
                  <a:sym typeface="Lucida Grande" panose="020B0600040502020204" pitchFamily="34" charset="0"/>
                </a:rPr>
                <a:t>IF</a:t>
              </a:r>
            </a:p>
          </p:txBody>
        </p:sp>
        <p:sp>
          <p:nvSpPr>
            <p:cNvPr id="211007" name="Rectangle 217">
              <a:extLst>
                <a:ext uri="{FF2B5EF4-FFF2-40B4-BE49-F238E27FC236}">
                  <a16:creationId xmlns:a16="http://schemas.microsoft.com/office/drawing/2014/main" id="{FE9AEB0D-C520-C641-AFE6-11BC1211248F}"/>
                </a:ext>
              </a:extLst>
            </p:cNvPr>
            <p:cNvSpPr>
              <a:spLocks/>
            </p:cNvSpPr>
            <p:nvPr/>
          </p:nvSpPr>
          <p:spPr bwMode="auto">
            <a:xfrm>
              <a:off x="160" y="0"/>
              <a:ext cx="168"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4097" bIns="0" anchor="ct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000">
                  <a:latin typeface="Lucida Grande" panose="020B0600040502020204" pitchFamily="34" charset="0"/>
                  <a:sym typeface="Lucida Grande" panose="020B0600040502020204" pitchFamily="34" charset="0"/>
                </a:rPr>
                <a:t>ID</a:t>
              </a:r>
            </a:p>
          </p:txBody>
        </p:sp>
        <p:sp>
          <p:nvSpPr>
            <p:cNvPr id="211008" name="Rectangle 218">
              <a:extLst>
                <a:ext uri="{FF2B5EF4-FFF2-40B4-BE49-F238E27FC236}">
                  <a16:creationId xmlns:a16="http://schemas.microsoft.com/office/drawing/2014/main" id="{8A0DEC2A-9DE1-9F48-9519-265D2452C88C}"/>
                </a:ext>
              </a:extLst>
            </p:cNvPr>
            <p:cNvSpPr>
              <a:spLocks/>
            </p:cNvSpPr>
            <p:nvPr/>
          </p:nvSpPr>
          <p:spPr bwMode="auto">
            <a:xfrm>
              <a:off x="346" y="8"/>
              <a:ext cx="199"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4097" bIns="0" anchor="ct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000">
                  <a:latin typeface="Lucida Grande" panose="020B0600040502020204" pitchFamily="34" charset="0"/>
                  <a:sym typeface="Lucida Grande" panose="020B0600040502020204" pitchFamily="34" charset="0"/>
                </a:rPr>
                <a:t>EX</a:t>
              </a:r>
            </a:p>
          </p:txBody>
        </p:sp>
        <p:sp>
          <p:nvSpPr>
            <p:cNvPr id="211009" name="Rectangle 219">
              <a:extLst>
                <a:ext uri="{FF2B5EF4-FFF2-40B4-BE49-F238E27FC236}">
                  <a16:creationId xmlns:a16="http://schemas.microsoft.com/office/drawing/2014/main" id="{228A6277-9C31-EA49-BD79-34759153DF8F}"/>
                </a:ext>
              </a:extLst>
            </p:cNvPr>
            <p:cNvSpPr>
              <a:spLocks/>
            </p:cNvSpPr>
            <p:nvPr/>
          </p:nvSpPr>
          <p:spPr bwMode="auto">
            <a:xfrm>
              <a:off x="533" y="8"/>
              <a:ext cx="154"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4097" bIns="0" anchor="ct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000">
                  <a:latin typeface="Lucida Grande" panose="020B0600040502020204" pitchFamily="34" charset="0"/>
                  <a:sym typeface="Lucida Grande" panose="020B0600040502020204" pitchFamily="34" charset="0"/>
                </a:rPr>
                <a:t>M</a:t>
              </a:r>
            </a:p>
          </p:txBody>
        </p:sp>
        <p:sp>
          <p:nvSpPr>
            <p:cNvPr id="211010" name="Rectangle 220">
              <a:extLst>
                <a:ext uri="{FF2B5EF4-FFF2-40B4-BE49-F238E27FC236}">
                  <a16:creationId xmlns:a16="http://schemas.microsoft.com/office/drawing/2014/main" id="{CB0F3E27-F0CC-4447-9F85-2B9A50D7E8CA}"/>
                </a:ext>
              </a:extLst>
            </p:cNvPr>
            <p:cNvSpPr>
              <a:spLocks/>
            </p:cNvSpPr>
            <p:nvPr/>
          </p:nvSpPr>
          <p:spPr bwMode="auto">
            <a:xfrm>
              <a:off x="640" y="0"/>
              <a:ext cx="255"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4097" bIns="0" anchor="ct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000">
                  <a:latin typeface="Lucida Grande" panose="020B0600040502020204" pitchFamily="34" charset="0"/>
                  <a:sym typeface="Lucida Grande" panose="020B0600040502020204" pitchFamily="34" charset="0"/>
                </a:rPr>
                <a:t>WB</a:t>
              </a:r>
            </a:p>
          </p:txBody>
        </p:sp>
        <p:sp>
          <p:nvSpPr>
            <p:cNvPr id="211011" name="Line 221">
              <a:extLst>
                <a:ext uri="{FF2B5EF4-FFF2-40B4-BE49-F238E27FC236}">
                  <a16:creationId xmlns:a16="http://schemas.microsoft.com/office/drawing/2014/main" id="{C7224F50-B6E0-BC45-998C-70A345BCBA68}"/>
                </a:ext>
              </a:extLst>
            </p:cNvPr>
            <p:cNvSpPr>
              <a:spLocks noChangeShapeType="1"/>
            </p:cNvSpPr>
            <p:nvPr/>
          </p:nvSpPr>
          <p:spPr bwMode="auto">
            <a:xfrm>
              <a:off x="213" y="8"/>
              <a:ext cx="1" cy="106"/>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11012" name="Line 222">
              <a:extLst>
                <a:ext uri="{FF2B5EF4-FFF2-40B4-BE49-F238E27FC236}">
                  <a16:creationId xmlns:a16="http://schemas.microsoft.com/office/drawing/2014/main" id="{93C91E3E-65A2-3344-88F8-D0928013D93C}"/>
                </a:ext>
              </a:extLst>
            </p:cNvPr>
            <p:cNvSpPr>
              <a:spLocks noChangeShapeType="1"/>
            </p:cNvSpPr>
            <p:nvPr/>
          </p:nvSpPr>
          <p:spPr bwMode="auto">
            <a:xfrm>
              <a:off x="373" y="8"/>
              <a:ext cx="1" cy="106"/>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11013" name="Line 223">
              <a:extLst>
                <a:ext uri="{FF2B5EF4-FFF2-40B4-BE49-F238E27FC236}">
                  <a16:creationId xmlns:a16="http://schemas.microsoft.com/office/drawing/2014/main" id="{E4D96F58-8E71-AA47-8772-97834BD7820B}"/>
                </a:ext>
              </a:extLst>
            </p:cNvPr>
            <p:cNvSpPr>
              <a:spLocks noChangeShapeType="1"/>
            </p:cNvSpPr>
            <p:nvPr/>
          </p:nvSpPr>
          <p:spPr bwMode="auto">
            <a:xfrm>
              <a:off x="533" y="8"/>
              <a:ext cx="1" cy="106"/>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11014" name="Line 224">
              <a:extLst>
                <a:ext uri="{FF2B5EF4-FFF2-40B4-BE49-F238E27FC236}">
                  <a16:creationId xmlns:a16="http://schemas.microsoft.com/office/drawing/2014/main" id="{A20CB32C-AFD1-1F4B-BE8D-67D87F2404EF}"/>
                </a:ext>
              </a:extLst>
            </p:cNvPr>
            <p:cNvSpPr>
              <a:spLocks noChangeShapeType="1"/>
            </p:cNvSpPr>
            <p:nvPr/>
          </p:nvSpPr>
          <p:spPr bwMode="auto">
            <a:xfrm>
              <a:off x="693" y="8"/>
              <a:ext cx="1" cy="106"/>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11015" name="Rectangle 225">
              <a:extLst>
                <a:ext uri="{FF2B5EF4-FFF2-40B4-BE49-F238E27FC236}">
                  <a16:creationId xmlns:a16="http://schemas.microsoft.com/office/drawing/2014/main" id="{78CBCEC4-7916-EA48-8921-D7448510FA74}"/>
                </a:ext>
              </a:extLst>
            </p:cNvPr>
            <p:cNvSpPr>
              <a:spLocks/>
            </p:cNvSpPr>
            <p:nvPr/>
          </p:nvSpPr>
          <p:spPr bwMode="auto">
            <a:xfrm>
              <a:off x="370" y="129"/>
              <a:ext cx="480" cy="9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a:p>
          </p:txBody>
        </p:sp>
        <p:sp>
          <p:nvSpPr>
            <p:cNvPr id="211016" name="Rectangle 226">
              <a:extLst>
                <a:ext uri="{FF2B5EF4-FFF2-40B4-BE49-F238E27FC236}">
                  <a16:creationId xmlns:a16="http://schemas.microsoft.com/office/drawing/2014/main" id="{04AE0ACB-AA11-B244-AE14-C92E6091B31B}"/>
                </a:ext>
              </a:extLst>
            </p:cNvPr>
            <p:cNvSpPr>
              <a:spLocks/>
            </p:cNvSpPr>
            <p:nvPr/>
          </p:nvSpPr>
          <p:spPr bwMode="auto">
            <a:xfrm>
              <a:off x="344" y="112"/>
              <a:ext cx="198"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4097" bIns="0" anchor="ct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000">
                  <a:latin typeface="Lucida Grande" panose="020B0600040502020204" pitchFamily="34" charset="0"/>
                  <a:sym typeface="Lucida Grande" panose="020B0600040502020204" pitchFamily="34" charset="0"/>
                </a:rPr>
                <a:t>EX</a:t>
              </a:r>
            </a:p>
          </p:txBody>
        </p:sp>
        <p:sp>
          <p:nvSpPr>
            <p:cNvPr id="211017" name="Rectangle 227">
              <a:extLst>
                <a:ext uri="{FF2B5EF4-FFF2-40B4-BE49-F238E27FC236}">
                  <a16:creationId xmlns:a16="http://schemas.microsoft.com/office/drawing/2014/main" id="{A9F4A126-53EA-A74A-A789-214927BB1311}"/>
                </a:ext>
              </a:extLst>
            </p:cNvPr>
            <p:cNvSpPr>
              <a:spLocks/>
            </p:cNvSpPr>
            <p:nvPr/>
          </p:nvSpPr>
          <p:spPr bwMode="auto">
            <a:xfrm>
              <a:off x="530" y="112"/>
              <a:ext cx="154"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4097" bIns="0" anchor="ct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000">
                  <a:latin typeface="Lucida Grande" panose="020B0600040502020204" pitchFamily="34" charset="0"/>
                  <a:sym typeface="Lucida Grande" panose="020B0600040502020204" pitchFamily="34" charset="0"/>
                </a:rPr>
                <a:t>M</a:t>
              </a:r>
            </a:p>
          </p:txBody>
        </p:sp>
        <p:sp>
          <p:nvSpPr>
            <p:cNvPr id="211018" name="Rectangle 228">
              <a:extLst>
                <a:ext uri="{FF2B5EF4-FFF2-40B4-BE49-F238E27FC236}">
                  <a16:creationId xmlns:a16="http://schemas.microsoft.com/office/drawing/2014/main" id="{7A2D3185-F522-0C43-9142-79B5C6316C76}"/>
                </a:ext>
              </a:extLst>
            </p:cNvPr>
            <p:cNvSpPr>
              <a:spLocks/>
            </p:cNvSpPr>
            <p:nvPr/>
          </p:nvSpPr>
          <p:spPr bwMode="auto">
            <a:xfrm>
              <a:off x="637" y="112"/>
              <a:ext cx="256"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4097" bIns="0" anchor="ct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000">
                  <a:latin typeface="Lucida Grande" panose="020B0600040502020204" pitchFamily="34" charset="0"/>
                  <a:sym typeface="Lucida Grande" panose="020B0600040502020204" pitchFamily="34" charset="0"/>
                </a:rPr>
                <a:t>WB</a:t>
              </a:r>
            </a:p>
          </p:txBody>
        </p:sp>
        <p:sp>
          <p:nvSpPr>
            <p:cNvPr id="211019" name="Line 229">
              <a:extLst>
                <a:ext uri="{FF2B5EF4-FFF2-40B4-BE49-F238E27FC236}">
                  <a16:creationId xmlns:a16="http://schemas.microsoft.com/office/drawing/2014/main" id="{E75A1E09-ABD8-CF40-8B26-7541105DB3C5}"/>
                </a:ext>
              </a:extLst>
            </p:cNvPr>
            <p:cNvSpPr>
              <a:spLocks noChangeShapeType="1"/>
            </p:cNvSpPr>
            <p:nvPr/>
          </p:nvSpPr>
          <p:spPr bwMode="auto">
            <a:xfrm>
              <a:off x="530" y="129"/>
              <a:ext cx="1" cy="106"/>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11020" name="Line 230">
              <a:extLst>
                <a:ext uri="{FF2B5EF4-FFF2-40B4-BE49-F238E27FC236}">
                  <a16:creationId xmlns:a16="http://schemas.microsoft.com/office/drawing/2014/main" id="{53A1435D-764C-FD49-AE87-EE393F6F72C9}"/>
                </a:ext>
              </a:extLst>
            </p:cNvPr>
            <p:cNvSpPr>
              <a:spLocks noChangeShapeType="1"/>
            </p:cNvSpPr>
            <p:nvPr/>
          </p:nvSpPr>
          <p:spPr bwMode="auto">
            <a:xfrm>
              <a:off x="690" y="129"/>
              <a:ext cx="1" cy="106"/>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grpSp>
    </p:spTree>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3" name="Rectangle 2">
            <a:extLst>
              <a:ext uri="{FF2B5EF4-FFF2-40B4-BE49-F238E27FC236}">
                <a16:creationId xmlns:a16="http://schemas.microsoft.com/office/drawing/2014/main" id="{89AB5FF5-3C6C-5342-9137-32D3BE94D6FD}"/>
              </a:ext>
            </a:extLst>
          </p:cNvPr>
          <p:cNvSpPr>
            <a:spLocks noGrp="1" noChangeArrowheads="1"/>
          </p:cNvSpPr>
          <p:nvPr>
            <p:ph type="title"/>
          </p:nvPr>
        </p:nvSpPr>
        <p:spPr/>
        <p:txBody>
          <a:bodyPr/>
          <a:lstStyle/>
          <a:p>
            <a:r>
              <a:rPr lang="en-AU" altLang="en-US" sz="3600"/>
              <a:t>Multiple Issue</a:t>
            </a:r>
          </a:p>
        </p:txBody>
      </p:sp>
      <p:pic>
        <p:nvPicPr>
          <p:cNvPr id="212994" name="Picture 2">
            <a:extLst>
              <a:ext uri="{FF2B5EF4-FFF2-40B4-BE49-F238E27FC236}">
                <a16:creationId xmlns:a16="http://schemas.microsoft.com/office/drawing/2014/main" id="{D6B6CF44-25DE-014D-BD80-4CC78D99AA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1125538"/>
            <a:ext cx="8077200" cy="422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a:extLst>
              <a:ext uri="{FF2B5EF4-FFF2-40B4-BE49-F238E27FC236}">
                <a16:creationId xmlns:a16="http://schemas.microsoft.com/office/drawing/2014/main" id="{67DF9AA9-F1E7-A342-82F9-9A704A734411}"/>
              </a:ext>
            </a:extLst>
          </p:cNvPr>
          <p:cNvSpPr>
            <a:spLocks noGrp="1" noChangeArrowheads="1"/>
          </p:cNvSpPr>
          <p:nvPr>
            <p:ph type="title"/>
          </p:nvPr>
        </p:nvSpPr>
        <p:spPr>
          <a:xfrm>
            <a:off x="685800" y="237005"/>
            <a:ext cx="7772400" cy="762000"/>
          </a:xfrm>
        </p:spPr>
        <p:txBody>
          <a:bodyPr/>
          <a:lstStyle/>
          <a:p>
            <a:r>
              <a:rPr lang="en-US" altLang="en-US" dirty="0"/>
              <a:t>OOI-OOC Example</a:t>
            </a:r>
          </a:p>
        </p:txBody>
      </p:sp>
      <p:sp>
        <p:nvSpPr>
          <p:cNvPr id="37890" name="Freeform 2">
            <a:extLst>
              <a:ext uri="{FF2B5EF4-FFF2-40B4-BE49-F238E27FC236}">
                <a16:creationId xmlns:a16="http://schemas.microsoft.com/office/drawing/2014/main" id="{CE3A2AF7-738F-7349-B0B7-8BB04B283E64}"/>
              </a:ext>
            </a:extLst>
          </p:cNvPr>
          <p:cNvSpPr>
            <a:spLocks/>
          </p:cNvSpPr>
          <p:nvPr/>
        </p:nvSpPr>
        <p:spPr bwMode="auto">
          <a:xfrm>
            <a:off x="2936875" y="1222375"/>
            <a:ext cx="338138" cy="766763"/>
          </a:xfrm>
          <a:custGeom>
            <a:avLst/>
            <a:gdLst>
              <a:gd name="T0" fmla="*/ 0 w 21600"/>
              <a:gd name="T1" fmla="*/ 2147483646 h 21600"/>
              <a:gd name="T2" fmla="*/ 2147483646 w 21600"/>
              <a:gd name="T3" fmla="*/ 2147483646 h 21600"/>
              <a:gd name="T4" fmla="*/ 0 w 21600"/>
              <a:gd name="T5" fmla="*/ 2147483646 h 21600"/>
              <a:gd name="T6" fmla="*/ 0 w 21600"/>
              <a:gd name="T7" fmla="*/ 0 h 21600"/>
              <a:gd name="T8" fmla="*/ 2147483646 w 21600"/>
              <a:gd name="T9" fmla="*/ 2147483646 h 21600"/>
              <a:gd name="T10" fmla="*/ 2147483646 w 21600"/>
              <a:gd name="T11" fmla="*/ 2147483646 h 21600"/>
              <a:gd name="T12" fmla="*/ 0 w 21600"/>
              <a:gd name="T13" fmla="*/ 2147483646 h 21600"/>
              <a:gd name="T14" fmla="*/ 0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4400"/>
                </a:moveTo>
                <a:lnTo>
                  <a:pt x="7234" y="10800"/>
                </a:lnTo>
                <a:lnTo>
                  <a:pt x="0" y="7200"/>
                </a:lnTo>
                <a:lnTo>
                  <a:pt x="0" y="0"/>
                </a:lnTo>
                <a:lnTo>
                  <a:pt x="21600" y="7200"/>
                </a:lnTo>
                <a:lnTo>
                  <a:pt x="21600" y="14400"/>
                </a:lnTo>
                <a:lnTo>
                  <a:pt x="0" y="21600"/>
                </a:lnTo>
                <a:lnTo>
                  <a:pt x="0" y="144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7891" name="Rectangle 3">
            <a:extLst>
              <a:ext uri="{FF2B5EF4-FFF2-40B4-BE49-F238E27FC236}">
                <a16:creationId xmlns:a16="http://schemas.microsoft.com/office/drawing/2014/main" id="{A2D3EAC3-B0AB-EE41-8804-B75FAFB59A7C}"/>
              </a:ext>
            </a:extLst>
          </p:cNvPr>
          <p:cNvSpPr>
            <a:spLocks/>
          </p:cNvSpPr>
          <p:nvPr/>
        </p:nvSpPr>
        <p:spPr bwMode="auto">
          <a:xfrm rot="5400000">
            <a:off x="2979737" y="1441451"/>
            <a:ext cx="2698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7" bIns="0" anchor="ctr">
            <a:spAutoFit/>
          </a:bodyP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EX</a:t>
            </a:r>
          </a:p>
        </p:txBody>
      </p:sp>
      <p:sp>
        <p:nvSpPr>
          <p:cNvPr id="37892" name="Rectangle 4">
            <a:extLst>
              <a:ext uri="{FF2B5EF4-FFF2-40B4-BE49-F238E27FC236}">
                <a16:creationId xmlns:a16="http://schemas.microsoft.com/office/drawing/2014/main" id="{3688D13E-12DA-B848-982B-FC616CCF05DB}"/>
              </a:ext>
            </a:extLst>
          </p:cNvPr>
          <p:cNvSpPr>
            <a:spLocks/>
          </p:cNvSpPr>
          <p:nvPr/>
        </p:nvSpPr>
        <p:spPr bwMode="auto">
          <a:xfrm>
            <a:off x="2243138" y="1366838"/>
            <a:ext cx="2301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7" bIns="0" anchor="ctr">
            <a:spAutoFit/>
          </a:bodyP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IF</a:t>
            </a:r>
          </a:p>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ID</a:t>
            </a:r>
          </a:p>
        </p:txBody>
      </p:sp>
      <p:sp>
        <p:nvSpPr>
          <p:cNvPr id="37893" name="Freeform 5">
            <a:extLst>
              <a:ext uri="{FF2B5EF4-FFF2-40B4-BE49-F238E27FC236}">
                <a16:creationId xmlns:a16="http://schemas.microsoft.com/office/drawing/2014/main" id="{65EB4AFD-C4F7-494E-AF0C-34E3E2F26A5B}"/>
              </a:ext>
            </a:extLst>
          </p:cNvPr>
          <p:cNvSpPr>
            <a:spLocks/>
          </p:cNvSpPr>
          <p:nvPr/>
        </p:nvSpPr>
        <p:spPr bwMode="auto">
          <a:xfrm>
            <a:off x="2136775" y="1371600"/>
            <a:ext cx="268288" cy="457200"/>
          </a:xfrm>
          <a:custGeom>
            <a:avLst/>
            <a:gdLst>
              <a:gd name="T0" fmla="*/ 2147483646 w 21600"/>
              <a:gd name="T1" fmla="*/ 0 h 21600"/>
              <a:gd name="T2" fmla="*/ 0 w 21600"/>
              <a:gd name="T3" fmla="*/ 0 h 21600"/>
              <a:gd name="T4" fmla="*/ 0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21600" y="0"/>
                </a:moveTo>
                <a:lnTo>
                  <a:pt x="0" y="0"/>
                </a:lnTo>
                <a:lnTo>
                  <a:pt x="0" y="21600"/>
                </a:lnTo>
                <a:lnTo>
                  <a:pt x="2160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7894" name="Freeform 6">
            <a:extLst>
              <a:ext uri="{FF2B5EF4-FFF2-40B4-BE49-F238E27FC236}">
                <a16:creationId xmlns:a16="http://schemas.microsoft.com/office/drawing/2014/main" id="{42F177F1-BD49-C349-A028-D8C42F80FB6D}"/>
              </a:ext>
            </a:extLst>
          </p:cNvPr>
          <p:cNvSpPr>
            <a:spLocks/>
          </p:cNvSpPr>
          <p:nvPr/>
        </p:nvSpPr>
        <p:spPr bwMode="auto">
          <a:xfrm>
            <a:off x="2401888" y="1371600"/>
            <a:ext cx="269875" cy="457200"/>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7895" name="Line 7">
            <a:extLst>
              <a:ext uri="{FF2B5EF4-FFF2-40B4-BE49-F238E27FC236}">
                <a16:creationId xmlns:a16="http://schemas.microsoft.com/office/drawing/2014/main" id="{F1B50177-FF8C-CA4F-BBB1-37A8182F4202}"/>
              </a:ext>
            </a:extLst>
          </p:cNvPr>
          <p:cNvSpPr>
            <a:spLocks noChangeShapeType="1"/>
          </p:cNvSpPr>
          <p:nvPr/>
        </p:nvSpPr>
        <p:spPr bwMode="auto">
          <a:xfrm>
            <a:off x="2676525" y="1450975"/>
            <a:ext cx="247650"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7896" name="Rectangle 8">
            <a:extLst>
              <a:ext uri="{FF2B5EF4-FFF2-40B4-BE49-F238E27FC236}">
                <a16:creationId xmlns:a16="http://schemas.microsoft.com/office/drawing/2014/main" id="{21A8EBC5-DECC-F040-87D2-6D6FE304BC38}"/>
              </a:ext>
            </a:extLst>
          </p:cNvPr>
          <p:cNvSpPr>
            <a:spLocks/>
          </p:cNvSpPr>
          <p:nvPr/>
        </p:nvSpPr>
        <p:spPr bwMode="auto">
          <a:xfrm>
            <a:off x="4275138" y="1379538"/>
            <a:ext cx="4111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39687" bIns="0" anchor="ct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WB</a:t>
            </a:r>
          </a:p>
        </p:txBody>
      </p:sp>
      <p:sp>
        <p:nvSpPr>
          <p:cNvPr id="37897" name="Freeform 9">
            <a:extLst>
              <a:ext uri="{FF2B5EF4-FFF2-40B4-BE49-F238E27FC236}">
                <a16:creationId xmlns:a16="http://schemas.microsoft.com/office/drawing/2014/main" id="{23C31711-A10F-4348-A14A-4DE98A55231D}"/>
              </a:ext>
            </a:extLst>
          </p:cNvPr>
          <p:cNvSpPr>
            <a:spLocks/>
          </p:cNvSpPr>
          <p:nvPr/>
        </p:nvSpPr>
        <p:spPr bwMode="auto">
          <a:xfrm>
            <a:off x="4229100" y="1371600"/>
            <a:ext cx="222250" cy="457200"/>
          </a:xfrm>
          <a:custGeom>
            <a:avLst/>
            <a:gdLst>
              <a:gd name="T0" fmla="*/ 2147483646 w 21600"/>
              <a:gd name="T1" fmla="*/ 0 h 21600"/>
              <a:gd name="T2" fmla="*/ 0 w 21600"/>
              <a:gd name="T3" fmla="*/ 0 h 21600"/>
              <a:gd name="T4" fmla="*/ 0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21600" y="0"/>
                </a:moveTo>
                <a:lnTo>
                  <a:pt x="0" y="0"/>
                </a:lnTo>
                <a:lnTo>
                  <a:pt x="0" y="21600"/>
                </a:lnTo>
                <a:lnTo>
                  <a:pt x="2160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7898" name="Freeform 10">
            <a:extLst>
              <a:ext uri="{FF2B5EF4-FFF2-40B4-BE49-F238E27FC236}">
                <a16:creationId xmlns:a16="http://schemas.microsoft.com/office/drawing/2014/main" id="{89DF3846-A72C-974E-9CEB-48C5B58F4EDA}"/>
              </a:ext>
            </a:extLst>
          </p:cNvPr>
          <p:cNvSpPr>
            <a:spLocks/>
          </p:cNvSpPr>
          <p:nvPr/>
        </p:nvSpPr>
        <p:spPr bwMode="auto">
          <a:xfrm>
            <a:off x="4451350" y="1371600"/>
            <a:ext cx="227013" cy="457200"/>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7899" name="Line 11">
            <a:extLst>
              <a:ext uri="{FF2B5EF4-FFF2-40B4-BE49-F238E27FC236}">
                <a16:creationId xmlns:a16="http://schemas.microsoft.com/office/drawing/2014/main" id="{D9E721B5-9144-5847-926F-679F8DFA7FC9}"/>
              </a:ext>
            </a:extLst>
          </p:cNvPr>
          <p:cNvSpPr>
            <a:spLocks noChangeShapeType="1"/>
          </p:cNvSpPr>
          <p:nvPr/>
        </p:nvSpPr>
        <p:spPr bwMode="auto">
          <a:xfrm>
            <a:off x="3965575" y="1600200"/>
            <a:ext cx="246063"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7900" name="Line 12">
            <a:extLst>
              <a:ext uri="{FF2B5EF4-FFF2-40B4-BE49-F238E27FC236}">
                <a16:creationId xmlns:a16="http://schemas.microsoft.com/office/drawing/2014/main" id="{FAEBBDB1-4C59-7C42-9C55-5AE5A72A9E35}"/>
              </a:ext>
            </a:extLst>
          </p:cNvPr>
          <p:cNvSpPr>
            <a:spLocks noChangeShapeType="1"/>
          </p:cNvSpPr>
          <p:nvPr/>
        </p:nvSpPr>
        <p:spPr bwMode="auto">
          <a:xfrm>
            <a:off x="2676525" y="1749425"/>
            <a:ext cx="247650"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7901" name="Rectangle 13">
            <a:extLst>
              <a:ext uri="{FF2B5EF4-FFF2-40B4-BE49-F238E27FC236}">
                <a16:creationId xmlns:a16="http://schemas.microsoft.com/office/drawing/2014/main" id="{25BDE99B-0363-6A48-8C7B-968012B6A190}"/>
              </a:ext>
            </a:extLst>
          </p:cNvPr>
          <p:cNvSpPr>
            <a:spLocks/>
          </p:cNvSpPr>
          <p:nvPr/>
        </p:nvSpPr>
        <p:spPr bwMode="auto">
          <a:xfrm>
            <a:off x="665163" y="1563688"/>
            <a:ext cx="22225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7" bIns="0" anchor="ctr">
            <a:spAutoFit/>
          </a:bodyP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800">
                <a:latin typeface="Lucida Grande" panose="020B0600040502020204" pitchFamily="34" charset="0"/>
                <a:sym typeface="Lucida Grande" panose="020B0600040502020204" pitchFamily="34" charset="0"/>
              </a:rPr>
              <a:t>I</a:t>
            </a:r>
          </a:p>
          <a:p>
            <a:pPr eaLnBrk="1" hangingPunct="1">
              <a:spcBef>
                <a:spcPct val="0"/>
              </a:spcBef>
              <a:buFontTx/>
              <a:buNone/>
            </a:pPr>
            <a:r>
              <a:rPr lang="en-US" altLang="en-US" sz="1800">
                <a:latin typeface="Lucida Grande" panose="020B0600040502020204" pitchFamily="34" charset="0"/>
                <a:sym typeface="Lucida Grande" panose="020B0600040502020204" pitchFamily="34" charset="0"/>
              </a:rPr>
              <a:t>n</a:t>
            </a:r>
          </a:p>
          <a:p>
            <a:pPr eaLnBrk="1" hangingPunct="1">
              <a:spcBef>
                <a:spcPct val="0"/>
              </a:spcBef>
              <a:buFontTx/>
              <a:buNone/>
            </a:pPr>
            <a:r>
              <a:rPr lang="en-US" altLang="en-US" sz="1800">
                <a:latin typeface="Lucida Grande" panose="020B0600040502020204" pitchFamily="34" charset="0"/>
                <a:sym typeface="Lucida Grande" panose="020B0600040502020204" pitchFamily="34" charset="0"/>
              </a:rPr>
              <a:t>s</a:t>
            </a:r>
          </a:p>
          <a:p>
            <a:pPr eaLnBrk="1" hangingPunct="1">
              <a:spcBef>
                <a:spcPct val="0"/>
              </a:spcBef>
              <a:buFontTx/>
              <a:buNone/>
            </a:pPr>
            <a:r>
              <a:rPr lang="en-US" altLang="en-US" sz="1800">
                <a:latin typeface="Lucida Grande" panose="020B0600040502020204" pitchFamily="34" charset="0"/>
                <a:sym typeface="Lucida Grande" panose="020B0600040502020204" pitchFamily="34" charset="0"/>
              </a:rPr>
              <a:t>t</a:t>
            </a:r>
          </a:p>
          <a:p>
            <a:pPr eaLnBrk="1" hangingPunct="1">
              <a:spcBef>
                <a:spcPct val="0"/>
              </a:spcBef>
              <a:buFontTx/>
              <a:buNone/>
            </a:pPr>
            <a:r>
              <a:rPr lang="en-US" altLang="en-US" sz="1800">
                <a:latin typeface="Lucida Grande" panose="020B0600040502020204" pitchFamily="34" charset="0"/>
                <a:sym typeface="Lucida Grande" panose="020B0600040502020204" pitchFamily="34" charset="0"/>
              </a:rPr>
              <a:t>r.</a:t>
            </a:r>
          </a:p>
          <a:p>
            <a:pPr eaLnBrk="1" hangingPunct="1">
              <a:spcBef>
                <a:spcPct val="0"/>
              </a:spcBef>
              <a:buFontTx/>
              <a:buNone/>
            </a:pPr>
            <a:endParaRPr lang="en-US" altLang="en-US" sz="1800">
              <a:latin typeface="Lucida Grande" panose="020B0600040502020204" pitchFamily="34" charset="0"/>
              <a:sym typeface="Lucida Grande" panose="020B0600040502020204" pitchFamily="34" charset="0"/>
            </a:endParaRPr>
          </a:p>
          <a:p>
            <a:pPr eaLnBrk="1" hangingPunct="1">
              <a:spcBef>
                <a:spcPct val="0"/>
              </a:spcBef>
              <a:buFontTx/>
              <a:buNone/>
            </a:pPr>
            <a:r>
              <a:rPr lang="en-US" altLang="en-US" sz="1800">
                <a:latin typeface="Lucida Grande" panose="020B0600040502020204" pitchFamily="34" charset="0"/>
                <a:sym typeface="Lucida Grande" panose="020B0600040502020204" pitchFamily="34" charset="0"/>
              </a:rPr>
              <a:t>O</a:t>
            </a:r>
          </a:p>
          <a:p>
            <a:pPr eaLnBrk="1" hangingPunct="1">
              <a:spcBef>
                <a:spcPct val="0"/>
              </a:spcBef>
              <a:buFontTx/>
              <a:buNone/>
            </a:pPr>
            <a:r>
              <a:rPr lang="en-US" altLang="en-US" sz="1800">
                <a:latin typeface="Lucida Grande" panose="020B0600040502020204" pitchFamily="34" charset="0"/>
                <a:sym typeface="Lucida Grande" panose="020B0600040502020204" pitchFamily="34" charset="0"/>
              </a:rPr>
              <a:t>r</a:t>
            </a:r>
          </a:p>
          <a:p>
            <a:pPr eaLnBrk="1" hangingPunct="1">
              <a:spcBef>
                <a:spcPct val="0"/>
              </a:spcBef>
              <a:buFontTx/>
              <a:buNone/>
            </a:pPr>
            <a:r>
              <a:rPr lang="en-US" altLang="en-US" sz="1800">
                <a:latin typeface="Lucida Grande" panose="020B0600040502020204" pitchFamily="34" charset="0"/>
                <a:sym typeface="Lucida Grande" panose="020B0600040502020204" pitchFamily="34" charset="0"/>
              </a:rPr>
              <a:t>d</a:t>
            </a:r>
          </a:p>
          <a:p>
            <a:pPr eaLnBrk="1" hangingPunct="1">
              <a:spcBef>
                <a:spcPct val="0"/>
              </a:spcBef>
              <a:buFontTx/>
              <a:buNone/>
            </a:pPr>
            <a:r>
              <a:rPr lang="en-US" altLang="en-US" sz="1800">
                <a:latin typeface="Lucida Grande" panose="020B0600040502020204" pitchFamily="34" charset="0"/>
                <a:sym typeface="Lucida Grande" panose="020B0600040502020204" pitchFamily="34" charset="0"/>
              </a:rPr>
              <a:t>e</a:t>
            </a:r>
          </a:p>
          <a:p>
            <a:pPr eaLnBrk="1" hangingPunct="1">
              <a:spcBef>
                <a:spcPct val="0"/>
              </a:spcBef>
              <a:buFontTx/>
              <a:buNone/>
            </a:pPr>
            <a:r>
              <a:rPr lang="en-US" altLang="en-US" sz="1800">
                <a:latin typeface="Lucida Grande" panose="020B0600040502020204" pitchFamily="34" charset="0"/>
                <a:sym typeface="Lucida Grande" panose="020B0600040502020204" pitchFamily="34" charset="0"/>
              </a:rPr>
              <a:t>r</a:t>
            </a:r>
          </a:p>
        </p:txBody>
      </p:sp>
      <p:sp>
        <p:nvSpPr>
          <p:cNvPr id="37902" name="Rectangle 14">
            <a:extLst>
              <a:ext uri="{FF2B5EF4-FFF2-40B4-BE49-F238E27FC236}">
                <a16:creationId xmlns:a16="http://schemas.microsoft.com/office/drawing/2014/main" id="{23CA04F0-8559-B342-9623-BA881955B17E}"/>
              </a:ext>
            </a:extLst>
          </p:cNvPr>
          <p:cNvSpPr>
            <a:spLocks/>
          </p:cNvSpPr>
          <p:nvPr/>
        </p:nvSpPr>
        <p:spPr bwMode="auto">
          <a:xfrm>
            <a:off x="1192213" y="1489075"/>
            <a:ext cx="303212"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7" bIns="0" anchor="ctr">
            <a:spAutoFit/>
          </a:bodyP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ts val="275"/>
              </a:spcBef>
              <a:buFontTx/>
              <a:buNone/>
            </a:pPr>
            <a:r>
              <a:rPr lang="en-US" altLang="en-US" sz="2200">
                <a:latin typeface="Lucida Grande" panose="020B0600040502020204" pitchFamily="34" charset="0"/>
                <a:sym typeface="Lucida Grande" panose="020B0600040502020204" pitchFamily="34" charset="0"/>
              </a:rPr>
              <a:t>I1</a:t>
            </a:r>
          </a:p>
          <a:p>
            <a:pPr eaLnBrk="1" hangingPunct="1">
              <a:spcBef>
                <a:spcPts val="275"/>
              </a:spcBef>
              <a:buFontTx/>
              <a:buNone/>
            </a:pPr>
            <a:endParaRPr lang="en-US" altLang="en-US" sz="2200">
              <a:latin typeface="Lucida Grande" panose="020B0600040502020204" pitchFamily="34" charset="0"/>
              <a:sym typeface="Lucida Grande" panose="020B0600040502020204" pitchFamily="34" charset="0"/>
            </a:endParaRPr>
          </a:p>
          <a:p>
            <a:pPr eaLnBrk="1" hangingPunct="1">
              <a:spcBef>
                <a:spcPts val="275"/>
              </a:spcBef>
              <a:buFontTx/>
              <a:buNone/>
            </a:pPr>
            <a:r>
              <a:rPr lang="en-US" altLang="en-US" sz="2200">
                <a:latin typeface="Lucida Grande" panose="020B0600040502020204" pitchFamily="34" charset="0"/>
                <a:sym typeface="Lucida Grande" panose="020B0600040502020204" pitchFamily="34" charset="0"/>
              </a:rPr>
              <a:t>I2</a:t>
            </a:r>
          </a:p>
          <a:p>
            <a:pPr eaLnBrk="1" hangingPunct="1">
              <a:spcBef>
                <a:spcPts val="275"/>
              </a:spcBef>
              <a:buFontTx/>
              <a:buNone/>
            </a:pPr>
            <a:endParaRPr lang="en-US" altLang="en-US" sz="2200">
              <a:latin typeface="Lucida Grande" panose="020B0600040502020204" pitchFamily="34" charset="0"/>
              <a:sym typeface="Lucida Grande" panose="020B0600040502020204" pitchFamily="34" charset="0"/>
            </a:endParaRPr>
          </a:p>
          <a:p>
            <a:pPr eaLnBrk="1" hangingPunct="1">
              <a:spcBef>
                <a:spcPts val="275"/>
              </a:spcBef>
              <a:buFontTx/>
              <a:buNone/>
            </a:pPr>
            <a:r>
              <a:rPr lang="en-US" altLang="en-US" sz="2200">
                <a:latin typeface="Lucida Grande" panose="020B0600040502020204" pitchFamily="34" charset="0"/>
                <a:sym typeface="Lucida Grande" panose="020B0600040502020204" pitchFamily="34" charset="0"/>
              </a:rPr>
              <a:t>I3</a:t>
            </a:r>
          </a:p>
          <a:p>
            <a:pPr eaLnBrk="1" hangingPunct="1">
              <a:spcBef>
                <a:spcPts val="275"/>
              </a:spcBef>
              <a:buFontTx/>
              <a:buNone/>
            </a:pPr>
            <a:endParaRPr lang="en-US" altLang="en-US" sz="2200">
              <a:latin typeface="Lucida Grande" panose="020B0600040502020204" pitchFamily="34" charset="0"/>
              <a:sym typeface="Lucida Grande" panose="020B0600040502020204" pitchFamily="34" charset="0"/>
            </a:endParaRPr>
          </a:p>
          <a:p>
            <a:pPr eaLnBrk="1" hangingPunct="1">
              <a:spcBef>
                <a:spcPts val="275"/>
              </a:spcBef>
              <a:buFontTx/>
              <a:buNone/>
            </a:pPr>
            <a:r>
              <a:rPr lang="en-US" altLang="en-US" sz="2200">
                <a:latin typeface="Lucida Grande" panose="020B0600040502020204" pitchFamily="34" charset="0"/>
                <a:sym typeface="Lucida Grande" panose="020B0600040502020204" pitchFamily="34" charset="0"/>
              </a:rPr>
              <a:t>I4</a:t>
            </a:r>
          </a:p>
          <a:p>
            <a:pPr eaLnBrk="1" hangingPunct="1">
              <a:spcBef>
                <a:spcPts val="275"/>
              </a:spcBef>
              <a:buFontTx/>
              <a:buNone/>
            </a:pPr>
            <a:endParaRPr lang="en-US" altLang="en-US" sz="2200">
              <a:latin typeface="Lucida Grande" panose="020B0600040502020204" pitchFamily="34" charset="0"/>
              <a:sym typeface="Lucida Grande" panose="020B0600040502020204" pitchFamily="34" charset="0"/>
            </a:endParaRPr>
          </a:p>
          <a:p>
            <a:pPr eaLnBrk="1" hangingPunct="1">
              <a:spcBef>
                <a:spcPts val="275"/>
              </a:spcBef>
              <a:buFontTx/>
              <a:buNone/>
            </a:pPr>
            <a:r>
              <a:rPr lang="en-US" altLang="en-US" sz="2200">
                <a:latin typeface="Lucida Grande" panose="020B0600040502020204" pitchFamily="34" charset="0"/>
                <a:sym typeface="Lucida Grande" panose="020B0600040502020204" pitchFamily="34" charset="0"/>
              </a:rPr>
              <a:t>I5</a:t>
            </a:r>
          </a:p>
          <a:p>
            <a:pPr eaLnBrk="1" hangingPunct="1">
              <a:spcBef>
                <a:spcPts val="275"/>
              </a:spcBef>
              <a:buFontTx/>
              <a:buNone/>
            </a:pPr>
            <a:endParaRPr lang="en-US" altLang="en-US" sz="2200">
              <a:latin typeface="Lucida Grande" panose="020B0600040502020204" pitchFamily="34" charset="0"/>
              <a:sym typeface="Lucida Grande" panose="020B0600040502020204" pitchFamily="34" charset="0"/>
            </a:endParaRPr>
          </a:p>
          <a:p>
            <a:pPr eaLnBrk="1" hangingPunct="1">
              <a:spcBef>
                <a:spcPts val="275"/>
              </a:spcBef>
              <a:buFontTx/>
              <a:buNone/>
            </a:pPr>
            <a:r>
              <a:rPr lang="en-US" altLang="en-US" sz="2200">
                <a:latin typeface="Lucida Grande" panose="020B0600040502020204" pitchFamily="34" charset="0"/>
                <a:sym typeface="Lucida Grande" panose="020B0600040502020204" pitchFamily="34" charset="0"/>
              </a:rPr>
              <a:t>I6</a:t>
            </a:r>
          </a:p>
        </p:txBody>
      </p:sp>
      <p:sp>
        <p:nvSpPr>
          <p:cNvPr id="37903" name="Line 15">
            <a:extLst>
              <a:ext uri="{FF2B5EF4-FFF2-40B4-BE49-F238E27FC236}">
                <a16:creationId xmlns:a16="http://schemas.microsoft.com/office/drawing/2014/main" id="{F0DF42C7-E661-CE47-ADF4-B44099C87163}"/>
              </a:ext>
            </a:extLst>
          </p:cNvPr>
          <p:cNvSpPr>
            <a:spLocks noChangeShapeType="1"/>
          </p:cNvSpPr>
          <p:nvPr/>
        </p:nvSpPr>
        <p:spPr bwMode="auto">
          <a:xfrm>
            <a:off x="989013" y="1520825"/>
            <a:ext cx="1587" cy="3886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7904" name="Line 16">
            <a:extLst>
              <a:ext uri="{FF2B5EF4-FFF2-40B4-BE49-F238E27FC236}">
                <a16:creationId xmlns:a16="http://schemas.microsoft.com/office/drawing/2014/main" id="{D3BBF9A8-9E2C-C042-B21B-2F6D8CB1DCF8}"/>
              </a:ext>
            </a:extLst>
          </p:cNvPr>
          <p:cNvSpPr>
            <a:spLocks noChangeShapeType="1"/>
          </p:cNvSpPr>
          <p:nvPr/>
        </p:nvSpPr>
        <p:spPr bwMode="auto">
          <a:xfrm rot="10800000" flipH="1">
            <a:off x="1828800" y="993775"/>
            <a:ext cx="5108575" cy="4763"/>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7905" name="Freeform 17">
            <a:extLst>
              <a:ext uri="{FF2B5EF4-FFF2-40B4-BE49-F238E27FC236}">
                <a16:creationId xmlns:a16="http://schemas.microsoft.com/office/drawing/2014/main" id="{DE166EC7-84E3-AF44-A69A-21F367A048FB}"/>
              </a:ext>
            </a:extLst>
          </p:cNvPr>
          <p:cNvSpPr>
            <a:spLocks/>
          </p:cNvSpPr>
          <p:nvPr/>
        </p:nvSpPr>
        <p:spPr bwMode="auto">
          <a:xfrm>
            <a:off x="2936875" y="1978025"/>
            <a:ext cx="338138" cy="765175"/>
          </a:xfrm>
          <a:custGeom>
            <a:avLst/>
            <a:gdLst>
              <a:gd name="T0" fmla="*/ 0 w 21600"/>
              <a:gd name="T1" fmla="*/ 2147483646 h 21600"/>
              <a:gd name="T2" fmla="*/ 2147483646 w 21600"/>
              <a:gd name="T3" fmla="*/ 2147483646 h 21600"/>
              <a:gd name="T4" fmla="*/ 0 w 21600"/>
              <a:gd name="T5" fmla="*/ 2147483646 h 21600"/>
              <a:gd name="T6" fmla="*/ 0 w 21600"/>
              <a:gd name="T7" fmla="*/ 0 h 21600"/>
              <a:gd name="T8" fmla="*/ 2147483646 w 21600"/>
              <a:gd name="T9" fmla="*/ 2147483646 h 21600"/>
              <a:gd name="T10" fmla="*/ 2147483646 w 21600"/>
              <a:gd name="T11" fmla="*/ 2147483646 h 21600"/>
              <a:gd name="T12" fmla="*/ 0 w 21600"/>
              <a:gd name="T13" fmla="*/ 2147483646 h 21600"/>
              <a:gd name="T14" fmla="*/ 0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4400"/>
                </a:moveTo>
                <a:lnTo>
                  <a:pt x="7234" y="10800"/>
                </a:lnTo>
                <a:lnTo>
                  <a:pt x="0" y="7200"/>
                </a:lnTo>
                <a:lnTo>
                  <a:pt x="0" y="0"/>
                </a:lnTo>
                <a:lnTo>
                  <a:pt x="21600" y="7200"/>
                </a:lnTo>
                <a:lnTo>
                  <a:pt x="21600" y="14400"/>
                </a:lnTo>
                <a:lnTo>
                  <a:pt x="0" y="21600"/>
                </a:lnTo>
                <a:lnTo>
                  <a:pt x="0" y="144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7906" name="Rectangle 18">
            <a:extLst>
              <a:ext uri="{FF2B5EF4-FFF2-40B4-BE49-F238E27FC236}">
                <a16:creationId xmlns:a16="http://schemas.microsoft.com/office/drawing/2014/main" id="{C295B4DE-C098-414C-B8CC-24FD58A5FC70}"/>
              </a:ext>
            </a:extLst>
          </p:cNvPr>
          <p:cNvSpPr>
            <a:spLocks/>
          </p:cNvSpPr>
          <p:nvPr/>
        </p:nvSpPr>
        <p:spPr bwMode="auto">
          <a:xfrm rot="5400000">
            <a:off x="2978944" y="2204244"/>
            <a:ext cx="27146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7" bIns="0" anchor="ctr">
            <a:spAutoFit/>
          </a:bodyP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EX</a:t>
            </a:r>
          </a:p>
        </p:txBody>
      </p:sp>
      <p:sp>
        <p:nvSpPr>
          <p:cNvPr id="37907" name="Rectangle 19">
            <a:extLst>
              <a:ext uri="{FF2B5EF4-FFF2-40B4-BE49-F238E27FC236}">
                <a16:creationId xmlns:a16="http://schemas.microsoft.com/office/drawing/2014/main" id="{896FDCC8-BA6F-F74B-9A79-A4318225047F}"/>
              </a:ext>
            </a:extLst>
          </p:cNvPr>
          <p:cNvSpPr>
            <a:spLocks/>
          </p:cNvSpPr>
          <p:nvPr/>
        </p:nvSpPr>
        <p:spPr bwMode="auto">
          <a:xfrm>
            <a:off x="2243138" y="2133600"/>
            <a:ext cx="230187"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7" bIns="0" anchor="ctr">
            <a:spAutoFit/>
          </a:bodyP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IF</a:t>
            </a:r>
          </a:p>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ID</a:t>
            </a:r>
          </a:p>
        </p:txBody>
      </p:sp>
      <p:sp>
        <p:nvSpPr>
          <p:cNvPr id="37908" name="Freeform 20">
            <a:extLst>
              <a:ext uri="{FF2B5EF4-FFF2-40B4-BE49-F238E27FC236}">
                <a16:creationId xmlns:a16="http://schemas.microsoft.com/office/drawing/2014/main" id="{843635D9-AB42-DB41-B543-CC0CCB34DB30}"/>
              </a:ext>
            </a:extLst>
          </p:cNvPr>
          <p:cNvSpPr>
            <a:spLocks/>
          </p:cNvSpPr>
          <p:nvPr/>
        </p:nvSpPr>
        <p:spPr bwMode="auto">
          <a:xfrm>
            <a:off x="2136775" y="2136775"/>
            <a:ext cx="268288" cy="457200"/>
          </a:xfrm>
          <a:custGeom>
            <a:avLst/>
            <a:gdLst>
              <a:gd name="T0" fmla="*/ 2147483646 w 21600"/>
              <a:gd name="T1" fmla="*/ 0 h 21600"/>
              <a:gd name="T2" fmla="*/ 0 w 21600"/>
              <a:gd name="T3" fmla="*/ 0 h 21600"/>
              <a:gd name="T4" fmla="*/ 0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21600" y="0"/>
                </a:moveTo>
                <a:lnTo>
                  <a:pt x="0" y="0"/>
                </a:lnTo>
                <a:lnTo>
                  <a:pt x="0" y="21600"/>
                </a:lnTo>
                <a:lnTo>
                  <a:pt x="2160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7909" name="Freeform 21">
            <a:extLst>
              <a:ext uri="{FF2B5EF4-FFF2-40B4-BE49-F238E27FC236}">
                <a16:creationId xmlns:a16="http://schemas.microsoft.com/office/drawing/2014/main" id="{D4EB7375-5837-E94D-BD2A-A0E8A238EA52}"/>
              </a:ext>
            </a:extLst>
          </p:cNvPr>
          <p:cNvSpPr>
            <a:spLocks/>
          </p:cNvSpPr>
          <p:nvPr/>
        </p:nvSpPr>
        <p:spPr bwMode="auto">
          <a:xfrm>
            <a:off x="2401888" y="2136775"/>
            <a:ext cx="269875" cy="457200"/>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7910" name="Line 22">
            <a:extLst>
              <a:ext uri="{FF2B5EF4-FFF2-40B4-BE49-F238E27FC236}">
                <a16:creationId xmlns:a16="http://schemas.microsoft.com/office/drawing/2014/main" id="{CEF051DA-378B-0046-9C8A-0FC6A4ACEB3A}"/>
              </a:ext>
            </a:extLst>
          </p:cNvPr>
          <p:cNvSpPr>
            <a:spLocks noChangeShapeType="1"/>
          </p:cNvSpPr>
          <p:nvPr/>
        </p:nvSpPr>
        <p:spPr bwMode="auto">
          <a:xfrm>
            <a:off x="2676525" y="2206625"/>
            <a:ext cx="247650"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7911" name="Rectangle 23">
            <a:extLst>
              <a:ext uri="{FF2B5EF4-FFF2-40B4-BE49-F238E27FC236}">
                <a16:creationId xmlns:a16="http://schemas.microsoft.com/office/drawing/2014/main" id="{A9ECD3D7-6604-4E4D-82EA-AA4C11FD8F5B}"/>
              </a:ext>
            </a:extLst>
          </p:cNvPr>
          <p:cNvSpPr>
            <a:spLocks/>
          </p:cNvSpPr>
          <p:nvPr/>
        </p:nvSpPr>
        <p:spPr bwMode="auto">
          <a:xfrm>
            <a:off x="3597275" y="2141538"/>
            <a:ext cx="457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39687" bIns="0" anchor="ct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WB</a:t>
            </a:r>
          </a:p>
        </p:txBody>
      </p:sp>
      <p:sp>
        <p:nvSpPr>
          <p:cNvPr id="37912" name="Freeform 24">
            <a:extLst>
              <a:ext uri="{FF2B5EF4-FFF2-40B4-BE49-F238E27FC236}">
                <a16:creationId xmlns:a16="http://schemas.microsoft.com/office/drawing/2014/main" id="{60697D2E-2E21-4440-B6CD-A73E2A88D8A2}"/>
              </a:ext>
            </a:extLst>
          </p:cNvPr>
          <p:cNvSpPr>
            <a:spLocks/>
          </p:cNvSpPr>
          <p:nvPr/>
        </p:nvSpPr>
        <p:spPr bwMode="auto">
          <a:xfrm>
            <a:off x="3548063" y="2136775"/>
            <a:ext cx="223837" cy="457200"/>
          </a:xfrm>
          <a:custGeom>
            <a:avLst/>
            <a:gdLst>
              <a:gd name="T0" fmla="*/ 2147483646 w 21600"/>
              <a:gd name="T1" fmla="*/ 0 h 21600"/>
              <a:gd name="T2" fmla="*/ 0 w 21600"/>
              <a:gd name="T3" fmla="*/ 0 h 21600"/>
              <a:gd name="T4" fmla="*/ 0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21600" y="0"/>
                </a:moveTo>
                <a:lnTo>
                  <a:pt x="0" y="0"/>
                </a:lnTo>
                <a:lnTo>
                  <a:pt x="0" y="21600"/>
                </a:lnTo>
                <a:lnTo>
                  <a:pt x="2160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7913" name="Freeform 25">
            <a:extLst>
              <a:ext uri="{FF2B5EF4-FFF2-40B4-BE49-F238E27FC236}">
                <a16:creationId xmlns:a16="http://schemas.microsoft.com/office/drawing/2014/main" id="{5DB41643-78F7-5A43-8449-C5AB64A02B1D}"/>
              </a:ext>
            </a:extLst>
          </p:cNvPr>
          <p:cNvSpPr>
            <a:spLocks/>
          </p:cNvSpPr>
          <p:nvPr/>
        </p:nvSpPr>
        <p:spPr bwMode="auto">
          <a:xfrm>
            <a:off x="3771900" y="2136775"/>
            <a:ext cx="223838" cy="457200"/>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7914" name="Line 26">
            <a:extLst>
              <a:ext uri="{FF2B5EF4-FFF2-40B4-BE49-F238E27FC236}">
                <a16:creationId xmlns:a16="http://schemas.microsoft.com/office/drawing/2014/main" id="{0834A845-9493-FD48-A922-210278A3C14E}"/>
              </a:ext>
            </a:extLst>
          </p:cNvPr>
          <p:cNvSpPr>
            <a:spLocks noChangeShapeType="1"/>
          </p:cNvSpPr>
          <p:nvPr/>
        </p:nvSpPr>
        <p:spPr bwMode="auto">
          <a:xfrm>
            <a:off x="3279775" y="2365375"/>
            <a:ext cx="307975"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7915" name="Line 27">
            <a:extLst>
              <a:ext uri="{FF2B5EF4-FFF2-40B4-BE49-F238E27FC236}">
                <a16:creationId xmlns:a16="http://schemas.microsoft.com/office/drawing/2014/main" id="{DB4308C1-4FF8-3448-9C2D-8BC0D9EC03D8}"/>
              </a:ext>
            </a:extLst>
          </p:cNvPr>
          <p:cNvSpPr>
            <a:spLocks noChangeShapeType="1"/>
          </p:cNvSpPr>
          <p:nvPr/>
        </p:nvSpPr>
        <p:spPr bwMode="auto">
          <a:xfrm>
            <a:off x="2676525" y="2514600"/>
            <a:ext cx="247650"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nvGrpSpPr>
          <p:cNvPr id="37916" name="Group 28">
            <a:extLst>
              <a:ext uri="{FF2B5EF4-FFF2-40B4-BE49-F238E27FC236}">
                <a16:creationId xmlns:a16="http://schemas.microsoft.com/office/drawing/2014/main" id="{9483AE80-1870-0B4D-AA72-80E32871F876}"/>
              </a:ext>
            </a:extLst>
          </p:cNvPr>
          <p:cNvGrpSpPr>
            <a:grpSpLocks/>
          </p:cNvGrpSpPr>
          <p:nvPr/>
        </p:nvGrpSpPr>
        <p:grpSpPr bwMode="auto">
          <a:xfrm>
            <a:off x="2057400" y="1122363"/>
            <a:ext cx="5487988" cy="5049837"/>
            <a:chOff x="0" y="0"/>
            <a:chExt cx="3841" cy="3534"/>
          </a:xfrm>
        </p:grpSpPr>
        <p:sp>
          <p:nvSpPr>
            <p:cNvPr id="37972" name="Line 29">
              <a:extLst>
                <a:ext uri="{FF2B5EF4-FFF2-40B4-BE49-F238E27FC236}">
                  <a16:creationId xmlns:a16="http://schemas.microsoft.com/office/drawing/2014/main" id="{B570FD8B-81ED-E849-9296-DD1C388ED7E5}"/>
                </a:ext>
              </a:extLst>
            </p:cNvPr>
            <p:cNvSpPr>
              <a:spLocks noChangeShapeType="1"/>
            </p:cNvSpPr>
            <p:nvPr/>
          </p:nvSpPr>
          <p:spPr bwMode="auto">
            <a:xfrm>
              <a:off x="0" y="0"/>
              <a:ext cx="1" cy="3518"/>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7973" name="Line 30">
              <a:extLst>
                <a:ext uri="{FF2B5EF4-FFF2-40B4-BE49-F238E27FC236}">
                  <a16:creationId xmlns:a16="http://schemas.microsoft.com/office/drawing/2014/main" id="{2153C99B-BA6A-1E4A-B723-59348EB41801}"/>
                </a:ext>
              </a:extLst>
            </p:cNvPr>
            <p:cNvSpPr>
              <a:spLocks noChangeShapeType="1"/>
            </p:cNvSpPr>
            <p:nvPr/>
          </p:nvSpPr>
          <p:spPr bwMode="auto">
            <a:xfrm>
              <a:off x="480" y="0"/>
              <a:ext cx="1" cy="3518"/>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7974" name="Line 31">
              <a:extLst>
                <a:ext uri="{FF2B5EF4-FFF2-40B4-BE49-F238E27FC236}">
                  <a16:creationId xmlns:a16="http://schemas.microsoft.com/office/drawing/2014/main" id="{E933B8E6-F079-CE4A-B472-2E068A7E24B3}"/>
                </a:ext>
              </a:extLst>
            </p:cNvPr>
            <p:cNvSpPr>
              <a:spLocks noChangeShapeType="1"/>
            </p:cNvSpPr>
            <p:nvPr/>
          </p:nvSpPr>
          <p:spPr bwMode="auto">
            <a:xfrm>
              <a:off x="960" y="0"/>
              <a:ext cx="1" cy="3518"/>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7975" name="Line 32">
              <a:extLst>
                <a:ext uri="{FF2B5EF4-FFF2-40B4-BE49-F238E27FC236}">
                  <a16:creationId xmlns:a16="http://schemas.microsoft.com/office/drawing/2014/main" id="{C910D44C-2F7F-AB48-9035-DA1BBEFF7A5C}"/>
                </a:ext>
              </a:extLst>
            </p:cNvPr>
            <p:cNvSpPr>
              <a:spLocks noChangeShapeType="1"/>
            </p:cNvSpPr>
            <p:nvPr/>
          </p:nvSpPr>
          <p:spPr bwMode="auto">
            <a:xfrm>
              <a:off x="1440" y="0"/>
              <a:ext cx="1" cy="3518"/>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7976" name="Line 33">
              <a:extLst>
                <a:ext uri="{FF2B5EF4-FFF2-40B4-BE49-F238E27FC236}">
                  <a16:creationId xmlns:a16="http://schemas.microsoft.com/office/drawing/2014/main" id="{9A7AA247-2A62-9C40-9FF6-21F21CC47FAB}"/>
                </a:ext>
              </a:extLst>
            </p:cNvPr>
            <p:cNvSpPr>
              <a:spLocks noChangeShapeType="1"/>
            </p:cNvSpPr>
            <p:nvPr/>
          </p:nvSpPr>
          <p:spPr bwMode="auto">
            <a:xfrm>
              <a:off x="1920" y="0"/>
              <a:ext cx="1" cy="3518"/>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7977" name="Line 34">
              <a:extLst>
                <a:ext uri="{FF2B5EF4-FFF2-40B4-BE49-F238E27FC236}">
                  <a16:creationId xmlns:a16="http://schemas.microsoft.com/office/drawing/2014/main" id="{1CF061C0-D5C9-1940-BFC5-84E433218858}"/>
                </a:ext>
              </a:extLst>
            </p:cNvPr>
            <p:cNvSpPr>
              <a:spLocks noChangeShapeType="1"/>
            </p:cNvSpPr>
            <p:nvPr/>
          </p:nvSpPr>
          <p:spPr bwMode="auto">
            <a:xfrm>
              <a:off x="2400" y="0"/>
              <a:ext cx="1" cy="3518"/>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7978" name="Line 35">
              <a:extLst>
                <a:ext uri="{FF2B5EF4-FFF2-40B4-BE49-F238E27FC236}">
                  <a16:creationId xmlns:a16="http://schemas.microsoft.com/office/drawing/2014/main" id="{89EAA4C6-30AF-6541-8D23-57905C7769E0}"/>
                </a:ext>
              </a:extLst>
            </p:cNvPr>
            <p:cNvSpPr>
              <a:spLocks noChangeShapeType="1"/>
            </p:cNvSpPr>
            <p:nvPr/>
          </p:nvSpPr>
          <p:spPr bwMode="auto">
            <a:xfrm>
              <a:off x="2880" y="0"/>
              <a:ext cx="1" cy="3518"/>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7979" name="Line 36">
              <a:extLst>
                <a:ext uri="{FF2B5EF4-FFF2-40B4-BE49-F238E27FC236}">
                  <a16:creationId xmlns:a16="http://schemas.microsoft.com/office/drawing/2014/main" id="{90079576-5F9C-B240-AD98-488EA62B1A1D}"/>
                </a:ext>
              </a:extLst>
            </p:cNvPr>
            <p:cNvSpPr>
              <a:spLocks noChangeShapeType="1"/>
            </p:cNvSpPr>
            <p:nvPr/>
          </p:nvSpPr>
          <p:spPr bwMode="auto">
            <a:xfrm>
              <a:off x="3360" y="0"/>
              <a:ext cx="1" cy="3518"/>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7980" name="Line 37">
              <a:extLst>
                <a:ext uri="{FF2B5EF4-FFF2-40B4-BE49-F238E27FC236}">
                  <a16:creationId xmlns:a16="http://schemas.microsoft.com/office/drawing/2014/main" id="{534B8FCB-D9BC-D24A-8D2D-3B48A8EB64AF}"/>
                </a:ext>
              </a:extLst>
            </p:cNvPr>
            <p:cNvSpPr>
              <a:spLocks noChangeShapeType="1"/>
            </p:cNvSpPr>
            <p:nvPr/>
          </p:nvSpPr>
          <p:spPr bwMode="auto">
            <a:xfrm>
              <a:off x="3840" y="16"/>
              <a:ext cx="1" cy="3518"/>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sp>
        <p:nvSpPr>
          <p:cNvPr id="37917" name="Freeform 38">
            <a:extLst>
              <a:ext uri="{FF2B5EF4-FFF2-40B4-BE49-F238E27FC236}">
                <a16:creationId xmlns:a16="http://schemas.microsoft.com/office/drawing/2014/main" id="{0BA99873-C1C5-BD40-BC88-4258F8D14D81}"/>
              </a:ext>
            </a:extLst>
          </p:cNvPr>
          <p:cNvSpPr>
            <a:spLocks/>
          </p:cNvSpPr>
          <p:nvPr/>
        </p:nvSpPr>
        <p:spPr bwMode="auto">
          <a:xfrm>
            <a:off x="3595688" y="1211263"/>
            <a:ext cx="338137" cy="766762"/>
          </a:xfrm>
          <a:custGeom>
            <a:avLst/>
            <a:gdLst>
              <a:gd name="T0" fmla="*/ 0 w 21600"/>
              <a:gd name="T1" fmla="*/ 2147483646 h 21600"/>
              <a:gd name="T2" fmla="*/ 2147483646 w 21600"/>
              <a:gd name="T3" fmla="*/ 2147483646 h 21600"/>
              <a:gd name="T4" fmla="*/ 0 w 21600"/>
              <a:gd name="T5" fmla="*/ 2147483646 h 21600"/>
              <a:gd name="T6" fmla="*/ 0 w 21600"/>
              <a:gd name="T7" fmla="*/ 0 h 21600"/>
              <a:gd name="T8" fmla="*/ 2147483646 w 21600"/>
              <a:gd name="T9" fmla="*/ 2147483646 h 21600"/>
              <a:gd name="T10" fmla="*/ 2147483646 w 21600"/>
              <a:gd name="T11" fmla="*/ 2147483646 h 21600"/>
              <a:gd name="T12" fmla="*/ 0 w 21600"/>
              <a:gd name="T13" fmla="*/ 2147483646 h 21600"/>
              <a:gd name="T14" fmla="*/ 0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4400"/>
                </a:moveTo>
                <a:lnTo>
                  <a:pt x="7234" y="10800"/>
                </a:lnTo>
                <a:lnTo>
                  <a:pt x="0" y="7200"/>
                </a:lnTo>
                <a:lnTo>
                  <a:pt x="0" y="0"/>
                </a:lnTo>
                <a:lnTo>
                  <a:pt x="21600" y="7200"/>
                </a:lnTo>
                <a:lnTo>
                  <a:pt x="21600" y="14400"/>
                </a:lnTo>
                <a:lnTo>
                  <a:pt x="0" y="21600"/>
                </a:lnTo>
                <a:lnTo>
                  <a:pt x="0" y="144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7918" name="Rectangle 39">
            <a:extLst>
              <a:ext uri="{FF2B5EF4-FFF2-40B4-BE49-F238E27FC236}">
                <a16:creationId xmlns:a16="http://schemas.microsoft.com/office/drawing/2014/main" id="{621F4F84-27B7-1748-9702-8D08469ADCF5}"/>
              </a:ext>
            </a:extLst>
          </p:cNvPr>
          <p:cNvSpPr>
            <a:spLocks/>
          </p:cNvSpPr>
          <p:nvPr/>
        </p:nvSpPr>
        <p:spPr bwMode="auto">
          <a:xfrm rot="5400000">
            <a:off x="3637757" y="1435894"/>
            <a:ext cx="27146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7" bIns="0" anchor="ctr">
            <a:spAutoFit/>
          </a:bodyP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EX</a:t>
            </a:r>
          </a:p>
        </p:txBody>
      </p:sp>
      <p:sp>
        <p:nvSpPr>
          <p:cNvPr id="37919" name="Line 40">
            <a:extLst>
              <a:ext uri="{FF2B5EF4-FFF2-40B4-BE49-F238E27FC236}">
                <a16:creationId xmlns:a16="http://schemas.microsoft.com/office/drawing/2014/main" id="{FAAB22F8-925C-2649-A1FE-C8278DE481F6}"/>
              </a:ext>
            </a:extLst>
          </p:cNvPr>
          <p:cNvSpPr>
            <a:spLocks noChangeShapeType="1"/>
          </p:cNvSpPr>
          <p:nvPr/>
        </p:nvSpPr>
        <p:spPr bwMode="auto">
          <a:xfrm>
            <a:off x="3279775" y="1600200"/>
            <a:ext cx="376238"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7920" name="Freeform 41">
            <a:extLst>
              <a:ext uri="{FF2B5EF4-FFF2-40B4-BE49-F238E27FC236}">
                <a16:creationId xmlns:a16="http://schemas.microsoft.com/office/drawing/2014/main" id="{FAF23E4D-8CA8-0744-BF1F-30EF331F920D}"/>
              </a:ext>
            </a:extLst>
          </p:cNvPr>
          <p:cNvSpPr>
            <a:spLocks/>
          </p:cNvSpPr>
          <p:nvPr/>
        </p:nvSpPr>
        <p:spPr bwMode="auto">
          <a:xfrm>
            <a:off x="3673475" y="2817813"/>
            <a:ext cx="334963" cy="765175"/>
          </a:xfrm>
          <a:custGeom>
            <a:avLst/>
            <a:gdLst>
              <a:gd name="T0" fmla="*/ 0 w 21600"/>
              <a:gd name="T1" fmla="*/ 2147483646 h 21600"/>
              <a:gd name="T2" fmla="*/ 2147483646 w 21600"/>
              <a:gd name="T3" fmla="*/ 2147483646 h 21600"/>
              <a:gd name="T4" fmla="*/ 0 w 21600"/>
              <a:gd name="T5" fmla="*/ 2147483646 h 21600"/>
              <a:gd name="T6" fmla="*/ 0 w 21600"/>
              <a:gd name="T7" fmla="*/ 0 h 21600"/>
              <a:gd name="T8" fmla="*/ 2147483646 w 21600"/>
              <a:gd name="T9" fmla="*/ 2147483646 h 21600"/>
              <a:gd name="T10" fmla="*/ 2147483646 w 21600"/>
              <a:gd name="T11" fmla="*/ 2147483646 h 21600"/>
              <a:gd name="T12" fmla="*/ 0 w 21600"/>
              <a:gd name="T13" fmla="*/ 2147483646 h 21600"/>
              <a:gd name="T14" fmla="*/ 0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4400"/>
                </a:moveTo>
                <a:lnTo>
                  <a:pt x="7234" y="10800"/>
                </a:lnTo>
                <a:lnTo>
                  <a:pt x="0" y="7200"/>
                </a:lnTo>
                <a:lnTo>
                  <a:pt x="0" y="0"/>
                </a:lnTo>
                <a:lnTo>
                  <a:pt x="21600" y="7200"/>
                </a:lnTo>
                <a:lnTo>
                  <a:pt x="21600" y="14400"/>
                </a:lnTo>
                <a:lnTo>
                  <a:pt x="0" y="21600"/>
                </a:lnTo>
                <a:lnTo>
                  <a:pt x="0" y="144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7921" name="Rectangle 42">
            <a:extLst>
              <a:ext uri="{FF2B5EF4-FFF2-40B4-BE49-F238E27FC236}">
                <a16:creationId xmlns:a16="http://schemas.microsoft.com/office/drawing/2014/main" id="{53068613-8006-2843-B20A-77310589E5DF}"/>
              </a:ext>
            </a:extLst>
          </p:cNvPr>
          <p:cNvSpPr>
            <a:spLocks/>
          </p:cNvSpPr>
          <p:nvPr/>
        </p:nvSpPr>
        <p:spPr bwMode="auto">
          <a:xfrm rot="5400000">
            <a:off x="3713956" y="3040857"/>
            <a:ext cx="269875"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7" bIns="0" anchor="ctr">
            <a:spAutoFit/>
          </a:bodyP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EX</a:t>
            </a:r>
          </a:p>
        </p:txBody>
      </p:sp>
      <p:sp>
        <p:nvSpPr>
          <p:cNvPr id="37922" name="Rectangle 43">
            <a:extLst>
              <a:ext uri="{FF2B5EF4-FFF2-40B4-BE49-F238E27FC236}">
                <a16:creationId xmlns:a16="http://schemas.microsoft.com/office/drawing/2014/main" id="{9D61CAC2-E38B-5740-B4B6-4606B7B2107D}"/>
              </a:ext>
            </a:extLst>
          </p:cNvPr>
          <p:cNvSpPr>
            <a:spLocks/>
          </p:cNvSpPr>
          <p:nvPr/>
        </p:nvSpPr>
        <p:spPr bwMode="auto">
          <a:xfrm>
            <a:off x="2928938" y="2968625"/>
            <a:ext cx="2301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7" bIns="0" anchor="ctr">
            <a:spAutoFit/>
          </a:bodyP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IF</a:t>
            </a:r>
          </a:p>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ID</a:t>
            </a:r>
          </a:p>
        </p:txBody>
      </p:sp>
      <p:sp>
        <p:nvSpPr>
          <p:cNvPr id="37923" name="Freeform 44">
            <a:extLst>
              <a:ext uri="{FF2B5EF4-FFF2-40B4-BE49-F238E27FC236}">
                <a16:creationId xmlns:a16="http://schemas.microsoft.com/office/drawing/2014/main" id="{DE84B7F9-B6BA-4B4E-B3FB-B18B678B834B}"/>
              </a:ext>
            </a:extLst>
          </p:cNvPr>
          <p:cNvSpPr>
            <a:spLocks/>
          </p:cNvSpPr>
          <p:nvPr/>
        </p:nvSpPr>
        <p:spPr bwMode="auto">
          <a:xfrm>
            <a:off x="2822575" y="2968625"/>
            <a:ext cx="268288" cy="457200"/>
          </a:xfrm>
          <a:custGeom>
            <a:avLst/>
            <a:gdLst>
              <a:gd name="T0" fmla="*/ 2147483646 w 21600"/>
              <a:gd name="T1" fmla="*/ 0 h 21600"/>
              <a:gd name="T2" fmla="*/ 0 w 21600"/>
              <a:gd name="T3" fmla="*/ 0 h 21600"/>
              <a:gd name="T4" fmla="*/ 0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21600" y="0"/>
                </a:moveTo>
                <a:lnTo>
                  <a:pt x="0" y="0"/>
                </a:lnTo>
                <a:lnTo>
                  <a:pt x="0" y="21600"/>
                </a:lnTo>
                <a:lnTo>
                  <a:pt x="2160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7924" name="Freeform 45">
            <a:extLst>
              <a:ext uri="{FF2B5EF4-FFF2-40B4-BE49-F238E27FC236}">
                <a16:creationId xmlns:a16="http://schemas.microsoft.com/office/drawing/2014/main" id="{BEDE79E5-A636-F44B-ADBC-CFBB963CABE2}"/>
              </a:ext>
            </a:extLst>
          </p:cNvPr>
          <p:cNvSpPr>
            <a:spLocks/>
          </p:cNvSpPr>
          <p:nvPr/>
        </p:nvSpPr>
        <p:spPr bwMode="auto">
          <a:xfrm>
            <a:off x="3087688" y="2968625"/>
            <a:ext cx="269875" cy="457200"/>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7925" name="Line 46">
            <a:extLst>
              <a:ext uri="{FF2B5EF4-FFF2-40B4-BE49-F238E27FC236}">
                <a16:creationId xmlns:a16="http://schemas.microsoft.com/office/drawing/2014/main" id="{B68029DF-B770-644E-BA26-B32725BE1B1D}"/>
              </a:ext>
            </a:extLst>
          </p:cNvPr>
          <p:cNvSpPr>
            <a:spLocks noChangeShapeType="1"/>
          </p:cNvSpPr>
          <p:nvPr/>
        </p:nvSpPr>
        <p:spPr bwMode="auto">
          <a:xfrm rot="10800000" flipH="1">
            <a:off x="3349625" y="3051175"/>
            <a:ext cx="306388"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7926" name="Rectangle 47">
            <a:extLst>
              <a:ext uri="{FF2B5EF4-FFF2-40B4-BE49-F238E27FC236}">
                <a16:creationId xmlns:a16="http://schemas.microsoft.com/office/drawing/2014/main" id="{85538757-5407-3743-9CCB-6BEDA3A959D9}"/>
              </a:ext>
            </a:extLst>
          </p:cNvPr>
          <p:cNvSpPr>
            <a:spLocks/>
          </p:cNvSpPr>
          <p:nvPr/>
        </p:nvSpPr>
        <p:spPr bwMode="auto">
          <a:xfrm>
            <a:off x="4283075" y="2979738"/>
            <a:ext cx="4238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39687" bIns="0" anchor="ct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WB</a:t>
            </a:r>
          </a:p>
        </p:txBody>
      </p:sp>
      <p:sp>
        <p:nvSpPr>
          <p:cNvPr id="37927" name="Freeform 48">
            <a:extLst>
              <a:ext uri="{FF2B5EF4-FFF2-40B4-BE49-F238E27FC236}">
                <a16:creationId xmlns:a16="http://schemas.microsoft.com/office/drawing/2014/main" id="{F210CA6E-9D3F-EB48-8B17-218211CD6919}"/>
              </a:ext>
            </a:extLst>
          </p:cNvPr>
          <p:cNvSpPr>
            <a:spLocks/>
          </p:cNvSpPr>
          <p:nvPr/>
        </p:nvSpPr>
        <p:spPr bwMode="auto">
          <a:xfrm>
            <a:off x="4233863" y="2968625"/>
            <a:ext cx="223837" cy="457200"/>
          </a:xfrm>
          <a:custGeom>
            <a:avLst/>
            <a:gdLst>
              <a:gd name="T0" fmla="*/ 2147483646 w 21600"/>
              <a:gd name="T1" fmla="*/ 0 h 21600"/>
              <a:gd name="T2" fmla="*/ 0 w 21600"/>
              <a:gd name="T3" fmla="*/ 0 h 21600"/>
              <a:gd name="T4" fmla="*/ 0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21600" y="0"/>
                </a:moveTo>
                <a:lnTo>
                  <a:pt x="0" y="0"/>
                </a:lnTo>
                <a:lnTo>
                  <a:pt x="0" y="21600"/>
                </a:lnTo>
                <a:lnTo>
                  <a:pt x="2160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7928" name="Freeform 49">
            <a:extLst>
              <a:ext uri="{FF2B5EF4-FFF2-40B4-BE49-F238E27FC236}">
                <a16:creationId xmlns:a16="http://schemas.microsoft.com/office/drawing/2014/main" id="{E297A676-EB9E-4049-923C-2D7B7D72CBF0}"/>
              </a:ext>
            </a:extLst>
          </p:cNvPr>
          <p:cNvSpPr>
            <a:spLocks/>
          </p:cNvSpPr>
          <p:nvPr/>
        </p:nvSpPr>
        <p:spPr bwMode="auto">
          <a:xfrm>
            <a:off x="4457700" y="2968625"/>
            <a:ext cx="223838" cy="457200"/>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7929" name="Line 50">
            <a:extLst>
              <a:ext uri="{FF2B5EF4-FFF2-40B4-BE49-F238E27FC236}">
                <a16:creationId xmlns:a16="http://schemas.microsoft.com/office/drawing/2014/main" id="{6583CBA6-81B8-A94B-AADD-F52C38BC237F}"/>
              </a:ext>
            </a:extLst>
          </p:cNvPr>
          <p:cNvSpPr>
            <a:spLocks noChangeShapeType="1"/>
          </p:cNvSpPr>
          <p:nvPr/>
        </p:nvSpPr>
        <p:spPr bwMode="auto">
          <a:xfrm rot="10800000" flipH="1">
            <a:off x="4010025" y="3197225"/>
            <a:ext cx="266700"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7930" name="Line 51">
            <a:extLst>
              <a:ext uri="{FF2B5EF4-FFF2-40B4-BE49-F238E27FC236}">
                <a16:creationId xmlns:a16="http://schemas.microsoft.com/office/drawing/2014/main" id="{D0A09970-613F-5943-9E66-2602F88D4168}"/>
              </a:ext>
            </a:extLst>
          </p:cNvPr>
          <p:cNvSpPr>
            <a:spLocks noChangeShapeType="1"/>
          </p:cNvSpPr>
          <p:nvPr/>
        </p:nvSpPr>
        <p:spPr bwMode="auto">
          <a:xfrm rot="10800000" flipH="1">
            <a:off x="3349625" y="3349625"/>
            <a:ext cx="306388"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7931" name="Freeform 52">
            <a:extLst>
              <a:ext uri="{FF2B5EF4-FFF2-40B4-BE49-F238E27FC236}">
                <a16:creationId xmlns:a16="http://schemas.microsoft.com/office/drawing/2014/main" id="{FEDD5EDE-C78E-8748-AFCC-405B01663F22}"/>
              </a:ext>
            </a:extLst>
          </p:cNvPr>
          <p:cNvSpPr>
            <a:spLocks/>
          </p:cNvSpPr>
          <p:nvPr/>
        </p:nvSpPr>
        <p:spPr bwMode="auto">
          <a:xfrm>
            <a:off x="4281488" y="3575050"/>
            <a:ext cx="338137" cy="765175"/>
          </a:xfrm>
          <a:custGeom>
            <a:avLst/>
            <a:gdLst>
              <a:gd name="T0" fmla="*/ 0 w 21600"/>
              <a:gd name="T1" fmla="*/ 2147483646 h 21600"/>
              <a:gd name="T2" fmla="*/ 2147483646 w 21600"/>
              <a:gd name="T3" fmla="*/ 2147483646 h 21600"/>
              <a:gd name="T4" fmla="*/ 0 w 21600"/>
              <a:gd name="T5" fmla="*/ 2147483646 h 21600"/>
              <a:gd name="T6" fmla="*/ 0 w 21600"/>
              <a:gd name="T7" fmla="*/ 0 h 21600"/>
              <a:gd name="T8" fmla="*/ 2147483646 w 21600"/>
              <a:gd name="T9" fmla="*/ 2147483646 h 21600"/>
              <a:gd name="T10" fmla="*/ 2147483646 w 21600"/>
              <a:gd name="T11" fmla="*/ 2147483646 h 21600"/>
              <a:gd name="T12" fmla="*/ 0 w 21600"/>
              <a:gd name="T13" fmla="*/ 2147483646 h 21600"/>
              <a:gd name="T14" fmla="*/ 0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4400"/>
                </a:moveTo>
                <a:lnTo>
                  <a:pt x="7234" y="10800"/>
                </a:lnTo>
                <a:lnTo>
                  <a:pt x="0" y="7200"/>
                </a:lnTo>
                <a:lnTo>
                  <a:pt x="0" y="0"/>
                </a:lnTo>
                <a:lnTo>
                  <a:pt x="21600" y="7200"/>
                </a:lnTo>
                <a:lnTo>
                  <a:pt x="21600" y="14400"/>
                </a:lnTo>
                <a:lnTo>
                  <a:pt x="0" y="21600"/>
                </a:lnTo>
                <a:lnTo>
                  <a:pt x="0" y="144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7932" name="Rectangle 53">
            <a:extLst>
              <a:ext uri="{FF2B5EF4-FFF2-40B4-BE49-F238E27FC236}">
                <a16:creationId xmlns:a16="http://schemas.microsoft.com/office/drawing/2014/main" id="{ADA38442-ECAC-2345-9B0F-507E3D7210BE}"/>
              </a:ext>
            </a:extLst>
          </p:cNvPr>
          <p:cNvSpPr>
            <a:spLocks/>
          </p:cNvSpPr>
          <p:nvPr/>
        </p:nvSpPr>
        <p:spPr bwMode="auto">
          <a:xfrm rot="5400000">
            <a:off x="4324350" y="3802063"/>
            <a:ext cx="2698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7" bIns="0" anchor="ctr">
            <a:spAutoFit/>
          </a:bodyP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EX</a:t>
            </a:r>
          </a:p>
        </p:txBody>
      </p:sp>
      <p:sp>
        <p:nvSpPr>
          <p:cNvPr id="37933" name="Rectangle 54">
            <a:extLst>
              <a:ext uri="{FF2B5EF4-FFF2-40B4-BE49-F238E27FC236}">
                <a16:creationId xmlns:a16="http://schemas.microsoft.com/office/drawing/2014/main" id="{DF82283C-0808-9C4A-B3D4-3BE3937B6827}"/>
              </a:ext>
            </a:extLst>
          </p:cNvPr>
          <p:cNvSpPr>
            <a:spLocks/>
          </p:cNvSpPr>
          <p:nvPr/>
        </p:nvSpPr>
        <p:spPr bwMode="auto">
          <a:xfrm>
            <a:off x="2928938" y="3730625"/>
            <a:ext cx="2301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7" bIns="0" anchor="ctr">
            <a:spAutoFit/>
          </a:bodyP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IF</a:t>
            </a:r>
          </a:p>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ID</a:t>
            </a:r>
          </a:p>
        </p:txBody>
      </p:sp>
      <p:sp>
        <p:nvSpPr>
          <p:cNvPr id="37934" name="Freeform 55">
            <a:extLst>
              <a:ext uri="{FF2B5EF4-FFF2-40B4-BE49-F238E27FC236}">
                <a16:creationId xmlns:a16="http://schemas.microsoft.com/office/drawing/2014/main" id="{E5ED3D44-7526-3B43-9760-E5595D3E9119}"/>
              </a:ext>
            </a:extLst>
          </p:cNvPr>
          <p:cNvSpPr>
            <a:spLocks/>
          </p:cNvSpPr>
          <p:nvPr/>
        </p:nvSpPr>
        <p:spPr bwMode="auto">
          <a:xfrm>
            <a:off x="2822575" y="3732213"/>
            <a:ext cx="268288" cy="457200"/>
          </a:xfrm>
          <a:custGeom>
            <a:avLst/>
            <a:gdLst>
              <a:gd name="T0" fmla="*/ 2147483646 w 21600"/>
              <a:gd name="T1" fmla="*/ 0 h 21600"/>
              <a:gd name="T2" fmla="*/ 0 w 21600"/>
              <a:gd name="T3" fmla="*/ 0 h 21600"/>
              <a:gd name="T4" fmla="*/ 0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21600" y="0"/>
                </a:moveTo>
                <a:lnTo>
                  <a:pt x="0" y="0"/>
                </a:lnTo>
                <a:lnTo>
                  <a:pt x="0" y="21600"/>
                </a:lnTo>
                <a:lnTo>
                  <a:pt x="2160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7935" name="Freeform 56">
            <a:extLst>
              <a:ext uri="{FF2B5EF4-FFF2-40B4-BE49-F238E27FC236}">
                <a16:creationId xmlns:a16="http://schemas.microsoft.com/office/drawing/2014/main" id="{9BDD6021-4C9C-1A4C-A420-25DC56BCC0D5}"/>
              </a:ext>
            </a:extLst>
          </p:cNvPr>
          <p:cNvSpPr>
            <a:spLocks/>
          </p:cNvSpPr>
          <p:nvPr/>
        </p:nvSpPr>
        <p:spPr bwMode="auto">
          <a:xfrm>
            <a:off x="3087688" y="3732213"/>
            <a:ext cx="269875" cy="457200"/>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7936" name="Line 57">
            <a:extLst>
              <a:ext uri="{FF2B5EF4-FFF2-40B4-BE49-F238E27FC236}">
                <a16:creationId xmlns:a16="http://schemas.microsoft.com/office/drawing/2014/main" id="{7ABB9C71-9166-564D-8663-0050D42BBBC0}"/>
              </a:ext>
            </a:extLst>
          </p:cNvPr>
          <p:cNvSpPr>
            <a:spLocks noChangeShapeType="1"/>
          </p:cNvSpPr>
          <p:nvPr/>
        </p:nvSpPr>
        <p:spPr bwMode="auto">
          <a:xfrm>
            <a:off x="3349625" y="3808413"/>
            <a:ext cx="91281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7937" name="Rectangle 58">
            <a:extLst>
              <a:ext uri="{FF2B5EF4-FFF2-40B4-BE49-F238E27FC236}">
                <a16:creationId xmlns:a16="http://schemas.microsoft.com/office/drawing/2014/main" id="{549AC628-BB50-D946-BB7F-648166169061}"/>
              </a:ext>
            </a:extLst>
          </p:cNvPr>
          <p:cNvSpPr>
            <a:spLocks/>
          </p:cNvSpPr>
          <p:nvPr/>
        </p:nvSpPr>
        <p:spPr bwMode="auto">
          <a:xfrm>
            <a:off x="4960938" y="3740150"/>
            <a:ext cx="4222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39687" bIns="0" anchor="ct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WB</a:t>
            </a:r>
          </a:p>
        </p:txBody>
      </p:sp>
      <p:sp>
        <p:nvSpPr>
          <p:cNvPr id="37938" name="Freeform 59">
            <a:extLst>
              <a:ext uri="{FF2B5EF4-FFF2-40B4-BE49-F238E27FC236}">
                <a16:creationId xmlns:a16="http://schemas.microsoft.com/office/drawing/2014/main" id="{77F8E755-FEE0-294E-9E4D-AA3E7398719E}"/>
              </a:ext>
            </a:extLst>
          </p:cNvPr>
          <p:cNvSpPr>
            <a:spLocks/>
          </p:cNvSpPr>
          <p:nvPr/>
        </p:nvSpPr>
        <p:spPr bwMode="auto">
          <a:xfrm>
            <a:off x="4914900" y="3732213"/>
            <a:ext cx="222250" cy="457200"/>
          </a:xfrm>
          <a:custGeom>
            <a:avLst/>
            <a:gdLst>
              <a:gd name="T0" fmla="*/ 2147483646 w 21600"/>
              <a:gd name="T1" fmla="*/ 0 h 21600"/>
              <a:gd name="T2" fmla="*/ 0 w 21600"/>
              <a:gd name="T3" fmla="*/ 0 h 21600"/>
              <a:gd name="T4" fmla="*/ 0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21600" y="0"/>
                </a:moveTo>
                <a:lnTo>
                  <a:pt x="0" y="0"/>
                </a:lnTo>
                <a:lnTo>
                  <a:pt x="0" y="21600"/>
                </a:lnTo>
                <a:lnTo>
                  <a:pt x="2160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7939" name="Freeform 60">
            <a:extLst>
              <a:ext uri="{FF2B5EF4-FFF2-40B4-BE49-F238E27FC236}">
                <a16:creationId xmlns:a16="http://schemas.microsoft.com/office/drawing/2014/main" id="{B887EB4D-0C00-2841-BA30-4E2A6CB2EBD8}"/>
              </a:ext>
            </a:extLst>
          </p:cNvPr>
          <p:cNvSpPr>
            <a:spLocks/>
          </p:cNvSpPr>
          <p:nvPr/>
        </p:nvSpPr>
        <p:spPr bwMode="auto">
          <a:xfrm>
            <a:off x="5137150" y="3732213"/>
            <a:ext cx="227013" cy="457200"/>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7940" name="Line 61">
            <a:extLst>
              <a:ext uri="{FF2B5EF4-FFF2-40B4-BE49-F238E27FC236}">
                <a16:creationId xmlns:a16="http://schemas.microsoft.com/office/drawing/2014/main" id="{E2B24878-2939-6E4F-B167-F216BF0BD3A0}"/>
              </a:ext>
            </a:extLst>
          </p:cNvPr>
          <p:cNvSpPr>
            <a:spLocks noChangeShapeType="1"/>
          </p:cNvSpPr>
          <p:nvPr/>
        </p:nvSpPr>
        <p:spPr bwMode="auto">
          <a:xfrm>
            <a:off x="4651375" y="3960813"/>
            <a:ext cx="246063"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7941" name="Line 62">
            <a:extLst>
              <a:ext uri="{FF2B5EF4-FFF2-40B4-BE49-F238E27FC236}">
                <a16:creationId xmlns:a16="http://schemas.microsoft.com/office/drawing/2014/main" id="{4DFBAC50-023C-AB43-A6B3-7C36B9F29007}"/>
              </a:ext>
            </a:extLst>
          </p:cNvPr>
          <p:cNvSpPr>
            <a:spLocks noChangeShapeType="1"/>
          </p:cNvSpPr>
          <p:nvPr/>
        </p:nvSpPr>
        <p:spPr bwMode="auto">
          <a:xfrm>
            <a:off x="3349625" y="4111625"/>
            <a:ext cx="912813"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7942" name="Freeform 63">
            <a:extLst>
              <a:ext uri="{FF2B5EF4-FFF2-40B4-BE49-F238E27FC236}">
                <a16:creationId xmlns:a16="http://schemas.microsoft.com/office/drawing/2014/main" id="{D757DD96-8504-C24C-9677-68A93527F41C}"/>
              </a:ext>
            </a:extLst>
          </p:cNvPr>
          <p:cNvSpPr>
            <a:spLocks/>
          </p:cNvSpPr>
          <p:nvPr/>
        </p:nvSpPr>
        <p:spPr bwMode="auto">
          <a:xfrm>
            <a:off x="4281488" y="5178425"/>
            <a:ext cx="338137" cy="765175"/>
          </a:xfrm>
          <a:custGeom>
            <a:avLst/>
            <a:gdLst>
              <a:gd name="T0" fmla="*/ 0 w 21600"/>
              <a:gd name="T1" fmla="*/ 2147483646 h 21600"/>
              <a:gd name="T2" fmla="*/ 2147483646 w 21600"/>
              <a:gd name="T3" fmla="*/ 2147483646 h 21600"/>
              <a:gd name="T4" fmla="*/ 0 w 21600"/>
              <a:gd name="T5" fmla="*/ 2147483646 h 21600"/>
              <a:gd name="T6" fmla="*/ 0 w 21600"/>
              <a:gd name="T7" fmla="*/ 0 h 21600"/>
              <a:gd name="T8" fmla="*/ 2147483646 w 21600"/>
              <a:gd name="T9" fmla="*/ 2147483646 h 21600"/>
              <a:gd name="T10" fmla="*/ 2147483646 w 21600"/>
              <a:gd name="T11" fmla="*/ 2147483646 h 21600"/>
              <a:gd name="T12" fmla="*/ 0 w 21600"/>
              <a:gd name="T13" fmla="*/ 2147483646 h 21600"/>
              <a:gd name="T14" fmla="*/ 0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4400"/>
                </a:moveTo>
                <a:lnTo>
                  <a:pt x="7234" y="10800"/>
                </a:lnTo>
                <a:lnTo>
                  <a:pt x="0" y="7200"/>
                </a:lnTo>
                <a:lnTo>
                  <a:pt x="0" y="0"/>
                </a:lnTo>
                <a:lnTo>
                  <a:pt x="21600" y="7200"/>
                </a:lnTo>
                <a:lnTo>
                  <a:pt x="21600" y="14400"/>
                </a:lnTo>
                <a:lnTo>
                  <a:pt x="0" y="21600"/>
                </a:lnTo>
                <a:lnTo>
                  <a:pt x="0" y="144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7943" name="Rectangle 64">
            <a:extLst>
              <a:ext uri="{FF2B5EF4-FFF2-40B4-BE49-F238E27FC236}">
                <a16:creationId xmlns:a16="http://schemas.microsoft.com/office/drawing/2014/main" id="{F718C316-C6EC-294E-BB0C-564D5F65E206}"/>
              </a:ext>
            </a:extLst>
          </p:cNvPr>
          <p:cNvSpPr>
            <a:spLocks/>
          </p:cNvSpPr>
          <p:nvPr/>
        </p:nvSpPr>
        <p:spPr bwMode="auto">
          <a:xfrm rot="5400000">
            <a:off x="4323557" y="5404644"/>
            <a:ext cx="27146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7" bIns="0" anchor="ctr">
            <a:spAutoFit/>
          </a:bodyP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EX</a:t>
            </a:r>
          </a:p>
        </p:txBody>
      </p:sp>
      <p:sp>
        <p:nvSpPr>
          <p:cNvPr id="37944" name="Rectangle 65">
            <a:extLst>
              <a:ext uri="{FF2B5EF4-FFF2-40B4-BE49-F238E27FC236}">
                <a16:creationId xmlns:a16="http://schemas.microsoft.com/office/drawing/2014/main" id="{5D39ECB7-44E2-4A4E-8EC3-0A525DE4300B}"/>
              </a:ext>
            </a:extLst>
          </p:cNvPr>
          <p:cNvSpPr>
            <a:spLocks/>
          </p:cNvSpPr>
          <p:nvPr/>
        </p:nvSpPr>
        <p:spPr bwMode="auto">
          <a:xfrm>
            <a:off x="3614738" y="5334000"/>
            <a:ext cx="230187"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7" bIns="0" anchor="ctr">
            <a:spAutoFit/>
          </a:bodyP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IF</a:t>
            </a:r>
          </a:p>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ID</a:t>
            </a:r>
          </a:p>
        </p:txBody>
      </p:sp>
      <p:sp>
        <p:nvSpPr>
          <p:cNvPr id="37945" name="Freeform 66">
            <a:extLst>
              <a:ext uri="{FF2B5EF4-FFF2-40B4-BE49-F238E27FC236}">
                <a16:creationId xmlns:a16="http://schemas.microsoft.com/office/drawing/2014/main" id="{1AADE8B0-5840-BE41-9051-DA57F3A5E467}"/>
              </a:ext>
            </a:extLst>
          </p:cNvPr>
          <p:cNvSpPr>
            <a:spLocks/>
          </p:cNvSpPr>
          <p:nvPr/>
        </p:nvSpPr>
        <p:spPr bwMode="auto">
          <a:xfrm>
            <a:off x="3508375" y="5337175"/>
            <a:ext cx="268288" cy="457200"/>
          </a:xfrm>
          <a:custGeom>
            <a:avLst/>
            <a:gdLst>
              <a:gd name="T0" fmla="*/ 2147483646 w 21600"/>
              <a:gd name="T1" fmla="*/ 0 h 21600"/>
              <a:gd name="T2" fmla="*/ 0 w 21600"/>
              <a:gd name="T3" fmla="*/ 0 h 21600"/>
              <a:gd name="T4" fmla="*/ 0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21600" y="0"/>
                </a:moveTo>
                <a:lnTo>
                  <a:pt x="0" y="0"/>
                </a:lnTo>
                <a:lnTo>
                  <a:pt x="0" y="21600"/>
                </a:lnTo>
                <a:lnTo>
                  <a:pt x="2160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7946" name="Freeform 67">
            <a:extLst>
              <a:ext uri="{FF2B5EF4-FFF2-40B4-BE49-F238E27FC236}">
                <a16:creationId xmlns:a16="http://schemas.microsoft.com/office/drawing/2014/main" id="{4E98A6B2-AC82-5047-A1B3-F4BFB753F030}"/>
              </a:ext>
            </a:extLst>
          </p:cNvPr>
          <p:cNvSpPr>
            <a:spLocks/>
          </p:cNvSpPr>
          <p:nvPr/>
        </p:nvSpPr>
        <p:spPr bwMode="auto">
          <a:xfrm>
            <a:off x="3773488" y="5337175"/>
            <a:ext cx="269875" cy="457200"/>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7947" name="Line 68">
            <a:extLst>
              <a:ext uri="{FF2B5EF4-FFF2-40B4-BE49-F238E27FC236}">
                <a16:creationId xmlns:a16="http://schemas.microsoft.com/office/drawing/2014/main" id="{31C13087-7D0F-164F-A37D-93AE5C290C3D}"/>
              </a:ext>
            </a:extLst>
          </p:cNvPr>
          <p:cNvSpPr>
            <a:spLocks noChangeShapeType="1"/>
          </p:cNvSpPr>
          <p:nvPr/>
        </p:nvSpPr>
        <p:spPr bwMode="auto">
          <a:xfrm>
            <a:off x="4030663" y="5407025"/>
            <a:ext cx="234950"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7948" name="Rectangle 69">
            <a:extLst>
              <a:ext uri="{FF2B5EF4-FFF2-40B4-BE49-F238E27FC236}">
                <a16:creationId xmlns:a16="http://schemas.microsoft.com/office/drawing/2014/main" id="{A526EDEE-8EEC-014F-91C1-1AF970F6312F}"/>
              </a:ext>
            </a:extLst>
          </p:cNvPr>
          <p:cNvSpPr>
            <a:spLocks/>
          </p:cNvSpPr>
          <p:nvPr/>
        </p:nvSpPr>
        <p:spPr bwMode="auto">
          <a:xfrm>
            <a:off x="4968875" y="5341938"/>
            <a:ext cx="4111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39687" bIns="0" anchor="ct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WB</a:t>
            </a:r>
          </a:p>
        </p:txBody>
      </p:sp>
      <p:sp>
        <p:nvSpPr>
          <p:cNvPr id="37949" name="Freeform 70">
            <a:extLst>
              <a:ext uri="{FF2B5EF4-FFF2-40B4-BE49-F238E27FC236}">
                <a16:creationId xmlns:a16="http://schemas.microsoft.com/office/drawing/2014/main" id="{38A1952C-D2BC-4543-88F5-D25339120126}"/>
              </a:ext>
            </a:extLst>
          </p:cNvPr>
          <p:cNvSpPr>
            <a:spLocks/>
          </p:cNvSpPr>
          <p:nvPr/>
        </p:nvSpPr>
        <p:spPr bwMode="auto">
          <a:xfrm>
            <a:off x="4919663" y="5337175"/>
            <a:ext cx="223837" cy="457200"/>
          </a:xfrm>
          <a:custGeom>
            <a:avLst/>
            <a:gdLst>
              <a:gd name="T0" fmla="*/ 2147483646 w 21600"/>
              <a:gd name="T1" fmla="*/ 0 h 21600"/>
              <a:gd name="T2" fmla="*/ 0 w 21600"/>
              <a:gd name="T3" fmla="*/ 0 h 21600"/>
              <a:gd name="T4" fmla="*/ 0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21600" y="0"/>
                </a:moveTo>
                <a:lnTo>
                  <a:pt x="0" y="0"/>
                </a:lnTo>
                <a:lnTo>
                  <a:pt x="0" y="21600"/>
                </a:lnTo>
                <a:lnTo>
                  <a:pt x="2160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7950" name="Freeform 71">
            <a:extLst>
              <a:ext uri="{FF2B5EF4-FFF2-40B4-BE49-F238E27FC236}">
                <a16:creationId xmlns:a16="http://schemas.microsoft.com/office/drawing/2014/main" id="{5F673948-1B2F-974B-B68B-9F9D7C1BBE56}"/>
              </a:ext>
            </a:extLst>
          </p:cNvPr>
          <p:cNvSpPr>
            <a:spLocks/>
          </p:cNvSpPr>
          <p:nvPr/>
        </p:nvSpPr>
        <p:spPr bwMode="auto">
          <a:xfrm>
            <a:off x="5143500" y="5337175"/>
            <a:ext cx="223838" cy="457200"/>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7951" name="Line 72">
            <a:extLst>
              <a:ext uri="{FF2B5EF4-FFF2-40B4-BE49-F238E27FC236}">
                <a16:creationId xmlns:a16="http://schemas.microsoft.com/office/drawing/2014/main" id="{E35E1915-9FFC-5A43-8375-0E4DAA00E053}"/>
              </a:ext>
            </a:extLst>
          </p:cNvPr>
          <p:cNvSpPr>
            <a:spLocks noChangeShapeType="1"/>
          </p:cNvSpPr>
          <p:nvPr/>
        </p:nvSpPr>
        <p:spPr bwMode="auto">
          <a:xfrm>
            <a:off x="4632325" y="5565775"/>
            <a:ext cx="246063"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7952" name="Line 73">
            <a:extLst>
              <a:ext uri="{FF2B5EF4-FFF2-40B4-BE49-F238E27FC236}">
                <a16:creationId xmlns:a16="http://schemas.microsoft.com/office/drawing/2014/main" id="{ED97BB01-F913-6B47-A4C8-0F737B1695E5}"/>
              </a:ext>
            </a:extLst>
          </p:cNvPr>
          <p:cNvSpPr>
            <a:spLocks noChangeShapeType="1"/>
          </p:cNvSpPr>
          <p:nvPr/>
        </p:nvSpPr>
        <p:spPr bwMode="auto">
          <a:xfrm>
            <a:off x="4030663" y="5715000"/>
            <a:ext cx="234950"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7953" name="Freeform 74">
            <a:extLst>
              <a:ext uri="{FF2B5EF4-FFF2-40B4-BE49-F238E27FC236}">
                <a16:creationId xmlns:a16="http://schemas.microsoft.com/office/drawing/2014/main" id="{D327E637-259C-8B48-ADE2-D97BF42E51FA}"/>
              </a:ext>
            </a:extLst>
          </p:cNvPr>
          <p:cNvSpPr>
            <a:spLocks/>
          </p:cNvSpPr>
          <p:nvPr/>
        </p:nvSpPr>
        <p:spPr bwMode="auto">
          <a:xfrm>
            <a:off x="4994275" y="4418013"/>
            <a:ext cx="338138" cy="765175"/>
          </a:xfrm>
          <a:custGeom>
            <a:avLst/>
            <a:gdLst>
              <a:gd name="T0" fmla="*/ 0 w 21600"/>
              <a:gd name="T1" fmla="*/ 2147483646 h 21600"/>
              <a:gd name="T2" fmla="*/ 2147483646 w 21600"/>
              <a:gd name="T3" fmla="*/ 2147483646 h 21600"/>
              <a:gd name="T4" fmla="*/ 0 w 21600"/>
              <a:gd name="T5" fmla="*/ 2147483646 h 21600"/>
              <a:gd name="T6" fmla="*/ 0 w 21600"/>
              <a:gd name="T7" fmla="*/ 0 h 21600"/>
              <a:gd name="T8" fmla="*/ 2147483646 w 21600"/>
              <a:gd name="T9" fmla="*/ 2147483646 h 21600"/>
              <a:gd name="T10" fmla="*/ 2147483646 w 21600"/>
              <a:gd name="T11" fmla="*/ 2147483646 h 21600"/>
              <a:gd name="T12" fmla="*/ 0 w 21600"/>
              <a:gd name="T13" fmla="*/ 2147483646 h 21600"/>
              <a:gd name="T14" fmla="*/ 0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4400"/>
                </a:moveTo>
                <a:lnTo>
                  <a:pt x="7234" y="10800"/>
                </a:lnTo>
                <a:lnTo>
                  <a:pt x="0" y="7200"/>
                </a:lnTo>
                <a:lnTo>
                  <a:pt x="0" y="0"/>
                </a:lnTo>
                <a:lnTo>
                  <a:pt x="21600" y="7200"/>
                </a:lnTo>
                <a:lnTo>
                  <a:pt x="21600" y="14400"/>
                </a:lnTo>
                <a:lnTo>
                  <a:pt x="0" y="21600"/>
                </a:lnTo>
                <a:lnTo>
                  <a:pt x="0" y="144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7954" name="Rectangle 75">
            <a:extLst>
              <a:ext uri="{FF2B5EF4-FFF2-40B4-BE49-F238E27FC236}">
                <a16:creationId xmlns:a16="http://schemas.microsoft.com/office/drawing/2014/main" id="{B6D77C50-1506-4245-A9FD-E37319D123D5}"/>
              </a:ext>
            </a:extLst>
          </p:cNvPr>
          <p:cNvSpPr>
            <a:spLocks/>
          </p:cNvSpPr>
          <p:nvPr/>
        </p:nvSpPr>
        <p:spPr bwMode="auto">
          <a:xfrm rot="5400000">
            <a:off x="5037137" y="4640263"/>
            <a:ext cx="2698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7" bIns="0" anchor="ctr">
            <a:spAutoFit/>
          </a:bodyP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EX</a:t>
            </a:r>
          </a:p>
        </p:txBody>
      </p:sp>
      <p:sp>
        <p:nvSpPr>
          <p:cNvPr id="37955" name="Rectangle 76">
            <a:extLst>
              <a:ext uri="{FF2B5EF4-FFF2-40B4-BE49-F238E27FC236}">
                <a16:creationId xmlns:a16="http://schemas.microsoft.com/office/drawing/2014/main" id="{EEDF5A6C-DA95-5A4B-802B-1AAD6AD7B651}"/>
              </a:ext>
            </a:extLst>
          </p:cNvPr>
          <p:cNvSpPr>
            <a:spLocks/>
          </p:cNvSpPr>
          <p:nvPr/>
        </p:nvSpPr>
        <p:spPr bwMode="auto">
          <a:xfrm>
            <a:off x="3614738" y="4568825"/>
            <a:ext cx="2301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7" bIns="0" anchor="ctr">
            <a:spAutoFit/>
          </a:bodyP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IF</a:t>
            </a:r>
          </a:p>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ID</a:t>
            </a:r>
          </a:p>
        </p:txBody>
      </p:sp>
      <p:sp>
        <p:nvSpPr>
          <p:cNvPr id="37956" name="Freeform 77">
            <a:extLst>
              <a:ext uri="{FF2B5EF4-FFF2-40B4-BE49-F238E27FC236}">
                <a16:creationId xmlns:a16="http://schemas.microsoft.com/office/drawing/2014/main" id="{5C59C259-7FC1-D543-82D9-F4C57FDEBCF9}"/>
              </a:ext>
            </a:extLst>
          </p:cNvPr>
          <p:cNvSpPr>
            <a:spLocks/>
          </p:cNvSpPr>
          <p:nvPr/>
        </p:nvSpPr>
        <p:spPr bwMode="auto">
          <a:xfrm>
            <a:off x="3508375" y="4568825"/>
            <a:ext cx="268288" cy="457200"/>
          </a:xfrm>
          <a:custGeom>
            <a:avLst/>
            <a:gdLst>
              <a:gd name="T0" fmla="*/ 2147483646 w 21600"/>
              <a:gd name="T1" fmla="*/ 0 h 21600"/>
              <a:gd name="T2" fmla="*/ 0 w 21600"/>
              <a:gd name="T3" fmla="*/ 0 h 21600"/>
              <a:gd name="T4" fmla="*/ 0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21600" y="0"/>
                </a:moveTo>
                <a:lnTo>
                  <a:pt x="0" y="0"/>
                </a:lnTo>
                <a:lnTo>
                  <a:pt x="0" y="21600"/>
                </a:lnTo>
                <a:lnTo>
                  <a:pt x="2160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7957" name="Freeform 78">
            <a:extLst>
              <a:ext uri="{FF2B5EF4-FFF2-40B4-BE49-F238E27FC236}">
                <a16:creationId xmlns:a16="http://schemas.microsoft.com/office/drawing/2014/main" id="{67A504E0-83F1-9243-BCA5-BE4E9BCC7209}"/>
              </a:ext>
            </a:extLst>
          </p:cNvPr>
          <p:cNvSpPr>
            <a:spLocks/>
          </p:cNvSpPr>
          <p:nvPr/>
        </p:nvSpPr>
        <p:spPr bwMode="auto">
          <a:xfrm>
            <a:off x="3773488" y="4568825"/>
            <a:ext cx="269875" cy="457200"/>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7958" name="Line 79">
            <a:extLst>
              <a:ext uri="{FF2B5EF4-FFF2-40B4-BE49-F238E27FC236}">
                <a16:creationId xmlns:a16="http://schemas.microsoft.com/office/drawing/2014/main" id="{463F2D2A-C39B-3045-9871-F6E6E1C39659}"/>
              </a:ext>
            </a:extLst>
          </p:cNvPr>
          <p:cNvSpPr>
            <a:spLocks noChangeShapeType="1"/>
          </p:cNvSpPr>
          <p:nvPr/>
        </p:nvSpPr>
        <p:spPr bwMode="auto">
          <a:xfrm>
            <a:off x="4030663" y="4646613"/>
            <a:ext cx="920750"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7959" name="Rectangle 80">
            <a:extLst>
              <a:ext uri="{FF2B5EF4-FFF2-40B4-BE49-F238E27FC236}">
                <a16:creationId xmlns:a16="http://schemas.microsoft.com/office/drawing/2014/main" id="{48A0A38A-505A-0343-A650-DF3AE031E7CE}"/>
              </a:ext>
            </a:extLst>
          </p:cNvPr>
          <p:cNvSpPr>
            <a:spLocks/>
          </p:cNvSpPr>
          <p:nvPr/>
        </p:nvSpPr>
        <p:spPr bwMode="auto">
          <a:xfrm>
            <a:off x="5665788" y="4579938"/>
            <a:ext cx="411162"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39687" bIns="0" anchor="ct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WB</a:t>
            </a:r>
          </a:p>
        </p:txBody>
      </p:sp>
      <p:sp>
        <p:nvSpPr>
          <p:cNvPr id="37960" name="Freeform 81">
            <a:extLst>
              <a:ext uri="{FF2B5EF4-FFF2-40B4-BE49-F238E27FC236}">
                <a16:creationId xmlns:a16="http://schemas.microsoft.com/office/drawing/2014/main" id="{410522BB-429D-8442-B23E-A13534722C4E}"/>
              </a:ext>
            </a:extLst>
          </p:cNvPr>
          <p:cNvSpPr>
            <a:spLocks/>
          </p:cNvSpPr>
          <p:nvPr/>
        </p:nvSpPr>
        <p:spPr bwMode="auto">
          <a:xfrm>
            <a:off x="5619750" y="4568825"/>
            <a:ext cx="223838" cy="457200"/>
          </a:xfrm>
          <a:custGeom>
            <a:avLst/>
            <a:gdLst>
              <a:gd name="T0" fmla="*/ 2147483646 w 21600"/>
              <a:gd name="T1" fmla="*/ 0 h 21600"/>
              <a:gd name="T2" fmla="*/ 0 w 21600"/>
              <a:gd name="T3" fmla="*/ 0 h 21600"/>
              <a:gd name="T4" fmla="*/ 0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21600" y="0"/>
                </a:moveTo>
                <a:lnTo>
                  <a:pt x="0" y="0"/>
                </a:lnTo>
                <a:lnTo>
                  <a:pt x="0" y="21600"/>
                </a:lnTo>
                <a:lnTo>
                  <a:pt x="2160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7961" name="Freeform 82">
            <a:extLst>
              <a:ext uri="{FF2B5EF4-FFF2-40B4-BE49-F238E27FC236}">
                <a16:creationId xmlns:a16="http://schemas.microsoft.com/office/drawing/2014/main" id="{5C291A4D-1A04-9F48-AECF-31CFCCD83F00}"/>
              </a:ext>
            </a:extLst>
          </p:cNvPr>
          <p:cNvSpPr>
            <a:spLocks/>
          </p:cNvSpPr>
          <p:nvPr/>
        </p:nvSpPr>
        <p:spPr bwMode="auto">
          <a:xfrm>
            <a:off x="5843588" y="4568825"/>
            <a:ext cx="223837" cy="457200"/>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7962" name="Line 83">
            <a:extLst>
              <a:ext uri="{FF2B5EF4-FFF2-40B4-BE49-F238E27FC236}">
                <a16:creationId xmlns:a16="http://schemas.microsoft.com/office/drawing/2014/main" id="{B0125C90-3B35-914E-82A4-E538F8FE7C25}"/>
              </a:ext>
            </a:extLst>
          </p:cNvPr>
          <p:cNvSpPr>
            <a:spLocks noChangeShapeType="1"/>
          </p:cNvSpPr>
          <p:nvPr/>
        </p:nvSpPr>
        <p:spPr bwMode="auto">
          <a:xfrm>
            <a:off x="5337175" y="4800600"/>
            <a:ext cx="311150"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7963" name="Line 84">
            <a:extLst>
              <a:ext uri="{FF2B5EF4-FFF2-40B4-BE49-F238E27FC236}">
                <a16:creationId xmlns:a16="http://schemas.microsoft.com/office/drawing/2014/main" id="{9B01D980-BE0A-1941-A944-CAB796728E64}"/>
              </a:ext>
            </a:extLst>
          </p:cNvPr>
          <p:cNvSpPr>
            <a:spLocks noChangeShapeType="1"/>
          </p:cNvSpPr>
          <p:nvPr/>
        </p:nvSpPr>
        <p:spPr bwMode="auto">
          <a:xfrm>
            <a:off x="4030663" y="4951413"/>
            <a:ext cx="9207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5613" name="Rectangle 85">
            <a:extLst>
              <a:ext uri="{FF2B5EF4-FFF2-40B4-BE49-F238E27FC236}">
                <a16:creationId xmlns:a16="http://schemas.microsoft.com/office/drawing/2014/main" id="{E3536257-448A-9040-953C-DFAC731310A2}"/>
              </a:ext>
            </a:extLst>
          </p:cNvPr>
          <p:cNvSpPr>
            <a:spLocks/>
          </p:cNvSpPr>
          <p:nvPr/>
        </p:nvSpPr>
        <p:spPr bwMode="auto">
          <a:xfrm>
            <a:off x="5691561" y="1506340"/>
            <a:ext cx="3117841" cy="1846659"/>
          </a:xfrm>
          <a:prstGeom prst="rect">
            <a:avLst/>
          </a:prstGeom>
          <a:noFill/>
          <a:ln w="12700">
            <a:noFill/>
            <a:miter lim="800000"/>
            <a:headEnd/>
            <a:tailEnd/>
          </a:ln>
        </p:spPr>
        <p:txBody>
          <a:bodyPr wrap="none" lIns="0" tIns="0" rIns="0" bIns="0" anchor="ctr">
            <a:spAutoFit/>
          </a:bodyPr>
          <a:lstStyle/>
          <a:p>
            <a:pPr eaLnBrk="1" hangingPunct="1">
              <a:defRPr/>
            </a:pPr>
            <a:r>
              <a:rPr lang="en-US" sz="2000" dirty="0">
                <a:solidFill>
                  <a:srgbClr val="0000FF"/>
                </a:solidFill>
                <a:latin typeface="Candara" panose="020E0502030303020204" pitchFamily="34" charset="0"/>
                <a:ea typeface="Lucida Grande" pitchFamily="1" charset="0"/>
                <a:cs typeface="Lucida Grande" pitchFamily="1" charset="0"/>
                <a:sym typeface="Lucida Grande" pitchFamily="1" charset="0"/>
              </a:rPr>
              <a:t>I1: two execute cycles</a:t>
            </a:r>
          </a:p>
          <a:p>
            <a:pPr eaLnBrk="1" hangingPunct="1">
              <a:defRPr/>
            </a:pPr>
            <a:r>
              <a:rPr lang="en-US" sz="2000" dirty="0">
                <a:solidFill>
                  <a:srgbClr val="0000FF"/>
                </a:solidFill>
                <a:latin typeface="Candara" panose="020E0502030303020204" pitchFamily="34" charset="0"/>
                <a:ea typeface="Lucida Grande" pitchFamily="1" charset="0"/>
                <a:cs typeface="Lucida Grande" pitchFamily="1" charset="0"/>
                <a:sym typeface="Lucida Grande" pitchFamily="1" charset="0"/>
              </a:rPr>
              <a:t>I2</a:t>
            </a:r>
          </a:p>
          <a:p>
            <a:pPr eaLnBrk="1" hangingPunct="1">
              <a:defRPr/>
            </a:pPr>
            <a:r>
              <a:rPr lang="en-US" sz="2000" dirty="0">
                <a:solidFill>
                  <a:srgbClr val="0000FF"/>
                </a:solidFill>
                <a:latin typeface="Candara" panose="020E0502030303020204" pitchFamily="34" charset="0"/>
                <a:ea typeface="Lucida Grande" pitchFamily="1" charset="0"/>
                <a:cs typeface="Lucida Grande" pitchFamily="1" charset="0"/>
                <a:sym typeface="Lucida Grande" pitchFamily="1" charset="0"/>
              </a:rPr>
              <a:t>I3</a:t>
            </a:r>
          </a:p>
          <a:p>
            <a:pPr eaLnBrk="1" hangingPunct="1">
              <a:defRPr/>
            </a:pPr>
            <a:r>
              <a:rPr lang="en-US" sz="2000" dirty="0">
                <a:solidFill>
                  <a:srgbClr val="0000FF"/>
                </a:solidFill>
                <a:latin typeface="Candara" panose="020E0502030303020204" pitchFamily="34" charset="0"/>
                <a:ea typeface="Lucida Grande" pitchFamily="1" charset="0"/>
                <a:cs typeface="Lucida Grande" pitchFamily="1" charset="0"/>
                <a:sym typeface="Lucida Grande" pitchFamily="1" charset="0"/>
              </a:rPr>
              <a:t>I4: same function unit as I3</a:t>
            </a:r>
          </a:p>
          <a:p>
            <a:pPr eaLnBrk="1" hangingPunct="1">
              <a:defRPr/>
            </a:pPr>
            <a:r>
              <a:rPr lang="en-US" sz="2000" dirty="0">
                <a:solidFill>
                  <a:srgbClr val="0000FF"/>
                </a:solidFill>
                <a:latin typeface="Candara" panose="020E0502030303020204" pitchFamily="34" charset="0"/>
                <a:ea typeface="Lucida Grande" pitchFamily="1" charset="0"/>
                <a:cs typeface="Lucida Grande" pitchFamily="1" charset="0"/>
                <a:sym typeface="Lucida Grande" pitchFamily="1" charset="0"/>
              </a:rPr>
              <a:t>I5: data value produced by I4</a:t>
            </a:r>
          </a:p>
          <a:p>
            <a:pPr eaLnBrk="1" hangingPunct="1">
              <a:defRPr/>
            </a:pPr>
            <a:r>
              <a:rPr lang="en-US" sz="2000" dirty="0">
                <a:solidFill>
                  <a:srgbClr val="0000FF"/>
                </a:solidFill>
                <a:latin typeface="Candara" panose="020E0502030303020204" pitchFamily="34" charset="0"/>
                <a:ea typeface="Lucida Grande" pitchFamily="1" charset="0"/>
                <a:cs typeface="Lucida Grande" pitchFamily="1" charset="0"/>
                <a:sym typeface="Lucida Grande" pitchFamily="1" charset="0"/>
              </a:rPr>
              <a:t>I6: same function unit as I5</a:t>
            </a:r>
          </a:p>
        </p:txBody>
      </p:sp>
      <p:sp>
        <p:nvSpPr>
          <p:cNvPr id="37965" name="Rectangle 86">
            <a:extLst>
              <a:ext uri="{FF2B5EF4-FFF2-40B4-BE49-F238E27FC236}">
                <a16:creationId xmlns:a16="http://schemas.microsoft.com/office/drawing/2014/main" id="{03A9D391-45E3-0041-BC05-D3F32E433236}"/>
              </a:ext>
            </a:extLst>
          </p:cNvPr>
          <p:cNvSpPr>
            <a:spLocks/>
          </p:cNvSpPr>
          <p:nvPr/>
        </p:nvSpPr>
        <p:spPr bwMode="auto">
          <a:xfrm>
            <a:off x="3548063" y="3657600"/>
            <a:ext cx="4222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39687" bIns="0" anchor="ct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solidFill>
                  <a:srgbClr val="BEBEBE"/>
                </a:solidFill>
                <a:latin typeface="Lucida Grande" panose="020B0600040502020204" pitchFamily="34" charset="0"/>
                <a:sym typeface="Lucida Grande" panose="020B0600040502020204" pitchFamily="34" charset="0"/>
              </a:rPr>
              <a:t>IF</a:t>
            </a:r>
          </a:p>
          <a:p>
            <a:pPr eaLnBrk="1" hangingPunct="1">
              <a:spcBef>
                <a:spcPct val="0"/>
              </a:spcBef>
              <a:buFontTx/>
              <a:buNone/>
            </a:pPr>
            <a:r>
              <a:rPr lang="en-US" altLang="en-US" sz="1400">
                <a:solidFill>
                  <a:srgbClr val="BEBEBE"/>
                </a:solidFill>
                <a:latin typeface="Lucida Grande" panose="020B0600040502020204" pitchFamily="34" charset="0"/>
                <a:sym typeface="Lucida Grande" panose="020B0600040502020204" pitchFamily="34" charset="0"/>
              </a:rPr>
              <a:t>ID</a:t>
            </a:r>
          </a:p>
        </p:txBody>
      </p:sp>
      <p:sp>
        <p:nvSpPr>
          <p:cNvPr id="37966" name="Freeform 87">
            <a:extLst>
              <a:ext uri="{FF2B5EF4-FFF2-40B4-BE49-F238E27FC236}">
                <a16:creationId xmlns:a16="http://schemas.microsoft.com/office/drawing/2014/main" id="{1DD6E8FF-CF35-8345-871F-DB5A160D2970}"/>
              </a:ext>
            </a:extLst>
          </p:cNvPr>
          <p:cNvSpPr>
            <a:spLocks/>
          </p:cNvSpPr>
          <p:nvPr/>
        </p:nvSpPr>
        <p:spPr bwMode="auto">
          <a:xfrm>
            <a:off x="3508375" y="3733800"/>
            <a:ext cx="268288" cy="460375"/>
          </a:xfrm>
          <a:custGeom>
            <a:avLst/>
            <a:gdLst>
              <a:gd name="T0" fmla="*/ 2147483646 w 21600"/>
              <a:gd name="T1" fmla="*/ 0 h 21600"/>
              <a:gd name="T2" fmla="*/ 0 w 21600"/>
              <a:gd name="T3" fmla="*/ 0 h 21600"/>
              <a:gd name="T4" fmla="*/ 0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21600" y="0"/>
                </a:moveTo>
                <a:lnTo>
                  <a:pt x="0" y="0"/>
                </a:lnTo>
                <a:lnTo>
                  <a:pt x="0" y="21600"/>
                </a:lnTo>
                <a:lnTo>
                  <a:pt x="21600" y="21600"/>
                </a:lnTo>
              </a:path>
            </a:pathLst>
          </a:custGeom>
          <a:noFill/>
          <a:ln w="25400" cap="rnd">
            <a:solidFill>
              <a:srgbClr val="BEBEBE"/>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7967" name="Freeform 88">
            <a:extLst>
              <a:ext uri="{FF2B5EF4-FFF2-40B4-BE49-F238E27FC236}">
                <a16:creationId xmlns:a16="http://schemas.microsoft.com/office/drawing/2014/main" id="{701B90C5-92F2-5345-92B3-19FB48A690F1}"/>
              </a:ext>
            </a:extLst>
          </p:cNvPr>
          <p:cNvSpPr>
            <a:spLocks/>
          </p:cNvSpPr>
          <p:nvPr/>
        </p:nvSpPr>
        <p:spPr bwMode="auto">
          <a:xfrm>
            <a:off x="3776663" y="3733800"/>
            <a:ext cx="269875" cy="460375"/>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path>
            </a:pathLst>
          </a:custGeom>
          <a:noFill/>
          <a:ln w="25400" cap="rnd">
            <a:solidFill>
              <a:srgbClr val="BEBEBE"/>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7968" name="Rectangle 89">
            <a:extLst>
              <a:ext uri="{FF2B5EF4-FFF2-40B4-BE49-F238E27FC236}">
                <a16:creationId xmlns:a16="http://schemas.microsoft.com/office/drawing/2014/main" id="{3EFE2628-EAF5-3440-83AF-579A96039B35}"/>
              </a:ext>
            </a:extLst>
          </p:cNvPr>
          <p:cNvSpPr>
            <a:spLocks/>
          </p:cNvSpPr>
          <p:nvPr/>
        </p:nvSpPr>
        <p:spPr bwMode="auto">
          <a:xfrm>
            <a:off x="4233863" y="4492625"/>
            <a:ext cx="422275"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39687" bIns="0" anchor="ct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solidFill>
                  <a:srgbClr val="BEBEBE"/>
                </a:solidFill>
                <a:latin typeface="Lucida Grande" panose="020B0600040502020204" pitchFamily="34" charset="0"/>
                <a:sym typeface="Lucida Grande" panose="020B0600040502020204" pitchFamily="34" charset="0"/>
              </a:rPr>
              <a:t>IF</a:t>
            </a:r>
          </a:p>
          <a:p>
            <a:pPr eaLnBrk="1" hangingPunct="1">
              <a:spcBef>
                <a:spcPct val="0"/>
              </a:spcBef>
              <a:buFontTx/>
              <a:buNone/>
            </a:pPr>
            <a:r>
              <a:rPr lang="en-US" altLang="en-US" sz="1400">
                <a:solidFill>
                  <a:srgbClr val="BEBEBE"/>
                </a:solidFill>
                <a:latin typeface="Lucida Grande" panose="020B0600040502020204" pitchFamily="34" charset="0"/>
                <a:sym typeface="Lucida Grande" panose="020B0600040502020204" pitchFamily="34" charset="0"/>
              </a:rPr>
              <a:t>ID</a:t>
            </a:r>
          </a:p>
        </p:txBody>
      </p:sp>
      <p:sp>
        <p:nvSpPr>
          <p:cNvPr id="37969" name="Freeform 90">
            <a:extLst>
              <a:ext uri="{FF2B5EF4-FFF2-40B4-BE49-F238E27FC236}">
                <a16:creationId xmlns:a16="http://schemas.microsoft.com/office/drawing/2014/main" id="{AFA493E9-14B2-D74B-A398-2E6CED9BE2CD}"/>
              </a:ext>
            </a:extLst>
          </p:cNvPr>
          <p:cNvSpPr>
            <a:spLocks/>
          </p:cNvSpPr>
          <p:nvPr/>
        </p:nvSpPr>
        <p:spPr bwMode="auto">
          <a:xfrm>
            <a:off x="4194175" y="4567238"/>
            <a:ext cx="268288" cy="460375"/>
          </a:xfrm>
          <a:custGeom>
            <a:avLst/>
            <a:gdLst>
              <a:gd name="T0" fmla="*/ 2147483646 w 21600"/>
              <a:gd name="T1" fmla="*/ 0 h 21600"/>
              <a:gd name="T2" fmla="*/ 0 w 21600"/>
              <a:gd name="T3" fmla="*/ 0 h 21600"/>
              <a:gd name="T4" fmla="*/ 0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21600" y="0"/>
                </a:moveTo>
                <a:lnTo>
                  <a:pt x="0" y="0"/>
                </a:lnTo>
                <a:lnTo>
                  <a:pt x="0" y="21600"/>
                </a:lnTo>
                <a:lnTo>
                  <a:pt x="21600" y="21600"/>
                </a:lnTo>
              </a:path>
            </a:pathLst>
          </a:custGeom>
          <a:noFill/>
          <a:ln w="25400" cap="rnd">
            <a:solidFill>
              <a:srgbClr val="BEBEBE"/>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7970" name="Freeform 91">
            <a:extLst>
              <a:ext uri="{FF2B5EF4-FFF2-40B4-BE49-F238E27FC236}">
                <a16:creationId xmlns:a16="http://schemas.microsoft.com/office/drawing/2014/main" id="{C6E7FC56-7847-5847-AAE9-94A4F797FC10}"/>
              </a:ext>
            </a:extLst>
          </p:cNvPr>
          <p:cNvSpPr>
            <a:spLocks/>
          </p:cNvSpPr>
          <p:nvPr/>
        </p:nvSpPr>
        <p:spPr bwMode="auto">
          <a:xfrm>
            <a:off x="4462463" y="4567238"/>
            <a:ext cx="269875" cy="460375"/>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path>
            </a:pathLst>
          </a:custGeom>
          <a:noFill/>
          <a:ln w="25400" cap="rnd">
            <a:solidFill>
              <a:srgbClr val="BEBEBE"/>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7971" name="Text Box 5">
            <a:extLst>
              <a:ext uri="{FF2B5EF4-FFF2-40B4-BE49-F238E27FC236}">
                <a16:creationId xmlns:a16="http://schemas.microsoft.com/office/drawing/2014/main" id="{6C0AF52E-70A1-CB44-9027-9FD85A9DB0B7}"/>
              </a:ext>
            </a:extLst>
          </p:cNvPr>
          <p:cNvSpPr txBox="1">
            <a:spLocks noChangeArrowheads="1"/>
          </p:cNvSpPr>
          <p:nvPr/>
        </p:nvSpPr>
        <p:spPr bwMode="auto">
          <a:xfrm rot="5400000">
            <a:off x="7814469" y="5530057"/>
            <a:ext cx="2289175" cy="3698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800">
                <a:solidFill>
                  <a:srgbClr val="0066FF"/>
                </a:solidFill>
              </a:rPr>
              <a:t>Dynamic Scheduling</a:t>
            </a:r>
          </a:p>
        </p:txBody>
      </p:sp>
    </p:spTree>
  </p:cSld>
  <p:clrMapOvr>
    <a:masterClrMapping/>
  </p:clrMapOvr>
  <p:transition advTm="116139"/>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a:extLst>
              <a:ext uri="{FF2B5EF4-FFF2-40B4-BE49-F238E27FC236}">
                <a16:creationId xmlns:a16="http://schemas.microsoft.com/office/drawing/2014/main" id="{E69AE82D-858C-8D48-9FE9-0D15C3C31DBF}"/>
              </a:ext>
            </a:extLst>
          </p:cNvPr>
          <p:cNvSpPr>
            <a:spLocks noGrp="1" noChangeArrowheads="1"/>
          </p:cNvSpPr>
          <p:nvPr>
            <p:ph type="title"/>
          </p:nvPr>
        </p:nvSpPr>
        <p:spPr/>
        <p:txBody>
          <a:bodyPr/>
          <a:lstStyle/>
          <a:p>
            <a:r>
              <a:rPr lang="en-AU" altLang="en-US"/>
              <a:t>Overview:  Dynamic Scheduling</a:t>
            </a:r>
          </a:p>
        </p:txBody>
      </p:sp>
      <p:sp>
        <p:nvSpPr>
          <p:cNvPr id="39938" name="Rectangle 3">
            <a:extLst>
              <a:ext uri="{FF2B5EF4-FFF2-40B4-BE49-F238E27FC236}">
                <a16:creationId xmlns:a16="http://schemas.microsoft.com/office/drawing/2014/main" id="{28729D20-EE44-E841-AE6F-432475732297}"/>
              </a:ext>
            </a:extLst>
          </p:cNvPr>
          <p:cNvSpPr>
            <a:spLocks noGrp="1" noChangeArrowheads="1"/>
          </p:cNvSpPr>
          <p:nvPr>
            <p:ph idx="1"/>
          </p:nvPr>
        </p:nvSpPr>
        <p:spPr>
          <a:xfrm>
            <a:off x="546100" y="1219200"/>
            <a:ext cx="8369300" cy="5105400"/>
          </a:xfrm>
        </p:spPr>
        <p:txBody>
          <a:bodyPr/>
          <a:lstStyle/>
          <a:p>
            <a:r>
              <a:rPr lang="en-US" altLang="en-US" dirty="0"/>
              <a:t>Definition:  Rearrange order of instructions to reduce stalls while maintaining data flow </a:t>
            </a:r>
          </a:p>
          <a:p>
            <a:endParaRPr lang="en-US" altLang="en-US" sz="1000" dirty="0"/>
          </a:p>
          <a:p>
            <a:r>
              <a:rPr lang="en-US" altLang="en-US" dirty="0"/>
              <a:t>Implications </a:t>
            </a:r>
          </a:p>
          <a:p>
            <a:pPr lvl="1"/>
            <a:r>
              <a:rPr lang="en-US" altLang="en-US" dirty="0"/>
              <a:t>Out-of-order execution </a:t>
            </a:r>
          </a:p>
          <a:p>
            <a:pPr lvl="1"/>
            <a:r>
              <a:rPr lang="en-US" altLang="en-US" dirty="0"/>
              <a:t>Out-of-order completion</a:t>
            </a:r>
          </a:p>
          <a:p>
            <a:endParaRPr lang="en-US" altLang="en-US" sz="1000" dirty="0"/>
          </a:p>
          <a:p>
            <a:r>
              <a:rPr lang="en-US" altLang="en-US" dirty="0"/>
              <a:t>Advantages</a:t>
            </a:r>
          </a:p>
          <a:p>
            <a:pPr lvl="1"/>
            <a:r>
              <a:rPr lang="en-US" altLang="en-US" dirty="0"/>
              <a:t>Compiler does NOT need to have knowledge of microarchitecture</a:t>
            </a:r>
          </a:p>
          <a:p>
            <a:pPr lvl="1"/>
            <a:r>
              <a:rPr lang="en-US" altLang="en-US" dirty="0"/>
              <a:t>Handles cases where dependencies are unknown at compile time</a:t>
            </a:r>
          </a:p>
          <a:p>
            <a:pPr lvl="1"/>
            <a:endParaRPr lang="en-US" altLang="en-US" sz="1000" dirty="0"/>
          </a:p>
          <a:p>
            <a:r>
              <a:rPr lang="en-US" altLang="en-US" dirty="0"/>
              <a:t>Disadvantages</a:t>
            </a:r>
          </a:p>
          <a:p>
            <a:pPr lvl="1"/>
            <a:r>
              <a:rPr lang="en-US" altLang="en-US" dirty="0"/>
              <a:t>Substantial increase in hardware complexity</a:t>
            </a:r>
          </a:p>
          <a:p>
            <a:pPr lvl="1"/>
            <a:r>
              <a:rPr lang="en-US" altLang="en-US" dirty="0"/>
              <a:t>Complicates exception-handling</a:t>
            </a:r>
          </a:p>
        </p:txBody>
      </p:sp>
      <p:sp>
        <p:nvSpPr>
          <p:cNvPr id="2" name="Rectangle 1">
            <a:extLst>
              <a:ext uri="{FF2B5EF4-FFF2-40B4-BE49-F238E27FC236}">
                <a16:creationId xmlns:a16="http://schemas.microsoft.com/office/drawing/2014/main" id="{65E10664-49CB-1E45-A8E9-9CBD74BB05A4}"/>
              </a:ext>
            </a:extLst>
          </p:cNvPr>
          <p:cNvSpPr>
            <a:spLocks noChangeArrowheads="1"/>
          </p:cNvSpPr>
          <p:nvPr/>
        </p:nvSpPr>
        <p:spPr bwMode="auto">
          <a:xfrm>
            <a:off x="5618163" y="2644775"/>
            <a:ext cx="30861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000" dirty="0">
                <a:solidFill>
                  <a:srgbClr val="660000"/>
                </a:solidFill>
                <a:latin typeface="Candara" panose="020E0502030303020204" pitchFamily="34" charset="0"/>
              </a:rPr>
              <a:t>Creates the possibility for WAR and WAW hazards</a:t>
            </a:r>
          </a:p>
        </p:txBody>
      </p:sp>
      <p:cxnSp>
        <p:nvCxnSpPr>
          <p:cNvPr id="5" name="Straight Arrow Connector 4">
            <a:extLst>
              <a:ext uri="{FF2B5EF4-FFF2-40B4-BE49-F238E27FC236}">
                <a16:creationId xmlns:a16="http://schemas.microsoft.com/office/drawing/2014/main" id="{93E2589B-2508-4441-A588-EB0D23F598C6}"/>
              </a:ext>
            </a:extLst>
          </p:cNvPr>
          <p:cNvCxnSpPr>
            <a:cxnSpLocks noChangeShapeType="1"/>
          </p:cNvCxnSpPr>
          <p:nvPr/>
        </p:nvCxnSpPr>
        <p:spPr bwMode="auto">
          <a:xfrm>
            <a:off x="4292600" y="2998788"/>
            <a:ext cx="1168400" cy="0"/>
          </a:xfrm>
          <a:prstGeom prst="straightConnector1">
            <a:avLst/>
          </a:prstGeom>
          <a:noFill/>
          <a:ln w="9525" algn="ctr">
            <a:solidFill>
              <a:schemeClr val="tx1"/>
            </a:solidFill>
            <a:round/>
            <a:headEnd/>
            <a:tailEnd type="stealth" w="lg" len="lg"/>
          </a:ln>
          <a:extLst>
            <a:ext uri="{909E8E84-426E-40DD-AFC4-6F175D3DCCD1}">
              <a14:hiddenFill xmlns:a14="http://schemas.microsoft.com/office/drawing/2010/main">
                <a:noFill/>
              </a14:hiddenFill>
            </a:ext>
          </a:extLst>
        </p:spPr>
      </p:cxnSp>
      <p:sp>
        <p:nvSpPr>
          <p:cNvPr id="8" name="Rectangle 7">
            <a:extLst>
              <a:ext uri="{FF2B5EF4-FFF2-40B4-BE49-F238E27FC236}">
                <a16:creationId xmlns:a16="http://schemas.microsoft.com/office/drawing/2014/main" id="{FF529776-534E-1C41-8B58-BE72BE0BBC7B}"/>
              </a:ext>
            </a:extLst>
          </p:cNvPr>
          <p:cNvSpPr>
            <a:spLocks noChangeArrowheads="1"/>
          </p:cNvSpPr>
          <p:nvPr/>
        </p:nvSpPr>
        <p:spPr bwMode="auto">
          <a:xfrm>
            <a:off x="6007100" y="3429000"/>
            <a:ext cx="2590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000">
                <a:solidFill>
                  <a:srgbClr val="660000"/>
                </a:solidFill>
                <a:latin typeface="Candara" panose="020E0502030303020204" pitchFamily="34" charset="0"/>
              </a:rPr>
              <a:t>Tomasulo’s Algorithm</a:t>
            </a:r>
          </a:p>
        </p:txBody>
      </p:sp>
      <p:sp>
        <p:nvSpPr>
          <p:cNvPr id="7" name="Freeform 6">
            <a:extLst>
              <a:ext uri="{FF2B5EF4-FFF2-40B4-BE49-F238E27FC236}">
                <a16:creationId xmlns:a16="http://schemas.microsoft.com/office/drawing/2014/main" id="{171AEE69-D9B2-B745-81BF-7DB1D596E575}"/>
              </a:ext>
            </a:extLst>
          </p:cNvPr>
          <p:cNvSpPr>
            <a:spLocks/>
          </p:cNvSpPr>
          <p:nvPr/>
        </p:nvSpPr>
        <p:spPr bwMode="auto">
          <a:xfrm>
            <a:off x="5346700" y="3263900"/>
            <a:ext cx="520700" cy="393700"/>
          </a:xfrm>
          <a:custGeom>
            <a:avLst/>
            <a:gdLst>
              <a:gd name="T0" fmla="*/ 254000 w 520700"/>
              <a:gd name="T1" fmla="*/ 0 h 393700"/>
              <a:gd name="T2" fmla="*/ 165100 w 520700"/>
              <a:gd name="T3" fmla="*/ 88900 h 393700"/>
              <a:gd name="T4" fmla="*/ 127000 w 520700"/>
              <a:gd name="T5" fmla="*/ 114300 h 393700"/>
              <a:gd name="T6" fmla="*/ 38100 w 520700"/>
              <a:gd name="T7" fmla="*/ 228600 h 393700"/>
              <a:gd name="T8" fmla="*/ 0 w 520700"/>
              <a:gd name="T9" fmla="*/ 304800 h 393700"/>
              <a:gd name="T10" fmla="*/ 12700 w 520700"/>
              <a:gd name="T11" fmla="*/ 368300 h 393700"/>
              <a:gd name="T12" fmla="*/ 88900 w 520700"/>
              <a:gd name="T13" fmla="*/ 393700 h 393700"/>
              <a:gd name="T14" fmla="*/ 520700 w 520700"/>
              <a:gd name="T15" fmla="*/ 381000 h 3937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20700" h="393700">
                <a:moveTo>
                  <a:pt x="254000" y="0"/>
                </a:moveTo>
                <a:cubicBezTo>
                  <a:pt x="224367" y="29633"/>
                  <a:pt x="196250" y="60865"/>
                  <a:pt x="165100" y="88900"/>
                </a:cubicBezTo>
                <a:cubicBezTo>
                  <a:pt x="153755" y="99111"/>
                  <a:pt x="138726" y="104529"/>
                  <a:pt x="127000" y="114300"/>
                </a:cubicBezTo>
                <a:cubicBezTo>
                  <a:pt x="82236" y="151604"/>
                  <a:pt x="73501" y="175498"/>
                  <a:pt x="38100" y="228600"/>
                </a:cubicBezTo>
                <a:cubicBezTo>
                  <a:pt x="5274" y="277839"/>
                  <a:pt x="17527" y="252220"/>
                  <a:pt x="0" y="304800"/>
                </a:cubicBezTo>
                <a:cubicBezTo>
                  <a:pt x="4233" y="325967"/>
                  <a:pt x="-2564" y="353036"/>
                  <a:pt x="12700" y="368300"/>
                </a:cubicBezTo>
                <a:cubicBezTo>
                  <a:pt x="31632" y="387232"/>
                  <a:pt x="88900" y="393700"/>
                  <a:pt x="88900" y="393700"/>
                </a:cubicBezTo>
                <a:cubicBezTo>
                  <a:pt x="232830" y="389338"/>
                  <a:pt x="376704" y="381000"/>
                  <a:pt x="520700" y="381000"/>
                </a:cubicBezTo>
              </a:path>
            </a:pathLst>
          </a:custGeom>
          <a:noFill/>
          <a:ln w="9525" cap="flat" cmpd="sng" algn="ctr">
            <a:solidFill>
              <a:schemeClr val="tx1"/>
            </a:solidFill>
            <a:prstDash val="solid"/>
            <a:round/>
            <a:headEnd type="none" w="med" len="med"/>
            <a:tailEnd type="stealth" w="lg" len="lg"/>
          </a:ln>
          <a:extLst>
            <a:ext uri="{909E8E84-426E-40DD-AFC4-6F175D3DCCD1}">
              <a14:hiddenFill xmlns:a14="http://schemas.microsoft.com/office/drawing/2010/main">
                <a:solidFill>
                  <a:srgbClr val="FFFFFF"/>
                </a:solidFill>
              </a14:hiddenFill>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par>
                                <p:cTn id="9" presetID="12" presetClass="entr" presetSubtype="8"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p:tgtEl>
                                          <p:spTgt spid="5"/>
                                        </p:tgtEl>
                                        <p:attrNameLst>
                                          <p:attrName>ppt_x</p:attrName>
                                        </p:attrNameLst>
                                      </p:cBhvr>
                                      <p:tavLst>
                                        <p:tav tm="0">
                                          <p:val>
                                            <p:strVal val="#ppt_x-#ppt_w*1.125000"/>
                                          </p:val>
                                        </p:tav>
                                        <p:tav tm="100000">
                                          <p:val>
                                            <p:strVal val="#ppt_x"/>
                                          </p:val>
                                        </p:tav>
                                      </p:tavLst>
                                    </p:anim>
                                    <p:animEffect transition="in" filter="wipe(right)">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p:tgtEl>
                                          <p:spTgt spid="7"/>
                                        </p:tgtEl>
                                        <p:attrNameLst>
                                          <p:attrName>ppt_x</p:attrName>
                                        </p:attrNameLst>
                                      </p:cBhvr>
                                      <p:tavLst>
                                        <p:tav tm="0">
                                          <p:val>
                                            <p:strVal val="#ppt_x-#ppt_w*1.125000"/>
                                          </p:val>
                                        </p:tav>
                                        <p:tav tm="100000">
                                          <p:val>
                                            <p:strVal val="#ppt_x"/>
                                          </p:val>
                                        </p:tav>
                                      </p:tavLst>
                                    </p:anim>
                                    <p:animEffect transition="in" filter="wipe(right)">
                                      <p:cBhvr>
                                        <p:cTn id="18" dur="500"/>
                                        <p:tgtEl>
                                          <p:spTgt spid="7"/>
                                        </p:tgtEl>
                                      </p:cBhvr>
                                    </p:animEffect>
                                  </p:childTnLst>
                                </p:cTn>
                              </p:par>
                            </p:childTnLst>
                          </p:cTn>
                        </p:par>
                        <p:par>
                          <p:cTn id="19" fill="hold" nodeType="afterGroup">
                            <p:stCondLst>
                              <p:cond delay="500"/>
                            </p:stCondLst>
                            <p:childTnLst>
                              <p:par>
                                <p:cTn id="20" presetID="12" presetClass="entr" presetSubtype="8"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p:tgtEl>
                                          <p:spTgt spid="8"/>
                                        </p:tgtEl>
                                        <p:attrNameLst>
                                          <p:attrName>ppt_x</p:attrName>
                                        </p:attrNameLst>
                                      </p:cBhvr>
                                      <p:tavLst>
                                        <p:tav tm="0">
                                          <p:val>
                                            <p:strVal val="#ppt_x-#ppt_w*1.125000"/>
                                          </p:val>
                                        </p:tav>
                                        <p:tav tm="100000">
                                          <p:val>
                                            <p:strVal val="#ppt_x"/>
                                          </p:val>
                                        </p:tav>
                                      </p:tavLst>
                                    </p:anim>
                                    <p:animEffect transition="in" filter="wipe(right)">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a:extLst>
              <a:ext uri="{FF2B5EF4-FFF2-40B4-BE49-F238E27FC236}">
                <a16:creationId xmlns:a16="http://schemas.microsoft.com/office/drawing/2014/main" id="{49BC5908-D444-7F4B-A78B-AB2940452D9C}"/>
              </a:ext>
            </a:extLst>
          </p:cNvPr>
          <p:cNvSpPr>
            <a:spLocks noGrp="1" noChangeArrowheads="1"/>
          </p:cNvSpPr>
          <p:nvPr>
            <p:ph type="title"/>
          </p:nvPr>
        </p:nvSpPr>
        <p:spPr/>
        <p:txBody>
          <a:bodyPr/>
          <a:lstStyle/>
          <a:p>
            <a:r>
              <a:rPr lang="en-US" altLang="en-US"/>
              <a:t>Recap: Dependencies</a:t>
            </a:r>
          </a:p>
        </p:txBody>
      </p:sp>
      <p:sp>
        <p:nvSpPr>
          <p:cNvPr id="41986" name="Rectangle 2">
            <a:extLst>
              <a:ext uri="{FF2B5EF4-FFF2-40B4-BE49-F238E27FC236}">
                <a16:creationId xmlns:a16="http://schemas.microsoft.com/office/drawing/2014/main" id="{2281F741-C047-C34C-B036-AEA1D17E6DF1}"/>
              </a:ext>
            </a:extLst>
          </p:cNvPr>
          <p:cNvSpPr>
            <a:spLocks noGrp="1" noChangeArrowheads="1"/>
          </p:cNvSpPr>
          <p:nvPr>
            <p:ph type="body" idx="1"/>
          </p:nvPr>
        </p:nvSpPr>
        <p:spPr/>
        <p:txBody>
          <a:bodyPr/>
          <a:lstStyle/>
          <a:p>
            <a:r>
              <a:rPr lang="en-US" altLang="en-US" dirty="0"/>
              <a:t>Each of the three data dependencies …</a:t>
            </a:r>
          </a:p>
          <a:p>
            <a:pPr lvl="1"/>
            <a:r>
              <a:rPr lang="en-US" altLang="en-US" dirty="0"/>
              <a:t>True data dependencies (read after write)</a:t>
            </a:r>
          </a:p>
          <a:p>
            <a:pPr lvl="1"/>
            <a:r>
              <a:rPr lang="en-US" altLang="en-US" dirty="0" err="1"/>
              <a:t>Antidependencies</a:t>
            </a:r>
            <a:r>
              <a:rPr lang="en-US" altLang="en-US" dirty="0"/>
              <a:t> (write after read)</a:t>
            </a:r>
          </a:p>
          <a:p>
            <a:pPr lvl="1"/>
            <a:r>
              <a:rPr lang="en-US" altLang="en-US" dirty="0"/>
              <a:t>Output dependencies (write after write)</a:t>
            </a:r>
          </a:p>
          <a:p>
            <a:pPr>
              <a:buFontTx/>
              <a:buNone/>
            </a:pPr>
            <a:r>
              <a:rPr lang="en-US" altLang="en-US" dirty="0"/>
              <a:t>	…	manifests itself through the use of registers </a:t>
            </a:r>
          </a:p>
          <a:p>
            <a:pPr>
              <a:spcBef>
                <a:spcPct val="0"/>
              </a:spcBef>
              <a:buFontTx/>
              <a:buNone/>
            </a:pPr>
            <a:r>
              <a:rPr lang="en-US" altLang="en-US" dirty="0"/>
              <a:t> 		(or other storage locations)</a:t>
            </a:r>
          </a:p>
          <a:p>
            <a:r>
              <a:rPr lang="en-US" altLang="en-US" dirty="0"/>
              <a:t>True dependencies represent the flow of data and information through a program</a:t>
            </a:r>
          </a:p>
          <a:p>
            <a:r>
              <a:rPr lang="en-US" altLang="en-US" dirty="0"/>
              <a:t>Anti- and output dependencies arise because the limited number of registers mean that programmers reuse registers for different computations</a:t>
            </a:r>
          </a:p>
        </p:txBody>
      </p:sp>
      <p:sp>
        <p:nvSpPr>
          <p:cNvPr id="41987" name="Rectangle 3">
            <a:extLst>
              <a:ext uri="{FF2B5EF4-FFF2-40B4-BE49-F238E27FC236}">
                <a16:creationId xmlns:a16="http://schemas.microsoft.com/office/drawing/2014/main" id="{426C3572-90B3-8149-96A8-7574CE47AB7F}"/>
              </a:ext>
            </a:extLst>
          </p:cNvPr>
          <p:cNvSpPr>
            <a:spLocks/>
          </p:cNvSpPr>
          <p:nvPr/>
        </p:nvSpPr>
        <p:spPr bwMode="auto">
          <a:xfrm>
            <a:off x="7762567" y="2855604"/>
            <a:ext cx="1074737"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800">
                <a:latin typeface="Lucida Grande" panose="020B0600040502020204" pitchFamily="34" charset="0"/>
                <a:sym typeface="Lucida Grande" panose="020B0600040502020204" pitchFamily="34" charset="0"/>
              </a:rPr>
              <a:t>storage conflicts</a:t>
            </a:r>
          </a:p>
        </p:txBody>
      </p:sp>
      <p:sp>
        <p:nvSpPr>
          <p:cNvPr id="41988" name="Freeform 4">
            <a:extLst>
              <a:ext uri="{FF2B5EF4-FFF2-40B4-BE49-F238E27FC236}">
                <a16:creationId xmlns:a16="http://schemas.microsoft.com/office/drawing/2014/main" id="{49D5C8A2-C732-3548-96CE-0FEADBB1FDA5}"/>
              </a:ext>
            </a:extLst>
          </p:cNvPr>
          <p:cNvSpPr>
            <a:spLocks/>
          </p:cNvSpPr>
          <p:nvPr/>
        </p:nvSpPr>
        <p:spPr bwMode="auto">
          <a:xfrm>
            <a:off x="7427604" y="2871479"/>
            <a:ext cx="304800" cy="685800"/>
          </a:xfrm>
          <a:custGeom>
            <a:avLst/>
            <a:gdLst>
              <a:gd name="T0" fmla="*/ 0 w 21600"/>
              <a:gd name="T1" fmla="*/ 0 h 21600"/>
              <a:gd name="T2" fmla="*/ 2147483646 w 21600"/>
              <a:gd name="T3" fmla="*/ 2147483646 h 21600"/>
              <a:gd name="T4" fmla="*/ 2147483646 w 21600"/>
              <a:gd name="T5" fmla="*/ 2147483646 h 21600"/>
              <a:gd name="T6" fmla="*/ 2147483646 w 21600"/>
              <a:gd name="T7" fmla="*/ 2147483646 h 21600"/>
              <a:gd name="T8" fmla="*/ 2147483646 w 21600"/>
              <a:gd name="T9" fmla="*/ 2147483646 h 21600"/>
              <a:gd name="T10" fmla="*/ 2147483646 w 21600"/>
              <a:gd name="T11" fmla="*/ 2147483646 h 21600"/>
              <a:gd name="T12" fmla="*/ 0 w 21600"/>
              <a:gd name="T13" fmla="*/ 2147483646 h 21600"/>
              <a:gd name="T14" fmla="*/ 0 60000 65536"/>
              <a:gd name="T15" fmla="*/ 0 60000 65536"/>
              <a:gd name="T16" fmla="*/ 0 60000 65536"/>
              <a:gd name="T17" fmla="*/ 0 60000 65536"/>
              <a:gd name="T18" fmla="*/ 0 60000 65536"/>
              <a:gd name="T19" fmla="*/ 0 60000 65536"/>
              <a:gd name="T20" fmla="*/ 0 60000 65536"/>
              <a:gd name="T21" fmla="*/ 0 w 21600"/>
              <a:gd name="T22" fmla="*/ 0 h 21600"/>
              <a:gd name="T23" fmla="*/ 21600 w 21600"/>
              <a:gd name="T24" fmla="*/ 21600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0" y="0"/>
                </a:moveTo>
                <a:cubicBezTo>
                  <a:pt x="5965" y="0"/>
                  <a:pt x="10800" y="806"/>
                  <a:pt x="10800" y="1800"/>
                </a:cubicBezTo>
                <a:lnTo>
                  <a:pt x="10800" y="9000"/>
                </a:lnTo>
                <a:cubicBezTo>
                  <a:pt x="10800" y="9994"/>
                  <a:pt x="15635" y="10800"/>
                  <a:pt x="21600" y="10800"/>
                </a:cubicBezTo>
                <a:cubicBezTo>
                  <a:pt x="15635" y="10800"/>
                  <a:pt x="10800" y="11606"/>
                  <a:pt x="10800" y="12600"/>
                </a:cubicBezTo>
                <a:lnTo>
                  <a:pt x="10800" y="19800"/>
                </a:lnTo>
                <a:cubicBezTo>
                  <a:pt x="10800" y="20794"/>
                  <a:pt x="5965" y="21600"/>
                  <a:pt x="0" y="21600"/>
                </a:cubicBezTo>
              </a:path>
            </a:pathLst>
          </a:cu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2">
            <a:extLst>
              <a:ext uri="{FF2B5EF4-FFF2-40B4-BE49-F238E27FC236}">
                <a16:creationId xmlns:a16="http://schemas.microsoft.com/office/drawing/2014/main" id="{7DE040D6-5887-D342-B3D8-0E804BB494AF}"/>
              </a:ext>
            </a:extLst>
          </p:cNvPr>
          <p:cNvSpPr>
            <a:spLocks noGrp="1" noChangeArrowheads="1"/>
          </p:cNvSpPr>
          <p:nvPr>
            <p:ph type="title"/>
          </p:nvPr>
        </p:nvSpPr>
        <p:spPr>
          <a:xfrm>
            <a:off x="685800" y="316883"/>
            <a:ext cx="7772400" cy="762000"/>
          </a:xfrm>
        </p:spPr>
        <p:txBody>
          <a:bodyPr/>
          <a:lstStyle/>
          <a:p>
            <a:r>
              <a:rPr lang="en-US" altLang="en-US"/>
              <a:t>Recap: Pipeline Scheduling</a:t>
            </a:r>
          </a:p>
        </p:txBody>
      </p:sp>
      <p:sp>
        <p:nvSpPr>
          <p:cNvPr id="4" name="Content Placeholder 3">
            <a:extLst>
              <a:ext uri="{FF2B5EF4-FFF2-40B4-BE49-F238E27FC236}">
                <a16:creationId xmlns:a16="http://schemas.microsoft.com/office/drawing/2014/main" id="{EDECC38E-F165-394F-8BF0-CE69FCE88CF6}"/>
              </a:ext>
            </a:extLst>
          </p:cNvPr>
          <p:cNvSpPr>
            <a:spLocks noGrp="1" noChangeArrowheads="1"/>
          </p:cNvSpPr>
          <p:nvPr>
            <p:ph idx="1"/>
          </p:nvPr>
        </p:nvSpPr>
        <p:spPr>
          <a:xfrm>
            <a:off x="520700" y="1164608"/>
            <a:ext cx="8432800" cy="5105400"/>
          </a:xfrm>
        </p:spPr>
        <p:txBody>
          <a:bodyPr/>
          <a:lstStyle/>
          <a:p>
            <a:r>
              <a:rPr lang="en-US" altLang="en-US" dirty="0"/>
              <a:t>Statically Scheduled Pipeline</a:t>
            </a:r>
          </a:p>
          <a:p>
            <a:pPr lvl="1"/>
            <a:r>
              <a:rPr lang="en-AU" altLang="en-US" dirty="0"/>
              <a:t>Fetches an instruction and issues it unless there is a data dependence that cannot be hidden with forwarding.</a:t>
            </a:r>
          </a:p>
          <a:p>
            <a:pPr lvl="1"/>
            <a:r>
              <a:rPr lang="en-AU" altLang="en-US" i="1" dirty="0"/>
              <a:t>Implication:  In-order issue; in-order completion</a:t>
            </a:r>
            <a:endParaRPr lang="en-US" altLang="en-US" i="1" dirty="0"/>
          </a:p>
          <a:p>
            <a:r>
              <a:rPr lang="en-US" altLang="en-US" dirty="0"/>
              <a:t>Dynamically Scheduled Pipeline</a:t>
            </a:r>
          </a:p>
          <a:p>
            <a:pPr lvl="1"/>
            <a:r>
              <a:rPr lang="en-US" altLang="en-US" dirty="0"/>
              <a:t>Rearranges the order of instructions to reduce stalls while maintaining data flow</a:t>
            </a:r>
          </a:p>
          <a:p>
            <a:pPr lvl="1"/>
            <a:r>
              <a:rPr lang="en-US" altLang="en-US" i="1" dirty="0"/>
              <a:t>Implication:  In-/out-of-order issue; out-of-order completion</a:t>
            </a:r>
          </a:p>
          <a:p>
            <a:r>
              <a:rPr lang="en-US" altLang="en-US" dirty="0"/>
              <a:t>Observation</a:t>
            </a:r>
          </a:p>
          <a:p>
            <a:pPr lvl="1"/>
            <a:r>
              <a:rPr lang="en-US" altLang="en-US" dirty="0"/>
              <a:t>Commonality:  Both must maintain data flow for correctness.</a:t>
            </a:r>
          </a:p>
          <a:p>
            <a:pPr lvl="1"/>
            <a:r>
              <a:rPr lang="en-US" altLang="en-US" dirty="0"/>
              <a:t>Difference:  Other than static vs. dynamic …</a:t>
            </a:r>
          </a:p>
          <a:p>
            <a:pPr lvl="2"/>
            <a:r>
              <a:rPr lang="en-US" altLang="en-US" dirty="0"/>
              <a:t>Static:  Minimize stalls by separating dependent instructions</a:t>
            </a:r>
          </a:p>
          <a:p>
            <a:pPr lvl="2"/>
            <a:r>
              <a:rPr lang="en-US" altLang="en-US" dirty="0"/>
              <a:t>Dynamic:  Minimize stalls by re-arranging instructions based on dynamic presence of dependences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slide(fromBottom)">
                                      <p:cBhvr>
                                        <p:cTn id="7" dur="500"/>
                                        <p:tgtEl>
                                          <p:spTgt spid="4">
                                            <p:txEl>
                                              <p:pRg st="6" end="6"/>
                                            </p:txEl>
                                          </p:spTgt>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4">
                                            <p:txEl>
                                              <p:pRg st="7" end="7"/>
                                            </p:txEl>
                                          </p:spTgt>
                                        </p:tgtEl>
                                        <p:attrNameLst>
                                          <p:attrName>style.visibility</p:attrName>
                                        </p:attrNameLst>
                                      </p:cBhvr>
                                      <p:to>
                                        <p:strVal val="visible"/>
                                      </p:to>
                                    </p:set>
                                    <p:animEffect transition="in" filter="slide(fromBottom)">
                                      <p:cBhvr>
                                        <p:cTn id="10" dur="500"/>
                                        <p:tgtEl>
                                          <p:spTgt spid="4">
                                            <p:txEl>
                                              <p:pRg st="7" end="7"/>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4">
                                            <p:txEl>
                                              <p:pRg st="8" end="8"/>
                                            </p:txEl>
                                          </p:spTgt>
                                        </p:tgtEl>
                                        <p:attrNameLst>
                                          <p:attrName>style.visibility</p:attrName>
                                        </p:attrNameLst>
                                      </p:cBhvr>
                                      <p:to>
                                        <p:strVal val="visible"/>
                                      </p:to>
                                    </p:set>
                                    <p:animEffect transition="in" filter="slide(fromBottom)">
                                      <p:cBhvr>
                                        <p:cTn id="15" dur="500"/>
                                        <p:tgtEl>
                                          <p:spTgt spid="4">
                                            <p:txEl>
                                              <p:pRg st="8" end="8"/>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4">
                                            <p:txEl>
                                              <p:pRg st="9" end="9"/>
                                            </p:txEl>
                                          </p:spTgt>
                                        </p:tgtEl>
                                        <p:attrNameLst>
                                          <p:attrName>style.visibility</p:attrName>
                                        </p:attrNameLst>
                                      </p:cBhvr>
                                      <p:to>
                                        <p:strVal val="visible"/>
                                      </p:to>
                                    </p:set>
                                    <p:animEffect transition="in" filter="slide(fromBottom)">
                                      <p:cBhvr>
                                        <p:cTn id="20" dur="500"/>
                                        <p:tgtEl>
                                          <p:spTgt spid="4">
                                            <p:txEl>
                                              <p:pRg st="9" end="9"/>
                                            </p:txEl>
                                          </p:spTgt>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4">
                                            <p:txEl>
                                              <p:pRg st="10" end="10"/>
                                            </p:txEl>
                                          </p:spTgt>
                                        </p:tgtEl>
                                        <p:attrNameLst>
                                          <p:attrName>style.visibility</p:attrName>
                                        </p:attrNameLst>
                                      </p:cBhvr>
                                      <p:to>
                                        <p:strVal val="visible"/>
                                      </p:to>
                                    </p:set>
                                    <p:animEffect transition="in" filter="slide(fromBottom)">
                                      <p:cBhvr>
                                        <p:cTn id="23"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
            <a:extLst>
              <a:ext uri="{FF2B5EF4-FFF2-40B4-BE49-F238E27FC236}">
                <a16:creationId xmlns:a16="http://schemas.microsoft.com/office/drawing/2014/main" id="{229D1B47-523B-5B4A-ADF2-B57DDF1790D2}"/>
              </a:ext>
            </a:extLst>
          </p:cNvPr>
          <p:cNvSpPr>
            <a:spLocks noGrp="1" noChangeArrowheads="1"/>
          </p:cNvSpPr>
          <p:nvPr>
            <p:ph type="title"/>
          </p:nvPr>
        </p:nvSpPr>
        <p:spPr/>
        <p:txBody>
          <a:bodyPr/>
          <a:lstStyle/>
          <a:p>
            <a:r>
              <a:rPr lang="en-US" altLang="en-US"/>
              <a:t>Example:  IOI-OOC</a:t>
            </a:r>
          </a:p>
        </p:txBody>
      </p:sp>
      <p:sp>
        <p:nvSpPr>
          <p:cNvPr id="46082" name="Freeform 2">
            <a:extLst>
              <a:ext uri="{FF2B5EF4-FFF2-40B4-BE49-F238E27FC236}">
                <a16:creationId xmlns:a16="http://schemas.microsoft.com/office/drawing/2014/main" id="{7420162D-B124-B245-AEAA-2C497029D0C4}"/>
              </a:ext>
            </a:extLst>
          </p:cNvPr>
          <p:cNvSpPr>
            <a:spLocks/>
          </p:cNvSpPr>
          <p:nvPr/>
        </p:nvSpPr>
        <p:spPr bwMode="auto">
          <a:xfrm>
            <a:off x="2689225" y="1336675"/>
            <a:ext cx="334963" cy="766763"/>
          </a:xfrm>
          <a:custGeom>
            <a:avLst/>
            <a:gdLst>
              <a:gd name="T0" fmla="*/ 0 w 21600"/>
              <a:gd name="T1" fmla="*/ 2147483646 h 21600"/>
              <a:gd name="T2" fmla="*/ 2147483646 w 21600"/>
              <a:gd name="T3" fmla="*/ 2147483646 h 21600"/>
              <a:gd name="T4" fmla="*/ 0 w 21600"/>
              <a:gd name="T5" fmla="*/ 2147483646 h 21600"/>
              <a:gd name="T6" fmla="*/ 0 w 21600"/>
              <a:gd name="T7" fmla="*/ 0 h 21600"/>
              <a:gd name="T8" fmla="*/ 2147483646 w 21600"/>
              <a:gd name="T9" fmla="*/ 2147483646 h 21600"/>
              <a:gd name="T10" fmla="*/ 2147483646 w 21600"/>
              <a:gd name="T11" fmla="*/ 2147483646 h 21600"/>
              <a:gd name="T12" fmla="*/ 0 w 21600"/>
              <a:gd name="T13" fmla="*/ 2147483646 h 21600"/>
              <a:gd name="T14" fmla="*/ 0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4400"/>
                </a:moveTo>
                <a:lnTo>
                  <a:pt x="7234" y="10800"/>
                </a:lnTo>
                <a:lnTo>
                  <a:pt x="0" y="7200"/>
                </a:lnTo>
                <a:lnTo>
                  <a:pt x="0" y="0"/>
                </a:lnTo>
                <a:lnTo>
                  <a:pt x="21600" y="7200"/>
                </a:lnTo>
                <a:lnTo>
                  <a:pt x="21600" y="14400"/>
                </a:lnTo>
                <a:lnTo>
                  <a:pt x="0" y="21600"/>
                </a:lnTo>
                <a:lnTo>
                  <a:pt x="0" y="144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6083" name="Rectangle 3">
            <a:extLst>
              <a:ext uri="{FF2B5EF4-FFF2-40B4-BE49-F238E27FC236}">
                <a16:creationId xmlns:a16="http://schemas.microsoft.com/office/drawing/2014/main" id="{CBA97568-6FB1-DC4A-A4EE-95ABB48FF815}"/>
              </a:ext>
            </a:extLst>
          </p:cNvPr>
          <p:cNvSpPr>
            <a:spLocks/>
          </p:cNvSpPr>
          <p:nvPr/>
        </p:nvSpPr>
        <p:spPr bwMode="auto">
          <a:xfrm rot="5400000">
            <a:off x="2729706" y="1556545"/>
            <a:ext cx="269875"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7" bIns="0" anchor="ctr">
            <a:spAutoFit/>
          </a:bodyP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EX</a:t>
            </a:r>
          </a:p>
        </p:txBody>
      </p:sp>
      <p:sp>
        <p:nvSpPr>
          <p:cNvPr id="46084" name="Rectangle 4">
            <a:extLst>
              <a:ext uri="{FF2B5EF4-FFF2-40B4-BE49-F238E27FC236}">
                <a16:creationId xmlns:a16="http://schemas.microsoft.com/office/drawing/2014/main" id="{1E06E465-D767-604A-B06F-FEEF86FB4276}"/>
              </a:ext>
            </a:extLst>
          </p:cNvPr>
          <p:cNvSpPr>
            <a:spLocks/>
          </p:cNvSpPr>
          <p:nvPr/>
        </p:nvSpPr>
        <p:spPr bwMode="auto">
          <a:xfrm>
            <a:off x="1979613" y="1504950"/>
            <a:ext cx="23177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7" bIns="0" anchor="ctr">
            <a:spAutoFit/>
          </a:bodyP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IF</a:t>
            </a:r>
          </a:p>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ID</a:t>
            </a:r>
          </a:p>
        </p:txBody>
      </p:sp>
      <p:sp>
        <p:nvSpPr>
          <p:cNvPr id="46085" name="Freeform 5">
            <a:extLst>
              <a:ext uri="{FF2B5EF4-FFF2-40B4-BE49-F238E27FC236}">
                <a16:creationId xmlns:a16="http://schemas.microsoft.com/office/drawing/2014/main" id="{B82CECBD-0CF0-F349-9670-7A5F75DD38DE}"/>
              </a:ext>
            </a:extLst>
          </p:cNvPr>
          <p:cNvSpPr>
            <a:spLocks/>
          </p:cNvSpPr>
          <p:nvPr/>
        </p:nvSpPr>
        <p:spPr bwMode="auto">
          <a:xfrm>
            <a:off x="1884363" y="1485900"/>
            <a:ext cx="266700" cy="457200"/>
          </a:xfrm>
          <a:custGeom>
            <a:avLst/>
            <a:gdLst>
              <a:gd name="T0" fmla="*/ 2147483646 w 21600"/>
              <a:gd name="T1" fmla="*/ 0 h 21600"/>
              <a:gd name="T2" fmla="*/ 0 w 21600"/>
              <a:gd name="T3" fmla="*/ 0 h 21600"/>
              <a:gd name="T4" fmla="*/ 0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21600" y="0"/>
                </a:moveTo>
                <a:lnTo>
                  <a:pt x="0" y="0"/>
                </a:lnTo>
                <a:lnTo>
                  <a:pt x="0" y="21600"/>
                </a:lnTo>
                <a:lnTo>
                  <a:pt x="2160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6086" name="Freeform 6">
            <a:extLst>
              <a:ext uri="{FF2B5EF4-FFF2-40B4-BE49-F238E27FC236}">
                <a16:creationId xmlns:a16="http://schemas.microsoft.com/office/drawing/2014/main" id="{DE1D72B5-C97E-9A47-B693-4218E4AD3887}"/>
              </a:ext>
            </a:extLst>
          </p:cNvPr>
          <p:cNvSpPr>
            <a:spLocks/>
          </p:cNvSpPr>
          <p:nvPr/>
        </p:nvSpPr>
        <p:spPr bwMode="auto">
          <a:xfrm>
            <a:off x="2151063" y="1485900"/>
            <a:ext cx="269875" cy="457200"/>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6087" name="Line 7">
            <a:extLst>
              <a:ext uri="{FF2B5EF4-FFF2-40B4-BE49-F238E27FC236}">
                <a16:creationId xmlns:a16="http://schemas.microsoft.com/office/drawing/2014/main" id="{BA8B47B5-59F2-E84D-83BB-E14AA44D84B1}"/>
              </a:ext>
            </a:extLst>
          </p:cNvPr>
          <p:cNvSpPr>
            <a:spLocks noChangeShapeType="1"/>
          </p:cNvSpPr>
          <p:nvPr/>
        </p:nvSpPr>
        <p:spPr bwMode="auto">
          <a:xfrm>
            <a:off x="2427288" y="1565275"/>
            <a:ext cx="249237"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6088" name="Rectangle 8">
            <a:extLst>
              <a:ext uri="{FF2B5EF4-FFF2-40B4-BE49-F238E27FC236}">
                <a16:creationId xmlns:a16="http://schemas.microsoft.com/office/drawing/2014/main" id="{5C12A6BB-1653-8341-B6CF-5409BF0E9E9C}"/>
              </a:ext>
            </a:extLst>
          </p:cNvPr>
          <p:cNvSpPr>
            <a:spLocks/>
          </p:cNvSpPr>
          <p:nvPr/>
        </p:nvSpPr>
        <p:spPr bwMode="auto">
          <a:xfrm>
            <a:off x="4021138" y="1493838"/>
            <a:ext cx="4127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39687" bIns="0" anchor="ct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WB</a:t>
            </a:r>
          </a:p>
        </p:txBody>
      </p:sp>
      <p:sp>
        <p:nvSpPr>
          <p:cNvPr id="46089" name="Freeform 9">
            <a:extLst>
              <a:ext uri="{FF2B5EF4-FFF2-40B4-BE49-F238E27FC236}">
                <a16:creationId xmlns:a16="http://schemas.microsoft.com/office/drawing/2014/main" id="{46DE2108-8B4C-2649-80C3-EB92280A95F9}"/>
              </a:ext>
            </a:extLst>
          </p:cNvPr>
          <p:cNvSpPr>
            <a:spLocks/>
          </p:cNvSpPr>
          <p:nvPr/>
        </p:nvSpPr>
        <p:spPr bwMode="auto">
          <a:xfrm>
            <a:off x="3978275" y="1485900"/>
            <a:ext cx="225425" cy="457200"/>
          </a:xfrm>
          <a:custGeom>
            <a:avLst/>
            <a:gdLst>
              <a:gd name="T0" fmla="*/ 2147483646 w 21600"/>
              <a:gd name="T1" fmla="*/ 0 h 21600"/>
              <a:gd name="T2" fmla="*/ 0 w 21600"/>
              <a:gd name="T3" fmla="*/ 0 h 21600"/>
              <a:gd name="T4" fmla="*/ 0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21600" y="0"/>
                </a:moveTo>
                <a:lnTo>
                  <a:pt x="0" y="0"/>
                </a:lnTo>
                <a:lnTo>
                  <a:pt x="0" y="21600"/>
                </a:lnTo>
                <a:lnTo>
                  <a:pt x="2160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6090" name="Freeform 10">
            <a:extLst>
              <a:ext uri="{FF2B5EF4-FFF2-40B4-BE49-F238E27FC236}">
                <a16:creationId xmlns:a16="http://schemas.microsoft.com/office/drawing/2014/main" id="{7DCDB627-AE54-024A-BAD1-9B717C17F5A4}"/>
              </a:ext>
            </a:extLst>
          </p:cNvPr>
          <p:cNvSpPr>
            <a:spLocks/>
          </p:cNvSpPr>
          <p:nvPr/>
        </p:nvSpPr>
        <p:spPr bwMode="auto">
          <a:xfrm>
            <a:off x="4206875" y="1485900"/>
            <a:ext cx="225425" cy="457200"/>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6091" name="Line 11">
            <a:extLst>
              <a:ext uri="{FF2B5EF4-FFF2-40B4-BE49-F238E27FC236}">
                <a16:creationId xmlns:a16="http://schemas.microsoft.com/office/drawing/2014/main" id="{76920AF6-BD4F-6647-B206-B8911638713F}"/>
              </a:ext>
            </a:extLst>
          </p:cNvPr>
          <p:cNvSpPr>
            <a:spLocks noChangeShapeType="1"/>
          </p:cNvSpPr>
          <p:nvPr/>
        </p:nvSpPr>
        <p:spPr bwMode="auto">
          <a:xfrm>
            <a:off x="3713163" y="1714500"/>
            <a:ext cx="246062"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6092" name="Line 12">
            <a:extLst>
              <a:ext uri="{FF2B5EF4-FFF2-40B4-BE49-F238E27FC236}">
                <a16:creationId xmlns:a16="http://schemas.microsoft.com/office/drawing/2014/main" id="{99DCCA4F-7280-C44B-95FE-29842A7C04D7}"/>
              </a:ext>
            </a:extLst>
          </p:cNvPr>
          <p:cNvSpPr>
            <a:spLocks noChangeShapeType="1"/>
          </p:cNvSpPr>
          <p:nvPr/>
        </p:nvSpPr>
        <p:spPr bwMode="auto">
          <a:xfrm>
            <a:off x="2427288" y="1863725"/>
            <a:ext cx="249237"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6093" name="Rectangle 13">
            <a:extLst>
              <a:ext uri="{FF2B5EF4-FFF2-40B4-BE49-F238E27FC236}">
                <a16:creationId xmlns:a16="http://schemas.microsoft.com/office/drawing/2014/main" id="{C9FA38CF-6D4E-A244-A163-A196757CA606}"/>
              </a:ext>
            </a:extLst>
          </p:cNvPr>
          <p:cNvSpPr>
            <a:spLocks/>
          </p:cNvSpPr>
          <p:nvPr/>
        </p:nvSpPr>
        <p:spPr bwMode="auto">
          <a:xfrm>
            <a:off x="415925" y="1677988"/>
            <a:ext cx="223838"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7" bIns="0" anchor="ctr">
            <a:spAutoFit/>
          </a:bodyP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800">
                <a:latin typeface="Lucida Grande" panose="020B0600040502020204" pitchFamily="34" charset="0"/>
                <a:sym typeface="Lucida Grande" panose="020B0600040502020204" pitchFamily="34" charset="0"/>
              </a:rPr>
              <a:t>I</a:t>
            </a:r>
          </a:p>
          <a:p>
            <a:pPr eaLnBrk="1" hangingPunct="1">
              <a:spcBef>
                <a:spcPct val="0"/>
              </a:spcBef>
              <a:buFontTx/>
              <a:buNone/>
            </a:pPr>
            <a:r>
              <a:rPr lang="en-US" altLang="en-US" sz="1800">
                <a:latin typeface="Lucida Grande" panose="020B0600040502020204" pitchFamily="34" charset="0"/>
                <a:sym typeface="Lucida Grande" panose="020B0600040502020204" pitchFamily="34" charset="0"/>
              </a:rPr>
              <a:t>n</a:t>
            </a:r>
          </a:p>
          <a:p>
            <a:pPr eaLnBrk="1" hangingPunct="1">
              <a:spcBef>
                <a:spcPct val="0"/>
              </a:spcBef>
              <a:buFontTx/>
              <a:buNone/>
            </a:pPr>
            <a:r>
              <a:rPr lang="en-US" altLang="en-US" sz="1800">
                <a:latin typeface="Lucida Grande" panose="020B0600040502020204" pitchFamily="34" charset="0"/>
                <a:sym typeface="Lucida Grande" panose="020B0600040502020204" pitchFamily="34" charset="0"/>
              </a:rPr>
              <a:t>s</a:t>
            </a:r>
          </a:p>
          <a:p>
            <a:pPr eaLnBrk="1" hangingPunct="1">
              <a:spcBef>
                <a:spcPct val="0"/>
              </a:spcBef>
              <a:buFontTx/>
              <a:buNone/>
            </a:pPr>
            <a:r>
              <a:rPr lang="en-US" altLang="en-US" sz="1800">
                <a:latin typeface="Lucida Grande" panose="020B0600040502020204" pitchFamily="34" charset="0"/>
                <a:sym typeface="Lucida Grande" panose="020B0600040502020204" pitchFamily="34" charset="0"/>
              </a:rPr>
              <a:t>t</a:t>
            </a:r>
          </a:p>
          <a:p>
            <a:pPr eaLnBrk="1" hangingPunct="1">
              <a:spcBef>
                <a:spcPct val="0"/>
              </a:spcBef>
              <a:buFontTx/>
              <a:buNone/>
            </a:pPr>
            <a:r>
              <a:rPr lang="en-US" altLang="en-US" sz="1800">
                <a:latin typeface="Lucida Grande" panose="020B0600040502020204" pitchFamily="34" charset="0"/>
                <a:sym typeface="Lucida Grande" panose="020B0600040502020204" pitchFamily="34" charset="0"/>
              </a:rPr>
              <a:t>r.</a:t>
            </a:r>
          </a:p>
          <a:p>
            <a:pPr eaLnBrk="1" hangingPunct="1">
              <a:spcBef>
                <a:spcPct val="0"/>
              </a:spcBef>
              <a:buFontTx/>
              <a:buNone/>
            </a:pPr>
            <a:endParaRPr lang="en-US" altLang="en-US" sz="1800">
              <a:latin typeface="Lucida Grande" panose="020B0600040502020204" pitchFamily="34" charset="0"/>
              <a:sym typeface="Lucida Grande" panose="020B0600040502020204" pitchFamily="34" charset="0"/>
            </a:endParaRPr>
          </a:p>
          <a:p>
            <a:pPr eaLnBrk="1" hangingPunct="1">
              <a:spcBef>
                <a:spcPct val="0"/>
              </a:spcBef>
              <a:buFontTx/>
              <a:buNone/>
            </a:pPr>
            <a:r>
              <a:rPr lang="en-US" altLang="en-US" sz="1800">
                <a:latin typeface="Lucida Grande" panose="020B0600040502020204" pitchFamily="34" charset="0"/>
                <a:sym typeface="Lucida Grande" panose="020B0600040502020204" pitchFamily="34" charset="0"/>
              </a:rPr>
              <a:t>O</a:t>
            </a:r>
          </a:p>
          <a:p>
            <a:pPr eaLnBrk="1" hangingPunct="1">
              <a:spcBef>
                <a:spcPct val="0"/>
              </a:spcBef>
              <a:buFontTx/>
              <a:buNone/>
            </a:pPr>
            <a:r>
              <a:rPr lang="en-US" altLang="en-US" sz="1800">
                <a:latin typeface="Lucida Grande" panose="020B0600040502020204" pitchFamily="34" charset="0"/>
                <a:sym typeface="Lucida Grande" panose="020B0600040502020204" pitchFamily="34" charset="0"/>
              </a:rPr>
              <a:t>r</a:t>
            </a:r>
          </a:p>
          <a:p>
            <a:pPr eaLnBrk="1" hangingPunct="1">
              <a:spcBef>
                <a:spcPct val="0"/>
              </a:spcBef>
              <a:buFontTx/>
              <a:buNone/>
            </a:pPr>
            <a:r>
              <a:rPr lang="en-US" altLang="en-US" sz="1800">
                <a:latin typeface="Lucida Grande" panose="020B0600040502020204" pitchFamily="34" charset="0"/>
                <a:sym typeface="Lucida Grande" panose="020B0600040502020204" pitchFamily="34" charset="0"/>
              </a:rPr>
              <a:t>d</a:t>
            </a:r>
          </a:p>
          <a:p>
            <a:pPr eaLnBrk="1" hangingPunct="1">
              <a:spcBef>
                <a:spcPct val="0"/>
              </a:spcBef>
              <a:buFontTx/>
              <a:buNone/>
            </a:pPr>
            <a:r>
              <a:rPr lang="en-US" altLang="en-US" sz="1800">
                <a:latin typeface="Lucida Grande" panose="020B0600040502020204" pitchFamily="34" charset="0"/>
                <a:sym typeface="Lucida Grande" panose="020B0600040502020204" pitchFamily="34" charset="0"/>
              </a:rPr>
              <a:t>e</a:t>
            </a:r>
          </a:p>
          <a:p>
            <a:pPr eaLnBrk="1" hangingPunct="1">
              <a:spcBef>
                <a:spcPct val="0"/>
              </a:spcBef>
              <a:buFontTx/>
              <a:buNone/>
            </a:pPr>
            <a:r>
              <a:rPr lang="en-US" altLang="en-US" sz="1800">
                <a:latin typeface="Lucida Grande" panose="020B0600040502020204" pitchFamily="34" charset="0"/>
                <a:sym typeface="Lucida Grande" panose="020B0600040502020204" pitchFamily="34" charset="0"/>
              </a:rPr>
              <a:t>r</a:t>
            </a:r>
          </a:p>
        </p:txBody>
      </p:sp>
      <p:sp>
        <p:nvSpPr>
          <p:cNvPr id="46094" name="Rectangle 14">
            <a:extLst>
              <a:ext uri="{FF2B5EF4-FFF2-40B4-BE49-F238E27FC236}">
                <a16:creationId xmlns:a16="http://schemas.microsoft.com/office/drawing/2014/main" id="{483322ED-E044-EE4D-9A48-D8FDC209A924}"/>
              </a:ext>
            </a:extLst>
          </p:cNvPr>
          <p:cNvSpPr>
            <a:spLocks/>
          </p:cNvSpPr>
          <p:nvPr/>
        </p:nvSpPr>
        <p:spPr bwMode="auto">
          <a:xfrm>
            <a:off x="942975" y="1603375"/>
            <a:ext cx="303213"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7" bIns="0" anchor="ctr">
            <a:spAutoFit/>
          </a:bodyP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ts val="275"/>
              </a:spcBef>
              <a:buFontTx/>
              <a:buNone/>
            </a:pPr>
            <a:r>
              <a:rPr lang="en-US" altLang="en-US" sz="2200">
                <a:latin typeface="Lucida Grande" panose="020B0600040502020204" pitchFamily="34" charset="0"/>
                <a:sym typeface="Lucida Grande" panose="020B0600040502020204" pitchFamily="34" charset="0"/>
              </a:rPr>
              <a:t>I1</a:t>
            </a:r>
          </a:p>
          <a:p>
            <a:pPr eaLnBrk="1" hangingPunct="1">
              <a:spcBef>
                <a:spcPts val="275"/>
              </a:spcBef>
              <a:buFontTx/>
              <a:buNone/>
            </a:pPr>
            <a:endParaRPr lang="en-US" altLang="en-US" sz="2200">
              <a:latin typeface="Lucida Grande" panose="020B0600040502020204" pitchFamily="34" charset="0"/>
              <a:sym typeface="Lucida Grande" panose="020B0600040502020204" pitchFamily="34" charset="0"/>
            </a:endParaRPr>
          </a:p>
          <a:p>
            <a:pPr eaLnBrk="1" hangingPunct="1">
              <a:spcBef>
                <a:spcPts val="275"/>
              </a:spcBef>
              <a:buFontTx/>
              <a:buNone/>
            </a:pPr>
            <a:r>
              <a:rPr lang="en-US" altLang="en-US" sz="2200">
                <a:latin typeface="Lucida Grande" panose="020B0600040502020204" pitchFamily="34" charset="0"/>
                <a:sym typeface="Lucida Grande" panose="020B0600040502020204" pitchFamily="34" charset="0"/>
              </a:rPr>
              <a:t>I2</a:t>
            </a:r>
          </a:p>
          <a:p>
            <a:pPr eaLnBrk="1" hangingPunct="1">
              <a:spcBef>
                <a:spcPts val="275"/>
              </a:spcBef>
              <a:buFontTx/>
              <a:buNone/>
            </a:pPr>
            <a:endParaRPr lang="en-US" altLang="en-US" sz="2200">
              <a:latin typeface="Lucida Grande" panose="020B0600040502020204" pitchFamily="34" charset="0"/>
              <a:sym typeface="Lucida Grande" panose="020B0600040502020204" pitchFamily="34" charset="0"/>
            </a:endParaRPr>
          </a:p>
          <a:p>
            <a:pPr eaLnBrk="1" hangingPunct="1">
              <a:spcBef>
                <a:spcPts val="275"/>
              </a:spcBef>
              <a:buFontTx/>
              <a:buNone/>
            </a:pPr>
            <a:r>
              <a:rPr lang="en-US" altLang="en-US" sz="2200">
                <a:latin typeface="Lucida Grande" panose="020B0600040502020204" pitchFamily="34" charset="0"/>
                <a:sym typeface="Lucida Grande" panose="020B0600040502020204" pitchFamily="34" charset="0"/>
              </a:rPr>
              <a:t>I3</a:t>
            </a:r>
          </a:p>
          <a:p>
            <a:pPr eaLnBrk="1" hangingPunct="1">
              <a:spcBef>
                <a:spcPts val="275"/>
              </a:spcBef>
              <a:buFontTx/>
              <a:buNone/>
            </a:pPr>
            <a:endParaRPr lang="en-US" altLang="en-US" sz="2200">
              <a:latin typeface="Lucida Grande" panose="020B0600040502020204" pitchFamily="34" charset="0"/>
              <a:sym typeface="Lucida Grande" panose="020B0600040502020204" pitchFamily="34" charset="0"/>
            </a:endParaRPr>
          </a:p>
          <a:p>
            <a:pPr eaLnBrk="1" hangingPunct="1">
              <a:spcBef>
                <a:spcPts val="275"/>
              </a:spcBef>
              <a:buFontTx/>
              <a:buNone/>
            </a:pPr>
            <a:r>
              <a:rPr lang="en-US" altLang="en-US" sz="2200">
                <a:latin typeface="Lucida Grande" panose="020B0600040502020204" pitchFamily="34" charset="0"/>
                <a:sym typeface="Lucida Grande" panose="020B0600040502020204" pitchFamily="34" charset="0"/>
              </a:rPr>
              <a:t>I4</a:t>
            </a:r>
          </a:p>
          <a:p>
            <a:pPr eaLnBrk="1" hangingPunct="1">
              <a:spcBef>
                <a:spcPts val="275"/>
              </a:spcBef>
              <a:buFontTx/>
              <a:buNone/>
            </a:pPr>
            <a:endParaRPr lang="en-US" altLang="en-US" sz="2200">
              <a:latin typeface="Lucida Grande" panose="020B0600040502020204" pitchFamily="34" charset="0"/>
              <a:sym typeface="Lucida Grande" panose="020B0600040502020204" pitchFamily="34" charset="0"/>
            </a:endParaRPr>
          </a:p>
          <a:p>
            <a:pPr eaLnBrk="1" hangingPunct="1">
              <a:spcBef>
                <a:spcPts val="275"/>
              </a:spcBef>
              <a:buFontTx/>
              <a:buNone/>
            </a:pPr>
            <a:r>
              <a:rPr lang="en-US" altLang="en-US" sz="2200">
                <a:latin typeface="Lucida Grande" panose="020B0600040502020204" pitchFamily="34" charset="0"/>
                <a:sym typeface="Lucida Grande" panose="020B0600040502020204" pitchFamily="34" charset="0"/>
              </a:rPr>
              <a:t>I5</a:t>
            </a:r>
          </a:p>
          <a:p>
            <a:pPr eaLnBrk="1" hangingPunct="1">
              <a:spcBef>
                <a:spcPts val="275"/>
              </a:spcBef>
              <a:buFontTx/>
              <a:buNone/>
            </a:pPr>
            <a:endParaRPr lang="en-US" altLang="en-US" sz="2200">
              <a:latin typeface="Lucida Grande" panose="020B0600040502020204" pitchFamily="34" charset="0"/>
              <a:sym typeface="Lucida Grande" panose="020B0600040502020204" pitchFamily="34" charset="0"/>
            </a:endParaRPr>
          </a:p>
          <a:p>
            <a:pPr eaLnBrk="1" hangingPunct="1">
              <a:spcBef>
                <a:spcPts val="275"/>
              </a:spcBef>
              <a:buFontTx/>
              <a:buNone/>
            </a:pPr>
            <a:r>
              <a:rPr lang="en-US" altLang="en-US" sz="2200">
                <a:latin typeface="Lucida Grande" panose="020B0600040502020204" pitchFamily="34" charset="0"/>
                <a:sym typeface="Lucida Grande" panose="020B0600040502020204" pitchFamily="34" charset="0"/>
              </a:rPr>
              <a:t>I6</a:t>
            </a:r>
          </a:p>
        </p:txBody>
      </p:sp>
      <p:sp>
        <p:nvSpPr>
          <p:cNvPr id="46095" name="Line 15">
            <a:extLst>
              <a:ext uri="{FF2B5EF4-FFF2-40B4-BE49-F238E27FC236}">
                <a16:creationId xmlns:a16="http://schemas.microsoft.com/office/drawing/2014/main" id="{831466E0-90C2-3141-842F-79F2B39AF40A}"/>
              </a:ext>
            </a:extLst>
          </p:cNvPr>
          <p:cNvSpPr>
            <a:spLocks noChangeShapeType="1"/>
          </p:cNvSpPr>
          <p:nvPr/>
        </p:nvSpPr>
        <p:spPr bwMode="auto">
          <a:xfrm>
            <a:off x="738188" y="1635125"/>
            <a:ext cx="3175" cy="3886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46096" name="Line 16">
            <a:extLst>
              <a:ext uri="{FF2B5EF4-FFF2-40B4-BE49-F238E27FC236}">
                <a16:creationId xmlns:a16="http://schemas.microsoft.com/office/drawing/2014/main" id="{67641FF3-6A03-604E-B7B4-CBD3DCD69B95}"/>
              </a:ext>
            </a:extLst>
          </p:cNvPr>
          <p:cNvSpPr>
            <a:spLocks noChangeShapeType="1"/>
          </p:cNvSpPr>
          <p:nvPr/>
        </p:nvSpPr>
        <p:spPr bwMode="auto">
          <a:xfrm rot="10800000" flipH="1">
            <a:off x="1577975" y="1108075"/>
            <a:ext cx="5110163" cy="4763"/>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46097" name="Freeform 17">
            <a:extLst>
              <a:ext uri="{FF2B5EF4-FFF2-40B4-BE49-F238E27FC236}">
                <a16:creationId xmlns:a16="http://schemas.microsoft.com/office/drawing/2014/main" id="{C8EDDF22-35AB-8D47-A56C-32E991A56763}"/>
              </a:ext>
            </a:extLst>
          </p:cNvPr>
          <p:cNvSpPr>
            <a:spLocks/>
          </p:cNvSpPr>
          <p:nvPr/>
        </p:nvSpPr>
        <p:spPr bwMode="auto">
          <a:xfrm>
            <a:off x="2689225" y="2092325"/>
            <a:ext cx="334963" cy="765175"/>
          </a:xfrm>
          <a:custGeom>
            <a:avLst/>
            <a:gdLst>
              <a:gd name="T0" fmla="*/ 0 w 21600"/>
              <a:gd name="T1" fmla="*/ 2147483646 h 21600"/>
              <a:gd name="T2" fmla="*/ 2147483646 w 21600"/>
              <a:gd name="T3" fmla="*/ 2147483646 h 21600"/>
              <a:gd name="T4" fmla="*/ 0 w 21600"/>
              <a:gd name="T5" fmla="*/ 2147483646 h 21600"/>
              <a:gd name="T6" fmla="*/ 0 w 21600"/>
              <a:gd name="T7" fmla="*/ 0 h 21600"/>
              <a:gd name="T8" fmla="*/ 2147483646 w 21600"/>
              <a:gd name="T9" fmla="*/ 2147483646 h 21600"/>
              <a:gd name="T10" fmla="*/ 2147483646 w 21600"/>
              <a:gd name="T11" fmla="*/ 2147483646 h 21600"/>
              <a:gd name="T12" fmla="*/ 0 w 21600"/>
              <a:gd name="T13" fmla="*/ 2147483646 h 21600"/>
              <a:gd name="T14" fmla="*/ 0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4400"/>
                </a:moveTo>
                <a:lnTo>
                  <a:pt x="7234" y="10800"/>
                </a:lnTo>
                <a:lnTo>
                  <a:pt x="0" y="7200"/>
                </a:lnTo>
                <a:lnTo>
                  <a:pt x="0" y="0"/>
                </a:lnTo>
                <a:lnTo>
                  <a:pt x="21600" y="7200"/>
                </a:lnTo>
                <a:lnTo>
                  <a:pt x="21600" y="14400"/>
                </a:lnTo>
                <a:lnTo>
                  <a:pt x="0" y="21600"/>
                </a:lnTo>
                <a:lnTo>
                  <a:pt x="0" y="144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6098" name="Rectangle 18">
            <a:extLst>
              <a:ext uri="{FF2B5EF4-FFF2-40B4-BE49-F238E27FC236}">
                <a16:creationId xmlns:a16="http://schemas.microsoft.com/office/drawing/2014/main" id="{F5B50797-D0AC-6D49-9214-C37FEE3D07A6}"/>
              </a:ext>
            </a:extLst>
          </p:cNvPr>
          <p:cNvSpPr>
            <a:spLocks/>
          </p:cNvSpPr>
          <p:nvPr/>
        </p:nvSpPr>
        <p:spPr bwMode="auto">
          <a:xfrm rot="5400000">
            <a:off x="2728913" y="2319338"/>
            <a:ext cx="271462"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7" bIns="0" anchor="ctr">
            <a:spAutoFit/>
          </a:bodyP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EX</a:t>
            </a:r>
          </a:p>
        </p:txBody>
      </p:sp>
      <p:sp>
        <p:nvSpPr>
          <p:cNvPr id="46099" name="Rectangle 19">
            <a:extLst>
              <a:ext uri="{FF2B5EF4-FFF2-40B4-BE49-F238E27FC236}">
                <a16:creationId xmlns:a16="http://schemas.microsoft.com/office/drawing/2014/main" id="{32E001E7-E074-EE49-B95A-5EDCB47ECBC2}"/>
              </a:ext>
            </a:extLst>
          </p:cNvPr>
          <p:cNvSpPr>
            <a:spLocks/>
          </p:cNvSpPr>
          <p:nvPr/>
        </p:nvSpPr>
        <p:spPr bwMode="auto">
          <a:xfrm>
            <a:off x="1979613" y="2270125"/>
            <a:ext cx="2317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7" bIns="0" anchor="ctr">
            <a:spAutoFit/>
          </a:bodyP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IF</a:t>
            </a:r>
          </a:p>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ID</a:t>
            </a:r>
          </a:p>
        </p:txBody>
      </p:sp>
      <p:sp>
        <p:nvSpPr>
          <p:cNvPr id="46100" name="Freeform 20">
            <a:extLst>
              <a:ext uri="{FF2B5EF4-FFF2-40B4-BE49-F238E27FC236}">
                <a16:creationId xmlns:a16="http://schemas.microsoft.com/office/drawing/2014/main" id="{E4121553-264E-EA4A-ABB7-23BE412B9EE3}"/>
              </a:ext>
            </a:extLst>
          </p:cNvPr>
          <p:cNvSpPr>
            <a:spLocks/>
          </p:cNvSpPr>
          <p:nvPr/>
        </p:nvSpPr>
        <p:spPr bwMode="auto">
          <a:xfrm>
            <a:off x="1884363" y="2251075"/>
            <a:ext cx="266700" cy="457200"/>
          </a:xfrm>
          <a:custGeom>
            <a:avLst/>
            <a:gdLst>
              <a:gd name="T0" fmla="*/ 2147483646 w 21600"/>
              <a:gd name="T1" fmla="*/ 0 h 21600"/>
              <a:gd name="T2" fmla="*/ 0 w 21600"/>
              <a:gd name="T3" fmla="*/ 0 h 21600"/>
              <a:gd name="T4" fmla="*/ 0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21600" y="0"/>
                </a:moveTo>
                <a:lnTo>
                  <a:pt x="0" y="0"/>
                </a:lnTo>
                <a:lnTo>
                  <a:pt x="0" y="21600"/>
                </a:lnTo>
                <a:lnTo>
                  <a:pt x="2160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6101" name="Freeform 21">
            <a:extLst>
              <a:ext uri="{FF2B5EF4-FFF2-40B4-BE49-F238E27FC236}">
                <a16:creationId xmlns:a16="http://schemas.microsoft.com/office/drawing/2014/main" id="{FF4A65B8-4F6C-744E-A8AF-F80A8D77F53C}"/>
              </a:ext>
            </a:extLst>
          </p:cNvPr>
          <p:cNvSpPr>
            <a:spLocks/>
          </p:cNvSpPr>
          <p:nvPr/>
        </p:nvSpPr>
        <p:spPr bwMode="auto">
          <a:xfrm>
            <a:off x="2151063" y="2251075"/>
            <a:ext cx="269875" cy="457200"/>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6102" name="Line 22">
            <a:extLst>
              <a:ext uri="{FF2B5EF4-FFF2-40B4-BE49-F238E27FC236}">
                <a16:creationId xmlns:a16="http://schemas.microsoft.com/office/drawing/2014/main" id="{E0E4E730-CDCA-D84C-B4AF-1731C6F912BF}"/>
              </a:ext>
            </a:extLst>
          </p:cNvPr>
          <p:cNvSpPr>
            <a:spLocks noChangeShapeType="1"/>
          </p:cNvSpPr>
          <p:nvPr/>
        </p:nvSpPr>
        <p:spPr bwMode="auto">
          <a:xfrm>
            <a:off x="2427288" y="2320925"/>
            <a:ext cx="249237"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6103" name="Rectangle 23">
            <a:extLst>
              <a:ext uri="{FF2B5EF4-FFF2-40B4-BE49-F238E27FC236}">
                <a16:creationId xmlns:a16="http://schemas.microsoft.com/office/drawing/2014/main" id="{DB1E3AC1-DF38-DE46-8E61-96F146FF6FA4}"/>
              </a:ext>
            </a:extLst>
          </p:cNvPr>
          <p:cNvSpPr>
            <a:spLocks/>
          </p:cNvSpPr>
          <p:nvPr/>
        </p:nvSpPr>
        <p:spPr bwMode="auto">
          <a:xfrm>
            <a:off x="3344863" y="2255838"/>
            <a:ext cx="4111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39687" bIns="0" anchor="ct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WB</a:t>
            </a:r>
          </a:p>
        </p:txBody>
      </p:sp>
      <p:sp>
        <p:nvSpPr>
          <p:cNvPr id="46104" name="Freeform 24">
            <a:extLst>
              <a:ext uri="{FF2B5EF4-FFF2-40B4-BE49-F238E27FC236}">
                <a16:creationId xmlns:a16="http://schemas.microsoft.com/office/drawing/2014/main" id="{24CCD299-C6B2-E244-BA21-2729F4696420}"/>
              </a:ext>
            </a:extLst>
          </p:cNvPr>
          <p:cNvSpPr>
            <a:spLocks/>
          </p:cNvSpPr>
          <p:nvPr/>
        </p:nvSpPr>
        <p:spPr bwMode="auto">
          <a:xfrm>
            <a:off x="3298825" y="2251075"/>
            <a:ext cx="222250" cy="457200"/>
          </a:xfrm>
          <a:custGeom>
            <a:avLst/>
            <a:gdLst>
              <a:gd name="T0" fmla="*/ 2147483646 w 21600"/>
              <a:gd name="T1" fmla="*/ 0 h 21600"/>
              <a:gd name="T2" fmla="*/ 0 w 21600"/>
              <a:gd name="T3" fmla="*/ 0 h 21600"/>
              <a:gd name="T4" fmla="*/ 0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21600" y="0"/>
                </a:moveTo>
                <a:lnTo>
                  <a:pt x="0" y="0"/>
                </a:lnTo>
                <a:lnTo>
                  <a:pt x="0" y="21600"/>
                </a:lnTo>
                <a:lnTo>
                  <a:pt x="2160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6105" name="Freeform 25">
            <a:extLst>
              <a:ext uri="{FF2B5EF4-FFF2-40B4-BE49-F238E27FC236}">
                <a16:creationId xmlns:a16="http://schemas.microsoft.com/office/drawing/2014/main" id="{5E1D9D46-A6FA-2D45-B17D-A3730B38F740}"/>
              </a:ext>
            </a:extLst>
          </p:cNvPr>
          <p:cNvSpPr>
            <a:spLocks/>
          </p:cNvSpPr>
          <p:nvPr/>
        </p:nvSpPr>
        <p:spPr bwMode="auto">
          <a:xfrm>
            <a:off x="3521075" y="2251075"/>
            <a:ext cx="227013" cy="457200"/>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6106" name="Line 26">
            <a:extLst>
              <a:ext uri="{FF2B5EF4-FFF2-40B4-BE49-F238E27FC236}">
                <a16:creationId xmlns:a16="http://schemas.microsoft.com/office/drawing/2014/main" id="{2C1317A4-CCA8-0140-895E-D322A326C378}"/>
              </a:ext>
            </a:extLst>
          </p:cNvPr>
          <p:cNvSpPr>
            <a:spLocks noChangeShapeType="1"/>
          </p:cNvSpPr>
          <p:nvPr/>
        </p:nvSpPr>
        <p:spPr bwMode="auto">
          <a:xfrm>
            <a:off x="3027363" y="2479675"/>
            <a:ext cx="307975"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6107" name="Line 27">
            <a:extLst>
              <a:ext uri="{FF2B5EF4-FFF2-40B4-BE49-F238E27FC236}">
                <a16:creationId xmlns:a16="http://schemas.microsoft.com/office/drawing/2014/main" id="{73EE8A8E-18C2-424C-AD5C-332B78E30A2F}"/>
              </a:ext>
            </a:extLst>
          </p:cNvPr>
          <p:cNvSpPr>
            <a:spLocks noChangeShapeType="1"/>
          </p:cNvSpPr>
          <p:nvPr/>
        </p:nvSpPr>
        <p:spPr bwMode="auto">
          <a:xfrm>
            <a:off x="2427288" y="2628900"/>
            <a:ext cx="249237"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nvGrpSpPr>
          <p:cNvPr id="46108" name="Group 28">
            <a:extLst>
              <a:ext uri="{FF2B5EF4-FFF2-40B4-BE49-F238E27FC236}">
                <a16:creationId xmlns:a16="http://schemas.microsoft.com/office/drawing/2014/main" id="{161CEAAF-42B9-A445-AAF0-0074C76B5183}"/>
              </a:ext>
            </a:extLst>
          </p:cNvPr>
          <p:cNvGrpSpPr>
            <a:grpSpLocks/>
          </p:cNvGrpSpPr>
          <p:nvPr/>
        </p:nvGrpSpPr>
        <p:grpSpPr bwMode="auto">
          <a:xfrm>
            <a:off x="1806575" y="1236663"/>
            <a:ext cx="5487988" cy="5049837"/>
            <a:chOff x="0" y="0"/>
            <a:chExt cx="3841" cy="3534"/>
          </a:xfrm>
        </p:grpSpPr>
        <p:sp>
          <p:nvSpPr>
            <p:cNvPr id="46167" name="Line 29">
              <a:extLst>
                <a:ext uri="{FF2B5EF4-FFF2-40B4-BE49-F238E27FC236}">
                  <a16:creationId xmlns:a16="http://schemas.microsoft.com/office/drawing/2014/main" id="{B0AB84D0-A2D0-BE49-82FA-88FDF31FEDA5}"/>
                </a:ext>
              </a:extLst>
            </p:cNvPr>
            <p:cNvSpPr>
              <a:spLocks noChangeShapeType="1"/>
            </p:cNvSpPr>
            <p:nvPr/>
          </p:nvSpPr>
          <p:spPr bwMode="auto">
            <a:xfrm>
              <a:off x="0" y="0"/>
              <a:ext cx="1" cy="3518"/>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6168" name="Line 30">
              <a:extLst>
                <a:ext uri="{FF2B5EF4-FFF2-40B4-BE49-F238E27FC236}">
                  <a16:creationId xmlns:a16="http://schemas.microsoft.com/office/drawing/2014/main" id="{006AC57C-EB97-E744-8DF7-531B5F7906B3}"/>
                </a:ext>
              </a:extLst>
            </p:cNvPr>
            <p:cNvSpPr>
              <a:spLocks noChangeShapeType="1"/>
            </p:cNvSpPr>
            <p:nvPr/>
          </p:nvSpPr>
          <p:spPr bwMode="auto">
            <a:xfrm>
              <a:off x="480" y="0"/>
              <a:ext cx="1" cy="3518"/>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6169" name="Line 31">
              <a:extLst>
                <a:ext uri="{FF2B5EF4-FFF2-40B4-BE49-F238E27FC236}">
                  <a16:creationId xmlns:a16="http://schemas.microsoft.com/office/drawing/2014/main" id="{7E71EA3A-0547-B74C-BFF3-5154AE88EC4E}"/>
                </a:ext>
              </a:extLst>
            </p:cNvPr>
            <p:cNvSpPr>
              <a:spLocks noChangeShapeType="1"/>
            </p:cNvSpPr>
            <p:nvPr/>
          </p:nvSpPr>
          <p:spPr bwMode="auto">
            <a:xfrm>
              <a:off x="960" y="0"/>
              <a:ext cx="1" cy="3518"/>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6170" name="Line 32">
              <a:extLst>
                <a:ext uri="{FF2B5EF4-FFF2-40B4-BE49-F238E27FC236}">
                  <a16:creationId xmlns:a16="http://schemas.microsoft.com/office/drawing/2014/main" id="{3A94AAE8-9879-6947-911B-DBE9B86464FF}"/>
                </a:ext>
              </a:extLst>
            </p:cNvPr>
            <p:cNvSpPr>
              <a:spLocks noChangeShapeType="1"/>
            </p:cNvSpPr>
            <p:nvPr/>
          </p:nvSpPr>
          <p:spPr bwMode="auto">
            <a:xfrm>
              <a:off x="1440" y="0"/>
              <a:ext cx="1" cy="3518"/>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6171" name="Line 33">
              <a:extLst>
                <a:ext uri="{FF2B5EF4-FFF2-40B4-BE49-F238E27FC236}">
                  <a16:creationId xmlns:a16="http://schemas.microsoft.com/office/drawing/2014/main" id="{90F6D86C-31A7-0E4E-BD62-CD32BF191055}"/>
                </a:ext>
              </a:extLst>
            </p:cNvPr>
            <p:cNvSpPr>
              <a:spLocks noChangeShapeType="1"/>
            </p:cNvSpPr>
            <p:nvPr/>
          </p:nvSpPr>
          <p:spPr bwMode="auto">
            <a:xfrm>
              <a:off x="1920" y="0"/>
              <a:ext cx="1" cy="3518"/>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6172" name="Line 34">
              <a:extLst>
                <a:ext uri="{FF2B5EF4-FFF2-40B4-BE49-F238E27FC236}">
                  <a16:creationId xmlns:a16="http://schemas.microsoft.com/office/drawing/2014/main" id="{138AB1C7-94D7-1548-9025-5E4DC84389D2}"/>
                </a:ext>
              </a:extLst>
            </p:cNvPr>
            <p:cNvSpPr>
              <a:spLocks noChangeShapeType="1"/>
            </p:cNvSpPr>
            <p:nvPr/>
          </p:nvSpPr>
          <p:spPr bwMode="auto">
            <a:xfrm>
              <a:off x="2400" y="0"/>
              <a:ext cx="1" cy="3518"/>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6173" name="Line 35">
              <a:extLst>
                <a:ext uri="{FF2B5EF4-FFF2-40B4-BE49-F238E27FC236}">
                  <a16:creationId xmlns:a16="http://schemas.microsoft.com/office/drawing/2014/main" id="{E624F753-90C9-C247-AF1B-BBA5A2A91A47}"/>
                </a:ext>
              </a:extLst>
            </p:cNvPr>
            <p:cNvSpPr>
              <a:spLocks noChangeShapeType="1"/>
            </p:cNvSpPr>
            <p:nvPr/>
          </p:nvSpPr>
          <p:spPr bwMode="auto">
            <a:xfrm>
              <a:off x="2880" y="0"/>
              <a:ext cx="1" cy="3518"/>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6174" name="Line 36">
              <a:extLst>
                <a:ext uri="{FF2B5EF4-FFF2-40B4-BE49-F238E27FC236}">
                  <a16:creationId xmlns:a16="http://schemas.microsoft.com/office/drawing/2014/main" id="{556C304C-E4E5-B04C-A700-FB8A1C519DA4}"/>
                </a:ext>
              </a:extLst>
            </p:cNvPr>
            <p:cNvSpPr>
              <a:spLocks noChangeShapeType="1"/>
            </p:cNvSpPr>
            <p:nvPr/>
          </p:nvSpPr>
          <p:spPr bwMode="auto">
            <a:xfrm>
              <a:off x="3360" y="0"/>
              <a:ext cx="1" cy="3518"/>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6175" name="Line 37">
              <a:extLst>
                <a:ext uri="{FF2B5EF4-FFF2-40B4-BE49-F238E27FC236}">
                  <a16:creationId xmlns:a16="http://schemas.microsoft.com/office/drawing/2014/main" id="{A139C9F6-801A-5742-A43B-10CC179E7862}"/>
                </a:ext>
              </a:extLst>
            </p:cNvPr>
            <p:cNvSpPr>
              <a:spLocks noChangeShapeType="1"/>
            </p:cNvSpPr>
            <p:nvPr/>
          </p:nvSpPr>
          <p:spPr bwMode="auto">
            <a:xfrm>
              <a:off x="3840" y="16"/>
              <a:ext cx="1" cy="3518"/>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sp>
        <p:nvSpPr>
          <p:cNvPr id="46109" name="Freeform 38">
            <a:extLst>
              <a:ext uri="{FF2B5EF4-FFF2-40B4-BE49-F238E27FC236}">
                <a16:creationId xmlns:a16="http://schemas.microsoft.com/office/drawing/2014/main" id="{ECA907B5-12A8-BD41-86B6-A49DB13D70BA}"/>
              </a:ext>
            </a:extLst>
          </p:cNvPr>
          <p:cNvSpPr>
            <a:spLocks/>
          </p:cNvSpPr>
          <p:nvPr/>
        </p:nvSpPr>
        <p:spPr bwMode="auto">
          <a:xfrm>
            <a:off x="3348038" y="1325563"/>
            <a:ext cx="336550" cy="766762"/>
          </a:xfrm>
          <a:custGeom>
            <a:avLst/>
            <a:gdLst>
              <a:gd name="T0" fmla="*/ 0 w 21600"/>
              <a:gd name="T1" fmla="*/ 2147483646 h 21600"/>
              <a:gd name="T2" fmla="*/ 2147483646 w 21600"/>
              <a:gd name="T3" fmla="*/ 2147483646 h 21600"/>
              <a:gd name="T4" fmla="*/ 0 w 21600"/>
              <a:gd name="T5" fmla="*/ 2147483646 h 21600"/>
              <a:gd name="T6" fmla="*/ 0 w 21600"/>
              <a:gd name="T7" fmla="*/ 0 h 21600"/>
              <a:gd name="T8" fmla="*/ 2147483646 w 21600"/>
              <a:gd name="T9" fmla="*/ 2147483646 h 21600"/>
              <a:gd name="T10" fmla="*/ 2147483646 w 21600"/>
              <a:gd name="T11" fmla="*/ 2147483646 h 21600"/>
              <a:gd name="T12" fmla="*/ 0 w 21600"/>
              <a:gd name="T13" fmla="*/ 2147483646 h 21600"/>
              <a:gd name="T14" fmla="*/ 0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4400"/>
                </a:moveTo>
                <a:lnTo>
                  <a:pt x="7234" y="10800"/>
                </a:lnTo>
                <a:lnTo>
                  <a:pt x="0" y="7200"/>
                </a:lnTo>
                <a:lnTo>
                  <a:pt x="0" y="0"/>
                </a:lnTo>
                <a:lnTo>
                  <a:pt x="21600" y="7200"/>
                </a:lnTo>
                <a:lnTo>
                  <a:pt x="21600" y="14400"/>
                </a:lnTo>
                <a:lnTo>
                  <a:pt x="0" y="21600"/>
                </a:lnTo>
                <a:lnTo>
                  <a:pt x="0" y="144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6110" name="Rectangle 39">
            <a:extLst>
              <a:ext uri="{FF2B5EF4-FFF2-40B4-BE49-F238E27FC236}">
                <a16:creationId xmlns:a16="http://schemas.microsoft.com/office/drawing/2014/main" id="{09BD2A85-CB7C-4C40-BA7A-C659B1FE279F}"/>
              </a:ext>
            </a:extLst>
          </p:cNvPr>
          <p:cNvSpPr>
            <a:spLocks/>
          </p:cNvSpPr>
          <p:nvPr/>
        </p:nvSpPr>
        <p:spPr bwMode="auto">
          <a:xfrm rot="5400000">
            <a:off x="3389312" y="1550988"/>
            <a:ext cx="2698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7" bIns="0" anchor="ctr">
            <a:spAutoFit/>
          </a:bodyP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EX</a:t>
            </a:r>
          </a:p>
        </p:txBody>
      </p:sp>
      <p:sp>
        <p:nvSpPr>
          <p:cNvPr id="46111" name="Line 40">
            <a:extLst>
              <a:ext uri="{FF2B5EF4-FFF2-40B4-BE49-F238E27FC236}">
                <a16:creationId xmlns:a16="http://schemas.microsoft.com/office/drawing/2014/main" id="{EFB3A296-EF62-FD40-BF3D-727900BD7EA5}"/>
              </a:ext>
            </a:extLst>
          </p:cNvPr>
          <p:cNvSpPr>
            <a:spLocks noChangeShapeType="1"/>
          </p:cNvSpPr>
          <p:nvPr/>
        </p:nvSpPr>
        <p:spPr bwMode="auto">
          <a:xfrm>
            <a:off x="3027363" y="1714500"/>
            <a:ext cx="376237"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6112" name="Freeform 41">
            <a:extLst>
              <a:ext uri="{FF2B5EF4-FFF2-40B4-BE49-F238E27FC236}">
                <a16:creationId xmlns:a16="http://schemas.microsoft.com/office/drawing/2014/main" id="{6C783AB0-FB52-CE41-BE1A-623BCD9F8DA5}"/>
              </a:ext>
            </a:extLst>
          </p:cNvPr>
          <p:cNvSpPr>
            <a:spLocks/>
          </p:cNvSpPr>
          <p:nvPr/>
        </p:nvSpPr>
        <p:spPr bwMode="auto">
          <a:xfrm>
            <a:off x="3422650" y="2932113"/>
            <a:ext cx="338138" cy="765175"/>
          </a:xfrm>
          <a:custGeom>
            <a:avLst/>
            <a:gdLst>
              <a:gd name="T0" fmla="*/ 0 w 21600"/>
              <a:gd name="T1" fmla="*/ 2147483646 h 21600"/>
              <a:gd name="T2" fmla="*/ 2147483646 w 21600"/>
              <a:gd name="T3" fmla="*/ 2147483646 h 21600"/>
              <a:gd name="T4" fmla="*/ 0 w 21600"/>
              <a:gd name="T5" fmla="*/ 2147483646 h 21600"/>
              <a:gd name="T6" fmla="*/ 0 w 21600"/>
              <a:gd name="T7" fmla="*/ 0 h 21600"/>
              <a:gd name="T8" fmla="*/ 2147483646 w 21600"/>
              <a:gd name="T9" fmla="*/ 2147483646 h 21600"/>
              <a:gd name="T10" fmla="*/ 2147483646 w 21600"/>
              <a:gd name="T11" fmla="*/ 2147483646 h 21600"/>
              <a:gd name="T12" fmla="*/ 0 w 21600"/>
              <a:gd name="T13" fmla="*/ 2147483646 h 21600"/>
              <a:gd name="T14" fmla="*/ 0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4400"/>
                </a:moveTo>
                <a:lnTo>
                  <a:pt x="7234" y="10800"/>
                </a:lnTo>
                <a:lnTo>
                  <a:pt x="0" y="7200"/>
                </a:lnTo>
                <a:lnTo>
                  <a:pt x="0" y="0"/>
                </a:lnTo>
                <a:lnTo>
                  <a:pt x="21600" y="7200"/>
                </a:lnTo>
                <a:lnTo>
                  <a:pt x="21600" y="14400"/>
                </a:lnTo>
                <a:lnTo>
                  <a:pt x="0" y="21600"/>
                </a:lnTo>
                <a:lnTo>
                  <a:pt x="0" y="144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6113" name="Rectangle 42">
            <a:extLst>
              <a:ext uri="{FF2B5EF4-FFF2-40B4-BE49-F238E27FC236}">
                <a16:creationId xmlns:a16="http://schemas.microsoft.com/office/drawing/2014/main" id="{95314270-FB8D-6744-B288-02C43F1A8CDD}"/>
              </a:ext>
            </a:extLst>
          </p:cNvPr>
          <p:cNvSpPr>
            <a:spLocks/>
          </p:cNvSpPr>
          <p:nvPr/>
        </p:nvSpPr>
        <p:spPr bwMode="auto">
          <a:xfrm rot="5400000">
            <a:off x="3465512" y="3154363"/>
            <a:ext cx="2698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7" bIns="0" anchor="ctr">
            <a:spAutoFit/>
          </a:bodyP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EX</a:t>
            </a:r>
          </a:p>
        </p:txBody>
      </p:sp>
      <p:sp>
        <p:nvSpPr>
          <p:cNvPr id="46114" name="Rectangle 43">
            <a:extLst>
              <a:ext uri="{FF2B5EF4-FFF2-40B4-BE49-F238E27FC236}">
                <a16:creationId xmlns:a16="http://schemas.microsoft.com/office/drawing/2014/main" id="{14AAF3EF-9CD9-494B-8C17-DFF985261E6D}"/>
              </a:ext>
            </a:extLst>
          </p:cNvPr>
          <p:cNvSpPr>
            <a:spLocks/>
          </p:cNvSpPr>
          <p:nvPr/>
        </p:nvSpPr>
        <p:spPr bwMode="auto">
          <a:xfrm>
            <a:off x="2665413" y="3106738"/>
            <a:ext cx="2317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7" bIns="0" anchor="ctr">
            <a:spAutoFit/>
          </a:bodyP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IF</a:t>
            </a:r>
          </a:p>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ID</a:t>
            </a:r>
          </a:p>
        </p:txBody>
      </p:sp>
      <p:sp>
        <p:nvSpPr>
          <p:cNvPr id="46115" name="Freeform 44">
            <a:extLst>
              <a:ext uri="{FF2B5EF4-FFF2-40B4-BE49-F238E27FC236}">
                <a16:creationId xmlns:a16="http://schemas.microsoft.com/office/drawing/2014/main" id="{4AF88307-3E0B-A74B-A96E-E2C7CBE5FD00}"/>
              </a:ext>
            </a:extLst>
          </p:cNvPr>
          <p:cNvSpPr>
            <a:spLocks/>
          </p:cNvSpPr>
          <p:nvPr/>
        </p:nvSpPr>
        <p:spPr bwMode="auto">
          <a:xfrm>
            <a:off x="2570163" y="3082925"/>
            <a:ext cx="266700" cy="457200"/>
          </a:xfrm>
          <a:custGeom>
            <a:avLst/>
            <a:gdLst>
              <a:gd name="T0" fmla="*/ 2147483646 w 21600"/>
              <a:gd name="T1" fmla="*/ 0 h 21600"/>
              <a:gd name="T2" fmla="*/ 0 w 21600"/>
              <a:gd name="T3" fmla="*/ 0 h 21600"/>
              <a:gd name="T4" fmla="*/ 0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21600" y="0"/>
                </a:moveTo>
                <a:lnTo>
                  <a:pt x="0" y="0"/>
                </a:lnTo>
                <a:lnTo>
                  <a:pt x="0" y="21600"/>
                </a:lnTo>
                <a:lnTo>
                  <a:pt x="2160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6116" name="Freeform 45">
            <a:extLst>
              <a:ext uri="{FF2B5EF4-FFF2-40B4-BE49-F238E27FC236}">
                <a16:creationId xmlns:a16="http://schemas.microsoft.com/office/drawing/2014/main" id="{71EA12C4-E1F3-B445-8E23-D97A10427B98}"/>
              </a:ext>
            </a:extLst>
          </p:cNvPr>
          <p:cNvSpPr>
            <a:spLocks/>
          </p:cNvSpPr>
          <p:nvPr/>
        </p:nvSpPr>
        <p:spPr bwMode="auto">
          <a:xfrm>
            <a:off x="2836863" y="3082925"/>
            <a:ext cx="269875" cy="457200"/>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6117" name="Line 46">
            <a:extLst>
              <a:ext uri="{FF2B5EF4-FFF2-40B4-BE49-F238E27FC236}">
                <a16:creationId xmlns:a16="http://schemas.microsoft.com/office/drawing/2014/main" id="{D8F0232F-F372-024C-8396-59E809A7A45F}"/>
              </a:ext>
            </a:extLst>
          </p:cNvPr>
          <p:cNvSpPr>
            <a:spLocks noChangeShapeType="1"/>
          </p:cNvSpPr>
          <p:nvPr/>
        </p:nvSpPr>
        <p:spPr bwMode="auto">
          <a:xfrm rot="10800000" flipH="1">
            <a:off x="3103563" y="3165475"/>
            <a:ext cx="307975"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6118" name="Rectangle 47">
            <a:extLst>
              <a:ext uri="{FF2B5EF4-FFF2-40B4-BE49-F238E27FC236}">
                <a16:creationId xmlns:a16="http://schemas.microsoft.com/office/drawing/2014/main" id="{87BA2E39-C331-E54D-A8C4-1566AF6A2A30}"/>
              </a:ext>
            </a:extLst>
          </p:cNvPr>
          <p:cNvSpPr>
            <a:spLocks/>
          </p:cNvSpPr>
          <p:nvPr/>
        </p:nvSpPr>
        <p:spPr bwMode="auto">
          <a:xfrm>
            <a:off x="4030663" y="3094038"/>
            <a:ext cx="422275"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39687" bIns="0" anchor="ct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WB</a:t>
            </a:r>
          </a:p>
        </p:txBody>
      </p:sp>
      <p:sp>
        <p:nvSpPr>
          <p:cNvPr id="46119" name="Freeform 48">
            <a:extLst>
              <a:ext uri="{FF2B5EF4-FFF2-40B4-BE49-F238E27FC236}">
                <a16:creationId xmlns:a16="http://schemas.microsoft.com/office/drawing/2014/main" id="{87A8D367-9FC6-074E-82D5-2CAD13CF0D0E}"/>
              </a:ext>
            </a:extLst>
          </p:cNvPr>
          <p:cNvSpPr>
            <a:spLocks/>
          </p:cNvSpPr>
          <p:nvPr/>
        </p:nvSpPr>
        <p:spPr bwMode="auto">
          <a:xfrm>
            <a:off x="3984625" y="3082925"/>
            <a:ext cx="222250" cy="457200"/>
          </a:xfrm>
          <a:custGeom>
            <a:avLst/>
            <a:gdLst>
              <a:gd name="T0" fmla="*/ 2147483646 w 21600"/>
              <a:gd name="T1" fmla="*/ 0 h 21600"/>
              <a:gd name="T2" fmla="*/ 0 w 21600"/>
              <a:gd name="T3" fmla="*/ 0 h 21600"/>
              <a:gd name="T4" fmla="*/ 0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21600" y="0"/>
                </a:moveTo>
                <a:lnTo>
                  <a:pt x="0" y="0"/>
                </a:lnTo>
                <a:lnTo>
                  <a:pt x="0" y="21600"/>
                </a:lnTo>
                <a:lnTo>
                  <a:pt x="2160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6120" name="Freeform 49">
            <a:extLst>
              <a:ext uri="{FF2B5EF4-FFF2-40B4-BE49-F238E27FC236}">
                <a16:creationId xmlns:a16="http://schemas.microsoft.com/office/drawing/2014/main" id="{FFB9DCF4-D3A8-214B-AA6C-C35515B20C15}"/>
              </a:ext>
            </a:extLst>
          </p:cNvPr>
          <p:cNvSpPr>
            <a:spLocks/>
          </p:cNvSpPr>
          <p:nvPr/>
        </p:nvSpPr>
        <p:spPr bwMode="auto">
          <a:xfrm>
            <a:off x="4206875" y="3082925"/>
            <a:ext cx="227013" cy="457200"/>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6121" name="Line 50">
            <a:extLst>
              <a:ext uri="{FF2B5EF4-FFF2-40B4-BE49-F238E27FC236}">
                <a16:creationId xmlns:a16="http://schemas.microsoft.com/office/drawing/2014/main" id="{C4189703-7075-9948-8DB6-189FE8E21769}"/>
              </a:ext>
            </a:extLst>
          </p:cNvPr>
          <p:cNvSpPr>
            <a:spLocks noChangeShapeType="1"/>
          </p:cNvSpPr>
          <p:nvPr/>
        </p:nvSpPr>
        <p:spPr bwMode="auto">
          <a:xfrm rot="10800000" flipH="1">
            <a:off x="3762375" y="3311525"/>
            <a:ext cx="265113"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6122" name="Line 51">
            <a:extLst>
              <a:ext uri="{FF2B5EF4-FFF2-40B4-BE49-F238E27FC236}">
                <a16:creationId xmlns:a16="http://schemas.microsoft.com/office/drawing/2014/main" id="{FFFC8F35-B517-E44A-A2BE-C1B67CF12874}"/>
              </a:ext>
            </a:extLst>
          </p:cNvPr>
          <p:cNvSpPr>
            <a:spLocks noChangeShapeType="1"/>
          </p:cNvSpPr>
          <p:nvPr/>
        </p:nvSpPr>
        <p:spPr bwMode="auto">
          <a:xfrm rot="10800000" flipH="1">
            <a:off x="3103563" y="3463925"/>
            <a:ext cx="307975"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6123" name="Freeform 52">
            <a:extLst>
              <a:ext uri="{FF2B5EF4-FFF2-40B4-BE49-F238E27FC236}">
                <a16:creationId xmlns:a16="http://schemas.microsoft.com/office/drawing/2014/main" id="{30E82772-49B1-5347-B278-85F5DB9AC1D0}"/>
              </a:ext>
            </a:extLst>
          </p:cNvPr>
          <p:cNvSpPr>
            <a:spLocks/>
          </p:cNvSpPr>
          <p:nvPr/>
        </p:nvSpPr>
        <p:spPr bwMode="auto">
          <a:xfrm>
            <a:off x="4033838" y="3694113"/>
            <a:ext cx="336550" cy="765175"/>
          </a:xfrm>
          <a:custGeom>
            <a:avLst/>
            <a:gdLst>
              <a:gd name="T0" fmla="*/ 0 w 21600"/>
              <a:gd name="T1" fmla="*/ 2147483646 h 21600"/>
              <a:gd name="T2" fmla="*/ 2147483646 w 21600"/>
              <a:gd name="T3" fmla="*/ 2147483646 h 21600"/>
              <a:gd name="T4" fmla="*/ 0 w 21600"/>
              <a:gd name="T5" fmla="*/ 2147483646 h 21600"/>
              <a:gd name="T6" fmla="*/ 0 w 21600"/>
              <a:gd name="T7" fmla="*/ 0 h 21600"/>
              <a:gd name="T8" fmla="*/ 2147483646 w 21600"/>
              <a:gd name="T9" fmla="*/ 2147483646 h 21600"/>
              <a:gd name="T10" fmla="*/ 2147483646 w 21600"/>
              <a:gd name="T11" fmla="*/ 2147483646 h 21600"/>
              <a:gd name="T12" fmla="*/ 0 w 21600"/>
              <a:gd name="T13" fmla="*/ 2147483646 h 21600"/>
              <a:gd name="T14" fmla="*/ 0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4400"/>
                </a:moveTo>
                <a:lnTo>
                  <a:pt x="7234" y="10800"/>
                </a:lnTo>
                <a:lnTo>
                  <a:pt x="0" y="7200"/>
                </a:lnTo>
                <a:lnTo>
                  <a:pt x="0" y="0"/>
                </a:lnTo>
                <a:lnTo>
                  <a:pt x="21600" y="7200"/>
                </a:lnTo>
                <a:lnTo>
                  <a:pt x="21600" y="14400"/>
                </a:lnTo>
                <a:lnTo>
                  <a:pt x="0" y="21600"/>
                </a:lnTo>
                <a:lnTo>
                  <a:pt x="0" y="144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6124" name="Rectangle 53">
            <a:extLst>
              <a:ext uri="{FF2B5EF4-FFF2-40B4-BE49-F238E27FC236}">
                <a16:creationId xmlns:a16="http://schemas.microsoft.com/office/drawing/2014/main" id="{58A1A3C5-280D-4842-80C9-8186750CC1E9}"/>
              </a:ext>
            </a:extLst>
          </p:cNvPr>
          <p:cNvSpPr>
            <a:spLocks/>
          </p:cNvSpPr>
          <p:nvPr/>
        </p:nvSpPr>
        <p:spPr bwMode="auto">
          <a:xfrm rot="5400000">
            <a:off x="4074319" y="3918744"/>
            <a:ext cx="27146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7" bIns="0" anchor="ctr">
            <a:spAutoFit/>
          </a:bodyP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EX</a:t>
            </a:r>
          </a:p>
        </p:txBody>
      </p:sp>
      <p:sp>
        <p:nvSpPr>
          <p:cNvPr id="46125" name="Rectangle 54">
            <a:extLst>
              <a:ext uri="{FF2B5EF4-FFF2-40B4-BE49-F238E27FC236}">
                <a16:creationId xmlns:a16="http://schemas.microsoft.com/office/drawing/2014/main" id="{48ABDCF0-9ACC-BB45-985A-B8DA38AE01AE}"/>
              </a:ext>
            </a:extLst>
          </p:cNvPr>
          <p:cNvSpPr>
            <a:spLocks/>
          </p:cNvSpPr>
          <p:nvPr/>
        </p:nvSpPr>
        <p:spPr bwMode="auto">
          <a:xfrm>
            <a:off x="2665413" y="3867150"/>
            <a:ext cx="2317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7" bIns="0" anchor="ctr">
            <a:spAutoFit/>
          </a:bodyP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IF</a:t>
            </a:r>
          </a:p>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ID</a:t>
            </a:r>
          </a:p>
        </p:txBody>
      </p:sp>
      <p:sp>
        <p:nvSpPr>
          <p:cNvPr id="46126" name="Freeform 55">
            <a:extLst>
              <a:ext uri="{FF2B5EF4-FFF2-40B4-BE49-F238E27FC236}">
                <a16:creationId xmlns:a16="http://schemas.microsoft.com/office/drawing/2014/main" id="{75139173-84FC-104B-AA65-49BBD7C72362}"/>
              </a:ext>
            </a:extLst>
          </p:cNvPr>
          <p:cNvSpPr>
            <a:spLocks/>
          </p:cNvSpPr>
          <p:nvPr/>
        </p:nvSpPr>
        <p:spPr bwMode="auto">
          <a:xfrm>
            <a:off x="2570163" y="3846513"/>
            <a:ext cx="266700" cy="457200"/>
          </a:xfrm>
          <a:custGeom>
            <a:avLst/>
            <a:gdLst>
              <a:gd name="T0" fmla="*/ 2147483646 w 21600"/>
              <a:gd name="T1" fmla="*/ 0 h 21600"/>
              <a:gd name="T2" fmla="*/ 0 w 21600"/>
              <a:gd name="T3" fmla="*/ 0 h 21600"/>
              <a:gd name="T4" fmla="*/ 0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21600" y="0"/>
                </a:moveTo>
                <a:lnTo>
                  <a:pt x="0" y="0"/>
                </a:lnTo>
                <a:lnTo>
                  <a:pt x="0" y="21600"/>
                </a:lnTo>
                <a:lnTo>
                  <a:pt x="2160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6127" name="Freeform 56">
            <a:extLst>
              <a:ext uri="{FF2B5EF4-FFF2-40B4-BE49-F238E27FC236}">
                <a16:creationId xmlns:a16="http://schemas.microsoft.com/office/drawing/2014/main" id="{160F0E7C-471E-2548-993E-950CF6CC3674}"/>
              </a:ext>
            </a:extLst>
          </p:cNvPr>
          <p:cNvSpPr>
            <a:spLocks/>
          </p:cNvSpPr>
          <p:nvPr/>
        </p:nvSpPr>
        <p:spPr bwMode="auto">
          <a:xfrm>
            <a:off x="2836863" y="3846513"/>
            <a:ext cx="269875" cy="457200"/>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6128" name="Line 57">
            <a:extLst>
              <a:ext uri="{FF2B5EF4-FFF2-40B4-BE49-F238E27FC236}">
                <a16:creationId xmlns:a16="http://schemas.microsoft.com/office/drawing/2014/main" id="{9A404762-1AED-CA48-9C00-4A08C692159B}"/>
              </a:ext>
            </a:extLst>
          </p:cNvPr>
          <p:cNvSpPr>
            <a:spLocks noChangeShapeType="1"/>
          </p:cNvSpPr>
          <p:nvPr/>
        </p:nvSpPr>
        <p:spPr bwMode="auto">
          <a:xfrm>
            <a:off x="3103563" y="3922713"/>
            <a:ext cx="914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6129" name="Rectangle 58">
            <a:extLst>
              <a:ext uri="{FF2B5EF4-FFF2-40B4-BE49-F238E27FC236}">
                <a16:creationId xmlns:a16="http://schemas.microsoft.com/office/drawing/2014/main" id="{45A99B9A-E586-3540-A1FB-50252E084388}"/>
              </a:ext>
            </a:extLst>
          </p:cNvPr>
          <p:cNvSpPr>
            <a:spLocks/>
          </p:cNvSpPr>
          <p:nvPr/>
        </p:nvSpPr>
        <p:spPr bwMode="auto">
          <a:xfrm>
            <a:off x="4706938" y="3854450"/>
            <a:ext cx="4127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39687" bIns="0" anchor="ct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WB</a:t>
            </a:r>
          </a:p>
        </p:txBody>
      </p:sp>
      <p:sp>
        <p:nvSpPr>
          <p:cNvPr id="46130" name="Freeform 59">
            <a:extLst>
              <a:ext uri="{FF2B5EF4-FFF2-40B4-BE49-F238E27FC236}">
                <a16:creationId xmlns:a16="http://schemas.microsoft.com/office/drawing/2014/main" id="{A8C21B15-49E8-DA42-AA3E-6B37C21B49B0}"/>
              </a:ext>
            </a:extLst>
          </p:cNvPr>
          <p:cNvSpPr>
            <a:spLocks/>
          </p:cNvSpPr>
          <p:nvPr/>
        </p:nvSpPr>
        <p:spPr bwMode="auto">
          <a:xfrm>
            <a:off x="4664075" y="3846513"/>
            <a:ext cx="225425" cy="457200"/>
          </a:xfrm>
          <a:custGeom>
            <a:avLst/>
            <a:gdLst>
              <a:gd name="T0" fmla="*/ 2147483646 w 21600"/>
              <a:gd name="T1" fmla="*/ 0 h 21600"/>
              <a:gd name="T2" fmla="*/ 0 w 21600"/>
              <a:gd name="T3" fmla="*/ 0 h 21600"/>
              <a:gd name="T4" fmla="*/ 0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21600" y="0"/>
                </a:moveTo>
                <a:lnTo>
                  <a:pt x="0" y="0"/>
                </a:lnTo>
                <a:lnTo>
                  <a:pt x="0" y="21600"/>
                </a:lnTo>
                <a:lnTo>
                  <a:pt x="2160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6131" name="Freeform 60">
            <a:extLst>
              <a:ext uri="{FF2B5EF4-FFF2-40B4-BE49-F238E27FC236}">
                <a16:creationId xmlns:a16="http://schemas.microsoft.com/office/drawing/2014/main" id="{058B10C6-10E7-9E44-B6DC-73A8515A3793}"/>
              </a:ext>
            </a:extLst>
          </p:cNvPr>
          <p:cNvSpPr>
            <a:spLocks/>
          </p:cNvSpPr>
          <p:nvPr/>
        </p:nvSpPr>
        <p:spPr bwMode="auto">
          <a:xfrm>
            <a:off x="4892675" y="3846513"/>
            <a:ext cx="225425" cy="457200"/>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6132" name="Line 61">
            <a:extLst>
              <a:ext uri="{FF2B5EF4-FFF2-40B4-BE49-F238E27FC236}">
                <a16:creationId xmlns:a16="http://schemas.microsoft.com/office/drawing/2014/main" id="{ADD44554-F5DB-DE4A-9691-E2209C085028}"/>
              </a:ext>
            </a:extLst>
          </p:cNvPr>
          <p:cNvSpPr>
            <a:spLocks noChangeShapeType="1"/>
          </p:cNvSpPr>
          <p:nvPr/>
        </p:nvSpPr>
        <p:spPr bwMode="auto">
          <a:xfrm>
            <a:off x="4398963" y="4075113"/>
            <a:ext cx="246062"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6133" name="Line 62">
            <a:extLst>
              <a:ext uri="{FF2B5EF4-FFF2-40B4-BE49-F238E27FC236}">
                <a16:creationId xmlns:a16="http://schemas.microsoft.com/office/drawing/2014/main" id="{616D81BB-7020-704F-9557-DB0E6A29C94D}"/>
              </a:ext>
            </a:extLst>
          </p:cNvPr>
          <p:cNvSpPr>
            <a:spLocks noChangeShapeType="1"/>
          </p:cNvSpPr>
          <p:nvPr/>
        </p:nvSpPr>
        <p:spPr bwMode="auto">
          <a:xfrm>
            <a:off x="3103563" y="4225925"/>
            <a:ext cx="914400"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6134" name="Freeform 63">
            <a:extLst>
              <a:ext uri="{FF2B5EF4-FFF2-40B4-BE49-F238E27FC236}">
                <a16:creationId xmlns:a16="http://schemas.microsoft.com/office/drawing/2014/main" id="{47D9C96F-3F64-CD4B-A8B1-0750289933AE}"/>
              </a:ext>
            </a:extLst>
          </p:cNvPr>
          <p:cNvSpPr>
            <a:spLocks/>
          </p:cNvSpPr>
          <p:nvPr/>
        </p:nvSpPr>
        <p:spPr bwMode="auto">
          <a:xfrm>
            <a:off x="5414963" y="5292725"/>
            <a:ext cx="334962" cy="765175"/>
          </a:xfrm>
          <a:custGeom>
            <a:avLst/>
            <a:gdLst>
              <a:gd name="T0" fmla="*/ 0 w 21600"/>
              <a:gd name="T1" fmla="*/ 2147483646 h 21600"/>
              <a:gd name="T2" fmla="*/ 2147483646 w 21600"/>
              <a:gd name="T3" fmla="*/ 2147483646 h 21600"/>
              <a:gd name="T4" fmla="*/ 0 w 21600"/>
              <a:gd name="T5" fmla="*/ 2147483646 h 21600"/>
              <a:gd name="T6" fmla="*/ 0 w 21600"/>
              <a:gd name="T7" fmla="*/ 0 h 21600"/>
              <a:gd name="T8" fmla="*/ 2147483646 w 21600"/>
              <a:gd name="T9" fmla="*/ 2147483646 h 21600"/>
              <a:gd name="T10" fmla="*/ 2147483646 w 21600"/>
              <a:gd name="T11" fmla="*/ 2147483646 h 21600"/>
              <a:gd name="T12" fmla="*/ 0 w 21600"/>
              <a:gd name="T13" fmla="*/ 2147483646 h 21600"/>
              <a:gd name="T14" fmla="*/ 0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4400"/>
                </a:moveTo>
                <a:lnTo>
                  <a:pt x="7234" y="10800"/>
                </a:lnTo>
                <a:lnTo>
                  <a:pt x="0" y="7200"/>
                </a:lnTo>
                <a:lnTo>
                  <a:pt x="0" y="0"/>
                </a:lnTo>
                <a:lnTo>
                  <a:pt x="21600" y="7200"/>
                </a:lnTo>
                <a:lnTo>
                  <a:pt x="21600" y="14400"/>
                </a:lnTo>
                <a:lnTo>
                  <a:pt x="0" y="21600"/>
                </a:lnTo>
                <a:lnTo>
                  <a:pt x="0" y="144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6135" name="Rectangle 64">
            <a:extLst>
              <a:ext uri="{FF2B5EF4-FFF2-40B4-BE49-F238E27FC236}">
                <a16:creationId xmlns:a16="http://schemas.microsoft.com/office/drawing/2014/main" id="{BE1D92DD-B8FC-834C-999C-0D5A869DB16A}"/>
              </a:ext>
            </a:extLst>
          </p:cNvPr>
          <p:cNvSpPr>
            <a:spLocks/>
          </p:cNvSpPr>
          <p:nvPr/>
        </p:nvSpPr>
        <p:spPr bwMode="auto">
          <a:xfrm rot="5400000">
            <a:off x="5454651" y="5519737"/>
            <a:ext cx="27146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7" bIns="0" anchor="ctr">
            <a:spAutoFit/>
          </a:bodyP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EX</a:t>
            </a:r>
          </a:p>
        </p:txBody>
      </p:sp>
      <p:sp>
        <p:nvSpPr>
          <p:cNvPr id="46136" name="Rectangle 65">
            <a:extLst>
              <a:ext uri="{FF2B5EF4-FFF2-40B4-BE49-F238E27FC236}">
                <a16:creationId xmlns:a16="http://schemas.microsoft.com/office/drawing/2014/main" id="{07EFE458-69C8-8341-BEEE-F8504B316C88}"/>
              </a:ext>
            </a:extLst>
          </p:cNvPr>
          <p:cNvSpPr>
            <a:spLocks/>
          </p:cNvSpPr>
          <p:nvPr/>
        </p:nvSpPr>
        <p:spPr bwMode="auto">
          <a:xfrm>
            <a:off x="4037013" y="5470525"/>
            <a:ext cx="2317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7" bIns="0" anchor="ctr">
            <a:spAutoFit/>
          </a:bodyP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IF</a:t>
            </a:r>
          </a:p>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ID</a:t>
            </a:r>
          </a:p>
        </p:txBody>
      </p:sp>
      <p:sp>
        <p:nvSpPr>
          <p:cNvPr id="46137" name="Freeform 66">
            <a:extLst>
              <a:ext uri="{FF2B5EF4-FFF2-40B4-BE49-F238E27FC236}">
                <a16:creationId xmlns:a16="http://schemas.microsoft.com/office/drawing/2014/main" id="{DEF23BE0-2954-5F48-86B4-5359D4D9480E}"/>
              </a:ext>
            </a:extLst>
          </p:cNvPr>
          <p:cNvSpPr>
            <a:spLocks/>
          </p:cNvSpPr>
          <p:nvPr/>
        </p:nvSpPr>
        <p:spPr bwMode="auto">
          <a:xfrm>
            <a:off x="3941763" y="5451475"/>
            <a:ext cx="266700" cy="457200"/>
          </a:xfrm>
          <a:custGeom>
            <a:avLst/>
            <a:gdLst>
              <a:gd name="T0" fmla="*/ 2147483646 w 21600"/>
              <a:gd name="T1" fmla="*/ 0 h 21600"/>
              <a:gd name="T2" fmla="*/ 0 w 21600"/>
              <a:gd name="T3" fmla="*/ 0 h 21600"/>
              <a:gd name="T4" fmla="*/ 0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21600" y="0"/>
                </a:moveTo>
                <a:lnTo>
                  <a:pt x="0" y="0"/>
                </a:lnTo>
                <a:lnTo>
                  <a:pt x="0" y="21600"/>
                </a:lnTo>
                <a:lnTo>
                  <a:pt x="2160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6138" name="Freeform 67">
            <a:extLst>
              <a:ext uri="{FF2B5EF4-FFF2-40B4-BE49-F238E27FC236}">
                <a16:creationId xmlns:a16="http://schemas.microsoft.com/office/drawing/2014/main" id="{35CFE736-9B21-E84B-9102-CB928F6880A8}"/>
              </a:ext>
            </a:extLst>
          </p:cNvPr>
          <p:cNvSpPr>
            <a:spLocks/>
          </p:cNvSpPr>
          <p:nvPr/>
        </p:nvSpPr>
        <p:spPr bwMode="auto">
          <a:xfrm>
            <a:off x="4208463" y="5451475"/>
            <a:ext cx="269875" cy="457200"/>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6139" name="Line 68">
            <a:extLst>
              <a:ext uri="{FF2B5EF4-FFF2-40B4-BE49-F238E27FC236}">
                <a16:creationId xmlns:a16="http://schemas.microsoft.com/office/drawing/2014/main" id="{440F602F-E07A-A442-88ED-DF270207DAB4}"/>
              </a:ext>
            </a:extLst>
          </p:cNvPr>
          <p:cNvSpPr>
            <a:spLocks noChangeShapeType="1"/>
          </p:cNvSpPr>
          <p:nvPr/>
        </p:nvSpPr>
        <p:spPr bwMode="auto">
          <a:xfrm>
            <a:off x="4465638" y="5521325"/>
            <a:ext cx="936625"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6140" name="Rectangle 69">
            <a:extLst>
              <a:ext uri="{FF2B5EF4-FFF2-40B4-BE49-F238E27FC236}">
                <a16:creationId xmlns:a16="http://schemas.microsoft.com/office/drawing/2014/main" id="{1746297E-D211-EB4F-9D08-4F2B09A1A105}"/>
              </a:ext>
            </a:extLst>
          </p:cNvPr>
          <p:cNvSpPr>
            <a:spLocks/>
          </p:cNvSpPr>
          <p:nvPr/>
        </p:nvSpPr>
        <p:spPr bwMode="auto">
          <a:xfrm>
            <a:off x="6076950" y="5456238"/>
            <a:ext cx="4111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39687" bIns="0" anchor="ct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WB</a:t>
            </a:r>
          </a:p>
        </p:txBody>
      </p:sp>
      <p:sp>
        <p:nvSpPr>
          <p:cNvPr id="46141" name="Freeform 70">
            <a:extLst>
              <a:ext uri="{FF2B5EF4-FFF2-40B4-BE49-F238E27FC236}">
                <a16:creationId xmlns:a16="http://schemas.microsoft.com/office/drawing/2014/main" id="{A5980283-E5E1-534F-8961-A9FEEF86F728}"/>
              </a:ext>
            </a:extLst>
          </p:cNvPr>
          <p:cNvSpPr>
            <a:spLocks/>
          </p:cNvSpPr>
          <p:nvPr/>
        </p:nvSpPr>
        <p:spPr bwMode="auto">
          <a:xfrm>
            <a:off x="6030913" y="5451475"/>
            <a:ext cx="222250" cy="457200"/>
          </a:xfrm>
          <a:custGeom>
            <a:avLst/>
            <a:gdLst>
              <a:gd name="T0" fmla="*/ 2147483646 w 21600"/>
              <a:gd name="T1" fmla="*/ 0 h 21600"/>
              <a:gd name="T2" fmla="*/ 0 w 21600"/>
              <a:gd name="T3" fmla="*/ 0 h 21600"/>
              <a:gd name="T4" fmla="*/ 0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21600" y="0"/>
                </a:moveTo>
                <a:lnTo>
                  <a:pt x="0" y="0"/>
                </a:lnTo>
                <a:lnTo>
                  <a:pt x="0" y="21600"/>
                </a:lnTo>
                <a:lnTo>
                  <a:pt x="2160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6142" name="Freeform 71">
            <a:extLst>
              <a:ext uri="{FF2B5EF4-FFF2-40B4-BE49-F238E27FC236}">
                <a16:creationId xmlns:a16="http://schemas.microsoft.com/office/drawing/2014/main" id="{E1C20B30-F517-4D46-B571-5DFDBDBF795F}"/>
              </a:ext>
            </a:extLst>
          </p:cNvPr>
          <p:cNvSpPr>
            <a:spLocks/>
          </p:cNvSpPr>
          <p:nvPr/>
        </p:nvSpPr>
        <p:spPr bwMode="auto">
          <a:xfrm>
            <a:off x="6253163" y="5451475"/>
            <a:ext cx="225425" cy="457200"/>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6143" name="Line 72">
            <a:extLst>
              <a:ext uri="{FF2B5EF4-FFF2-40B4-BE49-F238E27FC236}">
                <a16:creationId xmlns:a16="http://schemas.microsoft.com/office/drawing/2014/main" id="{42E2793C-07D3-AE4A-8A24-C5C71C3930DD}"/>
              </a:ext>
            </a:extLst>
          </p:cNvPr>
          <p:cNvSpPr>
            <a:spLocks noChangeShapeType="1"/>
          </p:cNvSpPr>
          <p:nvPr/>
        </p:nvSpPr>
        <p:spPr bwMode="auto">
          <a:xfrm>
            <a:off x="5764213" y="5680075"/>
            <a:ext cx="244475"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6144" name="Line 73">
            <a:extLst>
              <a:ext uri="{FF2B5EF4-FFF2-40B4-BE49-F238E27FC236}">
                <a16:creationId xmlns:a16="http://schemas.microsoft.com/office/drawing/2014/main" id="{4F7107D2-EC1C-9641-821A-73B6EEF83AB6}"/>
              </a:ext>
            </a:extLst>
          </p:cNvPr>
          <p:cNvSpPr>
            <a:spLocks noChangeShapeType="1"/>
          </p:cNvSpPr>
          <p:nvPr/>
        </p:nvSpPr>
        <p:spPr bwMode="auto">
          <a:xfrm>
            <a:off x="4465638" y="5829300"/>
            <a:ext cx="936625"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6145" name="Freeform 74">
            <a:extLst>
              <a:ext uri="{FF2B5EF4-FFF2-40B4-BE49-F238E27FC236}">
                <a16:creationId xmlns:a16="http://schemas.microsoft.com/office/drawing/2014/main" id="{A367AE49-25DF-2E4B-9404-F3A459EBC2E4}"/>
              </a:ext>
            </a:extLst>
          </p:cNvPr>
          <p:cNvSpPr>
            <a:spLocks/>
          </p:cNvSpPr>
          <p:nvPr/>
        </p:nvSpPr>
        <p:spPr bwMode="auto">
          <a:xfrm>
            <a:off x="4729163" y="4532313"/>
            <a:ext cx="334962" cy="765175"/>
          </a:xfrm>
          <a:custGeom>
            <a:avLst/>
            <a:gdLst>
              <a:gd name="T0" fmla="*/ 0 w 21600"/>
              <a:gd name="T1" fmla="*/ 2147483646 h 21600"/>
              <a:gd name="T2" fmla="*/ 2147483646 w 21600"/>
              <a:gd name="T3" fmla="*/ 2147483646 h 21600"/>
              <a:gd name="T4" fmla="*/ 0 w 21600"/>
              <a:gd name="T5" fmla="*/ 2147483646 h 21600"/>
              <a:gd name="T6" fmla="*/ 0 w 21600"/>
              <a:gd name="T7" fmla="*/ 0 h 21600"/>
              <a:gd name="T8" fmla="*/ 2147483646 w 21600"/>
              <a:gd name="T9" fmla="*/ 2147483646 h 21600"/>
              <a:gd name="T10" fmla="*/ 2147483646 w 21600"/>
              <a:gd name="T11" fmla="*/ 2147483646 h 21600"/>
              <a:gd name="T12" fmla="*/ 0 w 21600"/>
              <a:gd name="T13" fmla="*/ 2147483646 h 21600"/>
              <a:gd name="T14" fmla="*/ 0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4400"/>
                </a:moveTo>
                <a:lnTo>
                  <a:pt x="7234" y="10800"/>
                </a:lnTo>
                <a:lnTo>
                  <a:pt x="0" y="7200"/>
                </a:lnTo>
                <a:lnTo>
                  <a:pt x="0" y="0"/>
                </a:lnTo>
                <a:lnTo>
                  <a:pt x="21600" y="7200"/>
                </a:lnTo>
                <a:lnTo>
                  <a:pt x="21600" y="14400"/>
                </a:lnTo>
                <a:lnTo>
                  <a:pt x="0" y="21600"/>
                </a:lnTo>
                <a:lnTo>
                  <a:pt x="0" y="144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6146" name="Rectangle 75">
            <a:extLst>
              <a:ext uri="{FF2B5EF4-FFF2-40B4-BE49-F238E27FC236}">
                <a16:creationId xmlns:a16="http://schemas.microsoft.com/office/drawing/2014/main" id="{7C94E3CA-6EF3-FF44-987A-71CEA32C1F0F}"/>
              </a:ext>
            </a:extLst>
          </p:cNvPr>
          <p:cNvSpPr>
            <a:spLocks/>
          </p:cNvSpPr>
          <p:nvPr/>
        </p:nvSpPr>
        <p:spPr bwMode="auto">
          <a:xfrm rot="5400000">
            <a:off x="4769644" y="4755356"/>
            <a:ext cx="26987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7" bIns="0" anchor="ctr">
            <a:spAutoFit/>
          </a:bodyP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EX</a:t>
            </a:r>
          </a:p>
        </p:txBody>
      </p:sp>
      <p:sp>
        <p:nvSpPr>
          <p:cNvPr id="46147" name="Rectangle 76">
            <a:extLst>
              <a:ext uri="{FF2B5EF4-FFF2-40B4-BE49-F238E27FC236}">
                <a16:creationId xmlns:a16="http://schemas.microsoft.com/office/drawing/2014/main" id="{DE86A42A-4217-E24A-9B78-BAD442DE807B}"/>
              </a:ext>
            </a:extLst>
          </p:cNvPr>
          <p:cNvSpPr>
            <a:spLocks/>
          </p:cNvSpPr>
          <p:nvPr/>
        </p:nvSpPr>
        <p:spPr bwMode="auto">
          <a:xfrm>
            <a:off x="4037013" y="4706938"/>
            <a:ext cx="2317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7" bIns="0" anchor="ctr">
            <a:spAutoFit/>
          </a:bodyP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IF</a:t>
            </a:r>
          </a:p>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ID</a:t>
            </a:r>
          </a:p>
        </p:txBody>
      </p:sp>
      <p:sp>
        <p:nvSpPr>
          <p:cNvPr id="46148" name="Freeform 77">
            <a:extLst>
              <a:ext uri="{FF2B5EF4-FFF2-40B4-BE49-F238E27FC236}">
                <a16:creationId xmlns:a16="http://schemas.microsoft.com/office/drawing/2014/main" id="{0B4166F5-217C-6343-B453-87C29041470B}"/>
              </a:ext>
            </a:extLst>
          </p:cNvPr>
          <p:cNvSpPr>
            <a:spLocks/>
          </p:cNvSpPr>
          <p:nvPr/>
        </p:nvSpPr>
        <p:spPr bwMode="auto">
          <a:xfrm>
            <a:off x="3941763" y="4683125"/>
            <a:ext cx="266700" cy="457200"/>
          </a:xfrm>
          <a:custGeom>
            <a:avLst/>
            <a:gdLst>
              <a:gd name="T0" fmla="*/ 2147483646 w 21600"/>
              <a:gd name="T1" fmla="*/ 0 h 21600"/>
              <a:gd name="T2" fmla="*/ 0 w 21600"/>
              <a:gd name="T3" fmla="*/ 0 h 21600"/>
              <a:gd name="T4" fmla="*/ 0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21600" y="0"/>
                </a:moveTo>
                <a:lnTo>
                  <a:pt x="0" y="0"/>
                </a:lnTo>
                <a:lnTo>
                  <a:pt x="0" y="21600"/>
                </a:lnTo>
                <a:lnTo>
                  <a:pt x="2160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6149" name="Freeform 78">
            <a:extLst>
              <a:ext uri="{FF2B5EF4-FFF2-40B4-BE49-F238E27FC236}">
                <a16:creationId xmlns:a16="http://schemas.microsoft.com/office/drawing/2014/main" id="{7F77AD13-BF6A-4044-B4E1-08B5501FED51}"/>
              </a:ext>
            </a:extLst>
          </p:cNvPr>
          <p:cNvSpPr>
            <a:spLocks/>
          </p:cNvSpPr>
          <p:nvPr/>
        </p:nvSpPr>
        <p:spPr bwMode="auto">
          <a:xfrm>
            <a:off x="4208463" y="4683125"/>
            <a:ext cx="269875" cy="457200"/>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6150" name="Line 79">
            <a:extLst>
              <a:ext uri="{FF2B5EF4-FFF2-40B4-BE49-F238E27FC236}">
                <a16:creationId xmlns:a16="http://schemas.microsoft.com/office/drawing/2014/main" id="{091C4FF8-AFA1-8C47-90C5-46EBD76F7FE3}"/>
              </a:ext>
            </a:extLst>
          </p:cNvPr>
          <p:cNvSpPr>
            <a:spLocks noChangeShapeType="1"/>
          </p:cNvSpPr>
          <p:nvPr/>
        </p:nvSpPr>
        <p:spPr bwMode="auto">
          <a:xfrm>
            <a:off x="4465638" y="4760913"/>
            <a:ext cx="250825"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6151" name="Rectangle 80">
            <a:extLst>
              <a:ext uri="{FF2B5EF4-FFF2-40B4-BE49-F238E27FC236}">
                <a16:creationId xmlns:a16="http://schemas.microsoft.com/office/drawing/2014/main" id="{5E9EF420-E51F-FC45-8437-85D4060D183A}"/>
              </a:ext>
            </a:extLst>
          </p:cNvPr>
          <p:cNvSpPr>
            <a:spLocks/>
          </p:cNvSpPr>
          <p:nvPr/>
        </p:nvSpPr>
        <p:spPr bwMode="auto">
          <a:xfrm>
            <a:off x="5391150" y="4694238"/>
            <a:ext cx="422275"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39687" bIns="0" anchor="ct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WB</a:t>
            </a:r>
          </a:p>
        </p:txBody>
      </p:sp>
      <p:sp>
        <p:nvSpPr>
          <p:cNvPr id="46152" name="Freeform 81">
            <a:extLst>
              <a:ext uri="{FF2B5EF4-FFF2-40B4-BE49-F238E27FC236}">
                <a16:creationId xmlns:a16="http://schemas.microsoft.com/office/drawing/2014/main" id="{351EB09B-4AE9-6640-AAE1-9E14D677786B}"/>
              </a:ext>
            </a:extLst>
          </p:cNvPr>
          <p:cNvSpPr>
            <a:spLocks/>
          </p:cNvSpPr>
          <p:nvPr/>
        </p:nvSpPr>
        <p:spPr bwMode="auto">
          <a:xfrm>
            <a:off x="5345113" y="4683125"/>
            <a:ext cx="222250" cy="457200"/>
          </a:xfrm>
          <a:custGeom>
            <a:avLst/>
            <a:gdLst>
              <a:gd name="T0" fmla="*/ 2147483646 w 21600"/>
              <a:gd name="T1" fmla="*/ 0 h 21600"/>
              <a:gd name="T2" fmla="*/ 0 w 21600"/>
              <a:gd name="T3" fmla="*/ 0 h 21600"/>
              <a:gd name="T4" fmla="*/ 0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21600" y="0"/>
                </a:moveTo>
                <a:lnTo>
                  <a:pt x="0" y="0"/>
                </a:lnTo>
                <a:lnTo>
                  <a:pt x="0" y="21600"/>
                </a:lnTo>
                <a:lnTo>
                  <a:pt x="2160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6153" name="Freeform 82">
            <a:extLst>
              <a:ext uri="{FF2B5EF4-FFF2-40B4-BE49-F238E27FC236}">
                <a16:creationId xmlns:a16="http://schemas.microsoft.com/office/drawing/2014/main" id="{CD317AD5-03E8-8441-86B8-004CD087D284}"/>
              </a:ext>
            </a:extLst>
          </p:cNvPr>
          <p:cNvSpPr>
            <a:spLocks/>
          </p:cNvSpPr>
          <p:nvPr/>
        </p:nvSpPr>
        <p:spPr bwMode="auto">
          <a:xfrm>
            <a:off x="5567363" y="4683125"/>
            <a:ext cx="225425" cy="457200"/>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6154" name="Line 83">
            <a:extLst>
              <a:ext uri="{FF2B5EF4-FFF2-40B4-BE49-F238E27FC236}">
                <a16:creationId xmlns:a16="http://schemas.microsoft.com/office/drawing/2014/main" id="{BCBD82D6-CAB4-9E42-9798-4B071EAA755A}"/>
              </a:ext>
            </a:extLst>
          </p:cNvPr>
          <p:cNvSpPr>
            <a:spLocks noChangeShapeType="1"/>
          </p:cNvSpPr>
          <p:nvPr/>
        </p:nvSpPr>
        <p:spPr bwMode="auto">
          <a:xfrm>
            <a:off x="5078413" y="4911725"/>
            <a:ext cx="244475" cy="31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6155" name="Line 84">
            <a:extLst>
              <a:ext uri="{FF2B5EF4-FFF2-40B4-BE49-F238E27FC236}">
                <a16:creationId xmlns:a16="http://schemas.microsoft.com/office/drawing/2014/main" id="{017623E6-7623-2940-BD6C-EC78BAC94640}"/>
              </a:ext>
            </a:extLst>
          </p:cNvPr>
          <p:cNvSpPr>
            <a:spLocks noChangeShapeType="1"/>
          </p:cNvSpPr>
          <p:nvPr/>
        </p:nvSpPr>
        <p:spPr bwMode="auto">
          <a:xfrm>
            <a:off x="4465638" y="5065713"/>
            <a:ext cx="2508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6156" name="Rectangle 85">
            <a:extLst>
              <a:ext uri="{FF2B5EF4-FFF2-40B4-BE49-F238E27FC236}">
                <a16:creationId xmlns:a16="http://schemas.microsoft.com/office/drawing/2014/main" id="{57FCA553-B99D-8241-9079-D2C6409A4062}"/>
              </a:ext>
            </a:extLst>
          </p:cNvPr>
          <p:cNvSpPr>
            <a:spLocks/>
          </p:cNvSpPr>
          <p:nvPr/>
        </p:nvSpPr>
        <p:spPr bwMode="auto">
          <a:xfrm>
            <a:off x="3368675" y="3870325"/>
            <a:ext cx="2301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7" bIns="0" anchor="ctr">
            <a:spAutoFit/>
          </a:bodyP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solidFill>
                  <a:srgbClr val="BEBEBE"/>
                </a:solidFill>
                <a:latin typeface="Lucida Grande" panose="020B0600040502020204" pitchFamily="34" charset="0"/>
                <a:sym typeface="Lucida Grande" panose="020B0600040502020204" pitchFamily="34" charset="0"/>
              </a:rPr>
              <a:t>IF</a:t>
            </a:r>
          </a:p>
          <a:p>
            <a:pPr eaLnBrk="1" hangingPunct="1">
              <a:spcBef>
                <a:spcPct val="0"/>
              </a:spcBef>
              <a:buFontTx/>
              <a:buNone/>
            </a:pPr>
            <a:r>
              <a:rPr lang="en-US" altLang="en-US" sz="1400">
                <a:solidFill>
                  <a:srgbClr val="BEBEBE"/>
                </a:solidFill>
                <a:latin typeface="Lucida Grande" panose="020B0600040502020204" pitchFamily="34" charset="0"/>
                <a:sym typeface="Lucida Grande" panose="020B0600040502020204" pitchFamily="34" charset="0"/>
              </a:rPr>
              <a:t>ID</a:t>
            </a:r>
          </a:p>
        </p:txBody>
      </p:sp>
      <p:sp>
        <p:nvSpPr>
          <p:cNvPr id="46157" name="Freeform 86">
            <a:extLst>
              <a:ext uri="{FF2B5EF4-FFF2-40B4-BE49-F238E27FC236}">
                <a16:creationId xmlns:a16="http://schemas.microsoft.com/office/drawing/2014/main" id="{F60AD1E0-7256-3141-915A-21AB064E61F6}"/>
              </a:ext>
            </a:extLst>
          </p:cNvPr>
          <p:cNvSpPr>
            <a:spLocks/>
          </p:cNvSpPr>
          <p:nvPr/>
        </p:nvSpPr>
        <p:spPr bwMode="auto">
          <a:xfrm>
            <a:off x="3273425" y="3851275"/>
            <a:ext cx="268288" cy="457200"/>
          </a:xfrm>
          <a:custGeom>
            <a:avLst/>
            <a:gdLst>
              <a:gd name="T0" fmla="*/ 2147483646 w 21600"/>
              <a:gd name="T1" fmla="*/ 0 h 21600"/>
              <a:gd name="T2" fmla="*/ 0 w 21600"/>
              <a:gd name="T3" fmla="*/ 0 h 21600"/>
              <a:gd name="T4" fmla="*/ 0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21600" y="0"/>
                </a:moveTo>
                <a:lnTo>
                  <a:pt x="0" y="0"/>
                </a:lnTo>
                <a:lnTo>
                  <a:pt x="0" y="21600"/>
                </a:lnTo>
                <a:lnTo>
                  <a:pt x="21600" y="21600"/>
                </a:lnTo>
              </a:path>
            </a:pathLst>
          </a:custGeom>
          <a:noFill/>
          <a:ln w="25400" cap="rnd">
            <a:solidFill>
              <a:srgbClr val="BEBEBE"/>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6158" name="Freeform 87">
            <a:extLst>
              <a:ext uri="{FF2B5EF4-FFF2-40B4-BE49-F238E27FC236}">
                <a16:creationId xmlns:a16="http://schemas.microsoft.com/office/drawing/2014/main" id="{ACA55977-2772-9645-93A9-605147A0EE47}"/>
              </a:ext>
            </a:extLst>
          </p:cNvPr>
          <p:cNvSpPr>
            <a:spLocks/>
          </p:cNvSpPr>
          <p:nvPr/>
        </p:nvSpPr>
        <p:spPr bwMode="auto">
          <a:xfrm>
            <a:off x="3541713" y="3851275"/>
            <a:ext cx="268287" cy="457200"/>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path>
            </a:pathLst>
          </a:custGeom>
          <a:noFill/>
          <a:ln w="25400" cap="rnd">
            <a:solidFill>
              <a:srgbClr val="BEBEBE"/>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6159" name="Rectangle 88">
            <a:extLst>
              <a:ext uri="{FF2B5EF4-FFF2-40B4-BE49-F238E27FC236}">
                <a16:creationId xmlns:a16="http://schemas.microsoft.com/office/drawing/2014/main" id="{02C28875-8E27-4D46-A652-AD84B70D2F0F}"/>
              </a:ext>
            </a:extLst>
          </p:cNvPr>
          <p:cNvSpPr>
            <a:spLocks/>
          </p:cNvSpPr>
          <p:nvPr/>
        </p:nvSpPr>
        <p:spPr bwMode="auto">
          <a:xfrm>
            <a:off x="4732338" y="5470525"/>
            <a:ext cx="2301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7" bIns="0" anchor="ctr">
            <a:spAutoFit/>
          </a:bodyP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solidFill>
                  <a:srgbClr val="BEBEBE"/>
                </a:solidFill>
                <a:latin typeface="Lucida Grande" panose="020B0600040502020204" pitchFamily="34" charset="0"/>
                <a:sym typeface="Lucida Grande" panose="020B0600040502020204" pitchFamily="34" charset="0"/>
              </a:rPr>
              <a:t>IF</a:t>
            </a:r>
          </a:p>
          <a:p>
            <a:pPr eaLnBrk="1" hangingPunct="1">
              <a:spcBef>
                <a:spcPct val="0"/>
              </a:spcBef>
              <a:buFontTx/>
              <a:buNone/>
            </a:pPr>
            <a:r>
              <a:rPr lang="en-US" altLang="en-US" sz="1400">
                <a:solidFill>
                  <a:srgbClr val="BEBEBE"/>
                </a:solidFill>
                <a:latin typeface="Lucida Grande" panose="020B0600040502020204" pitchFamily="34" charset="0"/>
                <a:sym typeface="Lucida Grande" panose="020B0600040502020204" pitchFamily="34" charset="0"/>
              </a:rPr>
              <a:t>ID</a:t>
            </a:r>
          </a:p>
        </p:txBody>
      </p:sp>
      <p:sp>
        <p:nvSpPr>
          <p:cNvPr id="46160" name="Freeform 89">
            <a:extLst>
              <a:ext uri="{FF2B5EF4-FFF2-40B4-BE49-F238E27FC236}">
                <a16:creationId xmlns:a16="http://schemas.microsoft.com/office/drawing/2014/main" id="{5C62813D-0854-7441-B987-AE308A3B2845}"/>
              </a:ext>
            </a:extLst>
          </p:cNvPr>
          <p:cNvSpPr>
            <a:spLocks/>
          </p:cNvSpPr>
          <p:nvPr/>
        </p:nvSpPr>
        <p:spPr bwMode="auto">
          <a:xfrm>
            <a:off x="4635500" y="5451475"/>
            <a:ext cx="269875" cy="457200"/>
          </a:xfrm>
          <a:custGeom>
            <a:avLst/>
            <a:gdLst>
              <a:gd name="T0" fmla="*/ 2147483646 w 21600"/>
              <a:gd name="T1" fmla="*/ 0 h 21600"/>
              <a:gd name="T2" fmla="*/ 0 w 21600"/>
              <a:gd name="T3" fmla="*/ 0 h 21600"/>
              <a:gd name="T4" fmla="*/ 0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21600" y="0"/>
                </a:moveTo>
                <a:lnTo>
                  <a:pt x="0" y="0"/>
                </a:lnTo>
                <a:lnTo>
                  <a:pt x="0" y="21600"/>
                </a:lnTo>
                <a:lnTo>
                  <a:pt x="21600" y="21600"/>
                </a:lnTo>
              </a:path>
            </a:pathLst>
          </a:custGeom>
          <a:noFill/>
          <a:ln w="25400" cap="rnd">
            <a:solidFill>
              <a:srgbClr val="BEBEBE"/>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6161" name="Freeform 90">
            <a:extLst>
              <a:ext uri="{FF2B5EF4-FFF2-40B4-BE49-F238E27FC236}">
                <a16:creationId xmlns:a16="http://schemas.microsoft.com/office/drawing/2014/main" id="{79CA2505-98D1-1346-8277-C34B7470EECA}"/>
              </a:ext>
            </a:extLst>
          </p:cNvPr>
          <p:cNvSpPr>
            <a:spLocks/>
          </p:cNvSpPr>
          <p:nvPr/>
        </p:nvSpPr>
        <p:spPr bwMode="auto">
          <a:xfrm>
            <a:off x="4905375" y="5451475"/>
            <a:ext cx="269875" cy="457200"/>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path>
            </a:pathLst>
          </a:custGeom>
          <a:noFill/>
          <a:ln w="25400" cap="rnd">
            <a:solidFill>
              <a:srgbClr val="BEBEBE"/>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6162" name="Rectangle 91">
            <a:extLst>
              <a:ext uri="{FF2B5EF4-FFF2-40B4-BE49-F238E27FC236}">
                <a16:creationId xmlns:a16="http://schemas.microsoft.com/office/drawing/2014/main" id="{9A7D30F4-9D49-0540-8307-E9EF5EDEDEC4}"/>
              </a:ext>
            </a:extLst>
          </p:cNvPr>
          <p:cNvSpPr>
            <a:spLocks/>
          </p:cNvSpPr>
          <p:nvPr/>
        </p:nvSpPr>
        <p:spPr bwMode="auto">
          <a:xfrm>
            <a:off x="4618038" y="1542852"/>
            <a:ext cx="4187044"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2000">
                <a:solidFill>
                  <a:srgbClr val="0000FF"/>
                </a:solidFill>
                <a:latin typeface="Candara" panose="020E0502030303020204" pitchFamily="34" charset="0"/>
                <a:sym typeface="Lucida Grande" panose="020B0600040502020204" pitchFamily="34" charset="0"/>
              </a:rPr>
              <a:t>I1: two execute cycles +</a:t>
            </a:r>
            <a:r>
              <a:rPr lang="en-US" altLang="en-US" sz="2000">
                <a:solidFill>
                  <a:srgbClr val="FF0000"/>
                </a:solidFill>
                <a:latin typeface="Candara" panose="020E0502030303020204" pitchFamily="34" charset="0"/>
                <a:sym typeface="Lucida Grande" panose="020B0600040502020204" pitchFamily="34" charset="0"/>
              </a:rPr>
              <a:t> WB to R3</a:t>
            </a:r>
          </a:p>
          <a:p>
            <a:pPr eaLnBrk="1" hangingPunct="1">
              <a:spcBef>
                <a:spcPct val="0"/>
              </a:spcBef>
              <a:buFontTx/>
              <a:buNone/>
            </a:pPr>
            <a:r>
              <a:rPr lang="en-US" altLang="en-US" sz="2000">
                <a:solidFill>
                  <a:srgbClr val="0000FF"/>
                </a:solidFill>
                <a:latin typeface="Candara" panose="020E0502030303020204" pitchFamily="34" charset="0"/>
                <a:sym typeface="Lucida Grande" panose="020B0600040502020204" pitchFamily="34" charset="0"/>
              </a:rPr>
              <a:t>I2: </a:t>
            </a:r>
            <a:r>
              <a:rPr lang="en-US" altLang="en-US" sz="2000">
                <a:solidFill>
                  <a:srgbClr val="FF0000"/>
                </a:solidFill>
                <a:latin typeface="Candara" panose="020E0502030303020204" pitchFamily="34" charset="0"/>
                <a:sym typeface="Lucida Grande" panose="020B0600040502020204" pitchFamily="34" charset="0"/>
              </a:rPr>
              <a:t>WB to R3</a:t>
            </a:r>
          </a:p>
          <a:p>
            <a:pPr eaLnBrk="1" hangingPunct="1">
              <a:spcBef>
                <a:spcPct val="0"/>
              </a:spcBef>
              <a:buFontTx/>
              <a:buNone/>
            </a:pPr>
            <a:r>
              <a:rPr lang="en-US" altLang="en-US" sz="2000">
                <a:solidFill>
                  <a:srgbClr val="0000FF"/>
                </a:solidFill>
                <a:latin typeface="Candara" panose="020E0502030303020204" pitchFamily="34" charset="0"/>
                <a:sym typeface="Lucida Grande" panose="020B0600040502020204" pitchFamily="34" charset="0"/>
              </a:rPr>
              <a:t>I3</a:t>
            </a:r>
          </a:p>
          <a:p>
            <a:pPr eaLnBrk="1" hangingPunct="1">
              <a:spcBef>
                <a:spcPct val="0"/>
              </a:spcBef>
              <a:buFontTx/>
              <a:buNone/>
            </a:pPr>
            <a:r>
              <a:rPr lang="en-US" altLang="en-US" sz="2000">
                <a:solidFill>
                  <a:srgbClr val="0000FF"/>
                </a:solidFill>
                <a:latin typeface="Candara" panose="020E0502030303020204" pitchFamily="34" charset="0"/>
                <a:sym typeface="Lucida Grande" panose="020B0600040502020204" pitchFamily="34" charset="0"/>
              </a:rPr>
              <a:t>I4: same function unit as I3</a:t>
            </a:r>
          </a:p>
          <a:p>
            <a:pPr eaLnBrk="1" hangingPunct="1">
              <a:spcBef>
                <a:spcPct val="0"/>
              </a:spcBef>
              <a:buFontTx/>
              <a:buNone/>
            </a:pPr>
            <a:r>
              <a:rPr lang="en-US" altLang="en-US" sz="2000">
                <a:solidFill>
                  <a:srgbClr val="0000FF"/>
                </a:solidFill>
                <a:latin typeface="Candara" panose="020E0502030303020204" pitchFamily="34" charset="0"/>
                <a:sym typeface="Lucida Grande" panose="020B0600040502020204" pitchFamily="34" charset="0"/>
              </a:rPr>
              <a:t>I5: </a:t>
            </a:r>
            <a:r>
              <a:rPr lang="en-US" altLang="en-US" sz="2000">
                <a:solidFill>
                  <a:srgbClr val="FF0000"/>
                </a:solidFill>
                <a:latin typeface="Candara" panose="020E0502030303020204" pitchFamily="34" charset="0"/>
                <a:sym typeface="Lucida Grande" panose="020B0600040502020204" pitchFamily="34" charset="0"/>
              </a:rPr>
              <a:t>read R3</a:t>
            </a:r>
            <a:r>
              <a:rPr lang="en-US" altLang="en-US" sz="2000">
                <a:solidFill>
                  <a:srgbClr val="0000FF"/>
                </a:solidFill>
                <a:latin typeface="Candara" panose="020E0502030303020204" pitchFamily="34" charset="0"/>
                <a:sym typeface="Lucida Grande" panose="020B0600040502020204" pitchFamily="34" charset="0"/>
              </a:rPr>
              <a:t> + data value produced by I4</a:t>
            </a:r>
          </a:p>
          <a:p>
            <a:pPr eaLnBrk="1" hangingPunct="1">
              <a:spcBef>
                <a:spcPct val="0"/>
              </a:spcBef>
              <a:buFontTx/>
              <a:buNone/>
            </a:pPr>
            <a:r>
              <a:rPr lang="en-US" altLang="en-US" sz="2000">
                <a:solidFill>
                  <a:srgbClr val="0000FF"/>
                </a:solidFill>
                <a:latin typeface="Candara" panose="020E0502030303020204" pitchFamily="34" charset="0"/>
                <a:sym typeface="Lucida Grande" panose="020B0600040502020204" pitchFamily="34" charset="0"/>
              </a:rPr>
              <a:t>I6: same function unit as I5</a:t>
            </a:r>
          </a:p>
        </p:txBody>
      </p:sp>
      <p:sp>
        <p:nvSpPr>
          <p:cNvPr id="46163" name="Text Box 5">
            <a:extLst>
              <a:ext uri="{FF2B5EF4-FFF2-40B4-BE49-F238E27FC236}">
                <a16:creationId xmlns:a16="http://schemas.microsoft.com/office/drawing/2014/main" id="{98D34929-2DB2-7C41-8391-07F63BDEDE8F}"/>
              </a:ext>
            </a:extLst>
          </p:cNvPr>
          <p:cNvSpPr txBox="1">
            <a:spLocks noChangeArrowheads="1"/>
          </p:cNvSpPr>
          <p:nvPr/>
        </p:nvSpPr>
        <p:spPr bwMode="auto">
          <a:xfrm rot="5400000">
            <a:off x="7814469" y="5542757"/>
            <a:ext cx="2289175" cy="3698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800">
                <a:solidFill>
                  <a:srgbClr val="0066FF"/>
                </a:solidFill>
              </a:rPr>
              <a:t>Dynamic Scheduling</a:t>
            </a:r>
          </a:p>
        </p:txBody>
      </p:sp>
      <p:cxnSp>
        <p:nvCxnSpPr>
          <p:cNvPr id="46164" name="Straight Arrow Connector 94">
            <a:extLst>
              <a:ext uri="{FF2B5EF4-FFF2-40B4-BE49-F238E27FC236}">
                <a16:creationId xmlns:a16="http://schemas.microsoft.com/office/drawing/2014/main" id="{F0E02038-954E-0F47-BEB1-5CD484B95787}"/>
              </a:ext>
            </a:extLst>
          </p:cNvPr>
          <p:cNvCxnSpPr>
            <a:cxnSpLocks noChangeShapeType="1"/>
          </p:cNvCxnSpPr>
          <p:nvPr/>
        </p:nvCxnSpPr>
        <p:spPr bwMode="auto">
          <a:xfrm rot="10800000">
            <a:off x="6134100" y="2032000"/>
            <a:ext cx="1892300" cy="2032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6165" name="Straight Arrow Connector 96">
            <a:extLst>
              <a:ext uri="{FF2B5EF4-FFF2-40B4-BE49-F238E27FC236}">
                <a16:creationId xmlns:a16="http://schemas.microsoft.com/office/drawing/2014/main" id="{730B117B-E11E-FE4A-B4BB-72704AC6A33D}"/>
              </a:ext>
            </a:extLst>
          </p:cNvPr>
          <p:cNvCxnSpPr>
            <a:cxnSpLocks noChangeShapeType="1"/>
          </p:cNvCxnSpPr>
          <p:nvPr/>
        </p:nvCxnSpPr>
        <p:spPr bwMode="auto">
          <a:xfrm rot="10800000" flipV="1">
            <a:off x="5930900" y="2349500"/>
            <a:ext cx="2120900" cy="5334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46166" name="TextBox 99">
            <a:extLst>
              <a:ext uri="{FF2B5EF4-FFF2-40B4-BE49-F238E27FC236}">
                <a16:creationId xmlns:a16="http://schemas.microsoft.com/office/drawing/2014/main" id="{49924DB1-7000-BB4C-8FAB-FF67508C109F}"/>
              </a:ext>
            </a:extLst>
          </p:cNvPr>
          <p:cNvSpPr txBox="1">
            <a:spLocks noChangeArrowheads="1"/>
          </p:cNvSpPr>
          <p:nvPr/>
        </p:nvSpPr>
        <p:spPr bwMode="auto">
          <a:xfrm>
            <a:off x="8004175" y="2070100"/>
            <a:ext cx="1054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2000">
                <a:latin typeface="Candara" panose="020E0502030303020204" pitchFamily="34" charset="0"/>
              </a:rPr>
              <a:t>rename</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a:extLst>
              <a:ext uri="{FF2B5EF4-FFF2-40B4-BE49-F238E27FC236}">
                <a16:creationId xmlns:a16="http://schemas.microsoft.com/office/drawing/2014/main" id="{145C85ED-71FB-C14C-AB41-5B467702EC3B}"/>
              </a:ext>
            </a:extLst>
          </p:cNvPr>
          <p:cNvSpPr>
            <a:spLocks noGrp="1" noChangeArrowheads="1"/>
          </p:cNvSpPr>
          <p:nvPr>
            <p:ph type="title"/>
          </p:nvPr>
        </p:nvSpPr>
        <p:spPr>
          <a:xfrm>
            <a:off x="443753" y="371475"/>
            <a:ext cx="8394139" cy="762000"/>
          </a:xfrm>
        </p:spPr>
        <p:txBody>
          <a:bodyPr/>
          <a:lstStyle/>
          <a:p>
            <a:r>
              <a:rPr lang="en-AU" altLang="en-US" dirty="0"/>
              <a:t>Dynamic Scheduling with </a:t>
            </a:r>
            <a:r>
              <a:rPr lang="en-AU" altLang="en-US" dirty="0" err="1"/>
              <a:t>Tomasulo’s</a:t>
            </a:r>
            <a:r>
              <a:rPr lang="en-AU" altLang="en-US" dirty="0"/>
              <a:t> Algorithm</a:t>
            </a:r>
          </a:p>
        </p:txBody>
      </p:sp>
      <p:sp>
        <p:nvSpPr>
          <p:cNvPr id="48130" name="Rectangle 3">
            <a:extLst>
              <a:ext uri="{FF2B5EF4-FFF2-40B4-BE49-F238E27FC236}">
                <a16:creationId xmlns:a16="http://schemas.microsoft.com/office/drawing/2014/main" id="{0BB5E66E-3FA9-934D-9493-5E4B7FE19ADC}"/>
              </a:ext>
            </a:extLst>
          </p:cNvPr>
          <p:cNvSpPr>
            <a:spLocks noGrp="1" noChangeArrowheads="1"/>
          </p:cNvSpPr>
          <p:nvPr>
            <p:ph idx="1"/>
          </p:nvPr>
        </p:nvSpPr>
        <p:spPr>
          <a:xfrm>
            <a:off x="468638" y="1228725"/>
            <a:ext cx="7835120" cy="5095875"/>
          </a:xfrm>
        </p:spPr>
        <p:txBody>
          <a:bodyPr/>
          <a:lstStyle/>
          <a:p>
            <a:pPr>
              <a:defRPr/>
            </a:pPr>
            <a:r>
              <a:rPr lang="en-US" dirty="0"/>
              <a:t>Tracks when operands are available </a:t>
            </a:r>
            <a:r>
              <a:rPr lang="en-US" sz="2000" dirty="0"/>
              <a:t>(minimize RAW hazards)</a:t>
            </a:r>
            <a:endParaRPr lang="en-US" dirty="0"/>
          </a:p>
          <a:p>
            <a:pPr>
              <a:defRPr/>
            </a:pPr>
            <a:r>
              <a:rPr lang="en-US" dirty="0"/>
              <a:t>Introduces register renaming in hardware</a:t>
            </a:r>
          </a:p>
          <a:p>
            <a:pPr lvl="1">
              <a:defRPr/>
            </a:pPr>
            <a:r>
              <a:rPr lang="en-US" dirty="0"/>
              <a:t>Addresses WAW &amp; WAR </a:t>
            </a:r>
          </a:p>
          <a:p>
            <a:pPr lvl="1">
              <a:spcBef>
                <a:spcPct val="0"/>
              </a:spcBef>
              <a:buFontTx/>
              <a:buNone/>
              <a:defRPr/>
            </a:pPr>
            <a:r>
              <a:rPr lang="en-US" dirty="0"/>
              <a:t> 	hazards</a:t>
            </a:r>
          </a:p>
          <a:p>
            <a:pPr>
              <a:spcBef>
                <a:spcPts val="600"/>
              </a:spcBef>
              <a:defRPr/>
            </a:pPr>
            <a:r>
              <a:rPr lang="en-US" dirty="0"/>
              <a:t>Extends to handle </a:t>
            </a:r>
          </a:p>
          <a:p>
            <a:pPr indent="0">
              <a:spcBef>
                <a:spcPct val="0"/>
              </a:spcBef>
              <a:buFontTx/>
              <a:buNone/>
              <a:defRPr/>
            </a:pPr>
            <a:r>
              <a:rPr lang="en-US" dirty="0"/>
              <a:t>speculation</a:t>
            </a:r>
          </a:p>
          <a:p>
            <a:pPr lvl="1">
              <a:spcBef>
                <a:spcPts val="600"/>
              </a:spcBef>
              <a:defRPr/>
            </a:pPr>
            <a:r>
              <a:rPr lang="en-US" dirty="0"/>
              <a:t>Technique used to reduce</a:t>
            </a:r>
          </a:p>
          <a:p>
            <a:pPr marL="749300" lvl="1" indent="0">
              <a:spcBef>
                <a:spcPct val="0"/>
              </a:spcBef>
              <a:buFontTx/>
              <a:buNone/>
              <a:defRPr/>
            </a:pPr>
            <a:r>
              <a:rPr lang="en-US" dirty="0"/>
              <a:t>effect of control dependences</a:t>
            </a:r>
          </a:p>
          <a:p>
            <a:pPr>
              <a:defRPr/>
            </a:pPr>
            <a:r>
              <a:rPr lang="en-US" dirty="0"/>
              <a:t>IF precedes ID and fetches into an IR or equivalent </a:t>
            </a:r>
            <a:r>
              <a:rPr lang="en-US" sz="2000" dirty="0"/>
              <a:t>(e.g., a queue of pending instructions </a:t>
            </a:r>
            <a:r>
              <a:rPr lang="en-US" sz="2000" dirty="0">
                <a:sym typeface="Wingdings" pitchFamily="2" charset="2"/>
              </a:rPr>
              <a:t></a:t>
            </a:r>
            <a:r>
              <a:rPr lang="en-US" sz="2000" dirty="0"/>
              <a:t> re-order buffer)</a:t>
            </a:r>
            <a:r>
              <a:rPr lang="en-US" dirty="0"/>
              <a:t>. 		 ID has two sub-stages: </a:t>
            </a:r>
          </a:p>
          <a:p>
            <a:pPr lvl="1">
              <a:defRPr/>
            </a:pPr>
            <a:r>
              <a:rPr lang="en-US" dirty="0"/>
              <a:t>Issue:  Decode instruction + </a:t>
            </a:r>
            <a:r>
              <a:rPr lang="en-US" i="1" dirty="0"/>
              <a:t>check for structural hazards</a:t>
            </a:r>
          </a:p>
          <a:p>
            <a:pPr lvl="1">
              <a:defRPr/>
            </a:pPr>
            <a:r>
              <a:rPr lang="en-US" dirty="0"/>
              <a:t>Read Operands:  </a:t>
            </a:r>
            <a:r>
              <a:rPr lang="en-US" i="1" dirty="0"/>
              <a:t>Wait until no data hazards </a:t>
            </a:r>
          </a:p>
        </p:txBody>
      </p:sp>
      <p:sp>
        <p:nvSpPr>
          <p:cNvPr id="48131" name="Rectangle 91">
            <a:extLst>
              <a:ext uri="{FF2B5EF4-FFF2-40B4-BE49-F238E27FC236}">
                <a16:creationId xmlns:a16="http://schemas.microsoft.com/office/drawing/2014/main" id="{350F4713-A3BF-0245-8F7B-2C23F78CCCC5}"/>
              </a:ext>
            </a:extLst>
          </p:cNvPr>
          <p:cNvSpPr>
            <a:spLocks/>
          </p:cNvSpPr>
          <p:nvPr/>
        </p:nvSpPr>
        <p:spPr bwMode="auto">
          <a:xfrm>
            <a:off x="4612808" y="2109871"/>
            <a:ext cx="4187044"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2000">
                <a:solidFill>
                  <a:srgbClr val="0000FF"/>
                </a:solidFill>
                <a:latin typeface="Candara" panose="020E0502030303020204" pitchFamily="34" charset="0"/>
                <a:sym typeface="Lucida Grande" panose="020B0600040502020204" pitchFamily="34" charset="0"/>
              </a:rPr>
              <a:t>I1: two execute cycles +</a:t>
            </a:r>
            <a:r>
              <a:rPr lang="en-US" altLang="en-US" sz="2000">
                <a:solidFill>
                  <a:srgbClr val="FF0000"/>
                </a:solidFill>
                <a:latin typeface="Candara" panose="020E0502030303020204" pitchFamily="34" charset="0"/>
                <a:sym typeface="Lucida Grande" panose="020B0600040502020204" pitchFamily="34" charset="0"/>
              </a:rPr>
              <a:t> WB to R3</a:t>
            </a:r>
          </a:p>
          <a:p>
            <a:pPr eaLnBrk="1" hangingPunct="1">
              <a:spcBef>
                <a:spcPct val="0"/>
              </a:spcBef>
              <a:buFontTx/>
              <a:buNone/>
            </a:pPr>
            <a:r>
              <a:rPr lang="en-US" altLang="en-US" sz="2000">
                <a:solidFill>
                  <a:srgbClr val="0000FF"/>
                </a:solidFill>
                <a:latin typeface="Candara" panose="020E0502030303020204" pitchFamily="34" charset="0"/>
                <a:sym typeface="Lucida Grande" panose="020B0600040502020204" pitchFamily="34" charset="0"/>
              </a:rPr>
              <a:t>I2: </a:t>
            </a:r>
            <a:r>
              <a:rPr lang="en-US" altLang="en-US" sz="2000">
                <a:solidFill>
                  <a:srgbClr val="FF0000"/>
                </a:solidFill>
                <a:latin typeface="Candara" panose="020E0502030303020204" pitchFamily="34" charset="0"/>
                <a:sym typeface="Lucida Grande" panose="020B0600040502020204" pitchFamily="34" charset="0"/>
              </a:rPr>
              <a:t>WB to R3</a:t>
            </a:r>
          </a:p>
          <a:p>
            <a:pPr eaLnBrk="1" hangingPunct="1">
              <a:spcBef>
                <a:spcPct val="0"/>
              </a:spcBef>
              <a:buFontTx/>
              <a:buNone/>
            </a:pPr>
            <a:r>
              <a:rPr lang="en-US" altLang="en-US" sz="2000">
                <a:solidFill>
                  <a:srgbClr val="0000FF"/>
                </a:solidFill>
                <a:latin typeface="Candara" panose="020E0502030303020204" pitchFamily="34" charset="0"/>
                <a:sym typeface="Lucida Grande" panose="020B0600040502020204" pitchFamily="34" charset="0"/>
              </a:rPr>
              <a:t>I3</a:t>
            </a:r>
          </a:p>
          <a:p>
            <a:pPr eaLnBrk="1" hangingPunct="1">
              <a:spcBef>
                <a:spcPct val="0"/>
              </a:spcBef>
              <a:buFontTx/>
              <a:buNone/>
            </a:pPr>
            <a:r>
              <a:rPr lang="en-US" altLang="en-US" sz="2000">
                <a:solidFill>
                  <a:srgbClr val="0000FF"/>
                </a:solidFill>
                <a:latin typeface="Candara" panose="020E0502030303020204" pitchFamily="34" charset="0"/>
                <a:sym typeface="Lucida Grande" panose="020B0600040502020204" pitchFamily="34" charset="0"/>
              </a:rPr>
              <a:t>I4: same function unit as I3</a:t>
            </a:r>
          </a:p>
          <a:p>
            <a:pPr eaLnBrk="1" hangingPunct="1">
              <a:spcBef>
                <a:spcPct val="0"/>
              </a:spcBef>
              <a:buFontTx/>
              <a:buNone/>
            </a:pPr>
            <a:r>
              <a:rPr lang="en-US" altLang="en-US" sz="2000">
                <a:solidFill>
                  <a:srgbClr val="0000FF"/>
                </a:solidFill>
                <a:latin typeface="Candara" panose="020E0502030303020204" pitchFamily="34" charset="0"/>
                <a:sym typeface="Lucida Grande" panose="020B0600040502020204" pitchFamily="34" charset="0"/>
              </a:rPr>
              <a:t>I5: </a:t>
            </a:r>
            <a:r>
              <a:rPr lang="en-US" altLang="en-US" sz="2000">
                <a:solidFill>
                  <a:srgbClr val="FF0000"/>
                </a:solidFill>
                <a:latin typeface="Candara" panose="020E0502030303020204" pitchFamily="34" charset="0"/>
                <a:sym typeface="Lucida Grande" panose="020B0600040502020204" pitchFamily="34" charset="0"/>
              </a:rPr>
              <a:t>read R3</a:t>
            </a:r>
            <a:r>
              <a:rPr lang="en-US" altLang="en-US" sz="2000">
                <a:solidFill>
                  <a:srgbClr val="0000FF"/>
                </a:solidFill>
                <a:latin typeface="Candara" panose="020E0502030303020204" pitchFamily="34" charset="0"/>
                <a:sym typeface="Lucida Grande" panose="020B0600040502020204" pitchFamily="34" charset="0"/>
              </a:rPr>
              <a:t> + data value produced by I4</a:t>
            </a:r>
          </a:p>
          <a:p>
            <a:pPr eaLnBrk="1" hangingPunct="1">
              <a:spcBef>
                <a:spcPct val="0"/>
              </a:spcBef>
              <a:buFontTx/>
              <a:buNone/>
            </a:pPr>
            <a:r>
              <a:rPr lang="en-US" altLang="en-US" sz="2000">
                <a:solidFill>
                  <a:srgbClr val="0000FF"/>
                </a:solidFill>
                <a:latin typeface="Candara" panose="020E0502030303020204" pitchFamily="34" charset="0"/>
                <a:sym typeface="Lucida Grande" panose="020B0600040502020204" pitchFamily="34" charset="0"/>
              </a:rPr>
              <a:t>I6: same function unit as I5</a:t>
            </a:r>
          </a:p>
        </p:txBody>
      </p:sp>
      <p:cxnSp>
        <p:nvCxnSpPr>
          <p:cNvPr id="48132" name="Straight Arrow Connector 4">
            <a:extLst>
              <a:ext uri="{FF2B5EF4-FFF2-40B4-BE49-F238E27FC236}">
                <a16:creationId xmlns:a16="http://schemas.microsoft.com/office/drawing/2014/main" id="{4964BD72-F024-AF40-934B-70C3A9622C5F}"/>
              </a:ext>
            </a:extLst>
          </p:cNvPr>
          <p:cNvCxnSpPr>
            <a:cxnSpLocks noChangeShapeType="1"/>
          </p:cNvCxnSpPr>
          <p:nvPr/>
        </p:nvCxnSpPr>
        <p:spPr bwMode="auto">
          <a:xfrm rot="10800000">
            <a:off x="6128870" y="2599019"/>
            <a:ext cx="1892300" cy="2032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8133" name="Straight Arrow Connector 5">
            <a:extLst>
              <a:ext uri="{FF2B5EF4-FFF2-40B4-BE49-F238E27FC236}">
                <a16:creationId xmlns:a16="http://schemas.microsoft.com/office/drawing/2014/main" id="{789A1444-B290-0B4C-B57B-AB8DE32B8E5E}"/>
              </a:ext>
            </a:extLst>
          </p:cNvPr>
          <p:cNvCxnSpPr>
            <a:cxnSpLocks noChangeShapeType="1"/>
          </p:cNvCxnSpPr>
          <p:nvPr/>
        </p:nvCxnSpPr>
        <p:spPr bwMode="auto">
          <a:xfrm rot="10800000" flipV="1">
            <a:off x="5925670" y="2916519"/>
            <a:ext cx="2120900" cy="5334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48134" name="TextBox 6">
            <a:extLst>
              <a:ext uri="{FF2B5EF4-FFF2-40B4-BE49-F238E27FC236}">
                <a16:creationId xmlns:a16="http://schemas.microsoft.com/office/drawing/2014/main" id="{DA456DBC-6946-2C44-A521-E7AF44C34699}"/>
              </a:ext>
            </a:extLst>
          </p:cNvPr>
          <p:cNvSpPr txBox="1">
            <a:spLocks noChangeArrowheads="1"/>
          </p:cNvSpPr>
          <p:nvPr/>
        </p:nvSpPr>
        <p:spPr bwMode="auto">
          <a:xfrm>
            <a:off x="7998945" y="2637119"/>
            <a:ext cx="1054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2000">
                <a:latin typeface="Candara" panose="020E0502030303020204" pitchFamily="34" charset="0"/>
              </a:rPr>
              <a:t>rename</a:t>
            </a:r>
          </a:p>
        </p:txBody>
      </p:sp>
      <p:sp>
        <p:nvSpPr>
          <p:cNvPr id="48135" name="Text Box 5">
            <a:extLst>
              <a:ext uri="{FF2B5EF4-FFF2-40B4-BE49-F238E27FC236}">
                <a16:creationId xmlns:a16="http://schemas.microsoft.com/office/drawing/2014/main" id="{B88D7E14-3454-3040-AA91-DFCF897F5976}"/>
              </a:ext>
            </a:extLst>
          </p:cNvPr>
          <p:cNvSpPr txBox="1">
            <a:spLocks noChangeArrowheads="1"/>
          </p:cNvSpPr>
          <p:nvPr/>
        </p:nvSpPr>
        <p:spPr bwMode="auto">
          <a:xfrm rot="5400000">
            <a:off x="7814469" y="5542757"/>
            <a:ext cx="2289175" cy="3698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800">
                <a:solidFill>
                  <a:srgbClr val="0066FF"/>
                </a:solidFill>
              </a:rPr>
              <a:t>Dynamic Scheduling</a:t>
            </a:r>
          </a:p>
        </p:txBody>
      </p:sp>
      <p:sp>
        <p:nvSpPr>
          <p:cNvPr id="3" name="Vertical Scroll 2">
            <a:extLst>
              <a:ext uri="{FF2B5EF4-FFF2-40B4-BE49-F238E27FC236}">
                <a16:creationId xmlns:a16="http://schemas.microsoft.com/office/drawing/2014/main" id="{A5BF0D67-3447-D04F-98D6-B69321A04176}"/>
              </a:ext>
            </a:extLst>
          </p:cNvPr>
          <p:cNvSpPr/>
          <p:nvPr/>
        </p:nvSpPr>
        <p:spPr bwMode="auto">
          <a:xfrm>
            <a:off x="7096836" y="4722234"/>
            <a:ext cx="2316530" cy="2108758"/>
          </a:xfrm>
          <a:prstGeom prst="verticalScroll">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45720" tIns="45720" rIns="91440" bIns="45720" numCol="1" rtlCol="0" anchor="t" anchorCtr="0" compatLnSpc="1">
            <a:prstTxWarp prst="textNoShape">
              <a:avLst/>
            </a:prstTxWarp>
          </a:bodyPr>
          <a:lstStyle/>
          <a:p>
            <a:pPr marR="0" algn="r" defTabSz="914400" rtl="0" eaLnBrk="0" fontAlgn="base" latinLnBrk="0" hangingPunct="0">
              <a:lnSpc>
                <a:spcPct val="100000"/>
              </a:lnSpc>
              <a:spcBef>
                <a:spcPct val="0"/>
              </a:spcBef>
              <a:spcAft>
                <a:spcPct val="0"/>
              </a:spcAft>
              <a:buClrTx/>
              <a:buSzTx/>
            </a:pPr>
            <a:endParaRPr kumimoji="0" lang="en-US" sz="1600" b="0" i="0" u="none" strike="noStrike" cap="none" normalizeH="0" baseline="0" dirty="0">
              <a:ln>
                <a:noFill/>
              </a:ln>
              <a:solidFill>
                <a:schemeClr val="tx1"/>
              </a:solidFill>
              <a:effectLst/>
              <a:latin typeface="Candara" panose="020E0502030303020204" pitchFamily="34" charset="0"/>
              <a:ea typeface="ＭＳ Ｐゴシック" pitchFamily="-65" charset="-128"/>
              <a:cs typeface="ＭＳ Ｐゴシック" pitchFamily="-65" charset="-128"/>
            </a:endParaRPr>
          </a:p>
          <a:p>
            <a:pPr marR="0" algn="r" defTabSz="914400" rtl="0" eaLnBrk="0" fontAlgn="base" latinLnBrk="0" hangingPunct="0">
              <a:lnSpc>
                <a:spcPct val="100000"/>
              </a:lnSpc>
              <a:spcBef>
                <a:spcPct val="0"/>
              </a:spcBef>
              <a:spcAft>
                <a:spcPct val="0"/>
              </a:spcAft>
              <a:buClrTx/>
              <a:buSzTx/>
            </a:pPr>
            <a:r>
              <a:rPr kumimoji="0" lang="en-US" sz="1600" b="0" i="0" u="none" strike="noStrike" cap="none" normalizeH="0" baseline="0" dirty="0">
                <a:ln>
                  <a:noFill/>
                </a:ln>
                <a:solidFill>
                  <a:schemeClr val="tx1"/>
                </a:solidFill>
                <a:effectLst/>
                <a:latin typeface="Candara" panose="020E0502030303020204" pitchFamily="34" charset="0"/>
                <a:ea typeface="ＭＳ Ｐゴシック" pitchFamily="-65" charset="-128"/>
                <a:cs typeface="ＭＳ Ｐゴシック" pitchFamily="-65" charset="-128"/>
              </a:rPr>
              <a:t>Delineate between when instruction </a:t>
            </a:r>
            <a:r>
              <a:rPr kumimoji="0" lang="en-US" sz="1600" b="0" i="1" u="sng" strike="noStrike" cap="none" normalizeH="0" baseline="0" dirty="0">
                <a:ln>
                  <a:noFill/>
                </a:ln>
                <a:solidFill>
                  <a:schemeClr val="tx1"/>
                </a:solidFill>
                <a:effectLst/>
                <a:latin typeface="Candara" panose="020E0502030303020204" pitchFamily="34" charset="0"/>
                <a:ea typeface="ＭＳ Ｐゴシック" pitchFamily="-65" charset="-128"/>
                <a:cs typeface="ＭＳ Ｐゴシック" pitchFamily="-65" charset="-128"/>
              </a:rPr>
              <a:t>begins </a:t>
            </a:r>
            <a:r>
              <a:rPr kumimoji="0" lang="en-US" sz="1600" b="0" i="1" u="sng" strike="noStrike" cap="none" normalizeH="0" baseline="0" dirty="0" err="1">
                <a:ln>
                  <a:noFill/>
                </a:ln>
                <a:solidFill>
                  <a:schemeClr val="tx1"/>
                </a:solidFill>
                <a:effectLst/>
                <a:latin typeface="Candara" panose="020E0502030303020204" pitchFamily="34" charset="0"/>
                <a:ea typeface="ＭＳ Ｐゴシック" pitchFamily="-65" charset="-128"/>
                <a:cs typeface="ＭＳ Ｐゴシック" pitchFamily="-65" charset="-128"/>
              </a:rPr>
              <a:t>exect’n</a:t>
            </a:r>
            <a:r>
              <a:rPr kumimoji="0" lang="en-US" sz="1600" b="0" i="1" u="sng" strike="noStrike" cap="none" normalizeH="0" baseline="0" dirty="0">
                <a:ln>
                  <a:noFill/>
                </a:ln>
                <a:solidFill>
                  <a:schemeClr val="tx1"/>
                </a:solidFill>
                <a:effectLst/>
                <a:latin typeface="Candara" panose="020E0502030303020204" pitchFamily="34" charset="0"/>
                <a:ea typeface="ＭＳ Ｐゴシック" pitchFamily="-65" charset="-128"/>
                <a:cs typeface="ＭＳ Ｐゴシック" pitchFamily="-65" charset="-128"/>
              </a:rPr>
              <a:t> </a:t>
            </a:r>
          </a:p>
          <a:p>
            <a:pPr marR="0" algn="r" defTabSz="914400" rtl="0" eaLnBrk="0" fontAlgn="base" latinLnBrk="0" hangingPunct="0">
              <a:lnSpc>
                <a:spcPct val="100000"/>
              </a:lnSpc>
              <a:spcBef>
                <a:spcPct val="0"/>
              </a:spcBef>
              <a:spcAft>
                <a:spcPct val="0"/>
              </a:spcAft>
              <a:buClrTx/>
              <a:buSzTx/>
            </a:pPr>
            <a:r>
              <a:rPr kumimoji="0" lang="en-US" sz="1600" b="0" i="0" u="none" strike="noStrike" cap="none" normalizeH="0" baseline="0" dirty="0">
                <a:ln>
                  <a:noFill/>
                </a:ln>
                <a:solidFill>
                  <a:schemeClr val="tx1"/>
                </a:solidFill>
                <a:effectLst/>
                <a:latin typeface="Candara" panose="020E0502030303020204" pitchFamily="34" charset="0"/>
                <a:ea typeface="ＭＳ Ｐゴシック" pitchFamily="-65" charset="-128"/>
                <a:cs typeface="ＭＳ Ｐゴシック" pitchFamily="-65" charset="-128"/>
              </a:rPr>
              <a:t>&amp; when it </a:t>
            </a:r>
            <a:r>
              <a:rPr kumimoji="0" lang="en-US" sz="1600" b="0" i="1" u="sng" strike="noStrike" cap="none" normalizeH="0" baseline="0" dirty="0">
                <a:ln>
                  <a:noFill/>
                </a:ln>
                <a:solidFill>
                  <a:schemeClr val="tx1"/>
                </a:solidFill>
                <a:effectLst/>
                <a:latin typeface="Candara" panose="020E0502030303020204" pitchFamily="34" charset="0"/>
                <a:ea typeface="ＭＳ Ｐゴシック" pitchFamily="-65" charset="-128"/>
                <a:cs typeface="ＭＳ Ｐゴシック" pitchFamily="-65" charset="-128"/>
              </a:rPr>
              <a:t>completes </a:t>
            </a:r>
            <a:r>
              <a:rPr kumimoji="0" lang="en-US" sz="1600" b="0" i="1" u="sng" strike="noStrike" cap="none" normalizeH="0" baseline="0" dirty="0" err="1">
                <a:ln>
                  <a:noFill/>
                </a:ln>
                <a:solidFill>
                  <a:schemeClr val="tx1"/>
                </a:solidFill>
                <a:effectLst/>
                <a:latin typeface="Candara" panose="020E0502030303020204" pitchFamily="34" charset="0"/>
                <a:ea typeface="ＭＳ Ｐゴシック" pitchFamily="-65" charset="-128"/>
                <a:cs typeface="ＭＳ Ｐゴシック" pitchFamily="-65" charset="-128"/>
              </a:rPr>
              <a:t>execut’n</a:t>
            </a:r>
            <a:endParaRPr kumimoji="0" lang="en-US" sz="1600" b="0" i="1" u="sng" strike="noStrike" cap="none" normalizeH="0" baseline="0" dirty="0">
              <a:ln>
                <a:noFill/>
              </a:ln>
              <a:solidFill>
                <a:schemeClr val="tx1"/>
              </a:solidFill>
              <a:effectLst/>
              <a:latin typeface="Candara" panose="020E0502030303020204" pitchFamily="34" charset="0"/>
              <a:ea typeface="ＭＳ Ｐゴシック" pitchFamily="-65" charset="-128"/>
              <a:cs typeface="ＭＳ Ｐゴシック" pitchFamily="-65" charset="-128"/>
            </a:endParaRPr>
          </a:p>
          <a:p>
            <a:pPr marL="285750" marR="0" indent="-285750" algn="r"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sz="1600" b="0" i="0" u="none" strike="noStrike" cap="none" normalizeH="0" baseline="0" dirty="0">
              <a:ln>
                <a:noFill/>
              </a:ln>
              <a:solidFill>
                <a:schemeClr val="tx1"/>
              </a:solidFill>
              <a:effectLst/>
              <a:latin typeface="Candara" panose="020E0502030303020204" pitchFamily="34" charset="0"/>
              <a:ea typeface="ＭＳ Ｐゴシック" pitchFamily="-65" charset="-128"/>
              <a:cs typeface="ＭＳ Ｐゴシック" pitchFamily="-65" charset="-128"/>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327112"/>
    </mc:Choice>
    <mc:Fallback xmlns="">
      <p:transition spd="slow" advTm="32711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extLst>
    <p:ext uri="{3A86A75C-4F4B-4683-9AE1-C65F6400EC91}">
      <p14:laserTraceLst xmlns:p14="http://schemas.microsoft.com/office/powerpoint/2010/main">
        <p14:tracePtLst>
          <p14:tracePt t="38101" x="8699500" y="488950"/>
          <p14:tracePt t="38115" x="8128000" y="476250"/>
          <p14:tracePt t="38140" x="7886700" y="476250"/>
          <p14:tracePt t="38142" x="7575550" y="476250"/>
          <p14:tracePt t="38154" x="7264400" y="488950"/>
          <p14:tracePt t="38172" x="7004050" y="571500"/>
          <p14:tracePt t="38190" x="6807200" y="673100"/>
          <p14:tracePt t="38204" x="6642100" y="831850"/>
          <p14:tracePt t="38222" x="6527800" y="996950"/>
          <p14:tracePt t="38240" x="6477000" y="1111250"/>
          <p14:tracePt t="38268" x="6477000" y="1193800"/>
          <p14:tracePt t="38421" x="6311900" y="1193800"/>
          <p14:tracePt t="38422" x="5708650" y="1409700"/>
          <p14:tracePt t="38439" x="5149850" y="1651000"/>
          <p14:tracePt t="38457" x="4648200" y="1917700"/>
          <p14:tracePt t="38471" x="4235450" y="2127250"/>
          <p14:tracePt t="38489" x="3759200" y="2374900"/>
          <p14:tracePt t="38506" x="3498850" y="2489200"/>
          <p14:tracePt t="38519" x="3321050" y="2571750"/>
          <p14:tracePt t="38544" x="3257550" y="2584450"/>
          <p14:tracePt t="38831" x="3289300" y="2571750"/>
          <p14:tracePt t="38858" x="3321050" y="2552700"/>
          <p14:tracePt t="38872" x="3340100" y="2540000"/>
          <p14:tracePt t="38890" x="3371850" y="2501900"/>
          <p14:tracePt t="38907" x="3384550" y="2489200"/>
          <p14:tracePt t="38922" x="3403600" y="2470150"/>
          <p14:tracePt t="38941" x="3416300" y="2457450"/>
          <p14:tracePt t="38970" x="3416300" y="2438400"/>
          <p14:tracePt t="39066" x="3403600" y="2419350"/>
          <p14:tracePt t="39084" x="3384550" y="2419350"/>
          <p14:tracePt t="39145" x="3371850" y="2419350"/>
          <p14:tracePt t="39185" x="3352800" y="2419350"/>
          <p14:tracePt t="39212" x="3340100" y="2419350"/>
          <p14:tracePt t="39225" x="3340100" y="2438400"/>
          <p14:tracePt t="39255" x="3321050" y="2438400"/>
          <p14:tracePt t="39272" x="3321050" y="2457450"/>
          <p14:tracePt t="39304" x="3321050" y="2470150"/>
          <p14:tracePt t="39343" x="3302000" y="2470150"/>
          <p14:tracePt t="39416" x="3289300" y="2470150"/>
          <p14:tracePt t="39516" x="3302000" y="2457450"/>
          <p14:tracePt t="39534" x="3321050" y="2457450"/>
          <p14:tracePt t="39550" x="3321050" y="2438400"/>
          <p14:tracePt t="39567" x="3340100" y="2438400"/>
          <p14:tracePt t="39655" x="3352800" y="2419350"/>
          <p14:tracePt t="39686" x="3371850" y="2419350"/>
          <p14:tracePt t="39709" x="3384550" y="2406650"/>
          <p14:tracePt t="39741" x="3403600" y="2406650"/>
          <p14:tracePt t="39776" x="3416300" y="2406650"/>
          <p14:tracePt t="39806" x="3435350" y="2406650"/>
          <p14:tracePt t="39825" x="3454400" y="2406650"/>
          <p14:tracePt t="39875" x="3467100" y="2406650"/>
          <p14:tracePt t="39913" x="3498850" y="2406650"/>
          <p14:tracePt t="39937" x="3530600" y="2406650"/>
          <p14:tracePt t="39972" x="3549650" y="2406650"/>
          <p14:tracePt t="39974" x="3581400" y="2406650"/>
          <p14:tracePt t="39975" x="3600450" y="2406650"/>
          <p14:tracePt t="39994" x="3613150" y="2406650"/>
          <p14:tracePt t="40022" x="3632200" y="2406650"/>
          <p14:tracePt t="40044" x="3644900" y="2406650"/>
          <p14:tracePt t="40074" x="3663950" y="2387600"/>
          <p14:tracePt t="40093" x="3663950" y="2374900"/>
          <p14:tracePt t="40123" x="3683000" y="2343150"/>
          <p14:tracePt t="40124" x="3695700" y="2324100"/>
          <p14:tracePt t="40142" x="3695700" y="2292350"/>
          <p14:tracePt t="40161" x="3695700" y="2260600"/>
          <p14:tracePt t="40162" x="3695700" y="2241550"/>
          <p14:tracePt t="40206" x="3714750" y="2209800"/>
          <p14:tracePt t="40208" x="3727450" y="2159000"/>
          <p14:tracePt t="40209" x="3727450" y="2146300"/>
          <p14:tracePt t="40225" x="3759200" y="2095500"/>
          <p14:tracePt t="40257" x="3778250" y="2044700"/>
          <p14:tracePt t="40258" x="3797300" y="2044700"/>
          <p14:tracePt t="40277" x="3797300" y="2012950"/>
          <p14:tracePt t="40308" x="3810000" y="1993900"/>
          <p14:tracePt t="40326" x="3810000" y="1981200"/>
          <p14:tracePt t="40344" x="3829050" y="1981200"/>
          <p14:tracePt t="40608" x="3810000" y="1981200"/>
          <p14:tracePt t="40626" x="3797300" y="1981200"/>
          <p14:tracePt t="40643" x="3797300" y="1993900"/>
          <p14:tracePt t="40665" x="3797300" y="2012950"/>
          <p14:tracePt t="40707" x="3797300" y="2032000"/>
          <p14:tracePt t="40806" x="3797300" y="2044700"/>
          <p14:tracePt t="40848" x="3810000" y="2044700"/>
          <p14:tracePt t="40952" x="3810000" y="2063750"/>
          <p14:tracePt t="40953" x="3829050" y="2063750"/>
          <p14:tracePt t="41090" x="3841750" y="2063750"/>
          <p14:tracePt t="41120" x="3860800" y="2063750"/>
          <p14:tracePt t="41152" x="3879850" y="2063750"/>
          <p14:tracePt t="41202" x="3892550" y="2063750"/>
          <p14:tracePt t="41275" x="3911600" y="2063750"/>
          <p14:tracePt t="41474" x="3924300" y="2063750"/>
          <p14:tracePt t="56203" x="3879850" y="2063750"/>
          <p14:tracePt t="56228" x="3841750" y="2076450"/>
          <p14:tracePt t="56229" x="3759200" y="2095500"/>
          <p14:tracePt t="56247" x="3644900" y="2146300"/>
          <p14:tracePt t="56263" x="3549650" y="2178050"/>
          <p14:tracePt t="56278" x="3486150" y="2209800"/>
          <p14:tracePt t="56294" x="3403600" y="2241550"/>
          <p14:tracePt t="56309" x="3340100" y="2260600"/>
          <p14:tracePt t="56325" x="3270250" y="2292350"/>
          <p14:tracePt t="56339" x="3206750" y="2305050"/>
          <p14:tracePt t="56364" x="3175000" y="2305050"/>
          <p14:tracePt t="56367" x="3105150" y="2324100"/>
          <p14:tracePt t="56384" x="3060700" y="2343150"/>
          <p14:tracePt t="56403" x="2990850" y="2374900"/>
          <p14:tracePt t="56419" x="2959100" y="2374900"/>
          <p14:tracePt t="56420" x="2946400" y="2387600"/>
          <p14:tracePt t="56440" x="2914650" y="2406650"/>
          <p14:tracePt t="56459" x="2876550" y="2419350"/>
          <p14:tracePt t="56476" x="2863850" y="2419350"/>
          <p14:tracePt t="56539" x="2844800" y="2419350"/>
          <p14:tracePt t="56540" x="2832100" y="2438400"/>
          <p14:tracePt t="56559" x="2813050" y="2438400"/>
          <p14:tracePt t="56576" x="2800350" y="2438400"/>
          <p14:tracePt t="56598" x="2762250" y="2457450"/>
          <p14:tracePt t="56623" x="2749550" y="2457450"/>
          <p14:tracePt t="56644" x="2730500" y="2457450"/>
          <p14:tracePt t="56673" x="2717800" y="2457450"/>
          <p14:tracePt t="56713" x="2698750" y="2457450"/>
          <p14:tracePt t="57007" x="2717800" y="2457450"/>
          <p14:tracePt t="57025" x="2717800" y="2438400"/>
          <p14:tracePt t="57044" x="2730500" y="2438400"/>
          <p14:tracePt t="57077" x="2749550" y="2438400"/>
          <p14:tracePt t="57104" x="2781300" y="2438400"/>
          <p14:tracePt t="57147" x="2813050" y="2438400"/>
          <p14:tracePt t="57191" x="2832100" y="2438400"/>
          <p14:tracePt t="57209" x="2832100" y="2419350"/>
          <p14:tracePt t="66480" x="2844800" y="2419350"/>
          <p14:tracePt t="66514" x="2895600" y="2419350"/>
          <p14:tracePt t="66515" x="3009900" y="2419350"/>
          <p14:tracePt t="66557" x="3105150" y="2419350"/>
          <p14:tracePt t="66559" x="3302000" y="2457450"/>
          <p14:tracePt t="66560" x="3371850" y="2470150"/>
          <p14:tracePt t="66592" x="3632200" y="2520950"/>
          <p14:tracePt t="66615" x="3810000" y="2552700"/>
          <p14:tracePt t="66643" x="3994150" y="2584450"/>
          <p14:tracePt t="66658" x="4121150" y="2616200"/>
          <p14:tracePt t="66676" x="4254500" y="2635250"/>
          <p14:tracePt t="66706" x="4451350" y="2654300"/>
          <p14:tracePt t="66707" x="4533900" y="2654300"/>
          <p14:tracePt t="66725" x="4711700" y="2654300"/>
          <p14:tracePt t="66744" x="4876800" y="2654300"/>
          <p14:tracePt t="66746" x="4940300" y="2654300"/>
          <p14:tracePt t="66782" x="5035550" y="2654300"/>
          <p14:tracePt t="66788" x="5149850" y="2654300"/>
          <p14:tracePt t="66790" x="5187950" y="2654300"/>
          <p14:tracePt t="66809" x="5302250" y="2654300"/>
          <p14:tracePt t="66855" x="5365750" y="2667000"/>
          <p14:tracePt t="66856" x="5429250" y="2686050"/>
          <p14:tracePt t="66857" x="5461000" y="2686050"/>
          <p14:tracePt t="66875" x="5499100" y="2686050"/>
          <p14:tracePt t="67102" x="5511800" y="2686050"/>
          <p14:tracePt t="67115" x="5562600" y="2686050"/>
          <p14:tracePt t="67139" x="5594350" y="2698750"/>
          <p14:tracePt t="67160" x="5613400" y="2717800"/>
          <p14:tracePt t="67162" x="5645150" y="2730500"/>
          <p14:tracePt t="67163" x="5676900" y="2749550"/>
          <p14:tracePt t="67187" x="5708650" y="2781300"/>
          <p14:tracePt t="67188" x="5708650" y="2800350"/>
          <p14:tracePt t="67209" x="5740400" y="2813050"/>
          <p14:tracePt t="67211" x="5740400" y="2832100"/>
          <p14:tracePt t="67232" x="5772150" y="2844800"/>
          <p14:tracePt t="67256" x="5772150" y="2863850"/>
          <p14:tracePt t="67257" x="5791200" y="2863850"/>
          <p14:tracePt t="67275" x="5803900" y="2882900"/>
          <p14:tracePt t="67277" x="5803900" y="2895600"/>
          <p14:tracePt t="67322" x="5822950" y="2895600"/>
          <p14:tracePt t="67324" x="5842000" y="2895600"/>
          <p14:tracePt t="67365" x="5854700" y="2895600"/>
          <p14:tracePt t="67391" x="5873750" y="2895600"/>
          <p14:tracePt t="67431" x="5886450" y="2895600"/>
          <p14:tracePt t="67459" x="5905500" y="2895600"/>
          <p14:tracePt t="67492" x="5924550" y="2895600"/>
          <p14:tracePt t="67564" x="5937250" y="2882900"/>
          <p14:tracePt t="67572" x="5937250" y="2863850"/>
          <p14:tracePt t="67594" x="5937250" y="2832100"/>
          <p14:tracePt t="67625" x="5937250" y="2800350"/>
          <p14:tracePt t="67642" x="5924550" y="2781300"/>
          <p14:tracePt t="67673" x="5905500" y="2768600"/>
          <p14:tracePt t="67674" x="5886450" y="2749550"/>
          <p14:tracePt t="67708" x="5873750" y="2730500"/>
          <p14:tracePt t="67791" x="5873750" y="2717800"/>
          <p14:tracePt t="67809" x="5854700" y="2717800"/>
          <p14:tracePt t="68151" x="5842000" y="2717800"/>
          <p14:tracePt t="68167" x="5822950" y="2717800"/>
          <p14:tracePt t="68184" x="5791200" y="2717800"/>
          <p14:tracePt t="68200" x="5759450" y="2717800"/>
          <p14:tracePt t="68229" x="5740400" y="2717800"/>
          <p14:tracePt t="68246" x="5727700" y="2717800"/>
          <p14:tracePt t="68277" x="5727700" y="2730500"/>
          <p14:tracePt t="68502" x="5759450" y="2717800"/>
          <p14:tracePt t="68527" x="5772150" y="2717800"/>
          <p14:tracePt t="68528" x="5822950" y="2698750"/>
          <p14:tracePt t="68542" x="5905500" y="2654300"/>
          <p14:tracePt t="68556" x="5956300" y="2635250"/>
          <p14:tracePt t="68572" x="6083300" y="2584450"/>
          <p14:tracePt t="68573" x="6134100" y="2552700"/>
          <p14:tracePt t="68600" x="6381750" y="2489200"/>
          <p14:tracePt t="68626" x="6540500" y="2457450"/>
          <p14:tracePt t="68627" x="6724650" y="2419350"/>
          <p14:tracePt t="68641" x="6985000" y="2387600"/>
          <p14:tracePt t="68655" x="7245350" y="2355850"/>
          <p14:tracePt t="68672" x="7493000" y="2324100"/>
          <p14:tracePt t="68704" x="7543800" y="2324100"/>
          <p14:tracePt t="68708" x="7753350" y="2305050"/>
          <p14:tracePt t="68721" x="7835900" y="2305050"/>
          <p14:tracePt t="68739" x="7867650" y="2305050"/>
          <p14:tracePt t="68756" x="7899400" y="2305050"/>
          <p14:tracePt t="68786" x="7918450" y="2305050"/>
          <p14:tracePt t="68836" x="7931150" y="2324100"/>
          <p14:tracePt t="68851" x="7950200" y="2324100"/>
          <p14:tracePt t="68867" x="7981950" y="2343150"/>
          <p14:tracePt t="68884" x="8001000" y="2343150"/>
          <p14:tracePt t="68900" x="8032750" y="2355850"/>
          <p14:tracePt t="68920" x="8045450" y="2355850"/>
          <p14:tracePt t="68995" x="8032750" y="2355850"/>
          <p14:tracePt t="69011" x="8001000" y="2355850"/>
          <p14:tracePt t="69026" x="7969250" y="2374900"/>
          <p14:tracePt t="69039" x="7950200" y="2374900"/>
          <p14:tracePt t="69041" x="7918450" y="2387600"/>
          <p14:tracePt t="69054" x="7899400" y="2387600"/>
          <p14:tracePt t="69071" x="7848600" y="2387600"/>
          <p14:tracePt t="69088" x="7816850" y="2406650"/>
          <p14:tracePt t="69089" x="7804150" y="2406650"/>
          <p14:tracePt t="69118" x="7785100" y="2406650"/>
          <p14:tracePt t="69135" x="7772400" y="2406650"/>
          <p14:tracePt t="69207" x="7753350" y="2419350"/>
          <p14:tracePt t="69342" x="7734300" y="2419350"/>
          <p14:tracePt t="69450" x="7734300" y="2406650"/>
          <p14:tracePt t="69478" x="7772400" y="2406650"/>
          <p14:tracePt t="69503" x="7785100" y="2387600"/>
          <p14:tracePt t="69505" x="7816850" y="2387600"/>
          <p14:tracePt t="69522" x="7848600" y="2387600"/>
          <p14:tracePt t="69539" x="7867650" y="2387600"/>
          <p14:tracePt t="69556" x="7886700" y="2387600"/>
          <p14:tracePt t="69583" x="7899400" y="2387600"/>
          <p14:tracePt t="69600" x="7918450" y="2387600"/>
          <p14:tracePt t="69617" x="7931150" y="2387600"/>
          <p14:tracePt t="69633" x="7950200" y="2387600"/>
          <p14:tracePt t="69651" x="7969250" y="2387600"/>
          <p14:tracePt t="69667" x="7981950" y="2387600"/>
          <p14:tracePt t="69683" x="8001000" y="2387600"/>
          <p14:tracePt t="69724" x="8013700" y="2387600"/>
          <p14:tracePt t="70041" x="8032750" y="2387600"/>
          <p14:tracePt t="70174" x="8045450" y="2387600"/>
          <p14:tracePt t="70274" x="8064500" y="2387600"/>
          <p14:tracePt t="70334" x="8083550" y="2387600"/>
          <p14:tracePt t="70373" x="8083550" y="2406650"/>
          <p14:tracePt t="71007" x="8064500" y="2406650"/>
          <p14:tracePt t="71025" x="8045450" y="2406650"/>
          <p14:tracePt t="71109" x="8032750" y="2406650"/>
          <p14:tracePt t="71387" x="8013700" y="2406650"/>
          <p14:tracePt t="71404" x="8001000" y="2406650"/>
          <p14:tracePt t="71422" x="7969250" y="2406650"/>
          <p14:tracePt t="71439" x="7899400" y="2406650"/>
          <p14:tracePt t="71455" x="7804150" y="2406650"/>
          <p14:tracePt t="71472" x="7588250" y="2406650"/>
          <p14:tracePt t="71489" x="7308850" y="2419350"/>
          <p14:tracePt t="71504" x="7162800" y="2438400"/>
          <p14:tracePt t="71505" x="7004050" y="2457450"/>
          <p14:tracePt t="71519" x="6756400" y="2470150"/>
          <p14:tracePt t="71534" x="6477000" y="2489200"/>
          <p14:tracePt t="71552" x="6229350" y="2520950"/>
          <p14:tracePt t="71567" x="6051550" y="2552700"/>
          <p14:tracePt t="71586" x="5886450" y="2603500"/>
          <p14:tracePt t="71600" x="5791200" y="2616200"/>
          <p14:tracePt t="71617" x="5676900" y="2635250"/>
          <p14:tracePt t="71634" x="5613400" y="2654300"/>
          <p14:tracePt t="71650" x="5562600" y="2667000"/>
          <p14:tracePt t="71669" x="5511800" y="2667000"/>
          <p14:tracePt t="71670" x="5499100" y="2667000"/>
          <p14:tracePt t="71689" x="5461000" y="2667000"/>
          <p14:tracePt t="71704" x="5429250" y="2667000"/>
          <p14:tracePt t="71722" x="5416550" y="2667000"/>
          <p14:tracePt t="71739" x="5384800" y="2667000"/>
          <p14:tracePt t="71755" x="5365750" y="2667000"/>
          <p14:tracePt t="71771" x="5346700" y="2667000"/>
          <p14:tracePt t="71802" x="5334000" y="2667000"/>
          <p14:tracePt t="71871" x="5346700" y="2667000"/>
          <p14:tracePt t="71889" x="5384800" y="2667000"/>
          <p14:tracePt t="71906" x="5429250" y="2667000"/>
          <p14:tracePt t="71921" x="5461000" y="2686050"/>
          <p14:tracePt t="71941" x="5499100" y="2686050"/>
          <p14:tracePt t="71954" x="5530850" y="2698750"/>
          <p14:tracePt t="71978" x="5575300" y="2717800"/>
          <p14:tracePt t="71994" x="5594350" y="2730500"/>
          <p14:tracePt t="72009" x="5613400" y="2730500"/>
          <p14:tracePt t="72049" x="5626100" y="2730500"/>
          <p14:tracePt t="72116" x="5645150" y="2730500"/>
          <p14:tracePt t="72170" x="5657850" y="2730500"/>
          <p14:tracePt t="72188" x="5676900" y="2730500"/>
          <p14:tracePt t="72205" x="5689600" y="2730500"/>
          <p14:tracePt t="72222" x="5740400" y="2730500"/>
          <p14:tracePt t="72239" x="5759450" y="2730500"/>
          <p14:tracePt t="72241" x="5772150" y="2730500"/>
          <p14:tracePt t="72254" x="5791200" y="2730500"/>
          <p14:tracePt t="72285" x="5803900" y="2730500"/>
          <p14:tracePt t="72757" x="5772150" y="2730500"/>
          <p14:tracePt t="72783" x="5759450" y="2730500"/>
          <p14:tracePt t="72785" x="5727700" y="2730500"/>
          <p14:tracePt t="72802" x="5708650" y="2730500"/>
          <p14:tracePt t="72831" x="5689600" y="2730500"/>
          <p14:tracePt t="72994" x="5708650" y="2730500"/>
          <p14:tracePt t="73011" x="5727700" y="2730500"/>
          <p14:tracePt t="73025" x="5740400" y="2730500"/>
          <p14:tracePt t="73052" x="5759450" y="2730500"/>
          <p14:tracePt t="73089" x="5772150" y="2730500"/>
          <p14:tracePt t="73347" x="5759450" y="2730500"/>
          <p14:tracePt t="73372" x="5740400" y="2730500"/>
          <p14:tracePt t="73389" x="5727700" y="2730500"/>
          <p14:tracePt t="73405" x="5708650" y="2717800"/>
          <p14:tracePt t="73541" x="5727700" y="2717800"/>
          <p14:tracePt t="73565" x="5740400" y="2717800"/>
          <p14:tracePt t="73584" x="5759450" y="2717800"/>
          <p14:tracePt t="78836" x="5727700" y="2717800"/>
          <p14:tracePt t="78856" x="5689600" y="2717800"/>
          <p14:tracePt t="78870" x="5676900" y="2717800"/>
          <p14:tracePt t="78887" x="5657850" y="2717800"/>
          <p14:tracePt t="78960" x="5676900" y="2717800"/>
          <p14:tracePt t="78974" x="5689600" y="2717800"/>
          <p14:tracePt t="78989" x="5708650" y="2717800"/>
          <p14:tracePt t="79006" x="5727700" y="2717800"/>
          <p14:tracePt t="79023" x="5740400" y="2717800"/>
          <p14:tracePt t="79040" x="5759450" y="2717800"/>
          <p14:tracePt t="79060" x="5772150" y="2717800"/>
          <p14:tracePt t="79207" x="5772150" y="2698750"/>
          <p14:tracePt t="79557" x="5772150" y="2686050"/>
          <p14:tracePt t="79575" x="5791200" y="2686050"/>
          <p14:tracePt t="79624" x="5803900" y="2667000"/>
          <p14:tracePt t="79645" x="5822950" y="2667000"/>
          <p14:tracePt t="79675" x="5854700" y="2667000"/>
          <p14:tracePt t="79694" x="5886450" y="2667000"/>
          <p14:tracePt t="79723" x="5937250" y="2667000"/>
          <p14:tracePt t="79725" x="5956300" y="2667000"/>
          <p14:tracePt t="79744" x="6000750" y="2667000"/>
          <p14:tracePt t="79745" x="6019800" y="2667000"/>
          <p14:tracePt t="79773" x="6070600" y="2667000"/>
          <p14:tracePt t="79775" x="6070600" y="2654300"/>
          <p14:tracePt t="79808" x="6102350" y="2635250"/>
          <p14:tracePt t="79958" x="6165850" y="2616200"/>
          <p14:tracePt t="79976" x="6267450" y="2616200"/>
          <p14:tracePt t="79994" x="6394450" y="2584450"/>
          <p14:tracePt t="80025" x="6769100" y="2520950"/>
          <p14:tracePt t="80044" x="6985000" y="2501900"/>
          <p14:tracePt t="80045" x="7080250" y="2501900"/>
          <p14:tracePt t="80089" x="7232650" y="2501900"/>
          <p14:tracePt t="80091" x="7429500" y="2501900"/>
          <p14:tracePt t="80092" x="7473950" y="2501900"/>
          <p14:tracePt t="80110" x="7575550" y="2501900"/>
          <p14:tracePt t="80139" x="7721600" y="2501900"/>
          <p14:tracePt t="80141" x="7753350" y="2501900"/>
          <p14:tracePt t="80161" x="7835900" y="2501900"/>
          <p14:tracePt t="80189" x="7918450" y="2501900"/>
          <p14:tracePt t="80190" x="7950200" y="2501900"/>
          <p14:tracePt t="80210" x="8013700" y="2501900"/>
          <p14:tracePt t="80239" x="8096250" y="2489200"/>
          <p14:tracePt t="80241" x="8128000" y="2489200"/>
          <p14:tracePt t="80259" x="8178800" y="2470150"/>
          <p14:tracePt t="80279" x="8261350" y="2470150"/>
          <p14:tracePt t="80324" x="8274050" y="2457450"/>
          <p14:tracePt t="80325" x="8324850" y="2438400"/>
          <p14:tracePt t="80491" x="8324850" y="2419350"/>
          <p14:tracePt t="80523" x="8293100" y="2419350"/>
          <p14:tracePt t="80542" x="8274050" y="2419350"/>
          <p14:tracePt t="80589" x="8261350" y="2406650"/>
          <p14:tracePt t="80590" x="8229600" y="2406650"/>
          <p14:tracePt t="80609" x="8210550" y="2406650"/>
          <p14:tracePt t="80638" x="8197850" y="2406650"/>
          <p14:tracePt t="80640" x="8178800" y="2406650"/>
          <p14:tracePt t="80675" x="8159750" y="2406650"/>
          <p14:tracePt t="80708" x="8147050" y="2406650"/>
          <p14:tracePt t="80741" x="8128000" y="2406650"/>
          <p14:tracePt t="80759" x="8115300" y="2406650"/>
          <p14:tracePt t="80777" x="8096250" y="2406650"/>
          <p14:tracePt t="80778" x="8083550" y="2406650"/>
          <p14:tracePt t="81057" x="8064500" y="2406650"/>
          <p14:tracePt t="81076" x="8045450" y="2406650"/>
          <p14:tracePt t="81094" x="8045450" y="2387600"/>
          <p14:tracePt t="81124" x="8032750" y="2387600"/>
          <p14:tracePt t="81174" x="8013700" y="2387600"/>
          <p14:tracePt t="81250" x="8001000" y="2387600"/>
          <p14:tracePt t="81294" x="7981950" y="2387600"/>
          <p14:tracePt t="81343" x="7969250" y="2387600"/>
          <p14:tracePt t="81418" x="7950200" y="2387600"/>
          <p14:tracePt t="81479" x="7931150" y="2387600"/>
          <p14:tracePt t="81954" x="7950200" y="2387600"/>
          <p14:tracePt t="82005" x="7969250" y="2387600"/>
          <p14:tracePt t="82022" x="7981950" y="2387600"/>
          <p14:tracePt t="82054" x="8001000" y="2387600"/>
          <p14:tracePt t="82593" x="7899400" y="2387600"/>
          <p14:tracePt t="82607" x="7734300" y="2387600"/>
          <p14:tracePt t="82633" x="7670800" y="2387600"/>
          <p14:tracePt t="82634" x="7346950" y="2387600"/>
          <p14:tracePt t="82650" x="7004050" y="2387600"/>
          <p14:tracePt t="82667" x="6737350" y="2387600"/>
          <p14:tracePt t="82684" x="6477000" y="2387600"/>
          <p14:tracePt t="82700" x="6343650" y="2387600"/>
          <p14:tracePt t="82717" x="6229350" y="2406650"/>
          <p14:tracePt t="82744" x="6197600" y="2406650"/>
          <p14:tracePt t="82896" x="6184900" y="2406650"/>
          <p14:tracePt t="82898" x="6083300" y="2406650"/>
          <p14:tracePt t="82915" x="6000750" y="2406650"/>
          <p14:tracePt t="82931" x="5924550" y="2406650"/>
          <p14:tracePt t="82957" x="5873750" y="2406650"/>
          <p14:tracePt t="82958" x="5803900" y="2438400"/>
          <p14:tracePt t="82971" x="5740400" y="2457450"/>
          <p14:tracePt t="82990" x="5689600" y="2489200"/>
          <p14:tracePt t="83004" x="5657850" y="2520950"/>
          <p14:tracePt t="83024" x="5645150" y="2540000"/>
          <p14:tracePt t="83025" x="5626100" y="2552700"/>
          <p14:tracePt t="83039" x="5626100" y="2571750"/>
          <p14:tracePt t="83054" x="5613400" y="2584450"/>
          <p14:tracePt t="83073" x="5594350" y="2616200"/>
          <p14:tracePt t="83102" x="5594350" y="2635250"/>
          <p14:tracePt t="83103" x="5575300" y="2654300"/>
          <p14:tracePt t="83133" x="5575300" y="2667000"/>
          <p14:tracePt t="83196" x="5575300" y="2686050"/>
          <p14:tracePt t="83336" x="5562600" y="2686050"/>
          <p14:tracePt t="83398" x="5543550" y="2686050"/>
          <p14:tracePt t="83527" x="5543550" y="2667000"/>
          <p14:tracePt t="83528" x="5562600" y="2667000"/>
          <p14:tracePt t="83542" x="5575300" y="2667000"/>
          <p14:tracePt t="83569" x="5594350" y="2667000"/>
          <p14:tracePt t="83609" x="5613400" y="2667000"/>
          <p14:tracePt t="83648" x="5626100" y="2667000"/>
          <p14:tracePt t="83691" x="5645150" y="2667000"/>
          <p14:tracePt t="83719" x="5657850" y="2667000"/>
          <p14:tracePt t="83744" x="5676900" y="2667000"/>
          <p14:tracePt t="83828" x="5689600" y="2667000"/>
          <p14:tracePt t="85931" x="5689600" y="2686050"/>
          <p14:tracePt t="85962" x="5689600" y="2717800"/>
          <p14:tracePt t="85963" x="5676900" y="2749550"/>
          <p14:tracePt t="86007" x="5676900" y="2800350"/>
          <p14:tracePt t="86008" x="5676900" y="2882900"/>
          <p14:tracePt t="86027" x="5676900" y="2914650"/>
          <p14:tracePt t="86056" x="5676900" y="2946400"/>
          <p14:tracePt t="86057" x="5676900" y="2965450"/>
          <p14:tracePt t="86076" x="5676900" y="2978150"/>
          <p14:tracePt t="86130" x="5676900" y="2997200"/>
          <p14:tracePt t="86158" x="5676900" y="3009900"/>
          <p14:tracePt t="86194" x="5676900" y="3028950"/>
          <p14:tracePt t="86225" x="5676900" y="3041650"/>
          <p14:tracePt t="86254" x="5676900" y="3060700"/>
          <p14:tracePt t="86275" x="5676900" y="3079750"/>
          <p14:tracePt t="87865" x="5645150" y="3079750"/>
          <p14:tracePt t="87880" x="5626100" y="3079750"/>
          <p14:tracePt t="87895" x="5613400" y="3079750"/>
          <p14:tracePt t="87913" x="5594350" y="3079750"/>
          <p14:tracePt t="87928" x="5575300" y="3079750"/>
          <p14:tracePt t="88064" x="5594350" y="3079750"/>
          <p14:tracePt t="88759" x="5594350" y="3092450"/>
          <p14:tracePt t="88772" x="5575300" y="3092450"/>
          <p14:tracePt t="88789" x="5562600" y="3092450"/>
          <p14:tracePt t="88814" x="5562600" y="3111500"/>
          <p14:tracePt t="88910" x="5562600" y="3124200"/>
          <p14:tracePt t="89033" x="5575300" y="3124200"/>
          <p14:tracePt t="89034" x="5613400" y="3124200"/>
          <p14:tracePt t="89052" x="5626100" y="3124200"/>
          <p14:tracePt t="89067" x="5657850" y="3124200"/>
          <p14:tracePt t="89084" x="5689600" y="3124200"/>
          <p14:tracePt t="89101" x="5740400" y="3111500"/>
          <p14:tracePt t="89103" x="5791200" y="3092450"/>
          <p14:tracePt t="89120" x="5822950" y="3092450"/>
          <p14:tracePt t="89122" x="5886450" y="3079750"/>
          <p14:tracePt t="89141" x="6019800" y="3041650"/>
          <p14:tracePt t="89154" x="6153150" y="3028950"/>
          <p14:tracePt t="89172" x="6299200" y="2997200"/>
          <p14:tracePt t="89190" x="6381750" y="2978150"/>
          <p14:tracePt t="89204" x="6413500" y="2965450"/>
          <p14:tracePt t="89206" x="6464300" y="2946400"/>
          <p14:tracePt t="89224" x="6540500" y="2927350"/>
          <p14:tracePt t="89248" x="6540500" y="2914650"/>
          <p14:tracePt t="89418" x="6559550" y="2914650"/>
          <p14:tracePt t="89420" x="6692900" y="2895600"/>
          <p14:tracePt t="89439" x="6838950" y="2844800"/>
          <p14:tracePt t="89458" x="7035800" y="2800350"/>
          <p14:tracePt t="89471" x="7162800" y="2768600"/>
          <p14:tracePt t="89488" x="7429500" y="2717800"/>
          <p14:tracePt t="89490" x="7556500" y="2698750"/>
          <p14:tracePt t="89517" x="7689850" y="2698750"/>
          <p14:tracePt t="89518" x="7886700" y="2686050"/>
          <p14:tracePt t="89533" x="8032750" y="2667000"/>
          <p14:tracePt t="89546" x="8159750" y="2654300"/>
          <p14:tracePt t="89573" x="8210550" y="2654300"/>
          <p14:tracePt t="89575" x="8274050" y="2635250"/>
          <p14:tracePt t="89588" x="8324850" y="2616200"/>
          <p14:tracePt t="89608" x="8356600" y="2603500"/>
          <p14:tracePt t="89622" x="8375650" y="2584450"/>
          <p14:tracePt t="89641" x="8407400" y="2571750"/>
          <p14:tracePt t="89654" x="8426450" y="2552700"/>
          <p14:tracePt t="89673" x="8439150" y="2552700"/>
          <p14:tracePt t="89675" x="8458200" y="2552700"/>
          <p14:tracePt t="89688" x="8458200" y="2540000"/>
          <p14:tracePt t="89708" x="8470900" y="2540000"/>
          <p14:tracePt t="89725" x="8489950" y="2540000"/>
          <p14:tracePt t="89764" x="8489950" y="2520950"/>
          <p14:tracePt t="89814" x="8470900" y="2520950"/>
          <p14:tracePt t="89840" x="8458200" y="2520950"/>
          <p14:tracePt t="89842" x="8439150" y="2520950"/>
          <p14:tracePt t="89859" x="8407400" y="2501900"/>
          <p14:tracePt t="89861" x="8394700" y="2501900"/>
          <p14:tracePt t="89881" x="8324850" y="2501900"/>
          <p14:tracePt t="89924" x="8274050" y="2501900"/>
          <p14:tracePt t="89926" x="8159750" y="2501900"/>
          <p14:tracePt t="89927" x="8128000" y="2501900"/>
          <p14:tracePt t="89955" x="8001000" y="2501900"/>
          <p14:tracePt t="89957" x="7969250" y="2501900"/>
          <p14:tracePt t="89976" x="7899400" y="2501900"/>
          <p14:tracePt t="89994" x="7816850" y="2501900"/>
          <p14:tracePt t="90022" x="7721600" y="2489200"/>
          <p14:tracePt t="90023" x="7670800" y="2489200"/>
          <p14:tracePt t="90044" x="7620000" y="2489200"/>
          <p14:tracePt t="90072" x="7524750" y="2489200"/>
          <p14:tracePt t="90091" x="7505700" y="2470150"/>
          <p14:tracePt t="90093" x="7461250" y="2457450"/>
          <p14:tracePt t="90095" x="7429500" y="2457450"/>
          <p14:tracePt t="90120" x="7378700" y="2438400"/>
          <p14:tracePt t="90157" x="7359650" y="2438400"/>
          <p14:tracePt t="90158" x="7308850" y="2419350"/>
          <p14:tracePt t="90159" x="7296150" y="2406650"/>
          <p14:tracePt t="90190" x="7277100" y="2387600"/>
          <p14:tracePt t="90224" x="7277100" y="2343150"/>
          <p14:tracePt t="90244" x="7277100" y="2305050"/>
          <p14:tracePt t="90272" x="7277100" y="2273300"/>
          <p14:tracePt t="90274" x="7296150" y="2260600"/>
          <p14:tracePt t="90292" x="7308850" y="2241550"/>
          <p14:tracePt t="90328" x="7359650" y="2190750"/>
          <p14:tracePt t="90329" x="7378700" y="2178050"/>
          <p14:tracePt t="90361" x="7442200" y="2146300"/>
          <p14:tracePt t="90362" x="7473950" y="2127250"/>
          <p14:tracePt t="90387" x="7588250" y="2114550"/>
          <p14:tracePt t="90410" x="7689850" y="2114550"/>
          <p14:tracePt t="90457" x="7753350" y="2114550"/>
          <p14:tracePt t="90458" x="7867650" y="2146300"/>
          <p14:tracePt t="90475" x="7918450" y="2159000"/>
          <p14:tracePt t="90492" x="7981950" y="2190750"/>
          <p14:tracePt t="90522" x="8032750" y="2228850"/>
          <p14:tracePt t="90524" x="8045450" y="2228850"/>
          <p14:tracePt t="90542" x="8064500" y="2241550"/>
          <p14:tracePt t="90560" x="8064500" y="2273300"/>
          <p14:tracePt t="90562" x="8083550" y="2273300"/>
          <p14:tracePt t="90592" x="8083550" y="2324100"/>
          <p14:tracePt t="90609" x="8083550" y="2343150"/>
          <p14:tracePt t="90611" x="8083550" y="2355850"/>
          <p14:tracePt t="90639" x="8064500" y="2374900"/>
          <p14:tracePt t="90641" x="8045450" y="2374900"/>
          <p14:tracePt t="90642" x="8013700" y="2387600"/>
          <p14:tracePt t="90659" x="7950200" y="2406650"/>
          <p14:tracePt t="90676" x="7867650" y="2419350"/>
          <p14:tracePt t="90706" x="7689850" y="2438400"/>
          <p14:tracePt t="90707" x="7639050" y="2457450"/>
          <p14:tracePt t="90726" x="7543800" y="2457450"/>
          <p14:tracePt t="90744" x="7442200" y="2457450"/>
          <p14:tracePt t="90772" x="7327900" y="2457450"/>
          <p14:tracePt t="90774" x="7308850" y="2457450"/>
          <p14:tracePt t="90792" x="7245350" y="2457450"/>
          <p14:tracePt t="90810" x="7213600" y="2438400"/>
          <p14:tracePt t="90812" x="7194550" y="2419350"/>
          <p14:tracePt t="90832" x="7162800" y="2419350"/>
          <p14:tracePt t="90860" x="7131050" y="2387600"/>
          <p14:tracePt t="90906" x="7118350" y="2355850"/>
          <p14:tracePt t="90907" x="7118350" y="2324100"/>
          <p14:tracePt t="90909" x="7131050" y="2324100"/>
          <p14:tracePt t="90927" x="7194550" y="2273300"/>
          <p14:tracePt t="90972" x="7245350" y="2241550"/>
          <p14:tracePt t="90973" x="7359650" y="2209800"/>
          <p14:tracePt t="90974" x="7378700" y="2209800"/>
          <p14:tracePt t="90992" x="7461250" y="2209800"/>
          <p14:tracePt t="91022" x="7556500" y="2209800"/>
          <p14:tracePt t="91024" x="7575550" y="2209800"/>
          <p14:tracePt t="91043" x="7620000" y="2228850"/>
          <p14:tracePt t="91060" x="7658100" y="2260600"/>
          <p14:tracePt t="91061" x="7689850" y="2273300"/>
          <p14:tracePt t="91090" x="7721600" y="2305050"/>
          <p14:tracePt t="91092" x="7734300" y="2305050"/>
          <p14:tracePt t="91110" x="7772400" y="2343150"/>
          <p14:tracePt t="91112" x="7785100" y="2355850"/>
          <p14:tracePt t="91155" x="7804150" y="2355850"/>
          <p14:tracePt t="91156" x="7816850" y="2374900"/>
          <p14:tracePt t="91157" x="7835900" y="2387600"/>
          <p14:tracePt t="91175" x="7848600" y="2387600"/>
          <p14:tracePt t="91192" x="7848600" y="2406650"/>
          <p14:tracePt t="91217" x="7848600" y="2419350"/>
          <p14:tracePt t="91234" x="7804150" y="2438400"/>
          <p14:tracePt t="91248" x="7734300" y="2457450"/>
          <p14:tracePt t="91275" x="7689850" y="2470150"/>
          <p14:tracePt t="91276" x="7620000" y="2470150"/>
          <p14:tracePt t="91293" x="7556500" y="2470150"/>
          <p14:tracePt t="91308" x="7505700" y="2470150"/>
          <p14:tracePt t="91322" x="7473950" y="2470150"/>
          <p14:tracePt t="91339" x="7461250" y="2457450"/>
          <p14:tracePt t="91358" x="7442200" y="2438400"/>
          <p14:tracePt t="91372" x="7442200" y="2406650"/>
          <p14:tracePt t="91389" x="7473950" y="2374900"/>
          <p14:tracePt t="91407" x="7524750" y="2324100"/>
          <p14:tracePt t="91408" x="7575550" y="2305050"/>
          <p14:tracePt t="91421" x="7620000" y="2273300"/>
          <p14:tracePt t="91440" x="7734300" y="2228850"/>
          <p14:tracePt t="91467" x="7785100" y="2209800"/>
          <p14:tracePt t="91468" x="7848600" y="2190750"/>
          <p14:tracePt t="91482" x="7918450" y="2190750"/>
          <p14:tracePt t="91498" x="7950200" y="2190750"/>
          <p14:tracePt t="91514" x="7969250" y="2190750"/>
          <p14:tracePt t="91533" x="7981950" y="2228850"/>
          <p14:tracePt t="91563" x="7981950" y="2241550"/>
          <p14:tracePt t="91588" x="7981950" y="2260600"/>
          <p14:tracePt t="91619" x="7981950" y="2273300"/>
          <p14:tracePt t="92907" x="7931150" y="2292350"/>
          <p14:tracePt t="92921" x="7867650" y="2305050"/>
          <p14:tracePt t="92934" x="7753350" y="2374900"/>
          <p14:tracePt t="92953" x="7639050" y="2419350"/>
          <p14:tracePt t="92967" x="7327900" y="2584450"/>
          <p14:tracePt t="92984" x="7048500" y="2730500"/>
          <p14:tracePt t="93001" x="6788150" y="2895600"/>
          <p14:tracePt t="93020" x="6591300" y="3028950"/>
          <p14:tracePt t="93022" x="6464300" y="3124200"/>
          <p14:tracePt t="93042" x="6248400" y="3257550"/>
          <p14:tracePt t="93055" x="6115050" y="3340100"/>
          <p14:tracePt t="93075" x="5969000" y="3454400"/>
          <p14:tracePt t="93077" x="5937250" y="3467100"/>
          <p14:tracePt t="93092" x="5905500" y="3505200"/>
          <p14:tracePt t="93105" x="5803900" y="3568700"/>
          <p14:tracePt t="93123" x="5759450" y="3600450"/>
          <p14:tracePt t="93125" x="5727700" y="3619500"/>
          <p14:tracePt t="93138" x="5708650" y="3632200"/>
          <p14:tracePt t="93156" x="5657850" y="3651250"/>
          <p14:tracePt t="93158" x="5645150" y="3663950"/>
          <p14:tracePt t="93171" x="5626100" y="3683000"/>
          <p14:tracePt t="93190" x="5594350" y="3702050"/>
          <p14:tracePt t="93215" x="5575300" y="3714750"/>
          <p14:tracePt t="93217" x="5562600" y="3714750"/>
          <p14:tracePt t="93232" x="5530850" y="3733800"/>
          <p14:tracePt t="93250" x="5511800" y="3746500"/>
          <p14:tracePt t="93267" x="5480050" y="3746500"/>
          <p14:tracePt t="93284" x="5461000" y="3746500"/>
          <p14:tracePt t="93286" x="5448300" y="3746500"/>
          <p14:tracePt t="93314" x="5416550" y="3733800"/>
          <p14:tracePt t="93338" x="5397500" y="3714750"/>
          <p14:tracePt t="93339" x="5384800" y="3714750"/>
          <p14:tracePt t="93357" x="5365750" y="3702050"/>
          <p14:tracePt t="93359" x="5346700" y="3702050"/>
          <p14:tracePt t="93372" x="5346700" y="3683000"/>
          <p14:tracePt t="93389" x="5334000" y="3663950"/>
          <p14:tracePt t="93391" x="5314950" y="3651250"/>
          <p14:tracePt t="93419" x="5283200" y="3632200"/>
          <p14:tracePt t="93434" x="5264150" y="3619500"/>
          <p14:tracePt t="93448" x="5264150" y="3600450"/>
          <p14:tracePt t="93467" x="5251450" y="3581400"/>
          <p14:tracePt t="93500" x="5232400" y="3581400"/>
          <p14:tracePt t="93812" x="5251450" y="3581400"/>
          <p14:tracePt t="93827" x="5264150" y="3581400"/>
          <p14:tracePt t="93854" x="5283200" y="3581400"/>
          <p14:tracePt t="93879" x="5302250" y="3600450"/>
          <p14:tracePt t="93895" x="5314950" y="3600450"/>
          <p14:tracePt t="93911" x="5314950" y="3619500"/>
          <p14:tracePt t="93927" x="5334000" y="3619500"/>
          <p14:tracePt t="93942" x="5334000" y="3632200"/>
          <p14:tracePt t="93976" x="5346700" y="3632200"/>
          <p14:tracePt t="99202" x="5346700" y="3600450"/>
          <p14:tracePt t="99203" x="5346700" y="3581400"/>
          <p14:tracePt t="99229" x="5384800" y="3536950"/>
          <p14:tracePt t="99231" x="5429250" y="3435350"/>
          <p14:tracePt t="99250" x="5480050" y="3352800"/>
          <p14:tracePt t="99252" x="5511800" y="3289300"/>
          <p14:tracePt t="99280" x="5543550" y="3257550"/>
          <p14:tracePt t="99281" x="5613400" y="3155950"/>
          <p14:tracePt t="99296" x="5676900" y="3092450"/>
          <p14:tracePt t="99312" x="5727700" y="3009900"/>
          <p14:tracePt t="99329" x="5759450" y="2946400"/>
          <p14:tracePt t="99343" x="5791200" y="2895600"/>
          <p14:tracePt t="99358" x="5803900" y="2863850"/>
          <p14:tracePt t="99373" x="5822950" y="2844800"/>
          <p14:tracePt t="99391" x="5822950" y="2813050"/>
          <p14:tracePt t="99410" x="5822950" y="2800350"/>
          <p14:tracePt t="99412" x="5842000" y="2800350"/>
          <p14:tracePt t="99439" x="5842000" y="2781300"/>
          <p14:tracePt t="99441" x="5842000" y="2768600"/>
          <p14:tracePt t="99462" x="5842000" y="2749550"/>
          <p14:tracePt t="99491" x="5842000" y="2730500"/>
          <p14:tracePt t="99509" x="5854700" y="2698750"/>
          <p14:tracePt t="99565" x="5854700" y="2686050"/>
          <p14:tracePt t="99572" x="5873750" y="2654300"/>
          <p14:tracePt t="99592" x="5873750" y="2635250"/>
          <p14:tracePt t="99630" x="5873750" y="2616200"/>
          <p14:tracePt t="99652" x="5886450" y="2616200"/>
          <p14:tracePt t="99934" x="5873750" y="2616200"/>
          <p14:tracePt t="99957" x="5873750" y="2635250"/>
          <p14:tracePt t="99976" x="5854700" y="2635250"/>
          <p14:tracePt t="99977" x="5854700" y="2654300"/>
          <p14:tracePt t="100518" x="5854700" y="2698750"/>
          <p14:tracePt t="100555" x="5854700" y="2717800"/>
          <p14:tracePt t="100557" x="5822950" y="2863850"/>
          <p14:tracePt t="100558" x="5822950" y="2895600"/>
          <p14:tracePt t="100575" x="5803900" y="2965450"/>
          <p14:tracePt t="100593" x="5791200" y="3041650"/>
          <p14:tracePt t="100640" x="5791200" y="3124200"/>
          <p14:tracePt t="100641" x="5791200" y="3238500"/>
          <p14:tracePt t="100659" x="5772150" y="3289300"/>
          <p14:tracePt t="100690" x="5772150" y="3371850"/>
          <p14:tracePt t="100691" x="5772150" y="3390900"/>
          <p14:tracePt t="100709" x="5772150" y="3435350"/>
          <p14:tracePt t="100710" x="5759450" y="3454400"/>
          <p14:tracePt t="100731" x="5759450" y="3486150"/>
          <p14:tracePt t="100760" x="5759450" y="3549650"/>
          <p14:tracePt t="100775" x="5759450" y="3568700"/>
          <p14:tracePt t="100800" x="5759450" y="3581400"/>
          <p14:tracePt t="100802" x="5759450" y="3619500"/>
          <p14:tracePt t="100815" x="5759450" y="3632200"/>
          <p14:tracePt t="100843" x="5759450" y="3651250"/>
          <p14:tracePt t="100845" x="5759450" y="3663950"/>
          <p14:tracePt t="100858" x="5759450" y="3683000"/>
          <p14:tracePt t="100876" x="5740400" y="3714750"/>
          <p14:tracePt t="100906" x="5727700" y="3733800"/>
          <p14:tracePt t="100910" x="5727700" y="3746500"/>
          <p14:tracePt t="100938" x="5708650" y="3765550"/>
          <p14:tracePt t="100957" x="5708650" y="3778250"/>
          <p14:tracePt t="101059" x="5708650" y="3765550"/>
          <p14:tracePt t="101085" x="5689600" y="3765550"/>
          <p14:tracePt t="101086" x="5689600" y="3746500"/>
          <p14:tracePt t="101101" x="5676900" y="3714750"/>
          <p14:tracePt t="101119" x="5657850" y="3683000"/>
          <p14:tracePt t="101134" x="5657850" y="3663950"/>
          <p14:tracePt t="101136" x="5657850" y="3651250"/>
          <p14:tracePt t="101137" x="5657850" y="3632200"/>
          <p14:tracePt t="101174" x="5657850" y="3619500"/>
          <p14:tracePt t="101188" x="5657850" y="3600450"/>
          <p14:tracePt t="101333" x="5657850" y="3581400"/>
          <p14:tracePt t="101371" x="5657850" y="3568700"/>
          <p14:tracePt t="101388" x="5657850" y="3549650"/>
          <p14:tracePt t="101406" x="5657850" y="3536950"/>
          <p14:tracePt t="101423" x="5657850" y="3505200"/>
          <p14:tracePt t="101438" x="5657850" y="3467100"/>
          <p14:tracePt t="101455" x="5657850" y="3422650"/>
          <p14:tracePt t="101473" x="5657850" y="3352800"/>
          <p14:tracePt t="101490" x="5657850" y="3276600"/>
          <p14:tracePt t="101508" x="5657850" y="3206750"/>
          <p14:tracePt t="101509" x="5676900" y="3175000"/>
          <p14:tracePt t="101522" x="5676900" y="3143250"/>
          <p14:tracePt t="101539" x="5676900" y="3079750"/>
          <p14:tracePt t="101540" x="5676900" y="3041650"/>
          <p14:tracePt t="101565" x="5676900" y="3028950"/>
          <p14:tracePt t="101567" x="5676900" y="2978150"/>
          <p14:tracePt t="101583" x="5676900" y="2927350"/>
          <p14:tracePt t="101600" x="5676900" y="2895600"/>
          <p14:tracePt t="101617" x="5676900" y="2844800"/>
          <p14:tracePt t="101633" x="5676900" y="2800350"/>
          <p14:tracePt t="101650" x="5676900" y="2768600"/>
          <p14:tracePt t="101667" x="5676900" y="2717800"/>
          <p14:tracePt t="101685" x="5689600" y="2635250"/>
          <p14:tracePt t="101700" x="5689600" y="2603500"/>
          <p14:tracePt t="101702" x="5689600" y="2584450"/>
          <p14:tracePt t="101715" x="5689600" y="2571750"/>
          <p14:tracePt t="101730" x="5708650" y="2520950"/>
          <p14:tracePt t="101745" x="5727700" y="2489200"/>
          <p14:tracePt t="101762" x="5727700" y="2470150"/>
          <p14:tracePt t="101781" x="5740400" y="2438400"/>
          <p14:tracePt t="101803" x="5740400" y="2419350"/>
          <p14:tracePt t="101816" x="5740400" y="2406650"/>
          <p14:tracePt t="101831" x="5759450" y="2406650"/>
          <p14:tracePt t="101905" x="5772150" y="2406650"/>
          <p14:tracePt t="101936" x="5791200" y="2419350"/>
          <p14:tracePt t="101962" x="5791200" y="2438400"/>
          <p14:tracePt t="101964" x="5803900" y="2457450"/>
          <p14:tracePt t="101978" x="5803900" y="2489200"/>
          <p14:tracePt t="101993" x="5803900" y="2501900"/>
          <p14:tracePt t="102008" x="5822950" y="2540000"/>
          <p14:tracePt t="102023" x="5822950" y="2552700"/>
          <p14:tracePt t="102052" x="5842000" y="2571750"/>
          <p14:tracePt t="102053" x="5842000" y="2584450"/>
          <p14:tracePt t="102067" x="5842000" y="2603500"/>
          <p14:tracePt t="102084" x="5842000" y="2616200"/>
          <p14:tracePt t="102114" x="5842000" y="2635250"/>
          <p14:tracePt t="102157" x="5842000" y="2654300"/>
          <p14:tracePt t="102177" x="5842000" y="2667000"/>
          <p14:tracePt t="102194" x="5842000" y="2686050"/>
          <p14:tracePt t="102566" x="5822950" y="2686050"/>
          <p14:tracePt t="102596" x="5803900" y="2698750"/>
          <p14:tracePt t="103630" x="5803900" y="2717800"/>
          <p14:tracePt t="103655" x="5803900" y="2730500"/>
          <p14:tracePt t="103656" x="5791200" y="2781300"/>
          <p14:tracePt t="103674" x="5740400" y="2895600"/>
          <p14:tracePt t="103687" x="5727700" y="2965450"/>
          <p14:tracePt t="103706" x="5689600" y="3041650"/>
          <p14:tracePt t="103707" x="5689600" y="3092450"/>
          <p14:tracePt t="103721" x="5676900" y="3124200"/>
          <p14:tracePt t="103739" x="5676900" y="3206750"/>
          <p14:tracePt t="103740" x="5657850" y="3238500"/>
          <p14:tracePt t="103767" x="5657850" y="3276600"/>
          <p14:tracePt t="103769" x="5657850" y="3321050"/>
          <p14:tracePt t="103784" x="5657850" y="3371850"/>
          <p14:tracePt t="103802" x="5657850" y="3390900"/>
          <p14:tracePt t="103817" x="5657850" y="3403600"/>
          <p14:tracePt t="103846" x="5657850" y="3422650"/>
          <p14:tracePt t="103869" x="5657850" y="3435350"/>
          <p14:tracePt t="104162" x="5645150" y="3454400"/>
          <p14:tracePt t="104192" x="5645150" y="3467100"/>
          <p14:tracePt t="104219" x="5645150" y="3486150"/>
          <p14:tracePt t="104244" x="5626100" y="3486150"/>
          <p14:tracePt t="104258" x="5626100" y="3505200"/>
          <p14:tracePt t="104297" x="5626100" y="3517900"/>
          <p14:tracePt t="104315" x="5613400" y="3536950"/>
          <p14:tracePt t="104764" x="5626100" y="3536950"/>
          <p14:tracePt t="104764" x="5626100" y="3549650"/>
          <p14:tracePt t="104988" x="5626100" y="3536950"/>
          <p14:tracePt t="104989" x="5626100" y="3517900"/>
          <p14:tracePt t="104990" x="5626100" y="3505200"/>
          <p14:tracePt t="105009" x="5626100" y="3467100"/>
          <p14:tracePt t="105040" x="5626100" y="3371850"/>
          <p14:tracePt t="105041" x="5626100" y="3340100"/>
          <p14:tracePt t="105060" x="5645150" y="3289300"/>
          <p14:tracePt t="105091" x="5645150" y="3175000"/>
          <p14:tracePt t="105109" x="5645150" y="3124200"/>
          <p14:tracePt t="105127" x="5645150" y="3092450"/>
          <p14:tracePt t="105129" x="5645150" y="3079750"/>
          <p14:tracePt t="105157" x="5645150" y="3028950"/>
          <p14:tracePt t="105159" x="5645150" y="3009900"/>
          <p14:tracePt t="105175" x="5645150" y="2978150"/>
          <p14:tracePt t="105194" x="5645150" y="2965450"/>
          <p14:tracePt t="105222" x="5626100" y="2946400"/>
          <p14:tracePt t="105224" x="5626100" y="2927350"/>
          <p14:tracePt t="105244" x="5613400" y="2914650"/>
          <p14:tracePt t="105265" x="5594350" y="2895600"/>
          <p14:tracePt t="105292" x="5575300" y="2863850"/>
          <p14:tracePt t="105323" x="5543550" y="2844800"/>
          <p14:tracePt t="105344" x="5530850" y="2832100"/>
          <p14:tracePt t="105374" x="5511800" y="2813050"/>
          <p14:tracePt t="105393" x="5499100" y="2800350"/>
          <p14:tracePt t="105441" x="5499100" y="2781300"/>
          <p14:tracePt t="105442" x="5499100" y="2768600"/>
          <p14:tracePt t="105472" x="5499100" y="2730500"/>
          <p14:tracePt t="105474" x="5499100" y="2717800"/>
          <p14:tracePt t="105534" x="5499100" y="2698750"/>
          <p14:tracePt t="105536" x="5530850" y="2667000"/>
          <p14:tracePt t="105555" x="5562600" y="2654300"/>
          <p14:tracePt t="105557" x="5575300" y="2654300"/>
          <p14:tracePt t="105575" x="5613400" y="2616200"/>
          <p14:tracePt t="105594" x="5645150" y="2603500"/>
          <p14:tracePt t="105595" x="5657850" y="2603500"/>
          <p14:tracePt t="105640" x="5657850" y="2584450"/>
          <p14:tracePt t="105641" x="5676900" y="2584450"/>
          <p14:tracePt t="105659" x="5689600" y="2584450"/>
          <p14:tracePt t="105660" x="5708650" y="2571750"/>
          <p14:tracePt t="105706" x="5740400" y="2571750"/>
          <p14:tracePt t="105708" x="5772150" y="2571750"/>
          <p14:tracePt t="105709" x="5791200" y="2571750"/>
          <p14:tracePt t="105727" x="5822950" y="2552700"/>
          <p14:tracePt t="105756" x="5842000" y="2552700"/>
          <p14:tracePt t="105777" x="5854700" y="2552700"/>
          <p14:tracePt t="105807" x="5905500" y="2552700"/>
          <p14:tracePt t="105827" x="5937250" y="2540000"/>
          <p14:tracePt t="105828" x="6083300" y="2520950"/>
          <p14:tracePt t="105830" x="6248400" y="2489200"/>
          <p14:tracePt t="105860" x="6540500" y="2457450"/>
          <p14:tracePt t="105862" x="6654800" y="2419350"/>
          <p14:tracePt t="105893" x="6985000" y="2387600"/>
          <p14:tracePt t="105922" x="7099300" y="2387600"/>
          <p14:tracePt t="105944" x="7131050" y="2387600"/>
          <p14:tracePt t="105945" x="7181850" y="2387600"/>
          <p14:tracePt t="105981" x="7194550" y="2387600"/>
          <p14:tracePt t="106159" x="7232650" y="2387600"/>
          <p14:tracePt t="106172" x="7245350" y="2387600"/>
          <p14:tracePt t="106189" x="7308850" y="2387600"/>
          <p14:tracePt t="106206" x="7378700" y="2387600"/>
          <p14:tracePt t="106207" x="7391400" y="2387600"/>
          <p14:tracePt t="106233" x="7442200" y="2387600"/>
          <p14:tracePt t="106235" x="7505700" y="2387600"/>
          <p14:tracePt t="106248" x="7556500" y="2387600"/>
          <p14:tracePt t="106267" x="7607300" y="2387600"/>
          <p14:tracePt t="106286" x="7639050" y="2387600"/>
          <p14:tracePt t="106287" x="7670800" y="2387600"/>
          <p14:tracePt t="106304" x="7721600" y="2387600"/>
          <p14:tracePt t="106321" x="7772400" y="2387600"/>
          <p14:tracePt t="106338" x="7816850" y="2406650"/>
          <p14:tracePt t="106357" x="7867650" y="2406650"/>
          <p14:tracePt t="106371" x="7899400" y="2406650"/>
          <p14:tracePt t="106389" x="7931150" y="2406650"/>
          <p14:tracePt t="106406" x="7969250" y="2406650"/>
          <p14:tracePt t="106423" x="7981950" y="2406650"/>
          <p14:tracePt t="106439" x="8001000" y="2406650"/>
          <p14:tracePt t="106442" x="8013700" y="2406650"/>
          <p14:tracePt t="106468" x="8032750" y="2406650"/>
          <p14:tracePt t="106497" x="8045450" y="2406650"/>
          <p14:tracePt t="106522" x="8064500" y="2406650"/>
          <p14:tracePt t="106563" x="8064500" y="2387600"/>
          <p14:tracePt t="106564" x="8083550" y="2387600"/>
          <p14:tracePt t="106590" x="8096250" y="2387600"/>
          <p14:tracePt t="106604" x="8115300" y="2387600"/>
          <p14:tracePt t="107169" x="8064500" y="2387600"/>
          <p14:tracePt t="107184" x="7981950" y="2387600"/>
          <p14:tracePt t="107198" x="7931150" y="2387600"/>
          <p14:tracePt t="107200" x="7867650" y="2387600"/>
          <p14:tracePt t="107233" x="7753350" y="2387600"/>
          <p14:tracePt t="107235" x="7588250" y="2387600"/>
          <p14:tracePt t="107250" x="7410450" y="2406650"/>
          <p14:tracePt t="107269" x="7245350" y="2419350"/>
          <p14:tracePt t="107285" x="7080250" y="2438400"/>
          <p14:tracePt t="107298" x="6902450" y="2470150"/>
          <p14:tracePt t="107324" x="6819900" y="2489200"/>
          <p14:tracePt t="107325" x="6673850" y="2501900"/>
          <p14:tracePt t="107339" x="6578600" y="2540000"/>
          <p14:tracePt t="107357" x="6477000" y="2540000"/>
          <p14:tracePt t="107371" x="6413500" y="2552700"/>
          <p14:tracePt t="107388" x="6381750" y="2571750"/>
          <p14:tracePt t="107554" x="6343650" y="2571750"/>
          <p14:tracePt t="107555" x="6267450" y="2571750"/>
          <p14:tracePt t="107572" x="6165850" y="2571750"/>
          <p14:tracePt t="107590" x="6038850" y="2571750"/>
          <p14:tracePt t="107605" x="5924550" y="2571750"/>
          <p14:tracePt t="107622" x="5727700" y="2584450"/>
          <p14:tracePt t="107639" x="5594350" y="2603500"/>
          <p14:tracePt t="107656" x="5499100" y="2616200"/>
          <p14:tracePt t="107658" x="5448300" y="2616200"/>
          <p14:tracePt t="107671" x="5416550" y="2616200"/>
          <p14:tracePt t="107688" x="5384800" y="2616200"/>
          <p14:tracePt t="107706" x="5365750" y="2616200"/>
          <p14:tracePt t="107707" x="5346700" y="2616200"/>
          <p14:tracePt t="107733" x="5346700" y="2603500"/>
          <p14:tracePt t="107761" x="5334000" y="2603500"/>
          <p14:tracePt t="107790" x="5314950" y="2603500"/>
          <p14:tracePt t="107804" x="5302250" y="2603500"/>
          <p14:tracePt t="107823" x="5283200" y="2584450"/>
          <p14:tracePt t="107855" x="5264150" y="2584450"/>
          <p14:tracePt t="107873" x="5251450" y="2584450"/>
          <p14:tracePt t="108224" x="5264150" y="2584450"/>
          <p14:tracePt t="108265" x="5264150" y="2603500"/>
          <p14:tracePt t="112169" x="5283200" y="2603500"/>
          <p14:tracePt t="112184" x="5302250" y="2603500"/>
          <p14:tracePt t="112201" x="5346700" y="2603500"/>
          <p14:tracePt t="112202" x="5365750" y="2603500"/>
          <p14:tracePt t="112227" x="5384800" y="2603500"/>
          <p14:tracePt t="112228" x="5416550" y="2603500"/>
          <p14:tracePt t="112248" x="5429250" y="2616200"/>
          <p14:tracePt t="112265" x="5448300" y="2616200"/>
          <p14:tracePt t="112284" x="5461000" y="2616200"/>
          <p14:tracePt t="112325" x="5480050" y="2616200"/>
          <p14:tracePt t="112454" x="5499100" y="2616200"/>
          <p14:tracePt t="112471" x="5499100" y="2635250"/>
          <p14:tracePt t="112806" x="5499100" y="2616200"/>
          <p14:tracePt t="112823" x="5511800" y="2603500"/>
          <p14:tracePt t="112838" x="5530850" y="2584450"/>
          <p14:tracePt t="112857" x="5562600" y="2571750"/>
          <p14:tracePt t="112872" x="5594350" y="2540000"/>
          <p14:tracePt t="112892" x="5645150" y="2501900"/>
          <p14:tracePt t="112894" x="5657850" y="2470150"/>
          <p14:tracePt t="112908" x="5689600" y="2457450"/>
          <p14:tracePt t="112911" x="5708650" y="2438400"/>
          <p14:tracePt t="112926" x="5740400" y="2419350"/>
          <p14:tracePt t="112953" x="5740400" y="2406650"/>
          <p14:tracePt t="112954" x="5759450" y="2406650"/>
          <p14:tracePt t="112972" x="5772150" y="2387600"/>
          <p14:tracePt t="113006" x="5791200" y="2374900"/>
          <p14:tracePt t="113034" x="5791200" y="2355850"/>
          <p14:tracePt t="113064" x="5803900" y="2355850"/>
          <p14:tracePt t="113136" x="5803900" y="2343150"/>
          <p14:tracePt t="113674" x="5803900" y="2355850"/>
          <p14:tracePt t="113692" x="5791200" y="2387600"/>
          <p14:tracePt t="113705" x="5772150" y="2387600"/>
          <p14:tracePt t="113722" x="5759450" y="2419350"/>
          <p14:tracePt t="113750" x="5759450" y="2438400"/>
          <p14:tracePt t="113752" x="5740400" y="2457450"/>
          <p14:tracePt t="113767" x="5740400" y="2470150"/>
          <p14:tracePt t="113783" x="5740400" y="2489200"/>
          <p14:tracePt t="113798" x="5740400" y="2501900"/>
          <p14:tracePt t="113815" x="5740400" y="2520950"/>
          <p14:tracePt t="113830" x="5740400" y="2540000"/>
          <p14:tracePt t="113858" x="5740400" y="2552700"/>
          <p14:tracePt t="113872" x="5740400" y="2571750"/>
          <p14:tracePt t="113890" x="5740400" y="2584450"/>
          <p14:tracePt t="113909" x="5740400" y="2616200"/>
          <p14:tracePt t="113960" x="5740400" y="2635250"/>
          <p14:tracePt t="114153" x="5727700" y="2635250"/>
          <p14:tracePt t="114169" x="5689600" y="2635250"/>
          <p14:tracePt t="114188" x="5657850" y="2635250"/>
          <p14:tracePt t="114205" x="5613400" y="2654300"/>
          <p14:tracePt t="114223" x="5530850" y="2667000"/>
          <p14:tracePt t="114250" x="5499100" y="2667000"/>
          <p14:tracePt t="114251" x="5448300" y="2667000"/>
          <p14:tracePt t="114267" x="5397500" y="2686050"/>
          <p14:tracePt t="114284" x="5346700" y="2686050"/>
          <p14:tracePt t="114301" x="5314950" y="2686050"/>
          <p14:tracePt t="114317" x="5302250" y="2686050"/>
          <p14:tracePt t="114337" x="5283200" y="2686050"/>
          <p14:tracePt t="114377" x="5264150" y="2667000"/>
          <p14:tracePt t="114654" x="5251450" y="2667000"/>
          <p14:tracePt t="114686" x="5232400" y="2654300"/>
          <p14:tracePt t="114725" x="5219700" y="2654300"/>
          <p14:tracePt t="114765" x="5219700" y="2635250"/>
          <p14:tracePt t="115119" x="5232400" y="2635250"/>
          <p14:tracePt t="115158" x="5314950" y="2635250"/>
          <p14:tracePt t="115159" x="5346700" y="2635250"/>
          <p14:tracePt t="115205" x="5416550" y="2635250"/>
          <p14:tracePt t="115207" x="5499100" y="2635250"/>
          <p14:tracePt t="115208" x="5530850" y="2635250"/>
          <p14:tracePt t="115225" x="5543550" y="2635250"/>
          <p14:tracePt t="115257" x="5575300" y="2654300"/>
          <p14:tracePt t="115278" x="5594350" y="2654300"/>
          <p14:tracePt t="115280" x="5613400" y="2654300"/>
          <p14:tracePt t="115323" x="5626100" y="2667000"/>
          <p14:tracePt t="115324" x="5689600" y="2667000"/>
          <p14:tracePt t="115342" x="5727700" y="2667000"/>
          <p14:tracePt t="115344" x="5740400" y="2667000"/>
          <p14:tracePt t="115365" x="5759450" y="2667000"/>
          <p14:tracePt t="115392" x="5791200" y="2667000"/>
          <p14:tracePt t="115393" x="5803900" y="2667000"/>
          <p14:tracePt t="115422" x="5822950" y="2667000"/>
          <p14:tracePt t="115658" x="5842000" y="2667000"/>
          <p14:tracePt t="115741" x="5854700" y="2667000"/>
          <p14:tracePt t="115792" x="5873750" y="2667000"/>
          <p14:tracePt t="116337" x="5854700" y="2667000"/>
          <p14:tracePt t="118853" x="5842000" y="2667000"/>
          <p14:tracePt t="118879" x="5822950" y="2667000"/>
          <p14:tracePt t="118881" x="5822950" y="2654300"/>
          <p14:tracePt t="118895" x="5803900" y="2654300"/>
          <p14:tracePt t="118933" x="5803900" y="2635250"/>
          <p14:tracePt t="119145" x="5803900" y="2616200"/>
          <p14:tracePt t="119568" x="5803900" y="2635250"/>
          <p14:tracePt t="119620" x="5803900" y="2654300"/>
          <p14:tracePt t="119635" x="5803900" y="2667000"/>
          <p14:tracePt t="119654" x="5791200" y="2698750"/>
          <p14:tracePt t="119672" x="5791200" y="2717800"/>
          <p14:tracePt t="119674" x="5791200" y="2730500"/>
          <p14:tracePt t="119688" x="5791200" y="2749550"/>
          <p14:tracePt t="119710" x="5791200" y="2813050"/>
          <p14:tracePt t="119739" x="5791200" y="2895600"/>
          <p14:tracePt t="119740" x="5791200" y="2914650"/>
          <p14:tracePt t="119759" x="5791200" y="2965450"/>
          <p14:tracePt t="119777" x="5772150" y="3028950"/>
          <p14:tracePt t="119779" x="5772150" y="3079750"/>
          <p14:tracePt t="119808" x="5759450" y="3194050"/>
          <p14:tracePt t="119826" x="5727700" y="3257550"/>
          <p14:tracePt t="119827" x="5727700" y="3289300"/>
          <p14:tracePt t="119848" x="5708650" y="3371850"/>
          <p14:tracePt t="119875" x="5676900" y="3454400"/>
          <p14:tracePt t="119894" x="5676900" y="3467100"/>
          <p14:tracePt t="120140" x="5626100" y="3505200"/>
          <p14:tracePt t="120142" x="5613400" y="3505200"/>
          <p14:tracePt t="120174" x="5511800" y="3568700"/>
          <p14:tracePt t="120175" x="5499100" y="3581400"/>
          <p14:tracePt t="120203" x="5448300" y="3632200"/>
          <p14:tracePt t="120224" x="5416550" y="3651250"/>
          <p14:tracePt t="120256" x="5397500" y="3663950"/>
          <p14:tracePt t="120297" x="5384800" y="3663950"/>
          <p14:tracePt t="120541" x="5384800" y="3651250"/>
          <p14:tracePt t="120558" x="5397500" y="3651250"/>
          <p14:tracePt t="120560" x="5397500" y="3632200"/>
          <p14:tracePt t="120591" x="5416550" y="3632200"/>
          <p14:tracePt t="120593" x="5416550" y="3619500"/>
          <p14:tracePt t="120640" x="5429250" y="3619500"/>
          <p14:tracePt t="120641" x="5429250" y="3600450"/>
          <p14:tracePt t="120660" x="5448300" y="3600450"/>
          <p14:tracePt t="120689" x="5461000" y="3600450"/>
          <p14:tracePt t="120740" x="5480050" y="3600450"/>
          <p14:tracePt t="120958" x="5499100" y="3600450"/>
          <p14:tracePt t="120992" x="5511800" y="3600450"/>
          <p14:tracePt t="121010" x="5530850" y="3600450"/>
          <p14:tracePt t="121041" x="5562600" y="3600450"/>
          <p14:tracePt t="121060" x="5575300" y="3600450"/>
          <p14:tracePt t="121089" x="5594350" y="3600450"/>
          <p14:tracePt t="121112" x="5613400" y="3600450"/>
          <p14:tracePt t="121165" x="5626100" y="3600450"/>
          <p14:tracePt t="121202" x="5626100" y="3581400"/>
          <p14:tracePt t="121266" x="5626100" y="3568700"/>
          <p14:tracePt t="121853" x="5626100" y="3536950"/>
          <p14:tracePt t="121857" x="5657850" y="3467100"/>
          <p14:tracePt t="121858" x="5657850" y="3422650"/>
          <p14:tracePt t="121883" x="5676900" y="3371850"/>
          <p14:tracePt t="121885" x="5708650" y="3257550"/>
          <p14:tracePt t="121901" x="5740400" y="3175000"/>
          <p14:tracePt t="121915" x="5759450" y="3079750"/>
          <p14:tracePt t="121934" x="5759450" y="2997200"/>
          <p14:tracePt t="121951" x="5772150" y="2946400"/>
          <p14:tracePt t="121967" x="5772150" y="2895600"/>
          <p14:tracePt t="121984" x="5772150" y="2882900"/>
          <p14:tracePt t="121986" x="5772150" y="2863850"/>
          <p14:tracePt t="121987" x="5772150" y="2844800"/>
          <p14:tracePt t="122006" x="5772150" y="2800350"/>
          <p14:tracePt t="122023" x="5772150" y="2781300"/>
          <p14:tracePt t="122038" x="5772150" y="2749550"/>
          <p14:tracePt t="122056" x="5772150" y="2730500"/>
          <p14:tracePt t="122071" x="5772150" y="2717800"/>
          <p14:tracePt t="122089" x="5772150" y="2698750"/>
          <p14:tracePt t="122106" x="5772150" y="2686050"/>
          <p14:tracePt t="122123" x="5772150" y="2667000"/>
          <p14:tracePt t="122139" x="5772150" y="2654300"/>
          <p14:tracePt t="122191" x="5772150" y="2635250"/>
          <p14:tracePt t="122230" x="5772150" y="2616200"/>
          <p14:tracePt t="122247" x="5772150" y="2603500"/>
          <p14:tracePt t="122297" x="5772150" y="2584450"/>
          <p14:tracePt t="122377" x="5791200" y="2603500"/>
          <p14:tracePt t="122392" x="5791200" y="2635250"/>
          <p14:tracePt t="122405" x="5791200" y="2667000"/>
          <p14:tracePt t="122423" x="5791200" y="2717800"/>
          <p14:tracePt t="122450" x="5791200" y="2749550"/>
          <p14:tracePt t="122451" x="5791200" y="2832100"/>
          <p14:tracePt t="122469" x="5791200" y="2914650"/>
          <p14:tracePt t="122470" x="5791200" y="2946400"/>
          <p14:tracePt t="122487" x="5791200" y="3009900"/>
          <p14:tracePt t="122504" x="5791200" y="3079750"/>
          <p14:tracePt t="122522" x="5772150" y="3143250"/>
          <p14:tracePt t="122539" x="5759450" y="3206750"/>
          <p14:tracePt t="122556" x="5759450" y="3276600"/>
          <p14:tracePt t="122570" x="5740400" y="3308350"/>
          <p14:tracePt t="122590" x="5727700" y="3352800"/>
          <p14:tracePt t="122591" x="5727700" y="3371850"/>
          <p14:tracePt t="122604" x="5708650" y="3371850"/>
          <p14:tracePt t="122621" x="5708650" y="3403600"/>
          <p14:tracePt t="122638" x="5689600" y="3435350"/>
          <p14:tracePt t="122655" x="5676900" y="3467100"/>
          <p14:tracePt t="122697" x="5657850" y="3486150"/>
          <p14:tracePt t="122700" x="5645150" y="3486150"/>
          <p14:tracePt t="122717" x="5645150" y="3505200"/>
          <p14:tracePt t="122736" x="5626100" y="3517900"/>
          <p14:tracePt t="122750" x="5613400" y="3517900"/>
          <p14:tracePt t="122767" x="5613400" y="3536950"/>
          <p14:tracePt t="122768" x="5594350" y="3536950"/>
          <p14:tracePt t="122794" x="5594350" y="3549650"/>
          <p14:tracePt t="122821" x="5575300" y="3549650"/>
          <p14:tracePt t="122845" x="5575300" y="3568700"/>
          <p14:tracePt t="127852" x="5575300" y="3505200"/>
          <p14:tracePt t="127853" x="5575300" y="3390900"/>
          <p14:tracePt t="127854" x="5575300" y="3352800"/>
          <p14:tracePt t="127873" x="5575300" y="3308350"/>
          <p14:tracePt t="127892" x="5575300" y="3257550"/>
          <p14:tracePt t="127893" x="5575300" y="3175000"/>
          <p14:tracePt t="127895" x="5575300" y="3092450"/>
          <p14:tracePt t="127922" x="5575300" y="2882900"/>
          <p14:tracePt t="127923" x="5575300" y="2698750"/>
          <p14:tracePt t="127942" x="5613400" y="2438400"/>
          <p14:tracePt t="127958" x="5645150" y="2228850"/>
          <p14:tracePt t="127960" x="5676900" y="2076450"/>
          <p14:tracePt t="127989" x="5727700" y="1847850"/>
          <p14:tracePt t="128008" x="5759450" y="1752600"/>
          <p14:tracePt t="128010" x="5822950" y="1504950"/>
          <p14:tracePt t="128057" x="5873750" y="1358900"/>
          <p14:tracePt t="128059" x="5937250" y="1193800"/>
          <p14:tracePt t="128089" x="5988050" y="1079500"/>
          <p14:tracePt t="128090" x="6019800" y="1028700"/>
          <p14:tracePt t="128109" x="6051550" y="984250"/>
          <p14:tracePt t="128127" x="6083300" y="914400"/>
          <p14:tracePt t="128148" x="6134100" y="850900"/>
          <p14:tracePt t="128191" x="6165850" y="800100"/>
          <p14:tracePt t="128192" x="6216650" y="768350"/>
          <p14:tracePt t="128209" x="6229350" y="755650"/>
          <p14:tracePt t="128210" x="6248400" y="755650"/>
          <p14:tracePt t="128211" x="6267450" y="755650"/>
          <p14:tracePt t="128231" x="6280150" y="736600"/>
          <p14:tracePt t="128259" x="6299200" y="736600"/>
          <p14:tracePt t="128277" x="6311900" y="736600"/>
          <p14:tracePt t="128306" x="6330950" y="736600"/>
          <p14:tracePt t="128325" x="6343650" y="736600"/>
          <p14:tracePt t="128373" x="6343650" y="755650"/>
          <p14:tracePt t="128375" x="6343650" y="768350"/>
          <p14:tracePt t="128392" x="6343650" y="787400"/>
          <p14:tracePt t="128410" x="6343650" y="800100"/>
          <p14:tracePt t="128412" x="6343650" y="819150"/>
          <p14:tracePt t="128440" x="6343650" y="850900"/>
          <p14:tracePt t="128458" x="6343650" y="869950"/>
          <p14:tracePt t="128477" x="6330950" y="882650"/>
          <p14:tracePt t="128478" x="6311900" y="901700"/>
          <p14:tracePt t="128517" x="6299200" y="933450"/>
          <p14:tracePt t="128519" x="6267450" y="946150"/>
          <p14:tracePt t="128535" x="6267450" y="965200"/>
          <p14:tracePt t="128550" x="6248400" y="984250"/>
          <p14:tracePt t="131751" x="6229350" y="984250"/>
          <p14:tracePt t="131767" x="6197600" y="996950"/>
          <p14:tracePt t="131769" x="6153150" y="1028700"/>
          <p14:tracePt t="131786" x="6134100" y="1047750"/>
          <p14:tracePt t="131788" x="6102350" y="1066800"/>
          <p14:tracePt t="131804" x="6019800" y="1111250"/>
          <p14:tracePt t="131823" x="5937250" y="1181100"/>
          <p14:tracePt t="131840" x="5822950" y="1257300"/>
          <p14:tracePt t="131842" x="5759450" y="1295400"/>
          <p14:tracePt t="131856" x="5689600" y="1339850"/>
          <p14:tracePt t="131870" x="5613400" y="1409700"/>
          <p14:tracePt t="131888" x="5511800" y="1473200"/>
          <p14:tracePt t="131906" x="5429250" y="1524000"/>
          <p14:tracePt t="131907" x="5397500" y="1555750"/>
          <p14:tracePt t="131920" x="5346700" y="1587500"/>
          <p14:tracePt t="131934" x="5283200" y="1670050"/>
          <p14:tracePt t="131950" x="5200650" y="1733550"/>
          <p14:tracePt t="131969" x="5118100" y="1816100"/>
          <p14:tracePt t="131971" x="5086350" y="1847850"/>
          <p14:tracePt t="131990" x="5003800" y="1930400"/>
          <p14:tracePt t="132011" x="4940300" y="1981200"/>
          <p14:tracePt t="132013" x="4908550" y="2012950"/>
          <p14:tracePt t="132057" x="4845050" y="2076450"/>
          <p14:tracePt t="132058" x="4775200" y="2146300"/>
          <p14:tracePt t="132060" x="4762500" y="2178050"/>
          <p14:tracePt t="132086" x="4724400" y="2209800"/>
          <p14:tracePt t="132341" x="4711700" y="2209800"/>
          <p14:tracePt t="132342" x="4629150" y="2260600"/>
          <p14:tracePt t="132360" x="4451350" y="2387600"/>
          <p14:tracePt t="132392" x="4203700" y="2603500"/>
          <p14:tracePt t="132410" x="4089400" y="2730500"/>
          <p14:tracePt t="132439" x="3943350" y="2882900"/>
          <p14:tracePt t="132440" x="3911600" y="2914650"/>
          <p14:tracePt t="132460" x="3860800" y="2997200"/>
          <p14:tracePt t="132490" x="3810000" y="3041650"/>
          <p14:tracePt t="132656" x="3714750" y="3111500"/>
          <p14:tracePt t="132675" x="3600450" y="3175000"/>
          <p14:tracePt t="132691" x="3498850" y="3257550"/>
          <p14:tracePt t="132709" x="3371850" y="3352800"/>
          <p14:tracePt t="132727" x="3206750" y="3467100"/>
          <p14:tracePt t="132756" x="3073400" y="3581400"/>
          <p14:tracePt t="132758" x="3041650" y="3619500"/>
          <p14:tracePt t="132790" x="3009900" y="3651250"/>
          <p14:tracePt t="132791" x="2959100" y="3683000"/>
          <p14:tracePt t="132810" x="2946400" y="3702050"/>
          <p14:tracePt t="132864" x="2959100" y="3702050"/>
          <p14:tracePt t="134303" x="2959100" y="3683000"/>
          <p14:tracePt t="134305" x="2978150" y="3632200"/>
          <p14:tracePt t="134323" x="3041650" y="3549650"/>
          <p14:tracePt t="134325" x="3073400" y="3505200"/>
          <p14:tracePt t="134338" x="3124200" y="3454400"/>
          <p14:tracePt t="134357" x="3206750" y="3340100"/>
          <p14:tracePt t="134358" x="3238500" y="3276600"/>
          <p14:tracePt t="134383" x="3289300" y="3225800"/>
          <p14:tracePt t="134385" x="3371850" y="3124200"/>
          <p14:tracePt t="134399" x="3435350" y="3009900"/>
          <p14:tracePt t="134417" x="3517900" y="2914650"/>
          <p14:tracePt t="134432" x="3613150" y="2800350"/>
          <p14:tracePt t="134448" x="3695700" y="2717800"/>
          <p14:tracePt t="134467" x="3746500" y="2667000"/>
          <p14:tracePt t="134484" x="3810000" y="2603500"/>
          <p14:tracePt t="134500" x="3860800" y="2552700"/>
          <p14:tracePt t="134517" x="3892550" y="2520950"/>
          <p14:tracePt t="134534" x="3911600" y="2501900"/>
          <p14:tracePt t="134536" x="3924300" y="2489200"/>
          <p14:tracePt t="134562" x="3943350" y="2489200"/>
          <p14:tracePt t="134564" x="3956050" y="2470150"/>
          <p14:tracePt t="134578" x="3956050" y="2457450"/>
          <p14:tracePt t="134594" x="3975100" y="2457450"/>
          <p14:tracePt t="134609" x="3994150" y="2438400"/>
          <p14:tracePt t="134635" x="4006850" y="2438400"/>
          <p14:tracePt t="134637" x="4025900" y="2419350"/>
          <p14:tracePt t="134654" x="4038600" y="2406650"/>
          <p14:tracePt t="134656" x="4057650" y="2387600"/>
          <p14:tracePt t="134674" x="4089400" y="2374900"/>
          <p14:tracePt t="134688" x="4108450" y="2374900"/>
          <p14:tracePt t="134710" x="4121150" y="2355850"/>
          <p14:tracePt t="134739" x="4140200" y="2355850"/>
          <p14:tracePt t="134857" x="4108450" y="2355850"/>
          <p14:tracePt t="134875" x="4070350" y="2355850"/>
          <p14:tracePt t="134893" x="4038600" y="2355850"/>
          <p14:tracePt t="134922" x="3994150" y="2355850"/>
          <p14:tracePt t="134943" x="3956050" y="2355850"/>
          <p14:tracePt t="134973" x="3943350" y="2355850"/>
          <p14:tracePt t="134974" x="3924300" y="2355850"/>
          <p14:tracePt t="134993" x="3892550" y="2355850"/>
          <p14:tracePt t="134995" x="3860800" y="2355850"/>
          <p14:tracePt t="135024" x="3829050" y="2355850"/>
          <p14:tracePt t="135043" x="3797300" y="2355850"/>
          <p14:tracePt t="135073" x="3778250" y="2355850"/>
          <p14:tracePt t="135074" x="3759200" y="2355850"/>
          <p14:tracePt t="135076" x="3759200" y="2343150"/>
          <p14:tracePt t="135105" x="3759200" y="2324100"/>
          <p14:tracePt t="135392" x="3759200" y="2305050"/>
          <p14:tracePt t="135410" x="3759200" y="2273300"/>
          <p14:tracePt t="135439" x="3746500" y="2146300"/>
          <p14:tracePt t="135441" x="3746500" y="2095500"/>
          <p14:tracePt t="135461" x="3746500" y="2032000"/>
          <p14:tracePt t="135462" x="3759200" y="1981200"/>
          <p14:tracePt t="135508" x="3810000" y="1898650"/>
          <p14:tracePt t="135510" x="3879850" y="1816100"/>
          <p14:tracePt t="135512" x="3892550" y="1803400"/>
          <p14:tracePt t="135530" x="3943350" y="1752600"/>
          <p14:tracePt t="135559" x="3994150" y="1701800"/>
          <p14:tracePt t="135575" x="4006850" y="1701800"/>
          <p14:tracePt t="135593" x="4025900" y="1682750"/>
          <p14:tracePt t="135615" x="4038600" y="1682750"/>
          <p14:tracePt t="135622" x="4038600" y="1670050"/>
          <p14:tracePt t="135623" x="4057650" y="1670050"/>
          <p14:tracePt t="135643" x="4070350" y="1670050"/>
          <p14:tracePt t="135672" x="4108450" y="1651000"/>
          <p14:tracePt t="135693" x="4121150" y="1651000"/>
          <p14:tracePt t="135695" x="4121150" y="1638300"/>
          <p14:tracePt t="135739" x="4140200" y="1638300"/>
          <p14:tracePt t="135929" x="4140200" y="1619250"/>
          <p14:tracePt t="135955" x="4140200" y="1606550"/>
          <p14:tracePt t="136158" x="4121150" y="1606550"/>
          <p14:tracePt t="136192" x="4121150" y="1619250"/>
          <p14:tracePt t="136210" x="4108450" y="1619250"/>
          <p14:tracePt t="136275" x="4089400" y="1638300"/>
          <p14:tracePt t="136557" x="4089400" y="1651000"/>
          <p14:tracePt t="136559" x="4070350" y="1651000"/>
          <p14:tracePt t="136575" x="4070350" y="1670050"/>
          <p14:tracePt t="136592" x="4038600" y="1701800"/>
          <p14:tracePt t="136622" x="3975100" y="1784350"/>
          <p14:tracePt t="136623" x="3956050" y="1803400"/>
          <p14:tracePt t="136641" x="3911600" y="1847850"/>
          <p14:tracePt t="136661" x="3879850" y="1879600"/>
          <p14:tracePt t="136663" x="3860800" y="1898650"/>
          <p14:tracePt t="136691" x="3841750" y="1917700"/>
          <p14:tracePt t="136693" x="3810000" y="1949450"/>
          <p14:tracePt t="136708" x="3778250" y="1981200"/>
          <p14:tracePt t="136721" x="3746500" y="2012950"/>
          <p14:tracePt t="136740" x="3714750" y="2044700"/>
          <p14:tracePt t="136755" x="3683000" y="2063750"/>
          <p14:tracePt t="136772" x="3663950" y="2095500"/>
          <p14:tracePt t="136787" x="3632200" y="2095500"/>
          <p14:tracePt t="136807" x="3632200" y="2114550"/>
          <p14:tracePt t="136827" x="3613150" y="2127250"/>
          <p14:tracePt t="136864" x="3613150" y="2146300"/>
          <p14:tracePt t="137212" x="3632200" y="2146300"/>
          <p14:tracePt t="137214" x="3632200" y="2127250"/>
          <p14:tracePt t="137242" x="3644900" y="2127250"/>
          <p14:tracePt t="137260" x="3663950" y="2127250"/>
          <p14:tracePt t="137345" x="3683000" y="2127250"/>
          <p14:tracePt t="137398" x="3695700" y="2127250"/>
          <p14:tracePt t="137431" x="3714750" y="2127250"/>
          <p14:tracePt t="137513" x="3727450" y="2127250"/>
          <p14:tracePt t="137679" x="3746500" y="2127250"/>
          <p14:tracePt t="137716" x="3746500" y="2146300"/>
          <p14:tracePt t="139085" x="3727450" y="2159000"/>
          <p14:tracePt t="139098" x="3683000" y="2241550"/>
          <p14:tracePt t="139114" x="3632200" y="2343150"/>
          <p14:tracePt t="139138" x="3613150" y="2374900"/>
          <p14:tracePt t="139139" x="3568700" y="2470150"/>
          <p14:tracePt t="139157" x="3517900" y="2584450"/>
          <p14:tracePt t="139171" x="3454400" y="2698750"/>
          <p14:tracePt t="139190" x="3403600" y="2813050"/>
          <p14:tracePt t="139204" x="3371850" y="2895600"/>
          <p14:tracePt t="139222" x="3340100" y="2997200"/>
          <p14:tracePt t="139241" x="3321050" y="3079750"/>
          <p14:tracePt t="139242" x="3302000" y="3092450"/>
          <p14:tracePt t="139255" x="3302000" y="3111500"/>
          <p14:tracePt t="139272" x="3289300" y="3124200"/>
          <p14:tracePt t="139543" x="3270250" y="3124200"/>
          <p14:tracePt t="139557" x="3238500" y="3143250"/>
          <p14:tracePt t="139582" x="3206750" y="3155950"/>
          <p14:tracePt t="139583" x="3187700" y="3175000"/>
          <p14:tracePt t="139604" x="3124200" y="3225800"/>
          <p14:tracePt t="139619" x="3105150" y="3238500"/>
          <p14:tracePt t="139620" x="3092450" y="3238500"/>
          <p14:tracePt t="139639" x="3073400" y="3257550"/>
          <p14:tracePt t="139656" x="3060700" y="3276600"/>
          <p14:tracePt t="139671" x="3028950" y="3308350"/>
          <p14:tracePt t="139689" x="3009900" y="3308350"/>
          <p14:tracePt t="139710" x="2978150" y="3321050"/>
          <p14:tracePt t="139757" x="2959100" y="3340100"/>
          <p14:tracePt t="139758" x="2946400" y="3352800"/>
          <p14:tracePt t="139777" x="2927350" y="3352800"/>
          <p14:tracePt t="139799" x="2914650" y="3352800"/>
          <p14:tracePt t="139875" x="2895600" y="3352800"/>
          <p14:tracePt t="139942" x="2876550" y="3352800"/>
          <p14:tracePt t="139943" x="2863850" y="3352800"/>
          <p14:tracePt t="139980" x="2844800" y="3352800"/>
          <p14:tracePt t="140022" x="2832100" y="3352800"/>
          <p14:tracePt t="140023" x="2813050" y="3352800"/>
          <p14:tracePt t="140057" x="2800350" y="3352800"/>
          <p14:tracePt t="140060" x="2781300" y="3352800"/>
          <p14:tracePt t="140089" x="2762250" y="3340100"/>
          <p14:tracePt t="140091" x="2749550" y="3340100"/>
          <p14:tracePt t="140110" x="2749550" y="3321050"/>
          <p14:tracePt t="140241" x="2730500" y="3321050"/>
          <p14:tracePt t="141043" x="2717800" y="3321050"/>
          <p14:tracePt t="141045" x="2679700" y="3340100"/>
          <p14:tracePt t="141058" x="2647950" y="3371850"/>
          <p14:tracePt t="141071" x="2603500" y="3403600"/>
          <p14:tracePt t="141090" x="2552700" y="3435350"/>
          <p14:tracePt t="141104" x="2520950" y="3467100"/>
          <p14:tracePt t="141123" x="2501900" y="3486150"/>
          <p14:tracePt t="141138" x="2470150" y="3505200"/>
          <p14:tracePt t="141170" x="2451100" y="3517900"/>
          <p14:tracePt t="141197" x="2438400" y="3536950"/>
          <p14:tracePt t="141251" x="2419350" y="3536950"/>
          <p14:tracePt t="148078" x="2419350" y="3568700"/>
          <p14:tracePt t="148095" x="2419350" y="3600450"/>
          <p14:tracePt t="148096" x="2419350" y="3619500"/>
          <p14:tracePt t="148111" x="2419350" y="3651250"/>
          <p14:tracePt t="148137" x="2419350" y="3714750"/>
          <p14:tracePt t="148138" x="2438400" y="3778250"/>
          <p14:tracePt t="148156" x="2438400" y="3848100"/>
          <p14:tracePt t="148174" x="2451100" y="3911600"/>
          <p14:tracePt t="148175" x="2451100" y="3943350"/>
          <p14:tracePt t="148188" x="2470150" y="3975100"/>
          <p14:tracePt t="148206" x="2489200" y="4044950"/>
          <p14:tracePt t="148207" x="2489200" y="4076700"/>
          <p14:tracePt t="148221" x="2489200" y="4108450"/>
          <p14:tracePt t="148239" x="2501900" y="4159250"/>
          <p14:tracePt t="148240" x="2501900" y="4191000"/>
          <p14:tracePt t="148267" x="2520950" y="4203700"/>
          <p14:tracePt t="148268" x="2533650" y="4241800"/>
          <p14:tracePt t="148284" x="2552700" y="4286250"/>
          <p14:tracePt t="148298" x="2565400" y="4318000"/>
          <p14:tracePt t="148317" x="2565400" y="4337050"/>
          <p14:tracePt t="148333" x="2584450" y="4356100"/>
          <p14:tracePt t="148352" x="2603500" y="4368800"/>
          <p14:tracePt t="148371" x="2616200" y="4387850"/>
          <p14:tracePt t="148460" x="2616200" y="4400550"/>
          <p14:tracePt t="148461" x="2635250" y="4400550"/>
          <p14:tracePt t="148493" x="2635250" y="4419600"/>
          <p14:tracePt t="150740" x="2698750" y="4387850"/>
          <p14:tracePt t="150755" x="2749550" y="4356100"/>
          <p14:tracePt t="150773" x="2781300" y="4318000"/>
          <p14:tracePt t="150787" x="2832100" y="4286250"/>
          <p14:tracePt t="150806" x="2863850" y="4273550"/>
          <p14:tracePt t="150821" x="2876550" y="4273550"/>
          <p14:tracePt t="150838" x="2895600" y="4273550"/>
          <p14:tracePt t="150870" x="2914650" y="4273550"/>
          <p14:tracePt t="150896" x="2927350" y="4273550"/>
          <p14:tracePt t="150949" x="2946400" y="4273550"/>
          <p14:tracePt t="151107" x="2946400" y="4286250"/>
          <p14:tracePt t="151222" x="2959100" y="4286250"/>
          <p14:tracePt t="151223" x="2959100" y="4305300"/>
          <p14:tracePt t="151243" x="2978150" y="4305300"/>
          <p14:tracePt t="151273" x="2990850" y="4318000"/>
          <p14:tracePt t="151274" x="3009900" y="4337050"/>
          <p14:tracePt t="151324" x="3028950" y="4337050"/>
          <p14:tracePt t="151328" x="3041650" y="4356100"/>
          <p14:tracePt t="151353" x="3060700" y="4368800"/>
          <p14:tracePt t="151390" x="3073400" y="4387850"/>
          <p14:tracePt t="151410" x="3092450" y="4400550"/>
          <p14:tracePt t="152533" x="3092450" y="4368800"/>
          <p14:tracePt t="152548" x="3124200" y="4305300"/>
          <p14:tracePt t="152572" x="3175000" y="4191000"/>
          <p14:tracePt t="152589" x="3206750" y="4108450"/>
          <p14:tracePt t="152607" x="3238500" y="4013200"/>
          <p14:tracePt t="152608" x="3257550" y="3962400"/>
          <p14:tracePt t="152621" x="3270250" y="3911600"/>
          <p14:tracePt t="152640" x="3302000" y="3848100"/>
          <p14:tracePt t="152642" x="3321050" y="3797300"/>
          <p14:tracePt t="152655" x="3340100" y="3746500"/>
          <p14:tracePt t="152673" x="3416300" y="3600450"/>
          <p14:tracePt t="152687" x="3435350" y="3581400"/>
          <p14:tracePt t="152701" x="3486150" y="3517900"/>
          <p14:tracePt t="152715" x="3517900" y="3454400"/>
          <p14:tracePt t="152734" x="3549650" y="3403600"/>
          <p14:tracePt t="152751" x="3568700" y="3371850"/>
          <p14:tracePt t="152770" x="3600450" y="3321050"/>
          <p14:tracePt t="152787" x="3600450" y="3308350"/>
          <p14:tracePt t="152805" x="3613150" y="3308350"/>
          <p14:tracePt t="152822" x="3613150" y="3289300"/>
          <p14:tracePt t="152839" x="3632200" y="3289300"/>
          <p14:tracePt t="156912" x="3613150" y="3289300"/>
          <p14:tracePt t="156927" x="3549650" y="3340100"/>
          <p14:tracePt t="156944" x="3454400" y="3403600"/>
          <p14:tracePt t="156960" x="3352800" y="3467100"/>
          <p14:tracePt t="156975" x="3270250" y="3536950"/>
          <p14:tracePt t="156990" x="3187700" y="3600450"/>
          <p14:tracePt t="157010" x="3092450" y="3683000"/>
          <p14:tracePt t="157028" x="3028950" y="3746500"/>
          <p14:tracePt t="157030" x="2990850" y="3778250"/>
          <p14:tracePt t="157049" x="2946400" y="3829050"/>
          <p14:tracePt t="157067" x="2895600" y="3879850"/>
          <p14:tracePt t="157086" x="2800350" y="3943350"/>
          <p14:tracePt t="157101" x="2781300" y="3975100"/>
          <p14:tracePt t="157103" x="2749550" y="3994150"/>
          <p14:tracePt t="157121" x="2730500" y="4013200"/>
          <p14:tracePt t="157124" x="2698750" y="4025900"/>
          <p14:tracePt t="157125" x="2679700" y="4044950"/>
          <p14:tracePt t="157138" x="2667000" y="4057650"/>
          <p14:tracePt t="157156" x="2616200" y="4108450"/>
          <p14:tracePt t="157174" x="2552700" y="4159250"/>
          <p14:tracePt t="157187" x="2533650" y="4171950"/>
          <p14:tracePt t="157206" x="2489200" y="4222750"/>
          <p14:tracePt t="157207" x="2451100" y="4241800"/>
          <p14:tracePt t="157233" x="2438400" y="4254500"/>
          <p14:tracePt t="157235" x="2387600" y="4286250"/>
          <p14:tracePt t="157253" x="2324100" y="4318000"/>
          <p14:tracePt t="157254" x="2305050" y="4337050"/>
          <p14:tracePt t="157273" x="2254250" y="4368800"/>
          <p14:tracePt t="157287" x="2241550" y="4387850"/>
          <p14:tracePt t="157306" x="2222500" y="4400550"/>
          <p14:tracePt t="157322" x="2209800" y="4400550"/>
          <p14:tracePt t="157772" x="2190750" y="4400550"/>
          <p14:tracePt t="157789" x="2127250" y="4419600"/>
          <p14:tracePt t="157806" x="2063750" y="4438650"/>
          <p14:tracePt t="157821" x="2025650" y="4451350"/>
          <p14:tracePt t="157839" x="1949450" y="4483100"/>
          <p14:tracePt t="157854" x="1879600" y="4502150"/>
          <p14:tracePt t="157871" x="1816100" y="4533900"/>
          <p14:tracePt t="157889" x="1765300" y="4552950"/>
          <p14:tracePt t="157903" x="1733550" y="4565650"/>
          <p14:tracePt t="157904" x="1701800" y="4565650"/>
          <p14:tracePt t="157923" x="1619250" y="4597400"/>
          <p14:tracePt t="157950" x="1600200" y="4597400"/>
          <p14:tracePt t="157952" x="1555750" y="4629150"/>
          <p14:tracePt t="157967" x="1524000" y="4629150"/>
          <p14:tracePt t="157984" x="1485900" y="4648200"/>
          <p14:tracePt t="158004" x="1454150" y="4667250"/>
          <p14:tracePt t="158005" x="1441450" y="4679950"/>
          <p14:tracePt t="158022" x="1422400" y="4679950"/>
          <p14:tracePt t="158039" x="1409700" y="4699000"/>
          <p14:tracePt t="158054" x="1371600" y="4711700"/>
          <p14:tracePt t="158073" x="1358900" y="4711700"/>
          <p14:tracePt t="158087" x="1339850" y="4730750"/>
          <p14:tracePt t="158105" x="1327150" y="4730750"/>
          <p14:tracePt t="158122" x="1295400" y="4743450"/>
          <p14:tracePt t="158139" x="1257300" y="4743450"/>
          <p14:tracePt t="158141" x="1244600" y="4743450"/>
          <p14:tracePt t="158169" x="1212850" y="4743450"/>
          <p14:tracePt t="158184" x="1193800" y="4743450"/>
          <p14:tracePt t="158211" x="1174750" y="4743450"/>
          <p14:tracePt t="158212" x="1162050" y="4743450"/>
          <p14:tracePt t="158214" x="1143000" y="4743450"/>
          <p14:tracePt t="158229" x="1130300" y="4743450"/>
          <p14:tracePt t="158258" x="1098550" y="4743450"/>
          <p14:tracePt t="158272" x="1079500" y="4743450"/>
          <p14:tracePt t="158304" x="1060450" y="4743450"/>
          <p14:tracePt t="158322" x="1047750" y="4743450"/>
          <p14:tracePt t="158337" x="1028700" y="4743450"/>
          <p14:tracePt t="158355" x="1016000" y="4743450"/>
          <p14:tracePt t="158372" x="996950" y="4743450"/>
          <p14:tracePt t="158389" x="984250" y="4743450"/>
          <p14:tracePt t="158407" x="965200" y="4743450"/>
          <p14:tracePt t="158409" x="946150" y="4743450"/>
          <p14:tracePt t="158436" x="933450" y="4743450"/>
          <p14:tracePt t="158475" x="914400" y="4743450"/>
          <p14:tracePt t="158513" x="901700" y="4743450"/>
          <p14:tracePt t="159153" x="901700" y="4730750"/>
          <p14:tracePt t="159193" x="882650" y="4730750"/>
          <p14:tracePt t="159220" x="882650" y="4711700"/>
          <p14:tracePt t="159975" x="882650" y="4730750"/>
          <p14:tracePt t="164714" x="933450" y="4730750"/>
          <p14:tracePt t="164743" x="965200" y="4730750"/>
          <p14:tracePt t="164745" x="984250" y="4730750"/>
          <p14:tracePt t="164790" x="996950" y="4730750"/>
          <p14:tracePt t="164793" x="996950" y="4711700"/>
          <p14:tracePt t="164794" x="1016000" y="4711700"/>
          <p14:tracePt t="164858" x="1028700" y="4711700"/>
          <p14:tracePt t="164898" x="1060450" y="4711700"/>
          <p14:tracePt t="164923" x="1079500" y="4711700"/>
          <p14:tracePt t="164989" x="1098550" y="4711700"/>
          <p14:tracePt t="166405" x="1111250" y="4711700"/>
          <p14:tracePt t="166436" x="1130300" y="4711700"/>
          <p14:tracePt t="166468" x="1143000" y="4711700"/>
          <p14:tracePt t="166496" x="1162050" y="4711700"/>
          <p14:tracePt t="166525" x="1174750" y="4711700"/>
          <p14:tracePt t="166605" x="1193800" y="4711700"/>
          <p14:tracePt t="166622" x="1212850" y="4711700"/>
          <p14:tracePt t="166664" x="1225550" y="4711700"/>
          <p14:tracePt t="166681" x="1244600" y="4711700"/>
          <p14:tracePt t="166700" x="1257300" y="4711700"/>
          <p14:tracePt t="166718" x="1276350" y="4711700"/>
          <p14:tracePt t="166734" x="1276350" y="4699000"/>
          <p14:tracePt t="166760" x="1295400" y="4699000"/>
          <p14:tracePt t="166788" x="1308100" y="4699000"/>
          <p14:tracePt t="166805" x="1327150" y="4699000"/>
          <p14:tracePt t="166821" x="1339850" y="4699000"/>
          <p14:tracePt t="166841" x="1371600" y="4699000"/>
          <p14:tracePt t="166867" x="1390650" y="4699000"/>
          <p14:tracePt t="166884" x="1422400" y="4699000"/>
          <p14:tracePt t="166901" x="1441450" y="4699000"/>
          <p14:tracePt t="166915" x="1473200" y="4699000"/>
          <p14:tracePt t="166931" x="1485900" y="4699000"/>
          <p14:tracePt t="166954" x="1504950" y="4699000"/>
          <p14:tracePt t="166956" x="1524000" y="4699000"/>
          <p14:tracePt t="166972" x="1536700" y="4699000"/>
          <p14:tracePt t="166990" x="1555750" y="4699000"/>
          <p14:tracePt t="167004" x="1587500" y="4699000"/>
          <p14:tracePt t="167022" x="1600200" y="4699000"/>
          <p14:tracePt t="167038" x="1638300" y="4699000"/>
          <p14:tracePt t="167055" x="1670050" y="4699000"/>
          <p14:tracePt t="167056" x="1701800" y="4699000"/>
          <p14:tracePt t="167084" x="1714500" y="4699000"/>
          <p14:tracePt t="167085" x="1765300" y="4699000"/>
          <p14:tracePt t="167100" x="1797050" y="4699000"/>
          <p14:tracePt t="167117" x="1847850" y="4699000"/>
          <p14:tracePt t="167131" x="1879600" y="4699000"/>
          <p14:tracePt t="167148" x="1911350" y="4699000"/>
          <p14:tracePt t="167173" x="1930400" y="4699000"/>
          <p14:tracePt t="167175" x="1981200" y="4699000"/>
          <p14:tracePt t="167188" x="1993900" y="4699000"/>
          <p14:tracePt t="167206" x="2044700" y="4699000"/>
          <p14:tracePt t="167223" x="2076450" y="4699000"/>
          <p14:tracePt t="167225" x="2095500" y="4699000"/>
          <p14:tracePt t="167238" x="2108200" y="4699000"/>
          <p14:tracePt t="167256" x="2127250" y="4699000"/>
          <p14:tracePt t="167272" x="2139950" y="4699000"/>
          <p14:tracePt t="167300" x="2159000" y="4699000"/>
          <p14:tracePt t="167559" x="2190750" y="4699000"/>
          <p14:tracePt t="167583" x="2222500" y="4699000"/>
          <p14:tracePt t="167585" x="2254250" y="4699000"/>
          <p14:tracePt t="167600" x="2292350" y="4699000"/>
          <p14:tracePt t="167625" x="2374900" y="4699000"/>
          <p14:tracePt t="167639" x="2419350" y="4699000"/>
          <p14:tracePt t="167656" x="2470150" y="4699000"/>
          <p14:tracePt t="167673" x="2520950" y="4711700"/>
          <p14:tracePt t="167688" x="2552700" y="4711700"/>
          <p14:tracePt t="167706" x="2565400" y="4711700"/>
          <p14:tracePt t="167720" x="2603500" y="4711700"/>
          <p14:tracePt t="167752" x="2616200" y="4711700"/>
          <p14:tracePt t="167791" x="2635250" y="4711700"/>
          <p14:tracePt t="167818" x="2647950" y="4711700"/>
          <p14:tracePt t="169169" x="2616200" y="4711700"/>
          <p14:tracePt t="169184" x="2584450" y="4711700"/>
          <p14:tracePt t="169186" x="2565400" y="4699000"/>
          <p14:tracePt t="169202" x="2552700" y="4699000"/>
          <p14:tracePt t="169203" x="2520950" y="4699000"/>
          <p14:tracePt t="169221" x="2470150" y="4679950"/>
          <p14:tracePt t="169240" x="2419350" y="4679950"/>
          <p14:tracePt t="169241" x="2387600" y="4667250"/>
          <p14:tracePt t="169255" x="2355850" y="4667250"/>
          <p14:tracePt t="169272" x="2305050" y="4648200"/>
          <p14:tracePt t="169273" x="2273300" y="4648200"/>
          <p14:tracePt t="169287" x="2254250" y="4629150"/>
          <p14:tracePt t="169305" x="2209800" y="4629150"/>
          <p14:tracePt t="169307" x="2190750" y="4629150"/>
          <p14:tracePt t="169324" x="2139950" y="4629150"/>
          <p14:tracePt t="169348" x="2127250" y="4629150"/>
          <p14:tracePt t="169350" x="2076450" y="4616450"/>
          <p14:tracePt t="169365" x="2044700" y="4616450"/>
          <p14:tracePt t="169380" x="2012950" y="4616450"/>
          <p14:tracePt t="169397" x="1993900" y="4616450"/>
          <p14:tracePt t="169423" x="1981200" y="4616450"/>
          <p14:tracePt t="169614" x="1879600" y="4616450"/>
          <p14:tracePt t="169638" x="1835150" y="4597400"/>
          <p14:tracePt t="169639" x="1733550" y="4565650"/>
          <p14:tracePt t="169653" x="1619250" y="4552950"/>
          <p14:tracePt t="169671" x="1524000" y="4533900"/>
          <p14:tracePt t="169690" x="1390650" y="4514850"/>
          <p14:tracePt t="169704" x="1276350" y="4514850"/>
          <p14:tracePt t="169722" x="1212850" y="4514850"/>
          <p14:tracePt t="169739" x="1162050" y="4514850"/>
          <p14:tracePt t="169908" x="1111250" y="4514850"/>
          <p14:tracePt t="169910" x="1098550" y="4514850"/>
          <p14:tracePt t="169932" x="1060450" y="4514850"/>
          <p14:tracePt t="169992" x="1098550" y="4514850"/>
          <p14:tracePt t="170008" x="1193800" y="4514850"/>
          <p14:tracePt t="170026" x="1308100" y="4514850"/>
          <p14:tracePt t="170056" x="1473200" y="4514850"/>
          <p14:tracePt t="170057" x="1504950" y="4514850"/>
          <p14:tracePt t="170075" x="1587500" y="4533900"/>
          <p14:tracePt t="170093" x="1682750" y="4565650"/>
          <p14:tracePt t="170095" x="1733550" y="4584700"/>
          <p14:tracePt t="170123" x="1797050" y="4597400"/>
          <p14:tracePt t="170142" x="1835150" y="4597400"/>
          <p14:tracePt t="170143" x="1866900" y="4616450"/>
          <p14:tracePt t="170145" x="1879600" y="4616450"/>
          <p14:tracePt t="170165" x="1898650" y="4616450"/>
          <p14:tracePt t="170193" x="1911350" y="4616450"/>
          <p14:tracePt t="170215" x="1930400" y="4616450"/>
          <p14:tracePt t="170243" x="1962150" y="4616450"/>
          <p14:tracePt t="170273" x="1993900" y="4616450"/>
          <p14:tracePt t="170458" x="2076450" y="4616450"/>
          <p14:tracePt t="170459" x="2139950" y="4616450"/>
          <p14:tracePt t="170475" x="2305050" y="4616450"/>
          <p14:tracePt t="170493" x="2501900" y="4597400"/>
          <p14:tracePt t="170515" x="3073400" y="4597400"/>
          <p14:tracePt t="170542" x="3613150" y="4597400"/>
          <p14:tracePt t="170560" x="3841750" y="4629150"/>
          <p14:tracePt t="170582" x="4254500" y="4699000"/>
          <p14:tracePt t="170609" x="4578350" y="4743450"/>
          <p14:tracePt t="170627" x="4660900" y="4762500"/>
          <p14:tracePt t="170628" x="4711700" y="4762500"/>
          <p14:tracePt t="170648" x="4794250" y="4762500"/>
          <p14:tracePt t="170881" x="4806950" y="4762500"/>
          <p14:tracePt t="170905" x="4826000" y="4762500"/>
          <p14:tracePt t="170923" x="4857750" y="4762500"/>
          <p14:tracePt t="170940" x="4876800" y="4762500"/>
          <p14:tracePt t="170941" x="4889500" y="4762500"/>
          <p14:tracePt t="170943" x="4921250" y="4762500"/>
          <p14:tracePt t="170958" x="4959350" y="4762500"/>
          <p14:tracePt t="170983" x="4972050" y="4762500"/>
          <p14:tracePt t="170985" x="5003800" y="4762500"/>
          <p14:tracePt t="170998" x="5035550" y="4762500"/>
          <p14:tracePt t="171014" x="5054600" y="4743450"/>
          <p14:tracePt t="171031" x="5073650" y="4743450"/>
          <p14:tracePt t="171075" x="5086350" y="4743450"/>
          <p14:tracePt t="171102" x="5105400" y="4730750"/>
          <p14:tracePt t="171118" x="5118100" y="4730750"/>
          <p14:tracePt t="171138" x="5137150" y="4730750"/>
          <p14:tracePt t="171155" x="5149850" y="4730750"/>
          <p14:tracePt t="171172" x="5168900" y="4730750"/>
          <p14:tracePt t="171189" x="5200650" y="4730750"/>
          <p14:tracePt t="171207" x="5251450" y="4711700"/>
          <p14:tracePt t="171233" x="5264150" y="4711700"/>
          <p14:tracePt t="171235" x="5302250" y="4711700"/>
          <p14:tracePt t="171251" x="5346700" y="4699000"/>
          <p14:tracePt t="171264" x="5384800" y="4699000"/>
          <p14:tracePt t="171290" x="5416550" y="4699000"/>
          <p14:tracePt t="171291" x="5448300" y="4699000"/>
          <p14:tracePt t="171306" x="5480050" y="4699000"/>
          <p14:tracePt t="171324" x="5499100" y="4699000"/>
          <p14:tracePt t="171337" x="5530850" y="4699000"/>
          <p14:tracePt t="171355" x="5562600" y="4699000"/>
          <p14:tracePt t="171372" x="5575300" y="4699000"/>
          <p14:tracePt t="171388" x="5613400" y="4699000"/>
          <p14:tracePt t="171405" x="5645150" y="4679950"/>
          <p14:tracePt t="171422" x="5657850" y="4679950"/>
          <p14:tracePt t="171439" x="5689600" y="4679950"/>
          <p14:tracePt t="171456" x="5708650" y="4679950"/>
          <p14:tracePt t="171458" x="5740400" y="4667250"/>
          <p14:tracePt t="171483" x="5759450" y="4648200"/>
          <p14:tracePt t="171485" x="5791200" y="4629150"/>
          <p14:tracePt t="171498" x="5803900" y="4597400"/>
          <p14:tracePt t="171517" x="5803900" y="4565650"/>
          <p14:tracePt t="171533" x="5803900" y="4514850"/>
          <p14:tracePt t="171550" x="5803900" y="4470400"/>
          <p14:tracePt t="171567" x="5772150" y="4438650"/>
          <p14:tracePt t="171586" x="5759450" y="4400550"/>
          <p14:tracePt t="171587" x="5740400" y="4387850"/>
          <p14:tracePt t="171607" x="5689600" y="4368800"/>
          <p14:tracePt t="171622" x="5657850" y="4356100"/>
          <p14:tracePt t="171638" x="5626100" y="4337050"/>
          <p14:tracePt t="171656" x="5594350" y="4318000"/>
          <p14:tracePt t="171671" x="5562600" y="4305300"/>
          <p14:tracePt t="171690" x="5530850" y="4305300"/>
          <p14:tracePt t="171718" x="5511800" y="4305300"/>
          <p14:tracePt t="171720" x="5480050" y="4305300"/>
          <p14:tracePt t="171734" x="5461000" y="4305300"/>
          <p14:tracePt t="171748" x="5429250" y="4305300"/>
          <p14:tracePt t="171763" x="5397500" y="4305300"/>
          <p14:tracePt t="171780" x="5346700" y="4318000"/>
          <p14:tracePt t="171806" x="5334000" y="4356100"/>
          <p14:tracePt t="171808" x="5302250" y="4387850"/>
          <p14:tracePt t="171821" x="5283200" y="4400550"/>
          <p14:tracePt t="171840" x="5251450" y="4419600"/>
          <p14:tracePt t="171854" x="5251450" y="4438650"/>
          <p14:tracePt t="171873" x="5251450" y="4451350"/>
          <p14:tracePt t="171888" x="5232400" y="4470400"/>
          <p14:tracePt t="171906" x="5232400" y="4502150"/>
          <p14:tracePt t="171924" x="5232400" y="4514850"/>
          <p14:tracePt t="171925" x="5232400" y="4533900"/>
          <p14:tracePt t="171939" x="5232400" y="4552950"/>
          <p14:tracePt t="171956" x="5232400" y="4565650"/>
          <p14:tracePt t="171973" x="5232400" y="4584700"/>
          <p14:tracePt t="171974" x="5251450" y="4584700"/>
          <p14:tracePt t="172000" x="5264150" y="4584700"/>
          <p14:tracePt t="172002" x="5302250" y="4597400"/>
          <p14:tracePt t="172015" x="5334000" y="4597400"/>
          <p14:tracePt t="172031" x="5365750" y="4616450"/>
          <p14:tracePt t="172048" x="5416550" y="4629150"/>
          <p14:tracePt t="172067" x="5448300" y="4629150"/>
          <p14:tracePt t="172084" x="5499100" y="4629150"/>
          <p14:tracePt t="172100" x="5530850" y="4629150"/>
          <p14:tracePt t="172122" x="5543550" y="4629150"/>
          <p14:tracePt t="172138" x="5562600" y="4629150"/>
          <p14:tracePt t="172225" x="5543550" y="4629150"/>
          <p14:tracePt t="172409" x="5562600" y="4629150"/>
          <p14:tracePt t="172424" x="5613400" y="4629150"/>
          <p14:tracePt t="172437" x="5626100" y="4629150"/>
          <p14:tracePt t="172454" x="5727700" y="4629150"/>
          <p14:tracePt t="172471" x="5822950" y="4629150"/>
          <p14:tracePt t="172487" x="5937250" y="4629150"/>
          <p14:tracePt t="172501" x="6070600" y="4667250"/>
          <p14:tracePt t="172515" x="6197600" y="4679950"/>
          <p14:tracePt t="172533" x="6280150" y="4699000"/>
          <p14:tracePt t="172551" x="6362700" y="4711700"/>
          <p14:tracePt t="172564" x="6426200" y="4730750"/>
          <p14:tracePt t="172581" x="6445250" y="4730750"/>
          <p14:tracePt t="172607" x="6464300" y="4730750"/>
          <p14:tracePt t="172608" x="6477000" y="4730750"/>
          <p14:tracePt t="172636" x="6496050" y="4743450"/>
          <p14:tracePt t="172664" x="6527800" y="4743450"/>
          <p14:tracePt t="172692" x="6540500" y="4743450"/>
          <p14:tracePt t="174403" x="6496050" y="4743450"/>
          <p14:tracePt t="174417" x="6413500" y="4743450"/>
          <p14:tracePt t="174434" x="6311900" y="4743450"/>
          <p14:tracePt t="174448" x="6153150" y="4743450"/>
          <p14:tracePt t="174473" x="6051550" y="4743450"/>
          <p14:tracePt t="174475" x="5873750" y="4743450"/>
          <p14:tracePt t="174488" x="5772150" y="4743450"/>
          <p14:tracePt t="174506" x="5645150" y="4743450"/>
          <p14:tracePt t="174524" x="5530850" y="4743450"/>
          <p14:tracePt t="174539" x="5416550" y="4743450"/>
          <p14:tracePt t="174556" x="5314950" y="4743450"/>
          <p14:tracePt t="174571" x="5232400" y="4762500"/>
          <p14:tracePt t="174590" x="5149850" y="4781550"/>
          <p14:tracePt t="174604" x="5105400" y="4794250"/>
          <p14:tracePt t="174623" x="5054600" y="4794250"/>
          <p14:tracePt t="174640" x="5022850" y="4813300"/>
          <p14:tracePt t="174659" x="5003800" y="4826000"/>
          <p14:tracePt t="174676" x="4991100" y="4826000"/>
          <p14:tracePt t="174698" x="4940300" y="4845050"/>
          <p14:tracePt t="174725" x="4908550" y="4864100"/>
          <p14:tracePt t="174758" x="4845050" y="4895850"/>
          <p14:tracePt t="174776" x="4794250" y="4908550"/>
          <p14:tracePt t="174778" x="4775200" y="4908550"/>
          <p14:tracePt t="174806" x="4724400" y="4927600"/>
          <p14:tracePt t="174807" x="4711700" y="4940300"/>
          <p14:tracePt t="174827" x="4679950" y="4959350"/>
          <p14:tracePt t="174828" x="4660900" y="4959350"/>
          <p14:tracePt t="174857" x="4610100" y="4978400"/>
          <p14:tracePt t="174859" x="4597400" y="4978400"/>
          <p14:tracePt t="174877" x="4546600" y="4991100"/>
          <p14:tracePt t="174922" x="4514850" y="4991100"/>
          <p14:tracePt t="174924" x="4432300" y="5022850"/>
          <p14:tracePt t="174944" x="4368800" y="5022850"/>
          <p14:tracePt t="174973" x="4203700" y="5073650"/>
          <p14:tracePt t="174974" x="4152900" y="5073650"/>
          <p14:tracePt t="174993" x="4070350" y="5092700"/>
          <p14:tracePt t="175015" x="3943350" y="5124450"/>
          <p14:tracePt t="175044" x="3841750" y="5137150"/>
          <p14:tracePt t="175046" x="3810000" y="5137150"/>
          <p14:tracePt t="175090" x="3746500" y="5156200"/>
          <p14:tracePt t="175092" x="3663950" y="5175250"/>
          <p14:tracePt t="175093" x="3632200" y="5175250"/>
          <p14:tracePt t="175113" x="3600450" y="5187950"/>
          <p14:tracePt t="175157" x="3568700" y="5187950"/>
          <p14:tracePt t="175158" x="3549650" y="5187950"/>
          <p14:tracePt t="175175" x="3530600" y="5187950"/>
          <p14:tracePt t="175198" x="3517900" y="5187950"/>
          <p14:tracePt t="175226" x="3498850" y="5187950"/>
          <p14:tracePt t="175256" x="3486150" y="5187950"/>
          <p14:tracePt t="175408" x="3530600" y="5187950"/>
          <p14:tracePt t="175427" x="3581400" y="5187950"/>
          <p14:tracePt t="175448" x="3727450" y="5187950"/>
          <p14:tracePt t="175475" x="3892550" y="5187950"/>
          <p14:tracePt t="175506" x="4038600" y="5187950"/>
          <p14:tracePt t="175508" x="4089400" y="5187950"/>
          <p14:tracePt t="175527" x="4222750" y="5187950"/>
          <p14:tracePt t="175529" x="4267200" y="5187950"/>
          <p14:tracePt t="175574" x="4368800" y="5187950"/>
          <p14:tracePt t="175575" x="4483100" y="5187950"/>
          <p14:tracePt t="175577" x="4533900" y="5187950"/>
          <p14:tracePt t="175606" x="4597400" y="5175250"/>
          <p14:tracePt t="175607" x="4629150" y="5175250"/>
          <p14:tracePt t="175609" x="4660900" y="5156200"/>
          <p14:tracePt t="175627" x="4711700" y="5156200"/>
          <p14:tracePt t="175672" x="4794250" y="5137150"/>
          <p14:tracePt t="175673" x="4806950" y="5137150"/>
          <p14:tracePt t="175693" x="4826000" y="5124450"/>
          <p14:tracePt t="175714" x="4857750" y="5124450"/>
          <p14:tracePt t="175737" x="4876800" y="5105400"/>
          <p14:tracePt t="175738" x="4889500" y="5105400"/>
          <p14:tracePt t="175759" x="4921250" y="5092700"/>
          <p14:tracePt t="175776" x="4940300" y="5092700"/>
          <p14:tracePt t="175778" x="4959350" y="5073650"/>
          <p14:tracePt t="175806" x="4972050" y="5073650"/>
          <p14:tracePt t="175827" x="4991100" y="5073650"/>
          <p14:tracePt t="175873" x="5003800" y="5054600"/>
          <p14:tracePt t="175892" x="5022850" y="5041900"/>
          <p14:tracePt t="175923" x="5035550" y="5022850"/>
          <p14:tracePt t="175943" x="5054600" y="5022850"/>
          <p14:tracePt t="175973" x="5073650" y="5010150"/>
          <p14:tracePt t="176075" x="5086350" y="5010150"/>
          <p14:tracePt t="176139" x="5105400" y="5010150"/>
          <p14:tracePt t="176140" x="5118100" y="5022850"/>
          <p14:tracePt t="176160" x="5137150" y="5022850"/>
          <p14:tracePt t="176208" x="5149850" y="5022850"/>
          <p14:tracePt t="189814" x="5187950" y="5022850"/>
          <p14:tracePt t="189830" x="5200650" y="5010150"/>
          <p14:tracePt t="189845" x="5251450" y="4991100"/>
          <p14:tracePt t="189847" x="5283200" y="4978400"/>
          <p14:tracePt t="189875" x="5302250" y="4978400"/>
          <p14:tracePt t="189876" x="5346700" y="4959350"/>
          <p14:tracePt t="189878" x="5384800" y="4940300"/>
          <p14:tracePt t="189905" x="5397500" y="4940300"/>
          <p14:tracePt t="189906" x="5429250" y="4927600"/>
          <p14:tracePt t="189920" x="5461000" y="4927600"/>
          <p14:tracePt t="189938" x="5480050" y="4908550"/>
          <p14:tracePt t="189957" x="5499100" y="4908550"/>
          <p14:tracePt t="189988" x="5511800" y="4908550"/>
          <p14:tracePt t="190198" x="5511800" y="4927600"/>
          <p14:tracePt t="190258" x="5511800" y="4940300"/>
          <p14:tracePt t="190276" x="5499100" y="4940300"/>
          <p14:tracePt t="190306" x="5480050" y="4940300"/>
          <p14:tracePt t="190308" x="5480050" y="4959350"/>
          <p14:tracePt t="190327" x="5461000" y="4959350"/>
          <p14:tracePt t="190358" x="5448300" y="4959350"/>
          <p14:tracePt t="190377" x="5448300" y="4978400"/>
          <p14:tracePt t="190440" x="5429250" y="4978400"/>
          <p14:tracePt t="191519" x="5448300" y="4978400"/>
          <p14:tracePt t="191534" x="5480050" y="4978400"/>
          <p14:tracePt t="191556" x="5511800" y="4978400"/>
          <p14:tracePt t="191558" x="5530850" y="4978400"/>
          <p14:tracePt t="191572" x="5575300" y="4991100"/>
          <p14:tracePt t="191589" x="5613400" y="4991100"/>
          <p14:tracePt t="191606" x="5626100" y="4991100"/>
          <p14:tracePt t="191636" x="5645150" y="4991100"/>
          <p14:tracePt t="191807" x="5626100" y="4991100"/>
          <p14:tracePt t="191823" x="5613400" y="4991100"/>
          <p14:tracePt t="191853" x="5594350" y="5010150"/>
          <p14:tracePt t="191913" x="5575300" y="5010150"/>
          <p14:tracePt t="192460" x="5499100" y="5010150"/>
          <p14:tracePt t="192475" x="5384800" y="5010150"/>
          <p14:tracePt t="192500" x="5302250" y="5010150"/>
          <p14:tracePt t="192502" x="5149850" y="5022850"/>
          <p14:tracePt t="192515" x="5054600" y="5022850"/>
          <p14:tracePt t="192531" x="4972050" y="5022850"/>
          <p14:tracePt t="192548" x="4921250" y="5022850"/>
          <p14:tracePt t="192563" x="4889500" y="5041900"/>
          <p14:tracePt t="192582" x="4876800" y="5041900"/>
          <p14:tracePt t="192913" x="4857750" y="5041900"/>
          <p14:tracePt t="192927" x="4826000" y="5041900"/>
          <p14:tracePt t="192943" x="4806950" y="5041900"/>
          <p14:tracePt t="192958" x="4794250" y="5041900"/>
          <p14:tracePt t="192985" x="4775200" y="5022850"/>
          <p14:tracePt t="193017" x="4794250" y="5022850"/>
          <p14:tracePt t="193032" x="4845050" y="5022850"/>
          <p14:tracePt t="193048" x="4908550" y="5022850"/>
          <p14:tracePt t="193064" x="4972050" y="5022850"/>
          <p14:tracePt t="193080" x="5035550" y="5022850"/>
          <p14:tracePt t="193108" x="5054600" y="5022850"/>
          <p14:tracePt t="193110" x="5105400" y="5022850"/>
          <p14:tracePt t="193111" x="5118100" y="5041900"/>
          <p14:tracePt t="193136" x="5137150" y="5041900"/>
          <p14:tracePt t="193138" x="5168900" y="5041900"/>
          <p14:tracePt t="193155" x="5200650" y="5041900"/>
          <p14:tracePt t="193172" x="5219700" y="5041900"/>
          <p14:tracePt t="193188" x="5219700" y="5054600"/>
          <p14:tracePt t="193205" x="5232400" y="5054600"/>
          <p14:tracePt t="193221" x="5251450" y="5054600"/>
          <p14:tracePt t="193239" x="5264150" y="5054600"/>
          <p14:tracePt t="193306" x="5283200" y="5054600"/>
          <p14:tracePt t="193370" x="5251450" y="5054600"/>
          <p14:tracePt t="193372" x="5200650" y="5054600"/>
          <p14:tracePt t="193390" x="5137150" y="5054600"/>
          <p14:tracePt t="193392" x="5105400" y="5054600"/>
          <p14:tracePt t="193405" x="5073650" y="5054600"/>
          <p14:tracePt t="193422" x="5003800" y="5041900"/>
          <p14:tracePt t="193439" x="4940300" y="5041900"/>
          <p14:tracePt t="193441" x="4921250" y="5041900"/>
          <p14:tracePt t="193469" x="4908550" y="5041900"/>
          <p14:tracePt t="193515" x="4940300" y="5041900"/>
          <p14:tracePt t="193531" x="4991100" y="5041900"/>
          <p14:tracePt t="193556" x="5003800" y="5041900"/>
          <p14:tracePt t="193558" x="5054600" y="5054600"/>
          <p14:tracePt t="193571" x="5105400" y="5073650"/>
          <p14:tracePt t="193589" x="5137150" y="5073650"/>
          <p14:tracePt t="193607" x="5149850" y="5092700"/>
          <p14:tracePt t="193646" x="5168900" y="5092700"/>
          <p14:tracePt t="193700" x="5187950" y="5092700"/>
          <p14:tracePt t="195455" x="5054600" y="5092700"/>
          <p14:tracePt t="195457" x="5003800" y="5092700"/>
          <p14:tracePt t="195477" x="4876800" y="5073650"/>
          <p14:tracePt t="195498" x="4578350" y="5054600"/>
          <p14:tracePt t="195525" x="4267200" y="5054600"/>
          <p14:tracePt t="195541" x="4038600" y="5041900"/>
          <p14:tracePt t="195560" x="3841750" y="5041900"/>
          <p14:tracePt t="195561" x="3759200" y="5022850"/>
          <p14:tracePt t="195581" x="3663950" y="5010150"/>
          <p14:tracePt t="195609" x="3498850" y="4959350"/>
          <p14:tracePt t="195626" x="3467100" y="4940300"/>
          <p14:tracePt t="195647" x="3454400" y="4940300"/>
          <p14:tracePt t="195690" x="3435350" y="4940300"/>
          <p14:tracePt t="195909" x="3435350" y="4927600"/>
          <p14:tracePt t="195932" x="3454400" y="4927600"/>
          <p14:tracePt t="195975" x="3467100" y="4927600"/>
          <p14:tracePt t="196010" x="3486150" y="4927600"/>
          <p14:tracePt t="196511" x="3498850" y="4927600"/>
          <p14:tracePt t="196629" x="3517900" y="4927600"/>
          <p14:tracePt t="196678" x="3530600" y="4927600"/>
          <p14:tracePt t="196738" x="3549650" y="4927600"/>
          <p14:tracePt t="196828" x="3568700" y="4927600"/>
          <p14:tracePt t="200474" x="3530600" y="4927600"/>
          <p14:tracePt t="200493" x="3486150" y="4927600"/>
          <p14:tracePt t="200539" x="3454400" y="4927600"/>
          <p14:tracePt t="200541" x="3416300" y="4908550"/>
          <p14:tracePt t="200543" x="3403600" y="4908550"/>
          <p14:tracePt t="200568" x="3352800" y="4908550"/>
          <p14:tracePt t="200589" x="3321050" y="4908550"/>
          <p14:tracePt t="200610" x="3289300" y="4908550"/>
          <p14:tracePt t="200639" x="3257550" y="4927600"/>
          <p14:tracePt t="200659" x="3238500" y="4927600"/>
          <p14:tracePt t="200660" x="3219450" y="4940300"/>
          <p14:tracePt t="200689" x="3206750" y="4940300"/>
          <p14:tracePt t="200710" x="3187700" y="4959350"/>
          <p14:tracePt t="200791" x="3175000" y="4978400"/>
          <p14:tracePt t="200839" x="3175000" y="4991100"/>
          <p14:tracePt t="200900" x="3155950" y="5010150"/>
          <p14:tracePt t="201767" x="3155950" y="4991100"/>
          <p14:tracePt t="201840" x="3155950" y="4978400"/>
          <p14:tracePt t="201959" x="3155950" y="4959350"/>
          <p14:tracePt t="202102" x="3155950" y="4940300"/>
          <p14:tracePt t="204178" x="3143250" y="4940300"/>
          <p14:tracePt t="204195" x="3092450" y="4959350"/>
          <p14:tracePt t="204227" x="3028950" y="4978400"/>
          <p14:tracePt t="204229" x="2978150" y="5022850"/>
          <p14:tracePt t="204245" x="2927350" y="5041900"/>
          <p14:tracePt t="204261" x="2895600" y="5073650"/>
          <p14:tracePt t="204276" x="2844800" y="5124450"/>
          <p14:tracePt t="204291" x="2832100" y="5137150"/>
          <p14:tracePt t="204306" x="2800350" y="5156200"/>
          <p14:tracePt t="204325" x="2781300" y="5187950"/>
          <p14:tracePt t="204364" x="2762250" y="5207000"/>
          <p14:tracePt t="204365" x="2749550" y="5207000"/>
          <p14:tracePt t="204381" x="2749550" y="5219700"/>
          <p14:tracePt t="204395" x="2749550" y="5238750"/>
          <p14:tracePt t="204396" x="2730500" y="5238750"/>
          <p14:tracePt t="204411" x="2730500" y="5251450"/>
          <p14:tracePt t="204429" x="2717800" y="5270500"/>
          <p14:tracePt t="204445" x="2717800" y="5289550"/>
          <p14:tracePt t="204460" x="2698750" y="5289550"/>
          <p14:tracePt t="204497" x="2698750" y="5302250"/>
          <p14:tracePt t="204679" x="2698750" y="5321300"/>
          <p14:tracePt t="204720" x="2698750" y="5334000"/>
          <p14:tracePt t="204735" x="2698750" y="5353050"/>
          <p14:tracePt t="204756" x="2679700" y="5365750"/>
          <p14:tracePt t="204777" x="2679700" y="5403850"/>
          <p14:tracePt t="204790" x="2667000" y="5416550"/>
          <p14:tracePt t="204809" x="2667000" y="5435600"/>
          <p14:tracePt t="204839" x="2647950" y="5448300"/>
          <p14:tracePt t="204840" x="2647950" y="5467350"/>
          <p14:tracePt t="204859" x="2635250" y="5480050"/>
          <p14:tracePt t="204876" x="2616200" y="5499100"/>
          <p14:tracePt t="204878" x="2603500" y="5499100"/>
          <p14:tracePt t="204923" x="2565400" y="5530850"/>
          <p14:tracePt t="204925" x="2520950" y="5549900"/>
          <p14:tracePt t="204926" x="2501900" y="5562600"/>
          <p14:tracePt t="204943" x="2451100" y="5581650"/>
          <p14:tracePt t="204972" x="2387600" y="5600700"/>
          <p14:tracePt t="204974" x="2355850" y="5613400"/>
          <p14:tracePt t="204992" x="2305050" y="5632450"/>
          <p14:tracePt t="205023" x="2241550" y="5645150"/>
          <p14:tracePt t="205024" x="2222500" y="5645150"/>
          <p14:tracePt t="205043" x="2178050" y="5664200"/>
          <p14:tracePt t="205065" x="2127250" y="5664200"/>
          <p14:tracePt t="205092" x="2095500" y="5664200"/>
          <p14:tracePt t="205110" x="2076450" y="5664200"/>
          <p14:tracePt t="205155" x="2063750" y="5664200"/>
          <p14:tracePt t="205192" x="2025650" y="5664200"/>
          <p14:tracePt t="205229" x="2012950" y="5664200"/>
          <p14:tracePt t="205252" x="1993900" y="5664200"/>
          <p14:tracePt t="205425" x="1993900" y="5676900"/>
          <p14:tracePt t="205473" x="2012950" y="5695950"/>
          <p14:tracePt t="205492" x="2025650" y="5715000"/>
          <p14:tracePt t="205521" x="2063750" y="5715000"/>
          <p14:tracePt t="205523" x="2076450" y="5727700"/>
          <p14:tracePt t="205543" x="2095500" y="5727700"/>
          <p14:tracePt t="205572" x="2108200" y="5746750"/>
          <p14:tracePt t="205593" x="2127250" y="5746750"/>
          <p14:tracePt t="205622" x="2139950" y="5759450"/>
          <p14:tracePt t="205646" x="2178050" y="5759450"/>
          <p14:tracePt t="205689" x="2190750" y="5778500"/>
          <p14:tracePt t="205691" x="2209800" y="5778500"/>
          <p14:tracePt t="205710" x="2222500" y="5791200"/>
          <p14:tracePt t="205741" x="2254250" y="5810250"/>
          <p14:tracePt t="205775" x="2273300" y="5829300"/>
          <p14:tracePt t="205793" x="2292350" y="5829300"/>
          <p14:tracePt t="205824" x="2305050" y="5842000"/>
          <p14:tracePt t="205843" x="2324100" y="5861050"/>
          <p14:tracePt t="205844" x="2336800" y="5861050"/>
          <p14:tracePt t="205865" x="2355850" y="5861050"/>
          <p14:tracePt t="205892" x="2374900" y="5873750"/>
          <p14:tracePt t="205938" x="2387600" y="5873750"/>
          <p14:tracePt t="205940" x="2419350" y="5892800"/>
          <p14:tracePt t="205958" x="2438400" y="5911850"/>
          <p14:tracePt t="205976" x="2451100" y="5924550"/>
          <p14:tracePt t="206006" x="2489200" y="5943600"/>
          <p14:tracePt t="206026" x="2520950" y="5943600"/>
          <p14:tracePt t="206055" x="2552700" y="5956300"/>
          <p14:tracePt t="206057" x="2552700" y="5975350"/>
          <p14:tracePt t="206076" x="2565400" y="5975350"/>
          <p14:tracePt t="206093" x="2584450" y="5988050"/>
          <p14:tracePt t="206094" x="2603500" y="5988050"/>
          <p14:tracePt t="206157" x="2616200" y="6007100"/>
          <p14:tracePt t="206177" x="2635250" y="6007100"/>
          <p14:tracePt t="206192" x="2635250" y="6026150"/>
          <p14:tracePt t="206217" x="2647950" y="6026150"/>
          <p14:tracePt t="213024" x="2667000" y="6026150"/>
          <p14:tracePt t="213039" x="2730500" y="6026150"/>
          <p14:tracePt t="213054" x="2800350" y="6026150"/>
          <p14:tracePt t="213072" x="2876550" y="6026150"/>
          <p14:tracePt t="213090" x="3041650" y="6026150"/>
          <p14:tracePt t="213104" x="3206750" y="6026150"/>
          <p14:tracePt t="213122" x="3371850" y="6057900"/>
          <p14:tracePt t="213141" x="3517900" y="6089650"/>
          <p14:tracePt t="213155" x="3568700" y="6089650"/>
          <p14:tracePt t="213172" x="3613150" y="6102350"/>
          <p14:tracePt t="213190" x="3644900" y="6121400"/>
          <p14:tracePt t="213217" x="3663950" y="6121400"/>
          <p14:tracePt t="213278" x="3644900" y="6121400"/>
          <p14:tracePt t="213280" x="3632200" y="6121400"/>
          <p14:tracePt t="213308" x="3581400" y="6102350"/>
          <p14:tracePt t="213339" x="3517900" y="6070600"/>
          <p14:tracePt t="213341" x="3498850" y="6070600"/>
          <p14:tracePt t="213360" x="3454400" y="6057900"/>
          <p14:tracePt t="213361" x="3435350" y="6057900"/>
          <p14:tracePt t="213382" x="3371850" y="6057900"/>
          <p14:tracePt t="213390" x="3352800" y="6038850"/>
          <p14:tracePt t="213392" x="3321050" y="6038850"/>
          <p14:tracePt t="213410" x="3270250" y="6038850"/>
          <p14:tracePt t="213456" x="3219450" y="6038850"/>
          <p14:tracePt t="213457" x="3105150" y="6038850"/>
          <p14:tracePt t="213476" x="3060700" y="6038850"/>
          <p14:tracePt t="213506" x="3009900" y="6026150"/>
          <p14:tracePt t="213508" x="2990850" y="6026150"/>
          <p14:tracePt t="213526" x="2978150" y="6026150"/>
          <p14:tracePt t="213556" x="2959100" y="6026150"/>
          <p14:tracePt t="213608" x="2978150" y="6038850"/>
          <p14:tracePt t="213610" x="2990850" y="6038850"/>
          <p14:tracePt t="213632" x="3028950" y="6057900"/>
          <p14:tracePt t="213658" x="3105150" y="6070600"/>
          <p14:tracePt t="213660" x="3124200" y="6070600"/>
          <p14:tracePt t="213690" x="3206750" y="6102350"/>
          <p14:tracePt t="213691" x="3238500" y="6102350"/>
          <p14:tracePt t="213710" x="3257550" y="6102350"/>
          <p14:tracePt t="213731" x="3289300" y="6102350"/>
          <p14:tracePt t="213757" x="3289300" y="6089650"/>
          <p14:tracePt t="213775" x="3270250" y="6057900"/>
          <p14:tracePt t="213793" x="3238500" y="6038850"/>
          <p14:tracePt t="213794" x="3219450" y="6038850"/>
          <p14:tracePt t="213815" x="3175000" y="6026150"/>
          <p14:tracePt t="213823" x="3143250" y="6007100"/>
          <p14:tracePt t="213843" x="3092450" y="6007100"/>
          <p14:tracePt t="213844" x="3073400" y="6007100"/>
          <p14:tracePt t="213888" x="3041650" y="6007100"/>
          <p14:tracePt t="213889" x="3009900" y="6007100"/>
          <p14:tracePt t="213891" x="2990850" y="6007100"/>
          <p14:tracePt t="213892" x="2978150" y="6007100"/>
          <p14:tracePt t="213955" x="2978150" y="6026150"/>
          <p14:tracePt t="213956" x="2978150" y="6038850"/>
          <p14:tracePt t="213975" x="3009900" y="6057900"/>
          <p14:tracePt t="213992" x="3060700" y="6070600"/>
          <p14:tracePt t="214010" x="3143250" y="6089650"/>
          <p14:tracePt t="214031" x="3238500" y="6102350"/>
          <p14:tracePt t="214058" x="3321050" y="6102350"/>
          <p14:tracePt t="214075" x="3340100" y="6102350"/>
          <p14:tracePt t="214093" x="3352800" y="6102350"/>
          <p14:tracePt t="214095" x="3352800" y="6089650"/>
          <p14:tracePt t="214138" x="3352800" y="6057900"/>
          <p14:tracePt t="214139" x="3321050" y="6026150"/>
          <p14:tracePt t="214141" x="3289300" y="6007100"/>
          <p14:tracePt t="214142" x="3257550" y="6007100"/>
          <p14:tracePt t="214172" x="3124200" y="5956300"/>
          <p14:tracePt t="214174" x="3092450" y="5956300"/>
          <p14:tracePt t="214193" x="3028950" y="5956300"/>
          <p14:tracePt t="214222" x="2946400" y="5956300"/>
          <p14:tracePt t="214242" x="2927350" y="5975350"/>
          <p14:tracePt t="214243" x="2914650" y="5988050"/>
          <p14:tracePt t="214274" x="2895600" y="6038850"/>
          <p14:tracePt t="214292" x="2895600" y="6057900"/>
          <p14:tracePt t="214322" x="2914650" y="6057900"/>
          <p14:tracePt t="214324" x="2978150" y="6089650"/>
          <p14:tracePt t="214325" x="3028950" y="6089650"/>
          <p14:tracePt t="214326" x="3073400" y="6102350"/>
          <p14:tracePt t="214356" x="3206750" y="6102350"/>
          <p14:tracePt t="214357" x="3238500" y="6102350"/>
          <p14:tracePt t="214359" x="3289300" y="6121400"/>
          <p14:tracePt t="214389" x="3384550" y="6121400"/>
          <p14:tracePt t="214391" x="3416300" y="6121400"/>
          <p14:tracePt t="214410" x="3435350" y="6121400"/>
          <p14:tracePt t="214455" x="3454400" y="6121400"/>
          <p14:tracePt t="214456" x="3416300" y="6102350"/>
          <p14:tracePt t="214458" x="3371850" y="6102350"/>
          <p14:tracePt t="214475" x="3257550" y="6070600"/>
          <p14:tracePt t="214493" x="3124200" y="6070600"/>
          <p14:tracePt t="214515" x="2990850" y="6070600"/>
          <p14:tracePt t="214557" x="2914650" y="6070600"/>
          <p14:tracePt t="214559" x="2863850" y="6070600"/>
          <p14:tracePt t="214577" x="2844800" y="6070600"/>
          <p14:tracePt t="214578" x="2844800" y="6089650"/>
          <p14:tracePt t="214606" x="2863850" y="6102350"/>
          <p14:tracePt t="214626" x="2959100" y="6121400"/>
          <p14:tracePt t="214655" x="3105150" y="6140450"/>
          <p14:tracePt t="214657" x="3175000" y="6140450"/>
          <p14:tracePt t="214675" x="3238500" y="6140450"/>
          <p14:tracePt t="214693" x="3302000" y="6140450"/>
          <p14:tracePt t="214714" x="3352800" y="6140450"/>
          <p14:tracePt t="214743" x="3371850" y="6121400"/>
          <p14:tracePt t="214772" x="3340100" y="6089650"/>
          <p14:tracePt t="214774" x="3321050" y="6089650"/>
          <p14:tracePt t="214793" x="3270250" y="6070600"/>
          <p14:tracePt t="214794" x="3238500" y="6057900"/>
          <p14:tracePt t="214814" x="3206750" y="6057900"/>
          <p14:tracePt t="214841" x="3175000" y="6038850"/>
          <p14:tracePt t="214843" x="3155950" y="6038850"/>
          <p14:tracePt t="214905" x="3175000" y="6038850"/>
          <p14:tracePt t="214907" x="3219450" y="6057900"/>
          <p14:tracePt t="214908" x="3257550" y="6057900"/>
          <p14:tracePt t="214926" x="3302000" y="6070600"/>
          <p14:tracePt t="214956" x="3371850" y="6089650"/>
          <p14:tracePt t="214957" x="3384550" y="6089650"/>
          <p14:tracePt t="214976" x="3403600" y="6102350"/>
          <p14:tracePt t="215007" x="3416300" y="6102350"/>
          <p14:tracePt t="215041" x="3435350" y="6102350"/>
          <p14:tracePt t="227844" x="3416300" y="6070600"/>
          <p14:tracePt t="227869" x="3416300" y="6057900"/>
          <p14:tracePt t="227871" x="3403600" y="6026150"/>
          <p14:tracePt t="227889" x="3384550" y="6007100"/>
          <p14:tracePt t="227907" x="3371850" y="5975350"/>
          <p14:tracePt t="227909" x="3352800" y="5975350"/>
          <p14:tracePt t="227924" x="3321050" y="5943600"/>
          <p14:tracePt t="227937" x="3302000" y="5924550"/>
          <p14:tracePt t="227956" x="3257550" y="5911850"/>
          <p14:tracePt t="227981" x="3238500" y="5892800"/>
          <p14:tracePt t="227983" x="3206750" y="5873750"/>
          <p14:tracePt t="227998" x="3175000" y="5861050"/>
          <p14:tracePt t="228017" x="3155950" y="5842000"/>
          <p14:tracePt t="228038" x="3124200" y="5829300"/>
          <p14:tracePt t="228056" x="3092450" y="5829300"/>
          <p14:tracePt t="228070" x="3073400" y="5810250"/>
          <p14:tracePt t="228089" x="3060700" y="5810250"/>
          <p14:tracePt t="228106" x="3041650" y="5810250"/>
          <p14:tracePt t="228123" x="3028950" y="5791200"/>
          <p14:tracePt t="228141" x="3009900" y="5791200"/>
          <p14:tracePt t="228169" x="2990850" y="5791200"/>
          <p14:tracePt t="228170" x="2978150" y="5778500"/>
          <p14:tracePt t="228185" x="2959100" y="5778500"/>
          <p14:tracePt t="228200" x="2927350" y="5778500"/>
          <p14:tracePt t="228214" x="2876550" y="5759450"/>
          <p14:tracePt t="228238" x="2863850" y="5759450"/>
          <p14:tracePt t="228239" x="2813050" y="5746750"/>
          <p14:tracePt t="228257" x="2762250" y="5727700"/>
          <p14:tracePt t="228274" x="2698750" y="5727700"/>
          <p14:tracePt t="228288" x="2635250" y="5715000"/>
          <p14:tracePt t="228306" x="2552700" y="5715000"/>
          <p14:tracePt t="228323" x="2470150" y="5715000"/>
          <p14:tracePt t="228341" x="2406650" y="5715000"/>
          <p14:tracePt t="228353" x="2374900" y="5715000"/>
          <p14:tracePt t="228355" x="2336800" y="5715000"/>
          <p14:tracePt t="228372" x="2305050" y="5715000"/>
          <p14:tracePt t="228529" x="2292350" y="5715000"/>
          <p14:tracePt t="228555" x="2241550" y="5715000"/>
          <p14:tracePt t="228556" x="2108200" y="5695950"/>
          <p14:tracePt t="228574" x="1981200" y="5695950"/>
          <p14:tracePt t="228576" x="1930400" y="5695950"/>
          <p14:tracePt t="228603" x="1898650" y="5695950"/>
          <p14:tracePt t="228604" x="1714500" y="5695950"/>
          <p14:tracePt t="228621" x="1600200" y="5664200"/>
          <p14:tracePt t="228639" x="1504950" y="5645150"/>
          <p14:tracePt t="228640" x="1454150" y="5645150"/>
          <p14:tracePt t="228654" x="1422400" y="5632450"/>
          <p14:tracePt t="228672" x="1358900" y="5613400"/>
          <p14:tracePt t="228674" x="1339850" y="5600700"/>
          <p14:tracePt t="228687" x="1327150" y="5600700"/>
          <p14:tracePt t="228704" x="1276350" y="5581650"/>
          <p14:tracePt t="228705" x="1257300" y="5581650"/>
          <p14:tracePt t="228722" x="1244600" y="5581650"/>
          <p14:tracePt t="228738" x="1225550" y="5581650"/>
          <p14:tracePt t="228780" x="1212850" y="5581650"/>
          <p14:tracePt t="228781" x="1193800" y="5581650"/>
          <p14:tracePt t="228808" x="1174750" y="5581650"/>
          <p14:tracePt t="228821" x="1162050" y="5581650"/>
          <p14:tracePt t="228838" x="1143000" y="5581650"/>
          <p14:tracePt t="228903" x="1130300" y="5581650"/>
          <p14:tracePt t="228976" x="1143000" y="5600700"/>
          <p14:tracePt t="228990" x="1174750" y="5613400"/>
          <p14:tracePt t="229005" x="1212850" y="5613400"/>
          <p14:tracePt t="229022" x="1244600" y="5632450"/>
          <p14:tracePt t="229039" x="1257300" y="5632450"/>
          <p14:tracePt t="229057" x="1295400" y="5632450"/>
          <p14:tracePt t="229070" x="1327150" y="5632450"/>
          <p14:tracePt t="229088" x="1339850" y="5645150"/>
          <p14:tracePt t="229106" x="1371600" y="5645150"/>
          <p14:tracePt t="229123" x="1409700" y="5664200"/>
          <p14:tracePt t="229150" x="1422400" y="5664200"/>
          <p14:tracePt t="229152" x="1441450" y="5664200"/>
          <p14:tracePt t="229168" x="1454150" y="5664200"/>
          <p14:tracePt t="229198" x="1473200" y="5664200"/>
          <p14:tracePt t="229239" x="1473200" y="5676900"/>
          <p14:tracePt t="229241" x="1485900" y="5676900"/>
          <p14:tracePt t="229279" x="1504950" y="5676900"/>
          <p14:tracePt t="229311" x="1524000" y="5676900"/>
          <p14:tracePt t="229360" x="1536700" y="5676900"/>
          <p14:tracePt t="229378" x="1555750" y="5676900"/>
          <p14:tracePt t="229409" x="1568450" y="5676900"/>
          <p14:tracePt t="230207" x="1587500" y="5676900"/>
          <p14:tracePt t="231413" x="1568450" y="5676900"/>
          <p14:tracePt t="231414" x="1555750" y="5695950"/>
          <p14:tracePt t="231428" x="1536700" y="5727700"/>
          <p14:tracePt t="231443" x="1485900" y="5759450"/>
          <p14:tracePt t="231458" x="1454150" y="5810250"/>
          <p14:tracePt t="231472" x="1422400" y="5842000"/>
          <p14:tracePt t="231488" x="1409700" y="5873750"/>
          <p14:tracePt t="231506" x="1390650" y="5892800"/>
          <p14:tracePt t="231521" x="1390650" y="5924550"/>
          <p14:tracePt t="231538" x="1371600" y="5943600"/>
          <p14:tracePt t="231569" x="1371600" y="5956300"/>
          <p14:tracePt t="231594" x="1371600" y="5975350"/>
          <p14:tracePt t="231634" x="1371600" y="5988050"/>
          <p14:tracePt t="231660" x="1371600" y="6007100"/>
          <p14:tracePt t="231700" x="1371600" y="6026150"/>
          <p14:tracePt t="231762" x="1390650" y="6026150"/>
          <p14:tracePt t="231802" x="1390650" y="6038850"/>
          <p14:tracePt t="231828" x="1409700" y="6038850"/>
          <p14:tracePt t="231843" x="1409700" y="6057900"/>
          <p14:tracePt t="232860" x="1422400" y="6057900"/>
          <p14:tracePt t="232898" x="1441450" y="6057900"/>
          <p14:tracePt t="232938" x="1454150" y="6057900"/>
          <p14:tracePt t="232982" x="1473200" y="6057900"/>
          <p14:tracePt t="233041" x="1485900" y="6057900"/>
          <p14:tracePt t="233057" x="1504950" y="6057900"/>
          <p14:tracePt t="233083" x="1504950" y="6070600"/>
          <p14:tracePt t="238225" x="1568450" y="6070600"/>
          <p14:tracePt t="238239" x="1619250" y="6038850"/>
          <p14:tracePt t="238254" x="1752600" y="5988050"/>
          <p14:tracePt t="238273" x="1911350" y="5956300"/>
          <p14:tracePt t="238274" x="2012950" y="5924550"/>
          <p14:tracePt t="238300" x="2159000" y="5873750"/>
          <p14:tracePt t="238302" x="2520950" y="5791200"/>
          <p14:tracePt t="238317" x="2876550" y="5695950"/>
          <p14:tracePt t="238331" x="3219450" y="5600700"/>
          <p14:tracePt t="238350" x="3568700" y="5499100"/>
          <p14:tracePt t="238364" x="3797300" y="5403850"/>
          <p14:tracePt t="238380" x="4089400" y="5302250"/>
          <p14:tracePt t="238393" x="4222750" y="5251450"/>
          <p14:tracePt t="238394" x="4349750" y="5207000"/>
          <p14:tracePt t="238421" x="4464050" y="5156200"/>
          <p14:tracePt t="238422" x="4610100" y="5105400"/>
          <p14:tracePt t="238443" x="4794250" y="5054600"/>
          <p14:tracePt t="238469" x="4845050" y="5054600"/>
          <p14:tracePt t="238470" x="4972050" y="5041900"/>
          <p14:tracePt t="238488" x="5073650" y="5041900"/>
          <p14:tracePt t="238509" x="5187950" y="5041900"/>
          <p14:tracePt t="238539" x="5302250" y="5041900"/>
          <p14:tracePt t="238540" x="5365750" y="5041900"/>
          <p14:tracePt t="238559" x="5461000" y="5041900"/>
          <p14:tracePt t="238576" x="5575300" y="5041900"/>
          <p14:tracePt t="238597" x="5727700" y="5041900"/>
          <p14:tracePt t="238640" x="5822950" y="5041900"/>
          <p14:tracePt t="238641" x="6000750" y="5041900"/>
          <p14:tracePt t="238660" x="6184900" y="5073650"/>
          <p14:tracePt t="238661" x="6330950" y="5105400"/>
          <p14:tracePt t="238680" x="6838950" y="5207000"/>
          <p14:tracePt t="238723" x="7245350" y="5302250"/>
          <p14:tracePt t="238725" x="8045450" y="5448300"/>
          <p14:tracePt t="238743" x="8356600" y="5518150"/>
          <p14:tracePt t="238773" x="8540750" y="5549900"/>
          <p14:tracePt t="238774" x="8572500" y="5549900"/>
          <p14:tracePt t="238793" x="8604250" y="5562600"/>
          <p14:tracePt t="238974" x="8667750" y="5600700"/>
          <p14:tracePt t="238992" x="8737600" y="5664200"/>
          <p14:tracePt t="239010" x="8801100" y="5727700"/>
          <p14:tracePt t="239031" x="8883650" y="5842000"/>
          <p14:tracePt t="239060" x="8915400" y="5924550"/>
          <p14:tracePt t="239090" x="8934450" y="5975350"/>
          <p14:tracePt t="239093" x="8934450" y="5988050"/>
          <p14:tracePt t="239119" x="8896350" y="6026150"/>
          <p14:tracePt t="239140" x="8896350" y="6038850"/>
          <p14:tracePt t="239161" x="8883650" y="6057900"/>
          <p14:tracePt t="239205" x="8864600" y="6057900"/>
          <p14:tracePt t="239207" x="8851900" y="6057900"/>
          <p14:tracePt t="239267" x="8832850" y="6057900"/>
          <p14:tracePt t="239341" x="8832850" y="6038850"/>
          <p14:tracePt t="239391" x="8832850" y="6026150"/>
          <p14:tracePt t="239410" x="8832850" y="6007100"/>
          <p14:tracePt t="239411" x="8832850" y="5988050"/>
          <p14:tracePt t="239455" x="8832850" y="5975350"/>
          <p14:tracePt t="239456" x="8832850" y="5956300"/>
          <p14:tracePt t="239475" x="8832850" y="5943600"/>
          <p14:tracePt t="239591" x="8832850" y="5956300"/>
          <p14:tracePt t="239609" x="8832850" y="5988050"/>
          <p14:tracePt t="239656" x="8832850" y="6026150"/>
          <p14:tracePt t="239658" x="8832850" y="6070600"/>
          <p14:tracePt t="239675" x="8813800" y="6102350"/>
          <p14:tracePt t="239676" x="8813800" y="6121400"/>
          <p14:tracePt t="239698" x="8813800" y="6140450"/>
          <p14:tracePt t="244505" x="8769350" y="6153150"/>
          <p14:tracePt t="244507" x="8750300" y="6172200"/>
          <p14:tracePt t="244531" x="8718550" y="6184900"/>
          <p14:tracePt t="244533" x="8667750" y="6216650"/>
          <p14:tracePt t="244548" x="8636000" y="6254750"/>
          <p14:tracePt t="244565" x="8623300" y="6267450"/>
          <p14:tracePt t="244584" x="8604250" y="6286500"/>
          <p14:tracePt t="244600" x="8604250" y="6299200"/>
          <p14:tracePt t="244717" x="8604250" y="6286500"/>
          <p14:tracePt t="244758" x="8623300" y="6267450"/>
          <p14:tracePt t="244784" x="8636000" y="6267450"/>
          <p14:tracePt t="244798" x="8636000" y="6254750"/>
          <p14:tracePt t="244825" x="8655050" y="6254750"/>
          <p14:tracePt t="244858" x="8655050" y="6235700"/>
          <p14:tracePt t="244973" x="8655050" y="6216650"/>
          <p14:tracePt t="245024" x="8655050" y="6203950"/>
          <p14:tracePt t="245140" x="8667750" y="6203950"/>
          <p14:tracePt t="265934" x="8699500" y="6203950"/>
          <p14:tracePt t="265935" x="8718550" y="6203950"/>
          <p14:tracePt t="265962" x="8769350" y="6203950"/>
          <p14:tracePt t="265963" x="8801100" y="6203950"/>
          <p14:tracePt t="265977" x="8851900" y="6203950"/>
          <p14:tracePt t="265978" x="8896350" y="6203950"/>
          <p14:tracePt t="265998" x="9093200" y="6216650"/>
        </p14:tracePtLst>
      </p14:laserTraceLst>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a:extLst>
              <a:ext uri="{FF2B5EF4-FFF2-40B4-BE49-F238E27FC236}">
                <a16:creationId xmlns:a16="http://schemas.microsoft.com/office/drawing/2014/main" id="{EAAC4109-F98C-3C4E-A534-06D189707574}"/>
              </a:ext>
            </a:extLst>
          </p:cNvPr>
          <p:cNvSpPr>
            <a:spLocks noGrp="1" noChangeArrowheads="1"/>
          </p:cNvSpPr>
          <p:nvPr>
            <p:ph type="title"/>
          </p:nvPr>
        </p:nvSpPr>
        <p:spPr/>
        <p:txBody>
          <a:bodyPr/>
          <a:lstStyle/>
          <a:p>
            <a:r>
              <a:rPr lang="en-US" altLang="en-US" dirty="0"/>
              <a:t>Another Example:</a:t>
            </a:r>
            <a:br>
              <a:rPr lang="en-US" altLang="en-US" dirty="0"/>
            </a:br>
            <a:r>
              <a:rPr lang="en-US" altLang="en-US" dirty="0"/>
              <a:t>IOI-OOC Introduces WAR &amp; WAW</a:t>
            </a:r>
          </a:p>
        </p:txBody>
      </p:sp>
      <p:sp>
        <p:nvSpPr>
          <p:cNvPr id="3" name="Content Placeholder 2">
            <a:extLst>
              <a:ext uri="{FF2B5EF4-FFF2-40B4-BE49-F238E27FC236}">
                <a16:creationId xmlns:a16="http://schemas.microsoft.com/office/drawing/2014/main" id="{BB3EFEC7-3871-8245-A3E8-BCCF52993551}"/>
              </a:ext>
            </a:extLst>
          </p:cNvPr>
          <p:cNvSpPr>
            <a:spLocks noGrp="1" noChangeArrowheads="1"/>
          </p:cNvSpPr>
          <p:nvPr>
            <p:ph idx="1"/>
          </p:nvPr>
        </p:nvSpPr>
        <p:spPr>
          <a:xfrm>
            <a:off x="685800" y="1430430"/>
            <a:ext cx="7772400" cy="5095875"/>
          </a:xfrm>
        </p:spPr>
        <p:txBody>
          <a:bodyPr/>
          <a:lstStyle/>
          <a:p>
            <a:r>
              <a:rPr lang="en-US" altLang="en-US" dirty="0"/>
              <a:t>Can dynamically schedule with IOI-OOC</a:t>
            </a:r>
          </a:p>
          <a:p>
            <a:pPr lvl="1"/>
            <a:r>
              <a:rPr lang="en-US" altLang="en-US" dirty="0"/>
              <a:t>OOC introduces possibility of WAR and WAW hazards, which are NOT issues in a statically scheduled pipeline.</a:t>
            </a:r>
          </a:p>
          <a:p>
            <a:pPr>
              <a:spcBef>
                <a:spcPts val="1200"/>
              </a:spcBef>
              <a:buFontTx/>
              <a:buNone/>
            </a:pPr>
            <a:r>
              <a:rPr lang="en-US" altLang="en-US" dirty="0"/>
              <a:t>	DIV.D F0, F2, F4</a:t>
            </a:r>
          </a:p>
          <a:p>
            <a:pPr>
              <a:buFontTx/>
              <a:buNone/>
            </a:pPr>
            <a:r>
              <a:rPr lang="en-US" altLang="en-US" dirty="0"/>
              <a:t>	ADD.D F6,F0,F8</a:t>
            </a:r>
          </a:p>
          <a:p>
            <a:pPr>
              <a:buFontTx/>
              <a:buNone/>
            </a:pPr>
            <a:r>
              <a:rPr lang="en-US" altLang="en-US" dirty="0"/>
              <a:t>	SUB.D F8,F10,F14</a:t>
            </a:r>
          </a:p>
          <a:p>
            <a:pPr>
              <a:buFontTx/>
              <a:buNone/>
            </a:pPr>
            <a:r>
              <a:rPr lang="en-US" altLang="en-US" dirty="0"/>
              <a:t>	MUL.D F6,F10,F8</a:t>
            </a:r>
          </a:p>
          <a:p>
            <a:pPr>
              <a:buFontTx/>
              <a:buNone/>
            </a:pPr>
            <a:endParaRPr lang="en-US" altLang="en-US" sz="1000" dirty="0"/>
          </a:p>
          <a:p>
            <a:pPr>
              <a:spcBef>
                <a:spcPts val="400"/>
              </a:spcBef>
            </a:pPr>
            <a:r>
              <a:rPr lang="en-US" altLang="en-US" dirty="0"/>
              <a:t>How to avoid the above?  Register renaming</a:t>
            </a:r>
          </a:p>
          <a:p>
            <a:pPr lvl="1"/>
            <a:r>
              <a:rPr lang="en-US" altLang="en-US" dirty="0"/>
              <a:t>Eliminates WAR &amp; WAW hazards by renaming all destination registers, including those with a </a:t>
            </a:r>
            <a:r>
              <a:rPr lang="en-US" altLang="en-US" i="1" dirty="0"/>
              <a:t>pending</a:t>
            </a:r>
            <a:r>
              <a:rPr lang="en-US" altLang="en-US" dirty="0"/>
              <a:t> read or write for an earlier instruction, so that the out-of-order write does </a:t>
            </a:r>
            <a:r>
              <a:rPr lang="en-US" altLang="en-US" i="1" dirty="0"/>
              <a:t>not </a:t>
            </a:r>
            <a:r>
              <a:rPr lang="en-US" altLang="en-US" dirty="0"/>
              <a:t>affect any instructions that depend on an earlier value of an operand.</a:t>
            </a:r>
          </a:p>
          <a:p>
            <a:endParaRPr lang="en-US" altLang="en-US" dirty="0"/>
          </a:p>
          <a:p>
            <a:endParaRPr lang="en-US" altLang="en-US" dirty="0"/>
          </a:p>
        </p:txBody>
      </p:sp>
      <p:cxnSp>
        <p:nvCxnSpPr>
          <p:cNvPr id="50179" name="Straight Arrow Connector 10">
            <a:extLst>
              <a:ext uri="{FF2B5EF4-FFF2-40B4-BE49-F238E27FC236}">
                <a16:creationId xmlns:a16="http://schemas.microsoft.com/office/drawing/2014/main" id="{0E9E492C-EB90-D246-B883-DCBCA0A60E3B}"/>
              </a:ext>
            </a:extLst>
          </p:cNvPr>
          <p:cNvCxnSpPr>
            <a:cxnSpLocks noChangeShapeType="1"/>
          </p:cNvCxnSpPr>
          <p:nvPr/>
        </p:nvCxnSpPr>
        <p:spPr bwMode="auto">
          <a:xfrm flipH="1">
            <a:off x="2332131" y="3410323"/>
            <a:ext cx="495300" cy="241300"/>
          </a:xfrm>
          <a:prstGeom prst="straightConnector1">
            <a:avLst/>
          </a:prstGeom>
          <a:noFill/>
          <a:ln w="25400">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50180" name="Straight Arrow Connector 15">
            <a:extLst>
              <a:ext uri="{FF2B5EF4-FFF2-40B4-BE49-F238E27FC236}">
                <a16:creationId xmlns:a16="http://schemas.microsoft.com/office/drawing/2014/main" id="{FF5335CC-E906-F847-BE4E-C279CA41795D}"/>
              </a:ext>
            </a:extLst>
          </p:cNvPr>
          <p:cNvCxnSpPr>
            <a:cxnSpLocks noChangeShapeType="1"/>
          </p:cNvCxnSpPr>
          <p:nvPr/>
        </p:nvCxnSpPr>
        <p:spPr bwMode="auto">
          <a:xfrm>
            <a:off x="2130425" y="3451598"/>
            <a:ext cx="0" cy="560388"/>
          </a:xfrm>
          <a:prstGeom prst="straightConnector1">
            <a:avLst/>
          </a:prstGeom>
          <a:noFill/>
          <a:ln w="25400">
            <a:solidFill>
              <a:srgbClr val="FF0000"/>
            </a:solidFill>
            <a:round/>
            <a:headEnd/>
            <a:tailEnd type="arrow" w="med" len="med"/>
          </a:ln>
          <a:extLst>
            <a:ext uri="{909E8E84-426E-40DD-AFC4-6F175D3DCCD1}">
              <a14:hiddenFill xmlns:a14="http://schemas.microsoft.com/office/drawing/2010/main">
                <a:noFill/>
              </a14:hiddenFill>
            </a:ext>
          </a:extLst>
        </p:spPr>
      </p:cxnSp>
      <p:sp>
        <p:nvSpPr>
          <p:cNvPr id="21" name="TextBox 20">
            <a:extLst>
              <a:ext uri="{FF2B5EF4-FFF2-40B4-BE49-F238E27FC236}">
                <a16:creationId xmlns:a16="http://schemas.microsoft.com/office/drawing/2014/main" id="{19C0E9B4-BFF3-4D40-9239-73BECF0335B9}"/>
              </a:ext>
            </a:extLst>
          </p:cNvPr>
          <p:cNvSpPr txBox="1"/>
          <p:nvPr/>
        </p:nvSpPr>
        <p:spPr>
          <a:xfrm>
            <a:off x="3806825" y="2651255"/>
            <a:ext cx="5130800" cy="1908175"/>
          </a:xfrm>
          <a:prstGeom prst="rect">
            <a:avLst/>
          </a:prstGeom>
          <a:noFill/>
        </p:spPr>
        <p:txBody>
          <a:bodyPr>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defRPr/>
            </a:pPr>
            <a:r>
              <a:rPr lang="en-US" altLang="en-US" sz="1800" dirty="0" err="1">
                <a:latin typeface="Candara" panose="020E0502030303020204" pitchFamily="34" charset="0"/>
              </a:rPr>
              <a:t>Antidependence</a:t>
            </a:r>
            <a:r>
              <a:rPr lang="en-US" altLang="en-US" sz="1800" dirty="0">
                <a:latin typeface="Candara" panose="020E0502030303020204" pitchFamily="34" charset="0"/>
              </a:rPr>
              <a:t> between ADD.D and SUB.D</a:t>
            </a:r>
          </a:p>
          <a:p>
            <a:pPr marL="180975" indent="-180975" eaLnBrk="1" hangingPunct="1">
              <a:spcBef>
                <a:spcPct val="0"/>
              </a:spcBef>
              <a:defRPr/>
            </a:pPr>
            <a:r>
              <a:rPr lang="en-US" altLang="en-US" sz="1800" dirty="0">
                <a:latin typeface="Candara" panose="020E0502030303020204" pitchFamily="34" charset="0"/>
              </a:rPr>
              <a:t>If pipeline tries SUB.D before ADD.D, </a:t>
            </a:r>
            <a:r>
              <a:rPr lang="en-US" altLang="en-US" sz="1800" dirty="0" err="1">
                <a:latin typeface="Candara" panose="020E0502030303020204" pitchFamily="34" charset="0"/>
              </a:rPr>
              <a:t>antidependence</a:t>
            </a:r>
            <a:r>
              <a:rPr lang="en-US" altLang="en-US" sz="1800" dirty="0">
                <a:latin typeface="Candara" panose="020E0502030303020204" pitchFamily="34" charset="0"/>
              </a:rPr>
              <a:t> violated &amp; yields WAR hazard.</a:t>
            </a:r>
          </a:p>
          <a:p>
            <a:pPr eaLnBrk="1" hangingPunct="1">
              <a:spcBef>
                <a:spcPts val="1200"/>
              </a:spcBef>
              <a:buFontTx/>
              <a:buNone/>
              <a:defRPr/>
            </a:pPr>
            <a:r>
              <a:rPr lang="en-US" altLang="en-US" sz="1800" dirty="0">
                <a:latin typeface="Candara" panose="020E0502030303020204" pitchFamily="34" charset="0"/>
              </a:rPr>
              <a:t>Output dependence between ADD.D and MUL.D</a:t>
            </a:r>
          </a:p>
          <a:p>
            <a:pPr marL="180975" indent="-180975" eaLnBrk="1" hangingPunct="1">
              <a:spcBef>
                <a:spcPct val="0"/>
              </a:spcBef>
              <a:defRPr/>
            </a:pPr>
            <a:r>
              <a:rPr lang="en-US" altLang="en-US" sz="1800" dirty="0">
                <a:latin typeface="Candara" panose="020E0502030303020204" pitchFamily="34" charset="0"/>
              </a:rPr>
              <a:t>If pipeline tries MUL.D before ADD.D, output dependence violated &amp; yields WAW hazard.</a:t>
            </a:r>
          </a:p>
        </p:txBody>
      </p:sp>
      <p:sp>
        <p:nvSpPr>
          <p:cNvPr id="50182" name="Text Box 5">
            <a:extLst>
              <a:ext uri="{FF2B5EF4-FFF2-40B4-BE49-F238E27FC236}">
                <a16:creationId xmlns:a16="http://schemas.microsoft.com/office/drawing/2014/main" id="{57D4D5D9-DF58-B945-9245-E1830AD021E8}"/>
              </a:ext>
            </a:extLst>
          </p:cNvPr>
          <p:cNvSpPr txBox="1">
            <a:spLocks noChangeArrowheads="1"/>
          </p:cNvSpPr>
          <p:nvPr/>
        </p:nvSpPr>
        <p:spPr bwMode="auto">
          <a:xfrm rot="5400000">
            <a:off x="7814469" y="5542757"/>
            <a:ext cx="2289175" cy="3698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800">
                <a:solidFill>
                  <a:srgbClr val="0066FF"/>
                </a:solidFill>
              </a:rPr>
              <a:t>Dynamic Scheduling</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285672"/>
    </mc:Choice>
    <mc:Fallback xmlns="">
      <p:transition spd="slow" advTm="285672"/>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slide(fromBottom)">
                                      <p:cBhvr>
                                        <p:cTn id="7" dur="500"/>
                                        <p:tgtEl>
                                          <p:spTgt spid="21"/>
                                        </p:tgtEl>
                                      </p:cBhvr>
                                    </p:animEffect>
                                  </p:childTnLst>
                                </p:cTn>
                              </p:par>
                              <p:par>
                                <p:cTn id="8" presetID="2" presetClass="entr" presetSubtype="2" fill="hold" nodeType="withEffect">
                                  <p:stCondLst>
                                    <p:cond delay="0"/>
                                  </p:stCondLst>
                                  <p:childTnLst>
                                    <p:set>
                                      <p:cBhvr>
                                        <p:cTn id="9" dur="1" fill="hold">
                                          <p:stCondLst>
                                            <p:cond delay="0"/>
                                          </p:stCondLst>
                                        </p:cTn>
                                        <p:tgtEl>
                                          <p:spTgt spid="50180"/>
                                        </p:tgtEl>
                                        <p:attrNameLst>
                                          <p:attrName>style.visibility</p:attrName>
                                        </p:attrNameLst>
                                      </p:cBhvr>
                                      <p:to>
                                        <p:strVal val="visible"/>
                                      </p:to>
                                    </p:set>
                                    <p:anim calcmode="lin" valueType="num">
                                      <p:cBhvr additive="base">
                                        <p:cTn id="10" dur="500" fill="hold"/>
                                        <p:tgtEl>
                                          <p:spTgt spid="50180"/>
                                        </p:tgtEl>
                                        <p:attrNameLst>
                                          <p:attrName>ppt_x</p:attrName>
                                        </p:attrNameLst>
                                      </p:cBhvr>
                                      <p:tavLst>
                                        <p:tav tm="0">
                                          <p:val>
                                            <p:strVal val="1+#ppt_w/2"/>
                                          </p:val>
                                        </p:tav>
                                        <p:tav tm="100000">
                                          <p:val>
                                            <p:strVal val="#ppt_x"/>
                                          </p:val>
                                        </p:tav>
                                      </p:tavLst>
                                    </p:anim>
                                    <p:anim calcmode="lin" valueType="num">
                                      <p:cBhvr additive="base">
                                        <p:cTn id="11" dur="500" fill="hold"/>
                                        <p:tgtEl>
                                          <p:spTgt spid="50180"/>
                                        </p:tgtEl>
                                        <p:attrNameLst>
                                          <p:attrName>ppt_y</p:attrName>
                                        </p:attrNameLst>
                                      </p:cBhvr>
                                      <p:tavLst>
                                        <p:tav tm="0">
                                          <p:val>
                                            <p:strVal val="#ppt_y"/>
                                          </p:val>
                                        </p:tav>
                                        <p:tav tm="100000">
                                          <p:val>
                                            <p:strVal val="#ppt_y"/>
                                          </p:val>
                                        </p:tav>
                                      </p:tavLst>
                                    </p:anim>
                                  </p:childTnLst>
                                </p:cTn>
                              </p:par>
                              <p:par>
                                <p:cTn id="12" presetID="2" presetClass="entr" presetSubtype="2" fill="hold" nodeType="withEffect">
                                  <p:stCondLst>
                                    <p:cond delay="0"/>
                                  </p:stCondLst>
                                  <p:childTnLst>
                                    <p:set>
                                      <p:cBhvr>
                                        <p:cTn id="13" dur="1" fill="hold">
                                          <p:stCondLst>
                                            <p:cond delay="0"/>
                                          </p:stCondLst>
                                        </p:cTn>
                                        <p:tgtEl>
                                          <p:spTgt spid="50179"/>
                                        </p:tgtEl>
                                        <p:attrNameLst>
                                          <p:attrName>style.visibility</p:attrName>
                                        </p:attrNameLst>
                                      </p:cBhvr>
                                      <p:to>
                                        <p:strVal val="visible"/>
                                      </p:to>
                                    </p:set>
                                    <p:anim calcmode="lin" valueType="num">
                                      <p:cBhvr additive="base">
                                        <p:cTn id="14" dur="500" fill="hold"/>
                                        <p:tgtEl>
                                          <p:spTgt spid="50179"/>
                                        </p:tgtEl>
                                        <p:attrNameLst>
                                          <p:attrName>ppt_x</p:attrName>
                                        </p:attrNameLst>
                                      </p:cBhvr>
                                      <p:tavLst>
                                        <p:tav tm="0">
                                          <p:val>
                                            <p:strVal val="1+#ppt_w/2"/>
                                          </p:val>
                                        </p:tav>
                                        <p:tav tm="100000">
                                          <p:val>
                                            <p:strVal val="#ppt_x"/>
                                          </p:val>
                                        </p:tav>
                                      </p:tavLst>
                                    </p:anim>
                                    <p:anim calcmode="lin" valueType="num">
                                      <p:cBhvr additive="base">
                                        <p:cTn id="15" dur="500" fill="hold"/>
                                        <p:tgtEl>
                                          <p:spTgt spid="50179"/>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accel="50000" decel="50000" fill="hold" grpId="0" nodeType="click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 calcmode="lin" valueType="num">
                                      <p:cBhvr additive="base">
                                        <p:cTn id="20"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2" presetID="2" presetClass="entr" presetSubtype="4" accel="50000" decel="50000" fill="hold" grpId="0"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 calcmode="lin" valueType="num">
                                      <p:cBhvr additive="base">
                                        <p:cTn id="24"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1" grpId="0"/>
    </p:bldLst>
  </p:timing>
  <p:extLst>
    <p:ext uri="{3A86A75C-4F4B-4683-9AE1-C65F6400EC91}">
      <p14:laserTraceLst xmlns:p14="http://schemas.microsoft.com/office/powerpoint/2010/main">
        <p14:tracePtLst>
          <p14:tracePt t="31714" x="1231900" y="6369050"/>
          <p14:tracePt t="31715" x="1460500" y="5956300"/>
          <p14:tracePt t="31766" x="1568450" y="5810250"/>
          <p14:tracePt t="31808" x="1587500" y="5791200"/>
          <p14:tracePt t="31810" x="1663700" y="5734050"/>
          <p14:tracePt t="31859" x="1720850" y="5657850"/>
          <p14:tracePt t="31907" x="1778000" y="5600700"/>
          <p14:tracePt t="31957" x="1924050" y="5454650"/>
          <p14:tracePt t="31959" x="1943100" y="5435600"/>
          <p14:tracePt t="32049" x="2019300" y="5378450"/>
          <p14:tracePt t="32058" x="2095500" y="5340350"/>
          <p14:tracePt t="32060" x="2114550" y="5340350"/>
          <p14:tracePt t="32106" x="2152650" y="5321300"/>
          <p14:tracePt t="32108" x="2171700" y="5321300"/>
          <p14:tracePt t="32146" x="2222500" y="5302250"/>
          <p14:tracePt t="32197" x="2279650" y="5264150"/>
          <p14:tracePt t="32244" x="2355850" y="5226050"/>
          <p14:tracePt t="32290" x="2413000" y="5187950"/>
          <p14:tracePt t="32292" x="2432050" y="5187950"/>
          <p14:tracePt t="32340" x="2508250" y="5118100"/>
          <p14:tracePt t="32378" x="2578100" y="5060950"/>
          <p14:tracePt t="32416" x="2711450" y="4946650"/>
          <p14:tracePt t="32461" x="2876550" y="4775200"/>
          <p14:tracePt t="32507" x="2952750" y="4686300"/>
          <p14:tracePt t="32608" x="2971800" y="4686300"/>
          <p14:tracePt t="32933" x="2971800" y="4724400"/>
          <p14:tracePt t="32960" x="2971800" y="4762500"/>
          <p14:tracePt t="32961" x="2971800" y="4775200"/>
          <p14:tracePt t="32989" x="2971800" y="4794250"/>
          <p14:tracePt t="33016" x="2971800" y="4832350"/>
          <p14:tracePt t="33044" x="2990850" y="4851400"/>
          <p14:tracePt t="33070" x="3009900" y="4851400"/>
          <p14:tracePt t="33097" x="3028950" y="4851400"/>
          <p14:tracePt t="33153" x="3048000" y="4851400"/>
          <p14:tracePt t="33181" x="3067050" y="4851400"/>
          <p14:tracePt t="33207" x="3105150" y="4813300"/>
          <p14:tracePt t="33269" x="3143250" y="4775200"/>
          <p14:tracePt t="33271" x="3232150" y="4667250"/>
          <p14:tracePt t="33301" x="3327400" y="4572000"/>
          <p14:tracePt t="33329" x="3403600" y="4495800"/>
          <p14:tracePt t="33359" x="3517900" y="4400550"/>
          <p14:tracePt t="33390" x="3587750" y="4311650"/>
          <p14:tracePt t="33418" x="3663950" y="4216400"/>
          <p14:tracePt t="33445" x="3759200" y="4044950"/>
          <p14:tracePt t="33471" x="3835400" y="3937000"/>
          <p14:tracePt t="33497" x="3873500" y="3822700"/>
          <p14:tracePt t="33561" x="3892550" y="3746500"/>
          <p14:tracePt t="33563" x="3892550" y="3708400"/>
          <p14:tracePt t="33595" x="3873500" y="3708400"/>
          <p14:tracePt t="33647" x="3854450" y="3708400"/>
          <p14:tracePt t="33888" x="3797300" y="3708400"/>
          <p14:tracePt t="33914" x="3740150" y="3727450"/>
          <p14:tracePt t="33939" x="3683000" y="3746500"/>
          <p14:tracePt t="33964" x="3625850" y="3765550"/>
          <p14:tracePt t="33990" x="3606800" y="3784600"/>
          <p14:tracePt t="34014" x="3568700" y="3803650"/>
          <p14:tracePt t="34124" x="3556000" y="3803650"/>
          <p14:tracePt t="34149" x="3536950" y="3803650"/>
          <p14:tracePt t="34176" x="3517900" y="3803650"/>
          <p14:tracePt t="34207" x="3498850" y="3803650"/>
          <p14:tracePt t="34261" x="3460750" y="3822700"/>
          <p14:tracePt t="34287" x="3441700" y="3822700"/>
          <p14:tracePt t="34343" x="3422650" y="3822700"/>
          <p14:tracePt t="34344" x="3403600" y="3822700"/>
          <p14:tracePt t="34629" x="3403600" y="3803650"/>
          <p14:tracePt t="34655" x="3422650" y="3784600"/>
          <p14:tracePt t="40268" x="3422650" y="3727450"/>
          <p14:tracePt t="40295" x="3422650" y="3708400"/>
          <p14:tracePt t="40296" x="3422650" y="3619500"/>
          <p14:tracePt t="40323" x="3422650" y="3543300"/>
          <p14:tracePt t="40350" x="3422650" y="3505200"/>
          <p14:tracePt t="40383" x="3422650" y="3486150"/>
          <p14:tracePt t="40385" x="3403600" y="3467100"/>
          <p14:tracePt t="40411" x="3384550" y="3448050"/>
          <p14:tracePt t="40437" x="3365500" y="3429000"/>
          <p14:tracePt t="40464" x="3346450" y="3429000"/>
          <p14:tracePt t="40491" x="3308350" y="3409950"/>
          <p14:tracePt t="40527" x="3308350" y="3371850"/>
          <p14:tracePt t="40529" x="3308350" y="3352800"/>
          <p14:tracePt t="40581" x="3289300" y="3314700"/>
          <p14:tracePt t="40633" x="3289300" y="3276600"/>
          <p14:tracePt t="40677" x="3270250" y="3276600"/>
          <p14:tracePt t="40716" x="3232150" y="3238500"/>
          <p14:tracePt t="40760" x="3219450" y="3187700"/>
          <p14:tracePt t="40825" x="3200400" y="3130550"/>
          <p14:tracePt t="40826" x="3200400" y="3111500"/>
          <p14:tracePt t="40874" x="3200400" y="3054350"/>
          <p14:tracePt t="40912" x="3200400" y="3035300"/>
          <p14:tracePt t="40960" x="3219450" y="3016250"/>
          <p14:tracePt t="41228" x="3219450" y="3035300"/>
          <p14:tracePt t="41266" x="3219450" y="3054350"/>
          <p14:tracePt t="41279" x="3200400" y="3130550"/>
          <p14:tracePt t="41281" x="3200400" y="3187700"/>
          <p14:tracePt t="41320" x="3200400" y="3371850"/>
          <p14:tracePt t="41364" x="3232150" y="3619500"/>
          <p14:tracePt t="41407" x="3251200" y="3651250"/>
          <p14:tracePt t="41408" x="3308350" y="3765550"/>
          <p14:tracePt t="41410" x="3327400" y="3784600"/>
          <p14:tracePt t="41445" x="3365500" y="3841750"/>
          <p14:tracePt t="41491" x="3403600" y="3879850"/>
          <p14:tracePt t="41529" x="3403600" y="3898900"/>
          <p14:tracePt t="41575" x="3422650" y="3917950"/>
          <p14:tracePt t="41577" x="3422650" y="3937000"/>
          <p14:tracePt t="41614" x="3441700" y="3956050"/>
          <p14:tracePt t="41895" x="3441700" y="3937000"/>
          <p14:tracePt t="41933" x="3422650" y="3860800"/>
          <p14:tracePt t="41982" x="3365500" y="3784600"/>
          <p14:tracePt t="42062" x="3327400" y="3746500"/>
          <p14:tracePt t="42064" x="3270250" y="3708400"/>
          <p14:tracePt t="42110" x="3232150" y="3708400"/>
          <p14:tracePt t="42158" x="3219450" y="3689350"/>
          <p14:tracePt t="42195" x="3200400" y="3689350"/>
          <p14:tracePt t="42240" x="3162300" y="3670300"/>
          <p14:tracePt t="42280" x="3124200" y="3670300"/>
          <p14:tracePt t="42378" x="3105150" y="3670300"/>
          <p14:tracePt t="42427" x="3086100" y="3670300"/>
          <p14:tracePt t="42545" x="3086100" y="3689350"/>
          <p14:tracePt t="42546" x="3067050" y="3689350"/>
          <p14:tracePt t="42751" x="3048000" y="3689350"/>
          <p14:tracePt t="42805" x="3028950" y="3689350"/>
          <p14:tracePt t="42807" x="3009900" y="3689350"/>
          <p14:tracePt t="42864" x="2990850" y="3689350"/>
          <p14:tracePt t="42866" x="2952750" y="3689350"/>
          <p14:tracePt t="42893" x="2933700" y="3689350"/>
          <p14:tracePt t="43045" x="2914650" y="3689350"/>
          <p14:tracePt t="43128" x="2895600" y="3708400"/>
          <p14:tracePt t="43130" x="2876550" y="3708400"/>
          <p14:tracePt t="43176" x="2825750" y="3727450"/>
          <p14:tracePt t="43211" x="2806700" y="3727450"/>
          <p14:tracePt t="43297" x="2787650" y="3727450"/>
          <p14:tracePt t="43525" x="2768600" y="3746500"/>
          <p14:tracePt t="43527" x="2749550" y="3746500"/>
          <p14:tracePt t="43566" x="2730500" y="3765550"/>
          <p14:tracePt t="43665" x="2711450" y="3765550"/>
          <p14:tracePt t="43842" x="2749550" y="3765550"/>
          <p14:tracePt t="43843" x="2768600" y="3765550"/>
          <p14:tracePt t="43881" x="2806700" y="3765550"/>
          <p14:tracePt t="43930" x="2825750" y="3765550"/>
          <p14:tracePt t="43931" x="2844800" y="3765550"/>
          <p14:tracePt t="43972" x="2863850" y="3765550"/>
          <p14:tracePt t="43999" x="2876550" y="3765550"/>
          <p14:tracePt t="44055" x="2895600" y="3765550"/>
          <p14:tracePt t="44081" x="2914650" y="3765550"/>
          <p14:tracePt t="44107" x="2933700" y="3765550"/>
          <p14:tracePt t="44139" x="2952750" y="3765550"/>
          <p14:tracePt t="44169" x="2971800" y="3765550"/>
          <p14:tracePt t="44196" x="3009900" y="3765550"/>
          <p14:tracePt t="44250" x="3028950" y="3784600"/>
          <p14:tracePt t="44276" x="3048000" y="3784600"/>
          <p14:tracePt t="44332" x="3067050" y="3784600"/>
          <p14:tracePt t="45478" x="3028950" y="3784600"/>
          <p14:tracePt t="45505" x="3009900" y="3765550"/>
          <p14:tracePt t="45531" x="2990850" y="3746500"/>
          <p14:tracePt t="45587" x="2971800" y="3746500"/>
          <p14:tracePt t="45588" x="2933700" y="3727450"/>
          <p14:tracePt t="45614" x="2914650" y="3708400"/>
          <p14:tracePt t="45641" x="2895600" y="3708400"/>
          <p14:tracePt t="45666" x="2876550" y="3689350"/>
          <p14:tracePt t="45692" x="2863850" y="3670300"/>
          <p14:tracePt t="45750" x="2844800" y="3670300"/>
          <p14:tracePt t="45775" x="2825750" y="3651250"/>
          <p14:tracePt t="45803" x="2806700" y="3632200"/>
          <p14:tracePt t="45830" x="2806700" y="3619500"/>
          <p14:tracePt t="45856" x="2787650" y="3600450"/>
          <p14:tracePt t="45887" x="2768600" y="3581400"/>
          <p14:tracePt t="45888" x="2768600" y="3562350"/>
          <p14:tracePt t="45944" x="2768600" y="3524250"/>
          <p14:tracePt t="45945" x="2749550" y="3524250"/>
          <p14:tracePt t="45978" x="2749550" y="3486150"/>
          <p14:tracePt t="46005" x="2749550" y="3467100"/>
          <p14:tracePt t="46031" x="2730500" y="3448050"/>
          <p14:tracePt t="46487" x="2730500" y="3429000"/>
          <p14:tracePt t="46488" x="2730500" y="3333750"/>
          <p14:tracePt t="46515" x="2730500" y="3238500"/>
          <p14:tracePt t="46568" x="2730500" y="3187700"/>
          <p14:tracePt t="46570" x="2730500" y="3130550"/>
          <p14:tracePt t="46646" x="2730500" y="3111500"/>
          <p14:tracePt t="46648" x="2730500" y="3073400"/>
          <p14:tracePt t="46699" x="2730500" y="3054350"/>
          <p14:tracePt t="46742" x="2711450" y="3035300"/>
          <p14:tracePt t="46744" x="2711450" y="3016250"/>
          <p14:tracePt t="46783" x="2711450" y="2997200"/>
          <p14:tracePt t="46826" x="2692400" y="2997200"/>
          <p14:tracePt t="46908" x="2692400" y="2978150"/>
          <p14:tracePt t="46909" x="2673350" y="2978150"/>
          <p14:tracePt t="46912" x="2654300" y="2978150"/>
          <p14:tracePt t="46951" x="2635250" y="2959100"/>
          <p14:tracePt t="46996" x="2597150" y="2959100"/>
          <p14:tracePt t="47044" x="2540000" y="2959100"/>
          <p14:tracePt t="47128" x="2527300" y="2940050"/>
          <p14:tracePt t="47129" x="2489200" y="2940050"/>
          <p14:tracePt t="47213" x="2489200" y="2978150"/>
          <p14:tracePt t="47257" x="2489200" y="3073400"/>
          <p14:tracePt t="47259" x="2489200" y="3111500"/>
          <p14:tracePt t="47310" x="2527300" y="3238500"/>
          <p14:tracePt t="47350" x="2559050" y="3295650"/>
          <p14:tracePt t="47395" x="2559050" y="3314700"/>
          <p14:tracePt t="47547" x="2540000" y="3276600"/>
          <p14:tracePt t="47593" x="2508250" y="3225800"/>
          <p14:tracePt t="47627" x="2470150" y="3187700"/>
          <p14:tracePt t="47664" x="2451100" y="3168650"/>
          <p14:tracePt t="47710" x="2432050" y="3130550"/>
          <p14:tracePt t="47711" x="2432050" y="3111500"/>
          <p14:tracePt t="47749" x="2413000" y="3092450"/>
          <p14:tracePt t="47845" x="2393950" y="3073400"/>
          <p14:tracePt t="47846" x="2374900" y="3035300"/>
          <p14:tracePt t="47912" x="2355850" y="3016250"/>
          <p14:tracePt t="55871" x="2355850" y="3054350"/>
          <p14:tracePt t="55898" x="2413000" y="3168650"/>
          <p14:tracePt t="55924" x="2432050" y="3225800"/>
          <p14:tracePt t="55951" x="2451100" y="3276600"/>
          <p14:tracePt t="55977" x="2470150" y="3314700"/>
          <p14:tracePt t="55979" x="2470150" y="3333750"/>
          <p14:tracePt t="56007" x="2470150" y="3371850"/>
          <p14:tracePt t="56039" x="2470150" y="3390900"/>
          <p14:tracePt t="56067" x="2470150" y="3409950"/>
          <p14:tracePt t="56097" x="2470150" y="3429000"/>
          <p14:tracePt t="56129" x="2470150" y="3467100"/>
          <p14:tracePt t="56156" x="2470150" y="3505200"/>
          <p14:tracePt t="56183" x="2470150" y="3543300"/>
          <p14:tracePt t="56217" x="2451100" y="3581400"/>
          <p14:tracePt t="56245" x="2413000" y="3619500"/>
          <p14:tracePt t="56276" x="2393950" y="3632200"/>
          <p14:tracePt t="56381" x="2393950" y="3651250"/>
          <p14:tracePt t="56435" x="2393950" y="3670300"/>
          <p14:tracePt t="56491" x="2393950" y="3689350"/>
          <p14:tracePt t="57532" x="2336800" y="3708400"/>
          <p14:tracePt t="57540" x="2317750" y="3708400"/>
          <p14:tracePt t="57542" x="2298700" y="3727450"/>
          <p14:tracePt t="57582" x="2222500" y="3765550"/>
          <p14:tracePt t="57629" x="2152650" y="3784600"/>
          <p14:tracePt t="57695" x="2114550" y="3784600"/>
          <p14:tracePt t="57742" x="2095500" y="3784600"/>
          <p14:tracePt t="57777" x="2076450" y="3784600"/>
          <p14:tracePt t="57823" x="2057400" y="3784600"/>
          <p14:tracePt t="57931" x="2038350" y="3784600"/>
          <p14:tracePt t="59229" x="2038350" y="3765550"/>
          <p14:tracePt t="59255" x="2038350" y="3708400"/>
          <p14:tracePt t="59280" x="2019300" y="3670300"/>
          <p14:tracePt t="59307" x="2019300" y="3619500"/>
          <p14:tracePt t="59336" x="2000250" y="3600450"/>
          <p14:tracePt t="59393" x="2000250" y="3581400"/>
          <p14:tracePt t="59394" x="2000250" y="3543300"/>
          <p14:tracePt t="59424" x="1981200" y="3505200"/>
          <p14:tracePt t="59450" x="1981200" y="3448050"/>
          <p14:tracePt t="59482" x="1981200" y="3409950"/>
          <p14:tracePt t="59535" x="1981200" y="3371850"/>
          <p14:tracePt t="59536" x="1981200" y="3352800"/>
          <p14:tracePt t="59643" x="1981200" y="3333750"/>
          <p14:tracePt t="59646" x="1981200" y="3314700"/>
          <p14:tracePt t="59700" x="1981200" y="3295650"/>
          <p14:tracePt t="59733" x="1981200" y="3276600"/>
          <p14:tracePt t="59760" x="1962150" y="3257550"/>
          <p14:tracePt t="59787" x="1962150" y="3238500"/>
          <p14:tracePt t="59815" x="1962150" y="3206750"/>
          <p14:tracePt t="59841" x="1943100" y="3168650"/>
          <p14:tracePt t="59868" x="1943100" y="3149600"/>
          <p14:tracePt t="59923" x="1943100" y="3130550"/>
          <p14:tracePt t="59925" x="1943100" y="3092450"/>
          <p14:tracePt t="59952" x="1943100" y="3054350"/>
          <p14:tracePt t="59979" x="1943100" y="3016250"/>
          <p14:tracePt t="60005" x="1943100" y="2997200"/>
          <p14:tracePt t="60030" x="1943100" y="2978150"/>
          <p14:tracePt t="60085" x="1943100" y="2959100"/>
          <p14:tracePt t="60138" x="1943100" y="2940050"/>
          <p14:tracePt t="60645" x="1943100" y="2921000"/>
          <p14:tracePt t="60646" x="1943100" y="2901950"/>
          <p14:tracePt t="60672" x="1924050" y="2882900"/>
          <p14:tracePt t="60731" x="1924050" y="2863850"/>
          <p14:tracePt t="60732" x="1905000" y="2863850"/>
          <p14:tracePt t="60902" x="1905000" y="2882900"/>
          <p14:tracePt t="61377" x="1885950" y="2882900"/>
          <p14:tracePt t="61403" x="1866900" y="2882900"/>
          <p14:tracePt t="61431" x="1854200" y="2863850"/>
          <p14:tracePt t="61459" x="1835150" y="2863850"/>
          <p14:tracePt t="61485" x="1816100" y="2863850"/>
          <p14:tracePt t="61527" x="1778000" y="2863850"/>
          <p14:tracePt t="61567" x="1739900" y="2863850"/>
          <p14:tracePt t="61616" x="1720850" y="2863850"/>
          <p14:tracePt t="61662" x="1701800" y="2863850"/>
          <p14:tracePt t="61713" x="1682750" y="2863850"/>
          <p14:tracePt t="61777" x="1644650" y="2863850"/>
          <p14:tracePt t="61823" x="1625600" y="2863850"/>
          <p14:tracePt t="61896" x="1606550" y="2863850"/>
          <p14:tracePt t="64671" x="1663700" y="2863850"/>
          <p14:tracePt t="64698" x="1758950" y="2851150"/>
          <p14:tracePt t="64700" x="1797050" y="2851150"/>
          <p14:tracePt t="64726" x="1905000" y="2851150"/>
          <p14:tracePt t="64753" x="1962150" y="2851150"/>
          <p14:tracePt t="64809" x="2000250" y="2851150"/>
          <p14:tracePt t="64811" x="2038350" y="2851150"/>
          <p14:tracePt t="64837" x="2057400" y="2851150"/>
          <p14:tracePt t="65026" x="2076450" y="2851150"/>
          <p14:tracePt t="65743" x="2019300" y="2851150"/>
          <p14:tracePt t="65783" x="1854200" y="2851150"/>
          <p14:tracePt t="65828" x="1663700" y="2851150"/>
          <p14:tracePt t="65829" x="1644650" y="2851150"/>
          <p14:tracePt t="65881" x="1606550" y="2851150"/>
          <p14:tracePt t="66036" x="1625600" y="2851150"/>
          <p14:tracePt t="66066" x="1663700" y="2851150"/>
          <p14:tracePt t="66092" x="1682750" y="2863850"/>
          <p14:tracePt t="66119" x="1720850" y="2882900"/>
          <p14:tracePt t="66175" x="1739900" y="2882900"/>
          <p14:tracePt t="72238" x="1778000" y="2882900"/>
          <p14:tracePt t="72264" x="1866900" y="2882900"/>
          <p14:tracePt t="72291" x="1981200" y="2882900"/>
          <p14:tracePt t="72319" x="2038350" y="2882900"/>
          <p14:tracePt t="72347" x="2076450" y="2882900"/>
          <p14:tracePt t="72378" x="2095500" y="2901950"/>
          <p14:tracePt t="72380" x="2114550" y="2901950"/>
          <p14:tracePt t="72408" x="2133600" y="2901950"/>
          <p14:tracePt t="72461" x="2133600" y="2921000"/>
          <p14:tracePt t="72462" x="2171700" y="2940050"/>
          <p14:tracePt t="72518" x="2190750" y="2940050"/>
          <p14:tracePt t="72545" x="2203450" y="2940050"/>
          <p14:tracePt t="72678" x="2203450" y="2959100"/>
          <p14:tracePt t="72830" x="2222500" y="2959100"/>
          <p14:tracePt t="72831" x="2222500" y="2978150"/>
          <p14:tracePt t="72881" x="2222500" y="2997200"/>
          <p14:tracePt t="72922" x="2241550" y="3054350"/>
          <p14:tracePt t="72949" x="2260600" y="3130550"/>
          <p14:tracePt t="72975" x="2279650" y="3225800"/>
          <p14:tracePt t="73003" x="2279650" y="3257550"/>
          <p14:tracePt t="73030" x="2298700" y="3333750"/>
          <p14:tracePt t="73058" x="2298700" y="3352800"/>
          <p14:tracePt t="73060" x="2298700" y="3409950"/>
          <p14:tracePt t="73087" x="2317750" y="3467100"/>
          <p14:tracePt t="73088" x="2317750" y="3486150"/>
          <p14:tracePt t="73115" x="2317750" y="3543300"/>
          <p14:tracePt t="73143" x="2317750" y="3562350"/>
          <p14:tracePt t="73488" x="2317750" y="3581400"/>
          <p14:tracePt t="73514" x="2336800" y="3600450"/>
          <p14:tracePt t="73515" x="2336800" y="3619500"/>
          <p14:tracePt t="73573" x="2336800" y="3632200"/>
          <p14:tracePt t="73600" x="2355850" y="3651250"/>
          <p14:tracePt t="73632" x="2355850" y="3670300"/>
          <p14:tracePt t="73688" x="2355850" y="3689350"/>
          <p14:tracePt t="73963" x="2336800" y="3708400"/>
          <p14:tracePt t="73989" x="2317750" y="3708400"/>
          <p14:tracePt t="74047" x="2298700" y="3708400"/>
          <p14:tracePt t="74049" x="2279650" y="3708400"/>
          <p14:tracePt t="75195" x="2298700" y="3708400"/>
          <p14:tracePt t="75223" x="2355850" y="3708400"/>
          <p14:tracePt t="75224" x="2374900" y="3708400"/>
          <p14:tracePt t="75252" x="2413000" y="3708400"/>
          <p14:tracePt t="75307" x="2432050" y="3708400"/>
          <p14:tracePt t="75308" x="2451100" y="3727450"/>
          <p14:tracePt t="76216" x="2374900" y="3727450"/>
          <p14:tracePt t="76243" x="2298700" y="3727450"/>
          <p14:tracePt t="76271" x="2260600" y="3727450"/>
          <p14:tracePt t="76272" x="2241550" y="3727450"/>
          <p14:tracePt t="76326" x="2222500" y="3727450"/>
          <p14:tracePt t="76327" x="2203450" y="3727450"/>
          <p14:tracePt t="76731" x="2222500" y="3727450"/>
          <p14:tracePt t="76770" x="2260600" y="3727450"/>
          <p14:tracePt t="76815" x="2279650" y="3727450"/>
          <p14:tracePt t="76816" x="2374900" y="3727450"/>
          <p14:tracePt t="76862" x="2451100" y="3727450"/>
          <p14:tracePt t="76944" x="2489200" y="3727450"/>
          <p14:tracePt t="76946" x="2508250" y="3727450"/>
          <p14:tracePt t="103745" x="2540000" y="3708400"/>
          <p14:tracePt t="103772" x="2635250" y="3651250"/>
          <p14:tracePt t="103799" x="2692400" y="3619500"/>
          <p14:tracePt t="103824" x="2730500" y="3600450"/>
          <p14:tracePt t="103851" x="2787650" y="3581400"/>
          <p14:tracePt t="103852" x="2806700" y="3581400"/>
          <p14:tracePt t="103880" x="2844800" y="3562350"/>
          <p14:tracePt t="103906" x="2895600" y="3543300"/>
          <p14:tracePt t="103931" x="2952750" y="3543300"/>
          <p14:tracePt t="103932" x="2971800" y="3543300"/>
          <p14:tracePt t="103960" x="3009900" y="3543300"/>
          <p14:tracePt t="103987" x="3048000" y="3543300"/>
          <p14:tracePt t="104014" x="3105150" y="3543300"/>
          <p14:tracePt t="104041" x="3143250" y="3562350"/>
          <p14:tracePt t="104067" x="3181350" y="3562350"/>
          <p14:tracePt t="104094" x="3200400" y="3581400"/>
          <p14:tracePt t="104096" x="3232150" y="3600450"/>
          <p14:tracePt t="104123" x="3270250" y="3600450"/>
          <p14:tracePt t="104185" x="3308350" y="3619500"/>
          <p14:tracePt t="104187" x="3422650" y="3632200"/>
          <p14:tracePt t="104213" x="3479800" y="3632200"/>
          <p14:tracePt t="104215" x="3498850" y="3632200"/>
          <p14:tracePt t="104242" x="3536950" y="3632200"/>
          <p14:tracePt t="104269" x="3568700" y="3632200"/>
          <p14:tracePt t="104297" x="3587750" y="3632200"/>
          <p14:tracePt t="104324" x="3606800" y="3619500"/>
          <p14:tracePt t="104351" x="3625850" y="3619500"/>
          <p14:tracePt t="104352" x="3625850" y="3600450"/>
          <p14:tracePt t="104379" x="3644900" y="3600450"/>
          <p14:tracePt t="104405" x="3663950" y="3581400"/>
          <p14:tracePt t="104462" x="3663950" y="3562350"/>
          <p14:tracePt t="104463" x="3683000" y="3543300"/>
          <p14:tracePt t="104464" x="3702050" y="3543300"/>
          <p14:tracePt t="104491" x="3702050" y="3524250"/>
          <p14:tracePt t="104668" x="3702050" y="3505200"/>
          <p14:tracePt t="104774" x="3683000" y="3505200"/>
          <p14:tracePt t="104829" x="3663950" y="3505200"/>
          <p14:tracePt t="104883" x="3644900" y="3505200"/>
          <p14:tracePt t="105058" x="3644900" y="3524250"/>
          <p14:tracePt t="105083" x="3663950" y="3543300"/>
          <p14:tracePt t="105109" x="3683000" y="3543300"/>
          <p14:tracePt t="105139" x="3702050" y="3543300"/>
          <p14:tracePt t="105164" x="3721100" y="3543300"/>
          <p14:tracePt t="105218" x="3721100" y="3562350"/>
          <p14:tracePt t="105343" x="3721100" y="3543300"/>
          <p14:tracePt t="105372" x="3721100" y="3524250"/>
          <p14:tracePt t="105428" x="3721100" y="3505200"/>
          <p14:tracePt t="105429" x="3721100" y="3486150"/>
          <p14:tracePt t="121830" x="3663950" y="3486150"/>
          <p14:tracePt t="121860" x="3556000" y="3581400"/>
          <p14:tracePt t="121888" x="3441700" y="3632200"/>
          <p14:tracePt t="121915" x="3346450" y="3708400"/>
          <p14:tracePt t="121916" x="3327400" y="3727450"/>
          <p14:tracePt t="121943" x="3251200" y="3765550"/>
          <p14:tracePt t="121973" x="3219450" y="3803650"/>
          <p14:tracePt t="121974" x="3200400" y="3803650"/>
          <p14:tracePt t="122001" x="3181350" y="3822700"/>
          <p14:tracePt t="122068" x="3143250" y="3860800"/>
          <p14:tracePt t="122070" x="3105150" y="3898900"/>
          <p14:tracePt t="122101" x="3105150" y="3917950"/>
          <p14:tracePt t="122103" x="3105150" y="3937000"/>
          <p14:tracePt t="122130" x="3067050" y="3956050"/>
          <p14:tracePt t="122156" x="3048000" y="3994150"/>
          <p14:tracePt t="122211" x="3009900" y="4025900"/>
          <p14:tracePt t="122212" x="3009900" y="4044950"/>
          <p14:tracePt t="122270" x="2990850" y="4044950"/>
          <p14:tracePt t="122421" x="3009900" y="4025900"/>
          <p14:tracePt t="122448" x="3048000" y="3994150"/>
          <p14:tracePt t="122475" x="3086100" y="3975100"/>
          <p14:tracePt t="122502" x="3105150" y="3956050"/>
          <p14:tracePt t="122530" x="3143250" y="3937000"/>
          <p14:tracePt t="122558" x="3162300" y="3917950"/>
          <p14:tracePt t="122615" x="3200400" y="3898900"/>
          <p14:tracePt t="122616" x="3251200" y="3860800"/>
          <p14:tracePt t="122644" x="3270250" y="3841750"/>
          <p14:tracePt t="122645" x="3289300" y="3822700"/>
          <p14:tracePt t="122672" x="3327400" y="3803650"/>
          <p14:tracePt t="122730" x="3327400" y="3784600"/>
          <p14:tracePt t="122731" x="3365500" y="3746500"/>
          <p14:tracePt t="122758" x="3384550" y="3746500"/>
          <p14:tracePt t="122785" x="3403600" y="3727450"/>
          <p14:tracePt t="122816" x="3422650" y="3708400"/>
          <p14:tracePt t="130443" x="3384550" y="3708400"/>
          <p14:tracePt t="130468" x="3346450" y="3746500"/>
          <p14:tracePt t="130491" x="3289300" y="3765550"/>
          <p14:tracePt t="130547" x="3251200" y="3784600"/>
          <p14:tracePt t="130548" x="3200400" y="3803650"/>
          <p14:tracePt t="130577" x="3181350" y="3822700"/>
          <p14:tracePt t="130604" x="3162300" y="3822700"/>
          <p14:tracePt t="130663" x="3143250" y="3822700"/>
          <p14:tracePt t="132893" x="3028950" y="3822700"/>
          <p14:tracePt t="132929" x="2844800" y="3822700"/>
          <p14:tracePt t="132956" x="2768600" y="3841750"/>
          <p14:tracePt t="132999" x="2711450" y="3841750"/>
          <p14:tracePt t="133003" x="2673350" y="3841750"/>
          <p14:tracePt t="133005" x="2654300" y="3841750"/>
          <p14:tracePt t="133032" x="2616200" y="3841750"/>
          <p14:tracePt t="133033" x="2597150" y="3841750"/>
          <p14:tracePt t="133061" x="2559050" y="3841750"/>
          <p14:tracePt t="133088" x="2540000" y="3841750"/>
          <p14:tracePt t="133115" x="2508250" y="3841750"/>
          <p14:tracePt t="133142" x="2470150" y="3841750"/>
          <p14:tracePt t="133170" x="2432050" y="3841750"/>
          <p14:tracePt t="133197" x="2393950" y="3841750"/>
          <p14:tracePt t="133239" x="2355850" y="3841750"/>
          <p14:tracePt t="133283" x="2336800" y="3841750"/>
          <p14:tracePt t="133285" x="2298700" y="3841750"/>
          <p14:tracePt t="133311" x="2279650" y="3841750"/>
          <p14:tracePt t="133337" x="2260600" y="3841750"/>
          <p14:tracePt t="133393" x="2241550" y="3841750"/>
          <p14:tracePt t="133395" x="2222500" y="3841750"/>
          <p14:tracePt t="133448" x="2203450" y="3841750"/>
          <p14:tracePt t="133529" x="2203450" y="3822700"/>
          <p14:tracePt t="133790" x="2190750" y="3803650"/>
          <p14:tracePt t="133822" x="2171700" y="3784600"/>
          <p14:tracePt t="133849" x="2152650" y="3784600"/>
          <p14:tracePt t="133875" x="2133600" y="3784600"/>
          <p14:tracePt t="133903" x="2114550" y="3784600"/>
          <p14:tracePt t="133935" x="2076450" y="3784600"/>
          <p14:tracePt t="133966" x="2038350" y="3784600"/>
          <p14:tracePt t="133993" x="2019300" y="3784600"/>
          <p14:tracePt t="134021" x="1981200" y="3784600"/>
          <p14:tracePt t="134049" x="1962150" y="3784600"/>
          <p14:tracePt t="134078" x="1924050" y="3784600"/>
          <p14:tracePt t="134106" x="1905000" y="3784600"/>
          <p14:tracePt t="134134" x="1885950" y="3784600"/>
          <p14:tracePt t="134161" x="1866900" y="3784600"/>
          <p14:tracePt t="134162" x="1866900" y="3765550"/>
          <p14:tracePt t="134799" x="1885950" y="3765550"/>
          <p14:tracePt t="134908" x="1905000" y="3765550"/>
          <p14:tracePt t="135200" x="1924050" y="3765550"/>
          <p14:tracePt t="135327" x="1943100" y="3784600"/>
          <p14:tracePt t="135457" x="1962150" y="3784600"/>
          <p14:tracePt t="156234" x="2000250" y="3765550"/>
          <p14:tracePt t="156261" x="2076450" y="3727450"/>
          <p14:tracePt t="156289" x="2095500" y="3708400"/>
          <p14:tracePt t="156318" x="2152650" y="3651250"/>
          <p14:tracePt t="156345" x="2203450" y="3619500"/>
          <p14:tracePt t="156372" x="2279650" y="3543300"/>
          <p14:tracePt t="156399" x="2393950" y="3467100"/>
          <p14:tracePt t="156424" x="2451100" y="3448050"/>
          <p14:tracePt t="156452" x="2470150" y="3429000"/>
          <p14:tracePt t="156480" x="2527300" y="3409950"/>
          <p14:tracePt t="156508" x="2540000" y="3409950"/>
          <p14:tracePt t="156580" x="2578100" y="3390900"/>
          <p14:tracePt t="156581" x="2654300" y="3390900"/>
          <p14:tracePt t="156627" x="2730500" y="3352800"/>
          <p14:tracePt t="156676" x="2825750" y="3295650"/>
          <p14:tracePt t="156716" x="2895600" y="3257550"/>
          <p14:tracePt t="156760" x="2971800" y="3238500"/>
          <p14:tracePt t="156815" x="3028950" y="3225800"/>
          <p14:tracePt t="156862" x="3067050" y="3206750"/>
          <p14:tracePt t="156907" x="3086100" y="3187700"/>
          <p14:tracePt t="157333" x="3143250" y="3187700"/>
          <p14:tracePt t="157341" x="3162300" y="3187700"/>
          <p14:tracePt t="157378" x="3200400" y="3206750"/>
          <p14:tracePt t="157415" x="3232150" y="3238500"/>
          <p14:tracePt t="157465" x="3251200" y="3276600"/>
          <p14:tracePt t="157514" x="3251200" y="3295650"/>
          <p14:tracePt t="157578" x="3251200" y="3314700"/>
          <p14:tracePt t="158388" x="3232150" y="3314700"/>
          <p14:tracePt t="158389" x="3200400" y="3333750"/>
          <p14:tracePt t="158418" x="3124200" y="3390900"/>
          <p14:tracePt t="158446" x="3028950" y="3486150"/>
          <p14:tracePt t="158473" x="2971800" y="3543300"/>
          <p14:tracePt t="158501" x="2933700" y="3600450"/>
          <p14:tracePt t="158533" x="2895600" y="3632200"/>
          <p14:tracePt t="158535" x="2895600" y="3651250"/>
          <p14:tracePt t="158563" x="2876550" y="3670300"/>
          <p14:tracePt t="158621" x="2876550" y="3689350"/>
          <p14:tracePt t="158622" x="2863850" y="3689350"/>
          <p14:tracePt t="158659" x="2844800" y="3708400"/>
          <p14:tracePt t="158716" x="2825750" y="3708400"/>
          <p14:tracePt t="158758" x="2806700" y="3727450"/>
          <p14:tracePt t="159070" x="2768600" y="3727450"/>
          <p14:tracePt t="159097" x="2749550" y="3727450"/>
          <p14:tracePt t="159098" x="2749550" y="3708400"/>
          <p14:tracePt t="159123" x="2711450" y="3708400"/>
          <p14:tracePt t="159150" x="2673350" y="3708400"/>
          <p14:tracePt t="159176" x="2654300" y="3689350"/>
          <p14:tracePt t="159202" x="2635250" y="3689350"/>
          <p14:tracePt t="159233" x="2597150" y="3670300"/>
          <p14:tracePt t="159261" x="2559050" y="3670300"/>
          <p14:tracePt t="159288" x="2540000" y="3651250"/>
          <p14:tracePt t="159346" x="2508250" y="3651250"/>
          <p14:tracePt t="159347" x="2489200" y="3632200"/>
          <p14:tracePt t="159378" x="2470150" y="3632200"/>
          <p14:tracePt t="159435" x="2451100" y="3632200"/>
          <p14:tracePt t="162063" x="2451100" y="3581400"/>
          <p14:tracePt t="162103" x="2508250" y="3486150"/>
          <p14:tracePt t="162135" x="2527300" y="3429000"/>
          <p14:tracePt t="162177" x="2540000" y="3409950"/>
          <p14:tracePt t="162292" x="2540000" y="3390900"/>
          <p14:tracePt t="162397" x="2527300" y="3390900"/>
          <p14:tracePt t="162445" x="2508250" y="3390900"/>
          <p14:tracePt t="162483" x="2508250" y="3409950"/>
          <p14:tracePt t="162527" x="2489200" y="3409950"/>
          <p14:tracePt t="163185" x="2527300" y="3371850"/>
          <p14:tracePt t="163240" x="2578100" y="3314700"/>
          <p14:tracePt t="163241" x="2711450" y="3238500"/>
          <p14:tracePt t="163268" x="2768600" y="3187700"/>
          <p14:tracePt t="163270" x="2787650" y="3187700"/>
          <p14:tracePt t="163296" x="2825750" y="3168650"/>
          <p14:tracePt t="163322" x="2863850" y="3149600"/>
          <p14:tracePt t="163349" x="2895600" y="3130550"/>
          <p14:tracePt t="163350" x="2914650" y="3130550"/>
          <p14:tracePt t="163378" x="2952750" y="3092450"/>
          <p14:tracePt t="163405" x="2990850" y="3073400"/>
          <p14:tracePt t="163442" x="3048000" y="3054350"/>
          <p14:tracePt t="163468" x="3086100" y="3035300"/>
          <p14:tracePt t="163521" x="3105150" y="3035300"/>
          <p14:tracePt t="163523" x="3124200" y="3016250"/>
          <p14:tracePt t="163549" x="3143250" y="3016250"/>
          <p14:tracePt t="163574" x="3162300" y="3016250"/>
          <p14:tracePt t="163600" x="3251200" y="3035300"/>
          <p14:tracePt t="163625" x="3327400" y="3054350"/>
          <p14:tracePt t="163652" x="3384550" y="3073400"/>
          <p14:tracePt t="163681" x="3403600" y="3092450"/>
          <p14:tracePt t="163806" x="3384550" y="3092450"/>
          <p14:tracePt t="163831" x="3327400" y="3130550"/>
          <p14:tracePt t="163856" x="3232150" y="3168650"/>
          <p14:tracePt t="163881" x="3219450" y="3168650"/>
          <p14:tracePt t="163882" x="3162300" y="3206750"/>
          <p14:tracePt t="163883" x="3143250" y="3206750"/>
          <p14:tracePt t="163908" x="3105150" y="3238500"/>
          <p14:tracePt t="163935" x="3086100" y="3257550"/>
          <p14:tracePt t="163994" x="3067050" y="3276600"/>
          <p14:tracePt t="164025" x="3048000" y="3295650"/>
          <p14:tracePt t="164082" x="3028950" y="3295650"/>
          <p14:tracePt t="164083" x="3009900" y="3295650"/>
          <p14:tracePt t="164110" x="2990850" y="3295650"/>
          <p14:tracePt t="164136" x="2952750" y="3314700"/>
          <p14:tracePt t="164163" x="2933700" y="3314700"/>
          <p14:tracePt t="164164" x="2914650" y="3333750"/>
          <p14:tracePt t="164192" x="2895600" y="3333750"/>
          <p14:tracePt t="164218" x="2876550" y="3352800"/>
          <p14:tracePt t="164245" x="2863850" y="3352800"/>
          <p14:tracePt t="164561" x="2844800" y="3352800"/>
          <p14:tracePt t="164586" x="2806700" y="3371850"/>
          <p14:tracePt t="164612" x="2768600" y="3390900"/>
          <p14:tracePt t="164637" x="2749550" y="3390900"/>
          <p14:tracePt t="164742" x="2730500" y="3390900"/>
          <p14:tracePt t="165038" x="2711450" y="3409950"/>
          <p14:tracePt t="165064" x="2692400" y="3429000"/>
          <p14:tracePt t="165118" x="2654300" y="3448050"/>
          <p14:tracePt t="165119" x="2597150" y="3505200"/>
          <p14:tracePt t="165174" x="2559050" y="3543300"/>
          <p14:tracePt t="165176" x="2527300" y="3562350"/>
          <p14:tracePt t="165202" x="2508250" y="3581400"/>
          <p14:tracePt t="165228" x="2489200" y="3600450"/>
          <p14:tracePt t="165254" x="2470150" y="3600450"/>
          <p14:tracePt t="165316" x="2451100" y="3600450"/>
          <p14:tracePt t="165318" x="2432050" y="3619500"/>
          <p14:tracePt t="165373" x="2413000" y="3619500"/>
          <p14:tracePt t="165478" x="2393950" y="3619500"/>
          <p14:tracePt t="165479" x="2393950" y="3632200"/>
          <p14:tracePt t="165531" x="2374900" y="3632200"/>
          <p14:tracePt t="165589" x="2355850" y="3651250"/>
          <p14:tracePt t="166708" x="2393950" y="3632200"/>
          <p14:tracePt t="166733" x="2470150" y="3619500"/>
          <p14:tracePt t="166762" x="2540000" y="3562350"/>
          <p14:tracePt t="166790" x="2597150" y="3543300"/>
          <p14:tracePt t="166817" x="2654300" y="3524250"/>
          <p14:tracePt t="166844" x="2692400" y="3505200"/>
          <p14:tracePt t="166871" x="2711450" y="3486150"/>
          <p14:tracePt t="166897" x="2749550" y="3486150"/>
          <p14:tracePt t="166940" x="2768600" y="3467100"/>
          <p14:tracePt t="166981" x="2787650" y="3448050"/>
          <p14:tracePt t="167031" x="2806700" y="3448050"/>
          <p14:tracePt t="167070" x="2825750" y="3429000"/>
          <p14:tracePt t="167111" x="2863850" y="3409950"/>
          <p14:tracePt t="167160" x="2895600" y="3409950"/>
          <p14:tracePt t="167199" x="2914650" y="3409950"/>
          <p14:tracePt t="167494" x="2914650" y="3390900"/>
          <p14:tracePt t="168687" x="2876550" y="3390900"/>
          <p14:tracePt t="168721" x="2825750" y="3429000"/>
          <p14:tracePt t="168747" x="2768600" y="3448050"/>
          <p14:tracePt t="168801" x="2711450" y="3486150"/>
          <p14:tracePt t="168803" x="2654300" y="3505200"/>
          <p14:tracePt t="168830" x="2616200" y="3543300"/>
          <p14:tracePt t="168857" x="2578100" y="3562350"/>
          <p14:tracePt t="168884" x="2559050" y="3562350"/>
          <p14:tracePt t="168910" x="2540000" y="3562350"/>
          <p14:tracePt t="168912" x="2540000" y="3581400"/>
          <p14:tracePt t="168939" x="2527300" y="3581400"/>
          <p14:tracePt t="168965" x="2508250" y="3581400"/>
          <p14:tracePt t="169048" x="2489200" y="3600450"/>
          <p14:tracePt t="169106" x="2470150" y="3600450"/>
          <p14:tracePt t="169151" x="2470150" y="3619500"/>
          <p14:tracePt t="169152" x="2451100" y="3619500"/>
          <p14:tracePt t="169187" x="2413000" y="3632200"/>
          <p14:tracePt t="169213" x="2393950" y="3632200"/>
          <p14:tracePt t="169240" x="2374900" y="3651250"/>
          <p14:tracePt t="169293" x="2355850" y="3651250"/>
          <p14:tracePt t="169294" x="2355850" y="3670300"/>
          <p14:tracePt t="169400" x="2336800" y="3670300"/>
          <p14:tracePt t="169523" x="2317750" y="3689350"/>
          <p14:tracePt t="169607" x="2298700" y="3689350"/>
          <p14:tracePt t="169692" x="2279650" y="3689350"/>
          <p14:tracePt t="169723" x="2279650" y="3708400"/>
          <p14:tracePt t="169776" x="2260600" y="3708400"/>
          <p14:tracePt t="169777" x="2260600" y="3727450"/>
          <p14:tracePt t="169884" x="2260600" y="3746500"/>
          <p14:tracePt t="175288" x="2317750" y="3708400"/>
          <p14:tracePt t="175292" x="2355850" y="3689350"/>
          <p14:tracePt t="175293" x="2374900" y="3670300"/>
          <p14:tracePt t="175321" x="2451100" y="3619500"/>
          <p14:tracePt t="175348" x="2508250" y="3581400"/>
          <p14:tracePt t="175375" x="2540000" y="3562350"/>
          <p14:tracePt t="175404" x="2597150" y="3524250"/>
          <p14:tracePt t="175430" x="2635250" y="3524250"/>
          <p14:tracePt t="175456" x="2654300" y="3505200"/>
          <p14:tracePt t="175508" x="2711450" y="3486150"/>
          <p14:tracePt t="175534" x="2730500" y="3486150"/>
          <p14:tracePt t="175579" x="2749550" y="3467100"/>
          <p14:tracePt t="175580" x="2787650" y="3467100"/>
          <p14:tracePt t="175611" x="2825750" y="3467100"/>
          <p14:tracePt t="175638" x="2844800" y="3448050"/>
          <p14:tracePt t="175665" x="2876550" y="3448050"/>
          <p14:tracePt t="175723" x="2895600" y="3429000"/>
          <p14:tracePt t="175724" x="2933700" y="3429000"/>
          <p14:tracePt t="175782" x="2952750" y="3429000"/>
          <p14:tracePt t="175808" x="2952750" y="3409950"/>
          <p14:tracePt t="175864" x="2971800" y="3409950"/>
          <p14:tracePt t="175865" x="2990850" y="3409950"/>
          <p14:tracePt t="175891" x="3009900" y="3390900"/>
          <p14:tracePt t="175920" x="3028950" y="3390900"/>
          <p14:tracePt t="175946" x="3048000" y="3390900"/>
          <p14:tracePt t="184596" x="2933700" y="3409950"/>
          <p14:tracePt t="184649" x="2730500" y="3505200"/>
          <p14:tracePt t="184687" x="2616200" y="3543300"/>
          <p14:tracePt t="184731" x="2559050" y="3581400"/>
          <p14:tracePt t="184732" x="2559050" y="3600450"/>
          <p14:tracePt t="184797" x="2508250" y="3632200"/>
          <p14:tracePt t="184798" x="2489200" y="3632200"/>
          <p14:tracePt t="184840" x="2470150" y="3632200"/>
          <p14:tracePt t="184908" x="2451100" y="3651250"/>
          <p14:tracePt t="184998" x="2432050" y="3651250"/>
          <p14:tracePt t="185531" x="2432050" y="3632200"/>
          <p14:tracePt t="185585" x="2451100" y="3619500"/>
          <p14:tracePt t="185612" x="2527300" y="3543300"/>
          <p14:tracePt t="185639" x="2578100" y="3505200"/>
          <p14:tracePt t="185697" x="2616200" y="3486150"/>
          <p14:tracePt t="185702" x="2635250" y="3448050"/>
          <p14:tracePt t="185760" x="2654300" y="3448050"/>
          <p14:tracePt t="186332" x="2692400" y="3448050"/>
          <p14:tracePt t="186358" x="2711450" y="3448050"/>
          <p14:tracePt t="186385" x="2749550" y="3429000"/>
          <p14:tracePt t="186413" x="2787650" y="3409950"/>
          <p14:tracePt t="186439" x="2806700" y="3390900"/>
          <p14:tracePt t="186495" x="2825750" y="3390900"/>
          <p14:tracePt t="186496" x="2863850" y="3371850"/>
          <p14:tracePt t="186653" x="2844800" y="3371850"/>
          <p14:tracePt t="186679" x="2806700" y="3390900"/>
          <p14:tracePt t="186706" x="2749550" y="3429000"/>
          <p14:tracePt t="186707" x="2730500" y="3429000"/>
          <p14:tracePt t="186735" x="2692400" y="3448050"/>
          <p14:tracePt t="186763" x="2654300" y="3467100"/>
          <p14:tracePt t="186799" x="2635250" y="3486150"/>
          <p14:tracePt t="186825" x="2616200" y="3505200"/>
          <p14:tracePt t="186851" x="2597150" y="3524250"/>
          <p14:tracePt t="186853" x="2597150" y="3543300"/>
          <p14:tracePt t="186879" x="2578100" y="3543300"/>
          <p14:tracePt t="186906" x="2559050" y="3562350"/>
          <p14:tracePt t="186931" x="2540000" y="3600450"/>
          <p14:tracePt t="186958" x="2527300" y="3619500"/>
          <p14:tracePt t="186985" x="2508250" y="3632200"/>
          <p14:tracePt t="187012" x="2489200" y="3651250"/>
          <p14:tracePt t="187040" x="2470150" y="3670300"/>
          <p14:tracePt t="187173" x="2451100" y="3689350"/>
          <p14:tracePt t="187177" x="2451100" y="3708400"/>
          <p14:tracePt t="187203" x="2432050" y="3708400"/>
          <p14:tracePt t="187256" x="2432050" y="3727450"/>
          <p14:tracePt t="187257" x="2413000" y="3727450"/>
          <p14:tracePt t="187283" x="2393950" y="3727450"/>
          <p14:tracePt t="187310" x="2374900" y="3746500"/>
          <p14:tracePt t="187364" x="2355850" y="3765550"/>
          <p14:tracePt t="187365" x="2336800" y="3765550"/>
          <p14:tracePt t="187663" x="2336800" y="3746500"/>
          <p14:tracePt t="187716" x="2336800" y="3727450"/>
          <p14:tracePt t="187773" x="2336800" y="3708400"/>
          <p14:tracePt t="187854" x="2336800" y="3689350"/>
          <p14:tracePt t="187855" x="2336800" y="3670300"/>
          <p14:tracePt t="187910" x="2317750" y="3670300"/>
          <p14:tracePt t="190719" x="2336800" y="3670300"/>
          <p14:tracePt t="190884" x="2355850" y="3689350"/>
          <p14:tracePt t="190966" x="2393950" y="3727450"/>
          <p14:tracePt t="190975" x="2413000" y="3727450"/>
          <p14:tracePt t="191016" x="2451100" y="3746500"/>
          <p14:tracePt t="191065" x="2470150" y="3746500"/>
          <p14:tracePt t="191146" x="2489200" y="3746500"/>
          <p14:tracePt t="192494" x="2451100" y="3746500"/>
          <p14:tracePt t="192544" x="2432050" y="3746500"/>
          <p14:tracePt t="192629" x="2413000" y="3746500"/>
          <p14:tracePt t="192679" x="2393950" y="3746500"/>
          <p14:tracePt t="195772" x="2413000" y="3727450"/>
          <p14:tracePt t="195799" x="2451100" y="3708400"/>
          <p14:tracePt t="195852" x="2451100" y="3689350"/>
          <p14:tracePt t="195853" x="2470150" y="3670300"/>
          <p14:tracePt t="195880" x="2489200" y="3670300"/>
          <p14:tracePt t="195882" x="2508250" y="3651250"/>
          <p14:tracePt t="195963" x="2527300" y="3651250"/>
          <p14:tracePt t="196018" x="2540000" y="3651250"/>
          <p14:tracePt t="196071" x="2540000" y="3632200"/>
          <p14:tracePt t="196347" x="2540000" y="3651250"/>
          <p14:tracePt t="196381" x="2559050" y="3651250"/>
          <p14:tracePt t="196460" x="2559050" y="3670300"/>
          <p14:tracePt t="196492" x="2578100" y="3670300"/>
          <p14:tracePt t="196529" x="2597150" y="3689350"/>
          <p14:tracePt t="196916" x="2616200" y="3689350"/>
          <p14:tracePt t="196965" x="2654300" y="3689350"/>
          <p14:tracePt t="197010" x="2692400" y="3670300"/>
          <p14:tracePt t="197047" x="2711450" y="3651250"/>
          <p14:tracePt t="197097" x="2749550" y="3619500"/>
          <p14:tracePt t="197147" x="2768600" y="3581400"/>
          <p14:tracePt t="197148" x="2768600" y="3562350"/>
          <p14:tracePt t="197195" x="2787650" y="3524250"/>
          <p14:tracePt t="197196" x="2806700" y="3505200"/>
          <p14:tracePt t="197280" x="2825750" y="3467100"/>
          <p14:tracePt t="197281" x="2825750" y="3409950"/>
          <p14:tracePt t="197323" x="2825750" y="3333750"/>
          <p14:tracePt t="197325" x="2825750" y="3314700"/>
          <p14:tracePt t="197360" x="2825750" y="3276600"/>
          <p14:tracePt t="197401" x="2825750" y="3238500"/>
          <p14:tracePt t="197440" x="2844800" y="3187700"/>
          <p14:tracePt t="197441" x="2844800" y="3168650"/>
          <p14:tracePt t="197480" x="2844800" y="3111500"/>
          <p14:tracePt t="197526" x="2844800" y="3073400"/>
          <p14:tracePt t="197566" x="2844800" y="3054350"/>
          <p14:tracePt t="197630" x="2844800" y="3035300"/>
          <p14:tracePt t="197686" x="2844800" y="3016250"/>
          <p14:tracePt t="197740" x="2863850" y="3016250"/>
          <p14:tracePt t="197845" x="2876550" y="3016250"/>
          <p14:tracePt t="197875" x="2876550" y="3035300"/>
          <p14:tracePt t="197902" x="2895600" y="3073400"/>
          <p14:tracePt t="197931" x="2895600" y="3130550"/>
          <p14:tracePt t="197961" x="2895600" y="3168650"/>
          <p14:tracePt t="197963" x="2895600" y="3187700"/>
          <p14:tracePt t="197989" x="2914650" y="3206750"/>
          <p14:tracePt t="198016" x="2914650" y="3225800"/>
          <p14:tracePt t="198048" x="2914650" y="3238500"/>
          <p14:tracePt t="198050" x="2933700" y="3238500"/>
          <p14:tracePt t="198106" x="2933700" y="3257550"/>
          <p14:tracePt t="198108" x="2933700" y="3276600"/>
          <p14:tracePt t="198163" x="2952750" y="3295650"/>
          <p14:tracePt t="198296" x="2971800" y="3295650"/>
          <p14:tracePt t="198351" x="2971800" y="3314700"/>
          <p14:tracePt t="198456" x="2971800" y="3333750"/>
          <p14:tracePt t="198484" x="2971800" y="3352800"/>
          <p14:tracePt t="198542" x="2971800" y="3371850"/>
          <p14:tracePt t="198568" x="2952750" y="3390900"/>
          <p14:tracePt t="198650" x="2933700" y="3409950"/>
          <p14:tracePt t="198651" x="2933700" y="3429000"/>
          <p14:tracePt t="198708" x="2914650" y="3448050"/>
          <p14:tracePt t="198763" x="2895600" y="3448050"/>
          <p14:tracePt t="198764" x="2876550" y="3486150"/>
          <p14:tracePt t="198846" x="2863850" y="3486150"/>
          <p14:tracePt t="198903" x="2844800" y="3486150"/>
          <p14:tracePt t="198905" x="2825750" y="3486150"/>
          <p14:tracePt t="198932" x="2825750" y="3505200"/>
          <p14:tracePt t="198959" x="2787650" y="3505200"/>
          <p14:tracePt t="198994" x="2730500" y="3524250"/>
          <p14:tracePt t="199023" x="2692400" y="3543300"/>
          <p14:tracePt t="199025" x="2654300" y="3543300"/>
          <p14:tracePt t="199053" x="2578100" y="3581400"/>
          <p14:tracePt t="199081" x="2508250" y="3619500"/>
          <p14:tracePt t="199083" x="2489200" y="3619500"/>
          <p14:tracePt t="199109" x="2451100" y="3632200"/>
          <p14:tracePt t="199135" x="2432050" y="3632200"/>
          <p14:tracePt t="199197" x="2413000" y="3651250"/>
          <p14:tracePt t="199223" x="2393950" y="3651250"/>
          <p14:tracePt t="199305" x="2374900" y="3670300"/>
          <p14:tracePt t="199361" x="2355850" y="3670300"/>
          <p14:tracePt t="199362" x="2336800" y="3689350"/>
          <p14:tracePt t="199364" x="2317750" y="3689350"/>
          <p14:tracePt t="199445" x="2298700" y="3689350"/>
          <p14:tracePt t="204620" x="2336800" y="3689350"/>
          <p14:tracePt t="204648" x="2413000" y="3651250"/>
          <p14:tracePt t="204674" x="2540000" y="3600450"/>
          <p14:tracePt t="204730" x="2730500" y="3505200"/>
          <p14:tracePt t="204732" x="2971800" y="3448050"/>
          <p14:tracePt t="204733" x="3067050" y="3429000"/>
          <p14:tracePt t="204762" x="3251200" y="3409950"/>
          <p14:tracePt t="204788" x="3403600" y="3390900"/>
          <p14:tracePt t="204790" x="3460750" y="3371850"/>
          <p14:tracePt t="204817" x="3606800" y="3333750"/>
          <p14:tracePt t="204844" x="3721100" y="3295650"/>
          <p14:tracePt t="204871" x="3873500" y="3238500"/>
          <p14:tracePt t="204898" x="3924300" y="3238500"/>
          <p14:tracePt t="204947" x="4038600" y="3225800"/>
          <p14:tracePt t="205007" x="4076700" y="3225800"/>
          <p14:tracePt t="205075" x="4114800" y="3206750"/>
          <p14:tracePt t="205077" x="4133850" y="3206750"/>
          <p14:tracePt t="205126" x="4152900" y="3206750"/>
          <p14:tracePt t="205162" x="4152900" y="3187700"/>
          <p14:tracePt t="205211" x="4152900" y="3149600"/>
          <p14:tracePt t="205733" x="4229100" y="3206750"/>
          <p14:tracePt t="205741" x="4394200" y="3314700"/>
          <p14:tracePt t="205742" x="4413250" y="3314700"/>
          <p14:tracePt t="205777" x="4508500" y="3371850"/>
          <p14:tracePt t="205818" x="4578350" y="3429000"/>
          <p14:tracePt t="205857" x="4654550" y="3448050"/>
          <p14:tracePt t="205859" x="4673600" y="3467100"/>
          <p14:tracePt t="205910" x="4768850" y="3486150"/>
          <p14:tracePt t="205964" x="4806950" y="3505200"/>
          <p14:tracePt t="206361" x="4845050" y="3505200"/>
          <p14:tracePt t="206389" x="4933950" y="3505200"/>
          <p14:tracePt t="206415" x="5029200" y="3543300"/>
          <p14:tracePt t="206448" x="5124450" y="3562350"/>
          <p14:tracePt t="206474" x="5162550" y="3562350"/>
          <p14:tracePt t="206562" x="5181600" y="3581400"/>
          <p14:tracePt t="208187" x="5270500" y="3581400"/>
          <p14:tracePt t="208213" x="5422900" y="3543300"/>
          <p14:tracePt t="208238" x="5607050" y="3524250"/>
          <p14:tracePt t="208240" x="5683250" y="3524250"/>
          <p14:tracePt t="208267" x="5816600" y="3524250"/>
          <p14:tracePt t="208293" x="5943600" y="3524250"/>
          <p14:tracePt t="208321" x="6038850" y="3524250"/>
          <p14:tracePt t="208349" x="6096000" y="3524250"/>
          <p14:tracePt t="208378" x="6210300" y="3524250"/>
          <p14:tracePt t="208405" x="6299200" y="3505200"/>
          <p14:tracePt t="208449" x="6356350" y="3505200"/>
          <p14:tracePt t="208451" x="6394450" y="3505200"/>
          <p14:tracePt t="208514" x="6413500" y="3505200"/>
          <p14:tracePt t="208744" x="6432550" y="3505200"/>
          <p14:tracePt t="208799" x="6546850" y="3505200"/>
          <p14:tracePt t="208800" x="6673850" y="3505200"/>
          <p14:tracePt t="208828" x="6769100" y="3505200"/>
          <p14:tracePt t="208854" x="6826250" y="3505200"/>
          <p14:tracePt t="208881" x="6921500" y="3524250"/>
          <p14:tracePt t="208935" x="7067550" y="3543300"/>
          <p14:tracePt t="208937" x="7258050" y="3543300"/>
          <p14:tracePt t="208993" x="7385050" y="3543300"/>
          <p14:tracePt t="208994" x="7480300" y="3562350"/>
          <p14:tracePt t="209021" x="7518400" y="3562350"/>
          <p14:tracePt t="209022" x="7518400" y="3581400"/>
          <p14:tracePt t="209048" x="7575550" y="3600450"/>
          <p14:tracePt t="209075" x="7645400" y="3619500"/>
          <p14:tracePt t="209102" x="7759700" y="3619500"/>
          <p14:tracePt t="209104" x="7797800" y="3619500"/>
          <p14:tracePt t="209130" x="7912100" y="3619500"/>
          <p14:tracePt t="209156" x="8001000" y="3619500"/>
          <p14:tracePt t="209213" x="8058150" y="3619500"/>
          <p14:tracePt t="209214" x="8077200" y="3619500"/>
          <p14:tracePt t="209831" x="8039100" y="3619500"/>
          <p14:tracePt t="209857" x="8001000" y="3619500"/>
          <p14:tracePt t="209884" x="7931150" y="3600450"/>
          <p14:tracePt t="209911" x="7874000" y="3581400"/>
          <p14:tracePt t="209937" x="7816850" y="3581400"/>
          <p14:tracePt t="209963" x="7778750" y="3562350"/>
          <p14:tracePt t="210016" x="7740650" y="3562350"/>
          <p14:tracePt t="210018" x="7702550" y="3543300"/>
          <p14:tracePt t="210072" x="7683500" y="3543300"/>
          <p14:tracePt t="212166" x="7645400" y="3600450"/>
          <p14:tracePt t="212210" x="7575550" y="3746500"/>
          <p14:tracePt t="212257" x="7518400" y="3841750"/>
          <p14:tracePt t="212259" x="7518400" y="3860800"/>
          <p14:tracePt t="212306" x="7480300" y="3956050"/>
          <p14:tracePt t="212345" x="7480300" y="3994150"/>
          <p14:tracePt t="212394" x="7461250" y="4006850"/>
          <p14:tracePt t="212441" x="7461250" y="4064000"/>
          <p14:tracePt t="212481" x="7461250" y="4083050"/>
          <p14:tracePt t="212957" x="7442200" y="4083050"/>
          <p14:tracePt t="212958" x="7404100" y="4083050"/>
          <p14:tracePt t="212994" x="7219950" y="4083050"/>
          <p14:tracePt t="213032" x="7200900" y="4102100"/>
          <p14:tracePt t="213040" x="7086600" y="4121150"/>
          <p14:tracePt t="213042" x="7067550" y="4121150"/>
          <p14:tracePt t="213081" x="7029450" y="4140200"/>
          <p14:tracePt t="214008" x="7010400" y="4140200"/>
          <p14:tracePt t="214033" x="6807200" y="4121150"/>
          <p14:tracePt t="214061" x="6451600" y="4064000"/>
          <p14:tracePt t="214088" x="6038850" y="3994150"/>
          <p14:tracePt t="214115" x="5664200" y="3975100"/>
          <p14:tracePt t="214117" x="5537200" y="3975100"/>
          <p14:tracePt t="214144" x="5308600" y="3975100"/>
          <p14:tracePt t="214171" x="5143500" y="3975100"/>
          <p14:tracePt t="214197" x="5048250" y="3975100"/>
          <p14:tracePt t="214528" x="4991100" y="3975100"/>
          <p14:tracePt t="214556" x="4883150" y="3975100"/>
          <p14:tracePt t="214610" x="4692650" y="3975100"/>
          <p14:tracePt t="214612" x="4394200" y="3975100"/>
          <p14:tracePt t="214638" x="4210050" y="3994150"/>
          <p14:tracePt t="214640" x="4152900" y="4006850"/>
          <p14:tracePt t="214667" x="4019550" y="4006850"/>
          <p14:tracePt t="214694" x="3905250" y="4025900"/>
          <p14:tracePt t="214720" x="3816350" y="4025900"/>
          <p14:tracePt t="214721" x="3797300" y="4025900"/>
          <p14:tracePt t="214748" x="3740150" y="4025900"/>
          <p14:tracePt t="214775" x="3702050" y="4044950"/>
          <p14:tracePt t="215041" x="3556000" y="4044950"/>
          <p14:tracePt t="215093" x="3403600" y="4044950"/>
          <p14:tracePt t="215094" x="3067050" y="4064000"/>
          <p14:tracePt t="215120" x="2895600" y="4064000"/>
          <p14:tracePt t="215147" x="2787650" y="4064000"/>
          <p14:tracePt t="215148" x="2768600" y="4064000"/>
          <p14:tracePt t="215174" x="2730500" y="4064000"/>
          <p14:tracePt t="215512" x="2711450" y="4064000"/>
          <p14:tracePt t="215538" x="2635250" y="4064000"/>
          <p14:tracePt t="215564" x="2540000" y="4044950"/>
          <p14:tracePt t="215591" x="2508250" y="4044950"/>
          <p14:tracePt t="215622" x="2489200" y="4044950"/>
          <p14:tracePt t="215813" x="2470150" y="4044950"/>
          <p14:tracePt t="216030" x="2470150" y="4064000"/>
          <p14:tracePt t="216056" x="2470150" y="4083050"/>
          <p14:tracePt t="216081" x="2451100" y="4083050"/>
          <p14:tracePt t="216135" x="2432050" y="4083050"/>
          <p14:tracePt t="216136" x="2413000" y="4102100"/>
          <p14:tracePt t="216191" x="2393950" y="4121150"/>
          <p14:tracePt t="216192" x="2336800" y="4159250"/>
          <p14:tracePt t="216218" x="2317750" y="4178300"/>
          <p14:tracePt t="216244" x="2298700" y="4197350"/>
          <p14:tracePt t="216282" x="2279650" y="4197350"/>
          <p14:tracePt t="216308" x="2260600" y="4197350"/>
          <p14:tracePt t="218165" x="2279650" y="4197350"/>
          <p14:tracePt t="218191" x="2298700" y="4197350"/>
          <p14:tracePt t="218247" x="2336800" y="4197350"/>
          <p14:tracePt t="218249" x="2374900" y="4216400"/>
          <p14:tracePt t="218275" x="2413000" y="4216400"/>
          <p14:tracePt t="218306" x="2432050" y="4235450"/>
          <p14:tracePt t="218363" x="2470150" y="4235450"/>
          <p14:tracePt t="218364" x="2489200" y="4235450"/>
          <p14:tracePt t="218420" x="2508250" y="4235450"/>
          <p14:tracePt t="218675" x="2489200" y="4216400"/>
          <p14:tracePt t="218730" x="2470150" y="4216400"/>
          <p14:tracePt t="218731" x="2451100" y="4197350"/>
          <p14:tracePt t="218757" x="2432050" y="4197350"/>
          <p14:tracePt t="218811" x="2413000" y="4197350"/>
          <p14:tracePt t="219964" x="2413000" y="4178300"/>
          <p14:tracePt t="219991" x="2413000" y="4159250"/>
          <p14:tracePt t="220019" x="2413000" y="4140200"/>
          <p14:tracePt t="220046" x="2413000" y="4121150"/>
          <p14:tracePt t="220071" x="2413000" y="4102100"/>
          <p14:tracePt t="220099" x="2413000" y="4064000"/>
          <p14:tracePt t="220125" x="2432050" y="4044950"/>
          <p14:tracePt t="220157" x="2432050" y="4006850"/>
          <p14:tracePt t="220191" x="2451100" y="3975100"/>
          <p14:tracePt t="220218" x="2451100" y="3937000"/>
          <p14:tracePt t="220251" x="2451100" y="3898900"/>
          <p14:tracePt t="220284" x="2451100" y="3841750"/>
          <p14:tracePt t="220311" x="2451100" y="3803650"/>
          <p14:tracePt t="220337" x="2451100" y="3746500"/>
          <p14:tracePt t="220365" x="2451100" y="3727450"/>
          <p14:tracePt t="220366" x="2451100" y="3670300"/>
          <p14:tracePt t="220391" x="2451100" y="3619500"/>
          <p14:tracePt t="220447" x="2470150" y="3562350"/>
          <p14:tracePt t="220448" x="2470150" y="3505200"/>
          <p14:tracePt t="220474" x="2470150" y="3467100"/>
          <p14:tracePt t="220500" x="2470150" y="3429000"/>
          <p14:tracePt t="220527" x="2470150" y="3390900"/>
          <p14:tracePt t="220553" x="2489200" y="3371850"/>
          <p14:tracePt t="220612" x="2489200" y="3333750"/>
          <p14:tracePt t="220613" x="2489200" y="3295650"/>
          <p14:tracePt t="220645" x="2489200" y="3276600"/>
          <p14:tracePt t="220700" x="2489200" y="3257550"/>
          <p14:tracePt t="220831" x="2489200" y="3238500"/>
          <p14:tracePt t="220931" x="2470150" y="3238500"/>
          <p14:tracePt t="221008" x="2451100" y="3238500"/>
          <p14:tracePt t="221065" x="2451100" y="3225800"/>
          <p14:tracePt t="221118" x="2432050" y="3206750"/>
          <p14:tracePt t="221239" x="2413000" y="3225800"/>
          <p14:tracePt t="221265" x="2413000" y="3257550"/>
          <p14:tracePt t="221266" x="2413000" y="3276600"/>
          <p14:tracePt t="221294" x="2413000" y="3333750"/>
          <p14:tracePt t="221320" x="2413000" y="3390900"/>
          <p14:tracePt t="221347" x="2413000" y="3467100"/>
          <p14:tracePt t="221374" x="2413000" y="3543300"/>
          <p14:tracePt t="221399" x="2413000" y="3600450"/>
          <p14:tracePt t="221425" x="2413000" y="3651250"/>
          <p14:tracePt t="221452" x="2393950" y="3727450"/>
          <p14:tracePt t="221478" x="2393950" y="3784600"/>
          <p14:tracePt t="221516" x="2355850" y="3860800"/>
          <p14:tracePt t="221588" x="2336800" y="3956050"/>
          <p14:tracePt t="221629" x="2336800" y="3994150"/>
          <p14:tracePt t="221673" x="2317750" y="4044950"/>
          <p14:tracePt t="221713" x="2298700" y="4083050"/>
          <p14:tracePt t="221757" x="2298700" y="4121150"/>
          <p14:tracePt t="221758" x="2298700" y="4140200"/>
          <p14:tracePt t="221813" x="2279650" y="4178300"/>
          <p14:tracePt t="221814" x="2279650" y="4197350"/>
          <p14:tracePt t="221861" x="2279650" y="4235450"/>
          <p14:tracePt t="221907" x="2279650" y="4254500"/>
          <p14:tracePt t="221962" x="2279650" y="4292600"/>
          <p14:tracePt t="222081" x="2279650" y="4311650"/>
          <p14:tracePt t="222464" x="2279650" y="4273550"/>
          <p14:tracePt t="222510" x="2279650" y="4235450"/>
          <p14:tracePt t="222548" x="2279650" y="4216400"/>
          <p14:tracePt t="222597" x="2279650" y="4197350"/>
          <p14:tracePt t="222679" x="2279650" y="4178300"/>
          <p14:tracePt t="224258" x="2279650" y="4159250"/>
          <p14:tracePt t="224285" x="2279650" y="4121150"/>
          <p14:tracePt t="224312" x="2279650" y="4044950"/>
          <p14:tracePt t="224339" x="2279650" y="3994150"/>
          <p14:tracePt t="224364" x="2298700" y="3937000"/>
          <p14:tracePt t="224398" x="2298700" y="3860800"/>
          <p14:tracePt t="224425" x="2298700" y="3822700"/>
          <p14:tracePt t="224450" x="2298700" y="3784600"/>
          <p14:tracePt t="224477" x="2298700" y="3746500"/>
          <p14:tracePt t="224508" x="2298700" y="3708400"/>
          <p14:tracePt t="224535" x="2298700" y="3689350"/>
          <p14:tracePt t="224562" x="2298700" y="3670300"/>
          <p14:tracePt t="224589" x="2298700" y="3651250"/>
          <p14:tracePt t="224620" x="2298700" y="3632200"/>
          <p14:tracePt t="224646" x="2317750" y="3600450"/>
          <p14:tracePt t="224678" x="2317750" y="3562350"/>
          <p14:tracePt t="224706" x="2317750" y="3524250"/>
          <p14:tracePt t="224733" x="2317750" y="3505200"/>
          <p14:tracePt t="224761" x="2317750" y="3486150"/>
          <p14:tracePt t="224841" x="2317750" y="3467100"/>
          <p14:tracePt t="224843" x="2317750" y="3448050"/>
          <p14:tracePt t="224896" x="2317750" y="3429000"/>
          <p14:tracePt t="224952" x="2317750" y="3409950"/>
          <p14:tracePt t="224976" x="2298700" y="3409950"/>
          <p14:tracePt t="225000" x="2298700" y="3390900"/>
          <p14:tracePt t="225027" x="2298700" y="3371850"/>
          <p14:tracePt t="225054" x="2298700" y="3333750"/>
          <p14:tracePt t="225111" x="2298700" y="3314700"/>
          <p14:tracePt t="225163" x="2298700" y="3295650"/>
          <p14:tracePt t="225194" x="2279650" y="3295650"/>
          <p14:tracePt t="227901" x="2279650" y="3314700"/>
          <p14:tracePt t="227927" x="2279650" y="3371850"/>
          <p14:tracePt t="227954" x="2279650" y="3467100"/>
          <p14:tracePt t="227955" x="2279650" y="3486150"/>
          <p14:tracePt t="227982" x="2279650" y="3581400"/>
          <p14:tracePt t="228007" x="2279650" y="3670300"/>
          <p14:tracePt t="228032" x="2279650" y="3784600"/>
          <p14:tracePt t="228057" x="2279650" y="3879850"/>
          <p14:tracePt t="228058" x="2279650" y="3898900"/>
          <p14:tracePt t="228085" x="2260600" y="3956050"/>
          <p14:tracePt t="228112" x="2241550" y="3994150"/>
          <p14:tracePt t="228168" x="2241550" y="4044950"/>
          <p14:tracePt t="228169" x="2241550" y="4102100"/>
          <p14:tracePt t="228198" x="2241550" y="4178300"/>
          <p14:tracePt t="228228" x="2241550" y="4216400"/>
          <p14:tracePt t="228256" x="2241550" y="4273550"/>
          <p14:tracePt t="228282" x="2241550" y="4311650"/>
          <p14:tracePt t="228335" x="2241550" y="4349750"/>
          <p14:tracePt t="228336" x="2241550" y="4400550"/>
          <p14:tracePt t="228363" x="2260600" y="4438650"/>
          <p14:tracePt t="228392" x="2260600" y="4457700"/>
          <p14:tracePt t="228443" x="2260600" y="4476750"/>
          <p14:tracePt t="228567" x="2260600" y="4438650"/>
          <p14:tracePt t="228591" x="2260600" y="4381500"/>
          <p14:tracePt t="228617" x="2260600" y="4349750"/>
          <p14:tracePt t="228644" x="2260600" y="4311650"/>
          <p14:tracePt t="228670" x="2260600" y="4273550"/>
          <p14:tracePt t="228701" x="2260600" y="4254500"/>
          <p14:tracePt t="228728" x="2260600" y="4216400"/>
          <p14:tracePt t="228754" x="2260600" y="4197350"/>
          <p14:tracePt t="228814" x="2260600" y="4178300"/>
          <p14:tracePt t="228896" x="2241550" y="4178300"/>
          <p14:tracePt t="234902" x="2260600" y="4178300"/>
          <p14:tracePt t="234961" x="2279650" y="4178300"/>
          <p14:tracePt t="235076" x="2298700" y="4159250"/>
          <p14:tracePt t="235116" x="2317750" y="4140200"/>
          <p14:tracePt t="235166" x="2413000" y="4140200"/>
          <p14:tracePt t="235174" x="2432050" y="4140200"/>
          <p14:tracePt t="235212" x="2559050" y="4121150"/>
          <p14:tracePt t="235266" x="2914650" y="4121150"/>
          <p14:tracePt t="235324" x="3365500" y="4025900"/>
          <p14:tracePt t="235325" x="3441700" y="4006850"/>
          <p14:tracePt t="235364" x="3816350" y="3937000"/>
          <p14:tracePt t="235432" x="4489450" y="3841750"/>
          <p14:tracePt t="235545" x="5105400" y="3708400"/>
          <p14:tracePt t="235546" x="5219700" y="3689350"/>
          <p14:tracePt t="235547" x="5238750" y="3689350"/>
          <p14:tracePt t="235594" x="5384800" y="3670300"/>
          <p14:tracePt t="235678" x="5518150" y="3670300"/>
          <p14:tracePt t="235866" x="5626100" y="3632200"/>
          <p14:tracePt t="235905" x="6248400" y="3448050"/>
          <p14:tracePt t="235943" x="7289800" y="3149600"/>
          <p14:tracePt t="243853" x="8807450" y="4044950"/>
          <p14:tracePt t="243880" x="8566150" y="4159250"/>
          <p14:tracePt t="243910" x="8115300" y="4381500"/>
          <p14:tracePt t="243965" x="7759700" y="4591050"/>
          <p14:tracePt t="243966" x="7537450" y="4743450"/>
          <p14:tracePt t="243997" x="7346950" y="4832350"/>
          <p14:tracePt t="244027" x="7239000" y="4908550"/>
          <p14:tracePt t="244028" x="7219950" y="4927600"/>
          <p14:tracePt t="244059" x="7162800" y="4965700"/>
          <p14:tracePt t="244061" x="7162800" y="4984750"/>
          <p14:tracePt t="244653" x="7105650" y="4984750"/>
          <p14:tracePt t="244680" x="6940550" y="5003800"/>
          <p14:tracePt t="244712" x="6788150" y="5022850"/>
          <p14:tracePt t="244713" x="6750050" y="5022850"/>
          <p14:tracePt t="244745" x="6635750" y="5041900"/>
          <p14:tracePt t="244746" x="6616700" y="5041900"/>
          <p14:tracePt t="244776" x="6565900" y="5041900"/>
          <p14:tracePt t="244777" x="6546850" y="5041900"/>
          <p14:tracePt t="244823" x="6508750" y="5060950"/>
          <p14:tracePt t="244826" x="6489700" y="5060950"/>
          <p14:tracePt t="244856" x="6470650" y="5060950"/>
          <p14:tracePt t="245034" x="6489700" y="5022850"/>
          <p14:tracePt t="245064" x="6508750" y="5003800"/>
          <p14:tracePt t="245109" x="6527800" y="4984750"/>
          <p14:tracePt t="245111" x="6546850" y="4965700"/>
          <p14:tracePt t="245170" x="6565900" y="4946650"/>
          <p14:tracePt t="245198" x="6584950" y="4927600"/>
          <p14:tracePt t="245229" x="6604000" y="4908550"/>
          <p14:tracePt t="245230" x="6616700" y="4908550"/>
          <p14:tracePt t="245258" x="6635750" y="4889500"/>
          <p14:tracePt t="245288" x="6654800" y="4889500"/>
          <p14:tracePt t="245315" x="6673850" y="4889500"/>
          <p14:tracePt t="245345" x="6692900" y="4889500"/>
          <p14:tracePt t="245373" x="6711950" y="4870450"/>
          <p14:tracePt t="245374" x="6731000" y="4870450"/>
          <p14:tracePt t="245401" x="6750050" y="4851400"/>
          <p14:tracePt t="245429" x="6788150" y="4851400"/>
          <p14:tracePt t="245430" x="6807200" y="4851400"/>
          <p14:tracePt t="245458" x="6845300" y="4832350"/>
          <p14:tracePt t="245487" x="6883400" y="4832350"/>
          <p14:tracePt t="245515" x="6921500" y="4832350"/>
          <p14:tracePt t="245543" x="6953250" y="4832350"/>
          <p14:tracePt t="245573" x="6972300" y="4832350"/>
          <p14:tracePt t="245606" x="6991350" y="4832350"/>
          <p14:tracePt t="250107" x="6972300" y="4870450"/>
          <p14:tracePt t="250140" x="6972300" y="4908550"/>
          <p14:tracePt t="250142" x="6953250" y="4927600"/>
          <p14:tracePt t="250170" x="6953250" y="4965700"/>
          <p14:tracePt t="250198" x="6940550" y="5041900"/>
          <p14:tracePt t="250229" x="6921500" y="5080000"/>
          <p14:tracePt t="250260" x="6921500" y="5118100"/>
          <p14:tracePt t="250290" x="6902450" y="5149850"/>
          <p14:tracePt t="250346" x="6902450" y="5168900"/>
          <p14:tracePt t="250425" x="6902450" y="5187950"/>
          <p14:tracePt t="253575" x="6864350" y="5187950"/>
          <p14:tracePt t="253606" x="6826250" y="5187950"/>
          <p14:tracePt t="253607" x="6807200" y="5207000"/>
          <p14:tracePt t="253635" x="6769100" y="5226050"/>
          <p14:tracePt t="253663" x="6731000" y="5226050"/>
          <p14:tracePt t="253693" x="6692900" y="5245100"/>
          <p14:tracePt t="253724" x="6654800" y="5264150"/>
          <p14:tracePt t="253757" x="6616700" y="5264150"/>
          <p14:tracePt t="253811" x="6604000" y="5264150"/>
          <p14:tracePt t="253812" x="6584950" y="5264150"/>
          <p14:tracePt t="253841" x="6565900" y="5283200"/>
          <p14:tracePt t="253871" x="6527800" y="5283200"/>
          <p14:tracePt t="253897" x="6508750" y="5283200"/>
          <p14:tracePt t="253932" x="6451600" y="5283200"/>
          <p14:tracePt t="253961" x="6413500" y="5302250"/>
          <p14:tracePt t="253962" x="6375400" y="5302250"/>
          <p14:tracePt t="253993" x="6299200" y="5321300"/>
          <p14:tracePt t="253994" x="6280150" y="5340350"/>
          <p14:tracePt t="254026" x="6210300" y="5359400"/>
          <p14:tracePt t="254027" x="6172200" y="5359400"/>
          <p14:tracePt t="254072" x="6096000" y="5378450"/>
          <p14:tracePt t="254077" x="6038850" y="5378450"/>
          <p14:tracePt t="254107" x="5962650" y="5378450"/>
          <p14:tracePt t="254135" x="5911850" y="5378450"/>
          <p14:tracePt t="254163" x="5835650" y="5378450"/>
          <p14:tracePt t="254192" x="5797550" y="5397500"/>
          <p14:tracePt t="254243" x="5759450" y="5397500"/>
          <p14:tracePt t="254245" x="5702300" y="5397500"/>
          <p14:tracePt t="254275" x="5664200" y="5397500"/>
          <p14:tracePt t="254306" x="5626100" y="5397500"/>
          <p14:tracePt t="254378" x="5607050" y="5397500"/>
          <p14:tracePt t="254548" x="5556250" y="5397500"/>
          <p14:tracePt t="254578" x="5238750" y="5397500"/>
          <p14:tracePt t="254604" x="4826000" y="5397500"/>
          <p14:tracePt t="254633" x="4133850" y="5397500"/>
          <p14:tracePt t="254665" x="3740150" y="5416550"/>
          <p14:tracePt t="254693" x="3625850" y="5416550"/>
          <p14:tracePt t="254889" x="3587750" y="5416550"/>
          <p14:tracePt t="254916" x="3517900" y="5416550"/>
          <p14:tracePt t="254948" x="3403600" y="5397500"/>
          <p14:tracePt t="254977" x="3289300" y="5397500"/>
          <p14:tracePt t="254979" x="3251200" y="5397500"/>
          <p14:tracePt t="255008" x="3181350" y="5378450"/>
          <p14:tracePt t="255010" x="3162300" y="5378450"/>
          <p14:tracePt t="255042" x="3105150" y="5378450"/>
          <p14:tracePt t="255073" x="3086100" y="5378450"/>
          <p14:tracePt t="255074" x="3067050" y="5378450"/>
          <p14:tracePt t="255468" x="3067050" y="5359400"/>
          <p14:tracePt t="255499" x="3067050" y="5340350"/>
          <p14:tracePt t="255503" x="3048000" y="5340350"/>
          <p14:tracePt t="255532" x="3009900" y="5321300"/>
          <p14:tracePt t="255562" x="2971800" y="5302250"/>
          <p14:tracePt t="255594" x="2933700" y="5302250"/>
          <p14:tracePt t="255621" x="2914650" y="5302250"/>
          <p14:tracePt t="255652" x="2895600" y="5302250"/>
          <p14:tracePt t="255803" x="2914650" y="5302250"/>
          <p14:tracePt t="255830" x="2933700" y="5302250"/>
          <p14:tracePt t="255861" x="3009900" y="5302250"/>
          <p14:tracePt t="255889" x="3048000" y="5321300"/>
          <p14:tracePt t="255916" x="3067050" y="5321300"/>
          <p14:tracePt t="255947" x="3086100" y="5321300"/>
          <p14:tracePt t="255977" x="3124200" y="5321300"/>
          <p14:tracePt t="256006" x="3143250" y="5321300"/>
          <p14:tracePt t="256035" x="3181350" y="5321300"/>
          <p14:tracePt t="256082" x="3200400" y="5321300"/>
          <p14:tracePt t="256085" x="3232150" y="5340350"/>
          <p14:tracePt t="256111" x="3251200" y="5340350"/>
          <p14:tracePt t="256140" x="3270250" y="5340350"/>
          <p14:tracePt t="256265" x="3270250" y="5359400"/>
          <p14:tracePt t="256626" x="3289300" y="5359400"/>
          <p14:tracePt t="256664" x="3365500" y="5340350"/>
          <p14:tracePt t="256713" x="3536950" y="5321300"/>
          <p14:tracePt t="256762" x="3606800" y="5321300"/>
          <p14:tracePt t="256829" x="3644900" y="5321300"/>
          <p14:tracePt t="256878" x="3683000" y="5321300"/>
          <p14:tracePt t="256880" x="3702050" y="5321300"/>
          <p14:tracePt t="256925" x="3721100" y="5321300"/>
          <p14:tracePt t="257274" x="3740150" y="5321300"/>
          <p14:tracePt t="257313" x="3778250" y="5321300"/>
          <p14:tracePt t="257361" x="3873500" y="5321300"/>
          <p14:tracePt t="257415" x="3943350" y="5321300"/>
          <p14:tracePt t="257464" x="3981450" y="5321300"/>
          <p14:tracePt t="257513" x="4000500" y="5321300"/>
          <p14:tracePt t="257560" x="4038600" y="5321300"/>
          <p14:tracePt t="257600" x="4057650" y="5302250"/>
          <p14:tracePt t="257690" x="4076700" y="5302250"/>
          <p14:tracePt t="258044" x="3962400" y="5302250"/>
          <p14:tracePt t="258091" x="3835400" y="5283200"/>
          <p14:tracePt t="258092" x="3816350" y="5283200"/>
          <p14:tracePt t="258132" x="3702050" y="5283200"/>
          <p14:tracePt t="258181" x="3644900" y="5283200"/>
          <p14:tracePt t="258229" x="3587750" y="5283200"/>
          <p14:tracePt t="258277" x="3536950" y="5283200"/>
          <p14:tracePt t="258324" x="3517900" y="5283200"/>
          <p14:tracePt t="258593" x="3536950" y="5283200"/>
          <p14:tracePt t="258654" x="3556000" y="5264150"/>
          <p14:tracePt t="258655" x="3568700" y="5226050"/>
          <p14:tracePt t="258682" x="3568700" y="5207000"/>
          <p14:tracePt t="258715" x="3587750" y="5168900"/>
          <p14:tracePt t="258774" x="3606800" y="5168900"/>
          <p14:tracePt t="258855" x="3625850" y="5187950"/>
          <p14:tracePt t="258856" x="3644900" y="5226050"/>
          <p14:tracePt t="258933" x="3644900" y="5207000"/>
          <p14:tracePt t="258960" x="3644900" y="5187950"/>
          <p14:tracePt t="259113" x="3644900" y="5226050"/>
          <p14:tracePt t="259115" x="3644900" y="5245100"/>
          <p14:tracePt t="259484" x="3644900" y="5187950"/>
          <p14:tracePt t="259485" x="3644900" y="5168900"/>
          <p14:tracePt t="259514" x="3625850" y="5149850"/>
          <p14:tracePt t="259570" x="3625850" y="5137150"/>
          <p14:tracePt t="259674" x="3625850" y="5149850"/>
          <p14:tracePt t="259726" x="3625850" y="5168900"/>
          <p14:tracePt t="260017" x="3625850" y="5187950"/>
          <p14:tracePt t="260149" x="3625850" y="5207000"/>
          <p14:tracePt t="260177" x="3606800" y="5302250"/>
          <p14:tracePt t="260208" x="3587750" y="5397500"/>
          <p14:tracePt t="260209" x="3568700" y="5435600"/>
          <p14:tracePt t="260240" x="3556000" y="5492750"/>
          <p14:tracePt t="260268" x="3498850" y="5511800"/>
          <p14:tracePt t="260296" x="3422650" y="5511800"/>
          <p14:tracePt t="260325" x="3327400" y="5492750"/>
          <p14:tracePt t="260354" x="3251200" y="5492750"/>
          <p14:tracePt t="260356" x="3232150" y="5473700"/>
          <p14:tracePt t="260383" x="3162300" y="5454650"/>
          <p14:tracePt t="260386" x="3124200" y="5454650"/>
          <p14:tracePt t="260415" x="3067050" y="5435600"/>
          <p14:tracePt t="260447" x="2971800" y="5416550"/>
          <p14:tracePt t="260479" x="2914650" y="5416550"/>
          <p14:tracePt t="260509" x="2825750" y="5416550"/>
          <p14:tracePt t="260539" x="2768600" y="5416550"/>
          <p14:tracePt t="260540" x="2749550" y="5416550"/>
          <p14:tracePt t="260568" x="2730500" y="5416550"/>
          <p14:tracePt t="260595" x="2692400" y="5416550"/>
          <p14:tracePt t="260723" x="2673350" y="5397500"/>
          <p14:tracePt t="260775" x="2654300" y="5378450"/>
          <p14:tracePt t="260880" x="2635250" y="5378450"/>
          <p14:tracePt t="260910" x="2635250" y="5359400"/>
          <p14:tracePt t="261140" x="2635250" y="5321300"/>
          <p14:tracePt t="261168" x="2654300" y="5283200"/>
          <p14:tracePt t="261199" x="2673350" y="5245100"/>
          <p14:tracePt t="261229" x="2673350" y="5226050"/>
          <p14:tracePt t="261231" x="2673350" y="5207000"/>
          <p14:tracePt t="261261" x="2673350" y="5187950"/>
          <p14:tracePt t="261316" x="2692400" y="5187950"/>
          <p14:tracePt t="261346" x="2711450" y="5187950"/>
          <p14:tracePt t="261375" x="2730500" y="5207000"/>
          <p14:tracePt t="261404" x="2749550" y="5226050"/>
          <p14:tracePt t="261431" x="2768600" y="5245100"/>
          <p14:tracePt t="261460" x="2787650" y="5245100"/>
          <p14:tracePt t="261528" x="2806700" y="5187950"/>
          <p14:tracePt t="261575" x="2844800" y="5137150"/>
          <p14:tracePt t="261576" x="2844800" y="5118100"/>
          <p14:tracePt t="261660" x="2863850" y="5118100"/>
          <p14:tracePt t="261662" x="2863850" y="5137150"/>
          <p14:tracePt t="261708" x="2863850" y="5187950"/>
          <p14:tracePt t="261709" x="2863850" y="5207000"/>
          <p14:tracePt t="261760" x="2863850" y="5245100"/>
          <p14:tracePt t="261859" x="2844800" y="5207000"/>
          <p14:tracePt t="261911" x="2825750" y="5187950"/>
          <p14:tracePt t="261915" x="2825750" y="5168900"/>
          <p14:tracePt t="262012" x="2825750" y="5226050"/>
          <p14:tracePt t="262060" x="2825750" y="5245100"/>
          <p14:tracePt t="262155" x="2806700" y="5187950"/>
          <p14:tracePt t="262290" x="2806700" y="5207000"/>
          <p14:tracePt t="262291" x="2806700" y="5226050"/>
          <p14:tracePt t="262373" x="2806700" y="5207000"/>
          <p14:tracePt t="262413" x="2787650" y="5168900"/>
          <p14:tracePt t="262494" x="2787650" y="5149850"/>
          <p14:tracePt t="262542" x="2787650" y="5207000"/>
          <p14:tracePt t="262543" x="2787650" y="5226050"/>
          <p14:tracePt t="262591" x="2787650" y="5264150"/>
          <p14:tracePt t="262747" x="2787650" y="5302250"/>
          <p14:tracePt t="262797" x="2806700" y="5359400"/>
          <p14:tracePt t="262798" x="2825750" y="5359400"/>
          <p14:tracePt t="262846" x="3028950" y="5416550"/>
          <p14:tracePt t="262894" x="3384550" y="5511800"/>
          <p14:tracePt t="262964" x="3556000" y="5581650"/>
          <p14:tracePt t="262992" x="3587750" y="5581650"/>
          <p14:tracePt t="263021" x="3644900" y="5543550"/>
          <p14:tracePt t="263056" x="3663950" y="5524500"/>
          <p14:tracePt t="263058" x="3702050" y="5511800"/>
          <p14:tracePt t="263089" x="3721100" y="5511800"/>
          <p14:tracePt t="263116" x="3740150" y="5492750"/>
          <p14:tracePt t="263147" x="3816350" y="5473700"/>
          <p14:tracePt t="263178" x="3873500" y="5454650"/>
          <p14:tracePt t="263210" x="3905250" y="5435600"/>
          <p14:tracePt t="263239" x="3924300" y="5416550"/>
          <p14:tracePt t="263272" x="3943350" y="5397500"/>
          <p14:tracePt t="263305" x="3943350" y="5378450"/>
          <p14:tracePt t="263333" x="3924300" y="5378450"/>
          <p14:tracePt t="263362" x="3854450" y="5340350"/>
          <p14:tracePt t="263394" x="3759200" y="5321300"/>
          <p14:tracePt t="263423" x="3702050" y="5283200"/>
          <p14:tracePt t="263451" x="3663950" y="5264150"/>
          <p14:tracePt t="263482" x="3644900" y="5245100"/>
          <p14:tracePt t="263513" x="3625850" y="5245100"/>
          <p14:tracePt t="263544" x="3606800" y="5245100"/>
          <p14:tracePt t="264001" x="3606800" y="5226050"/>
          <p14:tracePt t="264082" x="3606800" y="5207000"/>
          <p14:tracePt t="265429" x="3587750" y="5283200"/>
          <p14:tracePt t="265460" x="3568700" y="5378450"/>
          <p14:tracePt t="265491" x="3568700" y="5473700"/>
          <p14:tracePt t="265520" x="3568700" y="5543550"/>
          <p14:tracePt t="265522" x="3568700" y="5562600"/>
          <p14:tracePt t="265550" x="3568700" y="5600700"/>
          <p14:tracePt t="265581" x="3568700" y="5619750"/>
          <p14:tracePt t="265638" x="3568700" y="5638800"/>
          <p14:tracePt t="266051" x="3625850" y="5638800"/>
          <p14:tracePt t="266079" x="3644900" y="5638800"/>
          <p14:tracePt t="266080" x="3759200" y="5638800"/>
          <p14:tracePt t="266110" x="3924300" y="5638800"/>
          <p14:tracePt t="266139" x="4038600" y="5657850"/>
          <p14:tracePt t="266168" x="4152900" y="5676900"/>
          <p14:tracePt t="266195" x="4241800" y="5695950"/>
          <p14:tracePt t="266227" x="4337050" y="5695950"/>
          <p14:tracePt t="266256" x="4394200" y="5695950"/>
          <p14:tracePt t="266285" x="4432300" y="5695950"/>
          <p14:tracePt t="266287" x="4451350" y="5695950"/>
          <p14:tracePt t="266315" x="4470400" y="5695950"/>
          <p14:tracePt t="266372" x="4489450" y="5695950"/>
          <p14:tracePt t="266630" x="4565650" y="5695950"/>
          <p14:tracePt t="266661" x="4730750" y="5676900"/>
          <p14:tracePt t="266690" x="4972050" y="5657850"/>
          <p14:tracePt t="266718" x="5143500" y="5657850"/>
          <p14:tracePt t="266771" x="5346700" y="5638800"/>
          <p14:tracePt t="266772" x="5537200" y="5619750"/>
          <p14:tracePt t="266799" x="5588000" y="5600700"/>
          <p14:tracePt t="266830" x="5607050" y="5600700"/>
          <p14:tracePt t="267073" x="5645150" y="5600700"/>
          <p14:tracePt t="267099" x="5797550" y="5600700"/>
          <p14:tracePt t="267130" x="5943600" y="5600700"/>
          <p14:tracePt t="267157" x="6134100" y="5600700"/>
          <p14:tracePt t="267185" x="6229350" y="5600700"/>
          <p14:tracePt t="267213" x="6267450" y="5600700"/>
          <p14:tracePt t="267246" x="6280150" y="5600700"/>
          <p14:tracePt t="267299" x="6299200" y="5600700"/>
          <p14:tracePt t="267378" x="6280150" y="5600700"/>
          <p14:tracePt t="267991" x="6318250" y="5600700"/>
          <p14:tracePt t="268018" x="6375400" y="5600700"/>
          <p14:tracePt t="268020" x="6394450" y="5600700"/>
          <p14:tracePt t="268048" x="6432550" y="5619750"/>
          <p14:tracePt t="268080" x="6470650" y="5638800"/>
          <p14:tracePt t="268132" x="6451600" y="5638800"/>
          <p14:tracePt t="268160" x="6413500" y="5638800"/>
          <p14:tracePt t="268189" x="6375400" y="5638800"/>
          <p14:tracePt t="268190" x="6356350" y="5638800"/>
          <p14:tracePt t="268218" x="6248400" y="5657850"/>
          <p14:tracePt t="268272" x="6134100" y="5676900"/>
          <p14:tracePt t="268274" x="5981700" y="5695950"/>
          <p14:tracePt t="268302" x="5911850" y="5734050"/>
          <p14:tracePt t="268304" x="5892800" y="5734050"/>
          <p14:tracePt t="268332" x="5873750" y="5753100"/>
          <p14:tracePt t="268363" x="5854700" y="5753100"/>
          <p14:tracePt t="268396" x="5816600" y="5753100"/>
          <p14:tracePt t="268426" x="5721350" y="5772150"/>
          <p14:tracePt t="268454" x="5626100" y="5791200"/>
          <p14:tracePt t="268455" x="5588000" y="5791200"/>
          <p14:tracePt t="268482" x="5461000" y="5810250"/>
          <p14:tracePt t="268512" x="5238750" y="5886450"/>
          <p14:tracePt t="268543" x="5067300" y="5937250"/>
          <p14:tracePt t="268544" x="5029200" y="5937250"/>
          <p14:tracePt t="268596" x="4991100" y="5975350"/>
          <p14:tracePt t="268740" x="4749800" y="5956300"/>
          <p14:tracePt t="268768" x="4394200" y="5937250"/>
          <p14:tracePt t="268797" x="3835400" y="5937250"/>
          <p14:tracePt t="268824" x="3460750" y="5937250"/>
          <p14:tracePt t="268826" x="3346450" y="5937250"/>
          <p14:tracePt t="268880" x="3251200" y="5937250"/>
          <p14:tracePt t="269057" x="3200400" y="5937250"/>
          <p14:tracePt t="269084" x="3143250" y="5937250"/>
          <p14:tracePt t="269112" x="3086100" y="5937250"/>
          <p14:tracePt t="269141" x="3067050" y="5918200"/>
          <p14:tracePt t="269218" x="3105150" y="5918200"/>
          <p14:tracePt t="269245" x="3143250" y="5918200"/>
          <p14:tracePt t="269247" x="3162300" y="5918200"/>
          <p14:tracePt t="269277" x="3200400" y="5918200"/>
          <p14:tracePt t="269307" x="3219450" y="5918200"/>
          <p14:tracePt t="270304" x="3232150" y="5918200"/>
          <p14:tracePt t="270331" x="3270250" y="5918200"/>
          <p14:tracePt t="270361" x="3289300" y="5918200"/>
          <p14:tracePt t="270393" x="3327400" y="5918200"/>
          <p14:tracePt t="270420" x="3346450" y="5918200"/>
          <p14:tracePt t="270451" x="3384550" y="5918200"/>
          <p14:tracePt t="270480" x="3403600" y="5937250"/>
          <p14:tracePt t="270508" x="3422650" y="5937250"/>
          <p14:tracePt t="270537" x="3460750" y="5937250"/>
          <p14:tracePt t="270565" x="3498850" y="5937250"/>
          <p14:tracePt t="270595" x="3556000" y="5937250"/>
          <p14:tracePt t="270625" x="3606800" y="5956300"/>
          <p14:tracePt t="270653" x="3663950" y="5956300"/>
          <p14:tracePt t="270656" x="3683000" y="5956300"/>
          <p14:tracePt t="270684" x="3759200" y="5956300"/>
          <p14:tracePt t="270737" x="3835400" y="5956300"/>
          <p14:tracePt t="270739" x="3962400" y="5956300"/>
          <p14:tracePt t="270766" x="4114800" y="5956300"/>
          <p14:tracePt t="270769" x="4171950" y="5956300"/>
          <p14:tracePt t="270797" x="4298950" y="5956300"/>
          <p14:tracePt t="270827" x="4413250" y="5956300"/>
          <p14:tracePt t="270855" x="4489450" y="5956300"/>
          <p14:tracePt t="270857" x="4508500" y="5956300"/>
          <p14:tracePt t="270885" x="4546600" y="5937250"/>
          <p14:tracePt t="270939" x="4578350" y="5937250"/>
          <p14:tracePt t="270940" x="4635500" y="5937250"/>
          <p14:tracePt t="271198" x="4826000" y="5937250"/>
          <p14:tracePt t="271227" x="5029200" y="5905500"/>
          <p14:tracePt t="271229" x="5105400" y="5905500"/>
          <p14:tracePt t="271259" x="5441950" y="5886450"/>
          <p14:tracePt t="271260" x="5556250" y="5886450"/>
          <p14:tracePt t="271290" x="5759450" y="5886450"/>
          <p14:tracePt t="271318" x="5911850" y="5905500"/>
          <p14:tracePt t="271346" x="5943600" y="5905500"/>
          <p14:tracePt t="271390" x="5962650" y="5905500"/>
          <p14:tracePt t="271391" x="5981700" y="5905500"/>
          <p14:tracePt t="271447" x="5981700" y="5918200"/>
          <p14:tracePt t="271526" x="6000750" y="5918200"/>
          <p14:tracePt t="271556" x="6019800" y="5918200"/>
          <p14:tracePt t="271613" x="6038850" y="5918200"/>
          <p14:tracePt t="271640" x="6076950" y="5918200"/>
          <p14:tracePt t="271668" x="6096000" y="5918200"/>
          <p14:tracePt t="271695" x="6115050" y="5918200"/>
          <p14:tracePt t="271749" x="6134100" y="5918200"/>
          <p14:tracePt t="271781" x="6096000" y="5905500"/>
          <p14:tracePt t="271813" x="6019800" y="5867400"/>
          <p14:tracePt t="271843" x="5854700" y="5848350"/>
          <p14:tracePt t="271873" x="5289550" y="5772150"/>
          <p14:tracePt t="271908" x="4565650" y="5638800"/>
          <p14:tracePt t="271935" x="4076700" y="5543550"/>
          <p14:tracePt t="271960" x="3962400" y="5524500"/>
          <p14:tracePt t="271982" x="3854450" y="5511800"/>
          <p14:tracePt t="271986" x="3759200" y="5511800"/>
          <p14:tracePt t="272155" x="3683000" y="5492750"/>
          <p14:tracePt t="272182" x="3384550" y="5359400"/>
          <p14:tracePt t="272212" x="3162300" y="5302250"/>
          <p14:tracePt t="272213" x="3105150" y="5264150"/>
          <p14:tracePt t="272258" x="2863850" y="5187950"/>
          <p14:tracePt t="272259" x="2749550" y="5149850"/>
          <p14:tracePt t="272261" x="2692400" y="5137150"/>
          <p14:tracePt t="272293" x="2635250" y="5118100"/>
          <p14:tracePt t="272439" x="2616200" y="5118100"/>
          <p14:tracePt t="272464" x="2578100" y="5118100"/>
          <p14:tracePt t="272494" x="2527300" y="5099050"/>
          <p14:tracePt t="272524" x="2508250" y="5099050"/>
          <p14:tracePt t="272601" x="2527300" y="5099050"/>
          <p14:tracePt t="272628" x="2559050" y="5118100"/>
          <p14:tracePt t="272658" x="2635250" y="5149850"/>
          <p14:tracePt t="272687" x="2654300" y="5168900"/>
          <p14:tracePt t="272716" x="2673350" y="5187950"/>
          <p14:tracePt t="272748" x="2692400" y="5187950"/>
          <p14:tracePt t="272801" x="2711450" y="5187950"/>
          <p14:tracePt t="272857" x="2730500" y="5168900"/>
          <p14:tracePt t="272885" x="2730500" y="5149850"/>
          <p14:tracePt t="272913" x="2749550" y="5137150"/>
          <p14:tracePt t="272942" x="2768600" y="5118100"/>
          <p14:tracePt t="272995" x="2768600" y="5099050"/>
          <p14:tracePt t="273049" x="2768600" y="5080000"/>
          <p14:tracePt t="273079" x="2787650" y="5060950"/>
          <p14:tracePt t="273134" x="2787650" y="5041900"/>
          <p14:tracePt t="273264" x="2787650" y="5060950"/>
          <p14:tracePt t="273294" x="2787650" y="5118100"/>
          <p14:tracePt t="273322" x="2787650" y="5149850"/>
          <p14:tracePt t="273324" x="2787650" y="5168900"/>
          <p14:tracePt t="273355" x="2787650" y="5187950"/>
          <p14:tracePt t="273385" x="2787650" y="5207000"/>
          <p14:tracePt t="273442" x="2787650" y="5187950"/>
          <p14:tracePt t="273470" x="2787650" y="5149850"/>
          <p14:tracePt t="273502" x="2787650" y="5137150"/>
          <p14:tracePt t="273578" x="2806700" y="5168900"/>
          <p14:tracePt t="273609" x="2806700" y="5187950"/>
          <p14:tracePt t="273661" x="2806700" y="5207000"/>
          <p14:tracePt t="273765" x="2806700" y="5226050"/>
          <p14:tracePt t="273792" x="2825750" y="5264150"/>
          <p14:tracePt t="273820" x="2863850" y="5302250"/>
          <p14:tracePt t="273848" x="2876550" y="5321300"/>
          <p14:tracePt t="273878" x="2895600" y="5340350"/>
          <p14:tracePt t="273909" x="2914650" y="5340350"/>
          <p14:tracePt t="273938" x="2990850" y="5359400"/>
          <p14:tracePt t="273966" x="3048000" y="5359400"/>
          <p14:tracePt t="273969" x="3067050" y="5359400"/>
          <p14:tracePt t="273998" x="3143250" y="5378450"/>
          <p14:tracePt t="274027" x="3289300" y="5397500"/>
          <p14:tracePt t="274058" x="3498850" y="5397500"/>
          <p14:tracePt t="274087" x="3663950" y="5397500"/>
          <p14:tracePt t="274089" x="3683000" y="5397500"/>
          <p14:tracePt t="274118" x="3740150" y="5378450"/>
          <p14:tracePt t="274146" x="3759200" y="5359400"/>
          <p14:tracePt t="274179" x="3778250" y="5321300"/>
          <p14:tracePt t="274210" x="3778250" y="5302250"/>
          <p14:tracePt t="274211" x="3778250" y="5283200"/>
          <p14:tracePt t="274240" x="3778250" y="5264150"/>
          <p14:tracePt t="274293" x="3778250" y="5245100"/>
          <p14:tracePt t="274294" x="3778250" y="5226050"/>
          <p14:tracePt t="274452" x="3759200" y="5226050"/>
          <p14:tracePt t="274483" x="3721100" y="5245100"/>
          <p14:tracePt t="274515" x="3683000" y="5245100"/>
          <p14:tracePt t="274545" x="3663950" y="5245100"/>
          <p14:tracePt t="274576" x="3644900" y="5245100"/>
          <p14:tracePt t="274630" x="3625850" y="5226050"/>
          <p14:tracePt t="274659" x="3606800" y="5187950"/>
          <p14:tracePt t="274710" x="3587750" y="5137150"/>
          <p14:tracePt t="274712" x="3587750" y="5080000"/>
          <p14:tracePt t="274743" x="3568700" y="5041900"/>
          <p14:tracePt t="274773" x="3568700" y="5022850"/>
          <p14:tracePt t="274824" x="3568700" y="5003800"/>
          <p14:tracePt t="274876" x="3568700" y="5022850"/>
          <p14:tracePt t="274902" x="3568700" y="5060950"/>
          <p14:tracePt t="274930" x="3568700" y="5118100"/>
          <p14:tracePt t="274959" x="3568700" y="5149850"/>
          <p14:tracePt t="274960" x="3568700" y="5168900"/>
          <p14:tracePt t="275066" x="3568700" y="5137150"/>
          <p14:tracePt t="275122" x="3568700" y="5118100"/>
          <p14:tracePt t="275149" x="3568700" y="5168900"/>
          <p14:tracePt t="275180" x="3587750" y="5245100"/>
          <p14:tracePt t="275214" x="3606800" y="5283200"/>
          <p14:tracePt t="275245" x="3606800" y="5264150"/>
          <p14:tracePt t="275275" x="3606800" y="5149850"/>
          <p14:tracePt t="275304" x="3587750" y="5118100"/>
          <p14:tracePt t="275383" x="3587750" y="5149850"/>
          <p14:tracePt t="275411" x="3587750" y="5187950"/>
          <p14:tracePt t="275443" x="3587750" y="5207000"/>
          <p14:tracePt t="277009" x="3587750" y="5264150"/>
          <p14:tracePt t="277011" x="3625850" y="5524500"/>
          <p14:tracePt t="277058" x="3702050" y="5886450"/>
          <p14:tracePt t="277060" x="3702050" y="5956300"/>
          <p14:tracePt t="277113" x="3759200" y="6311900"/>
          <p14:tracePt t="277161" x="3759200" y="6388100"/>
          <p14:tracePt t="277240" x="3759200" y="6407150"/>
          <p14:tracePt t="282359" x="3797300" y="6261100"/>
          <p14:tracePt t="282395" x="4000500" y="5867400"/>
          <p14:tracePt t="282446" x="4394200" y="5340350"/>
          <p14:tracePt t="282490" x="4635500" y="5118100"/>
          <p14:tracePt t="282492" x="4673600" y="5080000"/>
          <p14:tracePt t="282532" x="4883150" y="4908550"/>
          <p14:tracePt t="282580" x="5048250" y="4775200"/>
          <p14:tracePt t="282629" x="5200650" y="4648200"/>
          <p14:tracePt t="282680" x="5270500" y="4629150"/>
          <p14:tracePt t="282729" x="5384800" y="4629150"/>
          <p14:tracePt t="282779" x="5518150" y="4629150"/>
          <p14:tracePt t="282780" x="5537200" y="4629150"/>
          <p14:tracePt t="282830" x="5683250" y="4629150"/>
          <p14:tracePt t="282880" x="5721350" y="4648200"/>
          <p14:tracePt t="282926" x="5740400" y="4762500"/>
          <p14:tracePt t="282958" x="5854700" y="4851400"/>
          <p14:tracePt t="282987" x="6000750" y="4889500"/>
          <p14:tracePt t="282990" x="6057900" y="4889500"/>
          <p14:tracePt t="283020" x="6248400" y="4851400"/>
          <p14:tracePt t="283022" x="6280150" y="4832350"/>
          <p14:tracePt t="283050" x="6432550" y="4775200"/>
          <p14:tracePt t="283078" x="6584950" y="4743450"/>
          <p14:tracePt t="283131" x="6604000" y="4743450"/>
          <p14:tracePt t="283280" x="6991350" y="4552950"/>
          <p14:tracePt t="283308" x="7423150" y="4330700"/>
          <p14:tracePt t="283336" x="8229600" y="3956050"/>
          <p14:tracePt t="283337" x="8566150" y="3822700"/>
        </p14:tracePtLst>
      </p14:laserTraceLst>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a:extLst>
              <a:ext uri="{FF2B5EF4-FFF2-40B4-BE49-F238E27FC236}">
                <a16:creationId xmlns:a16="http://schemas.microsoft.com/office/drawing/2014/main" id="{97035380-A9DF-9446-9381-4D4713E3F71A}"/>
              </a:ext>
            </a:extLst>
          </p:cNvPr>
          <p:cNvSpPr>
            <a:spLocks noGrp="1" noChangeArrowheads="1"/>
          </p:cNvSpPr>
          <p:nvPr>
            <p:ph type="title"/>
          </p:nvPr>
        </p:nvSpPr>
        <p:spPr>
          <a:xfrm>
            <a:off x="395288" y="274638"/>
            <a:ext cx="8281987" cy="708025"/>
          </a:xfrm>
        </p:spPr>
        <p:txBody>
          <a:bodyPr/>
          <a:lstStyle/>
          <a:p>
            <a:r>
              <a:rPr lang="en-AU" altLang="en-US"/>
              <a:t>Register Renaming</a:t>
            </a:r>
          </a:p>
        </p:txBody>
      </p:sp>
      <p:sp>
        <p:nvSpPr>
          <p:cNvPr id="52226" name="Rectangle 3">
            <a:extLst>
              <a:ext uri="{FF2B5EF4-FFF2-40B4-BE49-F238E27FC236}">
                <a16:creationId xmlns:a16="http://schemas.microsoft.com/office/drawing/2014/main" id="{643FE26F-9E9B-1D44-997F-56C9576EA52B}"/>
              </a:ext>
            </a:extLst>
          </p:cNvPr>
          <p:cNvSpPr>
            <a:spLocks noGrp="1" noChangeArrowheads="1"/>
          </p:cNvSpPr>
          <p:nvPr>
            <p:ph type="body" idx="1"/>
          </p:nvPr>
        </p:nvSpPr>
        <p:spPr/>
        <p:txBody>
          <a:bodyPr/>
          <a:lstStyle/>
          <a:p>
            <a:pPr>
              <a:lnSpc>
                <a:spcPct val="90000"/>
              </a:lnSpc>
            </a:pPr>
            <a:r>
              <a:rPr lang="en-US" altLang="en-US" sz="2800" dirty="0"/>
              <a:t>Example</a:t>
            </a:r>
          </a:p>
          <a:p>
            <a:pPr>
              <a:lnSpc>
                <a:spcPct val="90000"/>
              </a:lnSpc>
            </a:pPr>
            <a:endParaRPr lang="en-US" altLang="en-US" dirty="0"/>
          </a:p>
          <a:p>
            <a:pPr>
              <a:buFontTx/>
              <a:buNone/>
              <a:tabLst>
                <a:tab pos="1362075" algn="l"/>
              </a:tabLst>
            </a:pPr>
            <a:r>
              <a:rPr lang="en-US" altLang="en-US" dirty="0"/>
              <a:t>	DIV.D 	F0,F2,F4</a:t>
            </a:r>
          </a:p>
          <a:p>
            <a:pPr>
              <a:buFontTx/>
              <a:buNone/>
              <a:tabLst>
                <a:tab pos="1362075" algn="l"/>
              </a:tabLst>
            </a:pPr>
            <a:r>
              <a:rPr lang="en-US" altLang="en-US" dirty="0"/>
              <a:t>	ADD.D 	</a:t>
            </a:r>
            <a:r>
              <a:rPr lang="en-US" altLang="en-US" dirty="0">
                <a:solidFill>
                  <a:srgbClr val="FF0000"/>
                </a:solidFill>
              </a:rPr>
              <a:t>F6</a:t>
            </a:r>
            <a:r>
              <a:rPr lang="en-US" altLang="en-US" dirty="0"/>
              <a:t>,F0,</a:t>
            </a:r>
            <a:r>
              <a:rPr lang="en-US" altLang="en-US" dirty="0">
                <a:solidFill>
                  <a:srgbClr val="00B050"/>
                </a:solidFill>
              </a:rPr>
              <a:t>F8</a:t>
            </a:r>
          </a:p>
          <a:p>
            <a:pPr>
              <a:buFontTx/>
              <a:buNone/>
              <a:tabLst>
                <a:tab pos="1362075" algn="l"/>
              </a:tabLst>
            </a:pPr>
            <a:r>
              <a:rPr lang="en-US" altLang="en-US" dirty="0"/>
              <a:t>	S.D 	</a:t>
            </a:r>
            <a:r>
              <a:rPr lang="en-US" altLang="en-US" dirty="0">
                <a:solidFill>
                  <a:srgbClr val="0070C0"/>
                </a:solidFill>
              </a:rPr>
              <a:t>F6</a:t>
            </a:r>
            <a:r>
              <a:rPr lang="en-US" altLang="en-US" dirty="0"/>
              <a:t>,0(R1)</a:t>
            </a:r>
          </a:p>
          <a:p>
            <a:pPr>
              <a:buFontTx/>
              <a:buNone/>
              <a:tabLst>
                <a:tab pos="1362075" algn="l"/>
              </a:tabLst>
            </a:pPr>
            <a:r>
              <a:rPr lang="en-US" altLang="en-US" dirty="0"/>
              <a:t>	SUB.D 	</a:t>
            </a:r>
            <a:r>
              <a:rPr lang="en-US" altLang="en-US" dirty="0">
                <a:solidFill>
                  <a:srgbClr val="00B050"/>
                </a:solidFill>
              </a:rPr>
              <a:t>F8</a:t>
            </a:r>
            <a:r>
              <a:rPr lang="en-US" altLang="en-US" dirty="0"/>
              <a:t>,F10,F14</a:t>
            </a:r>
          </a:p>
          <a:p>
            <a:pPr>
              <a:buFontTx/>
              <a:buNone/>
              <a:tabLst>
                <a:tab pos="1362075" algn="l"/>
              </a:tabLst>
            </a:pPr>
            <a:r>
              <a:rPr lang="en-US" altLang="en-US" dirty="0"/>
              <a:t>	MUL.D 	</a:t>
            </a:r>
            <a:r>
              <a:rPr lang="en-US" altLang="en-US" dirty="0">
                <a:solidFill>
                  <a:srgbClr val="0070C0"/>
                </a:solidFill>
              </a:rPr>
              <a:t>F</a:t>
            </a:r>
            <a:r>
              <a:rPr lang="en-US" altLang="en-US" dirty="0">
                <a:solidFill>
                  <a:srgbClr val="FF0000"/>
                </a:solidFill>
              </a:rPr>
              <a:t>6</a:t>
            </a:r>
            <a:r>
              <a:rPr lang="en-US" altLang="en-US" dirty="0"/>
              <a:t>,F10,F8</a:t>
            </a:r>
          </a:p>
          <a:p>
            <a:pPr>
              <a:buFontTx/>
              <a:buNone/>
            </a:pPr>
            <a:endParaRPr lang="en-US" altLang="en-US" dirty="0"/>
          </a:p>
        </p:txBody>
      </p:sp>
      <p:sp>
        <p:nvSpPr>
          <p:cNvPr id="52227" name="Freeform 5">
            <a:extLst>
              <a:ext uri="{FF2B5EF4-FFF2-40B4-BE49-F238E27FC236}">
                <a16:creationId xmlns:a16="http://schemas.microsoft.com/office/drawing/2014/main" id="{595C4A1A-873F-694A-85C8-7D093C87E329}"/>
              </a:ext>
            </a:extLst>
          </p:cNvPr>
          <p:cNvSpPr>
            <a:spLocks noChangeArrowheads="1"/>
          </p:cNvSpPr>
          <p:nvPr/>
        </p:nvSpPr>
        <p:spPr bwMode="auto">
          <a:xfrm>
            <a:off x="3444875" y="2667000"/>
            <a:ext cx="890588" cy="857250"/>
          </a:xfrm>
          <a:custGeom>
            <a:avLst/>
            <a:gdLst>
              <a:gd name="T0" fmla="*/ 0 w 890588"/>
              <a:gd name="T1" fmla="*/ 0 h 857250"/>
              <a:gd name="T2" fmla="*/ 828675 w 890588"/>
              <a:gd name="T3" fmla="*/ 333375 h 857250"/>
              <a:gd name="T4" fmla="*/ 371475 w 890588"/>
              <a:gd name="T5" fmla="*/ 857250 h 857250"/>
              <a:gd name="T6" fmla="*/ 0 60000 65536"/>
              <a:gd name="T7" fmla="*/ 0 60000 65536"/>
              <a:gd name="T8" fmla="*/ 0 60000 65536"/>
              <a:gd name="T9" fmla="*/ 0 w 890588"/>
              <a:gd name="T10" fmla="*/ 0 h 857250"/>
              <a:gd name="T11" fmla="*/ 890588 w 890588"/>
              <a:gd name="T12" fmla="*/ 857250 h 857250"/>
            </a:gdLst>
            <a:ahLst/>
            <a:cxnLst>
              <a:cxn ang="T6">
                <a:pos x="T0" y="T1"/>
              </a:cxn>
              <a:cxn ang="T7">
                <a:pos x="T2" y="T3"/>
              </a:cxn>
              <a:cxn ang="T8">
                <a:pos x="T4" y="T5"/>
              </a:cxn>
            </a:cxnLst>
            <a:rect l="T9" t="T10" r="T11" b="T12"/>
            <a:pathLst>
              <a:path w="890588" h="857250">
                <a:moveTo>
                  <a:pt x="0" y="0"/>
                </a:moveTo>
                <a:cubicBezTo>
                  <a:pt x="383381" y="95250"/>
                  <a:pt x="766763" y="190500"/>
                  <a:pt x="828675" y="333375"/>
                </a:cubicBezTo>
                <a:cubicBezTo>
                  <a:pt x="890588" y="476250"/>
                  <a:pt x="631031" y="666750"/>
                  <a:pt x="371475" y="857250"/>
                </a:cubicBezTo>
              </a:path>
            </a:pathLst>
          </a:custGeom>
          <a:noFill/>
          <a:ln w="9525">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sp>
        <p:nvSpPr>
          <p:cNvPr id="7" name="TextBox 6">
            <a:extLst>
              <a:ext uri="{FF2B5EF4-FFF2-40B4-BE49-F238E27FC236}">
                <a16:creationId xmlns:a16="http://schemas.microsoft.com/office/drawing/2014/main" id="{65C97487-9BDA-B347-A368-7B954E71B7CB}"/>
              </a:ext>
            </a:extLst>
          </p:cNvPr>
          <p:cNvSpPr txBox="1"/>
          <p:nvPr/>
        </p:nvSpPr>
        <p:spPr>
          <a:xfrm>
            <a:off x="4217988" y="2781300"/>
            <a:ext cx="2089150" cy="400050"/>
          </a:xfrm>
          <a:prstGeom prst="rect">
            <a:avLst/>
          </a:prstGeom>
          <a:noFill/>
        </p:spPr>
        <p:txBody>
          <a:bodyPr>
            <a:spAutoFit/>
          </a:bodyPr>
          <a:lstStyle/>
          <a:p>
            <a:pPr algn="ctr" eaLnBrk="1" hangingPunct="1">
              <a:defRPr/>
            </a:pPr>
            <a:r>
              <a:rPr lang="en-US" sz="2000" dirty="0" err="1">
                <a:solidFill>
                  <a:srgbClr val="003399"/>
                </a:solidFill>
                <a:latin typeface="Candara" panose="020E0502030303020204" pitchFamily="34" charset="0"/>
                <a:ea typeface="ＭＳ Ｐゴシック" pitchFamily="1" charset="-128"/>
              </a:rPr>
              <a:t>antidependence</a:t>
            </a:r>
            <a:endParaRPr lang="en-US" sz="2000" dirty="0">
              <a:solidFill>
                <a:srgbClr val="003399"/>
              </a:solidFill>
              <a:latin typeface="Candara" panose="020E0502030303020204" pitchFamily="34" charset="0"/>
              <a:ea typeface="ＭＳ Ｐゴシック" pitchFamily="1" charset="-128"/>
            </a:endParaRPr>
          </a:p>
        </p:txBody>
      </p:sp>
      <p:sp>
        <p:nvSpPr>
          <p:cNvPr id="52229" name="Freeform 7">
            <a:extLst>
              <a:ext uri="{FF2B5EF4-FFF2-40B4-BE49-F238E27FC236}">
                <a16:creationId xmlns:a16="http://schemas.microsoft.com/office/drawing/2014/main" id="{12A8EB61-1155-8543-8BBA-8D9E48EE2ADC}"/>
              </a:ext>
            </a:extLst>
          </p:cNvPr>
          <p:cNvSpPr>
            <a:spLocks noChangeArrowheads="1"/>
          </p:cNvSpPr>
          <p:nvPr/>
        </p:nvSpPr>
        <p:spPr bwMode="auto">
          <a:xfrm>
            <a:off x="3310405" y="3181350"/>
            <a:ext cx="1508125" cy="828675"/>
          </a:xfrm>
          <a:custGeom>
            <a:avLst/>
            <a:gdLst>
              <a:gd name="T0" fmla="*/ 0 w 1965325"/>
              <a:gd name="T1" fmla="*/ 0 h 847725"/>
              <a:gd name="T2" fmla="*/ 1847850 w 1965325"/>
              <a:gd name="T3" fmla="*/ 342900 h 847725"/>
              <a:gd name="T4" fmla="*/ 704850 w 1965325"/>
              <a:gd name="T5" fmla="*/ 847725 h 847725"/>
              <a:gd name="T6" fmla="*/ 0 60000 65536"/>
              <a:gd name="T7" fmla="*/ 0 60000 65536"/>
              <a:gd name="T8" fmla="*/ 0 60000 65536"/>
              <a:gd name="T9" fmla="*/ 0 w 1965325"/>
              <a:gd name="T10" fmla="*/ 0 h 847725"/>
              <a:gd name="T11" fmla="*/ 1965325 w 1965325"/>
              <a:gd name="T12" fmla="*/ 847725 h 847725"/>
            </a:gdLst>
            <a:ahLst/>
            <a:cxnLst>
              <a:cxn ang="T6">
                <a:pos x="T0" y="T1"/>
              </a:cxn>
              <a:cxn ang="T7">
                <a:pos x="T2" y="T3"/>
              </a:cxn>
              <a:cxn ang="T8">
                <a:pos x="T4" y="T5"/>
              </a:cxn>
            </a:cxnLst>
            <a:rect l="T9" t="T10" r="T11" b="T12"/>
            <a:pathLst>
              <a:path w="1965325" h="847725">
                <a:moveTo>
                  <a:pt x="0" y="0"/>
                </a:moveTo>
                <a:cubicBezTo>
                  <a:pt x="865187" y="100806"/>
                  <a:pt x="1730375" y="201613"/>
                  <a:pt x="1847850" y="342900"/>
                </a:cubicBezTo>
                <a:cubicBezTo>
                  <a:pt x="1965325" y="484187"/>
                  <a:pt x="1335087" y="665956"/>
                  <a:pt x="704850" y="847725"/>
                </a:cubicBezTo>
              </a:path>
            </a:pathLst>
          </a:custGeom>
          <a:noFill/>
          <a:ln w="9525">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square">
            <a:spAutoFit/>
          </a:bodyPr>
          <a:lstStyle/>
          <a:p>
            <a:endParaRPr lang="en-US"/>
          </a:p>
        </p:txBody>
      </p:sp>
      <p:sp>
        <p:nvSpPr>
          <p:cNvPr id="9" name="TextBox 8">
            <a:extLst>
              <a:ext uri="{FF2B5EF4-FFF2-40B4-BE49-F238E27FC236}">
                <a16:creationId xmlns:a16="http://schemas.microsoft.com/office/drawing/2014/main" id="{C7F6DD70-F886-D14E-9F0B-BAB87AC22A3F}"/>
              </a:ext>
            </a:extLst>
          </p:cNvPr>
          <p:cNvSpPr txBox="1"/>
          <p:nvPr/>
        </p:nvSpPr>
        <p:spPr>
          <a:xfrm>
            <a:off x="4659780" y="3357563"/>
            <a:ext cx="2089150" cy="400050"/>
          </a:xfrm>
          <a:prstGeom prst="rect">
            <a:avLst/>
          </a:prstGeom>
          <a:noFill/>
        </p:spPr>
        <p:txBody>
          <a:bodyPr>
            <a:spAutoFit/>
          </a:bodyPr>
          <a:lstStyle/>
          <a:p>
            <a:pPr algn="ctr" eaLnBrk="1" hangingPunct="1">
              <a:defRPr/>
            </a:pPr>
            <a:r>
              <a:rPr lang="en-US" sz="2000" dirty="0" err="1">
                <a:solidFill>
                  <a:srgbClr val="003399"/>
                </a:solidFill>
                <a:latin typeface="Candara" panose="020E0502030303020204" pitchFamily="34" charset="0"/>
                <a:ea typeface="ＭＳ Ｐゴシック" pitchFamily="1" charset="-128"/>
              </a:rPr>
              <a:t>antidependence</a:t>
            </a:r>
            <a:endParaRPr lang="en-US" sz="2000" dirty="0">
              <a:solidFill>
                <a:srgbClr val="003399"/>
              </a:solidFill>
              <a:latin typeface="Candara" panose="020E0502030303020204" pitchFamily="34" charset="0"/>
              <a:ea typeface="ＭＳ Ｐゴシック" pitchFamily="1" charset="-128"/>
            </a:endParaRPr>
          </a:p>
        </p:txBody>
      </p:sp>
      <p:sp>
        <p:nvSpPr>
          <p:cNvPr id="2" name="TextBox 1">
            <a:extLst>
              <a:ext uri="{FF2B5EF4-FFF2-40B4-BE49-F238E27FC236}">
                <a16:creationId xmlns:a16="http://schemas.microsoft.com/office/drawing/2014/main" id="{FD09D9B7-DC5A-7E43-A3F8-9678D1E052C6}"/>
              </a:ext>
            </a:extLst>
          </p:cNvPr>
          <p:cNvSpPr txBox="1"/>
          <p:nvPr/>
        </p:nvSpPr>
        <p:spPr>
          <a:xfrm>
            <a:off x="685800" y="5770657"/>
            <a:ext cx="8074025" cy="338138"/>
          </a:xfrm>
          <a:prstGeom prst="rect">
            <a:avLst/>
          </a:prstGeom>
          <a:noFill/>
        </p:spPr>
        <p:txBody>
          <a:bodyPr wrap="none">
            <a:spAutoFit/>
          </a:bodyPr>
          <a:lstStyle/>
          <a:p>
            <a:pPr>
              <a:defRPr/>
            </a:pPr>
            <a:r>
              <a:rPr lang="en-US" sz="1600" dirty="0">
                <a:solidFill>
                  <a:schemeClr val="bg1">
                    <a:lumMod val="50000"/>
                  </a:schemeClr>
                </a:solidFill>
              </a:rPr>
              <a:t>Note: The above code snippet uses the MIPS ISA. The textbook uses the RISC V ISA. </a:t>
            </a:r>
          </a:p>
        </p:txBody>
      </p:sp>
      <p:sp>
        <p:nvSpPr>
          <p:cNvPr id="52232" name="Text Box 5">
            <a:extLst>
              <a:ext uri="{FF2B5EF4-FFF2-40B4-BE49-F238E27FC236}">
                <a16:creationId xmlns:a16="http://schemas.microsoft.com/office/drawing/2014/main" id="{0BFD008E-5621-9249-AC2B-9CDAD4CE174B}"/>
              </a:ext>
            </a:extLst>
          </p:cNvPr>
          <p:cNvSpPr txBox="1">
            <a:spLocks noChangeArrowheads="1"/>
          </p:cNvSpPr>
          <p:nvPr/>
        </p:nvSpPr>
        <p:spPr bwMode="auto">
          <a:xfrm rot="5400000">
            <a:off x="7814469" y="5542757"/>
            <a:ext cx="2289175" cy="3698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800">
                <a:solidFill>
                  <a:srgbClr val="0066FF"/>
                </a:solidFill>
              </a:rPr>
              <a:t>Dynamic Scheduling</a:t>
            </a:r>
          </a:p>
        </p:txBody>
      </p:sp>
      <p:sp>
        <p:nvSpPr>
          <p:cNvPr id="11" name="Freeform 7">
            <a:extLst>
              <a:ext uri="{FF2B5EF4-FFF2-40B4-BE49-F238E27FC236}">
                <a16:creationId xmlns:a16="http://schemas.microsoft.com/office/drawing/2014/main" id="{4A935C28-6A71-D040-A8EA-5A06C570A51E}"/>
              </a:ext>
            </a:extLst>
          </p:cNvPr>
          <p:cNvSpPr>
            <a:spLocks noChangeArrowheads="1"/>
          </p:cNvSpPr>
          <p:nvPr/>
        </p:nvSpPr>
        <p:spPr bwMode="auto">
          <a:xfrm>
            <a:off x="5452962" y="2742082"/>
            <a:ext cx="1508125" cy="1267943"/>
          </a:xfrm>
          <a:custGeom>
            <a:avLst/>
            <a:gdLst>
              <a:gd name="T0" fmla="*/ 0 w 1965325"/>
              <a:gd name="T1" fmla="*/ 0 h 847725"/>
              <a:gd name="T2" fmla="*/ 1847850 w 1965325"/>
              <a:gd name="T3" fmla="*/ 342900 h 847725"/>
              <a:gd name="T4" fmla="*/ 704850 w 1965325"/>
              <a:gd name="T5" fmla="*/ 847725 h 847725"/>
              <a:gd name="T6" fmla="*/ 0 60000 65536"/>
              <a:gd name="T7" fmla="*/ 0 60000 65536"/>
              <a:gd name="T8" fmla="*/ 0 60000 65536"/>
              <a:gd name="T9" fmla="*/ 0 w 1965325"/>
              <a:gd name="T10" fmla="*/ 0 h 847725"/>
              <a:gd name="T11" fmla="*/ 1965325 w 1965325"/>
              <a:gd name="T12" fmla="*/ 847725 h 847725"/>
            </a:gdLst>
            <a:ahLst/>
            <a:cxnLst>
              <a:cxn ang="T6">
                <a:pos x="T0" y="T1"/>
              </a:cxn>
              <a:cxn ang="T7">
                <a:pos x="T2" y="T3"/>
              </a:cxn>
              <a:cxn ang="T8">
                <a:pos x="T4" y="T5"/>
              </a:cxn>
            </a:cxnLst>
            <a:rect l="T9" t="T10" r="T11" b="T12"/>
            <a:pathLst>
              <a:path w="1965325" h="847725">
                <a:moveTo>
                  <a:pt x="0" y="0"/>
                </a:moveTo>
                <a:cubicBezTo>
                  <a:pt x="865187" y="100806"/>
                  <a:pt x="1730375" y="201613"/>
                  <a:pt x="1847850" y="342900"/>
                </a:cubicBezTo>
                <a:cubicBezTo>
                  <a:pt x="1965325" y="484187"/>
                  <a:pt x="1335087" y="665956"/>
                  <a:pt x="704850" y="847725"/>
                </a:cubicBezTo>
              </a:path>
            </a:pathLst>
          </a:custGeom>
          <a:noFill/>
          <a:ln w="9525">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square">
            <a:spAutoFit/>
          </a:bodyPr>
          <a:lstStyle/>
          <a:p>
            <a:endParaRPr lang="en-US"/>
          </a:p>
        </p:txBody>
      </p:sp>
      <p:sp>
        <p:nvSpPr>
          <p:cNvPr id="12" name="TextBox 11">
            <a:extLst>
              <a:ext uri="{FF2B5EF4-FFF2-40B4-BE49-F238E27FC236}">
                <a16:creationId xmlns:a16="http://schemas.microsoft.com/office/drawing/2014/main" id="{CB2B3CD0-0645-DB4F-AE62-BA76E4063C5A}"/>
              </a:ext>
            </a:extLst>
          </p:cNvPr>
          <p:cNvSpPr txBox="1"/>
          <p:nvPr/>
        </p:nvSpPr>
        <p:spPr>
          <a:xfrm>
            <a:off x="6741733" y="3069402"/>
            <a:ext cx="2489580" cy="400110"/>
          </a:xfrm>
          <a:prstGeom prst="rect">
            <a:avLst/>
          </a:prstGeom>
          <a:noFill/>
        </p:spPr>
        <p:txBody>
          <a:bodyPr wrap="square">
            <a:spAutoFit/>
          </a:bodyPr>
          <a:lstStyle/>
          <a:p>
            <a:pPr algn="ctr" eaLnBrk="1" hangingPunct="1">
              <a:defRPr/>
            </a:pPr>
            <a:r>
              <a:rPr lang="en-US" sz="2000" dirty="0">
                <a:solidFill>
                  <a:srgbClr val="003399"/>
                </a:solidFill>
                <a:latin typeface="Candara" panose="020E0502030303020204" pitchFamily="34" charset="0"/>
                <a:ea typeface="ＭＳ Ｐゴシック" pitchFamily="1" charset="-128"/>
              </a:rPr>
              <a:t>output dependence</a:t>
            </a:r>
          </a:p>
        </p:txBody>
      </p:sp>
      <p:sp>
        <p:nvSpPr>
          <p:cNvPr id="4" name="TextBox 3">
            <a:extLst>
              <a:ext uri="{FF2B5EF4-FFF2-40B4-BE49-F238E27FC236}">
                <a16:creationId xmlns:a16="http://schemas.microsoft.com/office/drawing/2014/main" id="{F38ABD0E-AA11-5044-9819-C41EAA2171E3}"/>
              </a:ext>
            </a:extLst>
          </p:cNvPr>
          <p:cNvSpPr txBox="1"/>
          <p:nvPr/>
        </p:nvSpPr>
        <p:spPr>
          <a:xfrm>
            <a:off x="4801974" y="492011"/>
            <a:ext cx="3957851" cy="707886"/>
          </a:xfrm>
          <a:prstGeom prst="rect">
            <a:avLst/>
          </a:prstGeom>
          <a:noFill/>
        </p:spPr>
        <p:txBody>
          <a:bodyPr wrap="square" rtlCol="0">
            <a:spAutoFit/>
          </a:bodyPr>
          <a:lstStyle/>
          <a:p>
            <a:pPr marL="457200" indent="-457200">
              <a:buAutoNum type="arabicPeriod"/>
            </a:pPr>
            <a:r>
              <a:rPr lang="en-US" sz="2000" dirty="0">
                <a:latin typeface="Candara" panose="020E0502030303020204" pitchFamily="34" charset="0"/>
              </a:rPr>
              <a:t>Identify all the data hazards for an IOC pipeline.</a:t>
            </a:r>
          </a:p>
        </p:txBody>
      </p:sp>
      <p:sp>
        <p:nvSpPr>
          <p:cNvPr id="15" name="TextBox 14">
            <a:extLst>
              <a:ext uri="{FF2B5EF4-FFF2-40B4-BE49-F238E27FC236}">
                <a16:creationId xmlns:a16="http://schemas.microsoft.com/office/drawing/2014/main" id="{05ABB617-ACCD-8243-817C-AD3CFDFE1EE8}"/>
              </a:ext>
            </a:extLst>
          </p:cNvPr>
          <p:cNvSpPr txBox="1"/>
          <p:nvPr/>
        </p:nvSpPr>
        <p:spPr>
          <a:xfrm>
            <a:off x="4819538" y="1175884"/>
            <a:ext cx="3737608" cy="707886"/>
          </a:xfrm>
          <a:prstGeom prst="rect">
            <a:avLst/>
          </a:prstGeom>
          <a:noFill/>
        </p:spPr>
        <p:txBody>
          <a:bodyPr wrap="square">
            <a:spAutoFit/>
          </a:bodyPr>
          <a:lstStyle/>
          <a:p>
            <a:pPr marL="457200" indent="-457200">
              <a:buFont typeface="+mj-lt"/>
              <a:buAutoNum type="arabicPeriod" startAt="2"/>
            </a:pPr>
            <a:r>
              <a:rPr lang="en-US" sz="2000" dirty="0">
                <a:latin typeface="Candara" panose="020E0502030303020204" pitchFamily="34" charset="0"/>
              </a:rPr>
              <a:t>Identify all the data hazards for an OOC pipeline.</a:t>
            </a:r>
          </a:p>
        </p:txBody>
      </p:sp>
      <p:sp>
        <p:nvSpPr>
          <p:cNvPr id="17" name="TextBox 16">
            <a:extLst>
              <a:ext uri="{FF2B5EF4-FFF2-40B4-BE49-F238E27FC236}">
                <a16:creationId xmlns:a16="http://schemas.microsoft.com/office/drawing/2014/main" id="{FB2229AF-AC51-584E-8501-4F81EF112831}"/>
              </a:ext>
            </a:extLst>
          </p:cNvPr>
          <p:cNvSpPr txBox="1"/>
          <p:nvPr/>
        </p:nvSpPr>
        <p:spPr>
          <a:xfrm>
            <a:off x="1023557" y="4616437"/>
            <a:ext cx="7188959" cy="400110"/>
          </a:xfrm>
          <a:prstGeom prst="rect">
            <a:avLst/>
          </a:prstGeom>
          <a:noFill/>
        </p:spPr>
        <p:txBody>
          <a:bodyPr wrap="square">
            <a:spAutoFit/>
          </a:bodyPr>
          <a:lstStyle/>
          <a:p>
            <a:pPr>
              <a:buFontTx/>
              <a:buNone/>
            </a:pPr>
            <a:r>
              <a:rPr lang="en-US" altLang="en-US" sz="2000" dirty="0">
                <a:latin typeface="Candara" panose="020E0502030303020204" pitchFamily="34" charset="0"/>
              </a:rPr>
              <a:t>Two </a:t>
            </a:r>
            <a:r>
              <a:rPr lang="en-US" altLang="en-US" sz="2000" dirty="0" err="1">
                <a:latin typeface="Candara" panose="020E0502030303020204" pitchFamily="34" charset="0"/>
              </a:rPr>
              <a:t>antidependences</a:t>
            </a:r>
            <a:r>
              <a:rPr lang="en-US" altLang="en-US" sz="2000" dirty="0">
                <a:latin typeface="Candara" panose="020E0502030303020204" pitchFamily="34" charset="0"/>
              </a:rPr>
              <a:t> (WAR) and an output dependence (WAW)</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305359"/>
    </mc:Choice>
    <mc:Fallback xmlns="">
      <p:transition spd="slow" advTm="3053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1+#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1+#ppt_w/2"/>
                                          </p:val>
                                        </p:tav>
                                        <p:tav tm="100000">
                                          <p:val>
                                            <p:strVal val="#ppt_x"/>
                                          </p:val>
                                        </p:tav>
                                      </p:tavLst>
                                    </p:anim>
                                    <p:anim calcmode="lin" valueType="num">
                                      <p:cBhvr additive="base">
                                        <p:cTn id="22" dur="500" fill="hold"/>
                                        <p:tgtEl>
                                          <p:spTgt spid="9"/>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52229"/>
                                        </p:tgtEl>
                                        <p:attrNameLst>
                                          <p:attrName>style.visibility</p:attrName>
                                        </p:attrNameLst>
                                      </p:cBhvr>
                                      <p:to>
                                        <p:strVal val="visible"/>
                                      </p:to>
                                    </p:set>
                                    <p:anim calcmode="lin" valueType="num">
                                      <p:cBhvr additive="base">
                                        <p:cTn id="25" dur="500" fill="hold"/>
                                        <p:tgtEl>
                                          <p:spTgt spid="52229"/>
                                        </p:tgtEl>
                                        <p:attrNameLst>
                                          <p:attrName>ppt_x</p:attrName>
                                        </p:attrNameLst>
                                      </p:cBhvr>
                                      <p:tavLst>
                                        <p:tav tm="0">
                                          <p:val>
                                            <p:strVal val="1+#ppt_w/2"/>
                                          </p:val>
                                        </p:tav>
                                        <p:tav tm="100000">
                                          <p:val>
                                            <p:strVal val="#ppt_x"/>
                                          </p:val>
                                        </p:tav>
                                      </p:tavLst>
                                    </p:anim>
                                    <p:anim calcmode="lin" valueType="num">
                                      <p:cBhvr additive="base">
                                        <p:cTn id="26" dur="500" fill="hold"/>
                                        <p:tgtEl>
                                          <p:spTgt spid="52229"/>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52227"/>
                                        </p:tgtEl>
                                        <p:attrNameLst>
                                          <p:attrName>style.visibility</p:attrName>
                                        </p:attrNameLst>
                                      </p:cBhvr>
                                      <p:to>
                                        <p:strVal val="visible"/>
                                      </p:to>
                                    </p:set>
                                    <p:anim calcmode="lin" valueType="num">
                                      <p:cBhvr additive="base">
                                        <p:cTn id="29" dur="500" fill="hold"/>
                                        <p:tgtEl>
                                          <p:spTgt spid="52227"/>
                                        </p:tgtEl>
                                        <p:attrNameLst>
                                          <p:attrName>ppt_x</p:attrName>
                                        </p:attrNameLst>
                                      </p:cBhvr>
                                      <p:tavLst>
                                        <p:tav tm="0">
                                          <p:val>
                                            <p:strVal val="1+#ppt_w/2"/>
                                          </p:val>
                                        </p:tav>
                                        <p:tav tm="100000">
                                          <p:val>
                                            <p:strVal val="#ppt_x"/>
                                          </p:val>
                                        </p:tav>
                                      </p:tavLst>
                                    </p:anim>
                                    <p:anim calcmode="lin" valueType="num">
                                      <p:cBhvr additive="base">
                                        <p:cTn id="30" dur="500" fill="hold"/>
                                        <p:tgtEl>
                                          <p:spTgt spid="52227"/>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1+#ppt_w/2"/>
                                          </p:val>
                                        </p:tav>
                                        <p:tav tm="100000">
                                          <p:val>
                                            <p:strVal val="#ppt_x"/>
                                          </p:val>
                                        </p:tav>
                                      </p:tavLst>
                                    </p:anim>
                                    <p:anim calcmode="lin" valueType="num">
                                      <p:cBhvr additive="base">
                                        <p:cTn id="36" dur="500" fill="hold"/>
                                        <p:tgtEl>
                                          <p:spTgt spid="12"/>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1+#ppt_w/2"/>
                                          </p:val>
                                        </p:tav>
                                        <p:tav tm="100000">
                                          <p:val>
                                            <p:strVal val="#ppt_x"/>
                                          </p:val>
                                        </p:tav>
                                      </p:tavLst>
                                    </p:anim>
                                    <p:anim calcmode="lin" valueType="num">
                                      <p:cBhvr additive="base">
                                        <p:cTn id="40"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dissolve">
                                      <p:cBhvr>
                                        <p:cTn id="4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animBg="1"/>
      <p:bldP spid="7" grpId="0"/>
      <p:bldP spid="52229" grpId="0" animBg="1"/>
      <p:bldP spid="9" grpId="0"/>
      <p:bldP spid="11" grpId="0" animBg="1"/>
      <p:bldP spid="12" grpId="0"/>
      <p:bldP spid="4" grpId="0"/>
      <p:bldP spid="15" grpId="0"/>
      <p:bldP spid="17" grpId="0"/>
    </p:bldLst>
  </p:timing>
  <p:extLst>
    <p:ext uri="{3A86A75C-4F4B-4683-9AE1-C65F6400EC91}">
      <p14:laserTraceLst xmlns:p14="http://schemas.microsoft.com/office/powerpoint/2010/main">
        <p14:tracePtLst>
          <p14:tracePt t="62281" x="6788150" y="6426200"/>
          <p14:tracePt t="62527" x="7499350" y="6743700"/>
          <p14:tracePt t="62559" x="7931150" y="6597650"/>
          <p14:tracePt t="62589" x="8229600" y="6502400"/>
          <p14:tracePt t="62621" x="8299450" y="6483350"/>
          <p14:tracePt t="62657" x="8077200" y="6521450"/>
          <p14:tracePt t="62687" x="7537450" y="6635750"/>
          <p14:tracePt t="62717" x="7327900" y="6667500"/>
          <p14:tracePt t="62718" x="6635750" y="6800850"/>
          <p14:tracePt t="64468" x="0" y="0"/>
        </p14:tracePtLst>
      </p14:laserTraceLst>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a:extLst>
              <a:ext uri="{FF2B5EF4-FFF2-40B4-BE49-F238E27FC236}">
                <a16:creationId xmlns:a16="http://schemas.microsoft.com/office/drawing/2014/main" id="{BAC6E746-3C15-DF4C-AAD1-A5C99F2FB743}"/>
              </a:ext>
            </a:extLst>
          </p:cNvPr>
          <p:cNvSpPr>
            <a:spLocks noGrp="1" noChangeArrowheads="1"/>
          </p:cNvSpPr>
          <p:nvPr>
            <p:ph type="title"/>
          </p:nvPr>
        </p:nvSpPr>
        <p:spPr>
          <a:xfrm>
            <a:off x="420688" y="287338"/>
            <a:ext cx="8281987" cy="708025"/>
          </a:xfrm>
        </p:spPr>
        <p:txBody>
          <a:bodyPr/>
          <a:lstStyle/>
          <a:p>
            <a:r>
              <a:rPr lang="en-AU" altLang="en-US"/>
              <a:t>Register Renaming</a:t>
            </a:r>
          </a:p>
        </p:txBody>
      </p:sp>
      <p:sp>
        <p:nvSpPr>
          <p:cNvPr id="54274" name="Rectangle 3">
            <a:extLst>
              <a:ext uri="{FF2B5EF4-FFF2-40B4-BE49-F238E27FC236}">
                <a16:creationId xmlns:a16="http://schemas.microsoft.com/office/drawing/2014/main" id="{A8262F5A-1D2A-FF44-B020-0558EE8574A0}"/>
              </a:ext>
            </a:extLst>
          </p:cNvPr>
          <p:cNvSpPr>
            <a:spLocks noGrp="1" noChangeArrowheads="1"/>
          </p:cNvSpPr>
          <p:nvPr>
            <p:ph type="body" idx="1"/>
          </p:nvPr>
        </p:nvSpPr>
        <p:spPr/>
        <p:txBody>
          <a:bodyPr/>
          <a:lstStyle/>
          <a:p>
            <a:pPr>
              <a:lnSpc>
                <a:spcPct val="90000"/>
              </a:lnSpc>
              <a:buFontTx/>
              <a:buNone/>
            </a:pPr>
            <a:r>
              <a:rPr lang="en-US" altLang="en-US" sz="2800" dirty="0"/>
              <a:t>Example</a:t>
            </a:r>
          </a:p>
          <a:p>
            <a:pPr>
              <a:lnSpc>
                <a:spcPct val="90000"/>
              </a:lnSpc>
            </a:pPr>
            <a:endParaRPr lang="en-US" altLang="en-US" sz="1000" dirty="0"/>
          </a:p>
          <a:p>
            <a:pPr>
              <a:buFontTx/>
              <a:buNone/>
              <a:tabLst>
                <a:tab pos="1362075" algn="l"/>
              </a:tabLst>
            </a:pPr>
            <a:r>
              <a:rPr lang="en-US" altLang="en-US" dirty="0"/>
              <a:t>	DIV.D 	F0,F2,F4</a:t>
            </a:r>
          </a:p>
          <a:p>
            <a:pPr>
              <a:buFontTx/>
              <a:buNone/>
              <a:tabLst>
                <a:tab pos="1362075" algn="l"/>
              </a:tabLst>
            </a:pPr>
            <a:r>
              <a:rPr lang="en-US" altLang="en-US" dirty="0"/>
              <a:t>	ADD.D 	</a:t>
            </a:r>
            <a:r>
              <a:rPr lang="en-US" altLang="en-US" dirty="0">
                <a:solidFill>
                  <a:srgbClr val="FF0000"/>
                </a:solidFill>
              </a:rPr>
              <a:t>S</a:t>
            </a:r>
            <a:r>
              <a:rPr lang="en-US" altLang="en-US" dirty="0"/>
              <a:t>,F0,F8</a:t>
            </a:r>
          </a:p>
          <a:p>
            <a:pPr>
              <a:buFontTx/>
              <a:buNone/>
              <a:tabLst>
                <a:tab pos="1362075" algn="l"/>
              </a:tabLst>
            </a:pPr>
            <a:r>
              <a:rPr lang="en-US" altLang="en-US" dirty="0"/>
              <a:t>	S.D 	</a:t>
            </a:r>
            <a:r>
              <a:rPr lang="en-US" altLang="en-US" dirty="0">
                <a:solidFill>
                  <a:srgbClr val="FF0000"/>
                </a:solidFill>
              </a:rPr>
              <a:t>S</a:t>
            </a:r>
            <a:r>
              <a:rPr lang="en-US" altLang="en-US" dirty="0"/>
              <a:t>,0(R1)</a:t>
            </a:r>
          </a:p>
          <a:p>
            <a:pPr>
              <a:buFontTx/>
              <a:buNone/>
              <a:tabLst>
                <a:tab pos="1362075" algn="l"/>
              </a:tabLst>
            </a:pPr>
            <a:r>
              <a:rPr lang="en-US" altLang="en-US" dirty="0"/>
              <a:t>	SUB.D 	</a:t>
            </a:r>
            <a:r>
              <a:rPr lang="en-US" altLang="en-US" dirty="0">
                <a:solidFill>
                  <a:srgbClr val="00B050"/>
                </a:solidFill>
              </a:rPr>
              <a:t>T</a:t>
            </a:r>
            <a:r>
              <a:rPr lang="en-US" altLang="en-US" dirty="0"/>
              <a:t>,F10,F14</a:t>
            </a:r>
          </a:p>
          <a:p>
            <a:pPr>
              <a:buFontTx/>
              <a:buNone/>
              <a:tabLst>
                <a:tab pos="1362075" algn="l"/>
              </a:tabLst>
            </a:pPr>
            <a:r>
              <a:rPr lang="en-US" altLang="en-US" dirty="0"/>
              <a:t>	MUL.D 	</a:t>
            </a:r>
            <a:r>
              <a:rPr lang="en-US" altLang="en-US" dirty="0">
                <a:solidFill>
                  <a:srgbClr val="000099"/>
                </a:solidFill>
              </a:rPr>
              <a:t>F6,</a:t>
            </a:r>
            <a:r>
              <a:rPr lang="en-US" altLang="en-US" dirty="0"/>
              <a:t>F10,</a:t>
            </a:r>
            <a:r>
              <a:rPr lang="en-US" altLang="en-US" dirty="0">
                <a:solidFill>
                  <a:srgbClr val="00B050"/>
                </a:solidFill>
              </a:rPr>
              <a:t>T</a:t>
            </a:r>
          </a:p>
          <a:p>
            <a:pPr>
              <a:buFontTx/>
              <a:buNone/>
            </a:pPr>
            <a:endParaRPr lang="en-US" altLang="en-US" sz="1000" dirty="0">
              <a:solidFill>
                <a:srgbClr val="00B050"/>
              </a:solidFill>
            </a:endParaRPr>
          </a:p>
          <a:p>
            <a:r>
              <a:rPr lang="en-US" altLang="en-US" dirty="0"/>
              <a:t>Now only RAW hazards remain, which can be strictly ordered</a:t>
            </a:r>
          </a:p>
          <a:p>
            <a:r>
              <a:rPr lang="en-US" altLang="en-US" dirty="0"/>
              <a:t>Any subsequent uses of F8 must be replaced by the register T</a:t>
            </a:r>
          </a:p>
        </p:txBody>
      </p:sp>
      <p:sp>
        <p:nvSpPr>
          <p:cNvPr id="5" name="TextBox 4">
            <a:extLst>
              <a:ext uri="{FF2B5EF4-FFF2-40B4-BE49-F238E27FC236}">
                <a16:creationId xmlns:a16="http://schemas.microsoft.com/office/drawing/2014/main" id="{26787C5B-8640-3B43-9334-8182735EA436}"/>
              </a:ext>
            </a:extLst>
          </p:cNvPr>
          <p:cNvSpPr txBox="1"/>
          <p:nvPr/>
        </p:nvSpPr>
        <p:spPr>
          <a:xfrm>
            <a:off x="685800" y="5958915"/>
            <a:ext cx="8074025" cy="338138"/>
          </a:xfrm>
          <a:prstGeom prst="rect">
            <a:avLst/>
          </a:prstGeom>
          <a:noFill/>
        </p:spPr>
        <p:txBody>
          <a:bodyPr wrap="none">
            <a:spAutoFit/>
          </a:bodyPr>
          <a:lstStyle/>
          <a:p>
            <a:pPr>
              <a:defRPr/>
            </a:pPr>
            <a:r>
              <a:rPr lang="en-US" sz="1600" dirty="0">
                <a:solidFill>
                  <a:schemeClr val="bg1">
                    <a:lumMod val="50000"/>
                  </a:schemeClr>
                </a:solidFill>
              </a:rPr>
              <a:t>Note: The above code snippet uses the MIPS ISA. The textbook uses the RISC V ISA. </a:t>
            </a:r>
          </a:p>
        </p:txBody>
      </p:sp>
      <p:sp>
        <p:nvSpPr>
          <p:cNvPr id="54276" name="Text Box 5">
            <a:extLst>
              <a:ext uri="{FF2B5EF4-FFF2-40B4-BE49-F238E27FC236}">
                <a16:creationId xmlns:a16="http://schemas.microsoft.com/office/drawing/2014/main" id="{9773D20E-195D-1B4D-93E1-162CC85B51DA}"/>
              </a:ext>
            </a:extLst>
          </p:cNvPr>
          <p:cNvSpPr txBox="1">
            <a:spLocks noChangeArrowheads="1"/>
          </p:cNvSpPr>
          <p:nvPr/>
        </p:nvSpPr>
        <p:spPr bwMode="auto">
          <a:xfrm rot="5400000">
            <a:off x="7814469" y="5542757"/>
            <a:ext cx="2289175" cy="3698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800">
                <a:solidFill>
                  <a:srgbClr val="0066FF"/>
                </a:solidFill>
              </a:rPr>
              <a:t>Dynamic Scheduling</a:t>
            </a:r>
          </a:p>
        </p:txBody>
      </p:sp>
      <p:sp>
        <p:nvSpPr>
          <p:cNvPr id="8" name="TextBox 7">
            <a:extLst>
              <a:ext uri="{FF2B5EF4-FFF2-40B4-BE49-F238E27FC236}">
                <a16:creationId xmlns:a16="http://schemas.microsoft.com/office/drawing/2014/main" id="{C2C290B1-41DC-9049-8978-A8472CE6750F}"/>
              </a:ext>
            </a:extLst>
          </p:cNvPr>
          <p:cNvSpPr txBox="1"/>
          <p:nvPr/>
        </p:nvSpPr>
        <p:spPr>
          <a:xfrm>
            <a:off x="3695131" y="1837670"/>
            <a:ext cx="4585648" cy="2246769"/>
          </a:xfrm>
          <a:prstGeom prst="rect">
            <a:avLst/>
          </a:prstGeom>
          <a:noFill/>
        </p:spPr>
        <p:txBody>
          <a:bodyPr wrap="square">
            <a:spAutoFit/>
          </a:bodyPr>
          <a:lstStyle/>
          <a:p>
            <a:pPr>
              <a:spcBef>
                <a:spcPts val="576"/>
              </a:spcBef>
              <a:buFontTx/>
              <a:buNone/>
              <a:tabLst>
                <a:tab pos="1362075" algn="l"/>
              </a:tabLst>
            </a:pPr>
            <a:r>
              <a:rPr lang="en-US" altLang="en-US" dirty="0"/>
              <a:t>	</a:t>
            </a:r>
            <a:r>
              <a:rPr lang="en-US" altLang="en-US" dirty="0">
                <a:solidFill>
                  <a:schemeClr val="bg2"/>
                </a:solidFill>
                <a:latin typeface="Candara" panose="020E0502030303020204" pitchFamily="34" charset="0"/>
              </a:rPr>
              <a:t>DIV.D 	F0,F2,F4</a:t>
            </a:r>
          </a:p>
          <a:p>
            <a:pPr>
              <a:spcBef>
                <a:spcPts val="576"/>
              </a:spcBef>
              <a:buFontTx/>
              <a:buNone/>
              <a:tabLst>
                <a:tab pos="1362075" algn="l"/>
              </a:tabLst>
            </a:pPr>
            <a:r>
              <a:rPr lang="en-US" altLang="en-US" dirty="0">
                <a:solidFill>
                  <a:schemeClr val="bg2"/>
                </a:solidFill>
                <a:latin typeface="Candara" panose="020E0502030303020204" pitchFamily="34" charset="0"/>
              </a:rPr>
              <a:t>	ADD.D 	F6,F0,F8</a:t>
            </a:r>
          </a:p>
          <a:p>
            <a:pPr>
              <a:spcBef>
                <a:spcPts val="576"/>
              </a:spcBef>
              <a:buFontTx/>
              <a:buNone/>
              <a:tabLst>
                <a:tab pos="1362075" algn="l"/>
              </a:tabLst>
            </a:pPr>
            <a:r>
              <a:rPr lang="en-US" altLang="en-US" dirty="0">
                <a:solidFill>
                  <a:schemeClr val="bg2"/>
                </a:solidFill>
                <a:latin typeface="Candara" panose="020E0502030303020204" pitchFamily="34" charset="0"/>
              </a:rPr>
              <a:t>	S.D 	F6,0(R1)</a:t>
            </a:r>
          </a:p>
          <a:p>
            <a:pPr>
              <a:spcBef>
                <a:spcPts val="576"/>
              </a:spcBef>
              <a:buFontTx/>
              <a:buNone/>
              <a:tabLst>
                <a:tab pos="1362075" algn="l"/>
              </a:tabLst>
            </a:pPr>
            <a:r>
              <a:rPr lang="en-US" altLang="en-US" dirty="0">
                <a:solidFill>
                  <a:schemeClr val="bg2"/>
                </a:solidFill>
                <a:latin typeface="Candara" panose="020E0502030303020204" pitchFamily="34" charset="0"/>
              </a:rPr>
              <a:t>	SUB.D 	F8,F10,F14</a:t>
            </a:r>
          </a:p>
          <a:p>
            <a:pPr>
              <a:spcBef>
                <a:spcPts val="576"/>
              </a:spcBef>
              <a:buFontTx/>
              <a:buNone/>
              <a:tabLst>
                <a:tab pos="1362075" algn="l"/>
              </a:tabLst>
            </a:pPr>
            <a:r>
              <a:rPr lang="en-US" altLang="en-US" dirty="0">
                <a:solidFill>
                  <a:schemeClr val="bg2"/>
                </a:solidFill>
                <a:latin typeface="Candara" panose="020E0502030303020204" pitchFamily="34" charset="0"/>
              </a:rPr>
              <a:t>	MUL.D 	F6,F10,F8</a:t>
            </a:r>
          </a:p>
        </p:txBody>
      </p:sp>
    </p:spTree>
  </p:cSld>
  <p:clrMapOvr>
    <a:masterClrMapping/>
  </p:clrMapOvr>
  <mc:AlternateContent xmlns:mc="http://schemas.openxmlformats.org/markup-compatibility/2006" xmlns:p14="http://schemas.microsoft.com/office/powerpoint/2010/main">
    <mc:Choice Requires="p14">
      <p:transition spd="slow" p14:dur="2000" advTm="161559"/>
    </mc:Choice>
    <mc:Fallback xmlns="">
      <p:transition spd="slow" advTm="161559"/>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a:extLst>
              <a:ext uri="{FF2B5EF4-FFF2-40B4-BE49-F238E27FC236}">
                <a16:creationId xmlns:a16="http://schemas.microsoft.com/office/drawing/2014/main" id="{DC58D214-F7FA-944F-A046-44C359F6BD26}"/>
              </a:ext>
            </a:extLst>
          </p:cNvPr>
          <p:cNvSpPr>
            <a:spLocks noGrp="1"/>
          </p:cNvSpPr>
          <p:nvPr>
            <p:ph type="title"/>
          </p:nvPr>
        </p:nvSpPr>
        <p:spPr>
          <a:xfrm>
            <a:off x="545124" y="333142"/>
            <a:ext cx="7772400" cy="762000"/>
          </a:xfrm>
        </p:spPr>
        <p:txBody>
          <a:bodyPr/>
          <a:lstStyle/>
          <a:p>
            <a:r>
              <a:rPr lang="en-US" altLang="en-US" dirty="0"/>
              <a:t>Acknowledgements</a:t>
            </a:r>
          </a:p>
        </p:txBody>
      </p:sp>
      <p:sp>
        <p:nvSpPr>
          <p:cNvPr id="18434" name="Content Placeholder 2">
            <a:extLst>
              <a:ext uri="{FF2B5EF4-FFF2-40B4-BE49-F238E27FC236}">
                <a16:creationId xmlns:a16="http://schemas.microsoft.com/office/drawing/2014/main" id="{6CBFC776-2424-144D-9B73-01E91F7A146B}"/>
              </a:ext>
            </a:extLst>
          </p:cNvPr>
          <p:cNvSpPr>
            <a:spLocks noGrp="1"/>
          </p:cNvSpPr>
          <p:nvPr>
            <p:ph idx="1"/>
          </p:nvPr>
        </p:nvSpPr>
        <p:spPr>
          <a:xfrm>
            <a:off x="545124" y="1215851"/>
            <a:ext cx="8056266" cy="5159549"/>
          </a:xfrm>
        </p:spPr>
        <p:txBody>
          <a:bodyPr/>
          <a:lstStyle/>
          <a:p>
            <a:r>
              <a:rPr lang="en-US" altLang="en-US" dirty="0"/>
              <a:t>Thanks to many sources for slide material</a:t>
            </a:r>
          </a:p>
          <a:p>
            <a:pPr lvl="1">
              <a:spcBef>
                <a:spcPts val="600"/>
              </a:spcBef>
              <a:buFontTx/>
              <a:buNone/>
            </a:pPr>
            <a:r>
              <a:rPr lang="en-US" altLang="en-US" sz="1600" dirty="0"/>
              <a:t>© 1990 Morgan Kaufmann Publishers, © 2001-present Elsevier</a:t>
            </a:r>
          </a:p>
          <a:p>
            <a:pPr lvl="1">
              <a:spcBef>
                <a:spcPts val="0"/>
              </a:spcBef>
              <a:buFontTx/>
              <a:buNone/>
            </a:pPr>
            <a:r>
              <a:rPr lang="en-US" altLang="en-US" sz="1600" dirty="0"/>
              <a:t>	Computer Architecture: A Quantitative Approach by J. Hennessy &amp; D. Patterson</a:t>
            </a:r>
          </a:p>
          <a:p>
            <a:pPr lvl="1">
              <a:spcBef>
                <a:spcPts val="600"/>
              </a:spcBef>
              <a:buNone/>
            </a:pPr>
            <a:r>
              <a:rPr lang="en-US" altLang="en-US" sz="1600" dirty="0"/>
              <a:t>© 1994 Morgan Kaufmann Publishers, © 2001-present Elsevier </a:t>
            </a:r>
          </a:p>
          <a:p>
            <a:pPr lvl="1">
              <a:spcBef>
                <a:spcPts val="0"/>
              </a:spcBef>
              <a:buFontTx/>
              <a:buNone/>
            </a:pPr>
            <a:r>
              <a:rPr lang="en-US" altLang="en-US" sz="1600" dirty="0"/>
              <a:t>	Computer Organization and Design by D. Patterson &amp; J. Hennessy</a:t>
            </a:r>
          </a:p>
          <a:p>
            <a:pPr lvl="1">
              <a:spcBef>
                <a:spcPts val="600"/>
              </a:spcBef>
              <a:buNone/>
            </a:pPr>
            <a:r>
              <a:rPr lang="en-US" altLang="en-US" sz="1600" dirty="0"/>
              <a:t>© 2002 K. </a:t>
            </a:r>
            <a:r>
              <a:rPr lang="en-US" altLang="en-US" sz="1600" dirty="0" err="1"/>
              <a:t>Asinovic</a:t>
            </a:r>
            <a:r>
              <a:rPr lang="en-US" altLang="en-US" sz="1600" dirty="0"/>
              <a:t> &amp; Arvind, MIT</a:t>
            </a:r>
          </a:p>
          <a:p>
            <a:pPr lvl="1">
              <a:spcBef>
                <a:spcPts val="600"/>
              </a:spcBef>
              <a:buNone/>
            </a:pPr>
            <a:r>
              <a:rPr lang="en-US" altLang="en-US" sz="1600" dirty="0"/>
              <a:t>© 2002 J. </a:t>
            </a:r>
            <a:r>
              <a:rPr lang="en-US" altLang="en-US" sz="1600" dirty="0" err="1"/>
              <a:t>Kubiatowicz</a:t>
            </a:r>
            <a:r>
              <a:rPr lang="en-US" altLang="en-US" sz="1600" dirty="0"/>
              <a:t>, University of California at Berkeley </a:t>
            </a:r>
          </a:p>
          <a:p>
            <a:pPr lvl="1">
              <a:spcBef>
                <a:spcPts val="600"/>
              </a:spcBef>
              <a:buFontTx/>
              <a:buNone/>
            </a:pPr>
            <a:r>
              <a:rPr lang="en-US" altLang="en-US" sz="1600" dirty="0"/>
              <a:t>© 2006, © 2010 No Starch Press for Inside the Machine by J. Stokes</a:t>
            </a:r>
          </a:p>
          <a:p>
            <a:pPr lvl="1">
              <a:spcBef>
                <a:spcPts val="600"/>
              </a:spcBef>
              <a:buFontTx/>
              <a:buNone/>
            </a:pPr>
            <a:r>
              <a:rPr lang="en-US" altLang="en-US" sz="1600" dirty="0"/>
              <a:t>© 2007 W.-M. </a:t>
            </a:r>
            <a:r>
              <a:rPr lang="en-US" altLang="en-US" sz="1600" dirty="0" err="1"/>
              <a:t>Hwu</a:t>
            </a:r>
            <a:r>
              <a:rPr lang="en-US" altLang="en-US" sz="1600" dirty="0"/>
              <a:t> &amp; D. Kirk, University of Illinois &amp; NVIDIA</a:t>
            </a:r>
          </a:p>
          <a:p>
            <a:pPr lvl="1">
              <a:spcBef>
                <a:spcPts val="600"/>
              </a:spcBef>
              <a:buFontTx/>
              <a:buNone/>
            </a:pPr>
            <a:r>
              <a:rPr lang="en-US" altLang="en-US" sz="1600" dirty="0"/>
              <a:t>© 2007-2010 J. Owens, University of California at Davis</a:t>
            </a:r>
          </a:p>
          <a:p>
            <a:pPr lvl="1">
              <a:spcBef>
                <a:spcPts val="600"/>
              </a:spcBef>
              <a:buFontTx/>
              <a:buNone/>
            </a:pPr>
            <a:r>
              <a:rPr lang="en-US" altLang="en-US" sz="1600" dirty="0"/>
              <a:t>© 2010 CRC Press for Introduction to Concurrency in Programming Languages by M. </a:t>
            </a:r>
            <a:r>
              <a:rPr lang="en-US" altLang="en-US" sz="1600" dirty="0" err="1"/>
              <a:t>Sottile</a:t>
            </a:r>
            <a:r>
              <a:rPr lang="en-US" altLang="en-US" sz="1600" dirty="0"/>
              <a:t>, T. Mattson, and C. Rasmussen</a:t>
            </a:r>
          </a:p>
          <a:p>
            <a:pPr lvl="1">
              <a:spcBef>
                <a:spcPts val="600"/>
              </a:spcBef>
              <a:buFontTx/>
              <a:buNone/>
            </a:pPr>
            <a:r>
              <a:rPr lang="en-US" altLang="en-US" sz="1600" dirty="0"/>
              <a:t>© 2017, IBM POWER9 Processor Architecture by </a:t>
            </a:r>
            <a:r>
              <a:rPr lang="en-US" altLang="en-US" sz="1600" dirty="0" err="1"/>
              <a:t>Sadasivam</a:t>
            </a:r>
            <a:r>
              <a:rPr lang="en-US" altLang="en-US" sz="1600" dirty="0"/>
              <a:t> et al., IBM</a:t>
            </a:r>
          </a:p>
          <a:p>
            <a:pPr lvl="1">
              <a:spcBef>
                <a:spcPts val="600"/>
              </a:spcBef>
              <a:buFontTx/>
              <a:buNone/>
            </a:pPr>
            <a:r>
              <a:rPr lang="en-US" altLang="en-US" sz="1600" dirty="0"/>
              <a:t>© 2016, © 2019 POWER9 Processor User’s Manual, IBM</a:t>
            </a:r>
          </a:p>
          <a:p>
            <a:pPr lvl="1">
              <a:spcBef>
                <a:spcPts val="600"/>
              </a:spcBef>
              <a:buFontTx/>
              <a:buNone/>
            </a:pPr>
            <a:r>
              <a:rPr lang="en-US" altLang="en-US" sz="1600" dirty="0"/>
              <a:t>© The </a:t>
            </a:r>
            <a:r>
              <a:rPr lang="en-US" altLang="en-US" sz="1600" dirty="0" err="1"/>
              <a:t>OpenPOWER</a:t>
            </a:r>
            <a:r>
              <a:rPr lang="en-US" altLang="en-US" sz="1600" dirty="0"/>
              <a:t> Foundation</a:t>
            </a:r>
          </a:p>
          <a:p>
            <a:pPr lvl="1">
              <a:spcBef>
                <a:spcPts val="600"/>
              </a:spcBef>
              <a:buFontTx/>
              <a:buNone/>
            </a:pPr>
            <a:r>
              <a:rPr lang="en-US" altLang="en-US" sz="1600" dirty="0"/>
              <a:t>© 2022, W. Feng, Virginia Tech</a:t>
            </a:r>
          </a:p>
        </p:txBody>
      </p:sp>
    </p:spTree>
    <p:extLst>
      <p:ext uri="{BB962C8B-B14F-4D97-AF65-F5344CB8AC3E}">
        <p14:creationId xmlns:p14="http://schemas.microsoft.com/office/powerpoint/2010/main" val="22426485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8" descr="f03-06-9780123838728">
            <a:extLst>
              <a:ext uri="{FF2B5EF4-FFF2-40B4-BE49-F238E27FC236}">
                <a16:creationId xmlns:a16="http://schemas.microsoft.com/office/drawing/2014/main" id="{67BA98DF-17D4-7A4D-88E6-EB39A3DAA0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2725" y="56865"/>
            <a:ext cx="3100806" cy="2563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1" name="Rectangle 2">
            <a:extLst>
              <a:ext uri="{FF2B5EF4-FFF2-40B4-BE49-F238E27FC236}">
                <a16:creationId xmlns:a16="http://schemas.microsoft.com/office/drawing/2014/main" id="{C97A7A98-98C3-DD46-BECA-9E419379CDDF}"/>
              </a:ext>
            </a:extLst>
          </p:cNvPr>
          <p:cNvSpPr>
            <a:spLocks noGrp="1" noChangeArrowheads="1"/>
          </p:cNvSpPr>
          <p:nvPr>
            <p:ph type="title"/>
          </p:nvPr>
        </p:nvSpPr>
        <p:spPr>
          <a:xfrm>
            <a:off x="412843" y="371475"/>
            <a:ext cx="7772400" cy="762000"/>
          </a:xfrm>
        </p:spPr>
        <p:txBody>
          <a:bodyPr/>
          <a:lstStyle/>
          <a:p>
            <a:r>
              <a:rPr lang="en-AU" altLang="en-US" dirty="0"/>
              <a:t>Register Renaming</a:t>
            </a:r>
          </a:p>
        </p:txBody>
      </p:sp>
      <p:sp>
        <p:nvSpPr>
          <p:cNvPr id="56322" name="Rectangle 3">
            <a:extLst>
              <a:ext uri="{FF2B5EF4-FFF2-40B4-BE49-F238E27FC236}">
                <a16:creationId xmlns:a16="http://schemas.microsoft.com/office/drawing/2014/main" id="{115B5BB3-174A-EB4F-A7A2-11AF3316A150}"/>
              </a:ext>
            </a:extLst>
          </p:cNvPr>
          <p:cNvSpPr>
            <a:spLocks noGrp="1" noChangeArrowheads="1"/>
          </p:cNvSpPr>
          <p:nvPr>
            <p:ph idx="1"/>
          </p:nvPr>
        </p:nvSpPr>
        <p:spPr>
          <a:xfrm>
            <a:off x="412842" y="1228725"/>
            <a:ext cx="8088314" cy="5095875"/>
          </a:xfrm>
        </p:spPr>
        <p:txBody>
          <a:bodyPr/>
          <a:lstStyle/>
          <a:p>
            <a:r>
              <a:rPr lang="en-US" altLang="en-US" dirty="0" err="1"/>
              <a:t>Tomasulo’s</a:t>
            </a:r>
            <a:r>
              <a:rPr lang="en-US" altLang="en-US" dirty="0"/>
              <a:t> Approach</a:t>
            </a:r>
          </a:p>
          <a:p>
            <a:pPr lvl="1"/>
            <a:r>
              <a:rPr lang="en-US" altLang="en-US" dirty="0"/>
              <a:t>Tracks when operands are available</a:t>
            </a:r>
          </a:p>
          <a:p>
            <a:pPr lvl="1"/>
            <a:r>
              <a:rPr lang="en-US" altLang="en-US" dirty="0"/>
              <a:t>Introduces register renaming in hardware </a:t>
            </a:r>
          </a:p>
          <a:p>
            <a:pPr lvl="1" indent="0">
              <a:spcBef>
                <a:spcPts val="0"/>
              </a:spcBef>
              <a:buNone/>
            </a:pPr>
            <a:r>
              <a:rPr lang="en-US" altLang="en-US" dirty="0"/>
              <a:t>via reservation stations (RS)</a:t>
            </a:r>
          </a:p>
          <a:p>
            <a:pPr lvl="2"/>
            <a:r>
              <a:rPr lang="en-US" altLang="en-US" dirty="0"/>
              <a:t>Minimizes WAW and WAR hazards (by renaming destination regs)</a:t>
            </a:r>
          </a:p>
          <a:p>
            <a:pPr lvl="2"/>
            <a:endParaRPr lang="en-US" altLang="en-US" dirty="0"/>
          </a:p>
          <a:p>
            <a:r>
              <a:rPr lang="en-US" altLang="en-US" dirty="0"/>
              <a:t>Register renaming is provided by reservation stations (RS)</a:t>
            </a:r>
          </a:p>
          <a:p>
            <a:pPr lvl="1"/>
            <a:r>
              <a:rPr lang="en-US" altLang="en-US" dirty="0"/>
              <a:t>Contains:</a:t>
            </a:r>
          </a:p>
          <a:p>
            <a:pPr lvl="2"/>
            <a:r>
              <a:rPr lang="en-US" altLang="en-US" dirty="0"/>
              <a:t>The instruction</a:t>
            </a:r>
          </a:p>
          <a:p>
            <a:pPr lvl="2"/>
            <a:r>
              <a:rPr lang="en-US" altLang="en-US" dirty="0"/>
              <a:t>Buffered operand values (when available)</a:t>
            </a:r>
          </a:p>
          <a:p>
            <a:pPr lvl="2"/>
            <a:r>
              <a:rPr lang="en-US" altLang="en-US" dirty="0"/>
              <a:t>Reservation station number of instruction providing the operand values</a:t>
            </a:r>
          </a:p>
        </p:txBody>
      </p:sp>
      <p:sp>
        <p:nvSpPr>
          <p:cNvPr id="56323" name="Text Box 5">
            <a:extLst>
              <a:ext uri="{FF2B5EF4-FFF2-40B4-BE49-F238E27FC236}">
                <a16:creationId xmlns:a16="http://schemas.microsoft.com/office/drawing/2014/main" id="{0C651E8C-8191-1544-AC02-85B6AFC3B92B}"/>
              </a:ext>
            </a:extLst>
          </p:cNvPr>
          <p:cNvSpPr txBox="1">
            <a:spLocks noChangeArrowheads="1"/>
          </p:cNvSpPr>
          <p:nvPr/>
        </p:nvSpPr>
        <p:spPr bwMode="auto">
          <a:xfrm rot="5400000">
            <a:off x="7814469" y="5542757"/>
            <a:ext cx="2289175" cy="3698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800">
                <a:solidFill>
                  <a:srgbClr val="0066FF"/>
                </a:solidFill>
              </a:rPr>
              <a:t>Dynamic Scheduling</a:t>
            </a:r>
          </a:p>
        </p:txBody>
      </p:sp>
    </p:spTree>
  </p:cSld>
  <p:clrMapOvr>
    <a:masterClrMapping/>
  </p:clrMapOvr>
  <mc:AlternateContent xmlns:mc="http://schemas.openxmlformats.org/markup-compatibility/2006" xmlns:p14="http://schemas.microsoft.com/office/powerpoint/2010/main">
    <mc:Choice Requires="p14">
      <p:transition spd="slow" p14:dur="2000" advTm="200364"/>
    </mc:Choice>
    <mc:Fallback xmlns="">
      <p:transition spd="slow" advTm="200364"/>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Text Box 5">
            <a:extLst>
              <a:ext uri="{FF2B5EF4-FFF2-40B4-BE49-F238E27FC236}">
                <a16:creationId xmlns:a16="http://schemas.microsoft.com/office/drawing/2014/main" id="{ADE06B97-B0D3-654D-B304-50CFC70FD770}"/>
              </a:ext>
            </a:extLst>
          </p:cNvPr>
          <p:cNvSpPr txBox="1">
            <a:spLocks noChangeArrowheads="1"/>
          </p:cNvSpPr>
          <p:nvPr/>
        </p:nvSpPr>
        <p:spPr bwMode="auto">
          <a:xfrm rot="5400000">
            <a:off x="7814469" y="5542757"/>
            <a:ext cx="2289175" cy="3698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800" dirty="0">
                <a:solidFill>
                  <a:srgbClr val="0066FF"/>
                </a:solidFill>
              </a:rPr>
              <a:t>Dynamic Scheduling</a:t>
            </a:r>
          </a:p>
        </p:txBody>
      </p:sp>
      <p:pic>
        <p:nvPicPr>
          <p:cNvPr id="6" name="Picture 8" descr="f03-06-9780123838728">
            <a:extLst>
              <a:ext uri="{FF2B5EF4-FFF2-40B4-BE49-F238E27FC236}">
                <a16:creationId xmlns:a16="http://schemas.microsoft.com/office/drawing/2014/main" id="{7CC6CB86-390E-2D44-B3BB-D572F4B834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8091" y="4275159"/>
            <a:ext cx="3100806" cy="2563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69" name="Rectangle 2">
            <a:extLst>
              <a:ext uri="{FF2B5EF4-FFF2-40B4-BE49-F238E27FC236}">
                <a16:creationId xmlns:a16="http://schemas.microsoft.com/office/drawing/2014/main" id="{7529FECE-3567-C34A-BEC9-222C66212803}"/>
              </a:ext>
            </a:extLst>
          </p:cNvPr>
          <p:cNvSpPr>
            <a:spLocks noGrp="1" noChangeArrowheads="1"/>
          </p:cNvSpPr>
          <p:nvPr>
            <p:ph type="title"/>
          </p:nvPr>
        </p:nvSpPr>
        <p:spPr/>
        <p:txBody>
          <a:bodyPr/>
          <a:lstStyle/>
          <a:p>
            <a:r>
              <a:rPr lang="en-AU" altLang="en-US"/>
              <a:t>Register Renaming</a:t>
            </a:r>
          </a:p>
        </p:txBody>
      </p:sp>
      <p:sp>
        <p:nvSpPr>
          <p:cNvPr id="58370" name="Rectangle 3">
            <a:extLst>
              <a:ext uri="{FF2B5EF4-FFF2-40B4-BE49-F238E27FC236}">
                <a16:creationId xmlns:a16="http://schemas.microsoft.com/office/drawing/2014/main" id="{75309F61-D0F0-7A4B-80F1-A573CBEF689A}"/>
              </a:ext>
            </a:extLst>
          </p:cNvPr>
          <p:cNvSpPr>
            <a:spLocks noGrp="1" noChangeArrowheads="1"/>
          </p:cNvSpPr>
          <p:nvPr>
            <p:ph type="body" idx="1"/>
          </p:nvPr>
        </p:nvSpPr>
        <p:spPr>
          <a:xfrm>
            <a:off x="393700" y="1219200"/>
            <a:ext cx="8686800" cy="5156200"/>
          </a:xfrm>
        </p:spPr>
        <p:txBody>
          <a:bodyPr/>
          <a:lstStyle/>
          <a:p>
            <a:pPr>
              <a:defRPr/>
            </a:pPr>
            <a:r>
              <a:rPr lang="en-US" altLang="en-US" dirty="0"/>
              <a:t>Register renaming provided by reservation stations (RS)</a:t>
            </a:r>
          </a:p>
          <a:p>
            <a:pPr lvl="1">
              <a:defRPr/>
            </a:pPr>
            <a:r>
              <a:rPr lang="en-US" altLang="en-US" dirty="0"/>
              <a:t>RS fetches and buffers an operand as soon as it becomes available, </a:t>
            </a:r>
            <a:r>
              <a:rPr lang="en-US" altLang="en-US" i="1" dirty="0"/>
              <a:t>eliminating the need to get the operand from a register</a:t>
            </a:r>
          </a:p>
          <a:p>
            <a:pPr lvl="1">
              <a:defRPr/>
            </a:pPr>
            <a:r>
              <a:rPr lang="en-US" altLang="en-US" dirty="0"/>
              <a:t>Pending instructions designate the RS to which they will send their output</a:t>
            </a:r>
          </a:p>
          <a:p>
            <a:pPr lvl="2">
              <a:defRPr/>
            </a:pPr>
            <a:r>
              <a:rPr lang="en-US" altLang="en-US" dirty="0"/>
              <a:t>Result values broadcast on a result bus called common data bus (CDB)</a:t>
            </a:r>
          </a:p>
          <a:p>
            <a:pPr lvl="1">
              <a:defRPr/>
            </a:pPr>
            <a:r>
              <a:rPr lang="en-US" altLang="en-US" dirty="0"/>
              <a:t>Only the last output updates the register file</a:t>
            </a:r>
          </a:p>
          <a:p>
            <a:pPr>
              <a:defRPr/>
            </a:pPr>
            <a:r>
              <a:rPr lang="en-US" altLang="en-US" dirty="0"/>
              <a:t>Observations</a:t>
            </a:r>
          </a:p>
          <a:p>
            <a:pPr lvl="1">
              <a:defRPr/>
            </a:pPr>
            <a:r>
              <a:rPr lang="en-US" altLang="en-US" dirty="0"/>
              <a:t>As instructions are issued, the register specifiers are renamed with the reservation station</a:t>
            </a:r>
          </a:p>
          <a:p>
            <a:pPr lvl="1">
              <a:defRPr/>
            </a:pPr>
            <a:r>
              <a:rPr lang="en-US" altLang="en-US" dirty="0"/>
              <a:t>May be more reservation stations than registers</a:t>
            </a:r>
          </a:p>
          <a:p>
            <a:pPr lvl="1">
              <a:spcBef>
                <a:spcPts val="480"/>
              </a:spcBef>
              <a:defRPr/>
            </a:pPr>
            <a:r>
              <a:rPr lang="en-US" dirty="0"/>
              <a:t>Load and store buffers</a:t>
            </a:r>
          </a:p>
          <a:p>
            <a:pPr lvl="2">
              <a:spcBef>
                <a:spcPts val="480"/>
              </a:spcBef>
              <a:defRPr/>
            </a:pPr>
            <a:r>
              <a:rPr lang="en-US" dirty="0"/>
              <a:t>Contain data and addresses, act like </a:t>
            </a:r>
          </a:p>
          <a:p>
            <a:pPr lvl="2" indent="0">
              <a:spcBef>
                <a:spcPts val="0"/>
              </a:spcBef>
              <a:buNone/>
              <a:defRPr/>
            </a:pPr>
            <a:r>
              <a:rPr lang="en-US" dirty="0"/>
              <a:t>reservation stations</a:t>
            </a:r>
          </a:p>
          <a:p>
            <a:pPr lvl="1">
              <a:defRPr/>
            </a:pPr>
            <a:endParaRPr lang="en-US" altLang="en-US" dirty="0"/>
          </a:p>
          <a:p>
            <a:pPr lvl="1">
              <a:defRPr/>
            </a:pPr>
            <a:endParaRPr lang="en-US"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212785"/>
    </mc:Choice>
    <mc:Fallback xmlns="">
      <p:transition spd="slow" advTm="212785"/>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a:extLst>
              <a:ext uri="{FF2B5EF4-FFF2-40B4-BE49-F238E27FC236}">
                <a16:creationId xmlns:a16="http://schemas.microsoft.com/office/drawing/2014/main" id="{75BC5460-7BAE-0143-AEBB-DE071AB0027E}"/>
              </a:ext>
            </a:extLst>
          </p:cNvPr>
          <p:cNvSpPr>
            <a:spLocks noGrp="1" noChangeArrowheads="1"/>
          </p:cNvSpPr>
          <p:nvPr>
            <p:ph type="title"/>
          </p:nvPr>
        </p:nvSpPr>
        <p:spPr>
          <a:xfrm>
            <a:off x="266700" y="371475"/>
            <a:ext cx="8699499" cy="762000"/>
          </a:xfrm>
        </p:spPr>
        <p:txBody>
          <a:bodyPr/>
          <a:lstStyle/>
          <a:p>
            <a:r>
              <a:rPr lang="en-US" altLang="en-US" dirty="0"/>
              <a:t>High-Level Architecture for </a:t>
            </a:r>
            <a:r>
              <a:rPr lang="en-US" altLang="en-US" dirty="0" err="1"/>
              <a:t>Tomasulo’</a:t>
            </a:r>
            <a:r>
              <a:rPr lang="en-US" altLang="ja-JP" dirty="0" err="1"/>
              <a:t>s</a:t>
            </a:r>
            <a:r>
              <a:rPr lang="en-US" altLang="ja-JP" dirty="0"/>
              <a:t> Algorithm</a:t>
            </a:r>
            <a:endParaRPr lang="en-US" altLang="en-US" dirty="0"/>
          </a:p>
        </p:txBody>
      </p:sp>
      <p:sp>
        <p:nvSpPr>
          <p:cNvPr id="3" name="Content Placeholder 2">
            <a:extLst>
              <a:ext uri="{FF2B5EF4-FFF2-40B4-BE49-F238E27FC236}">
                <a16:creationId xmlns:a16="http://schemas.microsoft.com/office/drawing/2014/main" id="{36CCAC1D-1D62-5E4E-8F88-BE84A3B4D8F7}"/>
              </a:ext>
            </a:extLst>
          </p:cNvPr>
          <p:cNvSpPr>
            <a:spLocks noGrp="1" noChangeArrowheads="1"/>
          </p:cNvSpPr>
          <p:nvPr>
            <p:ph idx="1"/>
          </p:nvPr>
        </p:nvSpPr>
        <p:spPr>
          <a:xfrm>
            <a:off x="266700" y="1228725"/>
            <a:ext cx="8191500" cy="5095875"/>
          </a:xfrm>
        </p:spPr>
        <p:txBody>
          <a:bodyPr/>
          <a:lstStyle/>
          <a:p>
            <a:pPr>
              <a:spcBef>
                <a:spcPts val="600"/>
              </a:spcBef>
              <a:defRPr/>
            </a:pPr>
            <a:r>
              <a:rPr lang="en-US" altLang="en-US" dirty="0"/>
              <a:t>Register renaming via </a:t>
            </a:r>
          </a:p>
          <a:p>
            <a:pPr>
              <a:spcBef>
                <a:spcPct val="0"/>
              </a:spcBef>
              <a:buFontTx/>
              <a:buNone/>
              <a:defRPr/>
            </a:pPr>
            <a:r>
              <a:rPr lang="en-US" altLang="en-US" dirty="0"/>
              <a:t> 	reservation stations (RS)</a:t>
            </a:r>
          </a:p>
          <a:p>
            <a:pPr>
              <a:spcBef>
                <a:spcPts val="600"/>
              </a:spcBef>
              <a:defRPr/>
            </a:pPr>
            <a:r>
              <a:rPr lang="en-US" altLang="en-US" dirty="0"/>
              <a:t>Load and store buffers</a:t>
            </a:r>
          </a:p>
          <a:p>
            <a:pPr lvl="1">
              <a:defRPr/>
            </a:pPr>
            <a:r>
              <a:rPr lang="en-US" altLang="en-US" dirty="0"/>
              <a:t>Contain data &amp; addresses, </a:t>
            </a:r>
          </a:p>
          <a:p>
            <a:pPr lvl="1">
              <a:spcBef>
                <a:spcPct val="0"/>
              </a:spcBef>
              <a:buFontTx/>
              <a:buNone/>
              <a:defRPr/>
            </a:pPr>
            <a:r>
              <a:rPr lang="en-US" altLang="en-US" dirty="0"/>
              <a:t> 	act like reservation stations</a:t>
            </a:r>
          </a:p>
          <a:p>
            <a:pPr marL="0" indent="0">
              <a:spcBef>
                <a:spcPts val="600"/>
              </a:spcBef>
              <a:buFontTx/>
              <a:buNone/>
              <a:defRPr/>
            </a:pPr>
            <a:endParaRPr lang="en-US" altLang="en-US" dirty="0"/>
          </a:p>
          <a:p>
            <a:pPr>
              <a:spcBef>
                <a:spcPts val="600"/>
              </a:spcBef>
              <a:defRPr/>
            </a:pPr>
            <a:r>
              <a:rPr lang="en-US" altLang="en-US" dirty="0"/>
              <a:t>Advantages</a:t>
            </a:r>
          </a:p>
          <a:p>
            <a:pPr lvl="1">
              <a:defRPr/>
            </a:pPr>
            <a:r>
              <a:rPr lang="en-US" altLang="en-US" dirty="0"/>
              <a:t>Distribution of hazard</a:t>
            </a:r>
          </a:p>
          <a:p>
            <a:pPr lvl="1">
              <a:spcBef>
                <a:spcPct val="0"/>
              </a:spcBef>
              <a:buFontTx/>
              <a:buNone/>
              <a:defRPr/>
            </a:pPr>
            <a:r>
              <a:rPr lang="en-US" altLang="en-US" dirty="0"/>
              <a:t>	detection logic</a:t>
            </a:r>
          </a:p>
          <a:p>
            <a:pPr lvl="1">
              <a:spcBef>
                <a:spcPts val="575"/>
              </a:spcBef>
              <a:defRPr/>
            </a:pPr>
            <a:r>
              <a:rPr lang="en-US" altLang="en-US" dirty="0"/>
              <a:t>Elimination of stalls for </a:t>
            </a:r>
          </a:p>
          <a:p>
            <a:pPr lvl="1">
              <a:spcBef>
                <a:spcPct val="0"/>
              </a:spcBef>
              <a:buFontTx/>
              <a:buNone/>
              <a:defRPr/>
            </a:pPr>
            <a:r>
              <a:rPr lang="en-US" altLang="en-US" dirty="0"/>
              <a:t>	WAW and WAR hazards</a:t>
            </a:r>
          </a:p>
          <a:p>
            <a:pPr lvl="1">
              <a:spcBef>
                <a:spcPct val="0"/>
              </a:spcBef>
              <a:buFontTx/>
              <a:buNone/>
              <a:defRPr/>
            </a:pPr>
            <a:r>
              <a:rPr lang="en-US" altLang="en-US" dirty="0"/>
              <a:t>	by renaming all destination</a:t>
            </a:r>
          </a:p>
          <a:p>
            <a:pPr lvl="1">
              <a:spcBef>
                <a:spcPct val="0"/>
              </a:spcBef>
              <a:buFontTx/>
              <a:buNone/>
              <a:defRPr/>
            </a:pPr>
            <a:r>
              <a:rPr lang="en-US" altLang="en-US" dirty="0"/>
              <a:t>	registers	</a:t>
            </a:r>
          </a:p>
          <a:p>
            <a:pPr lvl="2">
              <a:spcBef>
                <a:spcPts val="600"/>
              </a:spcBef>
              <a:defRPr/>
            </a:pPr>
            <a:endParaRPr lang="en-US" altLang="en-US" dirty="0"/>
          </a:p>
          <a:p>
            <a:pPr>
              <a:spcBef>
                <a:spcPct val="0"/>
              </a:spcBef>
              <a:defRPr/>
            </a:pPr>
            <a:endParaRPr lang="en-US" altLang="en-US" dirty="0"/>
          </a:p>
        </p:txBody>
      </p:sp>
      <p:sp>
        <p:nvSpPr>
          <p:cNvPr id="60420" name="TextBox 4">
            <a:extLst>
              <a:ext uri="{FF2B5EF4-FFF2-40B4-BE49-F238E27FC236}">
                <a16:creationId xmlns:a16="http://schemas.microsoft.com/office/drawing/2014/main" id="{1D2BA0CC-1244-DF41-8183-1E894B1744F1}"/>
              </a:ext>
            </a:extLst>
          </p:cNvPr>
          <p:cNvSpPr txBox="1">
            <a:spLocks noChangeArrowheads="1"/>
          </p:cNvSpPr>
          <p:nvPr/>
        </p:nvSpPr>
        <p:spPr bwMode="auto">
          <a:xfrm>
            <a:off x="5435600" y="5740400"/>
            <a:ext cx="26939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600"/>
              <a:t>No execution tables shown.</a:t>
            </a:r>
          </a:p>
        </p:txBody>
      </p:sp>
      <p:sp>
        <p:nvSpPr>
          <p:cNvPr id="60421" name="Text Box 5">
            <a:extLst>
              <a:ext uri="{FF2B5EF4-FFF2-40B4-BE49-F238E27FC236}">
                <a16:creationId xmlns:a16="http://schemas.microsoft.com/office/drawing/2014/main" id="{D0EBBA8C-97A1-764D-A906-76DC22221599}"/>
              </a:ext>
            </a:extLst>
          </p:cNvPr>
          <p:cNvSpPr txBox="1">
            <a:spLocks noChangeArrowheads="1"/>
          </p:cNvSpPr>
          <p:nvPr/>
        </p:nvSpPr>
        <p:spPr bwMode="auto">
          <a:xfrm rot="5400000">
            <a:off x="7814469" y="5542757"/>
            <a:ext cx="2289175" cy="3698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800">
                <a:solidFill>
                  <a:srgbClr val="0066FF"/>
                </a:solidFill>
              </a:rPr>
              <a:t>Dynamic Scheduling</a:t>
            </a:r>
          </a:p>
        </p:txBody>
      </p:sp>
      <p:pic>
        <p:nvPicPr>
          <p:cNvPr id="60419" name="Picture 8" descr="f03-06-9780123838728">
            <a:extLst>
              <a:ext uri="{FF2B5EF4-FFF2-40B4-BE49-F238E27FC236}">
                <a16:creationId xmlns:a16="http://schemas.microsoft.com/office/drawing/2014/main" id="{466C237C-6B2E-9B45-B392-09E2954C37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1515" y="1219200"/>
            <a:ext cx="4562475" cy="377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xmlns:iact="http://schemas.microsoft.com/office/powerpoint/2014/inkAction">
        <mc:Choice Requires="p14 iact">
          <p:contentPart p14:bwMode="auto" r:id="rId5">
            <p14:nvContentPartPr>
              <p14:cNvPr id="4" name="Ink 3">
                <a:extLst>
                  <a:ext uri="{FF2B5EF4-FFF2-40B4-BE49-F238E27FC236}">
                    <a16:creationId xmlns:a16="http://schemas.microsoft.com/office/drawing/2014/main" id="{CCBBA669-9E8B-2043-82DA-E71716D57600}"/>
                  </a:ext>
                </a:extLst>
              </p14:cNvPr>
              <p14:cNvContentPartPr/>
              <p14:nvPr>
                <p:extLst>
                  <p:ext uri="{42D2F446-02D8-4167-A562-619A0277C38B}">
                    <p15:isNarration xmlns:p15="http://schemas.microsoft.com/office/powerpoint/2012/main" val="1"/>
                  </p:ext>
                </p:extLst>
              </p14:nvPr>
            </p14:nvContentPartPr>
            <p14:xfrm>
              <a:off x="5888880" y="4043160"/>
              <a:ext cx="204840" cy="7200"/>
            </p14:xfrm>
          </p:contentPart>
        </mc:Choice>
        <mc:Fallback xmlns="">
          <p:pic>
            <p:nvPicPr>
              <p:cNvPr id="4" name="Ink 3">
                <a:extLst>
                  <a:ext uri="{FF2B5EF4-FFF2-40B4-BE49-F238E27FC236}">
                    <a16:creationId xmlns:a16="http://schemas.microsoft.com/office/drawing/2014/main" id="{CCBBA669-9E8B-2043-82DA-E71716D57600}"/>
                  </a:ext>
                </a:extLst>
              </p:cNvPr>
              <p:cNvPicPr>
                <a:picLocks noGrp="1" noRot="1" noChangeAspect="1" noMove="1" noResize="1" noEditPoints="1" noAdjustHandles="1" noChangeArrowheads="1" noChangeShapeType="1"/>
              </p:cNvPicPr>
              <p:nvPr/>
            </p:nvPicPr>
            <p:blipFill>
              <a:blip r:embed="rId8"/>
              <a:stretch>
                <a:fillRect/>
              </a:stretch>
            </p:blipFill>
            <p:spPr>
              <a:xfrm>
                <a:off x="5879520" y="4033800"/>
                <a:ext cx="223560" cy="25920"/>
              </a:xfrm>
              <a:prstGeom prst="rect">
                <a:avLst/>
              </a:prstGeom>
            </p:spPr>
          </p:pic>
        </mc:Fallback>
      </mc:AlternateContent>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21518"/>
    </mc:Choice>
    <mc:Fallback xmlns="">
      <p:transition spd="slow" advTm="12151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md type="call" cmd="playFrom(0.0)">
                                      <p:cBhvr>
                                        <p:cTn id="7" dur="1" fill="hold"/>
                                        <p:tgtEl>
                                          <p:spTgt spid="4"/>
                                        </p:tgtEl>
                                      </p:cBhvr>
                                    </p:cmd>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slide(fromBottom)">
                                      <p:cBhvr>
                                        <p:cTn id="12" dur="500"/>
                                        <p:tgtEl>
                                          <p:spTgt spid="3">
                                            <p:txEl>
                                              <p:pRg st="6" end="6"/>
                                            </p:txEl>
                                          </p:spTgt>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Effect transition="in" filter="slide(fromBottom)">
                                      <p:cBhvr>
                                        <p:cTn id="15" dur="500"/>
                                        <p:tgtEl>
                                          <p:spTgt spid="3">
                                            <p:txEl>
                                              <p:pRg st="7" end="7"/>
                                            </p:txEl>
                                          </p:spTgt>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3">
                                            <p:txEl>
                                              <p:pRg st="8" end="8"/>
                                            </p:txEl>
                                          </p:spTgt>
                                        </p:tgtEl>
                                        <p:attrNameLst>
                                          <p:attrName>style.visibility</p:attrName>
                                        </p:attrNameLst>
                                      </p:cBhvr>
                                      <p:to>
                                        <p:strVal val="visible"/>
                                      </p:to>
                                    </p:set>
                                    <p:animEffect transition="in" filter="slide(fromBottom)">
                                      <p:cBhvr>
                                        <p:cTn id="18" dur="500"/>
                                        <p:tgtEl>
                                          <p:spTgt spid="3">
                                            <p:txEl>
                                              <p:pRg st="8" end="8"/>
                                            </p:txEl>
                                          </p:spTgt>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animEffect transition="in" filter="slide(fromBottom)">
                                      <p:cBhvr>
                                        <p:cTn id="21" dur="500"/>
                                        <p:tgtEl>
                                          <p:spTgt spid="3">
                                            <p:txEl>
                                              <p:pRg st="9" end="9"/>
                                            </p:txEl>
                                          </p:spTgt>
                                        </p:tgtEl>
                                      </p:cBhvr>
                                    </p:animEffect>
                                  </p:childTnLst>
                                </p:cTn>
                              </p:par>
                              <p:par>
                                <p:cTn id="22" presetID="12" presetClass="entr" presetSubtype="4" fill="hold" grpId="0" nodeType="withEffect">
                                  <p:stCondLst>
                                    <p:cond delay="0"/>
                                  </p:stCondLst>
                                  <p:childTnLst>
                                    <p:set>
                                      <p:cBhvr>
                                        <p:cTn id="23" dur="1" fill="hold">
                                          <p:stCondLst>
                                            <p:cond delay="0"/>
                                          </p:stCondLst>
                                        </p:cTn>
                                        <p:tgtEl>
                                          <p:spTgt spid="3">
                                            <p:txEl>
                                              <p:pRg st="10" end="10"/>
                                            </p:txEl>
                                          </p:spTgt>
                                        </p:tgtEl>
                                        <p:attrNameLst>
                                          <p:attrName>style.visibility</p:attrName>
                                        </p:attrNameLst>
                                      </p:cBhvr>
                                      <p:to>
                                        <p:strVal val="visible"/>
                                      </p:to>
                                    </p:set>
                                    <p:animEffect transition="in" filter="slide(fromBottom)">
                                      <p:cBhvr>
                                        <p:cTn id="24" dur="500"/>
                                        <p:tgtEl>
                                          <p:spTgt spid="3">
                                            <p:txEl>
                                              <p:pRg st="10" end="10"/>
                                            </p:txEl>
                                          </p:spTgt>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animEffect transition="in" filter="slide(fromBottom)">
                                      <p:cBhvr>
                                        <p:cTn id="27" dur="500"/>
                                        <p:tgtEl>
                                          <p:spTgt spid="3">
                                            <p:txEl>
                                              <p:pRg st="11" end="11"/>
                                            </p:txEl>
                                          </p:spTgt>
                                        </p:tgtEl>
                                      </p:cBhvr>
                                    </p:animEffect>
                                  </p:childTnLst>
                                </p:cTn>
                              </p:par>
                              <p:par>
                                <p:cTn id="28" presetID="12" presetClass="entr" presetSubtype="4" fill="hold" grpId="0" nodeType="withEffect">
                                  <p:stCondLst>
                                    <p:cond delay="0"/>
                                  </p:stCondLst>
                                  <p:childTnLst>
                                    <p:set>
                                      <p:cBhvr>
                                        <p:cTn id="29" dur="1" fill="hold">
                                          <p:stCondLst>
                                            <p:cond delay="0"/>
                                          </p:stCondLst>
                                        </p:cTn>
                                        <p:tgtEl>
                                          <p:spTgt spid="3">
                                            <p:txEl>
                                              <p:pRg st="12" end="12"/>
                                            </p:txEl>
                                          </p:spTgt>
                                        </p:tgtEl>
                                        <p:attrNameLst>
                                          <p:attrName>style.visibility</p:attrName>
                                        </p:attrNameLst>
                                      </p:cBhvr>
                                      <p:to>
                                        <p:strVal val="visible"/>
                                      </p:to>
                                    </p:set>
                                    <p:animEffect transition="in" filter="slide(fromBottom)">
                                      <p:cBhvr>
                                        <p:cTn id="30"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a:extLst>
              <a:ext uri="{FF2B5EF4-FFF2-40B4-BE49-F238E27FC236}">
                <a16:creationId xmlns:a16="http://schemas.microsoft.com/office/drawing/2014/main" id="{2700EE4D-D48B-C74C-9C6C-C9AE9CE0C75C}"/>
              </a:ext>
            </a:extLst>
          </p:cNvPr>
          <p:cNvSpPr>
            <a:spLocks noGrp="1" noChangeArrowheads="1"/>
          </p:cNvSpPr>
          <p:nvPr>
            <p:ph type="title"/>
          </p:nvPr>
        </p:nvSpPr>
        <p:spPr>
          <a:xfrm>
            <a:off x="358248" y="248643"/>
            <a:ext cx="7772400" cy="762000"/>
          </a:xfrm>
        </p:spPr>
        <p:txBody>
          <a:bodyPr/>
          <a:lstStyle/>
          <a:p>
            <a:r>
              <a:rPr lang="en-AU" altLang="en-US" dirty="0" err="1"/>
              <a:t>Tomasulo’s</a:t>
            </a:r>
            <a:r>
              <a:rPr lang="en-AU" altLang="en-US" dirty="0"/>
              <a:t> Algorithm at High Level</a:t>
            </a:r>
          </a:p>
        </p:txBody>
      </p:sp>
      <p:sp>
        <p:nvSpPr>
          <p:cNvPr id="62466" name="Rectangle 3">
            <a:extLst>
              <a:ext uri="{FF2B5EF4-FFF2-40B4-BE49-F238E27FC236}">
                <a16:creationId xmlns:a16="http://schemas.microsoft.com/office/drawing/2014/main" id="{5F3520DC-A6D2-1A46-A768-6F41A921D77E}"/>
              </a:ext>
            </a:extLst>
          </p:cNvPr>
          <p:cNvSpPr>
            <a:spLocks noGrp="1" noChangeArrowheads="1"/>
          </p:cNvSpPr>
          <p:nvPr>
            <p:ph idx="1"/>
          </p:nvPr>
        </p:nvSpPr>
        <p:spPr>
          <a:xfrm>
            <a:off x="355512" y="1010644"/>
            <a:ext cx="8418601" cy="5485690"/>
          </a:xfrm>
        </p:spPr>
        <p:txBody>
          <a:bodyPr/>
          <a:lstStyle/>
          <a:p>
            <a:pPr>
              <a:defRPr/>
            </a:pPr>
            <a:r>
              <a:rPr lang="en-US" altLang="en-US" dirty="0"/>
              <a:t>Three steps that an instruction goes through …</a:t>
            </a:r>
          </a:p>
          <a:p>
            <a:pPr lvl="1">
              <a:defRPr/>
            </a:pPr>
            <a:r>
              <a:rPr lang="en-US" altLang="en-US" dirty="0"/>
              <a:t>Issue (or Dispatch), where register renaming occurs</a:t>
            </a:r>
          </a:p>
          <a:p>
            <a:pPr lvl="2">
              <a:defRPr/>
            </a:pPr>
            <a:r>
              <a:rPr lang="en-US" altLang="en-US" dirty="0"/>
              <a:t>Get next instruction from FIFO queue</a:t>
            </a:r>
          </a:p>
          <a:p>
            <a:pPr lvl="2">
              <a:defRPr/>
            </a:pPr>
            <a:r>
              <a:rPr lang="en-US" altLang="en-US" dirty="0"/>
              <a:t>If available RS, issue instruction to RS w/ operand values, if available. If operand values not available, stall instruction in RS and </a:t>
            </a:r>
            <a:r>
              <a:rPr lang="en-US" altLang="en-US" i="1" dirty="0"/>
              <a:t>keep track of the functional units that will produce operand values.</a:t>
            </a:r>
            <a:endParaRPr lang="en-US" altLang="en-US" dirty="0"/>
          </a:p>
          <a:p>
            <a:pPr lvl="2">
              <a:defRPr/>
            </a:pPr>
            <a:r>
              <a:rPr lang="en-US" altLang="en-US" dirty="0"/>
              <a:t>If no available RS, structural hazard </a:t>
            </a:r>
            <a:r>
              <a:rPr lang="en-US" altLang="en-US" dirty="0">
                <a:sym typeface="Wingdings" pitchFamily="2" charset="2"/>
              </a:rPr>
              <a:t></a:t>
            </a:r>
            <a:r>
              <a:rPr lang="en-US" altLang="en-US" dirty="0"/>
              <a:t> stall until RS or buffer free …</a:t>
            </a:r>
          </a:p>
          <a:p>
            <a:pPr lvl="1">
              <a:defRPr/>
            </a:pPr>
            <a:r>
              <a:rPr lang="en-US" altLang="en-US" dirty="0"/>
              <a:t>Execute</a:t>
            </a:r>
          </a:p>
          <a:p>
            <a:pPr lvl="2">
              <a:defRPr/>
            </a:pPr>
            <a:r>
              <a:rPr lang="en-US" altLang="en-US" dirty="0"/>
              <a:t>When operand available (via CDB), store it in any RS waiting for it</a:t>
            </a:r>
          </a:p>
          <a:p>
            <a:pPr lvl="2">
              <a:defRPr/>
            </a:pPr>
            <a:r>
              <a:rPr lang="en-US" altLang="en-US" dirty="0"/>
              <a:t>When all operands ready (i.e., no RAW hazard), issue instruction</a:t>
            </a:r>
          </a:p>
          <a:p>
            <a:pPr lvl="2">
              <a:defRPr/>
            </a:pPr>
            <a:r>
              <a:rPr lang="en-US" altLang="en-US" dirty="0"/>
              <a:t>Loads &amp; store maintained in program order via effective address calc.</a:t>
            </a:r>
          </a:p>
          <a:p>
            <a:pPr lvl="2">
              <a:defRPr/>
            </a:pPr>
            <a:r>
              <a:rPr lang="en-US" altLang="en-US" dirty="0"/>
              <a:t>No instruction allowed to initiate execution until all branches that precede it in program order have completed </a:t>
            </a:r>
            <a:r>
              <a:rPr lang="en-US" altLang="en-US" sz="1400" dirty="0">
                <a:solidFill>
                  <a:schemeClr val="bg1">
                    <a:lumMod val="50000"/>
                  </a:schemeClr>
                </a:solidFill>
              </a:rPr>
              <a:t>(to preserve exception behavior)</a:t>
            </a:r>
            <a:endParaRPr lang="en-US" altLang="en-US" dirty="0">
              <a:solidFill>
                <a:schemeClr val="bg1">
                  <a:lumMod val="50000"/>
                </a:schemeClr>
              </a:solidFill>
            </a:endParaRPr>
          </a:p>
          <a:p>
            <a:pPr lvl="1">
              <a:defRPr/>
            </a:pPr>
            <a:r>
              <a:rPr lang="en-US" altLang="en-US" dirty="0"/>
              <a:t>Write result</a:t>
            </a:r>
          </a:p>
          <a:p>
            <a:pPr lvl="2">
              <a:defRPr/>
            </a:pPr>
            <a:r>
              <a:rPr lang="en-US" altLang="en-US" dirty="0"/>
              <a:t>Write result on CDB into registers and RS (including store buffers)</a:t>
            </a:r>
          </a:p>
          <a:p>
            <a:pPr lvl="3">
              <a:spcBef>
                <a:spcPts val="0"/>
              </a:spcBef>
              <a:defRPr/>
            </a:pPr>
            <a:r>
              <a:rPr lang="en-US" altLang="en-US" dirty="0"/>
              <a:t>(Stores must wait until address </a:t>
            </a:r>
            <a:r>
              <a:rPr lang="en-US" altLang="en-US" i="1" dirty="0"/>
              <a:t>and</a:t>
            </a:r>
            <a:r>
              <a:rPr lang="en-US" altLang="en-US" dirty="0"/>
              <a:t> value are received)</a:t>
            </a:r>
          </a:p>
        </p:txBody>
      </p:sp>
      <p:sp>
        <p:nvSpPr>
          <p:cNvPr id="62467" name="Text Box 5">
            <a:extLst>
              <a:ext uri="{FF2B5EF4-FFF2-40B4-BE49-F238E27FC236}">
                <a16:creationId xmlns:a16="http://schemas.microsoft.com/office/drawing/2014/main" id="{83D947A6-9152-4347-AC43-D83050B69CBC}"/>
              </a:ext>
            </a:extLst>
          </p:cNvPr>
          <p:cNvSpPr txBox="1">
            <a:spLocks noChangeArrowheads="1"/>
          </p:cNvSpPr>
          <p:nvPr/>
        </p:nvSpPr>
        <p:spPr bwMode="auto">
          <a:xfrm rot="5400000">
            <a:off x="7814469" y="5542757"/>
            <a:ext cx="2289175" cy="3698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800">
                <a:solidFill>
                  <a:srgbClr val="0066FF"/>
                </a:solidFill>
              </a:rPr>
              <a:t>Dynamic Scheduling</a:t>
            </a:r>
          </a:p>
        </p:txBody>
      </p:sp>
      <mc:AlternateContent xmlns:mc="http://schemas.openxmlformats.org/markup-compatibility/2006" xmlns:p14="http://schemas.microsoft.com/office/powerpoint/2010/main" xmlns:iact="http://schemas.microsoft.com/office/powerpoint/2014/inkAction">
        <mc:Choice Requires="p14 iact">
          <p:contentPart p14:bwMode="auto" r:id="rId3">
            <p14:nvContentPartPr>
              <p14:cNvPr id="5" name="Ink 4">
                <a:extLst>
                  <a:ext uri="{FF2B5EF4-FFF2-40B4-BE49-F238E27FC236}">
                    <a16:creationId xmlns:a16="http://schemas.microsoft.com/office/drawing/2014/main" id="{3106D74B-F3A8-7148-BADC-534A516DC744}"/>
                  </a:ext>
                </a:extLst>
              </p14:cNvPr>
              <p14:cNvContentPartPr/>
              <p14:nvPr>
                <p:extLst>
                  <p:ext uri="{42D2F446-02D8-4167-A562-619A0277C38B}">
                    <p15:isNarration xmlns:p15="http://schemas.microsoft.com/office/powerpoint/2012/main" val="1"/>
                  </p:ext>
                </p:extLst>
              </p14:nvPr>
            </p14:nvContentPartPr>
            <p14:xfrm>
              <a:off x="6339240" y="4015440"/>
              <a:ext cx="498960" cy="331200"/>
            </p14:xfrm>
          </p:contentPart>
        </mc:Choice>
        <mc:Fallback xmlns="">
          <p:pic>
            <p:nvPicPr>
              <p:cNvPr id="5" name="Ink 4">
                <a:extLst>
                  <a:ext uri="{FF2B5EF4-FFF2-40B4-BE49-F238E27FC236}">
                    <a16:creationId xmlns:a16="http://schemas.microsoft.com/office/drawing/2014/main" id="{3106D74B-F3A8-7148-BADC-534A516DC744}"/>
                  </a:ext>
                </a:extLst>
              </p:cNvPr>
              <p:cNvPicPr>
                <a:picLocks noGrp="1" noRot="1" noChangeAspect="1" noMove="1" noResize="1" noEditPoints="1" noAdjustHandles="1" noChangeArrowheads="1" noChangeShapeType="1"/>
              </p:cNvPicPr>
              <p:nvPr/>
            </p:nvPicPr>
            <p:blipFill>
              <a:blip r:embed="rId6"/>
              <a:stretch>
                <a:fillRect/>
              </a:stretch>
            </p:blipFill>
            <p:spPr>
              <a:xfrm>
                <a:off x="6329880" y="4006080"/>
                <a:ext cx="517680" cy="349920"/>
              </a:xfrm>
              <a:prstGeom prst="rect">
                <a:avLst/>
              </a:prstGeom>
            </p:spPr>
          </p:pic>
        </mc:Fallback>
      </mc:AlternateContent>
    </p:spTree>
  </p:cSld>
  <p:clrMapOvr>
    <a:masterClrMapping/>
  </p:clrMapOvr>
  <mc:AlternateContent xmlns:mc="http://schemas.openxmlformats.org/markup-compatibility/2006" xmlns:p14="http://schemas.microsoft.com/office/powerpoint/2010/main">
    <mc:Choice Requires="p14">
      <p:transition spd="slow" p14:dur="2000" advTm="262351"/>
    </mc:Choice>
    <mc:Fallback xmlns="">
      <p:transition spd="slow" advTm="26235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md type="call" cmd="playFrom(0.0)">
                                      <p:cBhvr>
                                        <p:cTn id="7"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5" name="Picture 8" descr="f03-06-9780123838728">
            <a:extLst>
              <a:ext uri="{FF2B5EF4-FFF2-40B4-BE49-F238E27FC236}">
                <a16:creationId xmlns:a16="http://schemas.microsoft.com/office/drawing/2014/main" id="{E3FBC572-428D-E843-8AB3-5971F367FE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9831" y="2711461"/>
            <a:ext cx="3978675" cy="3287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3" name="Title 1">
            <a:extLst>
              <a:ext uri="{FF2B5EF4-FFF2-40B4-BE49-F238E27FC236}">
                <a16:creationId xmlns:a16="http://schemas.microsoft.com/office/drawing/2014/main" id="{9F92C0E6-0103-6C47-99CE-BE6E0A3902AE}"/>
              </a:ext>
            </a:extLst>
          </p:cNvPr>
          <p:cNvSpPr>
            <a:spLocks noGrp="1" noChangeArrowheads="1"/>
          </p:cNvSpPr>
          <p:nvPr>
            <p:ph type="title"/>
          </p:nvPr>
        </p:nvSpPr>
        <p:spPr>
          <a:xfrm>
            <a:off x="215153" y="371475"/>
            <a:ext cx="8673353" cy="762000"/>
          </a:xfrm>
        </p:spPr>
        <p:txBody>
          <a:bodyPr/>
          <a:lstStyle/>
          <a:p>
            <a:r>
              <a:rPr lang="en-US" altLang="en-US" dirty="0"/>
              <a:t>High-Level Architecture for </a:t>
            </a:r>
            <a:r>
              <a:rPr lang="en-US" altLang="en-US" dirty="0" err="1"/>
              <a:t>Tomasulo’</a:t>
            </a:r>
            <a:r>
              <a:rPr lang="en-US" altLang="ja-JP" dirty="0" err="1"/>
              <a:t>s</a:t>
            </a:r>
            <a:r>
              <a:rPr lang="en-US" altLang="ja-JP" dirty="0"/>
              <a:t> Algorithm</a:t>
            </a:r>
            <a:endParaRPr lang="en-US" altLang="en-US" dirty="0"/>
          </a:p>
        </p:txBody>
      </p:sp>
      <p:sp>
        <p:nvSpPr>
          <p:cNvPr id="64514" name="Content Placeholder 2">
            <a:extLst>
              <a:ext uri="{FF2B5EF4-FFF2-40B4-BE49-F238E27FC236}">
                <a16:creationId xmlns:a16="http://schemas.microsoft.com/office/drawing/2014/main" id="{2418E720-0BDA-D546-ADC2-E32443057AAA}"/>
              </a:ext>
            </a:extLst>
          </p:cNvPr>
          <p:cNvSpPr>
            <a:spLocks noGrp="1" noChangeArrowheads="1"/>
          </p:cNvSpPr>
          <p:nvPr>
            <p:ph idx="1"/>
          </p:nvPr>
        </p:nvSpPr>
        <p:spPr>
          <a:xfrm>
            <a:off x="266700" y="1219200"/>
            <a:ext cx="7772400" cy="5095875"/>
          </a:xfrm>
        </p:spPr>
        <p:txBody>
          <a:bodyPr/>
          <a:lstStyle/>
          <a:p>
            <a:pPr>
              <a:spcBef>
                <a:spcPts val="200"/>
              </a:spcBef>
              <a:buFontTx/>
              <a:buNone/>
            </a:pPr>
            <a:r>
              <a:rPr lang="en-US" altLang="en-US" dirty="0"/>
              <a:t>Each RS has seven fields:</a:t>
            </a:r>
          </a:p>
          <a:p>
            <a:pPr>
              <a:spcBef>
                <a:spcPts val="200"/>
              </a:spcBef>
            </a:pPr>
            <a:r>
              <a:rPr lang="en-US" altLang="en-US" sz="2000" dirty="0"/>
              <a:t>Op</a:t>
            </a:r>
          </a:p>
          <a:p>
            <a:pPr marL="679450" lvl="1">
              <a:spcBef>
                <a:spcPts val="200"/>
              </a:spcBef>
            </a:pPr>
            <a:r>
              <a:rPr lang="en-US" altLang="en-US" sz="1800" dirty="0"/>
              <a:t>Op to do on </a:t>
            </a:r>
            <a:r>
              <a:rPr lang="en-US" altLang="en-US" sz="1800" dirty="0" err="1"/>
              <a:t>src</a:t>
            </a:r>
            <a:r>
              <a:rPr lang="en-US" altLang="en-US" sz="1800" dirty="0"/>
              <a:t> operands</a:t>
            </a:r>
          </a:p>
          <a:p>
            <a:pPr>
              <a:spcBef>
                <a:spcPts val="200"/>
              </a:spcBef>
            </a:pPr>
            <a:r>
              <a:rPr lang="en-US" altLang="en-US" sz="2000" dirty="0" err="1"/>
              <a:t>Qj</a:t>
            </a:r>
            <a:r>
              <a:rPr lang="en-US" altLang="en-US" sz="2000" dirty="0"/>
              <a:t>, </a:t>
            </a:r>
            <a:r>
              <a:rPr lang="en-US" altLang="en-US" sz="2000" dirty="0" err="1"/>
              <a:t>Qk</a:t>
            </a:r>
            <a:endParaRPr lang="en-US" altLang="en-US" sz="2000" dirty="0"/>
          </a:p>
          <a:p>
            <a:pPr marL="679450" lvl="1">
              <a:spcBef>
                <a:spcPts val="200"/>
              </a:spcBef>
            </a:pPr>
            <a:r>
              <a:rPr lang="en-US" altLang="en-US" sz="1800" dirty="0"/>
              <a:t>RS that produce corresponding </a:t>
            </a:r>
            <a:r>
              <a:rPr lang="en-US" altLang="en-US" sz="1800" dirty="0" err="1"/>
              <a:t>src</a:t>
            </a:r>
            <a:r>
              <a:rPr lang="en-US" altLang="en-US" sz="1800" dirty="0"/>
              <a:t> operand</a:t>
            </a:r>
          </a:p>
          <a:p>
            <a:pPr marL="679450" lvl="1">
              <a:spcBef>
                <a:spcPts val="200"/>
              </a:spcBef>
            </a:pPr>
            <a:r>
              <a:rPr lang="en-US" altLang="en-US" sz="1800" dirty="0"/>
              <a:t>(Zero value means </a:t>
            </a:r>
            <a:r>
              <a:rPr lang="en-US" altLang="en-US" sz="1800" dirty="0" err="1"/>
              <a:t>src</a:t>
            </a:r>
            <a:r>
              <a:rPr lang="en-US" altLang="en-US" sz="1800" dirty="0"/>
              <a:t> operand in </a:t>
            </a:r>
            <a:r>
              <a:rPr lang="en-US" altLang="en-US" sz="1800" dirty="0" err="1"/>
              <a:t>Vj</a:t>
            </a:r>
            <a:r>
              <a:rPr lang="en-US" altLang="en-US" sz="1800" dirty="0"/>
              <a:t> or </a:t>
            </a:r>
            <a:r>
              <a:rPr lang="en-US" altLang="en-US" sz="1800" dirty="0" err="1"/>
              <a:t>Vk</a:t>
            </a:r>
            <a:r>
              <a:rPr lang="en-US" altLang="en-US" sz="1800" dirty="0"/>
              <a:t> or not needed)</a:t>
            </a:r>
          </a:p>
          <a:p>
            <a:pPr>
              <a:spcBef>
                <a:spcPts val="200"/>
              </a:spcBef>
            </a:pPr>
            <a:r>
              <a:rPr lang="en-US" altLang="en-US" sz="2000" dirty="0" err="1"/>
              <a:t>Vj</a:t>
            </a:r>
            <a:r>
              <a:rPr lang="en-US" altLang="en-US" sz="2000" dirty="0"/>
              <a:t>, </a:t>
            </a:r>
            <a:r>
              <a:rPr lang="en-US" altLang="en-US" sz="2000" dirty="0" err="1"/>
              <a:t>Vk</a:t>
            </a:r>
            <a:endParaRPr lang="en-US" altLang="en-US" sz="2000" dirty="0"/>
          </a:p>
          <a:p>
            <a:pPr marL="679450" lvl="1">
              <a:spcBef>
                <a:spcPts val="200"/>
              </a:spcBef>
            </a:pPr>
            <a:r>
              <a:rPr lang="en-US" altLang="en-US" sz="1800" dirty="0"/>
              <a:t>Value of </a:t>
            </a:r>
            <a:r>
              <a:rPr lang="en-US" altLang="en-US" sz="1800" dirty="0" err="1"/>
              <a:t>src</a:t>
            </a:r>
            <a:r>
              <a:rPr lang="en-US" altLang="en-US" sz="1800" dirty="0"/>
              <a:t> operands</a:t>
            </a:r>
          </a:p>
          <a:p>
            <a:pPr marL="679450" lvl="1">
              <a:spcBef>
                <a:spcPts val="200"/>
              </a:spcBef>
            </a:pPr>
            <a:r>
              <a:rPr lang="en-US" altLang="en-US" sz="1800" dirty="0"/>
              <a:t>(Only one V field or Q field valid for each operand)</a:t>
            </a:r>
          </a:p>
          <a:p>
            <a:pPr>
              <a:spcBef>
                <a:spcPts val="200"/>
              </a:spcBef>
            </a:pPr>
            <a:r>
              <a:rPr lang="en-US" altLang="en-US" sz="2000" dirty="0"/>
              <a:t>A</a:t>
            </a:r>
          </a:p>
          <a:p>
            <a:pPr marL="679450" lvl="1">
              <a:spcBef>
                <a:spcPts val="200"/>
              </a:spcBef>
            </a:pPr>
            <a:r>
              <a:rPr lang="en-US" altLang="en-US" sz="1800" dirty="0"/>
              <a:t>Holds info for memory </a:t>
            </a:r>
            <a:r>
              <a:rPr lang="en-US" altLang="en-US" sz="1800" dirty="0" err="1"/>
              <a:t>addr</a:t>
            </a:r>
            <a:r>
              <a:rPr lang="en-US" altLang="en-US" sz="1800" dirty="0"/>
              <a:t> calc</a:t>
            </a:r>
          </a:p>
          <a:p>
            <a:pPr>
              <a:spcBef>
                <a:spcPts val="200"/>
              </a:spcBef>
            </a:pPr>
            <a:r>
              <a:rPr lang="en-US" altLang="en-US" sz="2000" dirty="0"/>
              <a:t>Busy</a:t>
            </a:r>
          </a:p>
          <a:p>
            <a:pPr marL="679450" lvl="1">
              <a:spcBef>
                <a:spcPts val="200"/>
              </a:spcBef>
            </a:pPr>
            <a:r>
              <a:rPr lang="en-US" altLang="en-US" sz="1800" dirty="0"/>
              <a:t>Indicates RS and associated functional unit are busy</a:t>
            </a:r>
          </a:p>
        </p:txBody>
      </p:sp>
    </p:spTree>
  </p:cSld>
  <p:clrMapOvr>
    <a:masterClrMapping/>
  </p:clrMapOvr>
  <mc:AlternateContent xmlns:mc="http://schemas.openxmlformats.org/markup-compatibility/2006" xmlns:p14="http://schemas.microsoft.com/office/powerpoint/2010/main">
    <mc:Choice Requires="p14">
      <p:transition spd="slow" p14:dur="2000" advTm="239926"/>
    </mc:Choice>
    <mc:Fallback xmlns="">
      <p:transition spd="slow" advTm="239926"/>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a:extLst>
              <a:ext uri="{FF2B5EF4-FFF2-40B4-BE49-F238E27FC236}">
                <a16:creationId xmlns:a16="http://schemas.microsoft.com/office/drawing/2014/main" id="{DA35E7E1-DAA4-3E45-8CC7-5767199F3E1B}"/>
              </a:ext>
            </a:extLst>
          </p:cNvPr>
          <p:cNvSpPr>
            <a:spLocks noGrp="1" noChangeArrowheads="1"/>
          </p:cNvSpPr>
          <p:nvPr>
            <p:ph type="title"/>
          </p:nvPr>
        </p:nvSpPr>
        <p:spPr>
          <a:xfrm>
            <a:off x="494731" y="169400"/>
            <a:ext cx="7772400" cy="762000"/>
          </a:xfrm>
        </p:spPr>
        <p:txBody>
          <a:bodyPr/>
          <a:lstStyle/>
          <a:p>
            <a:r>
              <a:rPr lang="en-AU" altLang="en-US" dirty="0"/>
              <a:t>Example:  </a:t>
            </a:r>
            <a:r>
              <a:rPr lang="en-AU" altLang="en-US" dirty="0" err="1"/>
              <a:t>Tomasulo’s</a:t>
            </a:r>
            <a:r>
              <a:rPr lang="en-AU" altLang="en-US" dirty="0"/>
              <a:t> in Action</a:t>
            </a:r>
          </a:p>
        </p:txBody>
      </p:sp>
      <p:pic>
        <p:nvPicPr>
          <p:cNvPr id="66562" name="Picture 2">
            <a:extLst>
              <a:ext uri="{FF2B5EF4-FFF2-40B4-BE49-F238E27FC236}">
                <a16:creationId xmlns:a16="http://schemas.microsoft.com/office/drawing/2014/main" id="{7F9828B6-C8EA-4E4E-8A6A-A0AD87F478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567" y="851276"/>
            <a:ext cx="6302375" cy="510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21704529-1787-434B-A511-98D72E9B7FC5}"/>
              </a:ext>
            </a:extLst>
          </p:cNvPr>
          <p:cNvSpPr txBox="1"/>
          <p:nvPr/>
        </p:nvSpPr>
        <p:spPr>
          <a:xfrm>
            <a:off x="685800" y="5986553"/>
            <a:ext cx="8074025" cy="338137"/>
          </a:xfrm>
          <a:prstGeom prst="rect">
            <a:avLst/>
          </a:prstGeom>
          <a:noFill/>
        </p:spPr>
        <p:txBody>
          <a:bodyPr wrap="none">
            <a:spAutoFit/>
          </a:bodyPr>
          <a:lstStyle/>
          <a:p>
            <a:pPr>
              <a:defRPr/>
            </a:pPr>
            <a:r>
              <a:rPr lang="en-US" sz="1600" dirty="0">
                <a:solidFill>
                  <a:schemeClr val="bg1">
                    <a:lumMod val="50000"/>
                  </a:schemeClr>
                </a:solidFill>
              </a:rPr>
              <a:t>Note: The above code snippet uses the MIPS ISA. The textbook uses the RISC V ISA. </a:t>
            </a:r>
          </a:p>
        </p:txBody>
      </p:sp>
      <p:sp>
        <p:nvSpPr>
          <p:cNvPr id="66565" name="Text Box 5">
            <a:extLst>
              <a:ext uri="{FF2B5EF4-FFF2-40B4-BE49-F238E27FC236}">
                <a16:creationId xmlns:a16="http://schemas.microsoft.com/office/drawing/2014/main" id="{B518956A-A17E-5247-AEEF-57A00290B5F3}"/>
              </a:ext>
            </a:extLst>
          </p:cNvPr>
          <p:cNvSpPr txBox="1">
            <a:spLocks noChangeArrowheads="1"/>
          </p:cNvSpPr>
          <p:nvPr/>
        </p:nvSpPr>
        <p:spPr bwMode="auto">
          <a:xfrm rot="5400000">
            <a:off x="7814469" y="5542757"/>
            <a:ext cx="2289175" cy="3698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800">
                <a:solidFill>
                  <a:srgbClr val="0066FF"/>
                </a:solidFill>
              </a:rPr>
              <a:t>Dynamic Scheduling</a:t>
            </a:r>
          </a:p>
        </p:txBody>
      </p:sp>
      <p:sp>
        <p:nvSpPr>
          <p:cNvPr id="8" name="TextBox 7">
            <a:extLst>
              <a:ext uri="{FF2B5EF4-FFF2-40B4-BE49-F238E27FC236}">
                <a16:creationId xmlns:a16="http://schemas.microsoft.com/office/drawing/2014/main" id="{D6B9745D-394E-3D47-8838-70E69BBEAF8D}"/>
              </a:ext>
            </a:extLst>
          </p:cNvPr>
          <p:cNvSpPr txBox="1"/>
          <p:nvPr/>
        </p:nvSpPr>
        <p:spPr>
          <a:xfrm>
            <a:off x="7221980" y="280151"/>
            <a:ext cx="1954213" cy="3785652"/>
          </a:xfrm>
          <a:prstGeom prst="rect">
            <a:avLst/>
          </a:prstGeom>
          <a:noFill/>
        </p:spPr>
        <p:txBody>
          <a:bodyPr>
            <a:spAutoFit/>
          </a:bodyPr>
          <a:lstStyle/>
          <a:p>
            <a:pPr>
              <a:defRPr/>
            </a:pPr>
            <a:r>
              <a:rPr lang="en-US" sz="1600" dirty="0">
                <a:latin typeface="Candara" panose="020E0502030303020204" pitchFamily="34" charset="0"/>
              </a:rPr>
              <a:t>Assume the following execute latencies: </a:t>
            </a:r>
          </a:p>
          <a:p>
            <a:pPr marL="180975" indent="-180975">
              <a:buFont typeface="Arial" panose="020B0604020202020204" pitchFamily="34" charset="0"/>
              <a:buChar char="•"/>
              <a:defRPr/>
            </a:pPr>
            <a:r>
              <a:rPr lang="en-US" sz="1600" dirty="0">
                <a:latin typeface="Candara" panose="020E0502030303020204" pitchFamily="34" charset="0"/>
              </a:rPr>
              <a:t>L.D	1 cycle</a:t>
            </a:r>
          </a:p>
          <a:p>
            <a:pPr marL="180975" indent="-180975">
              <a:buFont typeface="Arial" panose="020B0604020202020204" pitchFamily="34" charset="0"/>
              <a:buChar char="•"/>
              <a:defRPr/>
            </a:pPr>
            <a:r>
              <a:rPr lang="en-US" sz="1600" dirty="0">
                <a:latin typeface="Candara" panose="020E0502030303020204" pitchFamily="34" charset="0"/>
              </a:rPr>
              <a:t>ADD.D	2 cycles</a:t>
            </a:r>
          </a:p>
          <a:p>
            <a:pPr marL="180975" indent="-180975">
              <a:buFont typeface="Arial" panose="020B0604020202020204" pitchFamily="34" charset="0"/>
              <a:buChar char="•"/>
              <a:defRPr/>
            </a:pPr>
            <a:r>
              <a:rPr lang="en-US" sz="1600" dirty="0">
                <a:latin typeface="Candara" panose="020E0502030303020204" pitchFamily="34" charset="0"/>
              </a:rPr>
              <a:t>MUL.D	6 cycles</a:t>
            </a:r>
          </a:p>
          <a:p>
            <a:pPr marL="180975" indent="-180975">
              <a:buFont typeface="Arial" panose="020B0604020202020204" pitchFamily="34" charset="0"/>
              <a:buChar char="•"/>
              <a:defRPr/>
            </a:pPr>
            <a:r>
              <a:rPr lang="en-US" sz="1600" dirty="0">
                <a:latin typeface="Candara" panose="020E0502030303020204" pitchFamily="34" charset="0"/>
              </a:rPr>
              <a:t>DIV.D	12 cycles</a:t>
            </a:r>
          </a:p>
          <a:p>
            <a:pPr>
              <a:defRPr/>
            </a:pPr>
            <a:endParaRPr lang="en-US" sz="1600" dirty="0">
              <a:latin typeface="Candara" panose="020E0502030303020204" pitchFamily="34" charset="0"/>
            </a:endParaRPr>
          </a:p>
          <a:p>
            <a:pPr>
              <a:defRPr/>
            </a:pPr>
            <a:r>
              <a:rPr lang="en-US" sz="1600" dirty="0">
                <a:latin typeface="Candara" panose="020E0502030303020204" pitchFamily="34" charset="0"/>
              </a:rPr>
              <a:t>What do the status tables look like when MUL.D is ready to write its result?</a:t>
            </a:r>
          </a:p>
          <a:p>
            <a:pPr>
              <a:defRPr/>
            </a:pPr>
            <a:endParaRPr lang="en-US" sz="1600" dirty="0">
              <a:latin typeface="Candara" panose="020E0502030303020204" pitchFamily="34" charset="0"/>
            </a:endParaRPr>
          </a:p>
          <a:p>
            <a:pPr>
              <a:defRPr/>
            </a:pPr>
            <a:r>
              <a:rPr lang="en-US" sz="1600" dirty="0">
                <a:latin typeface="Candara" panose="020E0502030303020204" pitchFamily="34" charset="0"/>
              </a:rPr>
              <a:t>Let’s find out!</a:t>
            </a:r>
          </a:p>
        </p:txBody>
      </p:sp>
    </p:spTree>
  </p:cSld>
  <p:clrMapOvr>
    <a:masterClrMapping/>
  </p:clrMapOvr>
  <mc:AlternateContent xmlns:mc="http://schemas.openxmlformats.org/markup-compatibility/2006" xmlns:p14="http://schemas.microsoft.com/office/powerpoint/2010/main">
    <mc:Choice Requires="p14">
      <p:transition spd="slow" p14:dur="2000" advTm="792564"/>
    </mc:Choice>
    <mc:Fallback xmlns="">
      <p:transition spd="slow" advTm="792564"/>
    </mc:Fallback>
  </mc:AlternateContent>
  <p:extLst>
    <p:ext uri="{3A86A75C-4F4B-4683-9AE1-C65F6400EC91}">
      <p14:laserTraceLst xmlns:p14="http://schemas.microsoft.com/office/powerpoint/2010/main">
        <p14:tracePtLst>
          <p14:tracePt t="396659" x="0" y="0"/>
        </p14:tracePtLst>
      </p14:laserTraceLst>
    </p:ext>
  </p:extLs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609" name="Line 37">
            <a:extLst>
              <a:ext uri="{FF2B5EF4-FFF2-40B4-BE49-F238E27FC236}">
                <a16:creationId xmlns:a16="http://schemas.microsoft.com/office/drawing/2014/main" id="{6A74EDC8-4B5E-5741-82A2-852F80FCD014}"/>
              </a:ext>
            </a:extLst>
          </p:cNvPr>
          <p:cNvSpPr>
            <a:spLocks noChangeShapeType="1"/>
          </p:cNvSpPr>
          <p:nvPr/>
        </p:nvSpPr>
        <p:spPr bwMode="auto">
          <a:xfrm>
            <a:off x="7600950" y="1236663"/>
            <a:ext cx="1588" cy="502761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8610" name="Rectangle 1">
            <a:extLst>
              <a:ext uri="{FF2B5EF4-FFF2-40B4-BE49-F238E27FC236}">
                <a16:creationId xmlns:a16="http://schemas.microsoft.com/office/drawing/2014/main" id="{470192E5-7841-3149-9F38-E4BA0BF5B4F9}"/>
              </a:ext>
            </a:extLst>
          </p:cNvPr>
          <p:cNvSpPr>
            <a:spLocks noGrp="1" noChangeArrowheads="1"/>
          </p:cNvSpPr>
          <p:nvPr>
            <p:ph type="title"/>
          </p:nvPr>
        </p:nvSpPr>
        <p:spPr>
          <a:xfrm>
            <a:off x="387350" y="235745"/>
            <a:ext cx="7772400" cy="762000"/>
          </a:xfrm>
        </p:spPr>
        <p:txBody>
          <a:bodyPr/>
          <a:lstStyle/>
          <a:p>
            <a:r>
              <a:rPr lang="en-US" altLang="en-US" sz="2800" dirty="0"/>
              <a:t>Example: </a:t>
            </a:r>
            <a:r>
              <a:rPr lang="en-US" altLang="en-US" sz="2800" dirty="0" err="1"/>
              <a:t>Tomasulo’s</a:t>
            </a:r>
            <a:r>
              <a:rPr lang="en-US" altLang="en-US" sz="2800" dirty="0"/>
              <a:t> for IOI/OOI-OOC</a:t>
            </a:r>
          </a:p>
        </p:txBody>
      </p:sp>
      <p:sp>
        <p:nvSpPr>
          <p:cNvPr id="68611" name="Rectangle 13">
            <a:extLst>
              <a:ext uri="{FF2B5EF4-FFF2-40B4-BE49-F238E27FC236}">
                <a16:creationId xmlns:a16="http://schemas.microsoft.com/office/drawing/2014/main" id="{C424B13F-BC82-E649-8385-9C77492AD3BD}"/>
              </a:ext>
            </a:extLst>
          </p:cNvPr>
          <p:cNvSpPr>
            <a:spLocks/>
          </p:cNvSpPr>
          <p:nvPr/>
        </p:nvSpPr>
        <p:spPr bwMode="auto">
          <a:xfrm>
            <a:off x="415925" y="1677988"/>
            <a:ext cx="223838"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7" bIns="0" anchor="ctr">
            <a:spAutoFit/>
          </a:bodyP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800">
                <a:latin typeface="Lucida Grande" panose="020B0600040502020204" pitchFamily="34" charset="0"/>
                <a:sym typeface="Lucida Grande" panose="020B0600040502020204" pitchFamily="34" charset="0"/>
              </a:rPr>
              <a:t>I</a:t>
            </a:r>
          </a:p>
          <a:p>
            <a:pPr eaLnBrk="1" hangingPunct="1">
              <a:spcBef>
                <a:spcPct val="0"/>
              </a:spcBef>
              <a:buFontTx/>
              <a:buNone/>
            </a:pPr>
            <a:r>
              <a:rPr lang="en-US" altLang="en-US" sz="1800">
                <a:latin typeface="Lucida Grande" panose="020B0600040502020204" pitchFamily="34" charset="0"/>
                <a:sym typeface="Lucida Grande" panose="020B0600040502020204" pitchFamily="34" charset="0"/>
              </a:rPr>
              <a:t>n</a:t>
            </a:r>
          </a:p>
          <a:p>
            <a:pPr eaLnBrk="1" hangingPunct="1">
              <a:spcBef>
                <a:spcPct val="0"/>
              </a:spcBef>
              <a:buFontTx/>
              <a:buNone/>
            </a:pPr>
            <a:r>
              <a:rPr lang="en-US" altLang="en-US" sz="1800">
                <a:latin typeface="Lucida Grande" panose="020B0600040502020204" pitchFamily="34" charset="0"/>
                <a:sym typeface="Lucida Grande" panose="020B0600040502020204" pitchFamily="34" charset="0"/>
              </a:rPr>
              <a:t>s</a:t>
            </a:r>
          </a:p>
          <a:p>
            <a:pPr eaLnBrk="1" hangingPunct="1">
              <a:spcBef>
                <a:spcPct val="0"/>
              </a:spcBef>
              <a:buFontTx/>
              <a:buNone/>
            </a:pPr>
            <a:r>
              <a:rPr lang="en-US" altLang="en-US" sz="1800">
                <a:latin typeface="Lucida Grande" panose="020B0600040502020204" pitchFamily="34" charset="0"/>
                <a:sym typeface="Lucida Grande" panose="020B0600040502020204" pitchFamily="34" charset="0"/>
              </a:rPr>
              <a:t>t</a:t>
            </a:r>
          </a:p>
          <a:p>
            <a:pPr eaLnBrk="1" hangingPunct="1">
              <a:spcBef>
                <a:spcPct val="0"/>
              </a:spcBef>
              <a:buFontTx/>
              <a:buNone/>
            </a:pPr>
            <a:r>
              <a:rPr lang="en-US" altLang="en-US" sz="1800">
                <a:latin typeface="Lucida Grande" panose="020B0600040502020204" pitchFamily="34" charset="0"/>
                <a:sym typeface="Lucida Grande" panose="020B0600040502020204" pitchFamily="34" charset="0"/>
              </a:rPr>
              <a:t>r.</a:t>
            </a:r>
          </a:p>
          <a:p>
            <a:pPr eaLnBrk="1" hangingPunct="1">
              <a:spcBef>
                <a:spcPct val="0"/>
              </a:spcBef>
              <a:buFontTx/>
              <a:buNone/>
            </a:pPr>
            <a:endParaRPr lang="en-US" altLang="en-US" sz="1800">
              <a:latin typeface="Lucida Grande" panose="020B0600040502020204" pitchFamily="34" charset="0"/>
              <a:sym typeface="Lucida Grande" panose="020B0600040502020204" pitchFamily="34" charset="0"/>
            </a:endParaRPr>
          </a:p>
          <a:p>
            <a:pPr eaLnBrk="1" hangingPunct="1">
              <a:spcBef>
                <a:spcPct val="0"/>
              </a:spcBef>
              <a:buFontTx/>
              <a:buNone/>
            </a:pPr>
            <a:r>
              <a:rPr lang="en-US" altLang="en-US" sz="1800">
                <a:latin typeface="Lucida Grande" panose="020B0600040502020204" pitchFamily="34" charset="0"/>
                <a:sym typeface="Lucida Grande" panose="020B0600040502020204" pitchFamily="34" charset="0"/>
              </a:rPr>
              <a:t>O</a:t>
            </a:r>
          </a:p>
          <a:p>
            <a:pPr eaLnBrk="1" hangingPunct="1">
              <a:spcBef>
                <a:spcPct val="0"/>
              </a:spcBef>
              <a:buFontTx/>
              <a:buNone/>
            </a:pPr>
            <a:r>
              <a:rPr lang="en-US" altLang="en-US" sz="1800">
                <a:latin typeface="Lucida Grande" panose="020B0600040502020204" pitchFamily="34" charset="0"/>
                <a:sym typeface="Lucida Grande" panose="020B0600040502020204" pitchFamily="34" charset="0"/>
              </a:rPr>
              <a:t>r</a:t>
            </a:r>
          </a:p>
          <a:p>
            <a:pPr eaLnBrk="1" hangingPunct="1">
              <a:spcBef>
                <a:spcPct val="0"/>
              </a:spcBef>
              <a:buFontTx/>
              <a:buNone/>
            </a:pPr>
            <a:r>
              <a:rPr lang="en-US" altLang="en-US" sz="1800">
                <a:latin typeface="Lucida Grande" panose="020B0600040502020204" pitchFamily="34" charset="0"/>
                <a:sym typeface="Lucida Grande" panose="020B0600040502020204" pitchFamily="34" charset="0"/>
              </a:rPr>
              <a:t>d</a:t>
            </a:r>
          </a:p>
          <a:p>
            <a:pPr eaLnBrk="1" hangingPunct="1">
              <a:spcBef>
                <a:spcPct val="0"/>
              </a:spcBef>
              <a:buFontTx/>
              <a:buNone/>
            </a:pPr>
            <a:r>
              <a:rPr lang="en-US" altLang="en-US" sz="1800">
                <a:latin typeface="Lucida Grande" panose="020B0600040502020204" pitchFamily="34" charset="0"/>
                <a:sym typeface="Lucida Grande" panose="020B0600040502020204" pitchFamily="34" charset="0"/>
              </a:rPr>
              <a:t>e</a:t>
            </a:r>
          </a:p>
          <a:p>
            <a:pPr eaLnBrk="1" hangingPunct="1">
              <a:spcBef>
                <a:spcPct val="0"/>
              </a:spcBef>
              <a:buFontTx/>
              <a:buNone/>
            </a:pPr>
            <a:r>
              <a:rPr lang="en-US" altLang="en-US" sz="1800">
                <a:latin typeface="Lucida Grande" panose="020B0600040502020204" pitchFamily="34" charset="0"/>
                <a:sym typeface="Lucida Grande" panose="020B0600040502020204" pitchFamily="34" charset="0"/>
              </a:rPr>
              <a:t>r</a:t>
            </a:r>
          </a:p>
        </p:txBody>
      </p:sp>
      <p:sp>
        <p:nvSpPr>
          <p:cNvPr id="68612" name="Rectangle 14">
            <a:extLst>
              <a:ext uri="{FF2B5EF4-FFF2-40B4-BE49-F238E27FC236}">
                <a16:creationId xmlns:a16="http://schemas.microsoft.com/office/drawing/2014/main" id="{B00E161F-C8ED-AD42-A17D-4DF0064A6FA3}"/>
              </a:ext>
            </a:extLst>
          </p:cNvPr>
          <p:cNvSpPr>
            <a:spLocks/>
          </p:cNvSpPr>
          <p:nvPr/>
        </p:nvSpPr>
        <p:spPr bwMode="auto">
          <a:xfrm>
            <a:off x="942975" y="1603375"/>
            <a:ext cx="303213"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7" bIns="0" anchor="ctr">
            <a:spAutoFit/>
          </a:bodyP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ts val="275"/>
              </a:spcBef>
              <a:buFontTx/>
              <a:buNone/>
            </a:pPr>
            <a:r>
              <a:rPr lang="en-US" altLang="en-US" sz="2200">
                <a:latin typeface="Lucida Grande" panose="020B0600040502020204" pitchFamily="34" charset="0"/>
                <a:sym typeface="Lucida Grande" panose="020B0600040502020204" pitchFamily="34" charset="0"/>
              </a:rPr>
              <a:t>I1</a:t>
            </a:r>
          </a:p>
          <a:p>
            <a:pPr eaLnBrk="1" hangingPunct="1">
              <a:spcBef>
                <a:spcPts val="275"/>
              </a:spcBef>
              <a:buFontTx/>
              <a:buNone/>
            </a:pPr>
            <a:endParaRPr lang="en-US" altLang="en-US" sz="2200">
              <a:latin typeface="Lucida Grande" panose="020B0600040502020204" pitchFamily="34" charset="0"/>
              <a:sym typeface="Lucida Grande" panose="020B0600040502020204" pitchFamily="34" charset="0"/>
            </a:endParaRPr>
          </a:p>
          <a:p>
            <a:pPr eaLnBrk="1" hangingPunct="1">
              <a:spcBef>
                <a:spcPts val="275"/>
              </a:spcBef>
              <a:buFontTx/>
              <a:buNone/>
            </a:pPr>
            <a:r>
              <a:rPr lang="en-US" altLang="en-US" sz="2200">
                <a:latin typeface="Lucida Grande" panose="020B0600040502020204" pitchFamily="34" charset="0"/>
                <a:sym typeface="Lucida Grande" panose="020B0600040502020204" pitchFamily="34" charset="0"/>
              </a:rPr>
              <a:t>I2</a:t>
            </a:r>
          </a:p>
          <a:p>
            <a:pPr eaLnBrk="1" hangingPunct="1">
              <a:spcBef>
                <a:spcPts val="275"/>
              </a:spcBef>
              <a:buFontTx/>
              <a:buNone/>
            </a:pPr>
            <a:endParaRPr lang="en-US" altLang="en-US" sz="2200">
              <a:latin typeface="Lucida Grande" panose="020B0600040502020204" pitchFamily="34" charset="0"/>
              <a:sym typeface="Lucida Grande" panose="020B0600040502020204" pitchFamily="34" charset="0"/>
            </a:endParaRPr>
          </a:p>
          <a:p>
            <a:pPr eaLnBrk="1" hangingPunct="1">
              <a:spcBef>
                <a:spcPts val="275"/>
              </a:spcBef>
              <a:buFontTx/>
              <a:buNone/>
            </a:pPr>
            <a:r>
              <a:rPr lang="en-US" altLang="en-US" sz="2200">
                <a:latin typeface="Lucida Grande" panose="020B0600040502020204" pitchFamily="34" charset="0"/>
                <a:sym typeface="Lucida Grande" panose="020B0600040502020204" pitchFamily="34" charset="0"/>
              </a:rPr>
              <a:t>I3</a:t>
            </a:r>
          </a:p>
          <a:p>
            <a:pPr eaLnBrk="1" hangingPunct="1">
              <a:spcBef>
                <a:spcPts val="275"/>
              </a:spcBef>
              <a:buFontTx/>
              <a:buNone/>
            </a:pPr>
            <a:endParaRPr lang="en-US" altLang="en-US" sz="2200">
              <a:latin typeface="Lucida Grande" panose="020B0600040502020204" pitchFamily="34" charset="0"/>
              <a:sym typeface="Lucida Grande" panose="020B0600040502020204" pitchFamily="34" charset="0"/>
            </a:endParaRPr>
          </a:p>
          <a:p>
            <a:pPr eaLnBrk="1" hangingPunct="1">
              <a:spcBef>
                <a:spcPts val="275"/>
              </a:spcBef>
              <a:buFontTx/>
              <a:buNone/>
            </a:pPr>
            <a:r>
              <a:rPr lang="en-US" altLang="en-US" sz="2200">
                <a:latin typeface="Lucida Grande" panose="020B0600040502020204" pitchFamily="34" charset="0"/>
                <a:sym typeface="Lucida Grande" panose="020B0600040502020204" pitchFamily="34" charset="0"/>
              </a:rPr>
              <a:t>I4</a:t>
            </a:r>
          </a:p>
          <a:p>
            <a:pPr eaLnBrk="1" hangingPunct="1">
              <a:spcBef>
                <a:spcPts val="275"/>
              </a:spcBef>
              <a:buFontTx/>
              <a:buNone/>
            </a:pPr>
            <a:endParaRPr lang="en-US" altLang="en-US" sz="2200">
              <a:latin typeface="Lucida Grande" panose="020B0600040502020204" pitchFamily="34" charset="0"/>
              <a:sym typeface="Lucida Grande" panose="020B0600040502020204" pitchFamily="34" charset="0"/>
            </a:endParaRPr>
          </a:p>
          <a:p>
            <a:pPr eaLnBrk="1" hangingPunct="1">
              <a:spcBef>
                <a:spcPts val="275"/>
              </a:spcBef>
              <a:buFontTx/>
              <a:buNone/>
            </a:pPr>
            <a:r>
              <a:rPr lang="en-US" altLang="en-US" sz="2200">
                <a:latin typeface="Lucida Grande" panose="020B0600040502020204" pitchFamily="34" charset="0"/>
                <a:sym typeface="Lucida Grande" panose="020B0600040502020204" pitchFamily="34" charset="0"/>
              </a:rPr>
              <a:t>I5</a:t>
            </a:r>
          </a:p>
          <a:p>
            <a:pPr eaLnBrk="1" hangingPunct="1">
              <a:spcBef>
                <a:spcPts val="275"/>
              </a:spcBef>
              <a:buFontTx/>
              <a:buNone/>
            </a:pPr>
            <a:endParaRPr lang="en-US" altLang="en-US" sz="2200">
              <a:latin typeface="Lucida Grande" panose="020B0600040502020204" pitchFamily="34" charset="0"/>
              <a:sym typeface="Lucida Grande" panose="020B0600040502020204" pitchFamily="34" charset="0"/>
            </a:endParaRPr>
          </a:p>
          <a:p>
            <a:pPr eaLnBrk="1" hangingPunct="1">
              <a:spcBef>
                <a:spcPts val="275"/>
              </a:spcBef>
              <a:buFontTx/>
              <a:buNone/>
            </a:pPr>
            <a:r>
              <a:rPr lang="en-US" altLang="en-US" sz="2200">
                <a:latin typeface="Lucida Grande" panose="020B0600040502020204" pitchFamily="34" charset="0"/>
                <a:sym typeface="Lucida Grande" panose="020B0600040502020204" pitchFamily="34" charset="0"/>
              </a:rPr>
              <a:t>I6</a:t>
            </a:r>
          </a:p>
        </p:txBody>
      </p:sp>
      <p:sp>
        <p:nvSpPr>
          <p:cNvPr id="68613" name="Line 15">
            <a:extLst>
              <a:ext uri="{FF2B5EF4-FFF2-40B4-BE49-F238E27FC236}">
                <a16:creationId xmlns:a16="http://schemas.microsoft.com/office/drawing/2014/main" id="{3A6D2DE0-D1A9-954E-B1BD-F1E5B3C9DF3E}"/>
              </a:ext>
            </a:extLst>
          </p:cNvPr>
          <p:cNvSpPr>
            <a:spLocks noChangeShapeType="1"/>
          </p:cNvSpPr>
          <p:nvPr/>
        </p:nvSpPr>
        <p:spPr bwMode="auto">
          <a:xfrm>
            <a:off x="738188" y="1635125"/>
            <a:ext cx="3175" cy="3886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68614" name="Line 16">
            <a:extLst>
              <a:ext uri="{FF2B5EF4-FFF2-40B4-BE49-F238E27FC236}">
                <a16:creationId xmlns:a16="http://schemas.microsoft.com/office/drawing/2014/main" id="{F4FD905C-3E7A-C34B-9962-FDD9BDEC5E7C}"/>
              </a:ext>
            </a:extLst>
          </p:cNvPr>
          <p:cNvSpPr>
            <a:spLocks noChangeShapeType="1"/>
          </p:cNvSpPr>
          <p:nvPr/>
        </p:nvSpPr>
        <p:spPr bwMode="auto">
          <a:xfrm rot="10800000" flipH="1">
            <a:off x="1389063" y="1108075"/>
            <a:ext cx="5110162" cy="4763"/>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grpSp>
        <p:nvGrpSpPr>
          <p:cNvPr id="68615" name="Group 28">
            <a:extLst>
              <a:ext uri="{FF2B5EF4-FFF2-40B4-BE49-F238E27FC236}">
                <a16:creationId xmlns:a16="http://schemas.microsoft.com/office/drawing/2014/main" id="{A74C8FDF-0649-4F4A-9F62-A4DD6B069427}"/>
              </a:ext>
            </a:extLst>
          </p:cNvPr>
          <p:cNvGrpSpPr>
            <a:grpSpLocks/>
          </p:cNvGrpSpPr>
          <p:nvPr/>
        </p:nvGrpSpPr>
        <p:grpSpPr bwMode="auto">
          <a:xfrm>
            <a:off x="1608138" y="1239838"/>
            <a:ext cx="5408612" cy="5049837"/>
            <a:chOff x="0" y="0"/>
            <a:chExt cx="3785" cy="3534"/>
          </a:xfrm>
        </p:grpSpPr>
        <p:sp>
          <p:nvSpPr>
            <p:cNvPr id="68691" name="Line 29">
              <a:extLst>
                <a:ext uri="{FF2B5EF4-FFF2-40B4-BE49-F238E27FC236}">
                  <a16:creationId xmlns:a16="http://schemas.microsoft.com/office/drawing/2014/main" id="{3D07CE16-9F75-7644-AF92-B32A645240ED}"/>
                </a:ext>
              </a:extLst>
            </p:cNvPr>
            <p:cNvSpPr>
              <a:spLocks noChangeShapeType="1"/>
            </p:cNvSpPr>
            <p:nvPr/>
          </p:nvSpPr>
          <p:spPr bwMode="auto">
            <a:xfrm>
              <a:off x="0" y="0"/>
              <a:ext cx="1" cy="3518"/>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8692" name="Line 30">
              <a:extLst>
                <a:ext uri="{FF2B5EF4-FFF2-40B4-BE49-F238E27FC236}">
                  <a16:creationId xmlns:a16="http://schemas.microsoft.com/office/drawing/2014/main" id="{2EE4B405-85E7-7B4B-8FB2-C6249D7BFED7}"/>
                </a:ext>
              </a:extLst>
            </p:cNvPr>
            <p:cNvSpPr>
              <a:spLocks noChangeShapeType="1"/>
            </p:cNvSpPr>
            <p:nvPr/>
          </p:nvSpPr>
          <p:spPr bwMode="auto">
            <a:xfrm>
              <a:off x="480" y="0"/>
              <a:ext cx="1" cy="3518"/>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8693" name="Line 31">
              <a:extLst>
                <a:ext uri="{FF2B5EF4-FFF2-40B4-BE49-F238E27FC236}">
                  <a16:creationId xmlns:a16="http://schemas.microsoft.com/office/drawing/2014/main" id="{BB137F40-8E53-D34D-A3AD-D8CAD422454C}"/>
                </a:ext>
              </a:extLst>
            </p:cNvPr>
            <p:cNvSpPr>
              <a:spLocks noChangeShapeType="1"/>
            </p:cNvSpPr>
            <p:nvPr/>
          </p:nvSpPr>
          <p:spPr bwMode="auto">
            <a:xfrm>
              <a:off x="960" y="0"/>
              <a:ext cx="1" cy="3518"/>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8694" name="Line 32">
              <a:extLst>
                <a:ext uri="{FF2B5EF4-FFF2-40B4-BE49-F238E27FC236}">
                  <a16:creationId xmlns:a16="http://schemas.microsoft.com/office/drawing/2014/main" id="{62D56FDD-696C-7148-9B7D-9C53FE7DC36B}"/>
                </a:ext>
              </a:extLst>
            </p:cNvPr>
            <p:cNvSpPr>
              <a:spLocks noChangeShapeType="1"/>
            </p:cNvSpPr>
            <p:nvPr/>
          </p:nvSpPr>
          <p:spPr bwMode="auto">
            <a:xfrm>
              <a:off x="1440" y="0"/>
              <a:ext cx="1" cy="3518"/>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8695" name="Line 33">
              <a:extLst>
                <a:ext uri="{FF2B5EF4-FFF2-40B4-BE49-F238E27FC236}">
                  <a16:creationId xmlns:a16="http://schemas.microsoft.com/office/drawing/2014/main" id="{DB105F41-80C7-5741-8DA4-47B0180D829F}"/>
                </a:ext>
              </a:extLst>
            </p:cNvPr>
            <p:cNvSpPr>
              <a:spLocks noChangeShapeType="1"/>
            </p:cNvSpPr>
            <p:nvPr/>
          </p:nvSpPr>
          <p:spPr bwMode="auto">
            <a:xfrm>
              <a:off x="1920" y="0"/>
              <a:ext cx="1" cy="3518"/>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8696" name="Line 34">
              <a:extLst>
                <a:ext uri="{FF2B5EF4-FFF2-40B4-BE49-F238E27FC236}">
                  <a16:creationId xmlns:a16="http://schemas.microsoft.com/office/drawing/2014/main" id="{F144DDEE-EEE2-AD45-B685-E075408D9AC8}"/>
                </a:ext>
              </a:extLst>
            </p:cNvPr>
            <p:cNvSpPr>
              <a:spLocks noChangeShapeType="1"/>
            </p:cNvSpPr>
            <p:nvPr/>
          </p:nvSpPr>
          <p:spPr bwMode="auto">
            <a:xfrm>
              <a:off x="2400" y="0"/>
              <a:ext cx="1" cy="3518"/>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8697" name="Line 35">
              <a:extLst>
                <a:ext uri="{FF2B5EF4-FFF2-40B4-BE49-F238E27FC236}">
                  <a16:creationId xmlns:a16="http://schemas.microsoft.com/office/drawing/2014/main" id="{3749B4B6-70FD-C646-AC87-806649CA2687}"/>
                </a:ext>
              </a:extLst>
            </p:cNvPr>
            <p:cNvSpPr>
              <a:spLocks noChangeShapeType="1"/>
            </p:cNvSpPr>
            <p:nvPr/>
          </p:nvSpPr>
          <p:spPr bwMode="auto">
            <a:xfrm>
              <a:off x="2880" y="0"/>
              <a:ext cx="1" cy="3518"/>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8698" name="Line 36">
              <a:extLst>
                <a:ext uri="{FF2B5EF4-FFF2-40B4-BE49-F238E27FC236}">
                  <a16:creationId xmlns:a16="http://schemas.microsoft.com/office/drawing/2014/main" id="{230F4032-8781-6F44-9444-B726DED53578}"/>
                </a:ext>
              </a:extLst>
            </p:cNvPr>
            <p:cNvSpPr>
              <a:spLocks noChangeShapeType="1"/>
            </p:cNvSpPr>
            <p:nvPr/>
          </p:nvSpPr>
          <p:spPr bwMode="auto">
            <a:xfrm>
              <a:off x="3336" y="0"/>
              <a:ext cx="1" cy="3518"/>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8699" name="Line 37">
              <a:extLst>
                <a:ext uri="{FF2B5EF4-FFF2-40B4-BE49-F238E27FC236}">
                  <a16:creationId xmlns:a16="http://schemas.microsoft.com/office/drawing/2014/main" id="{B64D185D-FDC2-8241-B071-D09FE91ACDB8}"/>
                </a:ext>
              </a:extLst>
            </p:cNvPr>
            <p:cNvSpPr>
              <a:spLocks noChangeShapeType="1"/>
            </p:cNvSpPr>
            <p:nvPr/>
          </p:nvSpPr>
          <p:spPr bwMode="auto">
            <a:xfrm>
              <a:off x="3784" y="16"/>
              <a:ext cx="1" cy="3518"/>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pic>
        <p:nvPicPr>
          <p:cNvPr id="68616" name="Picture 2">
            <a:extLst>
              <a:ext uri="{FF2B5EF4-FFF2-40B4-BE49-F238E27FC236}">
                <a16:creationId xmlns:a16="http://schemas.microsoft.com/office/drawing/2014/main" id="{D21E0F38-EE2D-8842-A26F-8613877C17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78242" b="57030"/>
          <a:stretch>
            <a:fillRect/>
          </a:stretch>
        </p:blipFill>
        <p:spPr bwMode="auto">
          <a:xfrm>
            <a:off x="6002338" y="1250950"/>
            <a:ext cx="793750" cy="127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7" name="Freeform 2">
            <a:extLst>
              <a:ext uri="{FF2B5EF4-FFF2-40B4-BE49-F238E27FC236}">
                <a16:creationId xmlns:a16="http://schemas.microsoft.com/office/drawing/2014/main" id="{C0AAFFB1-E816-864C-B559-395BCE0AEFD3}"/>
              </a:ext>
            </a:extLst>
          </p:cNvPr>
          <p:cNvSpPr>
            <a:spLocks/>
          </p:cNvSpPr>
          <p:nvPr/>
        </p:nvSpPr>
        <p:spPr bwMode="auto">
          <a:xfrm>
            <a:off x="2500313" y="1358900"/>
            <a:ext cx="334962" cy="766763"/>
          </a:xfrm>
          <a:custGeom>
            <a:avLst/>
            <a:gdLst>
              <a:gd name="T0" fmla="*/ 0 w 21600"/>
              <a:gd name="T1" fmla="*/ 2147483646 h 21600"/>
              <a:gd name="T2" fmla="*/ 2147483646 w 21600"/>
              <a:gd name="T3" fmla="*/ 2147483646 h 21600"/>
              <a:gd name="T4" fmla="*/ 0 w 21600"/>
              <a:gd name="T5" fmla="*/ 2147483646 h 21600"/>
              <a:gd name="T6" fmla="*/ 0 w 21600"/>
              <a:gd name="T7" fmla="*/ 0 h 21600"/>
              <a:gd name="T8" fmla="*/ 2147483646 w 21600"/>
              <a:gd name="T9" fmla="*/ 2147483646 h 21600"/>
              <a:gd name="T10" fmla="*/ 2147483646 w 21600"/>
              <a:gd name="T11" fmla="*/ 2147483646 h 21600"/>
              <a:gd name="T12" fmla="*/ 0 w 21600"/>
              <a:gd name="T13" fmla="*/ 2147483646 h 21600"/>
              <a:gd name="T14" fmla="*/ 0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4400"/>
                </a:moveTo>
                <a:lnTo>
                  <a:pt x="7234" y="10800"/>
                </a:lnTo>
                <a:lnTo>
                  <a:pt x="0" y="7200"/>
                </a:lnTo>
                <a:lnTo>
                  <a:pt x="0" y="0"/>
                </a:lnTo>
                <a:lnTo>
                  <a:pt x="21600" y="7200"/>
                </a:lnTo>
                <a:lnTo>
                  <a:pt x="21600" y="14400"/>
                </a:lnTo>
                <a:lnTo>
                  <a:pt x="0" y="21600"/>
                </a:lnTo>
                <a:lnTo>
                  <a:pt x="0" y="144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8618" name="Rectangle 3">
            <a:extLst>
              <a:ext uri="{FF2B5EF4-FFF2-40B4-BE49-F238E27FC236}">
                <a16:creationId xmlns:a16="http://schemas.microsoft.com/office/drawing/2014/main" id="{A166F078-8815-8D42-A818-119718862E53}"/>
              </a:ext>
            </a:extLst>
          </p:cNvPr>
          <p:cNvSpPr>
            <a:spLocks/>
          </p:cNvSpPr>
          <p:nvPr/>
        </p:nvSpPr>
        <p:spPr bwMode="auto">
          <a:xfrm rot="5400000">
            <a:off x="2540794" y="1578769"/>
            <a:ext cx="26987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7" bIns="0" anchor="ctr">
            <a:spAutoFit/>
          </a:bodyP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EX</a:t>
            </a:r>
          </a:p>
        </p:txBody>
      </p:sp>
      <p:sp>
        <p:nvSpPr>
          <p:cNvPr id="68619" name="Rectangle 4">
            <a:extLst>
              <a:ext uri="{FF2B5EF4-FFF2-40B4-BE49-F238E27FC236}">
                <a16:creationId xmlns:a16="http://schemas.microsoft.com/office/drawing/2014/main" id="{DBB4DCC8-223E-8747-8523-9016D4607823}"/>
              </a:ext>
            </a:extLst>
          </p:cNvPr>
          <p:cNvSpPr>
            <a:spLocks/>
          </p:cNvSpPr>
          <p:nvPr/>
        </p:nvSpPr>
        <p:spPr bwMode="auto">
          <a:xfrm>
            <a:off x="1790700" y="1527175"/>
            <a:ext cx="23177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7" bIns="0" anchor="ctr">
            <a:spAutoFit/>
          </a:bodyP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IF</a:t>
            </a:r>
          </a:p>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ID</a:t>
            </a:r>
          </a:p>
        </p:txBody>
      </p:sp>
      <p:sp>
        <p:nvSpPr>
          <p:cNvPr id="68620" name="Freeform 5">
            <a:extLst>
              <a:ext uri="{FF2B5EF4-FFF2-40B4-BE49-F238E27FC236}">
                <a16:creationId xmlns:a16="http://schemas.microsoft.com/office/drawing/2014/main" id="{968A3D78-4361-A345-B817-B2AC8F83C953}"/>
              </a:ext>
            </a:extLst>
          </p:cNvPr>
          <p:cNvSpPr>
            <a:spLocks/>
          </p:cNvSpPr>
          <p:nvPr/>
        </p:nvSpPr>
        <p:spPr bwMode="auto">
          <a:xfrm>
            <a:off x="1695450" y="1508125"/>
            <a:ext cx="266700" cy="457200"/>
          </a:xfrm>
          <a:custGeom>
            <a:avLst/>
            <a:gdLst>
              <a:gd name="T0" fmla="*/ 2147483646 w 21600"/>
              <a:gd name="T1" fmla="*/ 0 h 21600"/>
              <a:gd name="T2" fmla="*/ 0 w 21600"/>
              <a:gd name="T3" fmla="*/ 0 h 21600"/>
              <a:gd name="T4" fmla="*/ 0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21600" y="0"/>
                </a:moveTo>
                <a:lnTo>
                  <a:pt x="0" y="0"/>
                </a:lnTo>
                <a:lnTo>
                  <a:pt x="0" y="21600"/>
                </a:lnTo>
                <a:lnTo>
                  <a:pt x="2160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8621" name="Freeform 6">
            <a:extLst>
              <a:ext uri="{FF2B5EF4-FFF2-40B4-BE49-F238E27FC236}">
                <a16:creationId xmlns:a16="http://schemas.microsoft.com/office/drawing/2014/main" id="{5BA0E5F8-F485-4B41-91FE-717A4603581E}"/>
              </a:ext>
            </a:extLst>
          </p:cNvPr>
          <p:cNvSpPr>
            <a:spLocks/>
          </p:cNvSpPr>
          <p:nvPr/>
        </p:nvSpPr>
        <p:spPr bwMode="auto">
          <a:xfrm>
            <a:off x="1962150" y="1508125"/>
            <a:ext cx="269875" cy="457200"/>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8622" name="Line 7">
            <a:extLst>
              <a:ext uri="{FF2B5EF4-FFF2-40B4-BE49-F238E27FC236}">
                <a16:creationId xmlns:a16="http://schemas.microsoft.com/office/drawing/2014/main" id="{62357AC2-D1AB-5245-B3AC-CC68C8F658FF}"/>
              </a:ext>
            </a:extLst>
          </p:cNvPr>
          <p:cNvSpPr>
            <a:spLocks noChangeShapeType="1"/>
          </p:cNvSpPr>
          <p:nvPr/>
        </p:nvSpPr>
        <p:spPr bwMode="auto">
          <a:xfrm>
            <a:off x="2238375" y="1587500"/>
            <a:ext cx="249238"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8623" name="Rectangle 8">
            <a:extLst>
              <a:ext uri="{FF2B5EF4-FFF2-40B4-BE49-F238E27FC236}">
                <a16:creationId xmlns:a16="http://schemas.microsoft.com/office/drawing/2014/main" id="{8347C44F-B223-5B4A-A77A-E888EADEA81C}"/>
              </a:ext>
            </a:extLst>
          </p:cNvPr>
          <p:cNvSpPr>
            <a:spLocks/>
          </p:cNvSpPr>
          <p:nvPr/>
        </p:nvSpPr>
        <p:spPr bwMode="auto">
          <a:xfrm>
            <a:off x="5202238" y="1516063"/>
            <a:ext cx="4127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39687" bIns="0" anchor="ct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WB</a:t>
            </a:r>
          </a:p>
        </p:txBody>
      </p:sp>
      <p:sp>
        <p:nvSpPr>
          <p:cNvPr id="68624" name="Freeform 9">
            <a:extLst>
              <a:ext uri="{FF2B5EF4-FFF2-40B4-BE49-F238E27FC236}">
                <a16:creationId xmlns:a16="http://schemas.microsoft.com/office/drawing/2014/main" id="{B114E7B0-D3B0-5C48-B94D-550E7AA82388}"/>
              </a:ext>
            </a:extLst>
          </p:cNvPr>
          <p:cNvSpPr>
            <a:spLocks/>
          </p:cNvSpPr>
          <p:nvPr/>
        </p:nvSpPr>
        <p:spPr bwMode="auto">
          <a:xfrm>
            <a:off x="5159375" y="1508125"/>
            <a:ext cx="225425" cy="457200"/>
          </a:xfrm>
          <a:custGeom>
            <a:avLst/>
            <a:gdLst>
              <a:gd name="T0" fmla="*/ 2147483646 w 21600"/>
              <a:gd name="T1" fmla="*/ 0 h 21600"/>
              <a:gd name="T2" fmla="*/ 0 w 21600"/>
              <a:gd name="T3" fmla="*/ 0 h 21600"/>
              <a:gd name="T4" fmla="*/ 0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21600" y="0"/>
                </a:moveTo>
                <a:lnTo>
                  <a:pt x="0" y="0"/>
                </a:lnTo>
                <a:lnTo>
                  <a:pt x="0" y="21600"/>
                </a:lnTo>
                <a:lnTo>
                  <a:pt x="2160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8625" name="Freeform 10">
            <a:extLst>
              <a:ext uri="{FF2B5EF4-FFF2-40B4-BE49-F238E27FC236}">
                <a16:creationId xmlns:a16="http://schemas.microsoft.com/office/drawing/2014/main" id="{4DBFF087-AFBD-1F4A-8B9D-D9F4EEF55CF3}"/>
              </a:ext>
            </a:extLst>
          </p:cNvPr>
          <p:cNvSpPr>
            <a:spLocks/>
          </p:cNvSpPr>
          <p:nvPr/>
        </p:nvSpPr>
        <p:spPr bwMode="auto">
          <a:xfrm>
            <a:off x="5387975" y="1508125"/>
            <a:ext cx="225425" cy="457200"/>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8626" name="Line 12">
            <a:extLst>
              <a:ext uri="{FF2B5EF4-FFF2-40B4-BE49-F238E27FC236}">
                <a16:creationId xmlns:a16="http://schemas.microsoft.com/office/drawing/2014/main" id="{36C9AD65-CF38-6940-94D1-475E2FC29ECD}"/>
              </a:ext>
            </a:extLst>
          </p:cNvPr>
          <p:cNvSpPr>
            <a:spLocks noChangeShapeType="1"/>
          </p:cNvSpPr>
          <p:nvPr/>
        </p:nvSpPr>
        <p:spPr bwMode="auto">
          <a:xfrm>
            <a:off x="2238375" y="1885950"/>
            <a:ext cx="249238"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8627" name="Line 16">
            <a:extLst>
              <a:ext uri="{FF2B5EF4-FFF2-40B4-BE49-F238E27FC236}">
                <a16:creationId xmlns:a16="http://schemas.microsoft.com/office/drawing/2014/main" id="{DC875231-153D-6045-B65C-75287F258F63}"/>
              </a:ext>
            </a:extLst>
          </p:cNvPr>
          <p:cNvSpPr>
            <a:spLocks noChangeShapeType="1"/>
          </p:cNvSpPr>
          <p:nvPr/>
        </p:nvSpPr>
        <p:spPr bwMode="auto">
          <a:xfrm rot="10800000" flipH="1">
            <a:off x="1389063" y="1108075"/>
            <a:ext cx="5110162" cy="4763"/>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68628" name="Freeform 17">
            <a:extLst>
              <a:ext uri="{FF2B5EF4-FFF2-40B4-BE49-F238E27FC236}">
                <a16:creationId xmlns:a16="http://schemas.microsoft.com/office/drawing/2014/main" id="{52BB0464-0577-E745-9F94-AC7724048654}"/>
              </a:ext>
            </a:extLst>
          </p:cNvPr>
          <p:cNvSpPr>
            <a:spLocks/>
          </p:cNvSpPr>
          <p:nvPr/>
        </p:nvSpPr>
        <p:spPr bwMode="auto">
          <a:xfrm>
            <a:off x="3201988" y="2103438"/>
            <a:ext cx="334962" cy="765175"/>
          </a:xfrm>
          <a:custGeom>
            <a:avLst/>
            <a:gdLst>
              <a:gd name="T0" fmla="*/ 0 w 21600"/>
              <a:gd name="T1" fmla="*/ 2147483646 h 21600"/>
              <a:gd name="T2" fmla="*/ 2147483646 w 21600"/>
              <a:gd name="T3" fmla="*/ 2147483646 h 21600"/>
              <a:gd name="T4" fmla="*/ 0 w 21600"/>
              <a:gd name="T5" fmla="*/ 2147483646 h 21600"/>
              <a:gd name="T6" fmla="*/ 0 w 21600"/>
              <a:gd name="T7" fmla="*/ 0 h 21600"/>
              <a:gd name="T8" fmla="*/ 2147483646 w 21600"/>
              <a:gd name="T9" fmla="*/ 2147483646 h 21600"/>
              <a:gd name="T10" fmla="*/ 2147483646 w 21600"/>
              <a:gd name="T11" fmla="*/ 2147483646 h 21600"/>
              <a:gd name="T12" fmla="*/ 0 w 21600"/>
              <a:gd name="T13" fmla="*/ 2147483646 h 21600"/>
              <a:gd name="T14" fmla="*/ 0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4400"/>
                </a:moveTo>
                <a:lnTo>
                  <a:pt x="7234" y="10800"/>
                </a:lnTo>
                <a:lnTo>
                  <a:pt x="0" y="7200"/>
                </a:lnTo>
                <a:lnTo>
                  <a:pt x="0" y="0"/>
                </a:lnTo>
                <a:lnTo>
                  <a:pt x="21600" y="7200"/>
                </a:lnTo>
                <a:lnTo>
                  <a:pt x="21600" y="14400"/>
                </a:lnTo>
                <a:lnTo>
                  <a:pt x="0" y="21600"/>
                </a:lnTo>
                <a:lnTo>
                  <a:pt x="0" y="144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8629" name="Rectangle 18">
            <a:extLst>
              <a:ext uri="{FF2B5EF4-FFF2-40B4-BE49-F238E27FC236}">
                <a16:creationId xmlns:a16="http://schemas.microsoft.com/office/drawing/2014/main" id="{85B601A8-D67C-294E-8F3A-817780092450}"/>
              </a:ext>
            </a:extLst>
          </p:cNvPr>
          <p:cNvSpPr>
            <a:spLocks/>
          </p:cNvSpPr>
          <p:nvPr/>
        </p:nvSpPr>
        <p:spPr bwMode="auto">
          <a:xfrm rot="5400000">
            <a:off x="3241675" y="2330450"/>
            <a:ext cx="27146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7" bIns="0" anchor="ctr">
            <a:spAutoFit/>
          </a:bodyP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EX</a:t>
            </a:r>
          </a:p>
        </p:txBody>
      </p:sp>
      <p:sp>
        <p:nvSpPr>
          <p:cNvPr id="68630" name="Rectangle 19">
            <a:extLst>
              <a:ext uri="{FF2B5EF4-FFF2-40B4-BE49-F238E27FC236}">
                <a16:creationId xmlns:a16="http://schemas.microsoft.com/office/drawing/2014/main" id="{21D9A3BB-B9E1-BC40-9C74-3EBD3FA526A4}"/>
              </a:ext>
            </a:extLst>
          </p:cNvPr>
          <p:cNvSpPr>
            <a:spLocks/>
          </p:cNvSpPr>
          <p:nvPr/>
        </p:nvSpPr>
        <p:spPr bwMode="auto">
          <a:xfrm>
            <a:off x="2492375" y="2281238"/>
            <a:ext cx="2317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7" bIns="0" anchor="ctr">
            <a:spAutoFit/>
          </a:bodyP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IF</a:t>
            </a:r>
          </a:p>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ID</a:t>
            </a:r>
          </a:p>
        </p:txBody>
      </p:sp>
      <p:sp>
        <p:nvSpPr>
          <p:cNvPr id="68631" name="Freeform 20">
            <a:extLst>
              <a:ext uri="{FF2B5EF4-FFF2-40B4-BE49-F238E27FC236}">
                <a16:creationId xmlns:a16="http://schemas.microsoft.com/office/drawing/2014/main" id="{889735E7-D71E-DA40-B97B-8DE77683A5A7}"/>
              </a:ext>
            </a:extLst>
          </p:cNvPr>
          <p:cNvSpPr>
            <a:spLocks/>
          </p:cNvSpPr>
          <p:nvPr/>
        </p:nvSpPr>
        <p:spPr bwMode="auto">
          <a:xfrm>
            <a:off x="2397125" y="2262188"/>
            <a:ext cx="266700" cy="457200"/>
          </a:xfrm>
          <a:custGeom>
            <a:avLst/>
            <a:gdLst>
              <a:gd name="T0" fmla="*/ 2147483646 w 21600"/>
              <a:gd name="T1" fmla="*/ 0 h 21600"/>
              <a:gd name="T2" fmla="*/ 0 w 21600"/>
              <a:gd name="T3" fmla="*/ 0 h 21600"/>
              <a:gd name="T4" fmla="*/ 0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21600" y="0"/>
                </a:moveTo>
                <a:lnTo>
                  <a:pt x="0" y="0"/>
                </a:lnTo>
                <a:lnTo>
                  <a:pt x="0" y="21600"/>
                </a:lnTo>
                <a:lnTo>
                  <a:pt x="2160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8632" name="Freeform 21">
            <a:extLst>
              <a:ext uri="{FF2B5EF4-FFF2-40B4-BE49-F238E27FC236}">
                <a16:creationId xmlns:a16="http://schemas.microsoft.com/office/drawing/2014/main" id="{6DBF6A56-264A-E945-AFBE-5464D10FEE16}"/>
              </a:ext>
            </a:extLst>
          </p:cNvPr>
          <p:cNvSpPr>
            <a:spLocks/>
          </p:cNvSpPr>
          <p:nvPr/>
        </p:nvSpPr>
        <p:spPr bwMode="auto">
          <a:xfrm>
            <a:off x="2663825" y="2262188"/>
            <a:ext cx="269875" cy="457200"/>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8633" name="Line 22">
            <a:extLst>
              <a:ext uri="{FF2B5EF4-FFF2-40B4-BE49-F238E27FC236}">
                <a16:creationId xmlns:a16="http://schemas.microsoft.com/office/drawing/2014/main" id="{91217BE5-F7FC-C641-B0D9-7FBBB420EF18}"/>
              </a:ext>
            </a:extLst>
          </p:cNvPr>
          <p:cNvSpPr>
            <a:spLocks noChangeShapeType="1"/>
          </p:cNvSpPr>
          <p:nvPr/>
        </p:nvSpPr>
        <p:spPr bwMode="auto">
          <a:xfrm>
            <a:off x="2940050" y="2332038"/>
            <a:ext cx="249238"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8634" name="Line 26">
            <a:extLst>
              <a:ext uri="{FF2B5EF4-FFF2-40B4-BE49-F238E27FC236}">
                <a16:creationId xmlns:a16="http://schemas.microsoft.com/office/drawing/2014/main" id="{C0777D06-5C72-EE4E-8F19-534C71A9837D}"/>
              </a:ext>
            </a:extLst>
          </p:cNvPr>
          <p:cNvSpPr>
            <a:spLocks noChangeShapeType="1"/>
          </p:cNvSpPr>
          <p:nvPr/>
        </p:nvSpPr>
        <p:spPr bwMode="auto">
          <a:xfrm>
            <a:off x="3540125" y="2490788"/>
            <a:ext cx="307975"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8635" name="Line 27">
            <a:extLst>
              <a:ext uri="{FF2B5EF4-FFF2-40B4-BE49-F238E27FC236}">
                <a16:creationId xmlns:a16="http://schemas.microsoft.com/office/drawing/2014/main" id="{A6892FFC-E649-BA41-90FD-E109146EFC47}"/>
              </a:ext>
            </a:extLst>
          </p:cNvPr>
          <p:cNvSpPr>
            <a:spLocks noChangeShapeType="1"/>
          </p:cNvSpPr>
          <p:nvPr/>
        </p:nvSpPr>
        <p:spPr bwMode="auto">
          <a:xfrm>
            <a:off x="2940050" y="2640013"/>
            <a:ext cx="249238"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8636" name="Line 40">
            <a:extLst>
              <a:ext uri="{FF2B5EF4-FFF2-40B4-BE49-F238E27FC236}">
                <a16:creationId xmlns:a16="http://schemas.microsoft.com/office/drawing/2014/main" id="{3C6B61AC-2D0E-AE4B-9EBB-5933B262A978}"/>
              </a:ext>
            </a:extLst>
          </p:cNvPr>
          <p:cNvSpPr>
            <a:spLocks noChangeShapeType="1"/>
          </p:cNvSpPr>
          <p:nvPr/>
        </p:nvSpPr>
        <p:spPr bwMode="auto">
          <a:xfrm>
            <a:off x="2838450" y="1736725"/>
            <a:ext cx="268288" cy="79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8637" name="Rectangle 54">
            <a:extLst>
              <a:ext uri="{FF2B5EF4-FFF2-40B4-BE49-F238E27FC236}">
                <a16:creationId xmlns:a16="http://schemas.microsoft.com/office/drawing/2014/main" id="{B669220D-A6C5-334D-9297-8A6FD99FAA80}"/>
              </a:ext>
            </a:extLst>
          </p:cNvPr>
          <p:cNvSpPr>
            <a:spLocks/>
          </p:cNvSpPr>
          <p:nvPr/>
        </p:nvSpPr>
        <p:spPr bwMode="auto">
          <a:xfrm>
            <a:off x="3186113" y="3008313"/>
            <a:ext cx="2317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7" bIns="0" anchor="ctr">
            <a:spAutoFit/>
          </a:bodyP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IF</a:t>
            </a:r>
          </a:p>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ID</a:t>
            </a:r>
          </a:p>
        </p:txBody>
      </p:sp>
      <p:sp>
        <p:nvSpPr>
          <p:cNvPr id="68638" name="Freeform 55">
            <a:extLst>
              <a:ext uri="{FF2B5EF4-FFF2-40B4-BE49-F238E27FC236}">
                <a16:creationId xmlns:a16="http://schemas.microsoft.com/office/drawing/2014/main" id="{B9A14018-1B90-2F43-AAE9-D42A1DD7F6F7}"/>
              </a:ext>
            </a:extLst>
          </p:cNvPr>
          <p:cNvSpPr>
            <a:spLocks/>
          </p:cNvSpPr>
          <p:nvPr/>
        </p:nvSpPr>
        <p:spPr bwMode="auto">
          <a:xfrm>
            <a:off x="3090863" y="2987675"/>
            <a:ext cx="266700" cy="457200"/>
          </a:xfrm>
          <a:custGeom>
            <a:avLst/>
            <a:gdLst>
              <a:gd name="T0" fmla="*/ 2147483646 w 21600"/>
              <a:gd name="T1" fmla="*/ 0 h 21600"/>
              <a:gd name="T2" fmla="*/ 0 w 21600"/>
              <a:gd name="T3" fmla="*/ 0 h 21600"/>
              <a:gd name="T4" fmla="*/ 0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21600" y="0"/>
                </a:moveTo>
                <a:lnTo>
                  <a:pt x="0" y="0"/>
                </a:lnTo>
                <a:lnTo>
                  <a:pt x="0" y="21600"/>
                </a:lnTo>
                <a:lnTo>
                  <a:pt x="2160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8639" name="Freeform 56">
            <a:extLst>
              <a:ext uri="{FF2B5EF4-FFF2-40B4-BE49-F238E27FC236}">
                <a16:creationId xmlns:a16="http://schemas.microsoft.com/office/drawing/2014/main" id="{6E299F93-E489-074B-9648-2487959DD8C4}"/>
              </a:ext>
            </a:extLst>
          </p:cNvPr>
          <p:cNvSpPr>
            <a:spLocks/>
          </p:cNvSpPr>
          <p:nvPr/>
        </p:nvSpPr>
        <p:spPr bwMode="auto">
          <a:xfrm>
            <a:off x="3357563" y="2987675"/>
            <a:ext cx="269875" cy="457200"/>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8640" name="Line 57">
            <a:extLst>
              <a:ext uri="{FF2B5EF4-FFF2-40B4-BE49-F238E27FC236}">
                <a16:creationId xmlns:a16="http://schemas.microsoft.com/office/drawing/2014/main" id="{BE6CBF34-4BF0-BB4A-AA46-6166B4DE9C8E}"/>
              </a:ext>
            </a:extLst>
          </p:cNvPr>
          <p:cNvSpPr>
            <a:spLocks noChangeShapeType="1"/>
          </p:cNvSpPr>
          <p:nvPr/>
        </p:nvSpPr>
        <p:spPr bwMode="auto">
          <a:xfrm flipV="1">
            <a:off x="3624263" y="3054350"/>
            <a:ext cx="2019300" cy="95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8641" name="Line 62">
            <a:extLst>
              <a:ext uri="{FF2B5EF4-FFF2-40B4-BE49-F238E27FC236}">
                <a16:creationId xmlns:a16="http://schemas.microsoft.com/office/drawing/2014/main" id="{402B5EB8-0CBF-094C-8873-8753DA86451B}"/>
              </a:ext>
            </a:extLst>
          </p:cNvPr>
          <p:cNvSpPr>
            <a:spLocks noChangeShapeType="1"/>
          </p:cNvSpPr>
          <p:nvPr/>
        </p:nvSpPr>
        <p:spPr bwMode="auto">
          <a:xfrm>
            <a:off x="3635375" y="3376613"/>
            <a:ext cx="2008188" cy="111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8642" name="Rectangle 85">
            <a:extLst>
              <a:ext uri="{FF2B5EF4-FFF2-40B4-BE49-F238E27FC236}">
                <a16:creationId xmlns:a16="http://schemas.microsoft.com/office/drawing/2014/main" id="{6E838B6D-BAC3-C04C-A6F1-DF9F2AE4641C}"/>
              </a:ext>
            </a:extLst>
          </p:cNvPr>
          <p:cNvSpPr>
            <a:spLocks/>
          </p:cNvSpPr>
          <p:nvPr/>
        </p:nvSpPr>
        <p:spPr bwMode="auto">
          <a:xfrm>
            <a:off x="3844925" y="3011488"/>
            <a:ext cx="2301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7" bIns="0" anchor="ctr">
            <a:spAutoFit/>
          </a:bodyP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solidFill>
                  <a:srgbClr val="BEBEBE"/>
                </a:solidFill>
                <a:latin typeface="Lucida Grande" panose="020B0600040502020204" pitchFamily="34" charset="0"/>
                <a:sym typeface="Lucida Grande" panose="020B0600040502020204" pitchFamily="34" charset="0"/>
              </a:rPr>
              <a:t>IF</a:t>
            </a:r>
          </a:p>
          <a:p>
            <a:pPr eaLnBrk="1" hangingPunct="1">
              <a:spcBef>
                <a:spcPct val="0"/>
              </a:spcBef>
              <a:buFontTx/>
              <a:buNone/>
            </a:pPr>
            <a:r>
              <a:rPr lang="en-US" altLang="en-US" sz="1400">
                <a:solidFill>
                  <a:srgbClr val="BEBEBE"/>
                </a:solidFill>
                <a:latin typeface="Lucida Grande" panose="020B0600040502020204" pitchFamily="34" charset="0"/>
                <a:sym typeface="Lucida Grande" panose="020B0600040502020204" pitchFamily="34" charset="0"/>
              </a:rPr>
              <a:t>ID</a:t>
            </a:r>
          </a:p>
        </p:txBody>
      </p:sp>
      <p:sp>
        <p:nvSpPr>
          <p:cNvPr id="68643" name="Freeform 86">
            <a:extLst>
              <a:ext uri="{FF2B5EF4-FFF2-40B4-BE49-F238E27FC236}">
                <a16:creationId xmlns:a16="http://schemas.microsoft.com/office/drawing/2014/main" id="{3FF341D2-827D-6540-B7A9-7FD83911C17A}"/>
              </a:ext>
            </a:extLst>
          </p:cNvPr>
          <p:cNvSpPr>
            <a:spLocks/>
          </p:cNvSpPr>
          <p:nvPr/>
        </p:nvSpPr>
        <p:spPr bwMode="auto">
          <a:xfrm>
            <a:off x="3749675" y="2992438"/>
            <a:ext cx="268288" cy="457200"/>
          </a:xfrm>
          <a:custGeom>
            <a:avLst/>
            <a:gdLst>
              <a:gd name="T0" fmla="*/ 2147483646 w 21600"/>
              <a:gd name="T1" fmla="*/ 0 h 21600"/>
              <a:gd name="T2" fmla="*/ 0 w 21600"/>
              <a:gd name="T3" fmla="*/ 0 h 21600"/>
              <a:gd name="T4" fmla="*/ 0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21600" y="0"/>
                </a:moveTo>
                <a:lnTo>
                  <a:pt x="0" y="0"/>
                </a:lnTo>
                <a:lnTo>
                  <a:pt x="0" y="21600"/>
                </a:lnTo>
                <a:lnTo>
                  <a:pt x="21600" y="21600"/>
                </a:lnTo>
              </a:path>
            </a:pathLst>
          </a:custGeom>
          <a:noFill/>
          <a:ln w="25400" cap="rnd">
            <a:solidFill>
              <a:srgbClr val="BEBEBE"/>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8644" name="Freeform 87">
            <a:extLst>
              <a:ext uri="{FF2B5EF4-FFF2-40B4-BE49-F238E27FC236}">
                <a16:creationId xmlns:a16="http://schemas.microsoft.com/office/drawing/2014/main" id="{3C3D5712-3483-3043-9921-F87EC590A72F}"/>
              </a:ext>
            </a:extLst>
          </p:cNvPr>
          <p:cNvSpPr>
            <a:spLocks/>
          </p:cNvSpPr>
          <p:nvPr/>
        </p:nvSpPr>
        <p:spPr bwMode="auto">
          <a:xfrm>
            <a:off x="4017963" y="2992438"/>
            <a:ext cx="268287" cy="457200"/>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path>
            </a:pathLst>
          </a:custGeom>
          <a:noFill/>
          <a:ln w="25400" cap="rnd">
            <a:solidFill>
              <a:srgbClr val="BEBEBE"/>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8645" name="Freeform 52">
            <a:extLst>
              <a:ext uri="{FF2B5EF4-FFF2-40B4-BE49-F238E27FC236}">
                <a16:creationId xmlns:a16="http://schemas.microsoft.com/office/drawing/2014/main" id="{4F8997E7-887F-3A44-86EE-835A0F5A7C52}"/>
              </a:ext>
            </a:extLst>
          </p:cNvPr>
          <p:cNvSpPr>
            <a:spLocks/>
          </p:cNvSpPr>
          <p:nvPr/>
        </p:nvSpPr>
        <p:spPr bwMode="auto">
          <a:xfrm>
            <a:off x="3128963" y="1346200"/>
            <a:ext cx="336550" cy="765175"/>
          </a:xfrm>
          <a:custGeom>
            <a:avLst/>
            <a:gdLst>
              <a:gd name="T0" fmla="*/ 0 w 21600"/>
              <a:gd name="T1" fmla="*/ 2147483646 h 21600"/>
              <a:gd name="T2" fmla="*/ 2147483646 w 21600"/>
              <a:gd name="T3" fmla="*/ 2147483646 h 21600"/>
              <a:gd name="T4" fmla="*/ 0 w 21600"/>
              <a:gd name="T5" fmla="*/ 2147483646 h 21600"/>
              <a:gd name="T6" fmla="*/ 0 w 21600"/>
              <a:gd name="T7" fmla="*/ 0 h 21600"/>
              <a:gd name="T8" fmla="*/ 2147483646 w 21600"/>
              <a:gd name="T9" fmla="*/ 2147483646 h 21600"/>
              <a:gd name="T10" fmla="*/ 2147483646 w 21600"/>
              <a:gd name="T11" fmla="*/ 2147483646 h 21600"/>
              <a:gd name="T12" fmla="*/ 0 w 21600"/>
              <a:gd name="T13" fmla="*/ 2147483646 h 21600"/>
              <a:gd name="T14" fmla="*/ 0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4400"/>
                </a:moveTo>
                <a:lnTo>
                  <a:pt x="7234" y="10800"/>
                </a:lnTo>
                <a:lnTo>
                  <a:pt x="0" y="7200"/>
                </a:lnTo>
                <a:lnTo>
                  <a:pt x="0" y="0"/>
                </a:lnTo>
                <a:lnTo>
                  <a:pt x="21600" y="7200"/>
                </a:lnTo>
                <a:lnTo>
                  <a:pt x="21600" y="14400"/>
                </a:lnTo>
                <a:lnTo>
                  <a:pt x="0" y="21600"/>
                </a:lnTo>
                <a:lnTo>
                  <a:pt x="0" y="144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8646" name="Line 61">
            <a:extLst>
              <a:ext uri="{FF2B5EF4-FFF2-40B4-BE49-F238E27FC236}">
                <a16:creationId xmlns:a16="http://schemas.microsoft.com/office/drawing/2014/main" id="{01A2AB48-6BAA-E44B-8148-21141686B3E8}"/>
              </a:ext>
            </a:extLst>
          </p:cNvPr>
          <p:cNvSpPr>
            <a:spLocks noChangeShapeType="1"/>
          </p:cNvSpPr>
          <p:nvPr/>
        </p:nvSpPr>
        <p:spPr bwMode="auto">
          <a:xfrm>
            <a:off x="3503613" y="1752600"/>
            <a:ext cx="27781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8647" name="Rectangle 53">
            <a:extLst>
              <a:ext uri="{FF2B5EF4-FFF2-40B4-BE49-F238E27FC236}">
                <a16:creationId xmlns:a16="http://schemas.microsoft.com/office/drawing/2014/main" id="{1CC3442C-340E-964D-A3A4-95C03E9191C1}"/>
              </a:ext>
            </a:extLst>
          </p:cNvPr>
          <p:cNvSpPr>
            <a:spLocks/>
          </p:cNvSpPr>
          <p:nvPr/>
        </p:nvSpPr>
        <p:spPr bwMode="auto">
          <a:xfrm rot="5400000">
            <a:off x="3180556" y="1570832"/>
            <a:ext cx="27146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7" bIns="0" anchor="ctr">
            <a:spAutoFit/>
          </a:bodyP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EX</a:t>
            </a:r>
          </a:p>
        </p:txBody>
      </p:sp>
      <p:sp>
        <p:nvSpPr>
          <p:cNvPr id="68648" name="Freeform 52">
            <a:extLst>
              <a:ext uri="{FF2B5EF4-FFF2-40B4-BE49-F238E27FC236}">
                <a16:creationId xmlns:a16="http://schemas.microsoft.com/office/drawing/2014/main" id="{EF38A15A-B746-9943-9453-51E3796716D8}"/>
              </a:ext>
            </a:extLst>
          </p:cNvPr>
          <p:cNvSpPr>
            <a:spLocks/>
          </p:cNvSpPr>
          <p:nvPr/>
        </p:nvSpPr>
        <p:spPr bwMode="auto">
          <a:xfrm>
            <a:off x="3824288" y="1355725"/>
            <a:ext cx="336550" cy="765175"/>
          </a:xfrm>
          <a:custGeom>
            <a:avLst/>
            <a:gdLst>
              <a:gd name="T0" fmla="*/ 0 w 21600"/>
              <a:gd name="T1" fmla="*/ 2147483646 h 21600"/>
              <a:gd name="T2" fmla="*/ 2147483646 w 21600"/>
              <a:gd name="T3" fmla="*/ 2147483646 h 21600"/>
              <a:gd name="T4" fmla="*/ 0 w 21600"/>
              <a:gd name="T5" fmla="*/ 2147483646 h 21600"/>
              <a:gd name="T6" fmla="*/ 0 w 21600"/>
              <a:gd name="T7" fmla="*/ 0 h 21600"/>
              <a:gd name="T8" fmla="*/ 2147483646 w 21600"/>
              <a:gd name="T9" fmla="*/ 2147483646 h 21600"/>
              <a:gd name="T10" fmla="*/ 2147483646 w 21600"/>
              <a:gd name="T11" fmla="*/ 2147483646 h 21600"/>
              <a:gd name="T12" fmla="*/ 0 w 21600"/>
              <a:gd name="T13" fmla="*/ 2147483646 h 21600"/>
              <a:gd name="T14" fmla="*/ 0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4400"/>
                </a:moveTo>
                <a:lnTo>
                  <a:pt x="7234" y="10800"/>
                </a:lnTo>
                <a:lnTo>
                  <a:pt x="0" y="7200"/>
                </a:lnTo>
                <a:lnTo>
                  <a:pt x="0" y="0"/>
                </a:lnTo>
                <a:lnTo>
                  <a:pt x="21600" y="7200"/>
                </a:lnTo>
                <a:lnTo>
                  <a:pt x="21600" y="14400"/>
                </a:lnTo>
                <a:lnTo>
                  <a:pt x="0" y="21600"/>
                </a:lnTo>
                <a:lnTo>
                  <a:pt x="0" y="144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8649" name="Rectangle 53">
            <a:extLst>
              <a:ext uri="{FF2B5EF4-FFF2-40B4-BE49-F238E27FC236}">
                <a16:creationId xmlns:a16="http://schemas.microsoft.com/office/drawing/2014/main" id="{281CDA30-A735-FF42-8C8F-0609002EAA84}"/>
              </a:ext>
            </a:extLst>
          </p:cNvPr>
          <p:cNvSpPr>
            <a:spLocks/>
          </p:cNvSpPr>
          <p:nvPr/>
        </p:nvSpPr>
        <p:spPr bwMode="auto">
          <a:xfrm rot="5400000">
            <a:off x="3840956" y="1580357"/>
            <a:ext cx="27146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7" bIns="0" anchor="ctr">
            <a:spAutoFit/>
          </a:bodyP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EX</a:t>
            </a:r>
          </a:p>
        </p:txBody>
      </p:sp>
      <p:sp>
        <p:nvSpPr>
          <p:cNvPr id="68650" name="Line 61">
            <a:extLst>
              <a:ext uri="{FF2B5EF4-FFF2-40B4-BE49-F238E27FC236}">
                <a16:creationId xmlns:a16="http://schemas.microsoft.com/office/drawing/2014/main" id="{C9ADD74B-69BE-B042-91F0-C2F83A676932}"/>
              </a:ext>
            </a:extLst>
          </p:cNvPr>
          <p:cNvSpPr>
            <a:spLocks noChangeShapeType="1"/>
          </p:cNvSpPr>
          <p:nvPr/>
        </p:nvSpPr>
        <p:spPr bwMode="auto">
          <a:xfrm>
            <a:off x="4164013" y="1762125"/>
            <a:ext cx="27781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8651" name="Freeform 52">
            <a:extLst>
              <a:ext uri="{FF2B5EF4-FFF2-40B4-BE49-F238E27FC236}">
                <a16:creationId xmlns:a16="http://schemas.microsoft.com/office/drawing/2014/main" id="{749D55BC-A566-D044-BBC6-37F928FA62F4}"/>
              </a:ext>
            </a:extLst>
          </p:cNvPr>
          <p:cNvSpPr>
            <a:spLocks/>
          </p:cNvSpPr>
          <p:nvPr/>
        </p:nvSpPr>
        <p:spPr bwMode="auto">
          <a:xfrm>
            <a:off x="4467225" y="1363663"/>
            <a:ext cx="336550" cy="765175"/>
          </a:xfrm>
          <a:custGeom>
            <a:avLst/>
            <a:gdLst>
              <a:gd name="T0" fmla="*/ 0 w 21600"/>
              <a:gd name="T1" fmla="*/ 2147483646 h 21600"/>
              <a:gd name="T2" fmla="*/ 2147483646 w 21600"/>
              <a:gd name="T3" fmla="*/ 2147483646 h 21600"/>
              <a:gd name="T4" fmla="*/ 0 w 21600"/>
              <a:gd name="T5" fmla="*/ 2147483646 h 21600"/>
              <a:gd name="T6" fmla="*/ 0 w 21600"/>
              <a:gd name="T7" fmla="*/ 0 h 21600"/>
              <a:gd name="T8" fmla="*/ 2147483646 w 21600"/>
              <a:gd name="T9" fmla="*/ 2147483646 h 21600"/>
              <a:gd name="T10" fmla="*/ 2147483646 w 21600"/>
              <a:gd name="T11" fmla="*/ 2147483646 h 21600"/>
              <a:gd name="T12" fmla="*/ 0 w 21600"/>
              <a:gd name="T13" fmla="*/ 2147483646 h 21600"/>
              <a:gd name="T14" fmla="*/ 0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4400"/>
                </a:moveTo>
                <a:lnTo>
                  <a:pt x="7234" y="10800"/>
                </a:lnTo>
                <a:lnTo>
                  <a:pt x="0" y="7200"/>
                </a:lnTo>
                <a:lnTo>
                  <a:pt x="0" y="0"/>
                </a:lnTo>
                <a:lnTo>
                  <a:pt x="21600" y="7200"/>
                </a:lnTo>
                <a:lnTo>
                  <a:pt x="21600" y="14400"/>
                </a:lnTo>
                <a:lnTo>
                  <a:pt x="0" y="21600"/>
                </a:lnTo>
                <a:lnTo>
                  <a:pt x="0" y="144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8652" name="Rectangle 53">
            <a:extLst>
              <a:ext uri="{FF2B5EF4-FFF2-40B4-BE49-F238E27FC236}">
                <a16:creationId xmlns:a16="http://schemas.microsoft.com/office/drawing/2014/main" id="{7E6B4DA2-5031-A642-8BA5-914BC42723AC}"/>
              </a:ext>
            </a:extLst>
          </p:cNvPr>
          <p:cNvSpPr>
            <a:spLocks/>
          </p:cNvSpPr>
          <p:nvPr/>
        </p:nvSpPr>
        <p:spPr bwMode="auto">
          <a:xfrm rot="5400000">
            <a:off x="4518819" y="1588294"/>
            <a:ext cx="27146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7" bIns="0" anchor="ctr">
            <a:spAutoFit/>
          </a:bodyP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EX</a:t>
            </a:r>
          </a:p>
        </p:txBody>
      </p:sp>
      <p:sp>
        <p:nvSpPr>
          <p:cNvPr id="68653" name="Line 61">
            <a:extLst>
              <a:ext uri="{FF2B5EF4-FFF2-40B4-BE49-F238E27FC236}">
                <a16:creationId xmlns:a16="http://schemas.microsoft.com/office/drawing/2014/main" id="{8303CA96-4AE1-514B-AABB-F52298D786BE}"/>
              </a:ext>
            </a:extLst>
          </p:cNvPr>
          <p:cNvSpPr>
            <a:spLocks noChangeShapeType="1"/>
          </p:cNvSpPr>
          <p:nvPr/>
        </p:nvSpPr>
        <p:spPr bwMode="auto">
          <a:xfrm>
            <a:off x="4829175" y="1758950"/>
            <a:ext cx="27781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8654" name="Freeform 52">
            <a:extLst>
              <a:ext uri="{FF2B5EF4-FFF2-40B4-BE49-F238E27FC236}">
                <a16:creationId xmlns:a16="http://schemas.microsoft.com/office/drawing/2014/main" id="{5D2A1134-EF89-D54E-BF61-01405A9EE648}"/>
              </a:ext>
            </a:extLst>
          </p:cNvPr>
          <p:cNvSpPr>
            <a:spLocks/>
          </p:cNvSpPr>
          <p:nvPr/>
        </p:nvSpPr>
        <p:spPr bwMode="auto">
          <a:xfrm>
            <a:off x="3830638" y="2100263"/>
            <a:ext cx="336550" cy="765175"/>
          </a:xfrm>
          <a:custGeom>
            <a:avLst/>
            <a:gdLst>
              <a:gd name="T0" fmla="*/ 0 w 21600"/>
              <a:gd name="T1" fmla="*/ 2147483646 h 21600"/>
              <a:gd name="T2" fmla="*/ 2147483646 w 21600"/>
              <a:gd name="T3" fmla="*/ 2147483646 h 21600"/>
              <a:gd name="T4" fmla="*/ 0 w 21600"/>
              <a:gd name="T5" fmla="*/ 2147483646 h 21600"/>
              <a:gd name="T6" fmla="*/ 0 w 21600"/>
              <a:gd name="T7" fmla="*/ 0 h 21600"/>
              <a:gd name="T8" fmla="*/ 2147483646 w 21600"/>
              <a:gd name="T9" fmla="*/ 2147483646 h 21600"/>
              <a:gd name="T10" fmla="*/ 2147483646 w 21600"/>
              <a:gd name="T11" fmla="*/ 2147483646 h 21600"/>
              <a:gd name="T12" fmla="*/ 0 w 21600"/>
              <a:gd name="T13" fmla="*/ 2147483646 h 21600"/>
              <a:gd name="T14" fmla="*/ 0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4400"/>
                </a:moveTo>
                <a:lnTo>
                  <a:pt x="7234" y="10800"/>
                </a:lnTo>
                <a:lnTo>
                  <a:pt x="0" y="7200"/>
                </a:lnTo>
                <a:lnTo>
                  <a:pt x="0" y="0"/>
                </a:lnTo>
                <a:lnTo>
                  <a:pt x="21600" y="7200"/>
                </a:lnTo>
                <a:lnTo>
                  <a:pt x="21600" y="14400"/>
                </a:lnTo>
                <a:lnTo>
                  <a:pt x="0" y="21600"/>
                </a:lnTo>
                <a:lnTo>
                  <a:pt x="0" y="144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8655" name="Line 61">
            <a:extLst>
              <a:ext uri="{FF2B5EF4-FFF2-40B4-BE49-F238E27FC236}">
                <a16:creationId xmlns:a16="http://schemas.microsoft.com/office/drawing/2014/main" id="{18876199-DF33-7B43-8F95-82C33FD62F06}"/>
              </a:ext>
            </a:extLst>
          </p:cNvPr>
          <p:cNvSpPr>
            <a:spLocks noChangeShapeType="1"/>
          </p:cNvSpPr>
          <p:nvPr/>
        </p:nvSpPr>
        <p:spPr bwMode="auto">
          <a:xfrm>
            <a:off x="4203700" y="2506663"/>
            <a:ext cx="279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8656" name="Rectangle 53">
            <a:extLst>
              <a:ext uri="{FF2B5EF4-FFF2-40B4-BE49-F238E27FC236}">
                <a16:creationId xmlns:a16="http://schemas.microsoft.com/office/drawing/2014/main" id="{F9C42337-C046-D04E-8189-0B0598E79CE3}"/>
              </a:ext>
            </a:extLst>
          </p:cNvPr>
          <p:cNvSpPr>
            <a:spLocks/>
          </p:cNvSpPr>
          <p:nvPr/>
        </p:nvSpPr>
        <p:spPr bwMode="auto">
          <a:xfrm rot="5400000">
            <a:off x="3882232" y="2324894"/>
            <a:ext cx="27146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7" bIns="0" anchor="ctr">
            <a:spAutoFit/>
          </a:bodyP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EX</a:t>
            </a:r>
          </a:p>
        </p:txBody>
      </p:sp>
      <p:sp>
        <p:nvSpPr>
          <p:cNvPr id="68657" name="Freeform 52">
            <a:extLst>
              <a:ext uri="{FF2B5EF4-FFF2-40B4-BE49-F238E27FC236}">
                <a16:creationId xmlns:a16="http://schemas.microsoft.com/office/drawing/2014/main" id="{ABACF573-B651-D84D-971A-4B146899BB6F}"/>
              </a:ext>
            </a:extLst>
          </p:cNvPr>
          <p:cNvSpPr>
            <a:spLocks/>
          </p:cNvSpPr>
          <p:nvPr/>
        </p:nvSpPr>
        <p:spPr bwMode="auto">
          <a:xfrm>
            <a:off x="4502150" y="2109788"/>
            <a:ext cx="336550" cy="765175"/>
          </a:xfrm>
          <a:custGeom>
            <a:avLst/>
            <a:gdLst>
              <a:gd name="T0" fmla="*/ 0 w 21600"/>
              <a:gd name="T1" fmla="*/ 2147483646 h 21600"/>
              <a:gd name="T2" fmla="*/ 2147483646 w 21600"/>
              <a:gd name="T3" fmla="*/ 2147483646 h 21600"/>
              <a:gd name="T4" fmla="*/ 0 w 21600"/>
              <a:gd name="T5" fmla="*/ 2147483646 h 21600"/>
              <a:gd name="T6" fmla="*/ 0 w 21600"/>
              <a:gd name="T7" fmla="*/ 0 h 21600"/>
              <a:gd name="T8" fmla="*/ 2147483646 w 21600"/>
              <a:gd name="T9" fmla="*/ 2147483646 h 21600"/>
              <a:gd name="T10" fmla="*/ 2147483646 w 21600"/>
              <a:gd name="T11" fmla="*/ 2147483646 h 21600"/>
              <a:gd name="T12" fmla="*/ 0 w 21600"/>
              <a:gd name="T13" fmla="*/ 2147483646 h 21600"/>
              <a:gd name="T14" fmla="*/ 0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4400"/>
                </a:moveTo>
                <a:lnTo>
                  <a:pt x="7234" y="10800"/>
                </a:lnTo>
                <a:lnTo>
                  <a:pt x="0" y="7200"/>
                </a:lnTo>
                <a:lnTo>
                  <a:pt x="0" y="0"/>
                </a:lnTo>
                <a:lnTo>
                  <a:pt x="21600" y="7200"/>
                </a:lnTo>
                <a:lnTo>
                  <a:pt x="21600" y="14400"/>
                </a:lnTo>
                <a:lnTo>
                  <a:pt x="0" y="21600"/>
                </a:lnTo>
                <a:lnTo>
                  <a:pt x="0" y="144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8658" name="Rectangle 53">
            <a:extLst>
              <a:ext uri="{FF2B5EF4-FFF2-40B4-BE49-F238E27FC236}">
                <a16:creationId xmlns:a16="http://schemas.microsoft.com/office/drawing/2014/main" id="{7EC51203-2BF0-5E4B-B4D5-87020A7F0E67}"/>
              </a:ext>
            </a:extLst>
          </p:cNvPr>
          <p:cNvSpPr>
            <a:spLocks/>
          </p:cNvSpPr>
          <p:nvPr/>
        </p:nvSpPr>
        <p:spPr bwMode="auto">
          <a:xfrm rot="5400000">
            <a:off x="4542632" y="2334419"/>
            <a:ext cx="27146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7" bIns="0" anchor="ctr">
            <a:spAutoFit/>
          </a:bodyP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EX</a:t>
            </a:r>
          </a:p>
        </p:txBody>
      </p:sp>
      <p:sp>
        <p:nvSpPr>
          <p:cNvPr id="68659" name="Line 61">
            <a:extLst>
              <a:ext uri="{FF2B5EF4-FFF2-40B4-BE49-F238E27FC236}">
                <a16:creationId xmlns:a16="http://schemas.microsoft.com/office/drawing/2014/main" id="{4EC391B2-160C-4249-A570-9D093C9F433C}"/>
              </a:ext>
            </a:extLst>
          </p:cNvPr>
          <p:cNvSpPr>
            <a:spLocks noChangeShapeType="1"/>
          </p:cNvSpPr>
          <p:nvPr/>
        </p:nvSpPr>
        <p:spPr bwMode="auto">
          <a:xfrm>
            <a:off x="4832350" y="2516188"/>
            <a:ext cx="27781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8660" name="Freeform 52">
            <a:extLst>
              <a:ext uri="{FF2B5EF4-FFF2-40B4-BE49-F238E27FC236}">
                <a16:creationId xmlns:a16="http://schemas.microsoft.com/office/drawing/2014/main" id="{7F6D1283-89BB-0D45-BE8D-FA8D57C99C57}"/>
              </a:ext>
            </a:extLst>
          </p:cNvPr>
          <p:cNvSpPr>
            <a:spLocks/>
          </p:cNvSpPr>
          <p:nvPr/>
        </p:nvSpPr>
        <p:spPr bwMode="auto">
          <a:xfrm>
            <a:off x="5167313" y="2116138"/>
            <a:ext cx="336550" cy="765175"/>
          </a:xfrm>
          <a:custGeom>
            <a:avLst/>
            <a:gdLst>
              <a:gd name="T0" fmla="*/ 0 w 21600"/>
              <a:gd name="T1" fmla="*/ 2147483646 h 21600"/>
              <a:gd name="T2" fmla="*/ 2147483646 w 21600"/>
              <a:gd name="T3" fmla="*/ 2147483646 h 21600"/>
              <a:gd name="T4" fmla="*/ 0 w 21600"/>
              <a:gd name="T5" fmla="*/ 2147483646 h 21600"/>
              <a:gd name="T6" fmla="*/ 0 w 21600"/>
              <a:gd name="T7" fmla="*/ 0 h 21600"/>
              <a:gd name="T8" fmla="*/ 2147483646 w 21600"/>
              <a:gd name="T9" fmla="*/ 2147483646 h 21600"/>
              <a:gd name="T10" fmla="*/ 2147483646 w 21600"/>
              <a:gd name="T11" fmla="*/ 2147483646 h 21600"/>
              <a:gd name="T12" fmla="*/ 0 w 21600"/>
              <a:gd name="T13" fmla="*/ 2147483646 h 21600"/>
              <a:gd name="T14" fmla="*/ 0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4400"/>
                </a:moveTo>
                <a:lnTo>
                  <a:pt x="7234" y="10800"/>
                </a:lnTo>
                <a:lnTo>
                  <a:pt x="0" y="7200"/>
                </a:lnTo>
                <a:lnTo>
                  <a:pt x="0" y="0"/>
                </a:lnTo>
                <a:lnTo>
                  <a:pt x="21600" y="7200"/>
                </a:lnTo>
                <a:lnTo>
                  <a:pt x="21600" y="14400"/>
                </a:lnTo>
                <a:lnTo>
                  <a:pt x="0" y="21600"/>
                </a:lnTo>
                <a:lnTo>
                  <a:pt x="0" y="144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8661" name="Rectangle 53">
            <a:extLst>
              <a:ext uri="{FF2B5EF4-FFF2-40B4-BE49-F238E27FC236}">
                <a16:creationId xmlns:a16="http://schemas.microsoft.com/office/drawing/2014/main" id="{88AB7120-E8D0-074C-BF2C-69CB5859309B}"/>
              </a:ext>
            </a:extLst>
          </p:cNvPr>
          <p:cNvSpPr>
            <a:spLocks/>
          </p:cNvSpPr>
          <p:nvPr/>
        </p:nvSpPr>
        <p:spPr bwMode="auto">
          <a:xfrm rot="5400000">
            <a:off x="5218907" y="2340769"/>
            <a:ext cx="27146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7" bIns="0" anchor="ctr">
            <a:spAutoFit/>
          </a:bodyP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EX</a:t>
            </a:r>
          </a:p>
        </p:txBody>
      </p:sp>
      <p:sp>
        <p:nvSpPr>
          <p:cNvPr id="68662" name="Rectangle 85">
            <a:extLst>
              <a:ext uri="{FF2B5EF4-FFF2-40B4-BE49-F238E27FC236}">
                <a16:creationId xmlns:a16="http://schemas.microsoft.com/office/drawing/2014/main" id="{F3CEBD36-2B1B-9141-97BE-A64B871AE7E4}"/>
              </a:ext>
            </a:extLst>
          </p:cNvPr>
          <p:cNvSpPr>
            <a:spLocks/>
          </p:cNvSpPr>
          <p:nvPr/>
        </p:nvSpPr>
        <p:spPr bwMode="auto">
          <a:xfrm>
            <a:off x="4530725" y="3005138"/>
            <a:ext cx="2301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7" bIns="0" anchor="ctr">
            <a:spAutoFit/>
          </a:bodyP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solidFill>
                  <a:srgbClr val="BEBEBE"/>
                </a:solidFill>
                <a:latin typeface="Lucida Grande" panose="020B0600040502020204" pitchFamily="34" charset="0"/>
                <a:sym typeface="Lucida Grande" panose="020B0600040502020204" pitchFamily="34" charset="0"/>
              </a:rPr>
              <a:t>IF</a:t>
            </a:r>
          </a:p>
          <a:p>
            <a:pPr eaLnBrk="1" hangingPunct="1">
              <a:spcBef>
                <a:spcPct val="0"/>
              </a:spcBef>
              <a:buFontTx/>
              <a:buNone/>
            </a:pPr>
            <a:r>
              <a:rPr lang="en-US" altLang="en-US" sz="1400">
                <a:solidFill>
                  <a:srgbClr val="BEBEBE"/>
                </a:solidFill>
                <a:latin typeface="Lucida Grande" panose="020B0600040502020204" pitchFamily="34" charset="0"/>
                <a:sym typeface="Lucida Grande" panose="020B0600040502020204" pitchFamily="34" charset="0"/>
              </a:rPr>
              <a:t>ID</a:t>
            </a:r>
          </a:p>
        </p:txBody>
      </p:sp>
      <p:sp>
        <p:nvSpPr>
          <p:cNvPr id="68663" name="Freeform 86">
            <a:extLst>
              <a:ext uri="{FF2B5EF4-FFF2-40B4-BE49-F238E27FC236}">
                <a16:creationId xmlns:a16="http://schemas.microsoft.com/office/drawing/2014/main" id="{F4FCB41F-3B2D-9D44-B224-571E05B15B3C}"/>
              </a:ext>
            </a:extLst>
          </p:cNvPr>
          <p:cNvSpPr>
            <a:spLocks/>
          </p:cNvSpPr>
          <p:nvPr/>
        </p:nvSpPr>
        <p:spPr bwMode="auto">
          <a:xfrm>
            <a:off x="4435475" y="2986088"/>
            <a:ext cx="268288" cy="457200"/>
          </a:xfrm>
          <a:custGeom>
            <a:avLst/>
            <a:gdLst>
              <a:gd name="T0" fmla="*/ 2147483646 w 21600"/>
              <a:gd name="T1" fmla="*/ 0 h 21600"/>
              <a:gd name="T2" fmla="*/ 0 w 21600"/>
              <a:gd name="T3" fmla="*/ 0 h 21600"/>
              <a:gd name="T4" fmla="*/ 0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21600" y="0"/>
                </a:moveTo>
                <a:lnTo>
                  <a:pt x="0" y="0"/>
                </a:lnTo>
                <a:lnTo>
                  <a:pt x="0" y="21600"/>
                </a:lnTo>
                <a:lnTo>
                  <a:pt x="21600" y="21600"/>
                </a:lnTo>
              </a:path>
            </a:pathLst>
          </a:custGeom>
          <a:noFill/>
          <a:ln w="25400" cap="rnd">
            <a:solidFill>
              <a:srgbClr val="BEBEBE"/>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8664" name="Freeform 87">
            <a:extLst>
              <a:ext uri="{FF2B5EF4-FFF2-40B4-BE49-F238E27FC236}">
                <a16:creationId xmlns:a16="http://schemas.microsoft.com/office/drawing/2014/main" id="{E40D2060-4910-4345-8B16-67E36F29F94C}"/>
              </a:ext>
            </a:extLst>
          </p:cNvPr>
          <p:cNvSpPr>
            <a:spLocks/>
          </p:cNvSpPr>
          <p:nvPr/>
        </p:nvSpPr>
        <p:spPr bwMode="auto">
          <a:xfrm>
            <a:off x="4703763" y="2986088"/>
            <a:ext cx="268287" cy="457200"/>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path>
            </a:pathLst>
          </a:custGeom>
          <a:noFill/>
          <a:ln w="25400" cap="rnd">
            <a:solidFill>
              <a:srgbClr val="BEBEBE"/>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8665" name="Rectangle 85">
            <a:extLst>
              <a:ext uri="{FF2B5EF4-FFF2-40B4-BE49-F238E27FC236}">
                <a16:creationId xmlns:a16="http://schemas.microsoft.com/office/drawing/2014/main" id="{9FC800DA-51DB-984E-9612-A6627EE86427}"/>
              </a:ext>
            </a:extLst>
          </p:cNvPr>
          <p:cNvSpPr>
            <a:spLocks/>
          </p:cNvSpPr>
          <p:nvPr/>
        </p:nvSpPr>
        <p:spPr bwMode="auto">
          <a:xfrm>
            <a:off x="5210175" y="2992438"/>
            <a:ext cx="2301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7" bIns="0" anchor="ctr">
            <a:spAutoFit/>
          </a:bodyP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solidFill>
                  <a:srgbClr val="BEBEBE"/>
                </a:solidFill>
                <a:latin typeface="Lucida Grande" panose="020B0600040502020204" pitchFamily="34" charset="0"/>
                <a:sym typeface="Lucida Grande" panose="020B0600040502020204" pitchFamily="34" charset="0"/>
              </a:rPr>
              <a:t>IF</a:t>
            </a:r>
          </a:p>
          <a:p>
            <a:pPr eaLnBrk="1" hangingPunct="1">
              <a:spcBef>
                <a:spcPct val="0"/>
              </a:spcBef>
              <a:buFontTx/>
              <a:buNone/>
            </a:pPr>
            <a:r>
              <a:rPr lang="en-US" altLang="en-US" sz="1400">
                <a:solidFill>
                  <a:srgbClr val="BEBEBE"/>
                </a:solidFill>
                <a:latin typeface="Lucida Grande" panose="020B0600040502020204" pitchFamily="34" charset="0"/>
                <a:sym typeface="Lucida Grande" panose="020B0600040502020204" pitchFamily="34" charset="0"/>
              </a:rPr>
              <a:t>ID</a:t>
            </a:r>
          </a:p>
        </p:txBody>
      </p:sp>
      <p:sp>
        <p:nvSpPr>
          <p:cNvPr id="68666" name="Freeform 86">
            <a:extLst>
              <a:ext uri="{FF2B5EF4-FFF2-40B4-BE49-F238E27FC236}">
                <a16:creationId xmlns:a16="http://schemas.microsoft.com/office/drawing/2014/main" id="{4DBDB7C8-5465-934A-A2AF-10B222FE89B4}"/>
              </a:ext>
            </a:extLst>
          </p:cNvPr>
          <p:cNvSpPr>
            <a:spLocks/>
          </p:cNvSpPr>
          <p:nvPr/>
        </p:nvSpPr>
        <p:spPr bwMode="auto">
          <a:xfrm>
            <a:off x="5114925" y="2973388"/>
            <a:ext cx="268288" cy="457200"/>
          </a:xfrm>
          <a:custGeom>
            <a:avLst/>
            <a:gdLst>
              <a:gd name="T0" fmla="*/ 2147483646 w 21600"/>
              <a:gd name="T1" fmla="*/ 0 h 21600"/>
              <a:gd name="T2" fmla="*/ 0 w 21600"/>
              <a:gd name="T3" fmla="*/ 0 h 21600"/>
              <a:gd name="T4" fmla="*/ 0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21600" y="0"/>
                </a:moveTo>
                <a:lnTo>
                  <a:pt x="0" y="0"/>
                </a:lnTo>
                <a:lnTo>
                  <a:pt x="0" y="21600"/>
                </a:lnTo>
                <a:lnTo>
                  <a:pt x="21600" y="21600"/>
                </a:lnTo>
              </a:path>
            </a:pathLst>
          </a:custGeom>
          <a:noFill/>
          <a:ln w="25400" cap="rnd">
            <a:solidFill>
              <a:srgbClr val="BEBEBE"/>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8667" name="Freeform 87">
            <a:extLst>
              <a:ext uri="{FF2B5EF4-FFF2-40B4-BE49-F238E27FC236}">
                <a16:creationId xmlns:a16="http://schemas.microsoft.com/office/drawing/2014/main" id="{2987C836-9CCC-1842-A492-AED425536BE8}"/>
              </a:ext>
            </a:extLst>
          </p:cNvPr>
          <p:cNvSpPr>
            <a:spLocks/>
          </p:cNvSpPr>
          <p:nvPr/>
        </p:nvSpPr>
        <p:spPr bwMode="auto">
          <a:xfrm>
            <a:off x="5383213" y="2973388"/>
            <a:ext cx="268287" cy="457200"/>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path>
            </a:pathLst>
          </a:custGeom>
          <a:noFill/>
          <a:ln w="25400" cap="rnd">
            <a:solidFill>
              <a:srgbClr val="BEBEBE"/>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8668" name="Rectangle 54">
            <a:extLst>
              <a:ext uri="{FF2B5EF4-FFF2-40B4-BE49-F238E27FC236}">
                <a16:creationId xmlns:a16="http://schemas.microsoft.com/office/drawing/2014/main" id="{A3AC179A-3A3F-4E4E-A141-CDCF475BD01B}"/>
              </a:ext>
            </a:extLst>
          </p:cNvPr>
          <p:cNvSpPr>
            <a:spLocks/>
          </p:cNvSpPr>
          <p:nvPr/>
        </p:nvSpPr>
        <p:spPr bwMode="auto">
          <a:xfrm>
            <a:off x="3835400" y="3741738"/>
            <a:ext cx="2317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7" bIns="0" anchor="ctr">
            <a:spAutoFit/>
          </a:bodyP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IF</a:t>
            </a:r>
          </a:p>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ID</a:t>
            </a:r>
          </a:p>
        </p:txBody>
      </p:sp>
      <p:sp>
        <p:nvSpPr>
          <p:cNvPr id="68669" name="Freeform 55">
            <a:extLst>
              <a:ext uri="{FF2B5EF4-FFF2-40B4-BE49-F238E27FC236}">
                <a16:creationId xmlns:a16="http://schemas.microsoft.com/office/drawing/2014/main" id="{9A3F34EC-A6DA-7847-9F67-EE5068C7CFED}"/>
              </a:ext>
            </a:extLst>
          </p:cNvPr>
          <p:cNvSpPr>
            <a:spLocks/>
          </p:cNvSpPr>
          <p:nvPr/>
        </p:nvSpPr>
        <p:spPr bwMode="auto">
          <a:xfrm>
            <a:off x="3740150" y="3721100"/>
            <a:ext cx="266700" cy="457200"/>
          </a:xfrm>
          <a:custGeom>
            <a:avLst/>
            <a:gdLst>
              <a:gd name="T0" fmla="*/ 2147483646 w 21600"/>
              <a:gd name="T1" fmla="*/ 0 h 21600"/>
              <a:gd name="T2" fmla="*/ 0 w 21600"/>
              <a:gd name="T3" fmla="*/ 0 h 21600"/>
              <a:gd name="T4" fmla="*/ 0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21600" y="0"/>
                </a:moveTo>
                <a:lnTo>
                  <a:pt x="0" y="0"/>
                </a:lnTo>
                <a:lnTo>
                  <a:pt x="0" y="21600"/>
                </a:lnTo>
                <a:lnTo>
                  <a:pt x="2160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8670" name="Freeform 56">
            <a:extLst>
              <a:ext uri="{FF2B5EF4-FFF2-40B4-BE49-F238E27FC236}">
                <a16:creationId xmlns:a16="http://schemas.microsoft.com/office/drawing/2014/main" id="{C512D6A3-E0F1-134C-9186-4468BC7B9FB0}"/>
              </a:ext>
            </a:extLst>
          </p:cNvPr>
          <p:cNvSpPr>
            <a:spLocks/>
          </p:cNvSpPr>
          <p:nvPr/>
        </p:nvSpPr>
        <p:spPr bwMode="auto">
          <a:xfrm>
            <a:off x="4006850" y="3721100"/>
            <a:ext cx="269875" cy="457200"/>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8671" name="Line 57">
            <a:extLst>
              <a:ext uri="{FF2B5EF4-FFF2-40B4-BE49-F238E27FC236}">
                <a16:creationId xmlns:a16="http://schemas.microsoft.com/office/drawing/2014/main" id="{0347CA46-EC7D-ED48-B75B-F8D187EC2D59}"/>
              </a:ext>
            </a:extLst>
          </p:cNvPr>
          <p:cNvSpPr>
            <a:spLocks noChangeShapeType="1"/>
          </p:cNvSpPr>
          <p:nvPr/>
        </p:nvSpPr>
        <p:spPr bwMode="auto">
          <a:xfrm>
            <a:off x="4273550" y="3797300"/>
            <a:ext cx="1516063" cy="47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8672" name="Line 62">
            <a:extLst>
              <a:ext uri="{FF2B5EF4-FFF2-40B4-BE49-F238E27FC236}">
                <a16:creationId xmlns:a16="http://schemas.microsoft.com/office/drawing/2014/main" id="{93976C81-4F3D-FC47-B87C-EC658D6F6CE6}"/>
              </a:ext>
            </a:extLst>
          </p:cNvPr>
          <p:cNvSpPr>
            <a:spLocks noChangeShapeType="1"/>
          </p:cNvSpPr>
          <p:nvPr/>
        </p:nvSpPr>
        <p:spPr bwMode="auto">
          <a:xfrm>
            <a:off x="4284663" y="4108450"/>
            <a:ext cx="1519237" cy="31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8673" name="Rectangle 85">
            <a:extLst>
              <a:ext uri="{FF2B5EF4-FFF2-40B4-BE49-F238E27FC236}">
                <a16:creationId xmlns:a16="http://schemas.microsoft.com/office/drawing/2014/main" id="{9D31F095-F4C5-5142-AB80-0A903590BA1D}"/>
              </a:ext>
            </a:extLst>
          </p:cNvPr>
          <p:cNvSpPr>
            <a:spLocks/>
          </p:cNvSpPr>
          <p:nvPr/>
        </p:nvSpPr>
        <p:spPr bwMode="auto">
          <a:xfrm>
            <a:off x="4527550" y="3744913"/>
            <a:ext cx="2301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7" bIns="0" anchor="ctr">
            <a:spAutoFit/>
          </a:bodyP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solidFill>
                  <a:srgbClr val="BEBEBE"/>
                </a:solidFill>
                <a:latin typeface="Lucida Grande" panose="020B0600040502020204" pitchFamily="34" charset="0"/>
                <a:sym typeface="Lucida Grande" panose="020B0600040502020204" pitchFamily="34" charset="0"/>
              </a:rPr>
              <a:t>IF</a:t>
            </a:r>
          </a:p>
          <a:p>
            <a:pPr eaLnBrk="1" hangingPunct="1">
              <a:spcBef>
                <a:spcPct val="0"/>
              </a:spcBef>
              <a:buFontTx/>
              <a:buNone/>
            </a:pPr>
            <a:r>
              <a:rPr lang="en-US" altLang="en-US" sz="1400">
                <a:solidFill>
                  <a:srgbClr val="BEBEBE"/>
                </a:solidFill>
                <a:latin typeface="Lucida Grande" panose="020B0600040502020204" pitchFamily="34" charset="0"/>
                <a:sym typeface="Lucida Grande" panose="020B0600040502020204" pitchFamily="34" charset="0"/>
              </a:rPr>
              <a:t>ID</a:t>
            </a:r>
          </a:p>
        </p:txBody>
      </p:sp>
      <p:sp>
        <p:nvSpPr>
          <p:cNvPr id="68674" name="Freeform 86">
            <a:extLst>
              <a:ext uri="{FF2B5EF4-FFF2-40B4-BE49-F238E27FC236}">
                <a16:creationId xmlns:a16="http://schemas.microsoft.com/office/drawing/2014/main" id="{5540DB6D-1E0C-E548-A607-EB6D33DF2CD2}"/>
              </a:ext>
            </a:extLst>
          </p:cNvPr>
          <p:cNvSpPr>
            <a:spLocks/>
          </p:cNvSpPr>
          <p:nvPr/>
        </p:nvSpPr>
        <p:spPr bwMode="auto">
          <a:xfrm>
            <a:off x="4432300" y="3725863"/>
            <a:ext cx="268288" cy="457200"/>
          </a:xfrm>
          <a:custGeom>
            <a:avLst/>
            <a:gdLst>
              <a:gd name="T0" fmla="*/ 2147483646 w 21600"/>
              <a:gd name="T1" fmla="*/ 0 h 21600"/>
              <a:gd name="T2" fmla="*/ 0 w 21600"/>
              <a:gd name="T3" fmla="*/ 0 h 21600"/>
              <a:gd name="T4" fmla="*/ 0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21600" y="0"/>
                </a:moveTo>
                <a:lnTo>
                  <a:pt x="0" y="0"/>
                </a:lnTo>
                <a:lnTo>
                  <a:pt x="0" y="21600"/>
                </a:lnTo>
                <a:lnTo>
                  <a:pt x="21600" y="21600"/>
                </a:lnTo>
              </a:path>
            </a:pathLst>
          </a:custGeom>
          <a:noFill/>
          <a:ln w="25400" cap="rnd">
            <a:solidFill>
              <a:srgbClr val="BEBEBE"/>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8675" name="Freeform 87">
            <a:extLst>
              <a:ext uri="{FF2B5EF4-FFF2-40B4-BE49-F238E27FC236}">
                <a16:creationId xmlns:a16="http://schemas.microsoft.com/office/drawing/2014/main" id="{E2047787-421B-E94A-A96F-A7FE8C7C8307}"/>
              </a:ext>
            </a:extLst>
          </p:cNvPr>
          <p:cNvSpPr>
            <a:spLocks/>
          </p:cNvSpPr>
          <p:nvPr/>
        </p:nvSpPr>
        <p:spPr bwMode="auto">
          <a:xfrm>
            <a:off x="4700588" y="3725863"/>
            <a:ext cx="268287" cy="457200"/>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path>
            </a:pathLst>
          </a:custGeom>
          <a:noFill/>
          <a:ln w="25400" cap="rnd">
            <a:solidFill>
              <a:srgbClr val="BEBEBE"/>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8676" name="Rectangle 85">
            <a:extLst>
              <a:ext uri="{FF2B5EF4-FFF2-40B4-BE49-F238E27FC236}">
                <a16:creationId xmlns:a16="http://schemas.microsoft.com/office/drawing/2014/main" id="{AED26D4F-AB28-FB46-865F-1FCA1FB94B22}"/>
              </a:ext>
            </a:extLst>
          </p:cNvPr>
          <p:cNvSpPr>
            <a:spLocks/>
          </p:cNvSpPr>
          <p:nvPr/>
        </p:nvSpPr>
        <p:spPr bwMode="auto">
          <a:xfrm>
            <a:off x="5226050" y="3738563"/>
            <a:ext cx="2301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7" bIns="0" anchor="ctr">
            <a:spAutoFit/>
          </a:bodyP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solidFill>
                  <a:srgbClr val="BEBEBE"/>
                </a:solidFill>
                <a:latin typeface="Lucida Grande" panose="020B0600040502020204" pitchFamily="34" charset="0"/>
                <a:sym typeface="Lucida Grande" panose="020B0600040502020204" pitchFamily="34" charset="0"/>
              </a:rPr>
              <a:t>IF</a:t>
            </a:r>
          </a:p>
          <a:p>
            <a:pPr eaLnBrk="1" hangingPunct="1">
              <a:spcBef>
                <a:spcPct val="0"/>
              </a:spcBef>
              <a:buFontTx/>
              <a:buNone/>
            </a:pPr>
            <a:r>
              <a:rPr lang="en-US" altLang="en-US" sz="1400">
                <a:solidFill>
                  <a:srgbClr val="BEBEBE"/>
                </a:solidFill>
                <a:latin typeface="Lucida Grande" panose="020B0600040502020204" pitchFamily="34" charset="0"/>
                <a:sym typeface="Lucida Grande" panose="020B0600040502020204" pitchFamily="34" charset="0"/>
              </a:rPr>
              <a:t>ID</a:t>
            </a:r>
          </a:p>
        </p:txBody>
      </p:sp>
      <p:sp>
        <p:nvSpPr>
          <p:cNvPr id="68677" name="Freeform 86">
            <a:extLst>
              <a:ext uri="{FF2B5EF4-FFF2-40B4-BE49-F238E27FC236}">
                <a16:creationId xmlns:a16="http://schemas.microsoft.com/office/drawing/2014/main" id="{72177A78-C4F2-584E-A91E-84AFFE740429}"/>
              </a:ext>
            </a:extLst>
          </p:cNvPr>
          <p:cNvSpPr>
            <a:spLocks/>
          </p:cNvSpPr>
          <p:nvPr/>
        </p:nvSpPr>
        <p:spPr bwMode="auto">
          <a:xfrm>
            <a:off x="5130800" y="3719513"/>
            <a:ext cx="268288" cy="457200"/>
          </a:xfrm>
          <a:custGeom>
            <a:avLst/>
            <a:gdLst>
              <a:gd name="T0" fmla="*/ 2147483646 w 21600"/>
              <a:gd name="T1" fmla="*/ 0 h 21600"/>
              <a:gd name="T2" fmla="*/ 0 w 21600"/>
              <a:gd name="T3" fmla="*/ 0 h 21600"/>
              <a:gd name="T4" fmla="*/ 0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21600" y="0"/>
                </a:moveTo>
                <a:lnTo>
                  <a:pt x="0" y="0"/>
                </a:lnTo>
                <a:lnTo>
                  <a:pt x="0" y="21600"/>
                </a:lnTo>
                <a:lnTo>
                  <a:pt x="21600" y="21600"/>
                </a:lnTo>
              </a:path>
            </a:pathLst>
          </a:custGeom>
          <a:noFill/>
          <a:ln w="25400" cap="rnd">
            <a:solidFill>
              <a:srgbClr val="BEBEBE"/>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8678" name="Freeform 87">
            <a:extLst>
              <a:ext uri="{FF2B5EF4-FFF2-40B4-BE49-F238E27FC236}">
                <a16:creationId xmlns:a16="http://schemas.microsoft.com/office/drawing/2014/main" id="{8F24E767-7473-ED4B-B8C0-4F9BF9600F27}"/>
              </a:ext>
            </a:extLst>
          </p:cNvPr>
          <p:cNvSpPr>
            <a:spLocks/>
          </p:cNvSpPr>
          <p:nvPr/>
        </p:nvSpPr>
        <p:spPr bwMode="auto">
          <a:xfrm>
            <a:off x="5399088" y="3719513"/>
            <a:ext cx="268287" cy="457200"/>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path>
            </a:pathLst>
          </a:custGeom>
          <a:noFill/>
          <a:ln w="25400" cap="rnd">
            <a:solidFill>
              <a:srgbClr val="BEBEBE"/>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8679" name="Rectangle 54">
            <a:extLst>
              <a:ext uri="{FF2B5EF4-FFF2-40B4-BE49-F238E27FC236}">
                <a16:creationId xmlns:a16="http://schemas.microsoft.com/office/drawing/2014/main" id="{3608D7EE-CA42-624D-9F1D-D415EBD6C7F1}"/>
              </a:ext>
            </a:extLst>
          </p:cNvPr>
          <p:cNvSpPr>
            <a:spLocks/>
          </p:cNvSpPr>
          <p:nvPr/>
        </p:nvSpPr>
        <p:spPr bwMode="auto">
          <a:xfrm>
            <a:off x="4522788" y="4445000"/>
            <a:ext cx="2317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7" bIns="0" anchor="ctr">
            <a:spAutoFit/>
          </a:bodyP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IF</a:t>
            </a:r>
          </a:p>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ID</a:t>
            </a:r>
          </a:p>
        </p:txBody>
      </p:sp>
      <p:sp>
        <p:nvSpPr>
          <p:cNvPr id="68680" name="Freeform 55">
            <a:extLst>
              <a:ext uri="{FF2B5EF4-FFF2-40B4-BE49-F238E27FC236}">
                <a16:creationId xmlns:a16="http://schemas.microsoft.com/office/drawing/2014/main" id="{F0A4FE6A-F045-CF49-A019-2335689EA082}"/>
              </a:ext>
            </a:extLst>
          </p:cNvPr>
          <p:cNvSpPr>
            <a:spLocks/>
          </p:cNvSpPr>
          <p:nvPr/>
        </p:nvSpPr>
        <p:spPr bwMode="auto">
          <a:xfrm>
            <a:off x="4427538" y="4424363"/>
            <a:ext cx="266700" cy="457200"/>
          </a:xfrm>
          <a:custGeom>
            <a:avLst/>
            <a:gdLst>
              <a:gd name="T0" fmla="*/ 2147483646 w 21600"/>
              <a:gd name="T1" fmla="*/ 0 h 21600"/>
              <a:gd name="T2" fmla="*/ 0 w 21600"/>
              <a:gd name="T3" fmla="*/ 0 h 21600"/>
              <a:gd name="T4" fmla="*/ 0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21600" y="0"/>
                </a:moveTo>
                <a:lnTo>
                  <a:pt x="0" y="0"/>
                </a:lnTo>
                <a:lnTo>
                  <a:pt x="0" y="21600"/>
                </a:lnTo>
                <a:lnTo>
                  <a:pt x="2160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8681" name="Freeform 56">
            <a:extLst>
              <a:ext uri="{FF2B5EF4-FFF2-40B4-BE49-F238E27FC236}">
                <a16:creationId xmlns:a16="http://schemas.microsoft.com/office/drawing/2014/main" id="{C6649BDE-3BAF-8345-89C9-84B3BE9CEB9C}"/>
              </a:ext>
            </a:extLst>
          </p:cNvPr>
          <p:cNvSpPr>
            <a:spLocks/>
          </p:cNvSpPr>
          <p:nvPr/>
        </p:nvSpPr>
        <p:spPr bwMode="auto">
          <a:xfrm>
            <a:off x="4694238" y="4424363"/>
            <a:ext cx="269875" cy="457200"/>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8682" name="Line 57">
            <a:extLst>
              <a:ext uri="{FF2B5EF4-FFF2-40B4-BE49-F238E27FC236}">
                <a16:creationId xmlns:a16="http://schemas.microsoft.com/office/drawing/2014/main" id="{2864EF14-AD52-BE45-B4A8-97E5D7A9F0CD}"/>
              </a:ext>
            </a:extLst>
          </p:cNvPr>
          <p:cNvSpPr>
            <a:spLocks noChangeShapeType="1"/>
          </p:cNvSpPr>
          <p:nvPr/>
        </p:nvSpPr>
        <p:spPr bwMode="auto">
          <a:xfrm>
            <a:off x="4960938" y="4500563"/>
            <a:ext cx="774700"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8683" name="Line 62">
            <a:extLst>
              <a:ext uri="{FF2B5EF4-FFF2-40B4-BE49-F238E27FC236}">
                <a16:creationId xmlns:a16="http://schemas.microsoft.com/office/drawing/2014/main" id="{713B4F85-B819-3A41-836B-D6057D4A551B}"/>
              </a:ext>
            </a:extLst>
          </p:cNvPr>
          <p:cNvSpPr>
            <a:spLocks noChangeShapeType="1"/>
          </p:cNvSpPr>
          <p:nvPr/>
        </p:nvSpPr>
        <p:spPr bwMode="auto">
          <a:xfrm>
            <a:off x="4972050" y="4813300"/>
            <a:ext cx="773113" cy="63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8684" name="Rectangle 85">
            <a:extLst>
              <a:ext uri="{FF2B5EF4-FFF2-40B4-BE49-F238E27FC236}">
                <a16:creationId xmlns:a16="http://schemas.microsoft.com/office/drawing/2014/main" id="{24661041-722A-5448-A03C-F4C4A5B16DDF}"/>
              </a:ext>
            </a:extLst>
          </p:cNvPr>
          <p:cNvSpPr>
            <a:spLocks/>
          </p:cNvSpPr>
          <p:nvPr/>
        </p:nvSpPr>
        <p:spPr bwMode="auto">
          <a:xfrm>
            <a:off x="5214938" y="4448175"/>
            <a:ext cx="2301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7" bIns="0" anchor="ctr">
            <a:spAutoFit/>
          </a:bodyP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solidFill>
                  <a:srgbClr val="BEBEBE"/>
                </a:solidFill>
                <a:latin typeface="Lucida Grande" panose="020B0600040502020204" pitchFamily="34" charset="0"/>
                <a:sym typeface="Lucida Grande" panose="020B0600040502020204" pitchFamily="34" charset="0"/>
              </a:rPr>
              <a:t>IF</a:t>
            </a:r>
          </a:p>
          <a:p>
            <a:pPr eaLnBrk="1" hangingPunct="1">
              <a:spcBef>
                <a:spcPct val="0"/>
              </a:spcBef>
              <a:buFontTx/>
              <a:buNone/>
            </a:pPr>
            <a:r>
              <a:rPr lang="en-US" altLang="en-US" sz="1400">
                <a:solidFill>
                  <a:srgbClr val="BEBEBE"/>
                </a:solidFill>
                <a:latin typeface="Lucida Grande" panose="020B0600040502020204" pitchFamily="34" charset="0"/>
                <a:sym typeface="Lucida Grande" panose="020B0600040502020204" pitchFamily="34" charset="0"/>
              </a:rPr>
              <a:t>ID</a:t>
            </a:r>
          </a:p>
        </p:txBody>
      </p:sp>
      <p:sp>
        <p:nvSpPr>
          <p:cNvPr id="68685" name="Freeform 86">
            <a:extLst>
              <a:ext uri="{FF2B5EF4-FFF2-40B4-BE49-F238E27FC236}">
                <a16:creationId xmlns:a16="http://schemas.microsoft.com/office/drawing/2014/main" id="{47C6476C-FA8F-0541-AB82-9F10727E47B8}"/>
              </a:ext>
            </a:extLst>
          </p:cNvPr>
          <p:cNvSpPr>
            <a:spLocks/>
          </p:cNvSpPr>
          <p:nvPr/>
        </p:nvSpPr>
        <p:spPr bwMode="auto">
          <a:xfrm>
            <a:off x="5119688" y="4429125"/>
            <a:ext cx="268287" cy="457200"/>
          </a:xfrm>
          <a:custGeom>
            <a:avLst/>
            <a:gdLst>
              <a:gd name="T0" fmla="*/ 2147483646 w 21600"/>
              <a:gd name="T1" fmla="*/ 0 h 21600"/>
              <a:gd name="T2" fmla="*/ 0 w 21600"/>
              <a:gd name="T3" fmla="*/ 0 h 21600"/>
              <a:gd name="T4" fmla="*/ 0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21600" y="0"/>
                </a:moveTo>
                <a:lnTo>
                  <a:pt x="0" y="0"/>
                </a:lnTo>
                <a:lnTo>
                  <a:pt x="0" y="21600"/>
                </a:lnTo>
                <a:lnTo>
                  <a:pt x="21600" y="21600"/>
                </a:lnTo>
              </a:path>
            </a:pathLst>
          </a:custGeom>
          <a:noFill/>
          <a:ln w="25400" cap="rnd">
            <a:solidFill>
              <a:srgbClr val="BEBEBE"/>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8686" name="Freeform 87">
            <a:extLst>
              <a:ext uri="{FF2B5EF4-FFF2-40B4-BE49-F238E27FC236}">
                <a16:creationId xmlns:a16="http://schemas.microsoft.com/office/drawing/2014/main" id="{6061F280-56C9-0B4D-AC0C-8DDD835B6845}"/>
              </a:ext>
            </a:extLst>
          </p:cNvPr>
          <p:cNvSpPr>
            <a:spLocks/>
          </p:cNvSpPr>
          <p:nvPr/>
        </p:nvSpPr>
        <p:spPr bwMode="auto">
          <a:xfrm>
            <a:off x="5387975" y="4429125"/>
            <a:ext cx="268288" cy="457200"/>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path>
            </a:pathLst>
          </a:custGeom>
          <a:noFill/>
          <a:ln w="25400" cap="rnd">
            <a:solidFill>
              <a:srgbClr val="BEBEBE"/>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8687" name="Rectangle 54">
            <a:extLst>
              <a:ext uri="{FF2B5EF4-FFF2-40B4-BE49-F238E27FC236}">
                <a16:creationId xmlns:a16="http://schemas.microsoft.com/office/drawing/2014/main" id="{CEC79326-E5DB-4C42-9187-C94880CA1454}"/>
              </a:ext>
            </a:extLst>
          </p:cNvPr>
          <p:cNvSpPr>
            <a:spLocks/>
          </p:cNvSpPr>
          <p:nvPr/>
        </p:nvSpPr>
        <p:spPr bwMode="auto">
          <a:xfrm>
            <a:off x="5219700" y="5173663"/>
            <a:ext cx="2317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7" bIns="0" anchor="ctr">
            <a:spAutoFit/>
          </a:bodyP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IF</a:t>
            </a:r>
          </a:p>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ID</a:t>
            </a:r>
          </a:p>
        </p:txBody>
      </p:sp>
      <p:sp>
        <p:nvSpPr>
          <p:cNvPr id="68688" name="Freeform 55">
            <a:extLst>
              <a:ext uri="{FF2B5EF4-FFF2-40B4-BE49-F238E27FC236}">
                <a16:creationId xmlns:a16="http://schemas.microsoft.com/office/drawing/2014/main" id="{0F1C7E3F-EE7C-3C46-99FB-3EBEBFABAED4}"/>
              </a:ext>
            </a:extLst>
          </p:cNvPr>
          <p:cNvSpPr>
            <a:spLocks/>
          </p:cNvSpPr>
          <p:nvPr/>
        </p:nvSpPr>
        <p:spPr bwMode="auto">
          <a:xfrm>
            <a:off x="5124450" y="5153025"/>
            <a:ext cx="266700" cy="457200"/>
          </a:xfrm>
          <a:custGeom>
            <a:avLst/>
            <a:gdLst>
              <a:gd name="T0" fmla="*/ 2147483646 w 21600"/>
              <a:gd name="T1" fmla="*/ 0 h 21600"/>
              <a:gd name="T2" fmla="*/ 0 w 21600"/>
              <a:gd name="T3" fmla="*/ 0 h 21600"/>
              <a:gd name="T4" fmla="*/ 0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21600" y="0"/>
                </a:moveTo>
                <a:lnTo>
                  <a:pt x="0" y="0"/>
                </a:lnTo>
                <a:lnTo>
                  <a:pt x="0" y="21600"/>
                </a:lnTo>
                <a:lnTo>
                  <a:pt x="2160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8689" name="Freeform 56">
            <a:extLst>
              <a:ext uri="{FF2B5EF4-FFF2-40B4-BE49-F238E27FC236}">
                <a16:creationId xmlns:a16="http://schemas.microsoft.com/office/drawing/2014/main" id="{42626D26-97A3-C844-BC47-8AE8AEBF2FC5}"/>
              </a:ext>
            </a:extLst>
          </p:cNvPr>
          <p:cNvSpPr>
            <a:spLocks/>
          </p:cNvSpPr>
          <p:nvPr/>
        </p:nvSpPr>
        <p:spPr bwMode="auto">
          <a:xfrm>
            <a:off x="5391150" y="5153025"/>
            <a:ext cx="269875" cy="457200"/>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pic>
        <p:nvPicPr>
          <p:cNvPr id="68690" name="Picture 2">
            <a:extLst>
              <a:ext uri="{FF2B5EF4-FFF2-40B4-BE49-F238E27FC236}">
                <a16:creationId xmlns:a16="http://schemas.microsoft.com/office/drawing/2014/main" id="{BFEB4B62-0D85-F34E-8907-72E5167BEE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9120" b="57030"/>
          <a:stretch>
            <a:fillRect/>
          </a:stretch>
        </p:blipFill>
        <p:spPr bwMode="auto">
          <a:xfrm>
            <a:off x="6769100" y="1250950"/>
            <a:ext cx="2220913" cy="127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a:extLst>
              <a:ext uri="{FF2B5EF4-FFF2-40B4-BE49-F238E27FC236}">
                <a16:creationId xmlns:a16="http://schemas.microsoft.com/office/drawing/2014/main" id="{B2C29708-1D1D-2B40-8AEC-E0E97170AC99}"/>
              </a:ext>
            </a:extLst>
          </p:cNvPr>
          <p:cNvSpPr>
            <a:spLocks noGrp="1" noChangeArrowheads="1"/>
          </p:cNvSpPr>
          <p:nvPr>
            <p:ph type="title"/>
          </p:nvPr>
        </p:nvSpPr>
        <p:spPr>
          <a:xfrm>
            <a:off x="481080" y="180403"/>
            <a:ext cx="7772400" cy="762000"/>
          </a:xfrm>
        </p:spPr>
        <p:txBody>
          <a:bodyPr/>
          <a:lstStyle/>
          <a:p>
            <a:r>
              <a:rPr lang="en-AU" altLang="en-US" dirty="0" err="1"/>
              <a:t>Tomasulo’s</a:t>
            </a:r>
            <a:r>
              <a:rPr lang="en-AU" altLang="en-US" dirty="0"/>
              <a:t> w/ </a:t>
            </a:r>
            <a:r>
              <a:rPr lang="en-AU" altLang="en-US" dirty="0" err="1"/>
              <a:t>Straightline</a:t>
            </a:r>
            <a:r>
              <a:rPr lang="en-AU" altLang="en-US" dirty="0"/>
              <a:t> Code</a:t>
            </a:r>
          </a:p>
        </p:txBody>
      </p:sp>
      <p:pic>
        <p:nvPicPr>
          <p:cNvPr id="70658" name="Picture 2">
            <a:extLst>
              <a:ext uri="{FF2B5EF4-FFF2-40B4-BE49-F238E27FC236}">
                <a16:creationId xmlns:a16="http://schemas.microsoft.com/office/drawing/2014/main" id="{F35D9680-88CE-CA42-96C2-37C37C71A3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928" y="864924"/>
            <a:ext cx="6302375" cy="510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5668AF22-3071-D845-9953-435E0A98F8CD}"/>
              </a:ext>
            </a:extLst>
          </p:cNvPr>
          <p:cNvSpPr txBox="1"/>
          <p:nvPr/>
        </p:nvSpPr>
        <p:spPr>
          <a:xfrm>
            <a:off x="486746" y="5919878"/>
            <a:ext cx="8074025" cy="338137"/>
          </a:xfrm>
          <a:prstGeom prst="rect">
            <a:avLst/>
          </a:prstGeom>
          <a:noFill/>
        </p:spPr>
        <p:txBody>
          <a:bodyPr wrap="none">
            <a:spAutoFit/>
          </a:bodyPr>
          <a:lstStyle/>
          <a:p>
            <a:pPr>
              <a:defRPr/>
            </a:pPr>
            <a:r>
              <a:rPr lang="en-US" sz="1600" dirty="0">
                <a:solidFill>
                  <a:schemeClr val="bg1">
                    <a:lumMod val="50000"/>
                  </a:schemeClr>
                </a:solidFill>
              </a:rPr>
              <a:t>Note: The above code snippet uses the MIPS ISA. The textbook uses the RISC V ISA. </a:t>
            </a:r>
          </a:p>
        </p:txBody>
      </p:sp>
      <p:sp>
        <p:nvSpPr>
          <p:cNvPr id="70660" name="Text Box 5">
            <a:extLst>
              <a:ext uri="{FF2B5EF4-FFF2-40B4-BE49-F238E27FC236}">
                <a16:creationId xmlns:a16="http://schemas.microsoft.com/office/drawing/2014/main" id="{6782928D-97AF-D24A-9F06-C267F9840FFF}"/>
              </a:ext>
            </a:extLst>
          </p:cNvPr>
          <p:cNvSpPr txBox="1">
            <a:spLocks noChangeArrowheads="1"/>
          </p:cNvSpPr>
          <p:nvPr/>
        </p:nvSpPr>
        <p:spPr bwMode="auto">
          <a:xfrm rot="5400000">
            <a:off x="7814469" y="5542757"/>
            <a:ext cx="2289175" cy="3698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800">
                <a:solidFill>
                  <a:srgbClr val="0066FF"/>
                </a:solidFill>
              </a:rPr>
              <a:t>Dynamic Scheduling</a:t>
            </a:r>
          </a:p>
        </p:txBody>
      </p:sp>
      <p:sp>
        <p:nvSpPr>
          <p:cNvPr id="70661" name="Rectangle 1">
            <a:extLst>
              <a:ext uri="{FF2B5EF4-FFF2-40B4-BE49-F238E27FC236}">
                <a16:creationId xmlns:a16="http://schemas.microsoft.com/office/drawing/2014/main" id="{D3043904-81CE-9948-8009-9589F4478F41}"/>
              </a:ext>
            </a:extLst>
          </p:cNvPr>
          <p:cNvSpPr>
            <a:spLocks noChangeArrowheads="1"/>
          </p:cNvSpPr>
          <p:nvPr/>
        </p:nvSpPr>
        <p:spPr bwMode="auto">
          <a:xfrm>
            <a:off x="1337646" y="3777987"/>
            <a:ext cx="5478462" cy="131762"/>
          </a:xfrm>
          <a:prstGeom prst="rect">
            <a:avLst/>
          </a:prstGeom>
          <a:solidFill>
            <a:schemeClr val="bg1"/>
          </a:solidFill>
          <a:ln w="9525" algn="ctr">
            <a:solidFill>
              <a:schemeClr val="bg1"/>
            </a:solidFill>
            <a:round/>
            <a:headEnd/>
            <a:tailEnd/>
          </a:ln>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endParaRPr lang="en-US" altLang="en-US"/>
          </a:p>
        </p:txBody>
      </p:sp>
      <p:sp>
        <p:nvSpPr>
          <p:cNvPr id="70662" name="Rectangle 7">
            <a:extLst>
              <a:ext uri="{FF2B5EF4-FFF2-40B4-BE49-F238E27FC236}">
                <a16:creationId xmlns:a16="http://schemas.microsoft.com/office/drawing/2014/main" id="{F13618AB-4166-F441-85DE-E75FC17158E6}"/>
              </a:ext>
            </a:extLst>
          </p:cNvPr>
          <p:cNvSpPr>
            <a:spLocks noChangeArrowheads="1"/>
          </p:cNvSpPr>
          <p:nvPr/>
        </p:nvSpPr>
        <p:spPr bwMode="auto">
          <a:xfrm>
            <a:off x="1347171" y="3971662"/>
            <a:ext cx="5478462" cy="131762"/>
          </a:xfrm>
          <a:prstGeom prst="rect">
            <a:avLst/>
          </a:prstGeom>
          <a:solidFill>
            <a:schemeClr val="bg1"/>
          </a:solidFill>
          <a:ln w="9525" algn="ctr">
            <a:solidFill>
              <a:schemeClr val="bg1"/>
            </a:solidFill>
            <a:round/>
            <a:headEnd/>
            <a:tailEnd/>
          </a:ln>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endParaRPr lang="en-US" altLang="en-US"/>
          </a:p>
        </p:txBody>
      </p:sp>
      <p:sp>
        <p:nvSpPr>
          <p:cNvPr id="70663" name="Rectangle 8">
            <a:extLst>
              <a:ext uri="{FF2B5EF4-FFF2-40B4-BE49-F238E27FC236}">
                <a16:creationId xmlns:a16="http://schemas.microsoft.com/office/drawing/2014/main" id="{148FD26F-4419-AF4E-BF7F-B235FFB0D477}"/>
              </a:ext>
            </a:extLst>
          </p:cNvPr>
          <p:cNvSpPr>
            <a:spLocks noChangeArrowheads="1"/>
          </p:cNvSpPr>
          <p:nvPr/>
        </p:nvSpPr>
        <p:spPr bwMode="auto">
          <a:xfrm>
            <a:off x="1326533" y="4163749"/>
            <a:ext cx="5478463" cy="133350"/>
          </a:xfrm>
          <a:prstGeom prst="rect">
            <a:avLst/>
          </a:prstGeom>
          <a:solidFill>
            <a:schemeClr val="bg1"/>
          </a:solidFill>
          <a:ln w="9525" algn="ctr">
            <a:solidFill>
              <a:schemeClr val="bg1"/>
            </a:solidFill>
            <a:round/>
            <a:headEnd/>
            <a:tailEnd/>
          </a:ln>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endParaRPr lang="en-US" altLang="en-US"/>
          </a:p>
        </p:txBody>
      </p:sp>
      <p:sp>
        <p:nvSpPr>
          <p:cNvPr id="70664" name="Rectangle 9">
            <a:extLst>
              <a:ext uri="{FF2B5EF4-FFF2-40B4-BE49-F238E27FC236}">
                <a16:creationId xmlns:a16="http://schemas.microsoft.com/office/drawing/2014/main" id="{998EEA34-1C9E-AE4F-A35F-7BE240B4B32B}"/>
              </a:ext>
            </a:extLst>
          </p:cNvPr>
          <p:cNvSpPr>
            <a:spLocks noChangeArrowheads="1"/>
          </p:cNvSpPr>
          <p:nvPr/>
        </p:nvSpPr>
        <p:spPr bwMode="auto">
          <a:xfrm>
            <a:off x="1358283" y="4366949"/>
            <a:ext cx="5478463" cy="133350"/>
          </a:xfrm>
          <a:prstGeom prst="rect">
            <a:avLst/>
          </a:prstGeom>
          <a:solidFill>
            <a:schemeClr val="bg1"/>
          </a:solidFill>
          <a:ln w="9525" algn="ctr">
            <a:solidFill>
              <a:schemeClr val="bg1"/>
            </a:solidFill>
            <a:round/>
            <a:headEnd/>
            <a:tailEnd/>
          </a:ln>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endParaRPr lang="en-US" altLang="en-US"/>
          </a:p>
        </p:txBody>
      </p:sp>
      <p:sp>
        <p:nvSpPr>
          <p:cNvPr id="70665" name="Rectangle 10">
            <a:extLst>
              <a:ext uri="{FF2B5EF4-FFF2-40B4-BE49-F238E27FC236}">
                <a16:creationId xmlns:a16="http://schemas.microsoft.com/office/drawing/2014/main" id="{45FE9796-91E2-1944-A2E4-F7793594B532}"/>
              </a:ext>
            </a:extLst>
          </p:cNvPr>
          <p:cNvSpPr>
            <a:spLocks noChangeArrowheads="1"/>
          </p:cNvSpPr>
          <p:nvPr/>
        </p:nvSpPr>
        <p:spPr bwMode="auto">
          <a:xfrm>
            <a:off x="1337646" y="4570149"/>
            <a:ext cx="5478462" cy="133350"/>
          </a:xfrm>
          <a:prstGeom prst="rect">
            <a:avLst/>
          </a:prstGeom>
          <a:solidFill>
            <a:schemeClr val="bg1"/>
          </a:solidFill>
          <a:ln w="9525" algn="ctr">
            <a:solidFill>
              <a:schemeClr val="bg1"/>
            </a:solidFill>
            <a:round/>
            <a:headEnd/>
            <a:tailEnd/>
          </a:ln>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endParaRPr lang="en-US" altLang="en-US"/>
          </a:p>
        </p:txBody>
      </p:sp>
      <p:sp>
        <p:nvSpPr>
          <p:cNvPr id="70666" name="Rectangle 11">
            <a:extLst>
              <a:ext uri="{FF2B5EF4-FFF2-40B4-BE49-F238E27FC236}">
                <a16:creationId xmlns:a16="http://schemas.microsoft.com/office/drawing/2014/main" id="{A0A046CA-7BDB-F048-89C9-6B900B8B6515}"/>
              </a:ext>
            </a:extLst>
          </p:cNvPr>
          <p:cNvSpPr>
            <a:spLocks noChangeArrowheads="1"/>
          </p:cNvSpPr>
          <p:nvPr/>
        </p:nvSpPr>
        <p:spPr bwMode="auto">
          <a:xfrm>
            <a:off x="1367808" y="4773349"/>
            <a:ext cx="5478463" cy="133350"/>
          </a:xfrm>
          <a:prstGeom prst="rect">
            <a:avLst/>
          </a:prstGeom>
          <a:solidFill>
            <a:schemeClr val="bg1"/>
          </a:solidFill>
          <a:ln w="9525" algn="ctr">
            <a:solidFill>
              <a:schemeClr val="bg1"/>
            </a:solidFill>
            <a:round/>
            <a:headEnd/>
            <a:tailEnd/>
          </a:ln>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endParaRPr lang="en-US" altLang="en-US"/>
          </a:p>
        </p:txBody>
      </p:sp>
      <p:sp>
        <p:nvSpPr>
          <p:cNvPr id="70667" name="Rectangle 12">
            <a:extLst>
              <a:ext uri="{FF2B5EF4-FFF2-40B4-BE49-F238E27FC236}">
                <a16:creationId xmlns:a16="http://schemas.microsoft.com/office/drawing/2014/main" id="{6A1FE8C6-3323-C943-AFA6-EB9A27DAA96D}"/>
              </a:ext>
            </a:extLst>
          </p:cNvPr>
          <p:cNvSpPr>
            <a:spLocks noChangeArrowheads="1"/>
          </p:cNvSpPr>
          <p:nvPr/>
        </p:nvSpPr>
        <p:spPr bwMode="auto">
          <a:xfrm>
            <a:off x="1234458" y="5709974"/>
            <a:ext cx="5478463" cy="131763"/>
          </a:xfrm>
          <a:prstGeom prst="rect">
            <a:avLst/>
          </a:prstGeom>
          <a:solidFill>
            <a:schemeClr val="bg1"/>
          </a:solidFill>
          <a:ln w="9525" algn="ctr">
            <a:solidFill>
              <a:schemeClr val="bg1"/>
            </a:solidFill>
            <a:round/>
            <a:headEnd/>
            <a:tailEnd/>
          </a:ln>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endParaRPr lang="en-US" altLang="en-US"/>
          </a:p>
        </p:txBody>
      </p:sp>
      <p:sp>
        <p:nvSpPr>
          <p:cNvPr id="3" name="TextBox 2">
            <a:extLst>
              <a:ext uri="{FF2B5EF4-FFF2-40B4-BE49-F238E27FC236}">
                <a16:creationId xmlns:a16="http://schemas.microsoft.com/office/drawing/2014/main" id="{C2A1FADD-C4A0-A44B-8847-245FB7221B6B}"/>
              </a:ext>
            </a:extLst>
          </p:cNvPr>
          <p:cNvSpPr txBox="1"/>
          <p:nvPr/>
        </p:nvSpPr>
        <p:spPr>
          <a:xfrm>
            <a:off x="7012958" y="956999"/>
            <a:ext cx="1954213" cy="3292475"/>
          </a:xfrm>
          <a:prstGeom prst="rect">
            <a:avLst/>
          </a:prstGeom>
          <a:noFill/>
        </p:spPr>
        <p:txBody>
          <a:bodyPr>
            <a:spAutoFit/>
          </a:bodyPr>
          <a:lstStyle/>
          <a:p>
            <a:pPr>
              <a:defRPr/>
            </a:pPr>
            <a:r>
              <a:rPr lang="en-US" sz="1600" dirty="0">
                <a:latin typeface="Candara" panose="020E0502030303020204" pitchFamily="34" charset="0"/>
              </a:rPr>
              <a:t>Assume the following execute latencies: </a:t>
            </a:r>
          </a:p>
          <a:p>
            <a:pPr marL="180975" indent="-180975">
              <a:buFont typeface="Arial" panose="020B0604020202020204" pitchFamily="34" charset="0"/>
              <a:buChar char="•"/>
              <a:defRPr/>
            </a:pPr>
            <a:r>
              <a:rPr lang="en-US" sz="1600" dirty="0">
                <a:latin typeface="Candara" panose="020E0502030303020204" pitchFamily="34" charset="0"/>
              </a:rPr>
              <a:t>L.D	1 cycle</a:t>
            </a:r>
          </a:p>
          <a:p>
            <a:pPr marL="180975" indent="-180975">
              <a:buFont typeface="Arial" panose="020B0604020202020204" pitchFamily="34" charset="0"/>
              <a:buChar char="•"/>
              <a:defRPr/>
            </a:pPr>
            <a:r>
              <a:rPr lang="en-US" sz="1600" dirty="0">
                <a:latin typeface="Candara" panose="020E0502030303020204" pitchFamily="34" charset="0"/>
              </a:rPr>
              <a:t>ADD.D	2 cycles</a:t>
            </a:r>
          </a:p>
          <a:p>
            <a:pPr marL="180975" indent="-180975">
              <a:buFont typeface="Arial" panose="020B0604020202020204" pitchFamily="34" charset="0"/>
              <a:buChar char="•"/>
              <a:defRPr/>
            </a:pPr>
            <a:r>
              <a:rPr lang="en-US" sz="1600" dirty="0">
                <a:latin typeface="Candara" panose="020E0502030303020204" pitchFamily="34" charset="0"/>
              </a:rPr>
              <a:t>MUL.D	6 cycles</a:t>
            </a:r>
          </a:p>
          <a:p>
            <a:pPr marL="180975" indent="-180975">
              <a:buFont typeface="Arial" panose="020B0604020202020204" pitchFamily="34" charset="0"/>
              <a:buChar char="•"/>
              <a:defRPr/>
            </a:pPr>
            <a:r>
              <a:rPr lang="en-US" sz="1600" dirty="0">
                <a:latin typeface="Candara" panose="020E0502030303020204" pitchFamily="34" charset="0"/>
              </a:rPr>
              <a:t>DIV.D	12 cycles</a:t>
            </a:r>
          </a:p>
          <a:p>
            <a:pPr>
              <a:defRPr/>
            </a:pPr>
            <a:endParaRPr lang="en-US" sz="1600" dirty="0">
              <a:latin typeface="Candara" panose="020E0502030303020204" pitchFamily="34" charset="0"/>
            </a:endParaRPr>
          </a:p>
          <a:p>
            <a:pPr>
              <a:defRPr/>
            </a:pPr>
            <a:r>
              <a:rPr lang="en-US" sz="1600" dirty="0">
                <a:latin typeface="Candara" panose="020E0502030303020204" pitchFamily="34" charset="0"/>
              </a:rPr>
              <a:t>What do the status tables look like when MUL.D is ready to write its result?</a:t>
            </a:r>
          </a:p>
        </p:txBody>
      </p:sp>
    </p:spTree>
  </p:cSld>
  <p:clrMapOvr>
    <a:masterClrMapping/>
  </p:clrMapOvr>
  <p:transition spd="slow" advTm="36870"/>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2705" name="Title 3">
            <a:extLst>
              <a:ext uri="{FF2B5EF4-FFF2-40B4-BE49-F238E27FC236}">
                <a16:creationId xmlns:a16="http://schemas.microsoft.com/office/drawing/2014/main" id="{CA072DDA-5FE5-6848-A278-0A58F115779C}"/>
              </a:ext>
            </a:extLst>
          </p:cNvPr>
          <p:cNvSpPr>
            <a:spLocks noGrp="1" noChangeArrowheads="1"/>
          </p:cNvSpPr>
          <p:nvPr>
            <p:ph type="title"/>
          </p:nvPr>
        </p:nvSpPr>
        <p:spPr/>
        <p:txBody>
          <a:bodyPr/>
          <a:lstStyle/>
          <a:p>
            <a:endParaRPr lang="en-US" altLang="en-US"/>
          </a:p>
        </p:txBody>
      </p:sp>
      <p:pic>
        <p:nvPicPr>
          <p:cNvPr id="72706" name="Picture 3" descr="C:\Users\202510\Desktop\GR12.jpg">
            <a:extLst>
              <a:ext uri="{FF2B5EF4-FFF2-40B4-BE49-F238E27FC236}">
                <a16:creationId xmlns:a16="http://schemas.microsoft.com/office/drawing/2014/main" id="{12D41673-6C3F-4C4F-814A-C7D29E16ED5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06400" y="60325"/>
            <a:ext cx="8480425" cy="6761163"/>
          </a:xfrm>
          <a:noFill/>
        </p:spPr>
      </p:pic>
      <p:sp>
        <p:nvSpPr>
          <p:cNvPr id="72707" name="TextBox 3">
            <a:extLst>
              <a:ext uri="{FF2B5EF4-FFF2-40B4-BE49-F238E27FC236}">
                <a16:creationId xmlns:a16="http://schemas.microsoft.com/office/drawing/2014/main" id="{10B5B22D-12A9-CE42-A52C-A9A3F4887883}"/>
              </a:ext>
            </a:extLst>
          </p:cNvPr>
          <p:cNvSpPr txBox="1">
            <a:spLocks noChangeArrowheads="1"/>
          </p:cNvSpPr>
          <p:nvPr/>
        </p:nvSpPr>
        <p:spPr bwMode="auto">
          <a:xfrm>
            <a:off x="301625" y="722313"/>
            <a:ext cx="2001838" cy="1685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a:lnSpc>
                <a:spcPct val="125000"/>
              </a:lnSpc>
              <a:spcBef>
                <a:spcPct val="0"/>
              </a:spcBef>
              <a:buFontTx/>
              <a:buNone/>
            </a:pPr>
            <a:r>
              <a:rPr lang="en-US" altLang="en-US" sz="1400">
                <a:latin typeface="Consolas" panose="020B0609020204030204" pitchFamily="49" charset="0"/>
                <a:cs typeface="Consolas" panose="020B0609020204030204" pitchFamily="49" charset="0"/>
              </a:rPr>
              <a:t>L.D	F6,32(R2)</a:t>
            </a:r>
          </a:p>
          <a:p>
            <a:pPr>
              <a:lnSpc>
                <a:spcPct val="125000"/>
              </a:lnSpc>
              <a:spcBef>
                <a:spcPct val="0"/>
              </a:spcBef>
              <a:buFontTx/>
              <a:buNone/>
            </a:pPr>
            <a:r>
              <a:rPr lang="en-US" altLang="en-US" sz="1400">
                <a:latin typeface="Consolas" panose="020B0609020204030204" pitchFamily="49" charset="0"/>
                <a:cs typeface="Consolas" panose="020B0609020204030204" pitchFamily="49" charset="0"/>
              </a:rPr>
              <a:t>L.D	F2,44(R3)</a:t>
            </a:r>
          </a:p>
          <a:p>
            <a:pPr>
              <a:lnSpc>
                <a:spcPct val="125000"/>
              </a:lnSpc>
              <a:spcBef>
                <a:spcPct val="0"/>
              </a:spcBef>
              <a:buFontTx/>
              <a:buNone/>
            </a:pPr>
            <a:r>
              <a:rPr lang="en-US" altLang="en-US" sz="1400">
                <a:latin typeface="Consolas" panose="020B0609020204030204" pitchFamily="49" charset="0"/>
                <a:cs typeface="Consolas" panose="020B0609020204030204" pitchFamily="49" charset="0"/>
              </a:rPr>
              <a:t>MUL.D	F0,F2,F4</a:t>
            </a:r>
          </a:p>
          <a:p>
            <a:pPr>
              <a:lnSpc>
                <a:spcPct val="125000"/>
              </a:lnSpc>
              <a:spcBef>
                <a:spcPct val="0"/>
              </a:spcBef>
              <a:buFontTx/>
              <a:buNone/>
            </a:pPr>
            <a:r>
              <a:rPr lang="en-US" altLang="en-US" sz="1400">
                <a:latin typeface="Consolas" panose="020B0609020204030204" pitchFamily="49" charset="0"/>
                <a:cs typeface="Consolas" panose="020B0609020204030204" pitchFamily="49" charset="0"/>
              </a:rPr>
              <a:t>SUB.D	F8,F2,F6</a:t>
            </a:r>
          </a:p>
          <a:p>
            <a:pPr>
              <a:lnSpc>
                <a:spcPct val="125000"/>
              </a:lnSpc>
              <a:spcBef>
                <a:spcPct val="0"/>
              </a:spcBef>
              <a:buFontTx/>
              <a:buNone/>
            </a:pPr>
            <a:r>
              <a:rPr lang="en-US" altLang="en-US" sz="1400">
                <a:latin typeface="Consolas" panose="020B0609020204030204" pitchFamily="49" charset="0"/>
                <a:cs typeface="Consolas" panose="020B0609020204030204" pitchFamily="49" charset="0"/>
              </a:rPr>
              <a:t>DIV.D	F10,F0,F6</a:t>
            </a:r>
          </a:p>
          <a:p>
            <a:pPr>
              <a:lnSpc>
                <a:spcPct val="125000"/>
              </a:lnSpc>
              <a:spcBef>
                <a:spcPct val="0"/>
              </a:spcBef>
              <a:buFontTx/>
              <a:buNone/>
            </a:pPr>
            <a:r>
              <a:rPr lang="en-US" altLang="en-US" sz="1400">
                <a:latin typeface="Consolas" panose="020B0609020204030204" pitchFamily="49" charset="0"/>
                <a:cs typeface="Consolas" panose="020B0609020204030204" pitchFamily="49" charset="0"/>
              </a:rPr>
              <a:t>ADD.D	F6,F8,F2</a:t>
            </a:r>
          </a:p>
        </p:txBody>
      </p:sp>
      <p:sp>
        <p:nvSpPr>
          <p:cNvPr id="72708" name="TextBox 1">
            <a:extLst>
              <a:ext uri="{FF2B5EF4-FFF2-40B4-BE49-F238E27FC236}">
                <a16:creationId xmlns:a16="http://schemas.microsoft.com/office/drawing/2014/main" id="{278B6638-5B7A-E346-880C-76723E985AB3}"/>
              </a:ext>
            </a:extLst>
          </p:cNvPr>
          <p:cNvSpPr txBox="1">
            <a:spLocks noChangeArrowheads="1"/>
          </p:cNvSpPr>
          <p:nvPr/>
        </p:nvSpPr>
        <p:spPr bwMode="auto">
          <a:xfrm>
            <a:off x="4225925" y="4873625"/>
            <a:ext cx="247650" cy="2460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600">
                <a:latin typeface="Courier New" panose="02070309020205020404" pitchFamily="49" charset="0"/>
              </a:rPr>
              <a:t>R3</a:t>
            </a:r>
          </a:p>
        </p:txBody>
      </p:sp>
      <p:sp>
        <p:nvSpPr>
          <p:cNvPr id="72709" name="TextBox 5">
            <a:extLst>
              <a:ext uri="{FF2B5EF4-FFF2-40B4-BE49-F238E27FC236}">
                <a16:creationId xmlns:a16="http://schemas.microsoft.com/office/drawing/2014/main" id="{450FE917-6FDD-1A4E-A09B-1D2DC5EF9BD5}"/>
              </a:ext>
            </a:extLst>
          </p:cNvPr>
          <p:cNvSpPr txBox="1">
            <a:spLocks noChangeArrowheads="1"/>
          </p:cNvSpPr>
          <p:nvPr/>
        </p:nvSpPr>
        <p:spPr bwMode="auto">
          <a:xfrm>
            <a:off x="5583238" y="4873625"/>
            <a:ext cx="246062" cy="2460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600">
                <a:latin typeface="Courier New" panose="02070309020205020404" pitchFamily="49" charset="0"/>
              </a:rPr>
              <a:t>F4</a:t>
            </a:r>
          </a:p>
        </p:txBody>
      </p:sp>
      <p:sp>
        <p:nvSpPr>
          <p:cNvPr id="72710" name="TextBox 6">
            <a:extLst>
              <a:ext uri="{FF2B5EF4-FFF2-40B4-BE49-F238E27FC236}">
                <a16:creationId xmlns:a16="http://schemas.microsoft.com/office/drawing/2014/main" id="{91B8BD8C-CD94-914A-8B20-68A3070B7595}"/>
              </a:ext>
            </a:extLst>
          </p:cNvPr>
          <p:cNvSpPr txBox="1">
            <a:spLocks noChangeArrowheads="1"/>
          </p:cNvSpPr>
          <p:nvPr/>
        </p:nvSpPr>
        <p:spPr bwMode="auto">
          <a:xfrm>
            <a:off x="6442075" y="5153025"/>
            <a:ext cx="246063" cy="2460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600">
                <a:latin typeface="Courier New" panose="02070309020205020404" pitchFamily="49" charset="0"/>
              </a:rPr>
              <a:t>R2</a:t>
            </a:r>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3729" name="Rectangle 1">
            <a:extLst>
              <a:ext uri="{FF2B5EF4-FFF2-40B4-BE49-F238E27FC236}">
                <a16:creationId xmlns:a16="http://schemas.microsoft.com/office/drawing/2014/main" id="{9EF74136-D097-0F44-8A25-72D8A69A26E4}"/>
              </a:ext>
            </a:extLst>
          </p:cNvPr>
          <p:cNvSpPr>
            <a:spLocks noGrp="1" noChangeArrowheads="1"/>
          </p:cNvSpPr>
          <p:nvPr>
            <p:ph type="title"/>
          </p:nvPr>
        </p:nvSpPr>
        <p:spPr/>
        <p:txBody>
          <a:bodyPr/>
          <a:lstStyle/>
          <a:p>
            <a:r>
              <a:rPr lang="en-US" altLang="en-US" sz="2800"/>
              <a:t>Example: Tomasulo’s for IOI/OOI-OOC</a:t>
            </a:r>
          </a:p>
        </p:txBody>
      </p:sp>
      <p:sp>
        <p:nvSpPr>
          <p:cNvPr id="73730" name="Rectangle 13">
            <a:extLst>
              <a:ext uri="{FF2B5EF4-FFF2-40B4-BE49-F238E27FC236}">
                <a16:creationId xmlns:a16="http://schemas.microsoft.com/office/drawing/2014/main" id="{88472966-ECD6-DF4D-A349-9746DEC8598E}"/>
              </a:ext>
            </a:extLst>
          </p:cNvPr>
          <p:cNvSpPr>
            <a:spLocks/>
          </p:cNvSpPr>
          <p:nvPr/>
        </p:nvSpPr>
        <p:spPr bwMode="auto">
          <a:xfrm>
            <a:off x="415925" y="1677988"/>
            <a:ext cx="223838"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7" bIns="0" anchor="ctr">
            <a:spAutoFit/>
          </a:bodyP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800">
                <a:latin typeface="Lucida Grande" panose="020B0600040502020204" pitchFamily="34" charset="0"/>
                <a:sym typeface="Lucida Grande" panose="020B0600040502020204" pitchFamily="34" charset="0"/>
              </a:rPr>
              <a:t>I</a:t>
            </a:r>
          </a:p>
          <a:p>
            <a:pPr eaLnBrk="1" hangingPunct="1">
              <a:spcBef>
                <a:spcPct val="0"/>
              </a:spcBef>
              <a:buFontTx/>
              <a:buNone/>
            </a:pPr>
            <a:r>
              <a:rPr lang="en-US" altLang="en-US" sz="1800">
                <a:latin typeface="Lucida Grande" panose="020B0600040502020204" pitchFamily="34" charset="0"/>
                <a:sym typeface="Lucida Grande" panose="020B0600040502020204" pitchFamily="34" charset="0"/>
              </a:rPr>
              <a:t>n</a:t>
            </a:r>
          </a:p>
          <a:p>
            <a:pPr eaLnBrk="1" hangingPunct="1">
              <a:spcBef>
                <a:spcPct val="0"/>
              </a:spcBef>
              <a:buFontTx/>
              <a:buNone/>
            </a:pPr>
            <a:r>
              <a:rPr lang="en-US" altLang="en-US" sz="1800">
                <a:latin typeface="Lucida Grande" panose="020B0600040502020204" pitchFamily="34" charset="0"/>
                <a:sym typeface="Lucida Grande" panose="020B0600040502020204" pitchFamily="34" charset="0"/>
              </a:rPr>
              <a:t>s</a:t>
            </a:r>
          </a:p>
          <a:p>
            <a:pPr eaLnBrk="1" hangingPunct="1">
              <a:spcBef>
                <a:spcPct val="0"/>
              </a:spcBef>
              <a:buFontTx/>
              <a:buNone/>
            </a:pPr>
            <a:r>
              <a:rPr lang="en-US" altLang="en-US" sz="1800">
                <a:latin typeface="Lucida Grande" panose="020B0600040502020204" pitchFamily="34" charset="0"/>
                <a:sym typeface="Lucida Grande" panose="020B0600040502020204" pitchFamily="34" charset="0"/>
              </a:rPr>
              <a:t>t</a:t>
            </a:r>
          </a:p>
          <a:p>
            <a:pPr eaLnBrk="1" hangingPunct="1">
              <a:spcBef>
                <a:spcPct val="0"/>
              </a:spcBef>
              <a:buFontTx/>
              <a:buNone/>
            </a:pPr>
            <a:r>
              <a:rPr lang="en-US" altLang="en-US" sz="1800">
                <a:latin typeface="Lucida Grande" panose="020B0600040502020204" pitchFamily="34" charset="0"/>
                <a:sym typeface="Lucida Grande" panose="020B0600040502020204" pitchFamily="34" charset="0"/>
              </a:rPr>
              <a:t>r.</a:t>
            </a:r>
          </a:p>
          <a:p>
            <a:pPr eaLnBrk="1" hangingPunct="1">
              <a:spcBef>
                <a:spcPct val="0"/>
              </a:spcBef>
              <a:buFontTx/>
              <a:buNone/>
            </a:pPr>
            <a:endParaRPr lang="en-US" altLang="en-US" sz="1800">
              <a:latin typeface="Lucida Grande" panose="020B0600040502020204" pitchFamily="34" charset="0"/>
              <a:sym typeface="Lucida Grande" panose="020B0600040502020204" pitchFamily="34" charset="0"/>
            </a:endParaRPr>
          </a:p>
          <a:p>
            <a:pPr eaLnBrk="1" hangingPunct="1">
              <a:spcBef>
                <a:spcPct val="0"/>
              </a:spcBef>
              <a:buFontTx/>
              <a:buNone/>
            </a:pPr>
            <a:r>
              <a:rPr lang="en-US" altLang="en-US" sz="1800">
                <a:latin typeface="Lucida Grande" panose="020B0600040502020204" pitchFamily="34" charset="0"/>
                <a:sym typeface="Lucida Grande" panose="020B0600040502020204" pitchFamily="34" charset="0"/>
              </a:rPr>
              <a:t>O</a:t>
            </a:r>
          </a:p>
          <a:p>
            <a:pPr eaLnBrk="1" hangingPunct="1">
              <a:spcBef>
                <a:spcPct val="0"/>
              </a:spcBef>
              <a:buFontTx/>
              <a:buNone/>
            </a:pPr>
            <a:r>
              <a:rPr lang="en-US" altLang="en-US" sz="1800">
                <a:latin typeface="Lucida Grande" panose="020B0600040502020204" pitchFamily="34" charset="0"/>
                <a:sym typeface="Lucida Grande" panose="020B0600040502020204" pitchFamily="34" charset="0"/>
              </a:rPr>
              <a:t>r</a:t>
            </a:r>
          </a:p>
          <a:p>
            <a:pPr eaLnBrk="1" hangingPunct="1">
              <a:spcBef>
                <a:spcPct val="0"/>
              </a:spcBef>
              <a:buFontTx/>
              <a:buNone/>
            </a:pPr>
            <a:r>
              <a:rPr lang="en-US" altLang="en-US" sz="1800">
                <a:latin typeface="Lucida Grande" panose="020B0600040502020204" pitchFamily="34" charset="0"/>
                <a:sym typeface="Lucida Grande" panose="020B0600040502020204" pitchFamily="34" charset="0"/>
              </a:rPr>
              <a:t>d</a:t>
            </a:r>
          </a:p>
          <a:p>
            <a:pPr eaLnBrk="1" hangingPunct="1">
              <a:spcBef>
                <a:spcPct val="0"/>
              </a:spcBef>
              <a:buFontTx/>
              <a:buNone/>
            </a:pPr>
            <a:r>
              <a:rPr lang="en-US" altLang="en-US" sz="1800">
                <a:latin typeface="Lucida Grande" panose="020B0600040502020204" pitchFamily="34" charset="0"/>
                <a:sym typeface="Lucida Grande" panose="020B0600040502020204" pitchFamily="34" charset="0"/>
              </a:rPr>
              <a:t>e</a:t>
            </a:r>
          </a:p>
          <a:p>
            <a:pPr eaLnBrk="1" hangingPunct="1">
              <a:spcBef>
                <a:spcPct val="0"/>
              </a:spcBef>
              <a:buFontTx/>
              <a:buNone/>
            </a:pPr>
            <a:r>
              <a:rPr lang="en-US" altLang="en-US" sz="1800">
                <a:latin typeface="Lucida Grande" panose="020B0600040502020204" pitchFamily="34" charset="0"/>
                <a:sym typeface="Lucida Grande" panose="020B0600040502020204" pitchFamily="34" charset="0"/>
              </a:rPr>
              <a:t>r</a:t>
            </a:r>
          </a:p>
        </p:txBody>
      </p:sp>
      <p:sp>
        <p:nvSpPr>
          <p:cNvPr id="73731" name="Rectangle 14">
            <a:extLst>
              <a:ext uri="{FF2B5EF4-FFF2-40B4-BE49-F238E27FC236}">
                <a16:creationId xmlns:a16="http://schemas.microsoft.com/office/drawing/2014/main" id="{5B7ADE7E-F0EA-C942-8FFD-8E5D8FC03A94}"/>
              </a:ext>
            </a:extLst>
          </p:cNvPr>
          <p:cNvSpPr>
            <a:spLocks/>
          </p:cNvSpPr>
          <p:nvPr/>
        </p:nvSpPr>
        <p:spPr bwMode="auto">
          <a:xfrm>
            <a:off x="942975" y="1603375"/>
            <a:ext cx="303213"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7" bIns="0" anchor="ctr">
            <a:spAutoFit/>
          </a:bodyP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ts val="275"/>
              </a:spcBef>
              <a:buFontTx/>
              <a:buNone/>
            </a:pPr>
            <a:r>
              <a:rPr lang="en-US" altLang="en-US" sz="2200">
                <a:latin typeface="Lucida Grande" panose="020B0600040502020204" pitchFamily="34" charset="0"/>
                <a:sym typeface="Lucida Grande" panose="020B0600040502020204" pitchFamily="34" charset="0"/>
              </a:rPr>
              <a:t>I1</a:t>
            </a:r>
          </a:p>
          <a:p>
            <a:pPr eaLnBrk="1" hangingPunct="1">
              <a:spcBef>
                <a:spcPts val="275"/>
              </a:spcBef>
              <a:buFontTx/>
              <a:buNone/>
            </a:pPr>
            <a:endParaRPr lang="en-US" altLang="en-US" sz="2200">
              <a:latin typeface="Lucida Grande" panose="020B0600040502020204" pitchFamily="34" charset="0"/>
              <a:sym typeface="Lucida Grande" panose="020B0600040502020204" pitchFamily="34" charset="0"/>
            </a:endParaRPr>
          </a:p>
          <a:p>
            <a:pPr eaLnBrk="1" hangingPunct="1">
              <a:spcBef>
                <a:spcPts val="275"/>
              </a:spcBef>
              <a:buFontTx/>
              <a:buNone/>
            </a:pPr>
            <a:r>
              <a:rPr lang="en-US" altLang="en-US" sz="2200">
                <a:latin typeface="Lucida Grande" panose="020B0600040502020204" pitchFamily="34" charset="0"/>
                <a:sym typeface="Lucida Grande" panose="020B0600040502020204" pitchFamily="34" charset="0"/>
              </a:rPr>
              <a:t>I2</a:t>
            </a:r>
          </a:p>
          <a:p>
            <a:pPr eaLnBrk="1" hangingPunct="1">
              <a:spcBef>
                <a:spcPts val="275"/>
              </a:spcBef>
              <a:buFontTx/>
              <a:buNone/>
            </a:pPr>
            <a:endParaRPr lang="en-US" altLang="en-US" sz="2200">
              <a:latin typeface="Lucida Grande" panose="020B0600040502020204" pitchFamily="34" charset="0"/>
              <a:sym typeface="Lucida Grande" panose="020B0600040502020204" pitchFamily="34" charset="0"/>
            </a:endParaRPr>
          </a:p>
          <a:p>
            <a:pPr eaLnBrk="1" hangingPunct="1">
              <a:spcBef>
                <a:spcPts val="275"/>
              </a:spcBef>
              <a:buFontTx/>
              <a:buNone/>
            </a:pPr>
            <a:r>
              <a:rPr lang="en-US" altLang="en-US" sz="2200">
                <a:latin typeface="Lucida Grande" panose="020B0600040502020204" pitchFamily="34" charset="0"/>
                <a:sym typeface="Lucida Grande" panose="020B0600040502020204" pitchFamily="34" charset="0"/>
              </a:rPr>
              <a:t>I3</a:t>
            </a:r>
          </a:p>
          <a:p>
            <a:pPr eaLnBrk="1" hangingPunct="1">
              <a:spcBef>
                <a:spcPts val="275"/>
              </a:spcBef>
              <a:buFontTx/>
              <a:buNone/>
            </a:pPr>
            <a:endParaRPr lang="en-US" altLang="en-US" sz="2200">
              <a:latin typeface="Lucida Grande" panose="020B0600040502020204" pitchFamily="34" charset="0"/>
              <a:sym typeface="Lucida Grande" panose="020B0600040502020204" pitchFamily="34" charset="0"/>
            </a:endParaRPr>
          </a:p>
          <a:p>
            <a:pPr eaLnBrk="1" hangingPunct="1">
              <a:spcBef>
                <a:spcPts val="275"/>
              </a:spcBef>
              <a:buFontTx/>
              <a:buNone/>
            </a:pPr>
            <a:r>
              <a:rPr lang="en-US" altLang="en-US" sz="2200">
                <a:latin typeface="Lucida Grande" panose="020B0600040502020204" pitchFamily="34" charset="0"/>
                <a:sym typeface="Lucida Grande" panose="020B0600040502020204" pitchFamily="34" charset="0"/>
              </a:rPr>
              <a:t>I4</a:t>
            </a:r>
          </a:p>
          <a:p>
            <a:pPr eaLnBrk="1" hangingPunct="1">
              <a:spcBef>
                <a:spcPts val="275"/>
              </a:spcBef>
              <a:buFontTx/>
              <a:buNone/>
            </a:pPr>
            <a:endParaRPr lang="en-US" altLang="en-US" sz="2200">
              <a:latin typeface="Lucida Grande" panose="020B0600040502020204" pitchFamily="34" charset="0"/>
              <a:sym typeface="Lucida Grande" panose="020B0600040502020204" pitchFamily="34" charset="0"/>
            </a:endParaRPr>
          </a:p>
          <a:p>
            <a:pPr eaLnBrk="1" hangingPunct="1">
              <a:spcBef>
                <a:spcPts val="275"/>
              </a:spcBef>
              <a:buFontTx/>
              <a:buNone/>
            </a:pPr>
            <a:r>
              <a:rPr lang="en-US" altLang="en-US" sz="2200">
                <a:latin typeface="Lucida Grande" panose="020B0600040502020204" pitchFamily="34" charset="0"/>
                <a:sym typeface="Lucida Grande" panose="020B0600040502020204" pitchFamily="34" charset="0"/>
              </a:rPr>
              <a:t>I5</a:t>
            </a:r>
          </a:p>
          <a:p>
            <a:pPr eaLnBrk="1" hangingPunct="1">
              <a:spcBef>
                <a:spcPts val="275"/>
              </a:spcBef>
              <a:buFontTx/>
              <a:buNone/>
            </a:pPr>
            <a:endParaRPr lang="en-US" altLang="en-US" sz="2200">
              <a:latin typeface="Lucida Grande" panose="020B0600040502020204" pitchFamily="34" charset="0"/>
              <a:sym typeface="Lucida Grande" panose="020B0600040502020204" pitchFamily="34" charset="0"/>
            </a:endParaRPr>
          </a:p>
          <a:p>
            <a:pPr eaLnBrk="1" hangingPunct="1">
              <a:spcBef>
                <a:spcPts val="275"/>
              </a:spcBef>
              <a:buFontTx/>
              <a:buNone/>
            </a:pPr>
            <a:r>
              <a:rPr lang="en-US" altLang="en-US" sz="2200">
                <a:latin typeface="Lucida Grande" panose="020B0600040502020204" pitchFamily="34" charset="0"/>
                <a:sym typeface="Lucida Grande" panose="020B0600040502020204" pitchFamily="34" charset="0"/>
              </a:rPr>
              <a:t>I6</a:t>
            </a:r>
          </a:p>
        </p:txBody>
      </p:sp>
      <p:sp>
        <p:nvSpPr>
          <p:cNvPr id="73732" name="Line 15">
            <a:extLst>
              <a:ext uri="{FF2B5EF4-FFF2-40B4-BE49-F238E27FC236}">
                <a16:creationId xmlns:a16="http://schemas.microsoft.com/office/drawing/2014/main" id="{1EDEA412-18D4-694D-AF2A-84EFFAA6F1D3}"/>
              </a:ext>
            </a:extLst>
          </p:cNvPr>
          <p:cNvSpPr>
            <a:spLocks noChangeShapeType="1"/>
          </p:cNvSpPr>
          <p:nvPr/>
        </p:nvSpPr>
        <p:spPr bwMode="auto">
          <a:xfrm>
            <a:off x="738188" y="1635125"/>
            <a:ext cx="3175" cy="3886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73733" name="Line 16">
            <a:extLst>
              <a:ext uri="{FF2B5EF4-FFF2-40B4-BE49-F238E27FC236}">
                <a16:creationId xmlns:a16="http://schemas.microsoft.com/office/drawing/2014/main" id="{8E51213A-F58B-EB4D-83F4-A61C0C29CE5D}"/>
              </a:ext>
            </a:extLst>
          </p:cNvPr>
          <p:cNvSpPr>
            <a:spLocks noChangeShapeType="1"/>
          </p:cNvSpPr>
          <p:nvPr/>
        </p:nvSpPr>
        <p:spPr bwMode="auto">
          <a:xfrm rot="10800000" flipH="1">
            <a:off x="1577975" y="1108075"/>
            <a:ext cx="5110163" cy="4763"/>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grpSp>
        <p:nvGrpSpPr>
          <p:cNvPr id="73734" name="Group 28">
            <a:extLst>
              <a:ext uri="{FF2B5EF4-FFF2-40B4-BE49-F238E27FC236}">
                <a16:creationId xmlns:a16="http://schemas.microsoft.com/office/drawing/2014/main" id="{EA094B5C-F301-F847-ABEB-D14F80480F0A}"/>
              </a:ext>
            </a:extLst>
          </p:cNvPr>
          <p:cNvGrpSpPr>
            <a:grpSpLocks/>
          </p:cNvGrpSpPr>
          <p:nvPr/>
        </p:nvGrpSpPr>
        <p:grpSpPr bwMode="auto">
          <a:xfrm>
            <a:off x="1806575" y="1236663"/>
            <a:ext cx="5487988" cy="5049837"/>
            <a:chOff x="0" y="0"/>
            <a:chExt cx="3841" cy="3534"/>
          </a:xfrm>
        </p:grpSpPr>
        <p:sp>
          <p:nvSpPr>
            <p:cNvPr id="73737" name="Line 29">
              <a:extLst>
                <a:ext uri="{FF2B5EF4-FFF2-40B4-BE49-F238E27FC236}">
                  <a16:creationId xmlns:a16="http://schemas.microsoft.com/office/drawing/2014/main" id="{7F0ED7E5-9B24-4947-AA4F-73F09B4C5733}"/>
                </a:ext>
              </a:extLst>
            </p:cNvPr>
            <p:cNvSpPr>
              <a:spLocks noChangeShapeType="1"/>
            </p:cNvSpPr>
            <p:nvPr/>
          </p:nvSpPr>
          <p:spPr bwMode="auto">
            <a:xfrm>
              <a:off x="0" y="0"/>
              <a:ext cx="1" cy="3518"/>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3738" name="Line 30">
              <a:extLst>
                <a:ext uri="{FF2B5EF4-FFF2-40B4-BE49-F238E27FC236}">
                  <a16:creationId xmlns:a16="http://schemas.microsoft.com/office/drawing/2014/main" id="{42F9BA8D-BB0B-0149-AEDC-BB1155E196EB}"/>
                </a:ext>
              </a:extLst>
            </p:cNvPr>
            <p:cNvSpPr>
              <a:spLocks noChangeShapeType="1"/>
            </p:cNvSpPr>
            <p:nvPr/>
          </p:nvSpPr>
          <p:spPr bwMode="auto">
            <a:xfrm>
              <a:off x="480" y="0"/>
              <a:ext cx="1" cy="3518"/>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3739" name="Line 31">
              <a:extLst>
                <a:ext uri="{FF2B5EF4-FFF2-40B4-BE49-F238E27FC236}">
                  <a16:creationId xmlns:a16="http://schemas.microsoft.com/office/drawing/2014/main" id="{20E06F07-9BB5-6548-8139-A386A9C9FC05}"/>
                </a:ext>
              </a:extLst>
            </p:cNvPr>
            <p:cNvSpPr>
              <a:spLocks noChangeShapeType="1"/>
            </p:cNvSpPr>
            <p:nvPr/>
          </p:nvSpPr>
          <p:spPr bwMode="auto">
            <a:xfrm>
              <a:off x="960" y="0"/>
              <a:ext cx="1" cy="3518"/>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3740" name="Line 32">
              <a:extLst>
                <a:ext uri="{FF2B5EF4-FFF2-40B4-BE49-F238E27FC236}">
                  <a16:creationId xmlns:a16="http://schemas.microsoft.com/office/drawing/2014/main" id="{0C6E289D-3F0E-9E4F-AD96-4E2787CB8C49}"/>
                </a:ext>
              </a:extLst>
            </p:cNvPr>
            <p:cNvSpPr>
              <a:spLocks noChangeShapeType="1"/>
            </p:cNvSpPr>
            <p:nvPr/>
          </p:nvSpPr>
          <p:spPr bwMode="auto">
            <a:xfrm>
              <a:off x="1440" y="0"/>
              <a:ext cx="1" cy="3518"/>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3741" name="Line 33">
              <a:extLst>
                <a:ext uri="{FF2B5EF4-FFF2-40B4-BE49-F238E27FC236}">
                  <a16:creationId xmlns:a16="http://schemas.microsoft.com/office/drawing/2014/main" id="{B977BBED-70F0-5641-85CF-E0D2D8A6DAA5}"/>
                </a:ext>
              </a:extLst>
            </p:cNvPr>
            <p:cNvSpPr>
              <a:spLocks noChangeShapeType="1"/>
            </p:cNvSpPr>
            <p:nvPr/>
          </p:nvSpPr>
          <p:spPr bwMode="auto">
            <a:xfrm>
              <a:off x="1920" y="0"/>
              <a:ext cx="1" cy="3518"/>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3742" name="Line 34">
              <a:extLst>
                <a:ext uri="{FF2B5EF4-FFF2-40B4-BE49-F238E27FC236}">
                  <a16:creationId xmlns:a16="http://schemas.microsoft.com/office/drawing/2014/main" id="{CB62D379-22D4-B84E-B95C-67EDED546885}"/>
                </a:ext>
              </a:extLst>
            </p:cNvPr>
            <p:cNvSpPr>
              <a:spLocks noChangeShapeType="1"/>
            </p:cNvSpPr>
            <p:nvPr/>
          </p:nvSpPr>
          <p:spPr bwMode="auto">
            <a:xfrm>
              <a:off x="2400" y="0"/>
              <a:ext cx="1" cy="3518"/>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3743" name="Line 35">
              <a:extLst>
                <a:ext uri="{FF2B5EF4-FFF2-40B4-BE49-F238E27FC236}">
                  <a16:creationId xmlns:a16="http://schemas.microsoft.com/office/drawing/2014/main" id="{CA31D0B6-9BE2-EB45-B430-1FF256C6777D}"/>
                </a:ext>
              </a:extLst>
            </p:cNvPr>
            <p:cNvSpPr>
              <a:spLocks noChangeShapeType="1"/>
            </p:cNvSpPr>
            <p:nvPr/>
          </p:nvSpPr>
          <p:spPr bwMode="auto">
            <a:xfrm>
              <a:off x="2880" y="0"/>
              <a:ext cx="1" cy="3518"/>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3744" name="Line 36">
              <a:extLst>
                <a:ext uri="{FF2B5EF4-FFF2-40B4-BE49-F238E27FC236}">
                  <a16:creationId xmlns:a16="http://schemas.microsoft.com/office/drawing/2014/main" id="{34918584-E9E5-5D4B-B974-E46F2312F9B8}"/>
                </a:ext>
              </a:extLst>
            </p:cNvPr>
            <p:cNvSpPr>
              <a:spLocks noChangeShapeType="1"/>
            </p:cNvSpPr>
            <p:nvPr/>
          </p:nvSpPr>
          <p:spPr bwMode="auto">
            <a:xfrm>
              <a:off x="3360" y="0"/>
              <a:ext cx="1" cy="3518"/>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3745" name="Line 37">
              <a:extLst>
                <a:ext uri="{FF2B5EF4-FFF2-40B4-BE49-F238E27FC236}">
                  <a16:creationId xmlns:a16="http://schemas.microsoft.com/office/drawing/2014/main" id="{FBB60090-2E03-2343-AAFC-A3336AF481E1}"/>
                </a:ext>
              </a:extLst>
            </p:cNvPr>
            <p:cNvSpPr>
              <a:spLocks noChangeShapeType="1"/>
            </p:cNvSpPr>
            <p:nvPr/>
          </p:nvSpPr>
          <p:spPr bwMode="auto">
            <a:xfrm>
              <a:off x="3840" y="16"/>
              <a:ext cx="1" cy="3518"/>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pic>
        <p:nvPicPr>
          <p:cNvPr id="73735" name="Picture 2">
            <a:extLst>
              <a:ext uri="{FF2B5EF4-FFF2-40B4-BE49-F238E27FC236}">
                <a16:creationId xmlns:a16="http://schemas.microsoft.com/office/drawing/2014/main" id="{8E161DC2-C7E1-6D40-BF9A-8AAFD410D5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79500" b="57030"/>
          <a:stretch>
            <a:fillRect/>
          </a:stretch>
        </p:blipFill>
        <p:spPr bwMode="auto">
          <a:xfrm>
            <a:off x="5751513" y="1238250"/>
            <a:ext cx="855662" cy="145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6" name="Picture 4">
            <a:extLst>
              <a:ext uri="{FF2B5EF4-FFF2-40B4-BE49-F238E27FC236}">
                <a16:creationId xmlns:a16="http://schemas.microsoft.com/office/drawing/2014/main" id="{D8E0965A-D5C9-EE4C-8A1E-5F15E88A60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7813" y="1258888"/>
            <a:ext cx="2505075" cy="140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a:extLst>
              <a:ext uri="{FF2B5EF4-FFF2-40B4-BE49-F238E27FC236}">
                <a16:creationId xmlns:a16="http://schemas.microsoft.com/office/drawing/2014/main" id="{D04059B3-C5DD-BC47-881D-C63DC7FC0A1B}"/>
              </a:ext>
            </a:extLst>
          </p:cNvPr>
          <p:cNvSpPr>
            <a:spLocks noGrp="1" noChangeArrowheads="1"/>
          </p:cNvSpPr>
          <p:nvPr>
            <p:ph type="title"/>
          </p:nvPr>
        </p:nvSpPr>
        <p:spPr/>
        <p:txBody>
          <a:bodyPr/>
          <a:lstStyle/>
          <a:p>
            <a:r>
              <a:rPr lang="en-US" altLang="en-US"/>
              <a:t>Instruction Issue and Completion</a:t>
            </a:r>
          </a:p>
        </p:txBody>
      </p:sp>
      <p:sp>
        <p:nvSpPr>
          <p:cNvPr id="21506" name="Rectangle 2">
            <a:extLst>
              <a:ext uri="{FF2B5EF4-FFF2-40B4-BE49-F238E27FC236}">
                <a16:creationId xmlns:a16="http://schemas.microsoft.com/office/drawing/2014/main" id="{A2ADE8F5-60CF-774D-8327-C0D69C7FAEA8}"/>
              </a:ext>
            </a:extLst>
          </p:cNvPr>
          <p:cNvSpPr>
            <a:spLocks noGrp="1" noChangeArrowheads="1"/>
          </p:cNvSpPr>
          <p:nvPr>
            <p:ph type="body" idx="1"/>
          </p:nvPr>
        </p:nvSpPr>
        <p:spPr>
          <a:xfrm>
            <a:off x="685800" y="1219200"/>
            <a:ext cx="8153400" cy="5105400"/>
          </a:xfrm>
        </p:spPr>
        <p:txBody>
          <a:bodyPr/>
          <a:lstStyle/>
          <a:p>
            <a:r>
              <a:rPr lang="en-US" altLang="en-US"/>
              <a:t>Instruction issue—initiate execution</a:t>
            </a:r>
          </a:p>
          <a:p>
            <a:pPr lvl="1"/>
            <a:r>
              <a:rPr lang="en-US" altLang="en-US"/>
              <a:t>Instruction lookahead capability—fetch, decode and issue instructions beyond the current instruction</a:t>
            </a:r>
          </a:p>
          <a:p>
            <a:r>
              <a:rPr lang="en-US" altLang="en-US"/>
              <a:t>Instruction completion—complete execution</a:t>
            </a:r>
          </a:p>
          <a:p>
            <a:pPr lvl="1"/>
            <a:r>
              <a:rPr lang="en-US" altLang="en-US"/>
              <a:t>Processor lookahead capability—complete issued instructions beyond the current instruction</a:t>
            </a:r>
          </a:p>
          <a:p>
            <a:r>
              <a:rPr lang="en-US" altLang="en-US"/>
              <a:t>Instruction commit—write back results to the RegFile or D$ (i.e., change the machine state)</a:t>
            </a:r>
          </a:p>
          <a:p>
            <a:r>
              <a:rPr lang="en-US" altLang="en-US"/>
              <a:t>Scenarios</a:t>
            </a:r>
          </a:p>
          <a:p>
            <a:pPr lvl="1"/>
            <a:r>
              <a:rPr lang="en-US" altLang="en-US"/>
              <a:t>In-order issue w/ in-order completion</a:t>
            </a:r>
          </a:p>
          <a:p>
            <a:pPr lvl="1"/>
            <a:r>
              <a:rPr lang="en-US" altLang="en-US"/>
              <a:t>In-order issue w/ out-of-order completion</a:t>
            </a:r>
          </a:p>
          <a:p>
            <a:pPr lvl="1"/>
            <a:r>
              <a:rPr lang="en-US" altLang="en-US"/>
              <a:t>Out-of-order issue w/ out-of-order completion &amp; in-order commit</a:t>
            </a:r>
          </a:p>
          <a:p>
            <a:pPr lvl="1"/>
            <a:r>
              <a:rPr lang="en-US" altLang="en-US"/>
              <a:t>Out-of-order issue w/ out-of-order completion</a:t>
            </a:r>
          </a:p>
          <a:p>
            <a:endParaRPr lang="en-US" altLang="en-US"/>
          </a:p>
        </p:txBody>
      </p:sp>
    </p:spTree>
  </p:cSld>
  <p:clrMapOvr>
    <a:masterClrMapping/>
  </p:clrMapOvr>
  <p:transition advTm="25299"/>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a:extLst>
              <a:ext uri="{FF2B5EF4-FFF2-40B4-BE49-F238E27FC236}">
                <a16:creationId xmlns:a16="http://schemas.microsoft.com/office/drawing/2014/main" id="{0DE3404D-E8CE-754C-BE4A-D3747102C326}"/>
              </a:ext>
            </a:extLst>
          </p:cNvPr>
          <p:cNvSpPr>
            <a:spLocks noGrp="1" noChangeArrowheads="1"/>
          </p:cNvSpPr>
          <p:nvPr>
            <p:ph type="title"/>
          </p:nvPr>
        </p:nvSpPr>
        <p:spPr/>
        <p:txBody>
          <a:bodyPr/>
          <a:lstStyle/>
          <a:p>
            <a:r>
              <a:rPr lang="en-AU" altLang="en-US"/>
              <a:t>Tomasulo’s with Loop-Based Code</a:t>
            </a:r>
          </a:p>
        </p:txBody>
      </p:sp>
      <p:sp>
        <p:nvSpPr>
          <p:cNvPr id="242691" name="Rectangle 3">
            <a:extLst>
              <a:ext uri="{FF2B5EF4-FFF2-40B4-BE49-F238E27FC236}">
                <a16:creationId xmlns:a16="http://schemas.microsoft.com/office/drawing/2014/main" id="{CFFA7390-A1DD-CF4C-B950-197E876D5926}"/>
              </a:ext>
            </a:extLst>
          </p:cNvPr>
          <p:cNvSpPr>
            <a:spLocks noGrp="1" noChangeArrowheads="1"/>
          </p:cNvSpPr>
          <p:nvPr>
            <p:ph idx="1"/>
          </p:nvPr>
        </p:nvSpPr>
        <p:spPr/>
        <p:txBody>
          <a:bodyPr/>
          <a:lstStyle/>
          <a:p>
            <a:pPr marL="0" indent="0">
              <a:buFontTx/>
              <a:buNone/>
              <a:defRPr/>
            </a:pPr>
            <a:r>
              <a:rPr lang="en-US" dirty="0"/>
              <a:t>RISC-V Loop-Based Code</a:t>
            </a:r>
            <a:endParaRPr lang="en-US" sz="2000" dirty="0"/>
          </a:p>
          <a:p>
            <a:pPr marL="0" indent="0">
              <a:buFontTx/>
              <a:buNone/>
              <a:defRPr/>
            </a:pPr>
            <a:r>
              <a:rPr lang="en-US" sz="2000" dirty="0">
                <a:latin typeface="Consolas" panose="020B0609020204030204" pitchFamily="49" charset="0"/>
                <a:cs typeface="Consolas" panose="020B0609020204030204" pitchFamily="49" charset="0"/>
              </a:rPr>
              <a:t>Loop:	</a:t>
            </a:r>
            <a:r>
              <a:rPr lang="en-US" sz="2000" dirty="0" err="1">
                <a:latin typeface="Consolas" panose="020B0609020204030204" pitchFamily="49" charset="0"/>
                <a:cs typeface="Consolas" panose="020B0609020204030204" pitchFamily="49" charset="0"/>
              </a:rPr>
              <a:t>fld</a:t>
            </a:r>
            <a:r>
              <a:rPr lang="en-US" sz="2000" dirty="0">
                <a:latin typeface="Consolas" panose="020B0609020204030204" pitchFamily="49" charset="0"/>
                <a:cs typeface="Consolas" panose="020B0609020204030204" pitchFamily="49" charset="0"/>
              </a:rPr>
              <a:t> 	f0,0(x1)</a:t>
            </a:r>
          </a:p>
          <a:p>
            <a:pPr marL="0" indent="0">
              <a:buFontTx/>
              <a:buNone/>
              <a:defRPr/>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fmul.d</a:t>
            </a:r>
            <a:r>
              <a:rPr lang="en-US" sz="2000" dirty="0">
                <a:latin typeface="Consolas" panose="020B0609020204030204" pitchFamily="49" charset="0"/>
                <a:cs typeface="Consolas" panose="020B0609020204030204" pitchFamily="49" charset="0"/>
              </a:rPr>
              <a:t>	f4,f0,f2</a:t>
            </a:r>
          </a:p>
          <a:p>
            <a:pPr marL="0" indent="0">
              <a:buFontTx/>
              <a:buNone/>
              <a:defRPr/>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fsd</a:t>
            </a:r>
            <a:r>
              <a:rPr lang="en-US" sz="2000" dirty="0">
                <a:latin typeface="Consolas" panose="020B0609020204030204" pitchFamily="49" charset="0"/>
                <a:cs typeface="Consolas" panose="020B0609020204030204" pitchFamily="49" charset="0"/>
              </a:rPr>
              <a:t> 	f4,0(x1)</a:t>
            </a:r>
          </a:p>
          <a:p>
            <a:pPr marL="0" indent="0">
              <a:buFontTx/>
              <a:buNone/>
              <a:defRPr/>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addi</a:t>
            </a:r>
            <a:r>
              <a:rPr lang="en-US" sz="2000" dirty="0">
                <a:latin typeface="Consolas" panose="020B0609020204030204" pitchFamily="49" charset="0"/>
                <a:cs typeface="Consolas" panose="020B0609020204030204" pitchFamily="49" charset="0"/>
              </a:rPr>
              <a:t> 	x1,x1,8</a:t>
            </a:r>
          </a:p>
          <a:p>
            <a:pPr marL="0" indent="0">
              <a:buFontTx/>
              <a:buNone/>
              <a:defRPr/>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bne</a:t>
            </a:r>
            <a:r>
              <a:rPr lang="en-US" sz="2000" dirty="0">
                <a:latin typeface="Consolas" panose="020B0609020204030204" pitchFamily="49" charset="0"/>
                <a:cs typeface="Consolas" panose="020B0609020204030204" pitchFamily="49" charset="0"/>
              </a:rPr>
              <a:t> 	x1,x2,Loop 	// branches if x1 != x2</a:t>
            </a:r>
          </a:p>
          <a:p>
            <a:pPr marL="0" indent="0">
              <a:buFontTx/>
              <a:buNone/>
              <a:defRPr/>
            </a:pPr>
            <a:r>
              <a:rPr lang="en-US" dirty="0">
                <a:cs typeface="Consolas" panose="020B0609020204030204" pitchFamily="49" charset="0"/>
              </a:rPr>
              <a:t>Assumption</a:t>
            </a:r>
          </a:p>
          <a:p>
            <a:pPr>
              <a:defRPr/>
            </a:pPr>
            <a:r>
              <a:rPr lang="en-US" sz="2000" dirty="0">
                <a:cs typeface="Consolas" panose="020B0609020204030204" pitchFamily="49" charset="0"/>
              </a:rPr>
              <a:t>Predict branches taken. </a:t>
            </a:r>
          </a:p>
          <a:p>
            <a:pPr marL="344488" indent="0">
              <a:spcBef>
                <a:spcPts val="0"/>
              </a:spcBef>
              <a:buFontTx/>
              <a:buNone/>
              <a:defRPr/>
            </a:pPr>
            <a:r>
              <a:rPr lang="en-US" sz="1800" i="1" dirty="0">
                <a:cs typeface="Consolas" panose="020B0609020204030204" pitchFamily="49" charset="0"/>
              </a:rPr>
              <a:t>Implication: RS allow multiple executions of the loop to run simultaneously, an advantage gained WITHOUT changing the code. Loop is unrolled dynamically by hardware using the RS obtained by “register renaming.” </a:t>
            </a:r>
            <a:r>
              <a:rPr lang="en-US" sz="1800" dirty="0">
                <a:cs typeface="Consolas" panose="020B0609020204030204" pitchFamily="49" charset="0"/>
              </a:rPr>
              <a:t>(Ignore integer ALU operation for now as branch is predicted as taken.)</a:t>
            </a:r>
            <a:endParaRPr lang="en-US" sz="1800" i="1" dirty="0">
              <a:cs typeface="Consolas" panose="020B0609020204030204" pitchFamily="49" charset="0"/>
            </a:endParaRPr>
          </a:p>
        </p:txBody>
      </p:sp>
      <p:sp>
        <p:nvSpPr>
          <p:cNvPr id="75779" name="Text Box 5">
            <a:extLst>
              <a:ext uri="{FF2B5EF4-FFF2-40B4-BE49-F238E27FC236}">
                <a16:creationId xmlns:a16="http://schemas.microsoft.com/office/drawing/2014/main" id="{E8508054-9B6F-A64A-8E50-B9985C341498}"/>
              </a:ext>
            </a:extLst>
          </p:cNvPr>
          <p:cNvSpPr txBox="1">
            <a:spLocks noChangeArrowheads="1"/>
          </p:cNvSpPr>
          <p:nvPr/>
        </p:nvSpPr>
        <p:spPr bwMode="auto">
          <a:xfrm rot="5400000">
            <a:off x="7814469" y="5542757"/>
            <a:ext cx="2289175" cy="3698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800">
                <a:solidFill>
                  <a:srgbClr val="0066FF"/>
                </a:solidFill>
              </a:rPr>
              <a:t>Dynamic Scheduling</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63468"/>
    </mc:Choice>
    <mc:Fallback xmlns="">
      <p:transition spd="slow" advTm="63468"/>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2000" fill="hold"/>
                                        <p:tgtEl>
                                          <p:spTgt spid="242691">
                                            <p:txEl>
                                              <p:pRg st="4" end="4"/>
                                            </p:txEl>
                                          </p:spTgt>
                                        </p:tgtEl>
                                        <p:attrNameLst>
                                          <p:attrName>style.color</p:attrName>
                                        </p:attrNameLst>
                                      </p:cBhvr>
                                      <p:to>
                                        <a:schemeClr val="bg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a:extLst>
              <a:ext uri="{FF2B5EF4-FFF2-40B4-BE49-F238E27FC236}">
                <a16:creationId xmlns:a16="http://schemas.microsoft.com/office/drawing/2014/main" id="{7E7EECE6-D805-654A-A719-EB06F53D3E06}"/>
              </a:ext>
            </a:extLst>
          </p:cNvPr>
          <p:cNvSpPr>
            <a:spLocks noGrp="1" noChangeArrowheads="1"/>
          </p:cNvSpPr>
          <p:nvPr>
            <p:ph type="title"/>
          </p:nvPr>
        </p:nvSpPr>
        <p:spPr/>
        <p:txBody>
          <a:bodyPr/>
          <a:lstStyle/>
          <a:p>
            <a:r>
              <a:rPr lang="en-AU" altLang="en-US"/>
              <a:t>Tomasulo’s with Loop-Based Code</a:t>
            </a:r>
          </a:p>
        </p:txBody>
      </p:sp>
      <p:sp>
        <p:nvSpPr>
          <p:cNvPr id="242691" name="Rectangle 3">
            <a:extLst>
              <a:ext uri="{FF2B5EF4-FFF2-40B4-BE49-F238E27FC236}">
                <a16:creationId xmlns:a16="http://schemas.microsoft.com/office/drawing/2014/main" id="{3EBCFB52-ED84-B04D-809B-9A998D084C01}"/>
              </a:ext>
            </a:extLst>
          </p:cNvPr>
          <p:cNvSpPr>
            <a:spLocks noGrp="1" noChangeArrowheads="1"/>
          </p:cNvSpPr>
          <p:nvPr>
            <p:ph idx="1"/>
          </p:nvPr>
        </p:nvSpPr>
        <p:spPr/>
        <p:txBody>
          <a:bodyPr/>
          <a:lstStyle/>
          <a:p>
            <a:pPr marL="0" indent="0">
              <a:buFontTx/>
              <a:buNone/>
              <a:defRPr/>
            </a:pPr>
            <a:r>
              <a:rPr lang="en-US" sz="2000" dirty="0">
                <a:latin typeface="Consolas" panose="020B0609020204030204" pitchFamily="49" charset="0"/>
                <a:cs typeface="Consolas" panose="020B0609020204030204" pitchFamily="49" charset="0"/>
              </a:rPr>
              <a:t>Loop:	</a:t>
            </a:r>
            <a:r>
              <a:rPr lang="en-US" sz="2000" dirty="0" err="1">
                <a:latin typeface="Consolas" panose="020B0609020204030204" pitchFamily="49" charset="0"/>
                <a:cs typeface="Consolas" panose="020B0609020204030204" pitchFamily="49" charset="0"/>
              </a:rPr>
              <a:t>fld</a:t>
            </a:r>
            <a:r>
              <a:rPr lang="en-US" sz="2000" dirty="0">
                <a:latin typeface="Consolas" panose="020B0609020204030204" pitchFamily="49" charset="0"/>
                <a:cs typeface="Consolas" panose="020B0609020204030204" pitchFamily="49" charset="0"/>
              </a:rPr>
              <a:t> 	f0,0(x1)</a:t>
            </a:r>
          </a:p>
          <a:p>
            <a:pPr marL="0" indent="0">
              <a:buFontTx/>
              <a:buNone/>
              <a:defRPr/>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fmul.d</a:t>
            </a:r>
            <a:r>
              <a:rPr lang="en-US" sz="2000" dirty="0">
                <a:latin typeface="Consolas" panose="020B0609020204030204" pitchFamily="49" charset="0"/>
                <a:cs typeface="Consolas" panose="020B0609020204030204" pitchFamily="49" charset="0"/>
              </a:rPr>
              <a:t>	f4,f0,f2</a:t>
            </a:r>
          </a:p>
          <a:p>
            <a:pPr marL="0" indent="0">
              <a:buFontTx/>
              <a:buNone/>
              <a:defRPr/>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fsd</a:t>
            </a:r>
            <a:r>
              <a:rPr lang="en-US" sz="2000" dirty="0">
                <a:latin typeface="Consolas" panose="020B0609020204030204" pitchFamily="49" charset="0"/>
                <a:cs typeface="Consolas" panose="020B0609020204030204" pitchFamily="49" charset="0"/>
              </a:rPr>
              <a:t> 	f4,0(x1)</a:t>
            </a:r>
          </a:p>
          <a:p>
            <a:pPr marL="0" indent="0">
              <a:buFontTx/>
              <a:buNone/>
              <a:defRPr/>
            </a:pPr>
            <a:r>
              <a:rPr lang="en-US" sz="2000" dirty="0">
                <a:latin typeface="Consolas" panose="020B0609020204030204" pitchFamily="49" charset="0"/>
                <a:cs typeface="Consolas" panose="020B0609020204030204" pitchFamily="49" charset="0"/>
              </a:rPr>
              <a:t>	</a:t>
            </a:r>
            <a:r>
              <a:rPr lang="en-US" sz="2000" dirty="0" err="1">
                <a:solidFill>
                  <a:schemeClr val="bg1">
                    <a:lumMod val="65000"/>
                  </a:schemeClr>
                </a:solidFill>
                <a:latin typeface="Consolas" panose="020B0609020204030204" pitchFamily="49" charset="0"/>
                <a:cs typeface="Consolas" panose="020B0609020204030204" pitchFamily="49" charset="0"/>
              </a:rPr>
              <a:t>addi</a:t>
            </a:r>
            <a:r>
              <a:rPr lang="en-US" sz="2000" dirty="0">
                <a:solidFill>
                  <a:schemeClr val="bg1">
                    <a:lumMod val="65000"/>
                  </a:schemeClr>
                </a:solidFill>
                <a:latin typeface="Consolas" panose="020B0609020204030204" pitchFamily="49" charset="0"/>
                <a:cs typeface="Consolas" panose="020B0609020204030204" pitchFamily="49" charset="0"/>
              </a:rPr>
              <a:t> 	x1,x1,8</a:t>
            </a:r>
          </a:p>
          <a:p>
            <a:pPr marL="0" indent="0">
              <a:buFontTx/>
              <a:buNone/>
              <a:defRPr/>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bne</a:t>
            </a:r>
            <a:r>
              <a:rPr lang="en-US" sz="2000" dirty="0">
                <a:latin typeface="Consolas" panose="020B0609020204030204" pitchFamily="49" charset="0"/>
                <a:cs typeface="Consolas" panose="020B0609020204030204" pitchFamily="49" charset="0"/>
              </a:rPr>
              <a:t> 	x1,x2,Loop 	// branches if x1 != x2</a:t>
            </a:r>
            <a:endParaRPr lang="en-US" dirty="0">
              <a:cs typeface="Consolas" panose="020B0609020204030204" pitchFamily="49" charset="0"/>
            </a:endParaRPr>
          </a:p>
          <a:p>
            <a:pPr marL="0" indent="0">
              <a:spcBef>
                <a:spcPts val="1176"/>
              </a:spcBef>
              <a:buFontTx/>
              <a:buNone/>
              <a:defRPr/>
            </a:pPr>
            <a:r>
              <a:rPr lang="en-US" dirty="0">
                <a:cs typeface="Consolas" panose="020B0609020204030204" pitchFamily="49" charset="0"/>
              </a:rPr>
              <a:t>Observations</a:t>
            </a:r>
          </a:p>
          <a:p>
            <a:pPr>
              <a:defRPr/>
            </a:pPr>
            <a:r>
              <a:rPr lang="en-US" sz="2000" dirty="0">
                <a:cs typeface="Consolas" panose="020B0609020204030204" pitchFamily="49" charset="0"/>
              </a:rPr>
              <a:t>A load (</a:t>
            </a:r>
            <a:r>
              <a:rPr lang="en-US" sz="2000" dirty="0" err="1">
                <a:latin typeface="Consolas" panose="020B0609020204030204" pitchFamily="49" charset="0"/>
                <a:cs typeface="Consolas" panose="020B0609020204030204" pitchFamily="49" charset="0"/>
              </a:rPr>
              <a:t>fld</a:t>
            </a:r>
            <a:r>
              <a:rPr lang="en-US" sz="2000" dirty="0">
                <a:cs typeface="Consolas" panose="020B0609020204030204" pitchFamily="49" charset="0"/>
              </a:rPr>
              <a:t>) and a store (</a:t>
            </a:r>
            <a:r>
              <a:rPr lang="en-US" sz="2000" dirty="0" err="1">
                <a:latin typeface="Consolas" panose="020B0609020204030204" pitchFamily="49" charset="0"/>
                <a:cs typeface="Consolas" panose="020B0609020204030204" pitchFamily="49" charset="0"/>
              </a:rPr>
              <a:t>fsd</a:t>
            </a:r>
            <a:r>
              <a:rPr lang="en-US" sz="2000" dirty="0">
                <a:cs typeface="Consolas" panose="020B0609020204030204" pitchFamily="49" charset="0"/>
              </a:rPr>
              <a:t>) can be safely done </a:t>
            </a:r>
            <a:r>
              <a:rPr lang="en-US" sz="2000" i="1" dirty="0">
                <a:cs typeface="Consolas" panose="020B0609020204030204" pitchFamily="49" charset="0"/>
              </a:rPr>
              <a:t>out of order</a:t>
            </a:r>
            <a:r>
              <a:rPr lang="en-US" sz="2000" dirty="0">
                <a:cs typeface="Consolas" panose="020B0609020204030204" pitchFamily="49" charset="0"/>
              </a:rPr>
              <a:t> </a:t>
            </a:r>
            <a:r>
              <a:rPr lang="en-US" sz="2000" dirty="0" err="1">
                <a:cs typeface="Consolas" panose="020B0609020204030204" pitchFamily="49" charset="0"/>
              </a:rPr>
              <a:t>iff</a:t>
            </a:r>
            <a:r>
              <a:rPr lang="en-US" sz="2000" dirty="0">
                <a:cs typeface="Consolas" panose="020B0609020204030204" pitchFamily="49" charset="0"/>
              </a:rPr>
              <a:t> they access different locations, but what if they access the same?</a:t>
            </a:r>
          </a:p>
          <a:p>
            <a:pPr lvl="1">
              <a:defRPr/>
            </a:pPr>
            <a:r>
              <a:rPr lang="en-US" sz="1600" dirty="0">
                <a:cs typeface="Consolas" panose="020B0609020204030204" pitchFamily="49" charset="0"/>
              </a:rPr>
              <a:t>Load is before store in program order &amp; interchanging them </a:t>
            </a:r>
            <a:r>
              <a:rPr lang="en-US" sz="1600" dirty="0">
                <a:cs typeface="Consolas" panose="020B0609020204030204" pitchFamily="49" charset="0"/>
                <a:sym typeface="Wingdings" pitchFamily="2" charset="2"/>
              </a:rPr>
              <a:t> WAR hazard</a:t>
            </a:r>
          </a:p>
          <a:p>
            <a:pPr lvl="1">
              <a:defRPr/>
            </a:pPr>
            <a:r>
              <a:rPr lang="en-US" sz="1600" dirty="0">
                <a:cs typeface="Consolas" panose="020B0609020204030204" pitchFamily="49" charset="0"/>
                <a:sym typeface="Wingdings" pitchFamily="2" charset="2"/>
              </a:rPr>
              <a:t>Store is before load in program order &amp; interchanging them  RAW hazard</a:t>
            </a:r>
          </a:p>
          <a:p>
            <a:pPr lvl="1">
              <a:defRPr/>
            </a:pPr>
            <a:r>
              <a:rPr lang="en-US" sz="1600" dirty="0">
                <a:cs typeface="Consolas" panose="020B0609020204030204" pitchFamily="49" charset="0"/>
                <a:sym typeface="Wingdings" pitchFamily="2" charset="2"/>
              </a:rPr>
              <a:t>Also, interchanging two stores  WAW hazard</a:t>
            </a:r>
          </a:p>
          <a:p>
            <a:pPr marL="0" indent="0">
              <a:buFontTx/>
              <a:buNone/>
              <a:defRPr/>
            </a:pPr>
            <a:endParaRPr lang="en-US" sz="1400" dirty="0">
              <a:cs typeface="Consolas" panose="020B0609020204030204" pitchFamily="49" charset="0"/>
            </a:endParaRPr>
          </a:p>
          <a:p>
            <a:pPr marL="0" indent="0">
              <a:buFontTx/>
              <a:buNone/>
              <a:defRPr/>
            </a:pPr>
            <a:r>
              <a:rPr lang="en-US" dirty="0">
                <a:cs typeface="Consolas" panose="020B0609020204030204" pitchFamily="49" charset="0"/>
              </a:rPr>
              <a:t>How to Detect Hazards on Loads &amp; Stores?</a:t>
            </a:r>
          </a:p>
          <a:p>
            <a:pPr marL="0" indent="0">
              <a:buFontTx/>
              <a:buNone/>
              <a:defRPr/>
            </a:pPr>
            <a:endParaRPr lang="en-US" sz="2000" dirty="0">
              <a:cs typeface="Consolas" panose="020B0609020204030204" pitchFamily="49" charset="0"/>
              <a:sym typeface="Wingdings" pitchFamily="2" charset="2"/>
            </a:endParaRPr>
          </a:p>
        </p:txBody>
      </p:sp>
      <p:sp>
        <p:nvSpPr>
          <p:cNvPr id="77827" name="Text Box 5">
            <a:extLst>
              <a:ext uri="{FF2B5EF4-FFF2-40B4-BE49-F238E27FC236}">
                <a16:creationId xmlns:a16="http://schemas.microsoft.com/office/drawing/2014/main" id="{5257A603-D591-8A4D-B326-256A6C3421AD}"/>
              </a:ext>
            </a:extLst>
          </p:cNvPr>
          <p:cNvSpPr txBox="1">
            <a:spLocks noChangeArrowheads="1"/>
          </p:cNvSpPr>
          <p:nvPr/>
        </p:nvSpPr>
        <p:spPr bwMode="auto">
          <a:xfrm rot="5400000">
            <a:off x="7814469" y="5542757"/>
            <a:ext cx="2289175" cy="3698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800">
                <a:solidFill>
                  <a:srgbClr val="0066FF"/>
                </a:solidFill>
              </a:rPr>
              <a:t>Dynamic Scheduling</a:t>
            </a:r>
          </a:p>
        </p:txBody>
      </p:sp>
      <mc:AlternateContent xmlns:mc="http://schemas.openxmlformats.org/markup-compatibility/2006" xmlns:p14="http://schemas.microsoft.com/office/powerpoint/2010/main" xmlns:iact="http://schemas.microsoft.com/office/powerpoint/2014/inkAction">
        <mc:Choice Requires="p14 iact">
          <p:contentPart p14:bwMode="auto" r:id="rId3">
            <p14:nvContentPartPr>
              <p14:cNvPr id="3" name="Ink 2">
                <a:extLst>
                  <a:ext uri="{FF2B5EF4-FFF2-40B4-BE49-F238E27FC236}">
                    <a16:creationId xmlns:a16="http://schemas.microsoft.com/office/drawing/2014/main" id="{3B7CEB84-DF92-0442-A935-426EB977F9BF}"/>
                  </a:ext>
                </a:extLst>
              </p14:cNvPr>
              <p14:cNvContentPartPr/>
              <p14:nvPr>
                <p:extLst>
                  <p:ext uri="{42D2F446-02D8-4167-A562-619A0277C38B}">
                    <p15:isNarration xmlns:p15="http://schemas.microsoft.com/office/powerpoint/2012/main" val="1"/>
                  </p:ext>
                </p:extLst>
              </p14:nvPr>
            </p14:nvContentPartPr>
            <p14:xfrm>
              <a:off x="4444920" y="4550400"/>
              <a:ext cx="3313440" cy="636480"/>
            </p14:xfrm>
          </p:contentPart>
        </mc:Choice>
        <mc:Fallback xmlns="">
          <p:pic>
            <p:nvPicPr>
              <p:cNvPr id="3" name="Ink 2">
                <a:extLst>
                  <a:ext uri="{FF2B5EF4-FFF2-40B4-BE49-F238E27FC236}">
                    <a16:creationId xmlns:a16="http://schemas.microsoft.com/office/drawing/2014/main" id="{3B7CEB84-DF92-0442-A935-426EB977F9BF}"/>
                  </a:ext>
                </a:extLst>
              </p:cNvPr>
              <p:cNvPicPr>
                <a:picLocks noGrp="1" noRot="1" noChangeAspect="1" noMove="1" noResize="1" noEditPoints="1" noAdjustHandles="1" noChangeArrowheads="1" noChangeShapeType="1"/>
              </p:cNvPicPr>
              <p:nvPr/>
            </p:nvPicPr>
            <p:blipFill>
              <a:blip r:embed="rId6"/>
              <a:stretch>
                <a:fillRect/>
              </a:stretch>
            </p:blipFill>
            <p:spPr>
              <a:xfrm>
                <a:off x="4435560" y="4541040"/>
                <a:ext cx="3332160" cy="655200"/>
              </a:xfrm>
              <a:prstGeom prst="rect">
                <a:avLst/>
              </a:prstGeom>
            </p:spPr>
          </p:pic>
        </mc:Fallback>
      </mc:AlternateContent>
    </p:spTree>
  </p:cSld>
  <p:clrMapOvr>
    <a:masterClrMapping/>
  </p:clrMapOvr>
  <mc:AlternateContent xmlns:mc="http://schemas.openxmlformats.org/markup-compatibility/2006" xmlns:p14="http://schemas.microsoft.com/office/powerpoint/2010/main">
    <mc:Choice Requires="p14">
      <p:transition spd="slow" p14:dur="2000" advTm="95870"/>
    </mc:Choice>
    <mc:Fallback xmlns="">
      <p:transition spd="slow" advTm="9587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md type="call" cmd="playFrom(0.0)">
                                      <p:cBhvr>
                                        <p:cTn id="7"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a:extLst>
              <a:ext uri="{FF2B5EF4-FFF2-40B4-BE49-F238E27FC236}">
                <a16:creationId xmlns:a16="http://schemas.microsoft.com/office/drawing/2014/main" id="{384BC093-E2EC-294D-916C-AFB514458E42}"/>
              </a:ext>
            </a:extLst>
          </p:cNvPr>
          <p:cNvSpPr>
            <a:spLocks noGrp="1" noChangeArrowheads="1"/>
          </p:cNvSpPr>
          <p:nvPr>
            <p:ph type="title"/>
          </p:nvPr>
        </p:nvSpPr>
        <p:spPr/>
        <p:txBody>
          <a:bodyPr/>
          <a:lstStyle/>
          <a:p>
            <a:r>
              <a:rPr lang="en-AU" altLang="en-US"/>
              <a:t>Tomasulo’s with Loop-Based Code</a:t>
            </a:r>
          </a:p>
        </p:txBody>
      </p:sp>
      <p:sp>
        <p:nvSpPr>
          <p:cNvPr id="242691" name="Rectangle 3">
            <a:extLst>
              <a:ext uri="{FF2B5EF4-FFF2-40B4-BE49-F238E27FC236}">
                <a16:creationId xmlns:a16="http://schemas.microsoft.com/office/drawing/2014/main" id="{A2775428-1498-1E45-89CA-FEF49B31DA95}"/>
              </a:ext>
            </a:extLst>
          </p:cNvPr>
          <p:cNvSpPr>
            <a:spLocks noGrp="1" noChangeArrowheads="1"/>
          </p:cNvSpPr>
          <p:nvPr>
            <p:ph idx="1"/>
          </p:nvPr>
        </p:nvSpPr>
        <p:spPr/>
        <p:txBody>
          <a:bodyPr/>
          <a:lstStyle/>
          <a:p>
            <a:pPr marL="0" indent="0">
              <a:buFontTx/>
              <a:buNone/>
              <a:defRPr/>
            </a:pPr>
            <a:r>
              <a:rPr lang="en-US" sz="2000" dirty="0">
                <a:latin typeface="Consolas" panose="020B0609020204030204" pitchFamily="49" charset="0"/>
                <a:cs typeface="Consolas" panose="020B0609020204030204" pitchFamily="49" charset="0"/>
              </a:rPr>
              <a:t>Loop:	</a:t>
            </a:r>
            <a:r>
              <a:rPr lang="en-US" sz="2000" dirty="0" err="1">
                <a:latin typeface="Consolas" panose="020B0609020204030204" pitchFamily="49" charset="0"/>
                <a:cs typeface="Consolas" panose="020B0609020204030204" pitchFamily="49" charset="0"/>
              </a:rPr>
              <a:t>fld</a:t>
            </a:r>
            <a:r>
              <a:rPr lang="en-US" sz="2000" dirty="0">
                <a:latin typeface="Consolas" panose="020B0609020204030204" pitchFamily="49" charset="0"/>
                <a:cs typeface="Consolas" panose="020B0609020204030204" pitchFamily="49" charset="0"/>
              </a:rPr>
              <a:t> 	f0,0(x1)</a:t>
            </a:r>
          </a:p>
          <a:p>
            <a:pPr marL="0" indent="0">
              <a:buFontTx/>
              <a:buNone/>
              <a:defRPr/>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fmul.d</a:t>
            </a:r>
            <a:r>
              <a:rPr lang="en-US" sz="2000" dirty="0">
                <a:latin typeface="Consolas" panose="020B0609020204030204" pitchFamily="49" charset="0"/>
                <a:cs typeface="Consolas" panose="020B0609020204030204" pitchFamily="49" charset="0"/>
              </a:rPr>
              <a:t>	f4,f0,f2</a:t>
            </a:r>
          </a:p>
          <a:p>
            <a:pPr marL="0" indent="0">
              <a:buFontTx/>
              <a:buNone/>
              <a:defRPr/>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fsd</a:t>
            </a:r>
            <a:r>
              <a:rPr lang="en-US" sz="2000" dirty="0">
                <a:latin typeface="Consolas" panose="020B0609020204030204" pitchFamily="49" charset="0"/>
                <a:cs typeface="Consolas" panose="020B0609020204030204" pitchFamily="49" charset="0"/>
              </a:rPr>
              <a:t> 	f4,0(x1)</a:t>
            </a:r>
          </a:p>
          <a:p>
            <a:pPr marL="0" indent="0">
              <a:buFontTx/>
              <a:buNone/>
              <a:defRPr/>
            </a:pPr>
            <a:r>
              <a:rPr lang="en-US" sz="2000" dirty="0">
                <a:latin typeface="Consolas" panose="020B0609020204030204" pitchFamily="49" charset="0"/>
                <a:cs typeface="Consolas" panose="020B0609020204030204" pitchFamily="49" charset="0"/>
              </a:rPr>
              <a:t>	</a:t>
            </a:r>
            <a:r>
              <a:rPr lang="en-US" sz="2000" dirty="0" err="1">
                <a:solidFill>
                  <a:schemeClr val="bg1">
                    <a:lumMod val="65000"/>
                  </a:schemeClr>
                </a:solidFill>
                <a:latin typeface="Consolas" panose="020B0609020204030204" pitchFamily="49" charset="0"/>
                <a:cs typeface="Consolas" panose="020B0609020204030204" pitchFamily="49" charset="0"/>
              </a:rPr>
              <a:t>addi</a:t>
            </a:r>
            <a:r>
              <a:rPr lang="en-US" sz="2000" dirty="0">
                <a:solidFill>
                  <a:schemeClr val="bg1">
                    <a:lumMod val="65000"/>
                  </a:schemeClr>
                </a:solidFill>
                <a:latin typeface="Consolas" panose="020B0609020204030204" pitchFamily="49" charset="0"/>
                <a:cs typeface="Consolas" panose="020B0609020204030204" pitchFamily="49" charset="0"/>
              </a:rPr>
              <a:t> 	x1,x1,8</a:t>
            </a:r>
          </a:p>
          <a:p>
            <a:pPr marL="0" indent="0">
              <a:buFontTx/>
              <a:buNone/>
              <a:defRPr/>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bne</a:t>
            </a:r>
            <a:r>
              <a:rPr lang="en-US" sz="2000" dirty="0">
                <a:latin typeface="Consolas" panose="020B0609020204030204" pitchFamily="49" charset="0"/>
                <a:cs typeface="Consolas" panose="020B0609020204030204" pitchFamily="49" charset="0"/>
              </a:rPr>
              <a:t> 	x1,x2,Loop 	// branches if x1 != x2</a:t>
            </a:r>
            <a:endParaRPr lang="en-US" dirty="0">
              <a:cs typeface="Consolas" panose="020B0609020204030204" pitchFamily="49" charset="0"/>
            </a:endParaRPr>
          </a:p>
          <a:p>
            <a:pPr marL="0" indent="0">
              <a:spcBef>
                <a:spcPts val="1176"/>
              </a:spcBef>
              <a:buFontTx/>
              <a:buNone/>
              <a:defRPr/>
            </a:pPr>
            <a:r>
              <a:rPr lang="en-US" dirty="0">
                <a:cs typeface="Consolas" panose="020B0609020204030204" pitchFamily="49" charset="0"/>
              </a:rPr>
              <a:t>How to Detect Hazards on Loads &amp; Stores?</a:t>
            </a:r>
          </a:p>
          <a:p>
            <a:pPr>
              <a:defRPr/>
            </a:pPr>
            <a:r>
              <a:rPr lang="en-US" sz="2000" dirty="0">
                <a:cs typeface="Consolas" panose="020B0609020204030204" pitchFamily="49" charset="0"/>
                <a:sym typeface="Wingdings" pitchFamily="2" charset="2"/>
              </a:rPr>
              <a:t>Loads</a:t>
            </a:r>
          </a:p>
          <a:p>
            <a:pPr lvl="1">
              <a:defRPr/>
            </a:pPr>
            <a:r>
              <a:rPr lang="en-US" sz="1600" dirty="0">
                <a:cs typeface="Consolas" panose="020B0609020204030204" pitchFamily="49" charset="0"/>
                <a:sym typeface="Wingdings" pitchFamily="2" charset="2"/>
              </a:rPr>
              <a:t>Compute the data memory address associated with any earlier memory operation  pragmatically check the “A” field of all active (store) buffers</a:t>
            </a:r>
          </a:p>
          <a:p>
            <a:pPr lvl="1">
              <a:defRPr/>
            </a:pPr>
            <a:r>
              <a:rPr lang="en-US" sz="1600" dirty="0">
                <a:cs typeface="Consolas" panose="020B0609020204030204" pitchFamily="49" charset="0"/>
              </a:rPr>
              <a:t>If load address matches address of any active entry in store buffer, load is </a:t>
            </a:r>
            <a:r>
              <a:rPr lang="en-US" sz="1600" i="1" dirty="0">
                <a:cs typeface="Consolas" panose="020B0609020204030204" pitchFamily="49" charset="0"/>
              </a:rPr>
              <a:t>not</a:t>
            </a:r>
            <a:r>
              <a:rPr lang="en-US" sz="1600" dirty="0">
                <a:cs typeface="Consolas" panose="020B0609020204030204" pitchFamily="49" charset="0"/>
              </a:rPr>
              <a:t> sent to load buffer until conflicting store completes (i.e., respect RAW hazard)</a:t>
            </a:r>
          </a:p>
          <a:p>
            <a:pPr>
              <a:defRPr/>
            </a:pPr>
            <a:r>
              <a:rPr lang="en-US" sz="2000" dirty="0">
                <a:cs typeface="Consolas" panose="020B0609020204030204" pitchFamily="49" charset="0"/>
              </a:rPr>
              <a:t>Stores</a:t>
            </a:r>
          </a:p>
          <a:p>
            <a:pPr lvl="1">
              <a:defRPr/>
            </a:pPr>
            <a:r>
              <a:rPr lang="en-US" sz="1600" dirty="0">
                <a:cs typeface="Consolas" panose="020B0609020204030204" pitchFamily="49" charset="0"/>
              </a:rPr>
              <a:t>Similar to loads except that CPU must check for conflicts on both the load buffers AND store buffers (since conflicting stores cannot be reordered with respect to either a load or a store, i.e., WAR or WAW).</a:t>
            </a:r>
          </a:p>
          <a:p>
            <a:pPr>
              <a:defRPr/>
            </a:pPr>
            <a:endParaRPr lang="en-US" sz="2000" dirty="0">
              <a:cs typeface="Consolas" panose="020B0609020204030204" pitchFamily="49" charset="0"/>
            </a:endParaRPr>
          </a:p>
        </p:txBody>
      </p:sp>
      <p:sp>
        <p:nvSpPr>
          <p:cNvPr id="79875" name="Text Box 5">
            <a:extLst>
              <a:ext uri="{FF2B5EF4-FFF2-40B4-BE49-F238E27FC236}">
                <a16:creationId xmlns:a16="http://schemas.microsoft.com/office/drawing/2014/main" id="{212E8CB1-3957-2F42-BA57-893EAB0851CE}"/>
              </a:ext>
            </a:extLst>
          </p:cNvPr>
          <p:cNvSpPr txBox="1">
            <a:spLocks noChangeArrowheads="1"/>
          </p:cNvSpPr>
          <p:nvPr/>
        </p:nvSpPr>
        <p:spPr bwMode="auto">
          <a:xfrm rot="5400000">
            <a:off x="7814469" y="5542757"/>
            <a:ext cx="2289175" cy="3698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800">
                <a:solidFill>
                  <a:srgbClr val="0066FF"/>
                </a:solidFill>
              </a:rPr>
              <a:t>Dynamic Scheduling</a:t>
            </a:r>
          </a:p>
        </p:txBody>
      </p:sp>
      <mc:AlternateContent xmlns:mc="http://schemas.openxmlformats.org/markup-compatibility/2006" xmlns:p14="http://schemas.microsoft.com/office/powerpoint/2010/main" xmlns:iact="http://schemas.microsoft.com/office/powerpoint/2014/inkAction">
        <mc:Choice Requires="p14 iact">
          <p:contentPart p14:bwMode="auto" r:id="rId3">
            <p14:nvContentPartPr>
              <p14:cNvPr id="3" name="Ink 2">
                <a:extLst>
                  <a:ext uri="{FF2B5EF4-FFF2-40B4-BE49-F238E27FC236}">
                    <a16:creationId xmlns:a16="http://schemas.microsoft.com/office/drawing/2014/main" id="{29A1344B-7B3C-A64D-8F0C-36BF27DBB1C2}"/>
                  </a:ext>
                </a:extLst>
              </p14:cNvPr>
              <p14:cNvContentPartPr/>
              <p14:nvPr>
                <p:extLst>
                  <p:ext uri="{42D2F446-02D8-4167-A562-619A0277C38B}">
                    <p15:isNarration xmlns:p15="http://schemas.microsoft.com/office/powerpoint/2012/main" val="1"/>
                  </p:ext>
                </p:extLst>
              </p14:nvPr>
            </p14:nvContentPartPr>
            <p14:xfrm>
              <a:off x="4084560" y="4492440"/>
              <a:ext cx="3360960" cy="1665720"/>
            </p14:xfrm>
          </p:contentPart>
        </mc:Choice>
        <mc:Fallback xmlns="">
          <p:pic>
            <p:nvPicPr>
              <p:cNvPr id="3" name="Ink 2">
                <a:extLst>
                  <a:ext uri="{FF2B5EF4-FFF2-40B4-BE49-F238E27FC236}">
                    <a16:creationId xmlns:a16="http://schemas.microsoft.com/office/drawing/2014/main" id="{29A1344B-7B3C-A64D-8F0C-36BF27DBB1C2}"/>
                  </a:ext>
                </a:extLst>
              </p:cNvPr>
              <p:cNvPicPr>
                <a:picLocks noGrp="1" noRot="1" noChangeAspect="1" noMove="1" noResize="1" noEditPoints="1" noAdjustHandles="1" noChangeArrowheads="1" noChangeShapeType="1"/>
              </p:cNvPicPr>
              <p:nvPr/>
            </p:nvPicPr>
            <p:blipFill>
              <a:blip r:embed="rId6"/>
              <a:stretch>
                <a:fillRect/>
              </a:stretch>
            </p:blipFill>
            <p:spPr>
              <a:xfrm>
                <a:off x="4075200" y="4483080"/>
                <a:ext cx="3379680" cy="1684440"/>
              </a:xfrm>
              <a:prstGeom prst="rect">
                <a:avLst/>
              </a:prstGeom>
            </p:spPr>
          </p:pic>
        </mc:Fallback>
      </mc:AlternateContent>
    </p:spTree>
  </p:cSld>
  <p:clrMapOvr>
    <a:masterClrMapping/>
  </p:clrMapOvr>
  <mc:AlternateContent xmlns:mc="http://schemas.openxmlformats.org/markup-compatibility/2006" xmlns:p14="http://schemas.microsoft.com/office/powerpoint/2010/main">
    <mc:Choice Requires="p14">
      <p:transition spd="slow" p14:dur="2000" advTm="72689"/>
    </mc:Choice>
    <mc:Fallback xmlns="">
      <p:transition spd="slow" advTm="7268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md type="call" cmd="playFrom(0.0)">
                                      <p:cBhvr>
                                        <p:cTn id="7"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a:extLst>
              <a:ext uri="{FF2B5EF4-FFF2-40B4-BE49-F238E27FC236}">
                <a16:creationId xmlns:a16="http://schemas.microsoft.com/office/drawing/2014/main" id="{3888F0CB-FD86-2748-B4F5-9EC4F0D98D2E}"/>
              </a:ext>
            </a:extLst>
          </p:cNvPr>
          <p:cNvSpPr>
            <a:spLocks noGrp="1" noChangeArrowheads="1"/>
          </p:cNvSpPr>
          <p:nvPr>
            <p:ph type="title"/>
          </p:nvPr>
        </p:nvSpPr>
        <p:spPr>
          <a:xfrm>
            <a:off x="430307" y="156323"/>
            <a:ext cx="7772400" cy="762000"/>
          </a:xfrm>
        </p:spPr>
        <p:txBody>
          <a:bodyPr/>
          <a:lstStyle/>
          <a:p>
            <a:r>
              <a:rPr lang="en-AU" altLang="en-US" dirty="0" err="1"/>
              <a:t>Tomasulo’s</a:t>
            </a:r>
            <a:r>
              <a:rPr lang="en-AU" altLang="en-US" dirty="0"/>
              <a:t> with Loop-Based Code</a:t>
            </a:r>
          </a:p>
        </p:txBody>
      </p:sp>
      <p:sp>
        <p:nvSpPr>
          <p:cNvPr id="3" name="Content Placeholder 2">
            <a:extLst>
              <a:ext uri="{FF2B5EF4-FFF2-40B4-BE49-F238E27FC236}">
                <a16:creationId xmlns:a16="http://schemas.microsoft.com/office/drawing/2014/main" id="{D3F1AE7D-880A-8249-97E4-DF007E811C32}"/>
              </a:ext>
            </a:extLst>
          </p:cNvPr>
          <p:cNvSpPr>
            <a:spLocks noGrp="1"/>
          </p:cNvSpPr>
          <p:nvPr>
            <p:ph idx="1"/>
          </p:nvPr>
        </p:nvSpPr>
        <p:spPr/>
        <p:txBody>
          <a:bodyPr/>
          <a:lstStyle/>
          <a:p>
            <a:endParaRPr lang="en-US"/>
          </a:p>
        </p:txBody>
      </p:sp>
      <p:pic>
        <p:nvPicPr>
          <p:cNvPr id="81922" name="Picture 2">
            <a:extLst>
              <a:ext uri="{FF2B5EF4-FFF2-40B4-BE49-F238E27FC236}">
                <a16:creationId xmlns:a16="http://schemas.microsoft.com/office/drawing/2014/main" id="{420ADCB7-5F16-ED47-81F7-AC974671F4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513" y="884238"/>
            <a:ext cx="6581775" cy="546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CA0C9966-9B3D-914A-8788-6D05544F4BBB}"/>
              </a:ext>
            </a:extLst>
          </p:cNvPr>
          <p:cNvSpPr txBox="1"/>
          <p:nvPr/>
        </p:nvSpPr>
        <p:spPr>
          <a:xfrm>
            <a:off x="7216775" y="981075"/>
            <a:ext cx="1557338" cy="1016000"/>
          </a:xfrm>
          <a:prstGeom prst="rect">
            <a:avLst/>
          </a:prstGeom>
          <a:noFill/>
        </p:spPr>
        <p:txBody>
          <a:bodyPr>
            <a:spAutoFit/>
          </a:bodyPr>
          <a:lstStyle/>
          <a:p>
            <a:pPr>
              <a:defRPr/>
            </a:pPr>
            <a:r>
              <a:rPr lang="en-US" sz="2000" dirty="0">
                <a:solidFill>
                  <a:schemeClr val="bg1">
                    <a:lumMod val="65000"/>
                  </a:schemeClr>
                </a:solidFill>
              </a:rPr>
              <a:t>VLIW approach later</a:t>
            </a:r>
          </a:p>
        </p:txBody>
      </p:sp>
      <p:sp>
        <p:nvSpPr>
          <p:cNvPr id="81924" name="Text Box 5">
            <a:extLst>
              <a:ext uri="{FF2B5EF4-FFF2-40B4-BE49-F238E27FC236}">
                <a16:creationId xmlns:a16="http://schemas.microsoft.com/office/drawing/2014/main" id="{0C210A77-AF5C-1D4B-A291-6B8A9418E6A6}"/>
              </a:ext>
            </a:extLst>
          </p:cNvPr>
          <p:cNvSpPr txBox="1">
            <a:spLocks noChangeArrowheads="1"/>
          </p:cNvSpPr>
          <p:nvPr/>
        </p:nvSpPr>
        <p:spPr bwMode="auto">
          <a:xfrm rot="5400000">
            <a:off x="7814469" y="5542757"/>
            <a:ext cx="2289175" cy="3698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800">
                <a:solidFill>
                  <a:srgbClr val="0066FF"/>
                </a:solidFill>
              </a:rPr>
              <a:t>Dynamic Scheduling</a:t>
            </a:r>
          </a:p>
        </p:txBody>
      </p:sp>
    </p:spTree>
  </p:cSld>
  <p:clrMapOvr>
    <a:masterClrMapping/>
  </p:clrMapOvr>
  <mc:AlternateContent xmlns:mc="http://schemas.openxmlformats.org/markup-compatibility/2006" xmlns:p14="http://schemas.microsoft.com/office/powerpoint/2010/main">
    <mc:Choice Requires="p14">
      <p:transition spd="slow" p14:dur="2000" advTm="171964"/>
    </mc:Choice>
    <mc:Fallback xmlns="">
      <p:transition spd="slow" advTm="171964"/>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a:extLst>
              <a:ext uri="{FF2B5EF4-FFF2-40B4-BE49-F238E27FC236}">
                <a16:creationId xmlns:a16="http://schemas.microsoft.com/office/drawing/2014/main" id="{3E24F97C-6E68-D24D-8D4D-DD7D11F9C4F3}"/>
              </a:ext>
            </a:extLst>
          </p:cNvPr>
          <p:cNvSpPr>
            <a:spLocks noGrp="1" noChangeArrowheads="1"/>
          </p:cNvSpPr>
          <p:nvPr>
            <p:ph type="title"/>
          </p:nvPr>
        </p:nvSpPr>
        <p:spPr>
          <a:xfrm>
            <a:off x="685800" y="344179"/>
            <a:ext cx="7772400" cy="762000"/>
          </a:xfrm>
        </p:spPr>
        <p:txBody>
          <a:bodyPr/>
          <a:lstStyle/>
          <a:p>
            <a:r>
              <a:rPr lang="en-US" altLang="en-US" dirty="0"/>
              <a:t>Adoption of </a:t>
            </a:r>
            <a:r>
              <a:rPr lang="en-US" altLang="en-US" dirty="0" err="1"/>
              <a:t>Tomasulo’s</a:t>
            </a:r>
            <a:r>
              <a:rPr lang="en-US" altLang="en-US" dirty="0"/>
              <a:t> Algorithm</a:t>
            </a:r>
          </a:p>
        </p:txBody>
      </p:sp>
      <p:sp>
        <p:nvSpPr>
          <p:cNvPr id="3" name="Content Placeholder 2">
            <a:extLst>
              <a:ext uri="{FF2B5EF4-FFF2-40B4-BE49-F238E27FC236}">
                <a16:creationId xmlns:a16="http://schemas.microsoft.com/office/drawing/2014/main" id="{6011A52D-C7A1-D84E-995E-97F6458634A5}"/>
              </a:ext>
            </a:extLst>
          </p:cNvPr>
          <p:cNvSpPr>
            <a:spLocks noGrp="1" noChangeArrowheads="1"/>
          </p:cNvSpPr>
          <p:nvPr>
            <p:ph idx="1"/>
          </p:nvPr>
        </p:nvSpPr>
        <p:spPr>
          <a:xfrm>
            <a:off x="685800" y="1146837"/>
            <a:ext cx="7772400" cy="5095875"/>
          </a:xfrm>
        </p:spPr>
        <p:txBody>
          <a:bodyPr/>
          <a:lstStyle/>
          <a:p>
            <a:r>
              <a:rPr lang="en-US" altLang="en-US" dirty="0"/>
              <a:t>Proposed in 1967! 😳</a:t>
            </a:r>
          </a:p>
          <a:p>
            <a:r>
              <a:rPr lang="en-US" altLang="en-US" dirty="0"/>
              <a:t>Not widely adopted until … the 1990s!</a:t>
            </a:r>
          </a:p>
          <a:p>
            <a:pPr lvl="1"/>
            <a:r>
              <a:rPr lang="en-US" altLang="en-US" dirty="0"/>
              <a:t>Intro of caches created unpredictable delays </a:t>
            </a:r>
            <a:r>
              <a:rPr lang="en-US" altLang="en-US" dirty="0">
                <a:sym typeface="Wingdings" pitchFamily="2" charset="2"/>
              </a:rPr>
              <a:t> need for </a:t>
            </a:r>
            <a:r>
              <a:rPr lang="en-US" altLang="en-US" i="1" dirty="0">
                <a:sym typeface="Wingdings" pitchFamily="2" charset="2"/>
              </a:rPr>
              <a:t>dynamic scheduling</a:t>
            </a:r>
          </a:p>
          <a:p>
            <a:pPr lvl="2"/>
            <a:r>
              <a:rPr lang="en-US" altLang="en-US" dirty="0">
                <a:sym typeface="Wingdings" pitchFamily="2" charset="2"/>
              </a:rPr>
              <a:t>Out-of-order execution (and completion) allows CPU to continue executing instructions while waiting the completion of a cache miss, thus hiding all or part of the cache-miss penalty.</a:t>
            </a:r>
          </a:p>
          <a:p>
            <a:pPr lvl="3"/>
            <a:r>
              <a:rPr lang="en-US" altLang="en-US" dirty="0">
                <a:sym typeface="Wingdings" pitchFamily="2" charset="2"/>
              </a:rPr>
              <a:t>What kind of advanced cache optimization is this?</a:t>
            </a:r>
          </a:p>
          <a:p>
            <a:pPr lvl="1"/>
            <a:r>
              <a:rPr lang="en-US" altLang="en-US" dirty="0">
                <a:sym typeface="Wingdings" pitchFamily="2" charset="2"/>
              </a:rPr>
              <a:t>CPUs became more aggressive about their issue capability while CPU designers concerned with the performance of difficult-to-schedule code (e.g., non-numeric code  graphs)  need for </a:t>
            </a:r>
            <a:r>
              <a:rPr lang="en-US" altLang="en-US" i="1" dirty="0">
                <a:sym typeface="Wingdings" pitchFamily="2" charset="2"/>
              </a:rPr>
              <a:t>automated register renaming, dynamic scheduling, and speculation</a:t>
            </a:r>
            <a:r>
              <a:rPr lang="en-US" altLang="en-US" dirty="0">
                <a:sym typeface="Wingdings" pitchFamily="2" charset="2"/>
              </a:rPr>
              <a:t> (coming up next)</a:t>
            </a:r>
          </a:p>
          <a:p>
            <a:pPr lvl="1"/>
            <a:r>
              <a:rPr lang="en-US" altLang="en-US" dirty="0"/>
              <a:t>Can achieve higher performance without the compiler needing to target code to a specific pipeline structure (i.e., architecture)</a:t>
            </a:r>
          </a:p>
        </p:txBody>
      </p:sp>
      <p:sp>
        <p:nvSpPr>
          <p:cNvPr id="83971" name="Text Box 5">
            <a:extLst>
              <a:ext uri="{FF2B5EF4-FFF2-40B4-BE49-F238E27FC236}">
                <a16:creationId xmlns:a16="http://schemas.microsoft.com/office/drawing/2014/main" id="{2F973E44-7479-7343-B7EF-0594AE0F7C96}"/>
              </a:ext>
            </a:extLst>
          </p:cNvPr>
          <p:cNvSpPr txBox="1">
            <a:spLocks noChangeArrowheads="1"/>
          </p:cNvSpPr>
          <p:nvPr/>
        </p:nvSpPr>
        <p:spPr bwMode="auto">
          <a:xfrm rot="5400000">
            <a:off x="7814469" y="5542757"/>
            <a:ext cx="2289175" cy="3698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800">
                <a:solidFill>
                  <a:srgbClr val="0066FF"/>
                </a:solidFill>
              </a:rPr>
              <a:t>Dynamic Scheduling</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59457"/>
    </mc:Choice>
    <mc:Fallback xmlns="">
      <p:transition spd="slow" advTm="159457"/>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dissolve">
                                      <p:cBhvr>
                                        <p:cTn id="10" dur="500"/>
                                        <p:tgtEl>
                                          <p:spTgt spid="3">
                                            <p:txEl>
                                              <p:pRg st="3" end="3"/>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dissolve">
                                      <p:cBhvr>
                                        <p:cTn id="13" dur="500"/>
                                        <p:tgtEl>
                                          <p:spTgt spid="3">
                                            <p:txEl>
                                              <p:pRg st="4" end="4"/>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dissolve">
                                      <p:cBhvr>
                                        <p:cTn id="18" dur="500"/>
                                        <p:tgtEl>
                                          <p:spTgt spid="3">
                                            <p:txEl>
                                              <p:pRg st="5" end="5"/>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dissolve">
                                      <p:cBhvr>
                                        <p:cTn id="2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a:extLst>
              <a:ext uri="{FF2B5EF4-FFF2-40B4-BE49-F238E27FC236}">
                <a16:creationId xmlns:a16="http://schemas.microsoft.com/office/drawing/2014/main" id="{8AFA2949-ED15-0D48-96B8-9A07D89A2B98}"/>
              </a:ext>
            </a:extLst>
          </p:cNvPr>
          <p:cNvSpPr>
            <a:spLocks noGrp="1" noChangeArrowheads="1"/>
          </p:cNvSpPr>
          <p:nvPr>
            <p:ph type="title"/>
          </p:nvPr>
        </p:nvSpPr>
        <p:spPr/>
        <p:txBody>
          <a:bodyPr/>
          <a:lstStyle/>
          <a:p>
            <a:r>
              <a:rPr lang="en-AU" altLang="en-US"/>
              <a:t>Recap:  Dynamic Scheduling</a:t>
            </a:r>
          </a:p>
        </p:txBody>
      </p:sp>
      <p:sp>
        <p:nvSpPr>
          <p:cNvPr id="86018" name="Rectangle 3">
            <a:extLst>
              <a:ext uri="{FF2B5EF4-FFF2-40B4-BE49-F238E27FC236}">
                <a16:creationId xmlns:a16="http://schemas.microsoft.com/office/drawing/2014/main" id="{8621CF2C-6B54-CD4A-A5B8-F13F744EAF07}"/>
              </a:ext>
            </a:extLst>
          </p:cNvPr>
          <p:cNvSpPr>
            <a:spLocks noGrp="1" noChangeArrowheads="1"/>
          </p:cNvSpPr>
          <p:nvPr>
            <p:ph idx="1"/>
          </p:nvPr>
        </p:nvSpPr>
        <p:spPr/>
        <p:txBody>
          <a:bodyPr/>
          <a:lstStyle/>
          <a:p>
            <a:r>
              <a:rPr lang="en-US" altLang="en-US"/>
              <a:t>Dynamic scheduling implies</a:t>
            </a:r>
          </a:p>
          <a:p>
            <a:pPr lvl="1"/>
            <a:r>
              <a:rPr lang="en-US" altLang="en-US"/>
              <a:t>Out-of-order execution</a:t>
            </a:r>
          </a:p>
          <a:p>
            <a:pPr lvl="1"/>
            <a:r>
              <a:rPr lang="en-US" altLang="en-US"/>
              <a:t>Out-of-order completion</a:t>
            </a:r>
          </a:p>
          <a:p>
            <a:pPr lvl="1"/>
            <a:endParaRPr lang="en-US" altLang="en-US"/>
          </a:p>
          <a:p>
            <a:r>
              <a:rPr lang="en-US" altLang="en-US"/>
              <a:t>Creates the possibility for WAR and WAW hazards</a:t>
            </a:r>
          </a:p>
          <a:p>
            <a:endParaRPr lang="en-US" altLang="en-US"/>
          </a:p>
          <a:p>
            <a:r>
              <a:rPr lang="en-US" altLang="en-US"/>
              <a:t>Tomasulo’s Approach</a:t>
            </a:r>
          </a:p>
          <a:p>
            <a:pPr lvl="1"/>
            <a:r>
              <a:rPr lang="en-US" altLang="en-US"/>
              <a:t>Tracks when operands are available</a:t>
            </a:r>
          </a:p>
          <a:p>
            <a:pPr lvl="1"/>
            <a:r>
              <a:rPr lang="en-US" altLang="en-US"/>
              <a:t>Introduces register renaming in hardware</a:t>
            </a:r>
          </a:p>
          <a:p>
            <a:pPr lvl="2"/>
            <a:r>
              <a:rPr lang="en-US" altLang="en-US"/>
              <a:t>Minimizes WAW and WAR hazards</a:t>
            </a:r>
          </a:p>
        </p:txBody>
      </p:sp>
      <p:sp>
        <p:nvSpPr>
          <p:cNvPr id="86019" name="Text Box 5">
            <a:extLst>
              <a:ext uri="{FF2B5EF4-FFF2-40B4-BE49-F238E27FC236}">
                <a16:creationId xmlns:a16="http://schemas.microsoft.com/office/drawing/2014/main" id="{55BA23C5-B1D1-6641-848F-6E0420F0AC17}"/>
              </a:ext>
            </a:extLst>
          </p:cNvPr>
          <p:cNvSpPr txBox="1">
            <a:spLocks noChangeArrowheads="1"/>
          </p:cNvSpPr>
          <p:nvPr/>
        </p:nvSpPr>
        <p:spPr bwMode="auto">
          <a:xfrm rot="5400000">
            <a:off x="7814469" y="5530057"/>
            <a:ext cx="2289175" cy="3698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800">
                <a:solidFill>
                  <a:srgbClr val="0066FF"/>
                </a:solidFill>
              </a:rPr>
              <a:t>Dynamic Scheduling</a:t>
            </a:r>
          </a:p>
        </p:txBody>
      </p:sp>
    </p:spTree>
  </p:cSld>
  <p:clrMapOvr>
    <a:masterClrMapping/>
  </p:clrMapOvr>
  <mc:AlternateContent xmlns:mc="http://schemas.openxmlformats.org/markup-compatibility/2006" xmlns:p14="http://schemas.microsoft.com/office/powerpoint/2010/main">
    <mc:Choice Requires="p14">
      <p:transition spd="slow" p14:dur="2000" advTm="84447"/>
    </mc:Choice>
    <mc:Fallback xmlns="">
      <p:transition spd="slow" advTm="84447"/>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a:extLst>
              <a:ext uri="{FF2B5EF4-FFF2-40B4-BE49-F238E27FC236}">
                <a16:creationId xmlns:a16="http://schemas.microsoft.com/office/drawing/2014/main" id="{88C6D230-C5F5-1C46-87BE-0ABDED04C320}"/>
              </a:ext>
            </a:extLst>
          </p:cNvPr>
          <p:cNvSpPr>
            <a:spLocks noGrp="1" noChangeArrowheads="1"/>
          </p:cNvSpPr>
          <p:nvPr>
            <p:ph type="title"/>
          </p:nvPr>
        </p:nvSpPr>
        <p:spPr/>
        <p:txBody>
          <a:bodyPr/>
          <a:lstStyle/>
          <a:p>
            <a:r>
              <a:rPr lang="en-AU" altLang="en-US"/>
              <a:t>Hardware-Based Speculation</a:t>
            </a:r>
          </a:p>
        </p:txBody>
      </p:sp>
      <p:sp>
        <p:nvSpPr>
          <p:cNvPr id="68610" name="Rectangle 3">
            <a:extLst>
              <a:ext uri="{FF2B5EF4-FFF2-40B4-BE49-F238E27FC236}">
                <a16:creationId xmlns:a16="http://schemas.microsoft.com/office/drawing/2014/main" id="{EDB07942-E912-6743-8EA1-8449BB8FA425}"/>
              </a:ext>
            </a:extLst>
          </p:cNvPr>
          <p:cNvSpPr>
            <a:spLocks noGrp="1" noChangeArrowheads="1"/>
          </p:cNvSpPr>
          <p:nvPr>
            <p:ph type="body" idx="1"/>
          </p:nvPr>
        </p:nvSpPr>
        <p:spPr/>
        <p:txBody>
          <a:bodyPr/>
          <a:lstStyle/>
          <a:p>
            <a:pPr>
              <a:defRPr/>
            </a:pPr>
            <a:r>
              <a:rPr lang="en-US" altLang="en-US" dirty="0"/>
              <a:t>Execute instructions along predicted execution paths but only commit the results </a:t>
            </a:r>
            <a:r>
              <a:rPr lang="en-US" altLang="en-US" i="1" dirty="0"/>
              <a:t>if prediction was correct</a:t>
            </a:r>
          </a:p>
          <a:p>
            <a:pPr>
              <a:defRPr/>
            </a:pPr>
            <a:endParaRPr lang="en-US" altLang="en-US" dirty="0"/>
          </a:p>
          <a:p>
            <a:pPr>
              <a:defRPr/>
            </a:pPr>
            <a:r>
              <a:rPr lang="en-US" altLang="en-US" dirty="0"/>
              <a:t>Instruction commit</a:t>
            </a:r>
          </a:p>
          <a:p>
            <a:pPr lvl="1">
              <a:defRPr/>
            </a:pPr>
            <a:r>
              <a:rPr lang="en-US" altLang="en-US" dirty="0"/>
              <a:t>Allow an instruction to update the register file when instruction is no longer speculative</a:t>
            </a:r>
          </a:p>
          <a:p>
            <a:pPr marL="457200" lvl="1" indent="0">
              <a:buFontTx/>
              <a:buNone/>
              <a:defRPr/>
            </a:pPr>
            <a:endParaRPr lang="en-US" altLang="en-US" dirty="0"/>
          </a:p>
          <a:p>
            <a:pPr>
              <a:defRPr/>
            </a:pPr>
            <a:r>
              <a:rPr lang="en-US" altLang="en-US" dirty="0"/>
              <a:t>Need an additional piece of hardware to prevent any irrevocable action until an instruction commits</a:t>
            </a:r>
          </a:p>
          <a:p>
            <a:pPr lvl="1">
              <a:defRPr/>
            </a:pPr>
            <a:r>
              <a:rPr lang="en-US" altLang="en-US" dirty="0"/>
              <a:t>i.e., updating state or taking an execution</a:t>
            </a:r>
          </a:p>
        </p:txBody>
      </p:sp>
      <p:sp>
        <p:nvSpPr>
          <p:cNvPr id="88067" name="Text Box 5">
            <a:extLst>
              <a:ext uri="{FF2B5EF4-FFF2-40B4-BE49-F238E27FC236}">
                <a16:creationId xmlns:a16="http://schemas.microsoft.com/office/drawing/2014/main" id="{0F9AF1E7-A4DE-D545-8D36-E5803F2D60B3}"/>
              </a:ext>
            </a:extLst>
          </p:cNvPr>
          <p:cNvSpPr txBox="1">
            <a:spLocks noChangeArrowheads="1"/>
          </p:cNvSpPr>
          <p:nvPr/>
        </p:nvSpPr>
        <p:spPr bwMode="auto">
          <a:xfrm rot="5400000">
            <a:off x="6197600" y="3900488"/>
            <a:ext cx="5545137" cy="3698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800">
                <a:solidFill>
                  <a:srgbClr val="0066FF"/>
                </a:solidFill>
              </a:rPr>
              <a:t>Dynamic Scheduling &amp; Hardware-based Speculation</a:t>
            </a:r>
          </a:p>
        </p:txBody>
      </p:sp>
    </p:spTree>
  </p:cSld>
  <p:clrMapOvr>
    <a:masterClrMapping/>
  </p:clrMapOvr>
  <p:transition advTm="60004"/>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a:extLst>
              <a:ext uri="{FF2B5EF4-FFF2-40B4-BE49-F238E27FC236}">
                <a16:creationId xmlns:a16="http://schemas.microsoft.com/office/drawing/2014/main" id="{ACDCF0C0-AB9A-344D-885F-AA9ED2B9FBAE}"/>
              </a:ext>
            </a:extLst>
          </p:cNvPr>
          <p:cNvSpPr>
            <a:spLocks noGrp="1" noChangeArrowheads="1"/>
          </p:cNvSpPr>
          <p:nvPr>
            <p:ph type="title"/>
          </p:nvPr>
        </p:nvSpPr>
        <p:spPr/>
        <p:txBody>
          <a:bodyPr/>
          <a:lstStyle/>
          <a:p>
            <a:r>
              <a:rPr lang="en-US" altLang="en-US"/>
              <a:t>Hardware-Based Speculation</a:t>
            </a:r>
          </a:p>
        </p:txBody>
      </p:sp>
      <p:sp>
        <p:nvSpPr>
          <p:cNvPr id="90114" name="Content Placeholder 2">
            <a:extLst>
              <a:ext uri="{FF2B5EF4-FFF2-40B4-BE49-F238E27FC236}">
                <a16:creationId xmlns:a16="http://schemas.microsoft.com/office/drawing/2014/main" id="{905B8F95-AF64-C546-870A-8EA778243711}"/>
              </a:ext>
            </a:extLst>
          </p:cNvPr>
          <p:cNvSpPr>
            <a:spLocks noGrp="1" noChangeArrowheads="1"/>
          </p:cNvSpPr>
          <p:nvPr>
            <p:ph idx="1"/>
          </p:nvPr>
        </p:nvSpPr>
        <p:spPr>
          <a:xfrm>
            <a:off x="685800" y="1219200"/>
            <a:ext cx="8140700" cy="5105400"/>
          </a:xfrm>
        </p:spPr>
        <p:txBody>
          <a:bodyPr/>
          <a:lstStyle/>
          <a:p>
            <a:r>
              <a:rPr lang="en-US" altLang="en-US"/>
              <a:t>Dynamic Scheduling vs. (Hardware-Based) Speculation</a:t>
            </a:r>
          </a:p>
          <a:p>
            <a:endParaRPr lang="en-US" altLang="en-US" sz="1200"/>
          </a:p>
          <a:p>
            <a:r>
              <a:rPr lang="en-US" altLang="en-US"/>
              <a:t>Dynamic Scheduling</a:t>
            </a:r>
          </a:p>
          <a:p>
            <a:pPr lvl="1"/>
            <a:r>
              <a:rPr lang="en-US" altLang="en-US"/>
              <a:t>Fetch, decode, and issue instructions</a:t>
            </a:r>
          </a:p>
          <a:p>
            <a:r>
              <a:rPr lang="en-US" altLang="en-US"/>
              <a:t>Speculation</a:t>
            </a:r>
          </a:p>
          <a:p>
            <a:pPr lvl="1"/>
            <a:r>
              <a:rPr lang="en-US" altLang="en-US"/>
              <a:t>Fetch, decode, issue, and </a:t>
            </a:r>
            <a:r>
              <a:rPr lang="en-US" altLang="en-US" i="1"/>
              <a:t>execute</a:t>
            </a:r>
            <a:r>
              <a:rPr lang="en-US" altLang="en-US"/>
              <a:t> instructions</a:t>
            </a:r>
          </a:p>
          <a:p>
            <a:pPr lvl="1"/>
            <a:endParaRPr lang="en-US" altLang="en-US" sz="1200"/>
          </a:p>
          <a:p>
            <a:r>
              <a:rPr lang="en-US" altLang="en-US"/>
              <a:t>Key Ideas Behind Hardware-Based Speculation</a:t>
            </a:r>
          </a:p>
          <a:p>
            <a:pPr lvl="1">
              <a:buFontTx/>
              <a:buAutoNum type="arabicPeriod"/>
            </a:pPr>
            <a:r>
              <a:rPr lang="en-US" altLang="en-US"/>
              <a:t>Dynamic branch prediction</a:t>
            </a:r>
          </a:p>
          <a:p>
            <a:pPr marL="1257300" lvl="2" indent="-457200"/>
            <a:r>
              <a:rPr lang="en-US" altLang="en-US"/>
              <a:t>Choose which instructions to execute</a:t>
            </a:r>
          </a:p>
          <a:p>
            <a:pPr lvl="1">
              <a:buFontTx/>
              <a:buAutoNum type="arabicPeriod"/>
            </a:pPr>
            <a:r>
              <a:rPr lang="en-US" altLang="en-US"/>
              <a:t>Speculation</a:t>
            </a:r>
          </a:p>
          <a:p>
            <a:pPr marL="1257300" lvl="2" indent="-457200"/>
            <a:r>
              <a:rPr lang="en-US" altLang="en-US"/>
              <a:t>Execute instructions before control dependences are resolved</a:t>
            </a:r>
          </a:p>
          <a:p>
            <a:pPr lvl="1">
              <a:buFontTx/>
              <a:buAutoNum type="arabicPeriod"/>
            </a:pPr>
            <a:r>
              <a:rPr lang="en-US" altLang="en-US"/>
              <a:t>Dynamic scheduling</a:t>
            </a:r>
          </a:p>
          <a:p>
            <a:pPr marL="1257300" lvl="2" indent="-457200"/>
            <a:r>
              <a:rPr lang="en-US" altLang="en-US"/>
              <a:t>Deal with the scheduling of different combinations of basic blocks</a:t>
            </a:r>
          </a:p>
        </p:txBody>
      </p:sp>
      <mc:AlternateContent xmlns:mc="http://schemas.openxmlformats.org/markup-compatibility/2006" xmlns:p14="http://schemas.microsoft.com/office/powerpoint/2010/main" xmlns:iact="http://schemas.microsoft.com/office/powerpoint/2014/inkAction">
        <mc:Choice Requires="p14 iact">
          <p:contentPart p14:bwMode="auto" r:id="rId2">
            <p14:nvContentPartPr>
              <p14:cNvPr id="3" name="Ink 2">
                <a:extLst>
                  <a:ext uri="{FF2B5EF4-FFF2-40B4-BE49-F238E27FC236}">
                    <a16:creationId xmlns:a16="http://schemas.microsoft.com/office/drawing/2014/main" id="{5F8E67B7-2E12-6540-BB17-418722535EF1}"/>
                  </a:ext>
                </a:extLst>
              </p14:cNvPr>
              <p14:cNvContentPartPr/>
              <p14:nvPr>
                <p:extLst>
                  <p:ext uri="{42D2F446-02D8-4167-A562-619A0277C38B}">
                    <p15:isNarration xmlns:p15="http://schemas.microsoft.com/office/powerpoint/2012/main" val="1"/>
                  </p:ext>
                </p:extLst>
              </p14:nvPr>
            </p14:nvContentPartPr>
            <p14:xfrm>
              <a:off x="2574000" y="2322360"/>
              <a:ext cx="2777400" cy="1184760"/>
            </p14:xfrm>
          </p:contentPart>
        </mc:Choice>
        <mc:Fallback xmlns="">
          <p:pic>
            <p:nvPicPr>
              <p:cNvPr id="3" name="Ink 2">
                <a:extLst>
                  <a:ext uri="{FF2B5EF4-FFF2-40B4-BE49-F238E27FC236}">
                    <a16:creationId xmlns:a16="http://schemas.microsoft.com/office/drawing/2014/main" id="{5F8E67B7-2E12-6540-BB17-418722535EF1}"/>
                  </a:ext>
                </a:extLst>
              </p:cNvPr>
              <p:cNvPicPr>
                <a:picLocks noGrp="1" noRot="1" noChangeAspect="1" noMove="1" noResize="1" noEditPoints="1" noAdjustHandles="1" noChangeArrowheads="1" noChangeShapeType="1"/>
              </p:cNvPicPr>
              <p:nvPr/>
            </p:nvPicPr>
            <p:blipFill>
              <a:blip r:embed="rId5"/>
              <a:stretch>
                <a:fillRect/>
              </a:stretch>
            </p:blipFill>
            <p:spPr>
              <a:xfrm>
                <a:off x="2564640" y="2313000"/>
                <a:ext cx="2796120" cy="1203480"/>
              </a:xfrm>
              <a:prstGeom prst="rect">
                <a:avLst/>
              </a:prstGeom>
            </p:spPr>
          </p:pic>
        </mc:Fallback>
      </mc:AlternateContent>
    </p:spTree>
  </p:cSld>
  <p:clrMapOvr>
    <a:masterClrMapping/>
  </p:clrMapOvr>
  <mc:AlternateContent xmlns:mc="http://schemas.openxmlformats.org/markup-compatibility/2006" xmlns:p14="http://schemas.microsoft.com/office/powerpoint/2010/main">
    <mc:Choice Requires="p14">
      <p:transition spd="slow" p14:dur="2000" advTm="76978"/>
    </mc:Choice>
    <mc:Fallback xmlns="">
      <p:transition spd="slow" advTm="7697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md type="call" cmd="playFrom(0.0)">
                                      <p:cBhvr>
                                        <p:cTn id="7"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a:extLst>
              <a:ext uri="{FF2B5EF4-FFF2-40B4-BE49-F238E27FC236}">
                <a16:creationId xmlns:a16="http://schemas.microsoft.com/office/drawing/2014/main" id="{87DFFC0F-6F00-D34E-9BD5-DC061E766FF4}"/>
              </a:ext>
            </a:extLst>
          </p:cNvPr>
          <p:cNvSpPr>
            <a:spLocks noGrp="1" noChangeArrowheads="1"/>
          </p:cNvSpPr>
          <p:nvPr>
            <p:ph type="title"/>
          </p:nvPr>
        </p:nvSpPr>
        <p:spPr/>
        <p:txBody>
          <a:bodyPr/>
          <a:lstStyle/>
          <a:p>
            <a:r>
              <a:rPr lang="en-AU" altLang="en-US"/>
              <a:t>Re-order Buffer (ROB)</a:t>
            </a:r>
          </a:p>
        </p:txBody>
      </p:sp>
      <p:sp>
        <p:nvSpPr>
          <p:cNvPr id="91138" name="Rectangle 3">
            <a:extLst>
              <a:ext uri="{FF2B5EF4-FFF2-40B4-BE49-F238E27FC236}">
                <a16:creationId xmlns:a16="http://schemas.microsoft.com/office/drawing/2014/main" id="{8AA6832D-07A2-B044-AD9B-FC6A28BB0945}"/>
              </a:ext>
            </a:extLst>
          </p:cNvPr>
          <p:cNvSpPr>
            <a:spLocks noGrp="1" noChangeArrowheads="1"/>
          </p:cNvSpPr>
          <p:nvPr>
            <p:ph idx="1"/>
          </p:nvPr>
        </p:nvSpPr>
        <p:spPr/>
        <p:txBody>
          <a:bodyPr/>
          <a:lstStyle/>
          <a:p>
            <a:r>
              <a:rPr lang="en-US" altLang="en-US"/>
              <a:t>Re-order buffer</a:t>
            </a:r>
          </a:p>
          <a:p>
            <a:pPr lvl="1"/>
            <a:r>
              <a:rPr lang="en-US" altLang="en-US"/>
              <a:t>Holds the result of instruction between completion and commit</a:t>
            </a:r>
          </a:p>
          <a:p>
            <a:endParaRPr lang="en-US" altLang="en-US"/>
          </a:p>
          <a:p>
            <a:r>
              <a:rPr lang="en-US" altLang="en-US"/>
              <a:t>Four fields</a:t>
            </a:r>
          </a:p>
          <a:p>
            <a:pPr lvl="1"/>
            <a:r>
              <a:rPr lang="en-US" altLang="en-US"/>
              <a:t>Instruction type:  branch/store/register</a:t>
            </a:r>
          </a:p>
          <a:p>
            <a:pPr lvl="1"/>
            <a:r>
              <a:rPr lang="en-US" altLang="en-US"/>
              <a:t>Destination field:  register number</a:t>
            </a:r>
          </a:p>
          <a:p>
            <a:pPr lvl="1"/>
            <a:r>
              <a:rPr lang="en-US" altLang="en-US"/>
              <a:t>Value field:  output value</a:t>
            </a:r>
          </a:p>
          <a:p>
            <a:pPr lvl="1"/>
            <a:r>
              <a:rPr lang="en-US" altLang="en-US"/>
              <a:t>Ready field:  completed execution?</a:t>
            </a:r>
          </a:p>
          <a:p>
            <a:endParaRPr lang="en-US" altLang="en-US"/>
          </a:p>
          <a:p>
            <a:r>
              <a:rPr lang="en-US" altLang="en-US"/>
              <a:t>Modify reservation stations</a:t>
            </a:r>
          </a:p>
          <a:p>
            <a:pPr lvl="1"/>
            <a:r>
              <a:rPr lang="en-US" altLang="en-US"/>
              <a:t>Operand source is now reorder buffer instead of functional unit</a:t>
            </a:r>
          </a:p>
        </p:txBody>
      </p:sp>
      <p:sp>
        <p:nvSpPr>
          <p:cNvPr id="91139" name="Text Box 5">
            <a:extLst>
              <a:ext uri="{FF2B5EF4-FFF2-40B4-BE49-F238E27FC236}">
                <a16:creationId xmlns:a16="http://schemas.microsoft.com/office/drawing/2014/main" id="{43B38542-5432-6E4A-8203-0310A760339B}"/>
              </a:ext>
            </a:extLst>
          </p:cNvPr>
          <p:cNvSpPr txBox="1">
            <a:spLocks noChangeArrowheads="1"/>
          </p:cNvSpPr>
          <p:nvPr/>
        </p:nvSpPr>
        <p:spPr bwMode="auto">
          <a:xfrm rot="5400000">
            <a:off x="6197600" y="3900488"/>
            <a:ext cx="5545137" cy="3698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800">
                <a:solidFill>
                  <a:srgbClr val="0066FF"/>
                </a:solidFill>
              </a:rPr>
              <a:t>Dynamic Scheduling &amp; Hardware-based Speculation</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6">
            <a:extLst>
              <a:ext uri="{FF2B5EF4-FFF2-40B4-BE49-F238E27FC236}">
                <a16:creationId xmlns:a16="http://schemas.microsoft.com/office/drawing/2014/main" id="{DE3CCC69-54D0-044E-9A5A-69B8C24B4E58}"/>
              </a:ext>
            </a:extLst>
          </p:cNvPr>
          <p:cNvSpPr>
            <a:spLocks noGrp="1" noChangeArrowheads="1"/>
          </p:cNvSpPr>
          <p:nvPr>
            <p:ph type="title"/>
          </p:nvPr>
        </p:nvSpPr>
        <p:spPr/>
        <p:txBody>
          <a:bodyPr/>
          <a:lstStyle/>
          <a:p>
            <a:r>
              <a:rPr lang="en-US" altLang="en-US"/>
              <a:t>Tomasulo’</a:t>
            </a:r>
            <a:r>
              <a:rPr lang="en-US" altLang="ja-JP"/>
              <a:t>s with Reorder Buffer</a:t>
            </a:r>
            <a:endParaRPr lang="en-US" altLang="en-US"/>
          </a:p>
        </p:txBody>
      </p:sp>
      <p:pic>
        <p:nvPicPr>
          <p:cNvPr id="93186" name="Picture 2">
            <a:extLst>
              <a:ext uri="{FF2B5EF4-FFF2-40B4-BE49-F238E27FC236}">
                <a16:creationId xmlns:a16="http://schemas.microsoft.com/office/drawing/2014/main" id="{EC5FB190-1BB6-6841-B95C-A40B80498A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4913" y="1008063"/>
            <a:ext cx="6734175" cy="521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87" name="Text Box 5">
            <a:extLst>
              <a:ext uri="{FF2B5EF4-FFF2-40B4-BE49-F238E27FC236}">
                <a16:creationId xmlns:a16="http://schemas.microsoft.com/office/drawing/2014/main" id="{776C83D0-C331-D74F-874E-C773FA5EF3C8}"/>
              </a:ext>
            </a:extLst>
          </p:cNvPr>
          <p:cNvSpPr txBox="1">
            <a:spLocks noChangeArrowheads="1"/>
          </p:cNvSpPr>
          <p:nvPr/>
        </p:nvSpPr>
        <p:spPr bwMode="auto">
          <a:xfrm rot="5400000">
            <a:off x="6205538" y="3903663"/>
            <a:ext cx="5507037" cy="3698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800">
                <a:solidFill>
                  <a:srgbClr val="0066FF"/>
                </a:solidFill>
              </a:rPr>
              <a:t>Dynamic Scheduling &amp; Hardware-based Speculation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a:extLst>
              <a:ext uri="{FF2B5EF4-FFF2-40B4-BE49-F238E27FC236}">
                <a16:creationId xmlns:a16="http://schemas.microsoft.com/office/drawing/2014/main" id="{16742820-B9F2-3443-BEA8-D1890A07766E}"/>
              </a:ext>
            </a:extLst>
          </p:cNvPr>
          <p:cNvSpPr>
            <a:spLocks noGrp="1" noChangeArrowheads="1"/>
          </p:cNvSpPr>
          <p:nvPr>
            <p:ph type="title"/>
          </p:nvPr>
        </p:nvSpPr>
        <p:spPr>
          <a:xfrm>
            <a:off x="685799" y="371475"/>
            <a:ext cx="7988301" cy="762000"/>
          </a:xfrm>
        </p:spPr>
        <p:txBody>
          <a:bodyPr/>
          <a:lstStyle/>
          <a:p>
            <a:r>
              <a:rPr lang="en-US" altLang="en-US" dirty="0"/>
              <a:t>In-Order Issue, In-Order Completion (IOI-IOC)</a:t>
            </a:r>
          </a:p>
        </p:txBody>
      </p:sp>
      <p:sp>
        <p:nvSpPr>
          <p:cNvPr id="23554" name="Rectangle 2">
            <a:extLst>
              <a:ext uri="{FF2B5EF4-FFF2-40B4-BE49-F238E27FC236}">
                <a16:creationId xmlns:a16="http://schemas.microsoft.com/office/drawing/2014/main" id="{0ACB160D-C1CF-C141-B4FA-AC3524ECCA52}"/>
              </a:ext>
            </a:extLst>
          </p:cNvPr>
          <p:cNvSpPr>
            <a:spLocks noGrp="1" noChangeArrowheads="1"/>
          </p:cNvSpPr>
          <p:nvPr>
            <p:ph idx="1"/>
          </p:nvPr>
        </p:nvSpPr>
        <p:spPr/>
        <p:txBody>
          <a:bodyPr/>
          <a:lstStyle/>
          <a:p>
            <a:r>
              <a:rPr lang="en-US" altLang="en-US" dirty="0"/>
              <a:t>Simplest policy is to issue instructions in exact program order and to complete them in the same order they were fetched (i.e., in program order)</a:t>
            </a:r>
          </a:p>
          <a:p>
            <a:r>
              <a:rPr lang="en-US" altLang="en-US" dirty="0"/>
              <a:t>Example</a:t>
            </a:r>
          </a:p>
          <a:p>
            <a:pPr marL="904875" lvl="1"/>
            <a:r>
              <a:rPr lang="en-US" altLang="en-US" dirty="0"/>
              <a:t>Assume pipelined processor that can </a:t>
            </a:r>
            <a:r>
              <a:rPr lang="en-US" altLang="en-US" b="1" i="1" dirty="0"/>
              <a:t>fetch &amp; decode 2 instructions per cycle</a:t>
            </a:r>
            <a:r>
              <a:rPr lang="en-US" altLang="en-US" dirty="0"/>
              <a:t>, has </a:t>
            </a:r>
            <a:r>
              <a:rPr lang="en-US" altLang="en-US" b="1" i="1" dirty="0"/>
              <a:t>3 functional units </a:t>
            </a:r>
            <a:r>
              <a:rPr lang="en-US" altLang="en-US" dirty="0"/>
              <a:t>(single-cycle adder, a single-cycle shifter, and a two-cycle multiplier), and can </a:t>
            </a:r>
            <a:r>
              <a:rPr lang="en-US" altLang="en-US" b="1" i="1" dirty="0"/>
              <a:t>complete (and write back) two results per cycle</a:t>
            </a:r>
          </a:p>
          <a:p>
            <a:pPr marL="904875" lvl="1"/>
            <a:r>
              <a:rPr lang="en-US" altLang="en-US" dirty="0"/>
              <a:t>Instruction sequence:</a:t>
            </a:r>
            <a:br>
              <a:rPr lang="en-US" altLang="en-US" dirty="0"/>
            </a:br>
            <a:r>
              <a:rPr lang="en-US" altLang="en-US" sz="1800" dirty="0"/>
              <a:t>I1 – needs two execute cycles (a multiply)</a:t>
            </a:r>
            <a:br>
              <a:rPr lang="en-US" altLang="en-US" sz="1800" dirty="0"/>
            </a:br>
            <a:r>
              <a:rPr lang="en-US" altLang="en-US" sz="1800" dirty="0"/>
              <a:t>I2</a:t>
            </a:r>
            <a:br>
              <a:rPr lang="en-US" altLang="en-US" sz="1800" dirty="0"/>
            </a:br>
            <a:r>
              <a:rPr lang="en-US" altLang="en-US" sz="1800" dirty="0"/>
              <a:t>I3</a:t>
            </a:r>
            <a:br>
              <a:rPr lang="en-US" altLang="en-US" sz="1800" dirty="0"/>
            </a:br>
            <a:r>
              <a:rPr lang="en-US" altLang="en-US" sz="1800" dirty="0"/>
              <a:t>I4 – needs the same function unit as I3</a:t>
            </a:r>
            <a:br>
              <a:rPr lang="en-US" altLang="en-US" sz="1800" dirty="0"/>
            </a:br>
            <a:r>
              <a:rPr lang="en-US" altLang="en-US" sz="1800" dirty="0"/>
              <a:t>I5 – needs data value produced by I4</a:t>
            </a:r>
            <a:br>
              <a:rPr lang="en-US" altLang="en-US" sz="1800" dirty="0"/>
            </a:br>
            <a:r>
              <a:rPr lang="en-US" altLang="en-US" sz="1800" dirty="0"/>
              <a:t>I6 – needs the same function unit as I5</a:t>
            </a:r>
            <a:endParaRPr lang="en-US" altLang="en-US" dirty="0"/>
          </a:p>
          <a:p>
            <a:pPr marL="904875" lvl="1"/>
            <a:endParaRPr lang="en-US" altLang="en-US" dirty="0"/>
          </a:p>
        </p:txBody>
      </p:sp>
      <p:sp>
        <p:nvSpPr>
          <p:cNvPr id="23555" name="Text Box 5">
            <a:extLst>
              <a:ext uri="{FF2B5EF4-FFF2-40B4-BE49-F238E27FC236}">
                <a16:creationId xmlns:a16="http://schemas.microsoft.com/office/drawing/2014/main" id="{BCA041A7-8C1F-E24C-AD66-CE47D5B40FB0}"/>
              </a:ext>
            </a:extLst>
          </p:cNvPr>
          <p:cNvSpPr txBox="1">
            <a:spLocks noChangeArrowheads="1"/>
          </p:cNvSpPr>
          <p:nvPr/>
        </p:nvSpPr>
        <p:spPr bwMode="auto">
          <a:xfrm rot="5400000">
            <a:off x="7943057" y="5657056"/>
            <a:ext cx="2032000" cy="3698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800">
                <a:solidFill>
                  <a:srgbClr val="0066FF"/>
                </a:solidFill>
              </a:rPr>
              <a:t>Static Scheduling</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a:extLst>
              <a:ext uri="{FF2B5EF4-FFF2-40B4-BE49-F238E27FC236}">
                <a16:creationId xmlns:a16="http://schemas.microsoft.com/office/drawing/2014/main" id="{7DFEEE0D-90C6-594A-AFB4-E5BE34AC1700}"/>
              </a:ext>
            </a:extLst>
          </p:cNvPr>
          <p:cNvSpPr>
            <a:spLocks noGrp="1" noChangeArrowheads="1"/>
          </p:cNvSpPr>
          <p:nvPr>
            <p:ph type="title"/>
          </p:nvPr>
        </p:nvSpPr>
        <p:spPr/>
        <p:txBody>
          <a:bodyPr/>
          <a:lstStyle/>
          <a:p>
            <a:r>
              <a:rPr lang="en-AU" altLang="en-US"/>
              <a:t>Reorder Buffer</a:t>
            </a:r>
          </a:p>
        </p:txBody>
      </p:sp>
      <p:sp>
        <p:nvSpPr>
          <p:cNvPr id="95234" name="Rectangle 3">
            <a:extLst>
              <a:ext uri="{FF2B5EF4-FFF2-40B4-BE49-F238E27FC236}">
                <a16:creationId xmlns:a16="http://schemas.microsoft.com/office/drawing/2014/main" id="{5AA6AB6B-F718-114D-BB73-D1B107F01F17}"/>
              </a:ext>
            </a:extLst>
          </p:cNvPr>
          <p:cNvSpPr>
            <a:spLocks noGrp="1" noChangeArrowheads="1"/>
          </p:cNvSpPr>
          <p:nvPr>
            <p:ph idx="1"/>
          </p:nvPr>
        </p:nvSpPr>
        <p:spPr/>
        <p:txBody>
          <a:bodyPr/>
          <a:lstStyle/>
          <a:p>
            <a:r>
              <a:rPr lang="en-US" altLang="en-US"/>
              <a:t>Issue</a:t>
            </a:r>
          </a:p>
          <a:p>
            <a:pPr lvl="1"/>
            <a:r>
              <a:rPr lang="en-US" altLang="en-US"/>
              <a:t>Allocate RS and ROB; read available operands</a:t>
            </a:r>
          </a:p>
          <a:p>
            <a:r>
              <a:rPr lang="en-US" altLang="en-US"/>
              <a:t>Execute</a:t>
            </a:r>
          </a:p>
          <a:p>
            <a:pPr lvl="1"/>
            <a:r>
              <a:rPr lang="en-US" altLang="en-US"/>
              <a:t>Begin execution when operand values are available</a:t>
            </a:r>
          </a:p>
          <a:p>
            <a:r>
              <a:rPr lang="en-US" altLang="en-US"/>
              <a:t>Write result</a:t>
            </a:r>
          </a:p>
          <a:p>
            <a:pPr lvl="1"/>
            <a:r>
              <a:rPr lang="en-US" altLang="en-US"/>
              <a:t>Write result and ROB tag on CDB</a:t>
            </a:r>
          </a:p>
          <a:p>
            <a:r>
              <a:rPr lang="en-US" altLang="en-US"/>
              <a:t>Commit</a:t>
            </a:r>
          </a:p>
          <a:p>
            <a:pPr lvl="1"/>
            <a:r>
              <a:rPr lang="en-US" altLang="en-US"/>
              <a:t>When ROB reaches head of ROB, update register</a:t>
            </a:r>
          </a:p>
          <a:p>
            <a:pPr lvl="1"/>
            <a:r>
              <a:rPr lang="en-US" altLang="en-US"/>
              <a:t>When a mispredicted branch reaches head of ROB, discard all entries</a:t>
            </a:r>
          </a:p>
        </p:txBody>
      </p:sp>
      <p:sp>
        <p:nvSpPr>
          <p:cNvPr id="95235" name="Text Box 5">
            <a:extLst>
              <a:ext uri="{FF2B5EF4-FFF2-40B4-BE49-F238E27FC236}">
                <a16:creationId xmlns:a16="http://schemas.microsoft.com/office/drawing/2014/main" id="{0544BBAC-C03C-E54E-815C-E7AC346C9A4A}"/>
              </a:ext>
            </a:extLst>
          </p:cNvPr>
          <p:cNvSpPr txBox="1">
            <a:spLocks noChangeArrowheads="1"/>
          </p:cNvSpPr>
          <p:nvPr/>
        </p:nvSpPr>
        <p:spPr bwMode="auto">
          <a:xfrm rot="5400000">
            <a:off x="6205538" y="3903663"/>
            <a:ext cx="5507037" cy="3698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800">
                <a:solidFill>
                  <a:srgbClr val="0066FF"/>
                </a:solidFill>
              </a:rPr>
              <a:t>Dynamic Scheduling &amp; Hardware-based Speculation</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a:extLst>
              <a:ext uri="{FF2B5EF4-FFF2-40B4-BE49-F238E27FC236}">
                <a16:creationId xmlns:a16="http://schemas.microsoft.com/office/drawing/2014/main" id="{36E9DF29-4631-2549-BA3A-2E2AAB86C1E3}"/>
              </a:ext>
            </a:extLst>
          </p:cNvPr>
          <p:cNvSpPr>
            <a:spLocks noGrp="1" noChangeArrowheads="1"/>
          </p:cNvSpPr>
          <p:nvPr>
            <p:ph type="title"/>
          </p:nvPr>
        </p:nvSpPr>
        <p:spPr/>
        <p:txBody>
          <a:bodyPr/>
          <a:lstStyle/>
          <a:p>
            <a:r>
              <a:rPr lang="en-AU" altLang="en-US"/>
              <a:t>Re-order Buffer (ROB)</a:t>
            </a:r>
          </a:p>
        </p:txBody>
      </p:sp>
      <p:sp>
        <p:nvSpPr>
          <p:cNvPr id="97282" name="Rectangle 3">
            <a:extLst>
              <a:ext uri="{FF2B5EF4-FFF2-40B4-BE49-F238E27FC236}">
                <a16:creationId xmlns:a16="http://schemas.microsoft.com/office/drawing/2014/main" id="{822ECAE5-F52D-6D4F-9AF5-8207032348F2}"/>
              </a:ext>
            </a:extLst>
          </p:cNvPr>
          <p:cNvSpPr>
            <a:spLocks noGrp="1" noChangeArrowheads="1"/>
          </p:cNvSpPr>
          <p:nvPr>
            <p:ph idx="1"/>
          </p:nvPr>
        </p:nvSpPr>
        <p:spPr/>
        <p:txBody>
          <a:bodyPr/>
          <a:lstStyle/>
          <a:p>
            <a:r>
              <a:rPr lang="en-US" altLang="en-US"/>
              <a:t>Register values and memory values are not written </a:t>
            </a:r>
            <a:r>
              <a:rPr lang="en-US" altLang="en-US" i="1"/>
              <a:t>until</a:t>
            </a:r>
            <a:r>
              <a:rPr lang="en-US" altLang="en-US"/>
              <a:t> an instruction commits</a:t>
            </a:r>
          </a:p>
          <a:p>
            <a:endParaRPr lang="en-US" altLang="en-US"/>
          </a:p>
          <a:p>
            <a:r>
              <a:rPr lang="en-US" altLang="en-US"/>
              <a:t>On misprediction</a:t>
            </a:r>
          </a:p>
          <a:p>
            <a:pPr lvl="1"/>
            <a:r>
              <a:rPr lang="en-US" altLang="en-US"/>
              <a:t>Speculated entries in reorder buffer (ROB) are cleared</a:t>
            </a:r>
          </a:p>
          <a:p>
            <a:endParaRPr lang="en-US" altLang="en-US"/>
          </a:p>
          <a:p>
            <a:r>
              <a:rPr lang="en-US" altLang="en-US"/>
              <a:t>Exceptions</a:t>
            </a:r>
          </a:p>
          <a:p>
            <a:pPr lvl="1"/>
            <a:r>
              <a:rPr lang="en-US" altLang="en-US"/>
              <a:t>Not recognized until it is ready to commit</a:t>
            </a:r>
          </a:p>
          <a:p>
            <a:pPr lvl="1">
              <a:buFontTx/>
              <a:buNone/>
            </a:pPr>
            <a:endParaRPr lang="en-US" altLang="en-US"/>
          </a:p>
        </p:txBody>
      </p:sp>
      <p:sp>
        <p:nvSpPr>
          <p:cNvPr id="97283" name="Text Box 5">
            <a:extLst>
              <a:ext uri="{FF2B5EF4-FFF2-40B4-BE49-F238E27FC236}">
                <a16:creationId xmlns:a16="http://schemas.microsoft.com/office/drawing/2014/main" id="{7B4D9AC3-39C2-854A-B803-C18C3E75A8EB}"/>
              </a:ext>
            </a:extLst>
          </p:cNvPr>
          <p:cNvSpPr txBox="1">
            <a:spLocks noChangeArrowheads="1"/>
          </p:cNvSpPr>
          <p:nvPr/>
        </p:nvSpPr>
        <p:spPr bwMode="auto">
          <a:xfrm rot="5400000">
            <a:off x="7379494" y="5096669"/>
            <a:ext cx="3159125" cy="3698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800">
                <a:solidFill>
                  <a:srgbClr val="0066FF"/>
                </a:solidFill>
              </a:rPr>
              <a:t>Hardware-based Speculation</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Title 6">
            <a:extLst>
              <a:ext uri="{FF2B5EF4-FFF2-40B4-BE49-F238E27FC236}">
                <a16:creationId xmlns:a16="http://schemas.microsoft.com/office/drawing/2014/main" id="{A17D630E-8DAB-A546-9C8F-6218DF89EFA6}"/>
              </a:ext>
            </a:extLst>
          </p:cNvPr>
          <p:cNvSpPr>
            <a:spLocks noGrp="1" noChangeArrowheads="1"/>
          </p:cNvSpPr>
          <p:nvPr>
            <p:ph type="title"/>
          </p:nvPr>
        </p:nvSpPr>
        <p:spPr/>
        <p:txBody>
          <a:bodyPr/>
          <a:lstStyle/>
          <a:p>
            <a:r>
              <a:rPr lang="en-US" altLang="en-US"/>
              <a:t>Tomasulo’</a:t>
            </a:r>
            <a:r>
              <a:rPr lang="en-US" altLang="ja-JP"/>
              <a:t>s with Reorder Buffer</a:t>
            </a:r>
            <a:endParaRPr lang="en-US" altLang="en-US"/>
          </a:p>
        </p:txBody>
      </p:sp>
      <p:pic>
        <p:nvPicPr>
          <p:cNvPr id="99330" name="Picture 2">
            <a:extLst>
              <a:ext uri="{FF2B5EF4-FFF2-40B4-BE49-F238E27FC236}">
                <a16:creationId xmlns:a16="http://schemas.microsoft.com/office/drawing/2014/main" id="{01082263-F4A4-B945-935C-D4C6384005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4913" y="1155980"/>
            <a:ext cx="6734175" cy="521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31" name="Text Box 5">
            <a:extLst>
              <a:ext uri="{FF2B5EF4-FFF2-40B4-BE49-F238E27FC236}">
                <a16:creationId xmlns:a16="http://schemas.microsoft.com/office/drawing/2014/main" id="{E0E0B349-9B70-864C-AC57-2DD30816E85E}"/>
              </a:ext>
            </a:extLst>
          </p:cNvPr>
          <p:cNvSpPr txBox="1">
            <a:spLocks noChangeArrowheads="1"/>
          </p:cNvSpPr>
          <p:nvPr/>
        </p:nvSpPr>
        <p:spPr bwMode="auto">
          <a:xfrm rot="5400000">
            <a:off x="6205538" y="3903663"/>
            <a:ext cx="5507037" cy="3698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800">
                <a:solidFill>
                  <a:srgbClr val="0066FF"/>
                </a:solidFill>
              </a:rPr>
              <a:t>Dynamic Scheduling &amp; Hardware-based Speculation</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2">
            <a:extLst>
              <a:ext uri="{FF2B5EF4-FFF2-40B4-BE49-F238E27FC236}">
                <a16:creationId xmlns:a16="http://schemas.microsoft.com/office/drawing/2014/main" id="{0985DD68-5C29-D344-8374-31C11791D60F}"/>
              </a:ext>
            </a:extLst>
          </p:cNvPr>
          <p:cNvSpPr>
            <a:spLocks noGrp="1" noChangeArrowheads="1"/>
          </p:cNvSpPr>
          <p:nvPr>
            <p:ph type="title"/>
          </p:nvPr>
        </p:nvSpPr>
        <p:spPr>
          <a:xfrm>
            <a:off x="685800" y="237005"/>
            <a:ext cx="7772400" cy="762000"/>
          </a:xfrm>
        </p:spPr>
        <p:txBody>
          <a:bodyPr/>
          <a:lstStyle/>
          <a:p>
            <a:r>
              <a:rPr lang="en-AU" altLang="en-US" dirty="0"/>
              <a:t>ROB w/ Previous </a:t>
            </a:r>
            <a:r>
              <a:rPr lang="en-AU" altLang="en-US" dirty="0" err="1"/>
              <a:t>Straightline</a:t>
            </a:r>
            <a:r>
              <a:rPr lang="en-AU" altLang="en-US" dirty="0"/>
              <a:t> Code</a:t>
            </a:r>
            <a:br>
              <a:rPr lang="en-AU" altLang="en-US" dirty="0"/>
            </a:br>
            <a:r>
              <a:rPr lang="en-AU" altLang="en-US" sz="1600" dirty="0"/>
              <a:t>(no loop)</a:t>
            </a:r>
            <a:endParaRPr lang="en-AU" altLang="en-US" dirty="0"/>
          </a:p>
        </p:txBody>
      </p:sp>
      <p:pic>
        <p:nvPicPr>
          <p:cNvPr id="101378" name="Picture 1">
            <a:extLst>
              <a:ext uri="{FF2B5EF4-FFF2-40B4-BE49-F238E27FC236}">
                <a16:creationId xmlns:a16="http://schemas.microsoft.com/office/drawing/2014/main" id="{DECC8CAC-0D27-374A-9F65-8DEAE62D2A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1425" y="974725"/>
            <a:ext cx="6786563" cy="543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79" name="TextBox 8">
            <a:extLst>
              <a:ext uri="{FF2B5EF4-FFF2-40B4-BE49-F238E27FC236}">
                <a16:creationId xmlns:a16="http://schemas.microsoft.com/office/drawing/2014/main" id="{BC28A801-72EF-404F-8ADE-68A546C015DF}"/>
              </a:ext>
            </a:extLst>
          </p:cNvPr>
          <p:cNvSpPr txBox="1">
            <a:spLocks noChangeArrowheads="1"/>
          </p:cNvSpPr>
          <p:nvPr/>
        </p:nvSpPr>
        <p:spPr bwMode="auto">
          <a:xfrm>
            <a:off x="2487613" y="1482725"/>
            <a:ext cx="1838325" cy="12525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a:lnSpc>
                <a:spcPct val="125000"/>
              </a:lnSpc>
              <a:spcBef>
                <a:spcPct val="0"/>
              </a:spcBef>
              <a:buFontTx/>
              <a:buNone/>
            </a:pPr>
            <a:r>
              <a:rPr lang="en-US" altLang="en-US" sz="1100">
                <a:latin typeface="Consolas" panose="020B0609020204030204" pitchFamily="49" charset="0"/>
                <a:cs typeface="Consolas" panose="020B0609020204030204" pitchFamily="49" charset="0"/>
              </a:rPr>
              <a:t>L.D	F6,32(R2)</a:t>
            </a:r>
          </a:p>
          <a:p>
            <a:pPr>
              <a:lnSpc>
                <a:spcPct val="125000"/>
              </a:lnSpc>
              <a:spcBef>
                <a:spcPct val="0"/>
              </a:spcBef>
              <a:buFontTx/>
              <a:buNone/>
            </a:pPr>
            <a:r>
              <a:rPr lang="en-US" altLang="en-US" sz="1100">
                <a:latin typeface="Consolas" panose="020B0609020204030204" pitchFamily="49" charset="0"/>
                <a:cs typeface="Consolas" panose="020B0609020204030204" pitchFamily="49" charset="0"/>
              </a:rPr>
              <a:t>L.D	F2,44(R3)</a:t>
            </a:r>
          </a:p>
          <a:p>
            <a:pPr>
              <a:lnSpc>
                <a:spcPct val="125000"/>
              </a:lnSpc>
              <a:spcBef>
                <a:spcPct val="0"/>
              </a:spcBef>
              <a:buFontTx/>
              <a:buNone/>
            </a:pPr>
            <a:r>
              <a:rPr lang="en-US" altLang="en-US" sz="1100">
                <a:latin typeface="Consolas" panose="020B0609020204030204" pitchFamily="49" charset="0"/>
                <a:cs typeface="Consolas" panose="020B0609020204030204" pitchFamily="49" charset="0"/>
              </a:rPr>
              <a:t>MUL.D	F0,F2,F4</a:t>
            </a:r>
          </a:p>
          <a:p>
            <a:pPr>
              <a:lnSpc>
                <a:spcPct val="125000"/>
              </a:lnSpc>
              <a:spcBef>
                <a:spcPct val="0"/>
              </a:spcBef>
              <a:buFontTx/>
              <a:buNone/>
            </a:pPr>
            <a:r>
              <a:rPr lang="en-US" altLang="en-US" sz="1100">
                <a:latin typeface="Consolas" panose="020B0609020204030204" pitchFamily="49" charset="0"/>
                <a:cs typeface="Consolas" panose="020B0609020204030204" pitchFamily="49" charset="0"/>
              </a:rPr>
              <a:t>SUB.D	F8,F2,F6</a:t>
            </a:r>
          </a:p>
          <a:p>
            <a:pPr>
              <a:lnSpc>
                <a:spcPct val="125000"/>
              </a:lnSpc>
              <a:spcBef>
                <a:spcPct val="0"/>
              </a:spcBef>
              <a:buFontTx/>
              <a:buNone/>
            </a:pPr>
            <a:r>
              <a:rPr lang="en-US" altLang="en-US" sz="1100">
                <a:latin typeface="Consolas" panose="020B0609020204030204" pitchFamily="49" charset="0"/>
                <a:cs typeface="Consolas" panose="020B0609020204030204" pitchFamily="49" charset="0"/>
              </a:rPr>
              <a:t>DIV.D	F10,F0,F6</a:t>
            </a:r>
          </a:p>
          <a:p>
            <a:pPr>
              <a:lnSpc>
                <a:spcPct val="125000"/>
              </a:lnSpc>
              <a:spcBef>
                <a:spcPct val="0"/>
              </a:spcBef>
              <a:buFontTx/>
              <a:buNone/>
            </a:pPr>
            <a:r>
              <a:rPr lang="en-US" altLang="en-US" sz="1100">
                <a:latin typeface="Consolas" panose="020B0609020204030204" pitchFamily="49" charset="0"/>
                <a:cs typeface="Consolas" panose="020B0609020204030204" pitchFamily="49" charset="0"/>
              </a:rPr>
              <a:t>ADD.D	F6,F8,F2</a:t>
            </a:r>
          </a:p>
        </p:txBody>
      </p:sp>
      <p:sp>
        <p:nvSpPr>
          <p:cNvPr id="101380" name="TextBox 9">
            <a:extLst>
              <a:ext uri="{FF2B5EF4-FFF2-40B4-BE49-F238E27FC236}">
                <a16:creationId xmlns:a16="http://schemas.microsoft.com/office/drawing/2014/main" id="{E8AA10F8-58E9-8C4E-AB7F-CE98FA0EC8B5}"/>
              </a:ext>
            </a:extLst>
          </p:cNvPr>
          <p:cNvSpPr txBox="1">
            <a:spLocks noChangeArrowheads="1"/>
          </p:cNvSpPr>
          <p:nvPr/>
        </p:nvSpPr>
        <p:spPr bwMode="auto">
          <a:xfrm>
            <a:off x="7648575" y="1455738"/>
            <a:ext cx="155575" cy="1936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a:lnSpc>
                <a:spcPct val="125000"/>
              </a:lnSpc>
              <a:spcBef>
                <a:spcPct val="0"/>
              </a:spcBef>
              <a:buFontTx/>
              <a:buNone/>
            </a:pPr>
            <a:r>
              <a:rPr lang="en-US" altLang="en-US" sz="1100">
                <a:latin typeface="Consolas" panose="020B0609020204030204" pitchFamily="49" charset="0"/>
                <a:cs typeface="Consolas" panose="020B0609020204030204" pitchFamily="49" charset="0"/>
              </a:rPr>
              <a:t>R2</a:t>
            </a:r>
          </a:p>
        </p:txBody>
      </p:sp>
      <p:sp>
        <p:nvSpPr>
          <p:cNvPr id="101381" name="TextBox 11">
            <a:extLst>
              <a:ext uri="{FF2B5EF4-FFF2-40B4-BE49-F238E27FC236}">
                <a16:creationId xmlns:a16="http://schemas.microsoft.com/office/drawing/2014/main" id="{99B018AF-C532-7149-9A81-BA8FB8221EDC}"/>
              </a:ext>
            </a:extLst>
          </p:cNvPr>
          <p:cNvSpPr txBox="1">
            <a:spLocks noChangeArrowheads="1"/>
          </p:cNvSpPr>
          <p:nvPr/>
        </p:nvSpPr>
        <p:spPr bwMode="auto">
          <a:xfrm>
            <a:off x="7650163" y="1668463"/>
            <a:ext cx="168275" cy="1952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a:lnSpc>
                <a:spcPct val="125000"/>
              </a:lnSpc>
              <a:spcBef>
                <a:spcPct val="0"/>
              </a:spcBef>
              <a:buFontTx/>
              <a:buNone/>
            </a:pPr>
            <a:r>
              <a:rPr lang="en-US" altLang="en-US" sz="1100">
                <a:latin typeface="Consolas" panose="020B0609020204030204" pitchFamily="49" charset="0"/>
                <a:cs typeface="Consolas" panose="020B0609020204030204" pitchFamily="49" charset="0"/>
              </a:rPr>
              <a:t>R3</a:t>
            </a:r>
          </a:p>
        </p:txBody>
      </p:sp>
      <p:sp>
        <p:nvSpPr>
          <p:cNvPr id="101382" name="TextBox 13">
            <a:extLst>
              <a:ext uri="{FF2B5EF4-FFF2-40B4-BE49-F238E27FC236}">
                <a16:creationId xmlns:a16="http://schemas.microsoft.com/office/drawing/2014/main" id="{E51B6342-FD3B-BF45-9F13-74FF8A865365}"/>
              </a:ext>
            </a:extLst>
          </p:cNvPr>
          <p:cNvSpPr txBox="1">
            <a:spLocks noChangeArrowheads="1"/>
          </p:cNvSpPr>
          <p:nvPr/>
        </p:nvSpPr>
        <p:spPr bwMode="auto">
          <a:xfrm>
            <a:off x="5484813" y="1477963"/>
            <a:ext cx="501650" cy="12525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a:lnSpc>
                <a:spcPct val="125000"/>
              </a:lnSpc>
              <a:spcBef>
                <a:spcPct val="0"/>
              </a:spcBef>
              <a:buFontTx/>
              <a:buNone/>
            </a:pPr>
            <a:r>
              <a:rPr lang="en-US" altLang="en-US" sz="1100">
                <a:latin typeface="Consolas" panose="020B0609020204030204" pitchFamily="49" charset="0"/>
                <a:cs typeface="Consolas" panose="020B0609020204030204" pitchFamily="49" charset="0"/>
              </a:rPr>
              <a:t>F6</a:t>
            </a:r>
          </a:p>
          <a:p>
            <a:pPr>
              <a:lnSpc>
                <a:spcPct val="125000"/>
              </a:lnSpc>
              <a:spcBef>
                <a:spcPct val="0"/>
              </a:spcBef>
              <a:buFontTx/>
              <a:buNone/>
            </a:pPr>
            <a:r>
              <a:rPr lang="en-US" altLang="en-US" sz="1100">
                <a:latin typeface="Consolas" panose="020B0609020204030204" pitchFamily="49" charset="0"/>
                <a:cs typeface="Consolas" panose="020B0609020204030204" pitchFamily="49" charset="0"/>
              </a:rPr>
              <a:t>F2</a:t>
            </a:r>
          </a:p>
          <a:p>
            <a:pPr>
              <a:lnSpc>
                <a:spcPct val="125000"/>
              </a:lnSpc>
              <a:spcBef>
                <a:spcPct val="0"/>
              </a:spcBef>
              <a:buFontTx/>
              <a:buNone/>
            </a:pPr>
            <a:r>
              <a:rPr lang="en-US" altLang="en-US" sz="1100">
                <a:latin typeface="Consolas" panose="020B0609020204030204" pitchFamily="49" charset="0"/>
                <a:cs typeface="Consolas" panose="020B0609020204030204" pitchFamily="49" charset="0"/>
              </a:rPr>
              <a:t>F0</a:t>
            </a:r>
          </a:p>
          <a:p>
            <a:pPr>
              <a:lnSpc>
                <a:spcPct val="125000"/>
              </a:lnSpc>
              <a:spcBef>
                <a:spcPct val="0"/>
              </a:spcBef>
              <a:buFontTx/>
              <a:buNone/>
            </a:pPr>
            <a:r>
              <a:rPr lang="en-US" altLang="en-US" sz="1100">
                <a:latin typeface="Consolas" panose="020B0609020204030204" pitchFamily="49" charset="0"/>
                <a:cs typeface="Consolas" panose="020B0609020204030204" pitchFamily="49" charset="0"/>
              </a:rPr>
              <a:t>F8</a:t>
            </a:r>
          </a:p>
          <a:p>
            <a:pPr>
              <a:lnSpc>
                <a:spcPct val="125000"/>
              </a:lnSpc>
              <a:spcBef>
                <a:spcPct val="0"/>
              </a:spcBef>
              <a:buFontTx/>
              <a:buNone/>
            </a:pPr>
            <a:r>
              <a:rPr lang="en-US" altLang="en-US" sz="1100">
                <a:latin typeface="Consolas" panose="020B0609020204030204" pitchFamily="49" charset="0"/>
                <a:cs typeface="Consolas" panose="020B0609020204030204" pitchFamily="49" charset="0"/>
              </a:rPr>
              <a:t>F10*</a:t>
            </a:r>
          </a:p>
          <a:p>
            <a:pPr>
              <a:lnSpc>
                <a:spcPct val="125000"/>
              </a:lnSpc>
              <a:spcBef>
                <a:spcPct val="0"/>
              </a:spcBef>
              <a:buFontTx/>
              <a:buNone/>
            </a:pPr>
            <a:r>
              <a:rPr lang="en-US" altLang="en-US" sz="1100">
                <a:latin typeface="Consolas" panose="020B0609020204030204" pitchFamily="49" charset="0"/>
                <a:cs typeface="Consolas" panose="020B0609020204030204" pitchFamily="49" charset="0"/>
              </a:rPr>
              <a:t>F6</a:t>
            </a:r>
          </a:p>
        </p:txBody>
      </p:sp>
      <p:sp>
        <p:nvSpPr>
          <p:cNvPr id="101383" name="Rounded Rectangle 5">
            <a:extLst>
              <a:ext uri="{FF2B5EF4-FFF2-40B4-BE49-F238E27FC236}">
                <a16:creationId xmlns:a16="http://schemas.microsoft.com/office/drawing/2014/main" id="{466E884E-F87D-E943-872E-4A80E412E607}"/>
              </a:ext>
            </a:extLst>
          </p:cNvPr>
          <p:cNvSpPr>
            <a:spLocks noChangeArrowheads="1"/>
          </p:cNvSpPr>
          <p:nvPr/>
        </p:nvSpPr>
        <p:spPr bwMode="auto">
          <a:xfrm>
            <a:off x="5522913" y="1919288"/>
            <a:ext cx="387350" cy="822325"/>
          </a:xfrm>
          <a:prstGeom prst="roundRect">
            <a:avLst>
              <a:gd name="adj" fmla="val 10144"/>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endParaRPr lang="en-US" altLang="en-US"/>
          </a:p>
        </p:txBody>
      </p:sp>
      <p:sp>
        <p:nvSpPr>
          <p:cNvPr id="101384" name="TextBox 15">
            <a:extLst>
              <a:ext uri="{FF2B5EF4-FFF2-40B4-BE49-F238E27FC236}">
                <a16:creationId xmlns:a16="http://schemas.microsoft.com/office/drawing/2014/main" id="{F1629743-37E0-7647-BC80-26AAE84D6093}"/>
              </a:ext>
            </a:extLst>
          </p:cNvPr>
          <p:cNvSpPr txBox="1">
            <a:spLocks noChangeArrowheads="1"/>
          </p:cNvSpPr>
          <p:nvPr/>
        </p:nvSpPr>
        <p:spPr bwMode="auto">
          <a:xfrm>
            <a:off x="5940425" y="4924425"/>
            <a:ext cx="171450" cy="195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a:lnSpc>
                <a:spcPct val="125000"/>
              </a:lnSpc>
              <a:spcBef>
                <a:spcPct val="0"/>
              </a:spcBef>
              <a:buFontTx/>
              <a:buNone/>
            </a:pPr>
            <a:r>
              <a:rPr lang="en-US" altLang="en-US" sz="1100">
                <a:latin typeface="Consolas" panose="020B0609020204030204" pitchFamily="49" charset="0"/>
                <a:cs typeface="Consolas" panose="020B0609020204030204" pitchFamily="49" charset="0"/>
              </a:rPr>
              <a:t>R2</a:t>
            </a:r>
          </a:p>
        </p:txBody>
      </p:sp>
      <p:sp>
        <p:nvSpPr>
          <p:cNvPr id="101385" name="TextBox 16">
            <a:extLst>
              <a:ext uri="{FF2B5EF4-FFF2-40B4-BE49-F238E27FC236}">
                <a16:creationId xmlns:a16="http://schemas.microsoft.com/office/drawing/2014/main" id="{3CF5F479-DE6B-DA4A-9D62-52B0F4B63F6C}"/>
              </a:ext>
            </a:extLst>
          </p:cNvPr>
          <p:cNvSpPr txBox="1">
            <a:spLocks noChangeArrowheads="1"/>
          </p:cNvSpPr>
          <p:nvPr/>
        </p:nvSpPr>
        <p:spPr bwMode="auto">
          <a:xfrm>
            <a:off x="4271963" y="4713288"/>
            <a:ext cx="177800" cy="1952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a:lnSpc>
                <a:spcPct val="125000"/>
              </a:lnSpc>
              <a:spcBef>
                <a:spcPct val="0"/>
              </a:spcBef>
              <a:buFontTx/>
              <a:buNone/>
            </a:pPr>
            <a:r>
              <a:rPr lang="en-US" altLang="en-US" sz="1100">
                <a:latin typeface="Consolas" panose="020B0609020204030204" pitchFamily="49" charset="0"/>
                <a:cs typeface="Consolas" panose="020B0609020204030204" pitchFamily="49" charset="0"/>
              </a:rPr>
              <a:t>R3</a:t>
            </a:r>
          </a:p>
        </p:txBody>
      </p:sp>
      <p:sp>
        <p:nvSpPr>
          <p:cNvPr id="101386" name="TextBox 17">
            <a:extLst>
              <a:ext uri="{FF2B5EF4-FFF2-40B4-BE49-F238E27FC236}">
                <a16:creationId xmlns:a16="http://schemas.microsoft.com/office/drawing/2014/main" id="{32C350BC-7DFB-2445-B363-71DDC6A16545}"/>
              </a:ext>
            </a:extLst>
          </p:cNvPr>
          <p:cNvSpPr txBox="1">
            <a:spLocks noChangeArrowheads="1"/>
          </p:cNvSpPr>
          <p:nvPr/>
        </p:nvSpPr>
        <p:spPr bwMode="auto">
          <a:xfrm>
            <a:off x="2352675" y="4716463"/>
            <a:ext cx="619125" cy="1952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a:lnSpc>
                <a:spcPct val="125000"/>
              </a:lnSpc>
              <a:spcBef>
                <a:spcPct val="0"/>
              </a:spcBef>
              <a:buFontTx/>
              <a:buNone/>
            </a:pPr>
            <a:r>
              <a:rPr lang="en-US" altLang="en-US" sz="1100">
                <a:latin typeface="Consolas" panose="020B0609020204030204" pitchFamily="49" charset="0"/>
                <a:cs typeface="Consolas" panose="020B0609020204030204" pitchFamily="49" charset="0"/>
              </a:rPr>
              <a:t>MUL</a:t>
            </a:r>
          </a:p>
        </p:txBody>
      </p:sp>
      <p:sp>
        <p:nvSpPr>
          <p:cNvPr id="101387" name="TextBox 18">
            <a:extLst>
              <a:ext uri="{FF2B5EF4-FFF2-40B4-BE49-F238E27FC236}">
                <a16:creationId xmlns:a16="http://schemas.microsoft.com/office/drawing/2014/main" id="{C45BC01B-64F6-F543-BE27-F26C0423170B}"/>
              </a:ext>
            </a:extLst>
          </p:cNvPr>
          <p:cNvSpPr txBox="1">
            <a:spLocks noChangeArrowheads="1"/>
          </p:cNvSpPr>
          <p:nvPr/>
        </p:nvSpPr>
        <p:spPr bwMode="auto">
          <a:xfrm>
            <a:off x="2352675" y="4935538"/>
            <a:ext cx="619125" cy="1952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a:lnSpc>
                <a:spcPct val="125000"/>
              </a:lnSpc>
              <a:spcBef>
                <a:spcPct val="0"/>
              </a:spcBef>
              <a:buFontTx/>
              <a:buNone/>
            </a:pPr>
            <a:r>
              <a:rPr lang="en-US" altLang="en-US" sz="1100">
                <a:latin typeface="Consolas" panose="020B0609020204030204" pitchFamily="49" charset="0"/>
                <a:cs typeface="Consolas" panose="020B0609020204030204" pitchFamily="49" charset="0"/>
              </a:rPr>
              <a:t>DIV</a:t>
            </a:r>
          </a:p>
        </p:txBody>
      </p:sp>
      <p:sp>
        <p:nvSpPr>
          <p:cNvPr id="101388" name="Text Box 5">
            <a:extLst>
              <a:ext uri="{FF2B5EF4-FFF2-40B4-BE49-F238E27FC236}">
                <a16:creationId xmlns:a16="http://schemas.microsoft.com/office/drawing/2014/main" id="{BEEA665D-DE88-8749-AE3E-DA2EC07FA223}"/>
              </a:ext>
            </a:extLst>
          </p:cNvPr>
          <p:cNvSpPr txBox="1">
            <a:spLocks noChangeArrowheads="1"/>
          </p:cNvSpPr>
          <p:nvPr/>
        </p:nvSpPr>
        <p:spPr bwMode="auto">
          <a:xfrm rot="5400000">
            <a:off x="6205538" y="3903663"/>
            <a:ext cx="5507037" cy="3698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800">
                <a:solidFill>
                  <a:srgbClr val="0066FF"/>
                </a:solidFill>
              </a:rPr>
              <a:t>Dynamic Scheduling &amp; Hardware-based Speculation</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2">
            <a:extLst>
              <a:ext uri="{FF2B5EF4-FFF2-40B4-BE49-F238E27FC236}">
                <a16:creationId xmlns:a16="http://schemas.microsoft.com/office/drawing/2014/main" id="{AB7C1D75-D18D-9A4D-98E8-DF55651873EA}"/>
              </a:ext>
            </a:extLst>
          </p:cNvPr>
          <p:cNvSpPr>
            <a:spLocks noGrp="1" noChangeArrowheads="1"/>
          </p:cNvSpPr>
          <p:nvPr>
            <p:ph type="title"/>
          </p:nvPr>
        </p:nvSpPr>
        <p:spPr>
          <a:xfrm>
            <a:off x="600075" y="187325"/>
            <a:ext cx="8281988" cy="708025"/>
          </a:xfrm>
        </p:spPr>
        <p:txBody>
          <a:bodyPr/>
          <a:lstStyle/>
          <a:p>
            <a:r>
              <a:rPr lang="en-AU" altLang="en-US"/>
              <a:t>ROB with Loop-Based Code</a:t>
            </a:r>
          </a:p>
        </p:txBody>
      </p:sp>
      <p:sp>
        <p:nvSpPr>
          <p:cNvPr id="103426" name="Rectangle 3">
            <a:extLst>
              <a:ext uri="{FF2B5EF4-FFF2-40B4-BE49-F238E27FC236}">
                <a16:creationId xmlns:a16="http://schemas.microsoft.com/office/drawing/2014/main" id="{8AD7A6D1-C187-1D41-9BE3-152B493CAFF2}"/>
              </a:ext>
            </a:extLst>
          </p:cNvPr>
          <p:cNvSpPr>
            <a:spLocks noGrp="1" noChangeArrowheads="1"/>
          </p:cNvSpPr>
          <p:nvPr>
            <p:ph type="body" idx="1"/>
          </p:nvPr>
        </p:nvSpPr>
        <p:spPr>
          <a:xfrm>
            <a:off x="684213" y="1125538"/>
            <a:ext cx="7991475" cy="5111750"/>
          </a:xfrm>
        </p:spPr>
        <p:txBody>
          <a:bodyPr/>
          <a:lstStyle/>
          <a:p>
            <a:pPr marL="0" indent="0">
              <a:buFontTx/>
              <a:buNone/>
            </a:pPr>
            <a:r>
              <a:rPr lang="en-US" altLang="en-US"/>
              <a:t>MIPS Loop-Based Code</a:t>
            </a:r>
          </a:p>
          <a:p>
            <a:pPr marL="0" indent="0">
              <a:buFontTx/>
              <a:buNone/>
            </a:pPr>
            <a:r>
              <a:rPr lang="en-US" altLang="en-US" sz="2000">
                <a:latin typeface="Consolas" panose="020B0609020204030204" pitchFamily="49" charset="0"/>
                <a:cs typeface="Consolas" panose="020B0609020204030204" pitchFamily="49" charset="0"/>
              </a:rPr>
              <a:t>Loop:	L.D	F0,0(R1)</a:t>
            </a:r>
          </a:p>
          <a:p>
            <a:pPr marL="0" indent="0">
              <a:buFontTx/>
              <a:buNone/>
            </a:pPr>
            <a:r>
              <a:rPr lang="en-US" altLang="en-US" sz="2000">
                <a:latin typeface="Consolas" panose="020B0609020204030204" pitchFamily="49" charset="0"/>
                <a:cs typeface="Consolas" panose="020B0609020204030204" pitchFamily="49" charset="0"/>
              </a:rPr>
              <a:t>	MUL.D	F4,F0,F2</a:t>
            </a:r>
          </a:p>
          <a:p>
            <a:pPr marL="0" indent="0">
              <a:buFontTx/>
              <a:buNone/>
            </a:pPr>
            <a:r>
              <a:rPr lang="en-US" altLang="en-US" sz="2000">
                <a:latin typeface="Consolas" panose="020B0609020204030204" pitchFamily="49" charset="0"/>
                <a:cs typeface="Consolas" panose="020B0609020204030204" pitchFamily="49" charset="0"/>
              </a:rPr>
              <a:t>	S.D	F4,0(R1)</a:t>
            </a:r>
          </a:p>
          <a:p>
            <a:pPr marL="0" indent="0">
              <a:buFontTx/>
              <a:buNone/>
            </a:pPr>
            <a:r>
              <a:rPr lang="en-US" altLang="en-US" sz="2000">
                <a:latin typeface="Consolas" panose="020B0609020204030204" pitchFamily="49" charset="0"/>
                <a:cs typeface="Consolas" panose="020B0609020204030204" pitchFamily="49" charset="0"/>
              </a:rPr>
              <a:t>	ADDI	R1,R1,#8</a:t>
            </a:r>
          </a:p>
          <a:p>
            <a:pPr marL="0" indent="0">
              <a:buFontTx/>
              <a:buNone/>
            </a:pPr>
            <a:r>
              <a:rPr lang="en-US" altLang="en-US" sz="2000">
                <a:latin typeface="Consolas" panose="020B0609020204030204" pitchFamily="49" charset="0"/>
                <a:cs typeface="Consolas" panose="020B0609020204030204" pitchFamily="49" charset="0"/>
              </a:rPr>
              <a:t>	BNE 	R1,R2,Loop 	// branches if R1 != R2</a:t>
            </a:r>
          </a:p>
          <a:p>
            <a:pPr marL="0" indent="0">
              <a:buFontTx/>
              <a:buNone/>
            </a:pPr>
            <a:endParaRPr lang="en-US" altLang="en-US" sz="2000"/>
          </a:p>
          <a:p>
            <a:pPr marL="0" indent="0">
              <a:buFontTx/>
              <a:buNone/>
            </a:pPr>
            <a:r>
              <a:rPr lang="en-US" altLang="en-US"/>
              <a:t>RISC-V Loop-Based Code</a:t>
            </a:r>
            <a:endParaRPr lang="en-US" altLang="en-US" sz="2000"/>
          </a:p>
          <a:p>
            <a:pPr marL="0" indent="0">
              <a:buFontTx/>
              <a:buNone/>
            </a:pPr>
            <a:r>
              <a:rPr lang="en-US" altLang="en-US" sz="2000">
                <a:latin typeface="Consolas" panose="020B0609020204030204" pitchFamily="49" charset="0"/>
                <a:cs typeface="Consolas" panose="020B0609020204030204" pitchFamily="49" charset="0"/>
              </a:rPr>
              <a:t>Loop:	fld 	f0,0(x1)</a:t>
            </a:r>
          </a:p>
          <a:p>
            <a:pPr marL="0" indent="0">
              <a:buFontTx/>
              <a:buNone/>
            </a:pPr>
            <a:r>
              <a:rPr lang="en-US" altLang="en-US" sz="2000">
                <a:latin typeface="Consolas" panose="020B0609020204030204" pitchFamily="49" charset="0"/>
                <a:cs typeface="Consolas" panose="020B0609020204030204" pitchFamily="49" charset="0"/>
              </a:rPr>
              <a:t>	fmul.d	f4,f0,f2</a:t>
            </a:r>
          </a:p>
          <a:p>
            <a:pPr marL="0" indent="0">
              <a:buFontTx/>
              <a:buNone/>
            </a:pPr>
            <a:r>
              <a:rPr lang="en-US" altLang="en-US" sz="2000">
                <a:latin typeface="Consolas" panose="020B0609020204030204" pitchFamily="49" charset="0"/>
                <a:cs typeface="Consolas" panose="020B0609020204030204" pitchFamily="49" charset="0"/>
              </a:rPr>
              <a:t>	fsd 	f4,0(x1)</a:t>
            </a:r>
          </a:p>
          <a:p>
            <a:pPr marL="0" indent="0">
              <a:buFontTx/>
              <a:buNone/>
            </a:pPr>
            <a:r>
              <a:rPr lang="en-US" altLang="en-US" sz="2000">
                <a:latin typeface="Consolas" panose="020B0609020204030204" pitchFamily="49" charset="0"/>
                <a:cs typeface="Consolas" panose="020B0609020204030204" pitchFamily="49" charset="0"/>
              </a:rPr>
              <a:t>	addi 	x1,x1,8</a:t>
            </a:r>
          </a:p>
          <a:p>
            <a:pPr marL="0" indent="0">
              <a:buFontTx/>
              <a:buNone/>
            </a:pPr>
            <a:r>
              <a:rPr lang="en-US" altLang="en-US" sz="2000">
                <a:latin typeface="Consolas" panose="020B0609020204030204" pitchFamily="49" charset="0"/>
                <a:cs typeface="Consolas" panose="020B0609020204030204" pitchFamily="49" charset="0"/>
              </a:rPr>
              <a:t>	bne 	x1,x2,Loop 	// branches if x1 != x2</a:t>
            </a:r>
          </a:p>
        </p:txBody>
      </p:sp>
      <p:sp>
        <p:nvSpPr>
          <p:cNvPr id="103427" name="Text Box 5">
            <a:extLst>
              <a:ext uri="{FF2B5EF4-FFF2-40B4-BE49-F238E27FC236}">
                <a16:creationId xmlns:a16="http://schemas.microsoft.com/office/drawing/2014/main" id="{7FFA9033-E2B5-B449-BE07-457217BD15DE}"/>
              </a:ext>
            </a:extLst>
          </p:cNvPr>
          <p:cNvSpPr txBox="1">
            <a:spLocks noChangeArrowheads="1"/>
          </p:cNvSpPr>
          <p:nvPr/>
        </p:nvSpPr>
        <p:spPr bwMode="auto">
          <a:xfrm rot="5400000">
            <a:off x="6205538" y="3903663"/>
            <a:ext cx="5507037" cy="3698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800">
                <a:solidFill>
                  <a:srgbClr val="0066FF"/>
                </a:solidFill>
              </a:rPr>
              <a:t>Dynamic Scheduling &amp; Hardware-based Speculation</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a:extLst>
              <a:ext uri="{FF2B5EF4-FFF2-40B4-BE49-F238E27FC236}">
                <a16:creationId xmlns:a16="http://schemas.microsoft.com/office/drawing/2014/main" id="{2E19BF1F-D802-6541-AFB3-AA301094F418}"/>
              </a:ext>
            </a:extLst>
          </p:cNvPr>
          <p:cNvSpPr>
            <a:spLocks noGrp="1" noChangeArrowheads="1"/>
          </p:cNvSpPr>
          <p:nvPr>
            <p:ph type="title"/>
          </p:nvPr>
        </p:nvSpPr>
        <p:spPr>
          <a:xfrm>
            <a:off x="600075" y="187325"/>
            <a:ext cx="8281988" cy="708025"/>
          </a:xfrm>
        </p:spPr>
        <p:txBody>
          <a:bodyPr/>
          <a:lstStyle/>
          <a:p>
            <a:r>
              <a:rPr lang="en-AU" altLang="en-US"/>
              <a:t>ROB with Loop-Based Code</a:t>
            </a:r>
          </a:p>
        </p:txBody>
      </p:sp>
      <p:sp>
        <p:nvSpPr>
          <p:cNvPr id="242691" name="Rectangle 3">
            <a:extLst>
              <a:ext uri="{FF2B5EF4-FFF2-40B4-BE49-F238E27FC236}">
                <a16:creationId xmlns:a16="http://schemas.microsoft.com/office/drawing/2014/main" id="{4E835E56-D5DA-3B4A-9BDA-95D200EEDAC8}"/>
              </a:ext>
            </a:extLst>
          </p:cNvPr>
          <p:cNvSpPr>
            <a:spLocks noGrp="1" noChangeArrowheads="1"/>
          </p:cNvSpPr>
          <p:nvPr>
            <p:ph type="body" idx="1"/>
          </p:nvPr>
        </p:nvSpPr>
        <p:spPr>
          <a:xfrm>
            <a:off x="684213" y="1125538"/>
            <a:ext cx="8089900" cy="5230812"/>
          </a:xfrm>
        </p:spPr>
        <p:txBody>
          <a:bodyPr/>
          <a:lstStyle/>
          <a:p>
            <a:pPr marL="0" indent="0">
              <a:buFontTx/>
              <a:buNone/>
              <a:defRPr/>
            </a:pPr>
            <a:r>
              <a:rPr lang="en-US" dirty="0"/>
              <a:t>RISC-V Loop-Based Code</a:t>
            </a:r>
            <a:endParaRPr lang="en-US" sz="2000" dirty="0"/>
          </a:p>
          <a:p>
            <a:pPr marL="0" indent="0">
              <a:buFontTx/>
              <a:buNone/>
              <a:defRPr/>
            </a:pPr>
            <a:r>
              <a:rPr lang="en-US" sz="2000" dirty="0">
                <a:latin typeface="Consolas" panose="020B0609020204030204" pitchFamily="49" charset="0"/>
                <a:cs typeface="Consolas" panose="020B0609020204030204" pitchFamily="49" charset="0"/>
              </a:rPr>
              <a:t>Loop:	</a:t>
            </a:r>
            <a:r>
              <a:rPr lang="en-US" sz="2000" dirty="0" err="1">
                <a:latin typeface="Consolas" panose="020B0609020204030204" pitchFamily="49" charset="0"/>
                <a:cs typeface="Consolas" panose="020B0609020204030204" pitchFamily="49" charset="0"/>
              </a:rPr>
              <a:t>fld</a:t>
            </a:r>
            <a:r>
              <a:rPr lang="en-US" sz="2000" dirty="0">
                <a:latin typeface="Consolas" panose="020B0609020204030204" pitchFamily="49" charset="0"/>
                <a:cs typeface="Consolas" panose="020B0609020204030204" pitchFamily="49" charset="0"/>
              </a:rPr>
              <a:t> 	f0,0(x1)</a:t>
            </a:r>
          </a:p>
          <a:p>
            <a:pPr marL="0" indent="0">
              <a:buFontTx/>
              <a:buNone/>
              <a:defRPr/>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fmul.d</a:t>
            </a:r>
            <a:r>
              <a:rPr lang="en-US" sz="2000" dirty="0">
                <a:latin typeface="Consolas" panose="020B0609020204030204" pitchFamily="49" charset="0"/>
                <a:cs typeface="Consolas" panose="020B0609020204030204" pitchFamily="49" charset="0"/>
              </a:rPr>
              <a:t>	f4,f0,f2</a:t>
            </a:r>
          </a:p>
          <a:p>
            <a:pPr marL="0" indent="0">
              <a:buFontTx/>
              <a:buNone/>
              <a:defRPr/>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fsd</a:t>
            </a:r>
            <a:r>
              <a:rPr lang="en-US" sz="2000" dirty="0">
                <a:latin typeface="Consolas" panose="020B0609020204030204" pitchFamily="49" charset="0"/>
                <a:cs typeface="Consolas" panose="020B0609020204030204" pitchFamily="49" charset="0"/>
              </a:rPr>
              <a:t> 	f4,0(x1)</a:t>
            </a:r>
          </a:p>
          <a:p>
            <a:pPr marL="0" indent="0">
              <a:buFontTx/>
              <a:buNone/>
              <a:defRPr/>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addi</a:t>
            </a:r>
            <a:r>
              <a:rPr lang="en-US" sz="2000" dirty="0">
                <a:latin typeface="Consolas" panose="020B0609020204030204" pitchFamily="49" charset="0"/>
                <a:cs typeface="Consolas" panose="020B0609020204030204" pitchFamily="49" charset="0"/>
              </a:rPr>
              <a:t> 	x1,x1,8</a:t>
            </a:r>
          </a:p>
          <a:p>
            <a:pPr marL="0" indent="0">
              <a:buFontTx/>
              <a:buNone/>
              <a:defRPr/>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bne</a:t>
            </a:r>
            <a:r>
              <a:rPr lang="en-US" sz="2000" dirty="0">
                <a:latin typeface="Consolas" panose="020B0609020204030204" pitchFamily="49" charset="0"/>
                <a:cs typeface="Consolas" panose="020B0609020204030204" pitchFamily="49" charset="0"/>
              </a:rPr>
              <a:t> 	x1,x2,Loop 	// branches if x1 != x2</a:t>
            </a:r>
          </a:p>
          <a:p>
            <a:pPr marL="0" indent="0">
              <a:buFontTx/>
              <a:buNone/>
              <a:defRPr/>
            </a:pPr>
            <a:r>
              <a:rPr lang="en-US" dirty="0">
                <a:cs typeface="Consolas" panose="020B0609020204030204" pitchFamily="49" charset="0"/>
              </a:rPr>
              <a:t>Assumption</a:t>
            </a:r>
          </a:p>
          <a:p>
            <a:pPr>
              <a:defRPr/>
            </a:pPr>
            <a:r>
              <a:rPr lang="en-US" sz="2000" dirty="0">
                <a:cs typeface="Consolas" panose="020B0609020204030204" pitchFamily="49" charset="0"/>
              </a:rPr>
              <a:t>Predict branches taken. </a:t>
            </a:r>
          </a:p>
          <a:p>
            <a:pPr marL="344488" indent="0">
              <a:spcBef>
                <a:spcPts val="0"/>
              </a:spcBef>
              <a:buFontTx/>
              <a:buNone/>
              <a:defRPr/>
            </a:pPr>
            <a:r>
              <a:rPr lang="en-US" sz="1800" i="1" dirty="0">
                <a:cs typeface="Consolas" panose="020B0609020204030204" pitchFamily="49" charset="0"/>
              </a:rPr>
              <a:t>Implication: RS allow multiple executions of the loop to run simultaneously, an advantage gained WITHOUT changing the code. Loop is unrolled dynamically by hardware using the RS obtained by “register renaming.” </a:t>
            </a:r>
            <a:r>
              <a:rPr lang="en-US" sz="1800" dirty="0">
                <a:cs typeface="Consolas" panose="020B0609020204030204" pitchFamily="49" charset="0"/>
              </a:rPr>
              <a:t>(Ignore integer ALU operation for now as branch is predicted as taken.)</a:t>
            </a:r>
            <a:endParaRPr lang="en-US" sz="1800" i="1" dirty="0">
              <a:cs typeface="Consolas" panose="020B0609020204030204" pitchFamily="49" charset="0"/>
            </a:endParaRPr>
          </a:p>
        </p:txBody>
      </p:sp>
      <p:sp>
        <p:nvSpPr>
          <p:cNvPr id="105475" name="Text Box 5">
            <a:extLst>
              <a:ext uri="{FF2B5EF4-FFF2-40B4-BE49-F238E27FC236}">
                <a16:creationId xmlns:a16="http://schemas.microsoft.com/office/drawing/2014/main" id="{FA537798-E55B-8543-B0F7-8949830CE20B}"/>
              </a:ext>
            </a:extLst>
          </p:cNvPr>
          <p:cNvSpPr txBox="1">
            <a:spLocks noChangeArrowheads="1"/>
          </p:cNvSpPr>
          <p:nvPr/>
        </p:nvSpPr>
        <p:spPr bwMode="auto">
          <a:xfrm rot="5400000">
            <a:off x="6205538" y="3903663"/>
            <a:ext cx="5507037" cy="3698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800">
                <a:solidFill>
                  <a:srgbClr val="0066FF"/>
                </a:solidFill>
              </a:rPr>
              <a:t>Dynamic Scheduling &amp; Hardware-based Speculation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2000" fill="hold"/>
                                        <p:tgtEl>
                                          <p:spTgt spid="242691">
                                            <p:txEl>
                                              <p:pRg st="4" end="4"/>
                                            </p:txEl>
                                          </p:spTgt>
                                        </p:tgtEl>
                                        <p:attrNameLst>
                                          <p:attrName>style.color</p:attrName>
                                        </p:attrNameLst>
                                      </p:cBhvr>
                                      <p:to>
                                        <a:schemeClr val="bg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a:extLst>
              <a:ext uri="{FF2B5EF4-FFF2-40B4-BE49-F238E27FC236}">
                <a16:creationId xmlns:a16="http://schemas.microsoft.com/office/drawing/2014/main" id="{19AF4288-A450-3945-8D40-A7544E927D7A}"/>
              </a:ext>
            </a:extLst>
          </p:cNvPr>
          <p:cNvSpPr>
            <a:spLocks noGrp="1" noChangeArrowheads="1"/>
          </p:cNvSpPr>
          <p:nvPr>
            <p:ph type="title"/>
          </p:nvPr>
        </p:nvSpPr>
        <p:spPr>
          <a:xfrm>
            <a:off x="600075" y="187325"/>
            <a:ext cx="8281988" cy="708025"/>
          </a:xfrm>
        </p:spPr>
        <p:txBody>
          <a:bodyPr/>
          <a:lstStyle/>
          <a:p>
            <a:r>
              <a:rPr lang="en-AU" altLang="en-US" dirty="0"/>
              <a:t>ROB with Loop-Based Code</a:t>
            </a:r>
          </a:p>
        </p:txBody>
      </p:sp>
      <p:sp>
        <p:nvSpPr>
          <p:cNvPr id="242691" name="Rectangle 3">
            <a:extLst>
              <a:ext uri="{FF2B5EF4-FFF2-40B4-BE49-F238E27FC236}">
                <a16:creationId xmlns:a16="http://schemas.microsoft.com/office/drawing/2014/main" id="{9F2CD6D4-6A5A-AB4B-926E-F80B8838A4CA}"/>
              </a:ext>
            </a:extLst>
          </p:cNvPr>
          <p:cNvSpPr>
            <a:spLocks noGrp="1" noChangeArrowheads="1"/>
          </p:cNvSpPr>
          <p:nvPr>
            <p:ph type="body" idx="1"/>
          </p:nvPr>
        </p:nvSpPr>
        <p:spPr>
          <a:xfrm>
            <a:off x="454025" y="1102658"/>
            <a:ext cx="8188325" cy="5299729"/>
          </a:xfrm>
        </p:spPr>
        <p:txBody>
          <a:bodyPr/>
          <a:lstStyle/>
          <a:p>
            <a:pPr marL="0" indent="0">
              <a:buFontTx/>
              <a:buNone/>
              <a:defRPr/>
            </a:pPr>
            <a:r>
              <a:rPr lang="en-US" sz="2000" dirty="0">
                <a:latin typeface="Consolas" panose="020B0609020204030204" pitchFamily="49" charset="0"/>
                <a:cs typeface="Consolas" panose="020B0609020204030204" pitchFamily="49" charset="0"/>
              </a:rPr>
              <a:t>Loop:	</a:t>
            </a:r>
            <a:r>
              <a:rPr lang="en-US" sz="2000" dirty="0" err="1">
                <a:latin typeface="Consolas" panose="020B0609020204030204" pitchFamily="49" charset="0"/>
                <a:cs typeface="Consolas" panose="020B0609020204030204" pitchFamily="49" charset="0"/>
              </a:rPr>
              <a:t>fld</a:t>
            </a:r>
            <a:r>
              <a:rPr lang="en-US" sz="2000" dirty="0">
                <a:latin typeface="Consolas" panose="020B0609020204030204" pitchFamily="49" charset="0"/>
                <a:cs typeface="Consolas" panose="020B0609020204030204" pitchFamily="49" charset="0"/>
              </a:rPr>
              <a:t> 	f0,0(x1)</a:t>
            </a:r>
          </a:p>
          <a:p>
            <a:pPr marL="0" indent="0">
              <a:buFontTx/>
              <a:buNone/>
              <a:defRPr/>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fmul.d</a:t>
            </a:r>
            <a:r>
              <a:rPr lang="en-US" sz="2000" dirty="0">
                <a:latin typeface="Consolas" panose="020B0609020204030204" pitchFamily="49" charset="0"/>
                <a:cs typeface="Consolas" panose="020B0609020204030204" pitchFamily="49" charset="0"/>
              </a:rPr>
              <a:t>	f4,f0,f2</a:t>
            </a:r>
          </a:p>
          <a:p>
            <a:pPr marL="0" indent="0">
              <a:buFontTx/>
              <a:buNone/>
              <a:defRPr/>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fsd</a:t>
            </a:r>
            <a:r>
              <a:rPr lang="en-US" sz="2000" dirty="0">
                <a:latin typeface="Consolas" panose="020B0609020204030204" pitchFamily="49" charset="0"/>
                <a:cs typeface="Consolas" panose="020B0609020204030204" pitchFamily="49" charset="0"/>
              </a:rPr>
              <a:t> 	f4,0(x1)</a:t>
            </a:r>
          </a:p>
          <a:p>
            <a:pPr marL="0" indent="0">
              <a:buFontTx/>
              <a:buNone/>
              <a:defRPr/>
            </a:pPr>
            <a:r>
              <a:rPr lang="en-US" sz="2000" dirty="0">
                <a:latin typeface="Consolas" panose="020B0609020204030204" pitchFamily="49" charset="0"/>
                <a:cs typeface="Consolas" panose="020B0609020204030204" pitchFamily="49" charset="0"/>
              </a:rPr>
              <a:t>	</a:t>
            </a:r>
            <a:r>
              <a:rPr lang="en-US" sz="2000" dirty="0" err="1">
                <a:solidFill>
                  <a:schemeClr val="bg1">
                    <a:lumMod val="65000"/>
                  </a:schemeClr>
                </a:solidFill>
                <a:latin typeface="Consolas" panose="020B0609020204030204" pitchFamily="49" charset="0"/>
                <a:cs typeface="Consolas" panose="020B0609020204030204" pitchFamily="49" charset="0"/>
              </a:rPr>
              <a:t>addi</a:t>
            </a:r>
            <a:r>
              <a:rPr lang="en-US" sz="2000" dirty="0">
                <a:solidFill>
                  <a:schemeClr val="bg1">
                    <a:lumMod val="65000"/>
                  </a:schemeClr>
                </a:solidFill>
                <a:latin typeface="Consolas" panose="020B0609020204030204" pitchFamily="49" charset="0"/>
                <a:cs typeface="Consolas" panose="020B0609020204030204" pitchFamily="49" charset="0"/>
              </a:rPr>
              <a:t> 	x1,x1,8</a:t>
            </a:r>
          </a:p>
          <a:p>
            <a:pPr marL="0" indent="0">
              <a:buFontTx/>
              <a:buNone/>
              <a:defRPr/>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bne</a:t>
            </a:r>
            <a:r>
              <a:rPr lang="en-US" sz="2000" dirty="0">
                <a:latin typeface="Consolas" panose="020B0609020204030204" pitchFamily="49" charset="0"/>
                <a:cs typeface="Consolas" panose="020B0609020204030204" pitchFamily="49" charset="0"/>
              </a:rPr>
              <a:t> 	x1,x2,Loop 	// branches if x1 != x2</a:t>
            </a:r>
          </a:p>
          <a:p>
            <a:pPr marL="0" indent="0">
              <a:buFontTx/>
              <a:buNone/>
              <a:defRPr/>
            </a:pPr>
            <a:endParaRPr lang="en-US" dirty="0">
              <a:cs typeface="Consolas" panose="020B0609020204030204" pitchFamily="49" charset="0"/>
            </a:endParaRPr>
          </a:p>
          <a:p>
            <a:pPr marL="0" indent="0">
              <a:buFontTx/>
              <a:buNone/>
              <a:defRPr/>
            </a:pPr>
            <a:r>
              <a:rPr lang="en-US" dirty="0">
                <a:cs typeface="Consolas" panose="020B0609020204030204" pitchFamily="49" charset="0"/>
              </a:rPr>
              <a:t>Observations</a:t>
            </a:r>
          </a:p>
          <a:p>
            <a:pPr>
              <a:defRPr/>
            </a:pPr>
            <a:r>
              <a:rPr lang="en-US" sz="2000" dirty="0">
                <a:cs typeface="Consolas" panose="020B0609020204030204" pitchFamily="49" charset="0"/>
              </a:rPr>
              <a:t>A load (</a:t>
            </a:r>
            <a:r>
              <a:rPr lang="en-US" sz="2000" dirty="0" err="1">
                <a:latin typeface="Consolas" panose="020B0609020204030204" pitchFamily="49" charset="0"/>
                <a:cs typeface="Consolas" panose="020B0609020204030204" pitchFamily="49" charset="0"/>
              </a:rPr>
              <a:t>fld</a:t>
            </a:r>
            <a:r>
              <a:rPr lang="en-US" sz="2000" dirty="0">
                <a:cs typeface="Consolas" panose="020B0609020204030204" pitchFamily="49" charset="0"/>
              </a:rPr>
              <a:t>) and a store (</a:t>
            </a:r>
            <a:r>
              <a:rPr lang="en-US" sz="2000" dirty="0" err="1">
                <a:latin typeface="Consolas" panose="020B0609020204030204" pitchFamily="49" charset="0"/>
                <a:cs typeface="Consolas" panose="020B0609020204030204" pitchFamily="49" charset="0"/>
              </a:rPr>
              <a:t>fsd</a:t>
            </a:r>
            <a:r>
              <a:rPr lang="en-US" sz="2000" dirty="0">
                <a:cs typeface="Consolas" panose="020B0609020204030204" pitchFamily="49" charset="0"/>
              </a:rPr>
              <a:t>) can be safely done </a:t>
            </a:r>
            <a:r>
              <a:rPr lang="en-US" sz="2000" i="1" dirty="0">
                <a:cs typeface="Consolas" panose="020B0609020204030204" pitchFamily="49" charset="0"/>
              </a:rPr>
              <a:t>out of order</a:t>
            </a:r>
            <a:r>
              <a:rPr lang="en-US" sz="2000" dirty="0">
                <a:cs typeface="Consolas" panose="020B0609020204030204" pitchFamily="49" charset="0"/>
              </a:rPr>
              <a:t> </a:t>
            </a:r>
            <a:r>
              <a:rPr lang="en-US" sz="2000" dirty="0" err="1">
                <a:cs typeface="Consolas" panose="020B0609020204030204" pitchFamily="49" charset="0"/>
              </a:rPr>
              <a:t>iff</a:t>
            </a:r>
            <a:r>
              <a:rPr lang="en-US" sz="2000" dirty="0">
                <a:cs typeface="Consolas" panose="020B0609020204030204" pitchFamily="49" charset="0"/>
              </a:rPr>
              <a:t> they access different locations, but what if they access the same?</a:t>
            </a:r>
          </a:p>
          <a:p>
            <a:pPr lvl="1">
              <a:defRPr/>
            </a:pPr>
            <a:r>
              <a:rPr lang="en-US" sz="1600" dirty="0">
                <a:cs typeface="Consolas" panose="020B0609020204030204" pitchFamily="49" charset="0"/>
              </a:rPr>
              <a:t>Load is before store in program order &amp; interchanging them </a:t>
            </a:r>
            <a:r>
              <a:rPr lang="en-US" sz="1600" dirty="0">
                <a:cs typeface="Consolas" panose="020B0609020204030204" pitchFamily="49" charset="0"/>
                <a:sym typeface="Wingdings" pitchFamily="2" charset="2"/>
              </a:rPr>
              <a:t> WAR hazard</a:t>
            </a:r>
          </a:p>
          <a:p>
            <a:pPr lvl="1">
              <a:defRPr/>
            </a:pPr>
            <a:r>
              <a:rPr lang="en-US" sz="1600" dirty="0">
                <a:cs typeface="Consolas" panose="020B0609020204030204" pitchFamily="49" charset="0"/>
                <a:sym typeface="Wingdings" pitchFamily="2" charset="2"/>
              </a:rPr>
              <a:t>Store is before load in program order &amp; interchanging them  RAW hazard</a:t>
            </a:r>
          </a:p>
          <a:p>
            <a:pPr lvl="1">
              <a:defRPr/>
            </a:pPr>
            <a:r>
              <a:rPr lang="en-US" sz="1600" dirty="0">
                <a:cs typeface="Consolas" panose="020B0609020204030204" pitchFamily="49" charset="0"/>
                <a:sym typeface="Wingdings" pitchFamily="2" charset="2"/>
              </a:rPr>
              <a:t>Also, interchanging two stores  WAW hazard</a:t>
            </a:r>
          </a:p>
          <a:p>
            <a:pPr marL="0" indent="0">
              <a:buFontTx/>
              <a:buNone/>
              <a:defRPr/>
            </a:pPr>
            <a:endParaRPr lang="en-US" dirty="0">
              <a:cs typeface="Consolas" panose="020B0609020204030204" pitchFamily="49" charset="0"/>
            </a:endParaRPr>
          </a:p>
          <a:p>
            <a:pPr marL="0" indent="0">
              <a:buFontTx/>
              <a:buNone/>
              <a:defRPr/>
            </a:pPr>
            <a:r>
              <a:rPr lang="en-US" dirty="0">
                <a:cs typeface="Consolas" panose="020B0609020204030204" pitchFamily="49" charset="0"/>
              </a:rPr>
              <a:t>How to Detect Hazards on Loads &amp; Stores?</a:t>
            </a:r>
          </a:p>
          <a:p>
            <a:pPr marL="0" indent="0">
              <a:buFontTx/>
              <a:buNone/>
              <a:defRPr/>
            </a:pPr>
            <a:endParaRPr lang="en-US" sz="2000" dirty="0">
              <a:cs typeface="Consolas" panose="020B0609020204030204" pitchFamily="49" charset="0"/>
              <a:sym typeface="Wingdings" pitchFamily="2" charset="2"/>
            </a:endParaRPr>
          </a:p>
        </p:txBody>
      </p:sp>
      <p:sp>
        <p:nvSpPr>
          <p:cNvPr id="107523" name="Text Box 5">
            <a:extLst>
              <a:ext uri="{FF2B5EF4-FFF2-40B4-BE49-F238E27FC236}">
                <a16:creationId xmlns:a16="http://schemas.microsoft.com/office/drawing/2014/main" id="{ACC4E449-3443-5446-A3EA-088E291440B5}"/>
              </a:ext>
            </a:extLst>
          </p:cNvPr>
          <p:cNvSpPr txBox="1">
            <a:spLocks noChangeArrowheads="1"/>
          </p:cNvSpPr>
          <p:nvPr/>
        </p:nvSpPr>
        <p:spPr bwMode="auto">
          <a:xfrm rot="5400000">
            <a:off x="6205538" y="3903663"/>
            <a:ext cx="5507037" cy="3698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800">
                <a:solidFill>
                  <a:srgbClr val="0066FF"/>
                </a:solidFill>
              </a:rPr>
              <a:t>Dynamic Scheduling &amp; Hardware-based Speculation</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a:extLst>
              <a:ext uri="{FF2B5EF4-FFF2-40B4-BE49-F238E27FC236}">
                <a16:creationId xmlns:a16="http://schemas.microsoft.com/office/drawing/2014/main" id="{19FCCD2F-58EA-9642-ADB5-A34C89E301EF}"/>
              </a:ext>
            </a:extLst>
          </p:cNvPr>
          <p:cNvSpPr>
            <a:spLocks noGrp="1" noChangeArrowheads="1"/>
          </p:cNvSpPr>
          <p:nvPr>
            <p:ph type="title"/>
          </p:nvPr>
        </p:nvSpPr>
        <p:spPr>
          <a:xfrm>
            <a:off x="600075" y="187325"/>
            <a:ext cx="8281988" cy="708025"/>
          </a:xfrm>
        </p:spPr>
        <p:txBody>
          <a:bodyPr/>
          <a:lstStyle/>
          <a:p>
            <a:r>
              <a:rPr lang="en-AU" altLang="en-US"/>
              <a:t>ROB with Loop-Based Code</a:t>
            </a:r>
          </a:p>
        </p:txBody>
      </p:sp>
      <p:sp>
        <p:nvSpPr>
          <p:cNvPr id="242691" name="Rectangle 3">
            <a:extLst>
              <a:ext uri="{FF2B5EF4-FFF2-40B4-BE49-F238E27FC236}">
                <a16:creationId xmlns:a16="http://schemas.microsoft.com/office/drawing/2014/main" id="{422CB6A7-D556-F442-8E52-D33ED0D208E9}"/>
              </a:ext>
            </a:extLst>
          </p:cNvPr>
          <p:cNvSpPr>
            <a:spLocks noGrp="1" noChangeArrowheads="1"/>
          </p:cNvSpPr>
          <p:nvPr>
            <p:ph type="body" idx="1"/>
          </p:nvPr>
        </p:nvSpPr>
        <p:spPr>
          <a:xfrm>
            <a:off x="454025" y="1116106"/>
            <a:ext cx="8188325" cy="5286282"/>
          </a:xfrm>
        </p:spPr>
        <p:txBody>
          <a:bodyPr/>
          <a:lstStyle/>
          <a:p>
            <a:pPr marL="0" indent="0">
              <a:buFontTx/>
              <a:buNone/>
              <a:defRPr/>
            </a:pPr>
            <a:r>
              <a:rPr lang="en-US" sz="2000" dirty="0">
                <a:latin typeface="Consolas" panose="020B0609020204030204" pitchFamily="49" charset="0"/>
                <a:cs typeface="Consolas" panose="020B0609020204030204" pitchFamily="49" charset="0"/>
              </a:rPr>
              <a:t>Loop:	</a:t>
            </a:r>
            <a:r>
              <a:rPr lang="en-US" sz="2000" dirty="0" err="1">
                <a:latin typeface="Consolas" panose="020B0609020204030204" pitchFamily="49" charset="0"/>
                <a:cs typeface="Consolas" panose="020B0609020204030204" pitchFamily="49" charset="0"/>
              </a:rPr>
              <a:t>fld</a:t>
            </a:r>
            <a:r>
              <a:rPr lang="en-US" sz="2000" dirty="0">
                <a:latin typeface="Consolas" panose="020B0609020204030204" pitchFamily="49" charset="0"/>
                <a:cs typeface="Consolas" panose="020B0609020204030204" pitchFamily="49" charset="0"/>
              </a:rPr>
              <a:t> 	f0,0(x1)</a:t>
            </a:r>
          </a:p>
          <a:p>
            <a:pPr marL="0" indent="0">
              <a:buFontTx/>
              <a:buNone/>
              <a:defRPr/>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fmul.d</a:t>
            </a:r>
            <a:r>
              <a:rPr lang="en-US" sz="2000" dirty="0">
                <a:latin typeface="Consolas" panose="020B0609020204030204" pitchFamily="49" charset="0"/>
                <a:cs typeface="Consolas" panose="020B0609020204030204" pitchFamily="49" charset="0"/>
              </a:rPr>
              <a:t>	f4,f0,f2</a:t>
            </a:r>
          </a:p>
          <a:p>
            <a:pPr marL="0" indent="0">
              <a:buFontTx/>
              <a:buNone/>
              <a:defRPr/>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fsd</a:t>
            </a:r>
            <a:r>
              <a:rPr lang="en-US" sz="2000" dirty="0">
                <a:latin typeface="Consolas" panose="020B0609020204030204" pitchFamily="49" charset="0"/>
                <a:cs typeface="Consolas" panose="020B0609020204030204" pitchFamily="49" charset="0"/>
              </a:rPr>
              <a:t> 	f4,0(x1)</a:t>
            </a:r>
          </a:p>
          <a:p>
            <a:pPr marL="0" indent="0">
              <a:buFontTx/>
              <a:buNone/>
              <a:defRPr/>
            </a:pPr>
            <a:r>
              <a:rPr lang="en-US" sz="2000" dirty="0">
                <a:latin typeface="Consolas" panose="020B0609020204030204" pitchFamily="49" charset="0"/>
                <a:cs typeface="Consolas" panose="020B0609020204030204" pitchFamily="49" charset="0"/>
              </a:rPr>
              <a:t>	</a:t>
            </a:r>
            <a:r>
              <a:rPr lang="en-US" sz="2000" dirty="0" err="1">
                <a:solidFill>
                  <a:schemeClr val="bg1">
                    <a:lumMod val="65000"/>
                  </a:schemeClr>
                </a:solidFill>
                <a:latin typeface="Consolas" panose="020B0609020204030204" pitchFamily="49" charset="0"/>
                <a:cs typeface="Consolas" panose="020B0609020204030204" pitchFamily="49" charset="0"/>
              </a:rPr>
              <a:t>addi</a:t>
            </a:r>
            <a:r>
              <a:rPr lang="en-US" sz="2000" dirty="0">
                <a:solidFill>
                  <a:schemeClr val="bg1">
                    <a:lumMod val="65000"/>
                  </a:schemeClr>
                </a:solidFill>
                <a:latin typeface="Consolas" panose="020B0609020204030204" pitchFamily="49" charset="0"/>
                <a:cs typeface="Consolas" panose="020B0609020204030204" pitchFamily="49" charset="0"/>
              </a:rPr>
              <a:t> 	x1,x1,8</a:t>
            </a:r>
          </a:p>
          <a:p>
            <a:pPr marL="0" indent="0">
              <a:buFontTx/>
              <a:buNone/>
              <a:defRPr/>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bne</a:t>
            </a:r>
            <a:r>
              <a:rPr lang="en-US" sz="2000" dirty="0">
                <a:latin typeface="Consolas" panose="020B0609020204030204" pitchFamily="49" charset="0"/>
                <a:cs typeface="Consolas" panose="020B0609020204030204" pitchFamily="49" charset="0"/>
              </a:rPr>
              <a:t> 	x1,x2,Loop 	// branches if x1 != x2</a:t>
            </a:r>
            <a:endParaRPr lang="en-US" dirty="0">
              <a:cs typeface="Consolas" panose="020B0609020204030204" pitchFamily="49" charset="0"/>
            </a:endParaRPr>
          </a:p>
          <a:p>
            <a:pPr marL="0" indent="0">
              <a:buFontTx/>
              <a:buNone/>
              <a:defRPr/>
            </a:pPr>
            <a:endParaRPr lang="en-US" dirty="0">
              <a:cs typeface="Consolas" panose="020B0609020204030204" pitchFamily="49" charset="0"/>
            </a:endParaRPr>
          </a:p>
          <a:p>
            <a:pPr marL="0" indent="0">
              <a:buFontTx/>
              <a:buNone/>
              <a:defRPr/>
            </a:pPr>
            <a:r>
              <a:rPr lang="en-US" dirty="0">
                <a:cs typeface="Consolas" panose="020B0609020204030204" pitchFamily="49" charset="0"/>
              </a:rPr>
              <a:t>How to Detect Hazards on Loads &amp; Stores?</a:t>
            </a:r>
          </a:p>
          <a:p>
            <a:pPr>
              <a:defRPr/>
            </a:pPr>
            <a:r>
              <a:rPr lang="en-US" sz="2000" dirty="0">
                <a:cs typeface="Consolas" panose="020B0609020204030204" pitchFamily="49" charset="0"/>
                <a:sym typeface="Wingdings" pitchFamily="2" charset="2"/>
              </a:rPr>
              <a:t>Loads</a:t>
            </a:r>
          </a:p>
          <a:p>
            <a:pPr lvl="1">
              <a:defRPr/>
            </a:pPr>
            <a:r>
              <a:rPr lang="en-US" sz="1600" dirty="0">
                <a:cs typeface="Consolas" panose="020B0609020204030204" pitchFamily="49" charset="0"/>
                <a:sym typeface="Wingdings" pitchFamily="2" charset="2"/>
              </a:rPr>
              <a:t>Compute the data memory address associated with any earlier memory operation  pragmatically check the “A” field of all active (store) buffers</a:t>
            </a:r>
          </a:p>
          <a:p>
            <a:pPr lvl="1">
              <a:defRPr/>
            </a:pPr>
            <a:r>
              <a:rPr lang="en-US" sz="1600" dirty="0">
                <a:cs typeface="Consolas" panose="020B0609020204030204" pitchFamily="49" charset="0"/>
              </a:rPr>
              <a:t>If load address matches address of any active entry in store buffer, load is </a:t>
            </a:r>
            <a:r>
              <a:rPr lang="en-US" sz="1600" i="1" dirty="0">
                <a:cs typeface="Consolas" panose="020B0609020204030204" pitchFamily="49" charset="0"/>
              </a:rPr>
              <a:t>not</a:t>
            </a:r>
            <a:r>
              <a:rPr lang="en-US" sz="1600" dirty="0">
                <a:cs typeface="Consolas" panose="020B0609020204030204" pitchFamily="49" charset="0"/>
              </a:rPr>
              <a:t> sent to load buffer until conflicting store completes (i.e., respect RAW hazard)</a:t>
            </a:r>
          </a:p>
          <a:p>
            <a:pPr>
              <a:defRPr/>
            </a:pPr>
            <a:r>
              <a:rPr lang="en-US" sz="2000" dirty="0">
                <a:cs typeface="Consolas" panose="020B0609020204030204" pitchFamily="49" charset="0"/>
              </a:rPr>
              <a:t>Stores</a:t>
            </a:r>
          </a:p>
          <a:p>
            <a:pPr lvl="1">
              <a:defRPr/>
            </a:pPr>
            <a:r>
              <a:rPr lang="en-US" sz="1600" dirty="0">
                <a:cs typeface="Consolas" panose="020B0609020204030204" pitchFamily="49" charset="0"/>
              </a:rPr>
              <a:t>Similar to loads except that CPU must check for conflicts on both the load buffers AND store buffers (since conflicting stores cannot be reordered with respect to either a load or a store, i.e., WAR or WAW).</a:t>
            </a:r>
          </a:p>
          <a:p>
            <a:pPr>
              <a:defRPr/>
            </a:pPr>
            <a:endParaRPr lang="en-US" sz="2000" dirty="0">
              <a:cs typeface="Consolas" panose="020B0609020204030204" pitchFamily="49" charset="0"/>
            </a:endParaRPr>
          </a:p>
        </p:txBody>
      </p:sp>
      <p:sp>
        <p:nvSpPr>
          <p:cNvPr id="109571" name="Text Box 5">
            <a:extLst>
              <a:ext uri="{FF2B5EF4-FFF2-40B4-BE49-F238E27FC236}">
                <a16:creationId xmlns:a16="http://schemas.microsoft.com/office/drawing/2014/main" id="{32801FB7-CF1C-8542-9095-5DAFCA10D6B6}"/>
              </a:ext>
            </a:extLst>
          </p:cNvPr>
          <p:cNvSpPr txBox="1">
            <a:spLocks noChangeArrowheads="1"/>
          </p:cNvSpPr>
          <p:nvPr/>
        </p:nvSpPr>
        <p:spPr bwMode="auto">
          <a:xfrm rot="5400000">
            <a:off x="6205538" y="3903663"/>
            <a:ext cx="5507037" cy="3698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800">
                <a:solidFill>
                  <a:srgbClr val="0066FF"/>
                </a:solidFill>
              </a:rPr>
              <a:t>Dynamic Scheduling &amp; Hardware-based Speculation</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2">
            <a:extLst>
              <a:ext uri="{FF2B5EF4-FFF2-40B4-BE49-F238E27FC236}">
                <a16:creationId xmlns:a16="http://schemas.microsoft.com/office/drawing/2014/main" id="{7D3EA5BB-08EC-5B45-93E9-1A1297A52D00}"/>
              </a:ext>
            </a:extLst>
          </p:cNvPr>
          <p:cNvSpPr>
            <a:spLocks noGrp="1" noChangeArrowheads="1"/>
          </p:cNvSpPr>
          <p:nvPr>
            <p:ph type="title"/>
          </p:nvPr>
        </p:nvSpPr>
        <p:spPr>
          <a:xfrm>
            <a:off x="611188" y="165100"/>
            <a:ext cx="8281987" cy="708025"/>
          </a:xfrm>
        </p:spPr>
        <p:txBody>
          <a:bodyPr/>
          <a:lstStyle/>
          <a:p>
            <a:r>
              <a:rPr lang="en-AU" altLang="en-US"/>
              <a:t>ROB with Loop-Based Code</a:t>
            </a:r>
          </a:p>
        </p:txBody>
      </p:sp>
      <p:pic>
        <p:nvPicPr>
          <p:cNvPr id="111618" name="Picture 2">
            <a:extLst>
              <a:ext uri="{FF2B5EF4-FFF2-40B4-BE49-F238E27FC236}">
                <a16:creationId xmlns:a16="http://schemas.microsoft.com/office/drawing/2014/main" id="{3E2C7B0D-DE11-D747-BD68-B40889F7DC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513" y="884238"/>
            <a:ext cx="6581775" cy="546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619" name="Text Box 5">
            <a:extLst>
              <a:ext uri="{FF2B5EF4-FFF2-40B4-BE49-F238E27FC236}">
                <a16:creationId xmlns:a16="http://schemas.microsoft.com/office/drawing/2014/main" id="{894ADD7F-B873-CC47-A7BD-B3AD9CC0445C}"/>
              </a:ext>
            </a:extLst>
          </p:cNvPr>
          <p:cNvSpPr txBox="1">
            <a:spLocks noChangeArrowheads="1"/>
          </p:cNvSpPr>
          <p:nvPr/>
        </p:nvSpPr>
        <p:spPr bwMode="auto">
          <a:xfrm rot="5400000">
            <a:off x="6205538" y="3903663"/>
            <a:ext cx="5507037" cy="3698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800">
                <a:solidFill>
                  <a:srgbClr val="0066FF"/>
                </a:solidFill>
              </a:rPr>
              <a:t>Dynamic Scheduling &amp; Hardware-based Speculation</a:t>
            </a:r>
          </a:p>
        </p:txBody>
      </p:sp>
      <p:sp>
        <p:nvSpPr>
          <p:cNvPr id="2" name="TextBox 1">
            <a:extLst>
              <a:ext uri="{FF2B5EF4-FFF2-40B4-BE49-F238E27FC236}">
                <a16:creationId xmlns:a16="http://schemas.microsoft.com/office/drawing/2014/main" id="{99BC35D7-F6C1-C145-AFA6-E710B1BCAAF1}"/>
              </a:ext>
            </a:extLst>
          </p:cNvPr>
          <p:cNvSpPr txBox="1"/>
          <p:nvPr/>
        </p:nvSpPr>
        <p:spPr>
          <a:xfrm>
            <a:off x="7216775" y="981075"/>
            <a:ext cx="1557338" cy="1939925"/>
          </a:xfrm>
          <a:prstGeom prst="rect">
            <a:avLst/>
          </a:prstGeom>
          <a:noFill/>
        </p:spPr>
        <p:txBody>
          <a:bodyPr>
            <a:spAutoFit/>
          </a:bodyPr>
          <a:lstStyle/>
          <a:p>
            <a:pPr>
              <a:defRPr/>
            </a:pPr>
            <a:r>
              <a:rPr lang="en-US" sz="2000" dirty="0" err="1"/>
              <a:t>Tomasulo’s</a:t>
            </a:r>
            <a:endParaRPr lang="en-US" sz="2000" dirty="0"/>
          </a:p>
          <a:p>
            <a:pPr>
              <a:defRPr/>
            </a:pPr>
            <a:r>
              <a:rPr lang="en-US" sz="2000" dirty="0"/>
              <a:t>Algorithm</a:t>
            </a:r>
          </a:p>
          <a:p>
            <a:pPr>
              <a:defRPr/>
            </a:pPr>
            <a:endParaRPr lang="en-US" sz="2000" dirty="0"/>
          </a:p>
          <a:p>
            <a:pPr>
              <a:defRPr/>
            </a:pPr>
            <a:r>
              <a:rPr lang="en-US" sz="2000" dirty="0">
                <a:solidFill>
                  <a:schemeClr val="bg1">
                    <a:lumMod val="65000"/>
                  </a:schemeClr>
                </a:solidFill>
              </a:rPr>
              <a:t>VLIW approach later</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Title 1">
            <a:extLst>
              <a:ext uri="{FF2B5EF4-FFF2-40B4-BE49-F238E27FC236}">
                <a16:creationId xmlns:a16="http://schemas.microsoft.com/office/drawing/2014/main" id="{CF94AD60-D771-FB4A-A0B0-C5B9860C7FB0}"/>
              </a:ext>
            </a:extLst>
          </p:cNvPr>
          <p:cNvSpPr>
            <a:spLocks noGrp="1" noChangeArrowheads="1"/>
          </p:cNvSpPr>
          <p:nvPr>
            <p:ph type="title"/>
          </p:nvPr>
        </p:nvSpPr>
        <p:spPr/>
        <p:txBody>
          <a:bodyPr/>
          <a:lstStyle/>
          <a:p>
            <a:r>
              <a:rPr lang="en-US" altLang="en-US"/>
              <a:t>Adoption of Tomasulo’s</a:t>
            </a:r>
          </a:p>
        </p:txBody>
      </p:sp>
      <p:sp>
        <p:nvSpPr>
          <p:cNvPr id="3" name="Content Placeholder 2">
            <a:extLst>
              <a:ext uri="{FF2B5EF4-FFF2-40B4-BE49-F238E27FC236}">
                <a16:creationId xmlns:a16="http://schemas.microsoft.com/office/drawing/2014/main" id="{6811B406-D243-9546-983A-7DF025726DEF}"/>
              </a:ext>
            </a:extLst>
          </p:cNvPr>
          <p:cNvSpPr>
            <a:spLocks noGrp="1" noChangeArrowheads="1"/>
          </p:cNvSpPr>
          <p:nvPr>
            <p:ph idx="1"/>
          </p:nvPr>
        </p:nvSpPr>
        <p:spPr/>
        <p:txBody>
          <a:bodyPr/>
          <a:lstStyle/>
          <a:p>
            <a:r>
              <a:rPr lang="en-US" altLang="en-US"/>
              <a:t>Proposed in 1967! 😳</a:t>
            </a:r>
          </a:p>
          <a:p>
            <a:r>
              <a:rPr lang="en-US" altLang="en-US"/>
              <a:t>Not widely adopted until … the 1990s!</a:t>
            </a:r>
          </a:p>
          <a:p>
            <a:pPr lvl="1"/>
            <a:r>
              <a:rPr lang="en-US" altLang="en-US"/>
              <a:t>Intro of caches created unpredictable delays </a:t>
            </a:r>
            <a:r>
              <a:rPr lang="en-US" altLang="en-US">
                <a:sym typeface="Wingdings" pitchFamily="2" charset="2"/>
              </a:rPr>
              <a:t> need for </a:t>
            </a:r>
            <a:r>
              <a:rPr lang="en-US" altLang="en-US" i="1">
                <a:sym typeface="Wingdings" pitchFamily="2" charset="2"/>
              </a:rPr>
              <a:t>dynamic scheduling</a:t>
            </a:r>
          </a:p>
          <a:p>
            <a:pPr lvl="2"/>
            <a:r>
              <a:rPr lang="en-US" altLang="en-US">
                <a:sym typeface="Wingdings" pitchFamily="2" charset="2"/>
              </a:rPr>
              <a:t>Out-of-order execution (and completion) allows CPU to continue executing instructions while waiting the completion of a cache miss, thus hiding all or part of the cache-miss penalty.</a:t>
            </a:r>
          </a:p>
          <a:p>
            <a:pPr lvl="3"/>
            <a:r>
              <a:rPr lang="en-US" altLang="en-US">
                <a:sym typeface="Wingdings" pitchFamily="2" charset="2"/>
              </a:rPr>
              <a:t>What kind of advanced cache optimization is this?</a:t>
            </a:r>
          </a:p>
          <a:p>
            <a:pPr lvl="1"/>
            <a:r>
              <a:rPr lang="en-US" altLang="en-US">
                <a:sym typeface="Wingdings" pitchFamily="2" charset="2"/>
              </a:rPr>
              <a:t>CPUs became more aggressive about their issue capability while CPU designers concerned with the performance of difficult-to-schedule code (e.g., non-numeric code  graphs)  need for </a:t>
            </a:r>
            <a:r>
              <a:rPr lang="en-US" altLang="en-US" i="1">
                <a:sym typeface="Wingdings" pitchFamily="2" charset="2"/>
              </a:rPr>
              <a:t>automated register renaming, dynamic scheduling, and speculation</a:t>
            </a:r>
            <a:r>
              <a:rPr lang="en-US" altLang="en-US">
                <a:sym typeface="Wingdings" pitchFamily="2" charset="2"/>
              </a:rPr>
              <a:t> (coming up next)</a:t>
            </a:r>
          </a:p>
          <a:p>
            <a:pPr lvl="1"/>
            <a:r>
              <a:rPr lang="en-US" altLang="en-US"/>
              <a:t>Can achieve higher performance without the compiler needing to target code to a specific pipeline structure (i.e., architecture)</a:t>
            </a:r>
          </a:p>
        </p:txBody>
      </p:sp>
      <p:sp>
        <p:nvSpPr>
          <p:cNvPr id="113667" name="Text Box 5">
            <a:extLst>
              <a:ext uri="{FF2B5EF4-FFF2-40B4-BE49-F238E27FC236}">
                <a16:creationId xmlns:a16="http://schemas.microsoft.com/office/drawing/2014/main" id="{F511F5D4-C67C-7942-AF19-528DCE9FD521}"/>
              </a:ext>
            </a:extLst>
          </p:cNvPr>
          <p:cNvSpPr txBox="1">
            <a:spLocks noChangeArrowheads="1"/>
          </p:cNvSpPr>
          <p:nvPr/>
        </p:nvSpPr>
        <p:spPr bwMode="auto">
          <a:xfrm rot="5400000">
            <a:off x="6205538" y="3903663"/>
            <a:ext cx="5507037" cy="3698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800">
                <a:solidFill>
                  <a:srgbClr val="0066FF"/>
                </a:solidFill>
              </a:rPr>
              <a:t>Dynamic Scheduling &amp; Hardware-based Speculation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dissolve">
                                      <p:cBhvr>
                                        <p:cTn id="10" dur="500"/>
                                        <p:tgtEl>
                                          <p:spTgt spid="3">
                                            <p:txEl>
                                              <p:pRg st="3" end="3"/>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dissolve">
                                      <p:cBhvr>
                                        <p:cTn id="13" dur="500"/>
                                        <p:tgtEl>
                                          <p:spTgt spid="3">
                                            <p:txEl>
                                              <p:pRg st="4" end="4"/>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dissolve">
                                      <p:cBhvr>
                                        <p:cTn id="18" dur="500"/>
                                        <p:tgtEl>
                                          <p:spTgt spid="3">
                                            <p:txEl>
                                              <p:pRg st="5" end="5"/>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dissolve">
                                      <p:cBhvr>
                                        <p:cTn id="2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a:extLst>
              <a:ext uri="{FF2B5EF4-FFF2-40B4-BE49-F238E27FC236}">
                <a16:creationId xmlns:a16="http://schemas.microsoft.com/office/drawing/2014/main" id="{507FE678-9DC7-A643-88DD-61334F3A0192}"/>
              </a:ext>
            </a:extLst>
          </p:cNvPr>
          <p:cNvSpPr>
            <a:spLocks noGrp="1" noChangeArrowheads="1"/>
          </p:cNvSpPr>
          <p:nvPr>
            <p:ph type="title"/>
          </p:nvPr>
        </p:nvSpPr>
        <p:spPr>
          <a:xfrm>
            <a:off x="2590800" y="246063"/>
            <a:ext cx="6240463" cy="762000"/>
          </a:xfrm>
        </p:spPr>
        <p:txBody>
          <a:bodyPr/>
          <a:lstStyle/>
          <a:p>
            <a:r>
              <a:rPr lang="en-US" altLang="en-US"/>
              <a:t> Example:  IOI-IOC</a:t>
            </a:r>
          </a:p>
        </p:txBody>
      </p:sp>
      <p:sp>
        <p:nvSpPr>
          <p:cNvPr id="25602" name="Freeform 2">
            <a:extLst>
              <a:ext uri="{FF2B5EF4-FFF2-40B4-BE49-F238E27FC236}">
                <a16:creationId xmlns:a16="http://schemas.microsoft.com/office/drawing/2014/main" id="{F1178140-165A-F240-A9FB-62DBEE15C488}"/>
              </a:ext>
            </a:extLst>
          </p:cNvPr>
          <p:cNvSpPr>
            <a:spLocks/>
          </p:cNvSpPr>
          <p:nvPr/>
        </p:nvSpPr>
        <p:spPr bwMode="auto">
          <a:xfrm>
            <a:off x="2763838" y="1374775"/>
            <a:ext cx="336550" cy="766763"/>
          </a:xfrm>
          <a:custGeom>
            <a:avLst/>
            <a:gdLst>
              <a:gd name="T0" fmla="*/ 0 w 21600"/>
              <a:gd name="T1" fmla="*/ 2147483646 h 21600"/>
              <a:gd name="T2" fmla="*/ 2147483646 w 21600"/>
              <a:gd name="T3" fmla="*/ 2147483646 h 21600"/>
              <a:gd name="T4" fmla="*/ 0 w 21600"/>
              <a:gd name="T5" fmla="*/ 2147483646 h 21600"/>
              <a:gd name="T6" fmla="*/ 0 w 21600"/>
              <a:gd name="T7" fmla="*/ 0 h 21600"/>
              <a:gd name="T8" fmla="*/ 2147483646 w 21600"/>
              <a:gd name="T9" fmla="*/ 2147483646 h 21600"/>
              <a:gd name="T10" fmla="*/ 2147483646 w 21600"/>
              <a:gd name="T11" fmla="*/ 2147483646 h 21600"/>
              <a:gd name="T12" fmla="*/ 0 w 21600"/>
              <a:gd name="T13" fmla="*/ 2147483646 h 21600"/>
              <a:gd name="T14" fmla="*/ 0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4400"/>
                </a:moveTo>
                <a:lnTo>
                  <a:pt x="7234" y="10800"/>
                </a:lnTo>
                <a:lnTo>
                  <a:pt x="0" y="7200"/>
                </a:lnTo>
                <a:lnTo>
                  <a:pt x="0" y="0"/>
                </a:lnTo>
                <a:lnTo>
                  <a:pt x="21600" y="7200"/>
                </a:lnTo>
                <a:lnTo>
                  <a:pt x="21600" y="14400"/>
                </a:lnTo>
                <a:lnTo>
                  <a:pt x="0" y="21600"/>
                </a:lnTo>
                <a:lnTo>
                  <a:pt x="0" y="144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03" name="Rectangle 3">
            <a:extLst>
              <a:ext uri="{FF2B5EF4-FFF2-40B4-BE49-F238E27FC236}">
                <a16:creationId xmlns:a16="http://schemas.microsoft.com/office/drawing/2014/main" id="{49662376-397C-B640-AC1F-78384B88112C}"/>
              </a:ext>
            </a:extLst>
          </p:cNvPr>
          <p:cNvSpPr>
            <a:spLocks/>
          </p:cNvSpPr>
          <p:nvPr/>
        </p:nvSpPr>
        <p:spPr bwMode="auto">
          <a:xfrm rot="5400000">
            <a:off x="2804319" y="1594644"/>
            <a:ext cx="27146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7" bIns="0" anchor="ctr">
            <a:spAutoFit/>
          </a:bodyP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EX</a:t>
            </a:r>
          </a:p>
        </p:txBody>
      </p:sp>
      <p:sp>
        <p:nvSpPr>
          <p:cNvPr id="25604" name="Rectangle 4">
            <a:extLst>
              <a:ext uri="{FF2B5EF4-FFF2-40B4-BE49-F238E27FC236}">
                <a16:creationId xmlns:a16="http://schemas.microsoft.com/office/drawing/2014/main" id="{E43D3D17-AC92-C446-BA9B-5FE342FC7D1D}"/>
              </a:ext>
            </a:extLst>
          </p:cNvPr>
          <p:cNvSpPr>
            <a:spLocks/>
          </p:cNvSpPr>
          <p:nvPr/>
        </p:nvSpPr>
        <p:spPr bwMode="auto">
          <a:xfrm>
            <a:off x="2054225" y="1543050"/>
            <a:ext cx="230188"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7" bIns="0" anchor="ctr">
            <a:spAutoFit/>
          </a:bodyP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IF</a:t>
            </a:r>
          </a:p>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ID</a:t>
            </a:r>
          </a:p>
        </p:txBody>
      </p:sp>
      <p:sp>
        <p:nvSpPr>
          <p:cNvPr id="25605" name="Freeform 5">
            <a:extLst>
              <a:ext uri="{FF2B5EF4-FFF2-40B4-BE49-F238E27FC236}">
                <a16:creationId xmlns:a16="http://schemas.microsoft.com/office/drawing/2014/main" id="{B633E493-35B0-6F4E-9FA5-559A72DDBA8D}"/>
              </a:ext>
            </a:extLst>
          </p:cNvPr>
          <p:cNvSpPr>
            <a:spLocks/>
          </p:cNvSpPr>
          <p:nvPr/>
        </p:nvSpPr>
        <p:spPr bwMode="auto">
          <a:xfrm>
            <a:off x="1958975" y="1524000"/>
            <a:ext cx="266700" cy="457200"/>
          </a:xfrm>
          <a:custGeom>
            <a:avLst/>
            <a:gdLst>
              <a:gd name="T0" fmla="*/ 2147483646 w 21600"/>
              <a:gd name="T1" fmla="*/ 0 h 21600"/>
              <a:gd name="T2" fmla="*/ 0 w 21600"/>
              <a:gd name="T3" fmla="*/ 0 h 21600"/>
              <a:gd name="T4" fmla="*/ 0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21600" y="0"/>
                </a:moveTo>
                <a:lnTo>
                  <a:pt x="0" y="0"/>
                </a:lnTo>
                <a:lnTo>
                  <a:pt x="0" y="21600"/>
                </a:lnTo>
                <a:lnTo>
                  <a:pt x="2160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06" name="Freeform 6">
            <a:extLst>
              <a:ext uri="{FF2B5EF4-FFF2-40B4-BE49-F238E27FC236}">
                <a16:creationId xmlns:a16="http://schemas.microsoft.com/office/drawing/2014/main" id="{328F0096-9A8B-9346-BD48-57E349E710AE}"/>
              </a:ext>
            </a:extLst>
          </p:cNvPr>
          <p:cNvSpPr>
            <a:spLocks/>
          </p:cNvSpPr>
          <p:nvPr/>
        </p:nvSpPr>
        <p:spPr bwMode="auto">
          <a:xfrm>
            <a:off x="2225675" y="1524000"/>
            <a:ext cx="269875" cy="457200"/>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07" name="Line 7">
            <a:extLst>
              <a:ext uri="{FF2B5EF4-FFF2-40B4-BE49-F238E27FC236}">
                <a16:creationId xmlns:a16="http://schemas.microsoft.com/office/drawing/2014/main" id="{359D8D26-EB1E-524F-91C2-1554E8BEF1A5}"/>
              </a:ext>
            </a:extLst>
          </p:cNvPr>
          <p:cNvSpPr>
            <a:spLocks noChangeShapeType="1"/>
          </p:cNvSpPr>
          <p:nvPr/>
        </p:nvSpPr>
        <p:spPr bwMode="auto">
          <a:xfrm>
            <a:off x="2503488" y="1603375"/>
            <a:ext cx="247650"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5608" name="Rectangle 8">
            <a:extLst>
              <a:ext uri="{FF2B5EF4-FFF2-40B4-BE49-F238E27FC236}">
                <a16:creationId xmlns:a16="http://schemas.microsoft.com/office/drawing/2014/main" id="{D90B7D90-67B3-9145-90CA-8AFF8E56A61E}"/>
              </a:ext>
            </a:extLst>
          </p:cNvPr>
          <p:cNvSpPr>
            <a:spLocks/>
          </p:cNvSpPr>
          <p:nvPr/>
        </p:nvSpPr>
        <p:spPr bwMode="auto">
          <a:xfrm>
            <a:off x="4100513" y="1531938"/>
            <a:ext cx="4222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39687" bIns="0" anchor="ct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WB</a:t>
            </a:r>
          </a:p>
        </p:txBody>
      </p:sp>
      <p:sp>
        <p:nvSpPr>
          <p:cNvPr id="25609" name="Freeform 9">
            <a:extLst>
              <a:ext uri="{FF2B5EF4-FFF2-40B4-BE49-F238E27FC236}">
                <a16:creationId xmlns:a16="http://schemas.microsoft.com/office/drawing/2014/main" id="{5C6DFCC4-4FF6-1D41-83F5-EE4FEC3B7A3E}"/>
              </a:ext>
            </a:extLst>
          </p:cNvPr>
          <p:cNvSpPr>
            <a:spLocks/>
          </p:cNvSpPr>
          <p:nvPr/>
        </p:nvSpPr>
        <p:spPr bwMode="auto">
          <a:xfrm>
            <a:off x="4052888" y="1524000"/>
            <a:ext cx="225425" cy="457200"/>
          </a:xfrm>
          <a:custGeom>
            <a:avLst/>
            <a:gdLst>
              <a:gd name="T0" fmla="*/ 2147483646 w 21600"/>
              <a:gd name="T1" fmla="*/ 0 h 21600"/>
              <a:gd name="T2" fmla="*/ 0 w 21600"/>
              <a:gd name="T3" fmla="*/ 0 h 21600"/>
              <a:gd name="T4" fmla="*/ 0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21600" y="0"/>
                </a:moveTo>
                <a:lnTo>
                  <a:pt x="0" y="0"/>
                </a:lnTo>
                <a:lnTo>
                  <a:pt x="0" y="21600"/>
                </a:lnTo>
                <a:lnTo>
                  <a:pt x="2160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10" name="Freeform 10">
            <a:extLst>
              <a:ext uri="{FF2B5EF4-FFF2-40B4-BE49-F238E27FC236}">
                <a16:creationId xmlns:a16="http://schemas.microsoft.com/office/drawing/2014/main" id="{4B92C914-6150-5F41-B69F-0C16B006673A}"/>
              </a:ext>
            </a:extLst>
          </p:cNvPr>
          <p:cNvSpPr>
            <a:spLocks/>
          </p:cNvSpPr>
          <p:nvPr/>
        </p:nvSpPr>
        <p:spPr bwMode="auto">
          <a:xfrm>
            <a:off x="4278313" y="1524000"/>
            <a:ext cx="225425" cy="457200"/>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11" name="Line 11">
            <a:extLst>
              <a:ext uri="{FF2B5EF4-FFF2-40B4-BE49-F238E27FC236}">
                <a16:creationId xmlns:a16="http://schemas.microsoft.com/office/drawing/2014/main" id="{CF377E5E-7E48-2341-84F4-71543E253538}"/>
              </a:ext>
            </a:extLst>
          </p:cNvPr>
          <p:cNvSpPr>
            <a:spLocks noChangeShapeType="1"/>
          </p:cNvSpPr>
          <p:nvPr/>
        </p:nvSpPr>
        <p:spPr bwMode="auto">
          <a:xfrm>
            <a:off x="3787775" y="1752600"/>
            <a:ext cx="246063"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5612" name="Line 12">
            <a:extLst>
              <a:ext uri="{FF2B5EF4-FFF2-40B4-BE49-F238E27FC236}">
                <a16:creationId xmlns:a16="http://schemas.microsoft.com/office/drawing/2014/main" id="{DB0074E8-8FC6-7642-86C4-23D95B271183}"/>
              </a:ext>
            </a:extLst>
          </p:cNvPr>
          <p:cNvSpPr>
            <a:spLocks noChangeShapeType="1"/>
          </p:cNvSpPr>
          <p:nvPr/>
        </p:nvSpPr>
        <p:spPr bwMode="auto">
          <a:xfrm>
            <a:off x="2503488" y="1901825"/>
            <a:ext cx="247650"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5613" name="Rectangle 13">
            <a:extLst>
              <a:ext uri="{FF2B5EF4-FFF2-40B4-BE49-F238E27FC236}">
                <a16:creationId xmlns:a16="http://schemas.microsoft.com/office/drawing/2014/main" id="{86088039-3626-A242-B302-E6EA4CF6E709}"/>
              </a:ext>
            </a:extLst>
          </p:cNvPr>
          <p:cNvSpPr>
            <a:spLocks/>
          </p:cNvSpPr>
          <p:nvPr/>
        </p:nvSpPr>
        <p:spPr bwMode="auto">
          <a:xfrm>
            <a:off x="490538" y="1716088"/>
            <a:ext cx="223837"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7" bIns="0" anchor="ctr">
            <a:spAutoFit/>
          </a:bodyP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800">
                <a:latin typeface="Lucida Grande" panose="020B0600040502020204" pitchFamily="34" charset="0"/>
                <a:sym typeface="Lucida Grande" panose="020B0600040502020204" pitchFamily="34" charset="0"/>
              </a:rPr>
              <a:t>I</a:t>
            </a:r>
          </a:p>
          <a:p>
            <a:pPr eaLnBrk="1" hangingPunct="1">
              <a:spcBef>
                <a:spcPct val="0"/>
              </a:spcBef>
              <a:buFontTx/>
              <a:buNone/>
            </a:pPr>
            <a:r>
              <a:rPr lang="en-US" altLang="en-US" sz="1800">
                <a:latin typeface="Lucida Grande" panose="020B0600040502020204" pitchFamily="34" charset="0"/>
                <a:sym typeface="Lucida Grande" panose="020B0600040502020204" pitchFamily="34" charset="0"/>
              </a:rPr>
              <a:t>n</a:t>
            </a:r>
          </a:p>
          <a:p>
            <a:pPr eaLnBrk="1" hangingPunct="1">
              <a:spcBef>
                <a:spcPct val="0"/>
              </a:spcBef>
              <a:buFontTx/>
              <a:buNone/>
            </a:pPr>
            <a:r>
              <a:rPr lang="en-US" altLang="en-US" sz="1800">
                <a:latin typeface="Lucida Grande" panose="020B0600040502020204" pitchFamily="34" charset="0"/>
                <a:sym typeface="Lucida Grande" panose="020B0600040502020204" pitchFamily="34" charset="0"/>
              </a:rPr>
              <a:t>s</a:t>
            </a:r>
          </a:p>
          <a:p>
            <a:pPr eaLnBrk="1" hangingPunct="1">
              <a:spcBef>
                <a:spcPct val="0"/>
              </a:spcBef>
              <a:buFontTx/>
              <a:buNone/>
            </a:pPr>
            <a:r>
              <a:rPr lang="en-US" altLang="en-US" sz="1800">
                <a:latin typeface="Lucida Grande" panose="020B0600040502020204" pitchFamily="34" charset="0"/>
                <a:sym typeface="Lucida Grande" panose="020B0600040502020204" pitchFamily="34" charset="0"/>
              </a:rPr>
              <a:t>t</a:t>
            </a:r>
          </a:p>
          <a:p>
            <a:pPr eaLnBrk="1" hangingPunct="1">
              <a:spcBef>
                <a:spcPct val="0"/>
              </a:spcBef>
              <a:buFontTx/>
              <a:buNone/>
            </a:pPr>
            <a:r>
              <a:rPr lang="en-US" altLang="en-US" sz="1800">
                <a:latin typeface="Lucida Grande" panose="020B0600040502020204" pitchFamily="34" charset="0"/>
                <a:sym typeface="Lucida Grande" panose="020B0600040502020204" pitchFamily="34" charset="0"/>
              </a:rPr>
              <a:t>r.</a:t>
            </a:r>
          </a:p>
          <a:p>
            <a:pPr eaLnBrk="1" hangingPunct="1">
              <a:spcBef>
                <a:spcPct val="0"/>
              </a:spcBef>
              <a:buFontTx/>
              <a:buNone/>
            </a:pPr>
            <a:endParaRPr lang="en-US" altLang="en-US" sz="1800">
              <a:latin typeface="Lucida Grande" panose="020B0600040502020204" pitchFamily="34" charset="0"/>
              <a:sym typeface="Lucida Grande" panose="020B0600040502020204" pitchFamily="34" charset="0"/>
            </a:endParaRPr>
          </a:p>
          <a:p>
            <a:pPr eaLnBrk="1" hangingPunct="1">
              <a:spcBef>
                <a:spcPct val="0"/>
              </a:spcBef>
              <a:buFontTx/>
              <a:buNone/>
            </a:pPr>
            <a:r>
              <a:rPr lang="en-US" altLang="en-US" sz="1800">
                <a:latin typeface="Lucida Grande" panose="020B0600040502020204" pitchFamily="34" charset="0"/>
                <a:sym typeface="Lucida Grande" panose="020B0600040502020204" pitchFamily="34" charset="0"/>
              </a:rPr>
              <a:t>O</a:t>
            </a:r>
          </a:p>
          <a:p>
            <a:pPr eaLnBrk="1" hangingPunct="1">
              <a:spcBef>
                <a:spcPct val="0"/>
              </a:spcBef>
              <a:buFontTx/>
              <a:buNone/>
            </a:pPr>
            <a:r>
              <a:rPr lang="en-US" altLang="en-US" sz="1800">
                <a:latin typeface="Lucida Grande" panose="020B0600040502020204" pitchFamily="34" charset="0"/>
                <a:sym typeface="Lucida Grande" panose="020B0600040502020204" pitchFamily="34" charset="0"/>
              </a:rPr>
              <a:t>r</a:t>
            </a:r>
          </a:p>
          <a:p>
            <a:pPr eaLnBrk="1" hangingPunct="1">
              <a:spcBef>
                <a:spcPct val="0"/>
              </a:spcBef>
              <a:buFontTx/>
              <a:buNone/>
            </a:pPr>
            <a:r>
              <a:rPr lang="en-US" altLang="en-US" sz="1800">
                <a:latin typeface="Lucida Grande" panose="020B0600040502020204" pitchFamily="34" charset="0"/>
                <a:sym typeface="Lucida Grande" panose="020B0600040502020204" pitchFamily="34" charset="0"/>
              </a:rPr>
              <a:t>d</a:t>
            </a:r>
          </a:p>
          <a:p>
            <a:pPr eaLnBrk="1" hangingPunct="1">
              <a:spcBef>
                <a:spcPct val="0"/>
              </a:spcBef>
              <a:buFontTx/>
              <a:buNone/>
            </a:pPr>
            <a:r>
              <a:rPr lang="en-US" altLang="en-US" sz="1800">
                <a:latin typeface="Lucida Grande" panose="020B0600040502020204" pitchFamily="34" charset="0"/>
                <a:sym typeface="Lucida Grande" panose="020B0600040502020204" pitchFamily="34" charset="0"/>
              </a:rPr>
              <a:t>e</a:t>
            </a:r>
          </a:p>
          <a:p>
            <a:pPr eaLnBrk="1" hangingPunct="1">
              <a:spcBef>
                <a:spcPct val="0"/>
              </a:spcBef>
              <a:buFontTx/>
              <a:buNone/>
            </a:pPr>
            <a:r>
              <a:rPr lang="en-US" altLang="en-US" sz="1800">
                <a:latin typeface="Lucida Grande" panose="020B0600040502020204" pitchFamily="34" charset="0"/>
                <a:sym typeface="Lucida Grande" panose="020B0600040502020204" pitchFamily="34" charset="0"/>
              </a:rPr>
              <a:t>r</a:t>
            </a:r>
          </a:p>
        </p:txBody>
      </p:sp>
      <p:sp>
        <p:nvSpPr>
          <p:cNvPr id="25614" name="Rectangle 14">
            <a:extLst>
              <a:ext uri="{FF2B5EF4-FFF2-40B4-BE49-F238E27FC236}">
                <a16:creationId xmlns:a16="http://schemas.microsoft.com/office/drawing/2014/main" id="{58B7895F-4289-0F4A-A3C5-FA3418ACF365}"/>
              </a:ext>
            </a:extLst>
          </p:cNvPr>
          <p:cNvSpPr>
            <a:spLocks/>
          </p:cNvSpPr>
          <p:nvPr/>
        </p:nvSpPr>
        <p:spPr bwMode="auto">
          <a:xfrm>
            <a:off x="1017588" y="1641475"/>
            <a:ext cx="303212"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7" bIns="0" anchor="ctr">
            <a:spAutoFit/>
          </a:bodyP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ts val="275"/>
              </a:spcBef>
              <a:buFontTx/>
              <a:buNone/>
            </a:pPr>
            <a:r>
              <a:rPr lang="en-US" altLang="en-US" sz="2200">
                <a:latin typeface="Lucida Grande" panose="020B0600040502020204" pitchFamily="34" charset="0"/>
                <a:sym typeface="Lucida Grande" panose="020B0600040502020204" pitchFamily="34" charset="0"/>
              </a:rPr>
              <a:t>I1</a:t>
            </a:r>
          </a:p>
          <a:p>
            <a:pPr eaLnBrk="1" hangingPunct="1">
              <a:spcBef>
                <a:spcPts val="275"/>
              </a:spcBef>
              <a:buFontTx/>
              <a:buNone/>
            </a:pPr>
            <a:endParaRPr lang="en-US" altLang="en-US" sz="2200">
              <a:latin typeface="Lucida Grande" panose="020B0600040502020204" pitchFamily="34" charset="0"/>
              <a:sym typeface="Lucida Grande" panose="020B0600040502020204" pitchFamily="34" charset="0"/>
            </a:endParaRPr>
          </a:p>
          <a:p>
            <a:pPr eaLnBrk="1" hangingPunct="1">
              <a:spcBef>
                <a:spcPts val="275"/>
              </a:spcBef>
              <a:buFontTx/>
              <a:buNone/>
            </a:pPr>
            <a:r>
              <a:rPr lang="en-US" altLang="en-US" sz="2200">
                <a:latin typeface="Lucida Grande" panose="020B0600040502020204" pitchFamily="34" charset="0"/>
                <a:sym typeface="Lucida Grande" panose="020B0600040502020204" pitchFamily="34" charset="0"/>
              </a:rPr>
              <a:t>I2</a:t>
            </a:r>
          </a:p>
          <a:p>
            <a:pPr eaLnBrk="1" hangingPunct="1">
              <a:spcBef>
                <a:spcPts val="275"/>
              </a:spcBef>
              <a:buFontTx/>
              <a:buNone/>
            </a:pPr>
            <a:endParaRPr lang="en-US" altLang="en-US" sz="2200">
              <a:latin typeface="Lucida Grande" panose="020B0600040502020204" pitchFamily="34" charset="0"/>
              <a:sym typeface="Lucida Grande" panose="020B0600040502020204" pitchFamily="34" charset="0"/>
            </a:endParaRPr>
          </a:p>
          <a:p>
            <a:pPr eaLnBrk="1" hangingPunct="1">
              <a:spcBef>
                <a:spcPts val="275"/>
              </a:spcBef>
              <a:buFontTx/>
              <a:buNone/>
            </a:pPr>
            <a:r>
              <a:rPr lang="en-US" altLang="en-US" sz="2200">
                <a:latin typeface="Lucida Grande" panose="020B0600040502020204" pitchFamily="34" charset="0"/>
                <a:sym typeface="Lucida Grande" panose="020B0600040502020204" pitchFamily="34" charset="0"/>
              </a:rPr>
              <a:t>I3</a:t>
            </a:r>
          </a:p>
          <a:p>
            <a:pPr eaLnBrk="1" hangingPunct="1">
              <a:spcBef>
                <a:spcPts val="275"/>
              </a:spcBef>
              <a:buFontTx/>
              <a:buNone/>
            </a:pPr>
            <a:endParaRPr lang="en-US" altLang="en-US" sz="2200">
              <a:latin typeface="Lucida Grande" panose="020B0600040502020204" pitchFamily="34" charset="0"/>
              <a:sym typeface="Lucida Grande" panose="020B0600040502020204" pitchFamily="34" charset="0"/>
            </a:endParaRPr>
          </a:p>
          <a:p>
            <a:pPr eaLnBrk="1" hangingPunct="1">
              <a:spcBef>
                <a:spcPts val="275"/>
              </a:spcBef>
              <a:buFontTx/>
              <a:buNone/>
            </a:pPr>
            <a:r>
              <a:rPr lang="en-US" altLang="en-US" sz="2200">
                <a:latin typeface="Lucida Grande" panose="020B0600040502020204" pitchFamily="34" charset="0"/>
                <a:sym typeface="Lucida Grande" panose="020B0600040502020204" pitchFamily="34" charset="0"/>
              </a:rPr>
              <a:t>I4</a:t>
            </a:r>
          </a:p>
          <a:p>
            <a:pPr eaLnBrk="1" hangingPunct="1">
              <a:spcBef>
                <a:spcPts val="275"/>
              </a:spcBef>
              <a:buFontTx/>
              <a:buNone/>
            </a:pPr>
            <a:endParaRPr lang="en-US" altLang="en-US" sz="2200">
              <a:latin typeface="Lucida Grande" panose="020B0600040502020204" pitchFamily="34" charset="0"/>
              <a:sym typeface="Lucida Grande" panose="020B0600040502020204" pitchFamily="34" charset="0"/>
            </a:endParaRPr>
          </a:p>
          <a:p>
            <a:pPr eaLnBrk="1" hangingPunct="1">
              <a:spcBef>
                <a:spcPts val="275"/>
              </a:spcBef>
              <a:buFontTx/>
              <a:buNone/>
            </a:pPr>
            <a:r>
              <a:rPr lang="en-US" altLang="en-US" sz="2200">
                <a:latin typeface="Lucida Grande" panose="020B0600040502020204" pitchFamily="34" charset="0"/>
                <a:sym typeface="Lucida Grande" panose="020B0600040502020204" pitchFamily="34" charset="0"/>
              </a:rPr>
              <a:t>I5</a:t>
            </a:r>
          </a:p>
          <a:p>
            <a:pPr eaLnBrk="1" hangingPunct="1">
              <a:spcBef>
                <a:spcPts val="275"/>
              </a:spcBef>
              <a:buFontTx/>
              <a:buNone/>
            </a:pPr>
            <a:endParaRPr lang="en-US" altLang="en-US" sz="2200">
              <a:latin typeface="Lucida Grande" panose="020B0600040502020204" pitchFamily="34" charset="0"/>
              <a:sym typeface="Lucida Grande" panose="020B0600040502020204" pitchFamily="34" charset="0"/>
            </a:endParaRPr>
          </a:p>
          <a:p>
            <a:pPr eaLnBrk="1" hangingPunct="1">
              <a:spcBef>
                <a:spcPts val="275"/>
              </a:spcBef>
              <a:buFontTx/>
              <a:buNone/>
            </a:pPr>
            <a:r>
              <a:rPr lang="en-US" altLang="en-US" sz="2200">
                <a:latin typeface="Lucida Grande" panose="020B0600040502020204" pitchFamily="34" charset="0"/>
                <a:sym typeface="Lucida Grande" panose="020B0600040502020204" pitchFamily="34" charset="0"/>
              </a:rPr>
              <a:t>I6</a:t>
            </a:r>
          </a:p>
        </p:txBody>
      </p:sp>
      <p:sp>
        <p:nvSpPr>
          <p:cNvPr id="25615" name="Line 15">
            <a:extLst>
              <a:ext uri="{FF2B5EF4-FFF2-40B4-BE49-F238E27FC236}">
                <a16:creationId xmlns:a16="http://schemas.microsoft.com/office/drawing/2014/main" id="{EC8BB3A5-19F0-A84C-B76B-5A42AF8CCDBE}"/>
              </a:ext>
            </a:extLst>
          </p:cNvPr>
          <p:cNvSpPr>
            <a:spLocks noChangeShapeType="1"/>
          </p:cNvSpPr>
          <p:nvPr/>
        </p:nvSpPr>
        <p:spPr bwMode="auto">
          <a:xfrm>
            <a:off x="814388" y="1673225"/>
            <a:ext cx="1587" cy="3886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5616" name="Line 16">
            <a:extLst>
              <a:ext uri="{FF2B5EF4-FFF2-40B4-BE49-F238E27FC236}">
                <a16:creationId xmlns:a16="http://schemas.microsoft.com/office/drawing/2014/main" id="{C7376347-E20B-924A-8BAE-A0AA2EBD5DAB}"/>
              </a:ext>
            </a:extLst>
          </p:cNvPr>
          <p:cNvSpPr>
            <a:spLocks noChangeShapeType="1"/>
          </p:cNvSpPr>
          <p:nvPr/>
        </p:nvSpPr>
        <p:spPr bwMode="auto">
          <a:xfrm rot="10800000" flipH="1">
            <a:off x="1652588" y="1146175"/>
            <a:ext cx="5110162" cy="4763"/>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5617" name="Freeform 17">
            <a:extLst>
              <a:ext uri="{FF2B5EF4-FFF2-40B4-BE49-F238E27FC236}">
                <a16:creationId xmlns:a16="http://schemas.microsoft.com/office/drawing/2014/main" id="{A1128A28-FF2C-744E-A36B-66DB050BC922}"/>
              </a:ext>
            </a:extLst>
          </p:cNvPr>
          <p:cNvSpPr>
            <a:spLocks/>
          </p:cNvSpPr>
          <p:nvPr/>
        </p:nvSpPr>
        <p:spPr bwMode="auto">
          <a:xfrm>
            <a:off x="3444875" y="2130425"/>
            <a:ext cx="334963" cy="765175"/>
          </a:xfrm>
          <a:custGeom>
            <a:avLst/>
            <a:gdLst>
              <a:gd name="T0" fmla="*/ 0 w 21600"/>
              <a:gd name="T1" fmla="*/ 2147483646 h 21600"/>
              <a:gd name="T2" fmla="*/ 2147483646 w 21600"/>
              <a:gd name="T3" fmla="*/ 2147483646 h 21600"/>
              <a:gd name="T4" fmla="*/ 0 w 21600"/>
              <a:gd name="T5" fmla="*/ 2147483646 h 21600"/>
              <a:gd name="T6" fmla="*/ 0 w 21600"/>
              <a:gd name="T7" fmla="*/ 0 h 21600"/>
              <a:gd name="T8" fmla="*/ 2147483646 w 21600"/>
              <a:gd name="T9" fmla="*/ 2147483646 h 21600"/>
              <a:gd name="T10" fmla="*/ 2147483646 w 21600"/>
              <a:gd name="T11" fmla="*/ 2147483646 h 21600"/>
              <a:gd name="T12" fmla="*/ 0 w 21600"/>
              <a:gd name="T13" fmla="*/ 2147483646 h 21600"/>
              <a:gd name="T14" fmla="*/ 0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4400"/>
                </a:moveTo>
                <a:lnTo>
                  <a:pt x="7234" y="10800"/>
                </a:lnTo>
                <a:lnTo>
                  <a:pt x="0" y="7200"/>
                </a:lnTo>
                <a:lnTo>
                  <a:pt x="0" y="0"/>
                </a:lnTo>
                <a:lnTo>
                  <a:pt x="21600" y="7200"/>
                </a:lnTo>
                <a:lnTo>
                  <a:pt x="21600" y="14400"/>
                </a:lnTo>
                <a:lnTo>
                  <a:pt x="0" y="21600"/>
                </a:lnTo>
                <a:lnTo>
                  <a:pt x="0" y="144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18" name="Rectangle 18">
            <a:extLst>
              <a:ext uri="{FF2B5EF4-FFF2-40B4-BE49-F238E27FC236}">
                <a16:creationId xmlns:a16="http://schemas.microsoft.com/office/drawing/2014/main" id="{FB68472E-952E-CF4E-94DF-D4636AD233AF}"/>
              </a:ext>
            </a:extLst>
          </p:cNvPr>
          <p:cNvSpPr>
            <a:spLocks/>
          </p:cNvSpPr>
          <p:nvPr/>
        </p:nvSpPr>
        <p:spPr bwMode="auto">
          <a:xfrm rot="5400000">
            <a:off x="3435350" y="2162175"/>
            <a:ext cx="290513"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39687" bIns="0" anchor="ct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EX</a:t>
            </a:r>
          </a:p>
        </p:txBody>
      </p:sp>
      <p:sp>
        <p:nvSpPr>
          <p:cNvPr id="25619" name="Rectangle 19">
            <a:extLst>
              <a:ext uri="{FF2B5EF4-FFF2-40B4-BE49-F238E27FC236}">
                <a16:creationId xmlns:a16="http://schemas.microsoft.com/office/drawing/2014/main" id="{C16521F4-186D-C847-9365-232D20D6B881}"/>
              </a:ext>
            </a:extLst>
          </p:cNvPr>
          <p:cNvSpPr>
            <a:spLocks/>
          </p:cNvSpPr>
          <p:nvPr/>
        </p:nvSpPr>
        <p:spPr bwMode="auto">
          <a:xfrm>
            <a:off x="1997075" y="2255838"/>
            <a:ext cx="423863"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39687" bIns="0" anchor="ct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IF</a:t>
            </a:r>
          </a:p>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ID</a:t>
            </a:r>
          </a:p>
        </p:txBody>
      </p:sp>
      <p:sp>
        <p:nvSpPr>
          <p:cNvPr id="25620" name="Freeform 20">
            <a:extLst>
              <a:ext uri="{FF2B5EF4-FFF2-40B4-BE49-F238E27FC236}">
                <a16:creationId xmlns:a16="http://schemas.microsoft.com/office/drawing/2014/main" id="{C8C619B5-0B76-1443-9BE8-CAF587CF10C2}"/>
              </a:ext>
            </a:extLst>
          </p:cNvPr>
          <p:cNvSpPr>
            <a:spLocks/>
          </p:cNvSpPr>
          <p:nvPr/>
        </p:nvSpPr>
        <p:spPr bwMode="auto">
          <a:xfrm>
            <a:off x="1958975" y="2286000"/>
            <a:ext cx="266700" cy="460375"/>
          </a:xfrm>
          <a:custGeom>
            <a:avLst/>
            <a:gdLst>
              <a:gd name="T0" fmla="*/ 2147483646 w 21600"/>
              <a:gd name="T1" fmla="*/ 0 h 21600"/>
              <a:gd name="T2" fmla="*/ 0 w 21600"/>
              <a:gd name="T3" fmla="*/ 0 h 21600"/>
              <a:gd name="T4" fmla="*/ 0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21600" y="0"/>
                </a:moveTo>
                <a:lnTo>
                  <a:pt x="0" y="0"/>
                </a:lnTo>
                <a:lnTo>
                  <a:pt x="0" y="21600"/>
                </a:lnTo>
                <a:lnTo>
                  <a:pt x="2160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21" name="Freeform 21">
            <a:extLst>
              <a:ext uri="{FF2B5EF4-FFF2-40B4-BE49-F238E27FC236}">
                <a16:creationId xmlns:a16="http://schemas.microsoft.com/office/drawing/2014/main" id="{AF58542C-9EA2-A447-830B-52E5CF154F0A}"/>
              </a:ext>
            </a:extLst>
          </p:cNvPr>
          <p:cNvSpPr>
            <a:spLocks/>
          </p:cNvSpPr>
          <p:nvPr/>
        </p:nvSpPr>
        <p:spPr bwMode="auto">
          <a:xfrm>
            <a:off x="2225675" y="2286000"/>
            <a:ext cx="269875" cy="460375"/>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22" name="Line 22">
            <a:extLst>
              <a:ext uri="{FF2B5EF4-FFF2-40B4-BE49-F238E27FC236}">
                <a16:creationId xmlns:a16="http://schemas.microsoft.com/office/drawing/2014/main" id="{D727D2DF-CCB5-454D-AE11-DF3C90676AA4}"/>
              </a:ext>
            </a:extLst>
          </p:cNvPr>
          <p:cNvSpPr>
            <a:spLocks noChangeShapeType="1"/>
          </p:cNvSpPr>
          <p:nvPr/>
        </p:nvSpPr>
        <p:spPr bwMode="auto">
          <a:xfrm>
            <a:off x="2503488" y="2359025"/>
            <a:ext cx="923925"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5623" name="Rectangle 23">
            <a:extLst>
              <a:ext uri="{FF2B5EF4-FFF2-40B4-BE49-F238E27FC236}">
                <a16:creationId xmlns:a16="http://schemas.microsoft.com/office/drawing/2014/main" id="{10E979B3-84E2-6145-83A8-FAED8D9B952B}"/>
              </a:ext>
            </a:extLst>
          </p:cNvPr>
          <p:cNvSpPr>
            <a:spLocks/>
          </p:cNvSpPr>
          <p:nvPr/>
        </p:nvSpPr>
        <p:spPr bwMode="auto">
          <a:xfrm>
            <a:off x="4119563" y="2293938"/>
            <a:ext cx="4222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39687" bIns="0" anchor="ct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WB</a:t>
            </a:r>
          </a:p>
        </p:txBody>
      </p:sp>
      <p:sp>
        <p:nvSpPr>
          <p:cNvPr id="25624" name="Freeform 24">
            <a:extLst>
              <a:ext uri="{FF2B5EF4-FFF2-40B4-BE49-F238E27FC236}">
                <a16:creationId xmlns:a16="http://schemas.microsoft.com/office/drawing/2014/main" id="{760B29D0-7B1B-B34E-B261-D2599D7D3BDE}"/>
              </a:ext>
            </a:extLst>
          </p:cNvPr>
          <p:cNvSpPr>
            <a:spLocks/>
          </p:cNvSpPr>
          <p:nvPr/>
        </p:nvSpPr>
        <p:spPr bwMode="auto">
          <a:xfrm>
            <a:off x="4073525" y="2289175"/>
            <a:ext cx="222250" cy="457200"/>
          </a:xfrm>
          <a:custGeom>
            <a:avLst/>
            <a:gdLst>
              <a:gd name="T0" fmla="*/ 2147483646 w 21600"/>
              <a:gd name="T1" fmla="*/ 0 h 21600"/>
              <a:gd name="T2" fmla="*/ 0 w 21600"/>
              <a:gd name="T3" fmla="*/ 0 h 21600"/>
              <a:gd name="T4" fmla="*/ 0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21600" y="0"/>
                </a:moveTo>
                <a:lnTo>
                  <a:pt x="0" y="0"/>
                </a:lnTo>
                <a:lnTo>
                  <a:pt x="0" y="21600"/>
                </a:lnTo>
                <a:lnTo>
                  <a:pt x="2160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25" name="Freeform 25">
            <a:extLst>
              <a:ext uri="{FF2B5EF4-FFF2-40B4-BE49-F238E27FC236}">
                <a16:creationId xmlns:a16="http://schemas.microsoft.com/office/drawing/2014/main" id="{B00E800C-3F63-1240-AE4B-72D275F954BC}"/>
              </a:ext>
            </a:extLst>
          </p:cNvPr>
          <p:cNvSpPr>
            <a:spLocks/>
          </p:cNvSpPr>
          <p:nvPr/>
        </p:nvSpPr>
        <p:spPr bwMode="auto">
          <a:xfrm>
            <a:off x="4295775" y="2289175"/>
            <a:ext cx="227013" cy="457200"/>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26" name="Line 26">
            <a:extLst>
              <a:ext uri="{FF2B5EF4-FFF2-40B4-BE49-F238E27FC236}">
                <a16:creationId xmlns:a16="http://schemas.microsoft.com/office/drawing/2014/main" id="{A1B6CC38-9395-DB42-A335-A982755F5103}"/>
              </a:ext>
            </a:extLst>
          </p:cNvPr>
          <p:cNvSpPr>
            <a:spLocks noChangeShapeType="1"/>
          </p:cNvSpPr>
          <p:nvPr/>
        </p:nvSpPr>
        <p:spPr bwMode="auto">
          <a:xfrm>
            <a:off x="3736975" y="2517775"/>
            <a:ext cx="319088"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5627" name="Line 27">
            <a:extLst>
              <a:ext uri="{FF2B5EF4-FFF2-40B4-BE49-F238E27FC236}">
                <a16:creationId xmlns:a16="http://schemas.microsoft.com/office/drawing/2014/main" id="{2B16136A-C585-1E4F-B004-B50701C014E9}"/>
              </a:ext>
            </a:extLst>
          </p:cNvPr>
          <p:cNvSpPr>
            <a:spLocks noChangeShapeType="1"/>
          </p:cNvSpPr>
          <p:nvPr/>
        </p:nvSpPr>
        <p:spPr bwMode="auto">
          <a:xfrm>
            <a:off x="2503488" y="2667000"/>
            <a:ext cx="923925"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nvGrpSpPr>
          <p:cNvPr id="25628" name="Group 28">
            <a:extLst>
              <a:ext uri="{FF2B5EF4-FFF2-40B4-BE49-F238E27FC236}">
                <a16:creationId xmlns:a16="http://schemas.microsoft.com/office/drawing/2014/main" id="{40308662-264D-B247-BBF6-F930E591A7B0}"/>
              </a:ext>
            </a:extLst>
          </p:cNvPr>
          <p:cNvGrpSpPr>
            <a:grpSpLocks/>
          </p:cNvGrpSpPr>
          <p:nvPr/>
        </p:nvGrpSpPr>
        <p:grpSpPr bwMode="auto">
          <a:xfrm>
            <a:off x="1881188" y="1274763"/>
            <a:ext cx="5487987" cy="5049837"/>
            <a:chOff x="0" y="0"/>
            <a:chExt cx="3841" cy="3534"/>
          </a:xfrm>
        </p:grpSpPr>
        <p:sp>
          <p:nvSpPr>
            <p:cNvPr id="25688" name="Line 29">
              <a:extLst>
                <a:ext uri="{FF2B5EF4-FFF2-40B4-BE49-F238E27FC236}">
                  <a16:creationId xmlns:a16="http://schemas.microsoft.com/office/drawing/2014/main" id="{457272D1-0C64-A84E-9D0B-45BD3935BB05}"/>
                </a:ext>
              </a:extLst>
            </p:cNvPr>
            <p:cNvSpPr>
              <a:spLocks noChangeShapeType="1"/>
            </p:cNvSpPr>
            <p:nvPr/>
          </p:nvSpPr>
          <p:spPr bwMode="auto">
            <a:xfrm>
              <a:off x="0" y="0"/>
              <a:ext cx="1" cy="3518"/>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5689" name="Line 30">
              <a:extLst>
                <a:ext uri="{FF2B5EF4-FFF2-40B4-BE49-F238E27FC236}">
                  <a16:creationId xmlns:a16="http://schemas.microsoft.com/office/drawing/2014/main" id="{77F4A939-9756-2540-AA1A-7FCB4E7D9328}"/>
                </a:ext>
              </a:extLst>
            </p:cNvPr>
            <p:cNvSpPr>
              <a:spLocks noChangeShapeType="1"/>
            </p:cNvSpPr>
            <p:nvPr/>
          </p:nvSpPr>
          <p:spPr bwMode="auto">
            <a:xfrm>
              <a:off x="480" y="0"/>
              <a:ext cx="1" cy="3518"/>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5690" name="Line 31">
              <a:extLst>
                <a:ext uri="{FF2B5EF4-FFF2-40B4-BE49-F238E27FC236}">
                  <a16:creationId xmlns:a16="http://schemas.microsoft.com/office/drawing/2014/main" id="{01CD83C1-956A-6544-BA6B-69DE4CA569E0}"/>
                </a:ext>
              </a:extLst>
            </p:cNvPr>
            <p:cNvSpPr>
              <a:spLocks noChangeShapeType="1"/>
            </p:cNvSpPr>
            <p:nvPr/>
          </p:nvSpPr>
          <p:spPr bwMode="auto">
            <a:xfrm>
              <a:off x="960" y="0"/>
              <a:ext cx="1" cy="3518"/>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5691" name="Line 32">
              <a:extLst>
                <a:ext uri="{FF2B5EF4-FFF2-40B4-BE49-F238E27FC236}">
                  <a16:creationId xmlns:a16="http://schemas.microsoft.com/office/drawing/2014/main" id="{FAA13884-BF51-6545-B108-6D47DBA19517}"/>
                </a:ext>
              </a:extLst>
            </p:cNvPr>
            <p:cNvSpPr>
              <a:spLocks noChangeShapeType="1"/>
            </p:cNvSpPr>
            <p:nvPr/>
          </p:nvSpPr>
          <p:spPr bwMode="auto">
            <a:xfrm>
              <a:off x="1440" y="0"/>
              <a:ext cx="1" cy="3518"/>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5692" name="Line 33">
              <a:extLst>
                <a:ext uri="{FF2B5EF4-FFF2-40B4-BE49-F238E27FC236}">
                  <a16:creationId xmlns:a16="http://schemas.microsoft.com/office/drawing/2014/main" id="{636A1A70-277F-8C4C-9B53-79D2D7F306B5}"/>
                </a:ext>
              </a:extLst>
            </p:cNvPr>
            <p:cNvSpPr>
              <a:spLocks noChangeShapeType="1"/>
            </p:cNvSpPr>
            <p:nvPr/>
          </p:nvSpPr>
          <p:spPr bwMode="auto">
            <a:xfrm>
              <a:off x="1920" y="0"/>
              <a:ext cx="1" cy="3518"/>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5693" name="Line 34">
              <a:extLst>
                <a:ext uri="{FF2B5EF4-FFF2-40B4-BE49-F238E27FC236}">
                  <a16:creationId xmlns:a16="http://schemas.microsoft.com/office/drawing/2014/main" id="{EE46A159-FB6C-B04F-AF95-50EF7230A414}"/>
                </a:ext>
              </a:extLst>
            </p:cNvPr>
            <p:cNvSpPr>
              <a:spLocks noChangeShapeType="1"/>
            </p:cNvSpPr>
            <p:nvPr/>
          </p:nvSpPr>
          <p:spPr bwMode="auto">
            <a:xfrm>
              <a:off x="2400" y="0"/>
              <a:ext cx="1" cy="3518"/>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5694" name="Line 35">
              <a:extLst>
                <a:ext uri="{FF2B5EF4-FFF2-40B4-BE49-F238E27FC236}">
                  <a16:creationId xmlns:a16="http://schemas.microsoft.com/office/drawing/2014/main" id="{8D248110-ABC3-AE49-8A1F-2E2B083FFC84}"/>
                </a:ext>
              </a:extLst>
            </p:cNvPr>
            <p:cNvSpPr>
              <a:spLocks noChangeShapeType="1"/>
            </p:cNvSpPr>
            <p:nvPr/>
          </p:nvSpPr>
          <p:spPr bwMode="auto">
            <a:xfrm>
              <a:off x="2880" y="0"/>
              <a:ext cx="1" cy="3518"/>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5695" name="Line 36">
              <a:extLst>
                <a:ext uri="{FF2B5EF4-FFF2-40B4-BE49-F238E27FC236}">
                  <a16:creationId xmlns:a16="http://schemas.microsoft.com/office/drawing/2014/main" id="{B3F2FB69-DF93-484C-A49E-08E52A64F7FE}"/>
                </a:ext>
              </a:extLst>
            </p:cNvPr>
            <p:cNvSpPr>
              <a:spLocks noChangeShapeType="1"/>
            </p:cNvSpPr>
            <p:nvPr/>
          </p:nvSpPr>
          <p:spPr bwMode="auto">
            <a:xfrm>
              <a:off x="3360" y="0"/>
              <a:ext cx="1" cy="3518"/>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5696" name="Line 37">
              <a:extLst>
                <a:ext uri="{FF2B5EF4-FFF2-40B4-BE49-F238E27FC236}">
                  <a16:creationId xmlns:a16="http://schemas.microsoft.com/office/drawing/2014/main" id="{BADB6578-29FB-AF45-A49F-505EA86C217D}"/>
                </a:ext>
              </a:extLst>
            </p:cNvPr>
            <p:cNvSpPr>
              <a:spLocks noChangeShapeType="1"/>
            </p:cNvSpPr>
            <p:nvPr/>
          </p:nvSpPr>
          <p:spPr bwMode="auto">
            <a:xfrm>
              <a:off x="3840" y="16"/>
              <a:ext cx="1" cy="3518"/>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sp>
        <p:nvSpPr>
          <p:cNvPr id="25629" name="Freeform 38">
            <a:extLst>
              <a:ext uri="{FF2B5EF4-FFF2-40B4-BE49-F238E27FC236}">
                <a16:creationId xmlns:a16="http://schemas.microsoft.com/office/drawing/2014/main" id="{D369C12E-BAB0-5745-BAFB-72612A59BC82}"/>
              </a:ext>
            </a:extLst>
          </p:cNvPr>
          <p:cNvSpPr>
            <a:spLocks/>
          </p:cNvSpPr>
          <p:nvPr/>
        </p:nvSpPr>
        <p:spPr bwMode="auto">
          <a:xfrm>
            <a:off x="3422650" y="1363663"/>
            <a:ext cx="336550" cy="766762"/>
          </a:xfrm>
          <a:custGeom>
            <a:avLst/>
            <a:gdLst>
              <a:gd name="T0" fmla="*/ 0 w 21600"/>
              <a:gd name="T1" fmla="*/ 2147483646 h 21600"/>
              <a:gd name="T2" fmla="*/ 2147483646 w 21600"/>
              <a:gd name="T3" fmla="*/ 2147483646 h 21600"/>
              <a:gd name="T4" fmla="*/ 0 w 21600"/>
              <a:gd name="T5" fmla="*/ 2147483646 h 21600"/>
              <a:gd name="T6" fmla="*/ 0 w 21600"/>
              <a:gd name="T7" fmla="*/ 0 h 21600"/>
              <a:gd name="T8" fmla="*/ 2147483646 w 21600"/>
              <a:gd name="T9" fmla="*/ 2147483646 h 21600"/>
              <a:gd name="T10" fmla="*/ 2147483646 w 21600"/>
              <a:gd name="T11" fmla="*/ 2147483646 h 21600"/>
              <a:gd name="T12" fmla="*/ 0 w 21600"/>
              <a:gd name="T13" fmla="*/ 2147483646 h 21600"/>
              <a:gd name="T14" fmla="*/ 0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4400"/>
                </a:moveTo>
                <a:lnTo>
                  <a:pt x="7234" y="10800"/>
                </a:lnTo>
                <a:lnTo>
                  <a:pt x="0" y="7200"/>
                </a:lnTo>
                <a:lnTo>
                  <a:pt x="0" y="0"/>
                </a:lnTo>
                <a:lnTo>
                  <a:pt x="21600" y="7200"/>
                </a:lnTo>
                <a:lnTo>
                  <a:pt x="21600" y="14400"/>
                </a:lnTo>
                <a:lnTo>
                  <a:pt x="0" y="21600"/>
                </a:lnTo>
                <a:lnTo>
                  <a:pt x="0" y="144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30" name="Rectangle 39">
            <a:extLst>
              <a:ext uri="{FF2B5EF4-FFF2-40B4-BE49-F238E27FC236}">
                <a16:creationId xmlns:a16="http://schemas.microsoft.com/office/drawing/2014/main" id="{061F04BC-95CA-A849-874E-FF902B12C09E}"/>
              </a:ext>
            </a:extLst>
          </p:cNvPr>
          <p:cNvSpPr>
            <a:spLocks/>
          </p:cNvSpPr>
          <p:nvPr/>
        </p:nvSpPr>
        <p:spPr bwMode="auto">
          <a:xfrm rot="5400000">
            <a:off x="3463925" y="1589088"/>
            <a:ext cx="2698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7" bIns="0" anchor="ctr">
            <a:spAutoFit/>
          </a:bodyP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EX</a:t>
            </a:r>
          </a:p>
        </p:txBody>
      </p:sp>
      <p:sp>
        <p:nvSpPr>
          <p:cNvPr id="25631" name="Line 40">
            <a:extLst>
              <a:ext uri="{FF2B5EF4-FFF2-40B4-BE49-F238E27FC236}">
                <a16:creationId xmlns:a16="http://schemas.microsoft.com/office/drawing/2014/main" id="{3EE38685-27FF-5641-AF9A-154A7DAEA138}"/>
              </a:ext>
            </a:extLst>
          </p:cNvPr>
          <p:cNvSpPr>
            <a:spLocks noChangeShapeType="1"/>
          </p:cNvSpPr>
          <p:nvPr/>
        </p:nvSpPr>
        <p:spPr bwMode="auto">
          <a:xfrm>
            <a:off x="3101975" y="1752600"/>
            <a:ext cx="377825"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5632" name="Freeform 41">
            <a:extLst>
              <a:ext uri="{FF2B5EF4-FFF2-40B4-BE49-F238E27FC236}">
                <a16:creationId xmlns:a16="http://schemas.microsoft.com/office/drawing/2014/main" id="{4CA078AF-0541-6D45-8354-5C058768586D}"/>
              </a:ext>
            </a:extLst>
          </p:cNvPr>
          <p:cNvSpPr>
            <a:spLocks/>
          </p:cNvSpPr>
          <p:nvPr/>
        </p:nvSpPr>
        <p:spPr bwMode="auto">
          <a:xfrm>
            <a:off x="4135438" y="2970213"/>
            <a:ext cx="336550" cy="765175"/>
          </a:xfrm>
          <a:custGeom>
            <a:avLst/>
            <a:gdLst>
              <a:gd name="T0" fmla="*/ 0 w 21600"/>
              <a:gd name="T1" fmla="*/ 2147483646 h 21600"/>
              <a:gd name="T2" fmla="*/ 2147483646 w 21600"/>
              <a:gd name="T3" fmla="*/ 2147483646 h 21600"/>
              <a:gd name="T4" fmla="*/ 0 w 21600"/>
              <a:gd name="T5" fmla="*/ 2147483646 h 21600"/>
              <a:gd name="T6" fmla="*/ 0 w 21600"/>
              <a:gd name="T7" fmla="*/ 0 h 21600"/>
              <a:gd name="T8" fmla="*/ 2147483646 w 21600"/>
              <a:gd name="T9" fmla="*/ 2147483646 h 21600"/>
              <a:gd name="T10" fmla="*/ 2147483646 w 21600"/>
              <a:gd name="T11" fmla="*/ 2147483646 h 21600"/>
              <a:gd name="T12" fmla="*/ 0 w 21600"/>
              <a:gd name="T13" fmla="*/ 2147483646 h 21600"/>
              <a:gd name="T14" fmla="*/ 0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4400"/>
                </a:moveTo>
                <a:lnTo>
                  <a:pt x="7234" y="10800"/>
                </a:lnTo>
                <a:lnTo>
                  <a:pt x="0" y="7200"/>
                </a:lnTo>
                <a:lnTo>
                  <a:pt x="0" y="0"/>
                </a:lnTo>
                <a:lnTo>
                  <a:pt x="21600" y="7200"/>
                </a:lnTo>
                <a:lnTo>
                  <a:pt x="21600" y="14400"/>
                </a:lnTo>
                <a:lnTo>
                  <a:pt x="0" y="21600"/>
                </a:lnTo>
                <a:lnTo>
                  <a:pt x="0" y="144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33" name="Rectangle 42">
            <a:extLst>
              <a:ext uri="{FF2B5EF4-FFF2-40B4-BE49-F238E27FC236}">
                <a16:creationId xmlns:a16="http://schemas.microsoft.com/office/drawing/2014/main" id="{B21F2C10-08D2-2245-B851-E3504FD97B3D}"/>
              </a:ext>
            </a:extLst>
          </p:cNvPr>
          <p:cNvSpPr>
            <a:spLocks/>
          </p:cNvSpPr>
          <p:nvPr/>
        </p:nvSpPr>
        <p:spPr bwMode="auto">
          <a:xfrm rot="5400000">
            <a:off x="4175918" y="3193257"/>
            <a:ext cx="27146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7" bIns="0" anchor="ctr">
            <a:spAutoFit/>
          </a:bodyP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EX</a:t>
            </a:r>
          </a:p>
        </p:txBody>
      </p:sp>
      <p:sp>
        <p:nvSpPr>
          <p:cNvPr id="25634" name="Line 43">
            <a:extLst>
              <a:ext uri="{FF2B5EF4-FFF2-40B4-BE49-F238E27FC236}">
                <a16:creationId xmlns:a16="http://schemas.microsoft.com/office/drawing/2014/main" id="{871DF1BB-AC85-CD48-B45C-A72A9A17A83E}"/>
              </a:ext>
            </a:extLst>
          </p:cNvPr>
          <p:cNvSpPr>
            <a:spLocks noChangeShapeType="1"/>
          </p:cNvSpPr>
          <p:nvPr/>
        </p:nvSpPr>
        <p:spPr bwMode="auto">
          <a:xfrm rot="10800000" flipH="1">
            <a:off x="3886200" y="3198813"/>
            <a:ext cx="236538"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5635" name="Rectangle 44">
            <a:extLst>
              <a:ext uri="{FF2B5EF4-FFF2-40B4-BE49-F238E27FC236}">
                <a16:creationId xmlns:a16="http://schemas.microsoft.com/office/drawing/2014/main" id="{792DBC6E-0DC8-5241-B3AC-9CD8B461466C}"/>
              </a:ext>
            </a:extLst>
          </p:cNvPr>
          <p:cNvSpPr>
            <a:spLocks/>
          </p:cNvSpPr>
          <p:nvPr/>
        </p:nvSpPr>
        <p:spPr bwMode="auto">
          <a:xfrm>
            <a:off x="4805363" y="3132138"/>
            <a:ext cx="411162"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39687" bIns="0" anchor="ct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WB</a:t>
            </a:r>
          </a:p>
        </p:txBody>
      </p:sp>
      <p:sp>
        <p:nvSpPr>
          <p:cNvPr id="25636" name="Freeform 45">
            <a:extLst>
              <a:ext uri="{FF2B5EF4-FFF2-40B4-BE49-F238E27FC236}">
                <a16:creationId xmlns:a16="http://schemas.microsoft.com/office/drawing/2014/main" id="{98265125-CB78-9941-A16E-EB7D16CA136F}"/>
              </a:ext>
            </a:extLst>
          </p:cNvPr>
          <p:cNvSpPr>
            <a:spLocks/>
          </p:cNvSpPr>
          <p:nvPr/>
        </p:nvSpPr>
        <p:spPr bwMode="auto">
          <a:xfrm>
            <a:off x="4759325" y="3121025"/>
            <a:ext cx="222250" cy="457200"/>
          </a:xfrm>
          <a:custGeom>
            <a:avLst/>
            <a:gdLst>
              <a:gd name="T0" fmla="*/ 2147483646 w 21600"/>
              <a:gd name="T1" fmla="*/ 0 h 21600"/>
              <a:gd name="T2" fmla="*/ 0 w 21600"/>
              <a:gd name="T3" fmla="*/ 0 h 21600"/>
              <a:gd name="T4" fmla="*/ 0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21600" y="0"/>
                </a:moveTo>
                <a:lnTo>
                  <a:pt x="0" y="0"/>
                </a:lnTo>
                <a:lnTo>
                  <a:pt x="0" y="21600"/>
                </a:lnTo>
                <a:lnTo>
                  <a:pt x="2160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37" name="Freeform 46">
            <a:extLst>
              <a:ext uri="{FF2B5EF4-FFF2-40B4-BE49-F238E27FC236}">
                <a16:creationId xmlns:a16="http://schemas.microsoft.com/office/drawing/2014/main" id="{5F41754E-6388-AC4D-B3CC-A8B238C4E107}"/>
              </a:ext>
            </a:extLst>
          </p:cNvPr>
          <p:cNvSpPr>
            <a:spLocks/>
          </p:cNvSpPr>
          <p:nvPr/>
        </p:nvSpPr>
        <p:spPr bwMode="auto">
          <a:xfrm>
            <a:off x="4981575" y="3121025"/>
            <a:ext cx="227013" cy="457200"/>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38" name="Line 47">
            <a:extLst>
              <a:ext uri="{FF2B5EF4-FFF2-40B4-BE49-F238E27FC236}">
                <a16:creationId xmlns:a16="http://schemas.microsoft.com/office/drawing/2014/main" id="{3DFFF0F1-6D74-A447-A79E-77A7D61F552E}"/>
              </a:ext>
            </a:extLst>
          </p:cNvPr>
          <p:cNvSpPr>
            <a:spLocks noChangeShapeType="1"/>
          </p:cNvSpPr>
          <p:nvPr/>
        </p:nvSpPr>
        <p:spPr bwMode="auto">
          <a:xfrm rot="10800000" flipH="1">
            <a:off x="4473575" y="3349625"/>
            <a:ext cx="263525"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5639" name="Line 48">
            <a:extLst>
              <a:ext uri="{FF2B5EF4-FFF2-40B4-BE49-F238E27FC236}">
                <a16:creationId xmlns:a16="http://schemas.microsoft.com/office/drawing/2014/main" id="{A3D3FBC7-8EEE-F441-ADF7-5AAE9C0FF3DB}"/>
              </a:ext>
            </a:extLst>
          </p:cNvPr>
          <p:cNvSpPr>
            <a:spLocks noChangeShapeType="1"/>
          </p:cNvSpPr>
          <p:nvPr/>
        </p:nvSpPr>
        <p:spPr bwMode="auto">
          <a:xfrm rot="10800000" flipH="1">
            <a:off x="3886200" y="3503613"/>
            <a:ext cx="23653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5640" name="Freeform 49">
            <a:extLst>
              <a:ext uri="{FF2B5EF4-FFF2-40B4-BE49-F238E27FC236}">
                <a16:creationId xmlns:a16="http://schemas.microsoft.com/office/drawing/2014/main" id="{3C7E4B0C-B95C-A14E-B2B8-53BFD87B1453}"/>
              </a:ext>
            </a:extLst>
          </p:cNvPr>
          <p:cNvSpPr>
            <a:spLocks/>
          </p:cNvSpPr>
          <p:nvPr/>
        </p:nvSpPr>
        <p:spPr bwMode="auto">
          <a:xfrm>
            <a:off x="4829175" y="3732213"/>
            <a:ext cx="336550" cy="765175"/>
          </a:xfrm>
          <a:custGeom>
            <a:avLst/>
            <a:gdLst>
              <a:gd name="T0" fmla="*/ 0 w 21600"/>
              <a:gd name="T1" fmla="*/ 2147483646 h 21600"/>
              <a:gd name="T2" fmla="*/ 2147483646 w 21600"/>
              <a:gd name="T3" fmla="*/ 2147483646 h 21600"/>
              <a:gd name="T4" fmla="*/ 0 w 21600"/>
              <a:gd name="T5" fmla="*/ 2147483646 h 21600"/>
              <a:gd name="T6" fmla="*/ 0 w 21600"/>
              <a:gd name="T7" fmla="*/ 0 h 21600"/>
              <a:gd name="T8" fmla="*/ 2147483646 w 21600"/>
              <a:gd name="T9" fmla="*/ 2147483646 h 21600"/>
              <a:gd name="T10" fmla="*/ 2147483646 w 21600"/>
              <a:gd name="T11" fmla="*/ 2147483646 h 21600"/>
              <a:gd name="T12" fmla="*/ 0 w 21600"/>
              <a:gd name="T13" fmla="*/ 2147483646 h 21600"/>
              <a:gd name="T14" fmla="*/ 0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4400"/>
                </a:moveTo>
                <a:lnTo>
                  <a:pt x="7234" y="10800"/>
                </a:lnTo>
                <a:lnTo>
                  <a:pt x="0" y="7200"/>
                </a:lnTo>
                <a:lnTo>
                  <a:pt x="0" y="0"/>
                </a:lnTo>
                <a:lnTo>
                  <a:pt x="21600" y="7200"/>
                </a:lnTo>
                <a:lnTo>
                  <a:pt x="21600" y="14400"/>
                </a:lnTo>
                <a:lnTo>
                  <a:pt x="0" y="21600"/>
                </a:lnTo>
                <a:lnTo>
                  <a:pt x="0" y="144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41" name="Rectangle 50">
            <a:extLst>
              <a:ext uri="{FF2B5EF4-FFF2-40B4-BE49-F238E27FC236}">
                <a16:creationId xmlns:a16="http://schemas.microsoft.com/office/drawing/2014/main" id="{6748528C-6F19-514E-BE2E-7D08BC390ACC}"/>
              </a:ext>
            </a:extLst>
          </p:cNvPr>
          <p:cNvSpPr>
            <a:spLocks/>
          </p:cNvSpPr>
          <p:nvPr/>
        </p:nvSpPr>
        <p:spPr bwMode="auto">
          <a:xfrm rot="5400000">
            <a:off x="4869656" y="3955257"/>
            <a:ext cx="27146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7" bIns="0" anchor="ctr">
            <a:spAutoFit/>
          </a:bodyP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EX</a:t>
            </a:r>
          </a:p>
        </p:txBody>
      </p:sp>
      <p:sp>
        <p:nvSpPr>
          <p:cNvPr id="25642" name="Line 51">
            <a:extLst>
              <a:ext uri="{FF2B5EF4-FFF2-40B4-BE49-F238E27FC236}">
                <a16:creationId xmlns:a16="http://schemas.microsoft.com/office/drawing/2014/main" id="{092BC869-49EC-0342-A198-707C0E9B7441}"/>
              </a:ext>
            </a:extLst>
          </p:cNvPr>
          <p:cNvSpPr>
            <a:spLocks noChangeShapeType="1"/>
          </p:cNvSpPr>
          <p:nvPr/>
        </p:nvSpPr>
        <p:spPr bwMode="auto">
          <a:xfrm>
            <a:off x="3886200" y="3959225"/>
            <a:ext cx="892175"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5643" name="Rectangle 52">
            <a:extLst>
              <a:ext uri="{FF2B5EF4-FFF2-40B4-BE49-F238E27FC236}">
                <a16:creationId xmlns:a16="http://schemas.microsoft.com/office/drawing/2014/main" id="{132481B9-7CF1-3643-BCFD-FBC2E5857600}"/>
              </a:ext>
            </a:extLst>
          </p:cNvPr>
          <p:cNvSpPr>
            <a:spLocks/>
          </p:cNvSpPr>
          <p:nvPr/>
        </p:nvSpPr>
        <p:spPr bwMode="auto">
          <a:xfrm>
            <a:off x="5491163" y="3892550"/>
            <a:ext cx="4222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39687" bIns="0" anchor="ct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WB</a:t>
            </a:r>
          </a:p>
        </p:txBody>
      </p:sp>
      <p:sp>
        <p:nvSpPr>
          <p:cNvPr id="25644" name="Freeform 53">
            <a:extLst>
              <a:ext uri="{FF2B5EF4-FFF2-40B4-BE49-F238E27FC236}">
                <a16:creationId xmlns:a16="http://schemas.microsoft.com/office/drawing/2014/main" id="{7F05317F-A1B5-DF4D-B4AC-6B876AFA2FC5}"/>
              </a:ext>
            </a:extLst>
          </p:cNvPr>
          <p:cNvSpPr>
            <a:spLocks/>
          </p:cNvSpPr>
          <p:nvPr/>
        </p:nvSpPr>
        <p:spPr bwMode="auto">
          <a:xfrm>
            <a:off x="5445125" y="3884613"/>
            <a:ext cx="222250" cy="457200"/>
          </a:xfrm>
          <a:custGeom>
            <a:avLst/>
            <a:gdLst>
              <a:gd name="T0" fmla="*/ 2147483646 w 21600"/>
              <a:gd name="T1" fmla="*/ 0 h 21600"/>
              <a:gd name="T2" fmla="*/ 0 w 21600"/>
              <a:gd name="T3" fmla="*/ 0 h 21600"/>
              <a:gd name="T4" fmla="*/ 0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21600" y="0"/>
                </a:moveTo>
                <a:lnTo>
                  <a:pt x="0" y="0"/>
                </a:lnTo>
                <a:lnTo>
                  <a:pt x="0" y="21600"/>
                </a:lnTo>
                <a:lnTo>
                  <a:pt x="2160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45" name="Freeform 54">
            <a:extLst>
              <a:ext uri="{FF2B5EF4-FFF2-40B4-BE49-F238E27FC236}">
                <a16:creationId xmlns:a16="http://schemas.microsoft.com/office/drawing/2014/main" id="{70D5513D-7BB3-6743-B3E2-4FBBE3AC8881}"/>
              </a:ext>
            </a:extLst>
          </p:cNvPr>
          <p:cNvSpPr>
            <a:spLocks/>
          </p:cNvSpPr>
          <p:nvPr/>
        </p:nvSpPr>
        <p:spPr bwMode="auto">
          <a:xfrm>
            <a:off x="5667375" y="3884613"/>
            <a:ext cx="227013" cy="457200"/>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46" name="Line 55">
            <a:extLst>
              <a:ext uri="{FF2B5EF4-FFF2-40B4-BE49-F238E27FC236}">
                <a16:creationId xmlns:a16="http://schemas.microsoft.com/office/drawing/2014/main" id="{A7BAC215-D6ED-C54A-9B4C-5158234C88F4}"/>
              </a:ext>
            </a:extLst>
          </p:cNvPr>
          <p:cNvSpPr>
            <a:spLocks noChangeShapeType="1"/>
          </p:cNvSpPr>
          <p:nvPr/>
        </p:nvSpPr>
        <p:spPr bwMode="auto">
          <a:xfrm>
            <a:off x="5178425" y="4113213"/>
            <a:ext cx="244475"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5647" name="Line 56">
            <a:extLst>
              <a:ext uri="{FF2B5EF4-FFF2-40B4-BE49-F238E27FC236}">
                <a16:creationId xmlns:a16="http://schemas.microsoft.com/office/drawing/2014/main" id="{1D1F9EDC-5D4B-C048-8713-8BA6DEF560F5}"/>
              </a:ext>
            </a:extLst>
          </p:cNvPr>
          <p:cNvSpPr>
            <a:spLocks noChangeShapeType="1"/>
          </p:cNvSpPr>
          <p:nvPr/>
        </p:nvSpPr>
        <p:spPr bwMode="auto">
          <a:xfrm>
            <a:off x="3886200" y="4267200"/>
            <a:ext cx="892175"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5648" name="Freeform 57">
            <a:extLst>
              <a:ext uri="{FF2B5EF4-FFF2-40B4-BE49-F238E27FC236}">
                <a16:creationId xmlns:a16="http://schemas.microsoft.com/office/drawing/2014/main" id="{A08B4E37-5DBB-194A-9F43-6C59C84C562A}"/>
              </a:ext>
            </a:extLst>
          </p:cNvPr>
          <p:cNvSpPr>
            <a:spLocks/>
          </p:cNvSpPr>
          <p:nvPr/>
        </p:nvSpPr>
        <p:spPr bwMode="auto">
          <a:xfrm>
            <a:off x="6181725" y="5330825"/>
            <a:ext cx="338138" cy="765175"/>
          </a:xfrm>
          <a:custGeom>
            <a:avLst/>
            <a:gdLst>
              <a:gd name="T0" fmla="*/ 0 w 21600"/>
              <a:gd name="T1" fmla="*/ 2147483646 h 21600"/>
              <a:gd name="T2" fmla="*/ 2147483646 w 21600"/>
              <a:gd name="T3" fmla="*/ 2147483646 h 21600"/>
              <a:gd name="T4" fmla="*/ 0 w 21600"/>
              <a:gd name="T5" fmla="*/ 2147483646 h 21600"/>
              <a:gd name="T6" fmla="*/ 0 w 21600"/>
              <a:gd name="T7" fmla="*/ 0 h 21600"/>
              <a:gd name="T8" fmla="*/ 2147483646 w 21600"/>
              <a:gd name="T9" fmla="*/ 2147483646 h 21600"/>
              <a:gd name="T10" fmla="*/ 2147483646 w 21600"/>
              <a:gd name="T11" fmla="*/ 2147483646 h 21600"/>
              <a:gd name="T12" fmla="*/ 0 w 21600"/>
              <a:gd name="T13" fmla="*/ 2147483646 h 21600"/>
              <a:gd name="T14" fmla="*/ 0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4400"/>
                </a:moveTo>
                <a:lnTo>
                  <a:pt x="7234" y="10800"/>
                </a:lnTo>
                <a:lnTo>
                  <a:pt x="0" y="7200"/>
                </a:lnTo>
                <a:lnTo>
                  <a:pt x="0" y="0"/>
                </a:lnTo>
                <a:lnTo>
                  <a:pt x="21600" y="7200"/>
                </a:lnTo>
                <a:lnTo>
                  <a:pt x="21600" y="14400"/>
                </a:lnTo>
                <a:lnTo>
                  <a:pt x="0" y="21600"/>
                </a:lnTo>
                <a:lnTo>
                  <a:pt x="0" y="144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49" name="Rectangle 58">
            <a:extLst>
              <a:ext uri="{FF2B5EF4-FFF2-40B4-BE49-F238E27FC236}">
                <a16:creationId xmlns:a16="http://schemas.microsoft.com/office/drawing/2014/main" id="{CF41173F-39EA-2E4D-BCA1-35B175EF6A73}"/>
              </a:ext>
            </a:extLst>
          </p:cNvPr>
          <p:cNvSpPr>
            <a:spLocks/>
          </p:cNvSpPr>
          <p:nvPr/>
        </p:nvSpPr>
        <p:spPr bwMode="auto">
          <a:xfrm rot="5400000">
            <a:off x="6223794" y="5557044"/>
            <a:ext cx="27146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7" bIns="0" anchor="ctr">
            <a:spAutoFit/>
          </a:bodyP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EX</a:t>
            </a:r>
          </a:p>
        </p:txBody>
      </p:sp>
      <p:sp>
        <p:nvSpPr>
          <p:cNvPr id="25650" name="Rectangle 59">
            <a:extLst>
              <a:ext uri="{FF2B5EF4-FFF2-40B4-BE49-F238E27FC236}">
                <a16:creationId xmlns:a16="http://schemas.microsoft.com/office/drawing/2014/main" id="{CC15B4D0-C17D-1E40-8785-231FADDC0C54}"/>
              </a:ext>
            </a:extLst>
          </p:cNvPr>
          <p:cNvSpPr>
            <a:spLocks/>
          </p:cNvSpPr>
          <p:nvPr/>
        </p:nvSpPr>
        <p:spPr bwMode="auto">
          <a:xfrm>
            <a:off x="4805363" y="5508625"/>
            <a:ext cx="2301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7" bIns="0" anchor="ctr">
            <a:spAutoFit/>
          </a:bodyP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IF</a:t>
            </a:r>
          </a:p>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ID</a:t>
            </a:r>
          </a:p>
        </p:txBody>
      </p:sp>
      <p:sp>
        <p:nvSpPr>
          <p:cNvPr id="25651" name="Freeform 60">
            <a:extLst>
              <a:ext uri="{FF2B5EF4-FFF2-40B4-BE49-F238E27FC236}">
                <a16:creationId xmlns:a16="http://schemas.microsoft.com/office/drawing/2014/main" id="{CB5A08CD-BF28-9943-892A-46E54DC4408F}"/>
              </a:ext>
            </a:extLst>
          </p:cNvPr>
          <p:cNvSpPr>
            <a:spLocks/>
          </p:cNvSpPr>
          <p:nvPr/>
        </p:nvSpPr>
        <p:spPr bwMode="auto">
          <a:xfrm>
            <a:off x="4708525" y="5489575"/>
            <a:ext cx="269875" cy="457200"/>
          </a:xfrm>
          <a:custGeom>
            <a:avLst/>
            <a:gdLst>
              <a:gd name="T0" fmla="*/ 2147483646 w 21600"/>
              <a:gd name="T1" fmla="*/ 0 h 21600"/>
              <a:gd name="T2" fmla="*/ 0 w 21600"/>
              <a:gd name="T3" fmla="*/ 0 h 21600"/>
              <a:gd name="T4" fmla="*/ 0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21600" y="0"/>
                </a:moveTo>
                <a:lnTo>
                  <a:pt x="0" y="0"/>
                </a:lnTo>
                <a:lnTo>
                  <a:pt x="0" y="21600"/>
                </a:lnTo>
                <a:lnTo>
                  <a:pt x="2160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52" name="Freeform 61">
            <a:extLst>
              <a:ext uri="{FF2B5EF4-FFF2-40B4-BE49-F238E27FC236}">
                <a16:creationId xmlns:a16="http://schemas.microsoft.com/office/drawing/2014/main" id="{E7CC02F7-ADA0-CA44-9683-32D0588C96CE}"/>
              </a:ext>
            </a:extLst>
          </p:cNvPr>
          <p:cNvSpPr>
            <a:spLocks/>
          </p:cNvSpPr>
          <p:nvPr/>
        </p:nvSpPr>
        <p:spPr bwMode="auto">
          <a:xfrm>
            <a:off x="4983163" y="5489575"/>
            <a:ext cx="268287" cy="457200"/>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53" name="Line 62">
            <a:extLst>
              <a:ext uri="{FF2B5EF4-FFF2-40B4-BE49-F238E27FC236}">
                <a16:creationId xmlns:a16="http://schemas.microsoft.com/office/drawing/2014/main" id="{CB4658A2-9E00-984F-AFEA-FD784DBAAD8F}"/>
              </a:ext>
            </a:extLst>
          </p:cNvPr>
          <p:cNvSpPr>
            <a:spLocks noChangeShapeType="1"/>
          </p:cNvSpPr>
          <p:nvPr/>
        </p:nvSpPr>
        <p:spPr bwMode="auto">
          <a:xfrm>
            <a:off x="5235575" y="5559425"/>
            <a:ext cx="933450"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5654" name="Rectangle 63">
            <a:extLst>
              <a:ext uri="{FF2B5EF4-FFF2-40B4-BE49-F238E27FC236}">
                <a16:creationId xmlns:a16="http://schemas.microsoft.com/office/drawing/2014/main" id="{B559D592-F53D-4149-AC02-E94823B49EF4}"/>
              </a:ext>
            </a:extLst>
          </p:cNvPr>
          <p:cNvSpPr>
            <a:spLocks/>
          </p:cNvSpPr>
          <p:nvPr/>
        </p:nvSpPr>
        <p:spPr bwMode="auto">
          <a:xfrm>
            <a:off x="6843713" y="5494338"/>
            <a:ext cx="4222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39687" bIns="0" anchor="ct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WB</a:t>
            </a:r>
          </a:p>
        </p:txBody>
      </p:sp>
      <p:sp>
        <p:nvSpPr>
          <p:cNvPr id="25655" name="Freeform 64">
            <a:extLst>
              <a:ext uri="{FF2B5EF4-FFF2-40B4-BE49-F238E27FC236}">
                <a16:creationId xmlns:a16="http://schemas.microsoft.com/office/drawing/2014/main" id="{63C335D4-5DCD-3A4A-9AF6-798A993468A0}"/>
              </a:ext>
            </a:extLst>
          </p:cNvPr>
          <p:cNvSpPr>
            <a:spLocks/>
          </p:cNvSpPr>
          <p:nvPr/>
        </p:nvSpPr>
        <p:spPr bwMode="auto">
          <a:xfrm>
            <a:off x="6797675" y="5489575"/>
            <a:ext cx="225425" cy="457200"/>
          </a:xfrm>
          <a:custGeom>
            <a:avLst/>
            <a:gdLst>
              <a:gd name="T0" fmla="*/ 2147483646 w 21600"/>
              <a:gd name="T1" fmla="*/ 0 h 21600"/>
              <a:gd name="T2" fmla="*/ 0 w 21600"/>
              <a:gd name="T3" fmla="*/ 0 h 21600"/>
              <a:gd name="T4" fmla="*/ 0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21600" y="0"/>
                </a:moveTo>
                <a:lnTo>
                  <a:pt x="0" y="0"/>
                </a:lnTo>
                <a:lnTo>
                  <a:pt x="0" y="21600"/>
                </a:lnTo>
                <a:lnTo>
                  <a:pt x="2160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56" name="Freeform 65">
            <a:extLst>
              <a:ext uri="{FF2B5EF4-FFF2-40B4-BE49-F238E27FC236}">
                <a16:creationId xmlns:a16="http://schemas.microsoft.com/office/drawing/2014/main" id="{AAA9EF91-35C7-6F48-BFEF-A07A0F6FE5EF}"/>
              </a:ext>
            </a:extLst>
          </p:cNvPr>
          <p:cNvSpPr>
            <a:spLocks/>
          </p:cNvSpPr>
          <p:nvPr/>
        </p:nvSpPr>
        <p:spPr bwMode="auto">
          <a:xfrm>
            <a:off x="7018338" y="5489575"/>
            <a:ext cx="223837" cy="457200"/>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57" name="Line 66">
            <a:extLst>
              <a:ext uri="{FF2B5EF4-FFF2-40B4-BE49-F238E27FC236}">
                <a16:creationId xmlns:a16="http://schemas.microsoft.com/office/drawing/2014/main" id="{B2DD4F90-193C-434F-A05A-B7B6880903D1}"/>
              </a:ext>
            </a:extLst>
          </p:cNvPr>
          <p:cNvSpPr>
            <a:spLocks noChangeShapeType="1"/>
          </p:cNvSpPr>
          <p:nvPr/>
        </p:nvSpPr>
        <p:spPr bwMode="auto">
          <a:xfrm>
            <a:off x="6532563" y="5718175"/>
            <a:ext cx="246062"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5658" name="Line 67">
            <a:extLst>
              <a:ext uri="{FF2B5EF4-FFF2-40B4-BE49-F238E27FC236}">
                <a16:creationId xmlns:a16="http://schemas.microsoft.com/office/drawing/2014/main" id="{EE110999-69D9-534D-A380-53576DC9FAA1}"/>
              </a:ext>
            </a:extLst>
          </p:cNvPr>
          <p:cNvSpPr>
            <a:spLocks noChangeShapeType="1"/>
          </p:cNvSpPr>
          <p:nvPr/>
        </p:nvSpPr>
        <p:spPr bwMode="auto">
          <a:xfrm>
            <a:off x="5235575" y="5867400"/>
            <a:ext cx="933450"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5659" name="Freeform 68">
            <a:extLst>
              <a:ext uri="{FF2B5EF4-FFF2-40B4-BE49-F238E27FC236}">
                <a16:creationId xmlns:a16="http://schemas.microsoft.com/office/drawing/2014/main" id="{576ADA64-A1F1-ED4C-9C4E-9CB92025F9DE}"/>
              </a:ext>
            </a:extLst>
          </p:cNvPr>
          <p:cNvSpPr>
            <a:spLocks/>
          </p:cNvSpPr>
          <p:nvPr/>
        </p:nvSpPr>
        <p:spPr bwMode="auto">
          <a:xfrm>
            <a:off x="5495925" y="4570413"/>
            <a:ext cx="338138" cy="765175"/>
          </a:xfrm>
          <a:custGeom>
            <a:avLst/>
            <a:gdLst>
              <a:gd name="T0" fmla="*/ 0 w 21600"/>
              <a:gd name="T1" fmla="*/ 2147483646 h 21600"/>
              <a:gd name="T2" fmla="*/ 2147483646 w 21600"/>
              <a:gd name="T3" fmla="*/ 2147483646 h 21600"/>
              <a:gd name="T4" fmla="*/ 0 w 21600"/>
              <a:gd name="T5" fmla="*/ 2147483646 h 21600"/>
              <a:gd name="T6" fmla="*/ 0 w 21600"/>
              <a:gd name="T7" fmla="*/ 0 h 21600"/>
              <a:gd name="T8" fmla="*/ 2147483646 w 21600"/>
              <a:gd name="T9" fmla="*/ 2147483646 h 21600"/>
              <a:gd name="T10" fmla="*/ 2147483646 w 21600"/>
              <a:gd name="T11" fmla="*/ 2147483646 h 21600"/>
              <a:gd name="T12" fmla="*/ 0 w 21600"/>
              <a:gd name="T13" fmla="*/ 2147483646 h 21600"/>
              <a:gd name="T14" fmla="*/ 0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4400"/>
                </a:moveTo>
                <a:lnTo>
                  <a:pt x="7234" y="10800"/>
                </a:lnTo>
                <a:lnTo>
                  <a:pt x="0" y="7200"/>
                </a:lnTo>
                <a:lnTo>
                  <a:pt x="0" y="0"/>
                </a:lnTo>
                <a:lnTo>
                  <a:pt x="21600" y="7200"/>
                </a:lnTo>
                <a:lnTo>
                  <a:pt x="21600" y="14400"/>
                </a:lnTo>
                <a:lnTo>
                  <a:pt x="0" y="21600"/>
                </a:lnTo>
                <a:lnTo>
                  <a:pt x="0" y="144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60" name="Rectangle 69">
            <a:extLst>
              <a:ext uri="{FF2B5EF4-FFF2-40B4-BE49-F238E27FC236}">
                <a16:creationId xmlns:a16="http://schemas.microsoft.com/office/drawing/2014/main" id="{BEF7BBA0-D9A5-F348-8188-61BA96AECBB5}"/>
              </a:ext>
            </a:extLst>
          </p:cNvPr>
          <p:cNvSpPr>
            <a:spLocks/>
          </p:cNvSpPr>
          <p:nvPr/>
        </p:nvSpPr>
        <p:spPr bwMode="auto">
          <a:xfrm rot="5400000">
            <a:off x="5538787" y="4792663"/>
            <a:ext cx="2698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7" bIns="0" anchor="ctr">
            <a:spAutoFit/>
          </a:bodyP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EX</a:t>
            </a:r>
          </a:p>
        </p:txBody>
      </p:sp>
      <p:sp>
        <p:nvSpPr>
          <p:cNvPr id="25661" name="Rectangle 70">
            <a:extLst>
              <a:ext uri="{FF2B5EF4-FFF2-40B4-BE49-F238E27FC236}">
                <a16:creationId xmlns:a16="http://schemas.microsoft.com/office/drawing/2014/main" id="{134C84F4-981A-A647-8286-41B2F0AFBF92}"/>
              </a:ext>
            </a:extLst>
          </p:cNvPr>
          <p:cNvSpPr>
            <a:spLocks/>
          </p:cNvSpPr>
          <p:nvPr/>
        </p:nvSpPr>
        <p:spPr bwMode="auto">
          <a:xfrm>
            <a:off x="4805363" y="4745038"/>
            <a:ext cx="230187"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7" bIns="0" anchor="ctr">
            <a:spAutoFit/>
          </a:bodyP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IF</a:t>
            </a:r>
          </a:p>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ID</a:t>
            </a:r>
          </a:p>
        </p:txBody>
      </p:sp>
      <p:sp>
        <p:nvSpPr>
          <p:cNvPr id="25662" name="Freeform 71">
            <a:extLst>
              <a:ext uri="{FF2B5EF4-FFF2-40B4-BE49-F238E27FC236}">
                <a16:creationId xmlns:a16="http://schemas.microsoft.com/office/drawing/2014/main" id="{ED66DDC4-62DD-274B-9BC4-553DBE357EC5}"/>
              </a:ext>
            </a:extLst>
          </p:cNvPr>
          <p:cNvSpPr>
            <a:spLocks/>
          </p:cNvSpPr>
          <p:nvPr/>
        </p:nvSpPr>
        <p:spPr bwMode="auto">
          <a:xfrm>
            <a:off x="4708525" y="4721225"/>
            <a:ext cx="269875" cy="457200"/>
          </a:xfrm>
          <a:custGeom>
            <a:avLst/>
            <a:gdLst>
              <a:gd name="T0" fmla="*/ 2147483646 w 21600"/>
              <a:gd name="T1" fmla="*/ 0 h 21600"/>
              <a:gd name="T2" fmla="*/ 0 w 21600"/>
              <a:gd name="T3" fmla="*/ 0 h 21600"/>
              <a:gd name="T4" fmla="*/ 0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21600" y="0"/>
                </a:moveTo>
                <a:lnTo>
                  <a:pt x="0" y="0"/>
                </a:lnTo>
                <a:lnTo>
                  <a:pt x="0" y="21600"/>
                </a:lnTo>
                <a:lnTo>
                  <a:pt x="2160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63" name="Freeform 72">
            <a:extLst>
              <a:ext uri="{FF2B5EF4-FFF2-40B4-BE49-F238E27FC236}">
                <a16:creationId xmlns:a16="http://schemas.microsoft.com/office/drawing/2014/main" id="{A6CFF96E-4B1A-C945-95D6-AFDE4D003E0A}"/>
              </a:ext>
            </a:extLst>
          </p:cNvPr>
          <p:cNvSpPr>
            <a:spLocks/>
          </p:cNvSpPr>
          <p:nvPr/>
        </p:nvSpPr>
        <p:spPr bwMode="auto">
          <a:xfrm>
            <a:off x="4983163" y="4721225"/>
            <a:ext cx="268287" cy="457200"/>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64" name="Line 73">
            <a:extLst>
              <a:ext uri="{FF2B5EF4-FFF2-40B4-BE49-F238E27FC236}">
                <a16:creationId xmlns:a16="http://schemas.microsoft.com/office/drawing/2014/main" id="{D20F8709-DA8B-D840-B53F-E480E085F526}"/>
              </a:ext>
            </a:extLst>
          </p:cNvPr>
          <p:cNvSpPr>
            <a:spLocks noChangeShapeType="1"/>
          </p:cNvSpPr>
          <p:nvPr/>
        </p:nvSpPr>
        <p:spPr bwMode="auto">
          <a:xfrm>
            <a:off x="5235575" y="4799013"/>
            <a:ext cx="247650"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5665" name="Rectangle 74">
            <a:extLst>
              <a:ext uri="{FF2B5EF4-FFF2-40B4-BE49-F238E27FC236}">
                <a16:creationId xmlns:a16="http://schemas.microsoft.com/office/drawing/2014/main" id="{06343E42-898A-904A-B0D9-7BEF3CE89C6E}"/>
              </a:ext>
            </a:extLst>
          </p:cNvPr>
          <p:cNvSpPr>
            <a:spLocks/>
          </p:cNvSpPr>
          <p:nvPr/>
        </p:nvSpPr>
        <p:spPr bwMode="auto">
          <a:xfrm>
            <a:off x="6157913" y="4732338"/>
            <a:ext cx="422275"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39687" bIns="0" anchor="ct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WB</a:t>
            </a:r>
          </a:p>
        </p:txBody>
      </p:sp>
      <p:sp>
        <p:nvSpPr>
          <p:cNvPr id="25666" name="Freeform 75">
            <a:extLst>
              <a:ext uri="{FF2B5EF4-FFF2-40B4-BE49-F238E27FC236}">
                <a16:creationId xmlns:a16="http://schemas.microsoft.com/office/drawing/2014/main" id="{417EBF95-DBFF-174F-99D5-46F9DD925283}"/>
              </a:ext>
            </a:extLst>
          </p:cNvPr>
          <p:cNvSpPr>
            <a:spLocks/>
          </p:cNvSpPr>
          <p:nvPr/>
        </p:nvSpPr>
        <p:spPr bwMode="auto">
          <a:xfrm>
            <a:off x="6111875" y="4721225"/>
            <a:ext cx="225425" cy="457200"/>
          </a:xfrm>
          <a:custGeom>
            <a:avLst/>
            <a:gdLst>
              <a:gd name="T0" fmla="*/ 2147483646 w 21600"/>
              <a:gd name="T1" fmla="*/ 0 h 21600"/>
              <a:gd name="T2" fmla="*/ 0 w 21600"/>
              <a:gd name="T3" fmla="*/ 0 h 21600"/>
              <a:gd name="T4" fmla="*/ 0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21600" y="0"/>
                </a:moveTo>
                <a:lnTo>
                  <a:pt x="0" y="0"/>
                </a:lnTo>
                <a:lnTo>
                  <a:pt x="0" y="21600"/>
                </a:lnTo>
                <a:lnTo>
                  <a:pt x="2160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67" name="Freeform 76">
            <a:extLst>
              <a:ext uri="{FF2B5EF4-FFF2-40B4-BE49-F238E27FC236}">
                <a16:creationId xmlns:a16="http://schemas.microsoft.com/office/drawing/2014/main" id="{F4CC2688-AA58-A442-9BA4-98C3AC9E5065}"/>
              </a:ext>
            </a:extLst>
          </p:cNvPr>
          <p:cNvSpPr>
            <a:spLocks/>
          </p:cNvSpPr>
          <p:nvPr/>
        </p:nvSpPr>
        <p:spPr bwMode="auto">
          <a:xfrm>
            <a:off x="6332538" y="4721225"/>
            <a:ext cx="223837" cy="457200"/>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68" name="Line 77">
            <a:extLst>
              <a:ext uri="{FF2B5EF4-FFF2-40B4-BE49-F238E27FC236}">
                <a16:creationId xmlns:a16="http://schemas.microsoft.com/office/drawing/2014/main" id="{1FB4515B-02A7-184D-8CC4-D213C8E51183}"/>
              </a:ext>
            </a:extLst>
          </p:cNvPr>
          <p:cNvSpPr>
            <a:spLocks noChangeShapeType="1"/>
          </p:cNvSpPr>
          <p:nvPr/>
        </p:nvSpPr>
        <p:spPr bwMode="auto">
          <a:xfrm>
            <a:off x="5846763" y="4949825"/>
            <a:ext cx="246062" cy="31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5669" name="Line 78">
            <a:extLst>
              <a:ext uri="{FF2B5EF4-FFF2-40B4-BE49-F238E27FC236}">
                <a16:creationId xmlns:a16="http://schemas.microsoft.com/office/drawing/2014/main" id="{2C65C518-275A-0041-9642-0AE78F0BA186}"/>
              </a:ext>
            </a:extLst>
          </p:cNvPr>
          <p:cNvSpPr>
            <a:spLocks noChangeShapeType="1"/>
          </p:cNvSpPr>
          <p:nvPr/>
        </p:nvSpPr>
        <p:spPr bwMode="auto">
          <a:xfrm>
            <a:off x="5235575" y="5103813"/>
            <a:ext cx="2476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5670" name="Rectangle 79">
            <a:extLst>
              <a:ext uri="{FF2B5EF4-FFF2-40B4-BE49-F238E27FC236}">
                <a16:creationId xmlns:a16="http://schemas.microsoft.com/office/drawing/2014/main" id="{9BE7AB00-E3AE-084A-92F4-A4C79DFEDF5B}"/>
              </a:ext>
            </a:extLst>
          </p:cNvPr>
          <p:cNvSpPr>
            <a:spLocks/>
          </p:cNvSpPr>
          <p:nvPr/>
        </p:nvSpPr>
        <p:spPr bwMode="auto">
          <a:xfrm>
            <a:off x="4105275" y="3840163"/>
            <a:ext cx="2301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7" bIns="0" anchor="ctr">
            <a:spAutoFit/>
          </a:bodyP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solidFill>
                  <a:srgbClr val="BEBEBE"/>
                </a:solidFill>
                <a:latin typeface="Lucida Grande" panose="020B0600040502020204" pitchFamily="34" charset="0"/>
                <a:sym typeface="Lucida Grande" panose="020B0600040502020204" pitchFamily="34" charset="0"/>
              </a:rPr>
              <a:t>IF</a:t>
            </a:r>
          </a:p>
          <a:p>
            <a:pPr eaLnBrk="1" hangingPunct="1">
              <a:spcBef>
                <a:spcPct val="0"/>
              </a:spcBef>
              <a:buFontTx/>
              <a:buNone/>
            </a:pPr>
            <a:r>
              <a:rPr lang="en-US" altLang="en-US" sz="1400">
                <a:solidFill>
                  <a:srgbClr val="BEBEBE"/>
                </a:solidFill>
                <a:latin typeface="Lucida Grande" panose="020B0600040502020204" pitchFamily="34" charset="0"/>
                <a:sym typeface="Lucida Grande" panose="020B0600040502020204" pitchFamily="34" charset="0"/>
              </a:rPr>
              <a:t>ID</a:t>
            </a:r>
          </a:p>
        </p:txBody>
      </p:sp>
      <p:sp>
        <p:nvSpPr>
          <p:cNvPr id="25671" name="Freeform 80">
            <a:extLst>
              <a:ext uri="{FF2B5EF4-FFF2-40B4-BE49-F238E27FC236}">
                <a16:creationId xmlns:a16="http://schemas.microsoft.com/office/drawing/2014/main" id="{C97F9199-6FEA-1F47-BB03-B6C4CB8868FC}"/>
              </a:ext>
            </a:extLst>
          </p:cNvPr>
          <p:cNvSpPr>
            <a:spLocks/>
          </p:cNvSpPr>
          <p:nvPr/>
        </p:nvSpPr>
        <p:spPr bwMode="auto">
          <a:xfrm>
            <a:off x="4008438" y="3889375"/>
            <a:ext cx="269875" cy="457200"/>
          </a:xfrm>
          <a:custGeom>
            <a:avLst/>
            <a:gdLst>
              <a:gd name="T0" fmla="*/ 2147483646 w 21600"/>
              <a:gd name="T1" fmla="*/ 0 h 21600"/>
              <a:gd name="T2" fmla="*/ 0 w 21600"/>
              <a:gd name="T3" fmla="*/ 0 h 21600"/>
              <a:gd name="T4" fmla="*/ 0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21600" y="0"/>
                </a:moveTo>
                <a:lnTo>
                  <a:pt x="0" y="0"/>
                </a:lnTo>
                <a:lnTo>
                  <a:pt x="0" y="21600"/>
                </a:lnTo>
                <a:lnTo>
                  <a:pt x="21600" y="21600"/>
                </a:lnTo>
              </a:path>
            </a:pathLst>
          </a:custGeom>
          <a:noFill/>
          <a:ln w="25400" cap="rnd">
            <a:solidFill>
              <a:srgbClr val="BEBEBE"/>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72" name="Freeform 81">
            <a:extLst>
              <a:ext uri="{FF2B5EF4-FFF2-40B4-BE49-F238E27FC236}">
                <a16:creationId xmlns:a16="http://schemas.microsoft.com/office/drawing/2014/main" id="{3BF31907-7C7A-BB4B-9766-6EE34CD6A686}"/>
              </a:ext>
            </a:extLst>
          </p:cNvPr>
          <p:cNvSpPr>
            <a:spLocks/>
          </p:cNvSpPr>
          <p:nvPr/>
        </p:nvSpPr>
        <p:spPr bwMode="auto">
          <a:xfrm>
            <a:off x="4278313" y="3889375"/>
            <a:ext cx="269875" cy="457200"/>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path>
            </a:pathLst>
          </a:custGeom>
          <a:noFill/>
          <a:ln w="25400" cap="rnd">
            <a:solidFill>
              <a:srgbClr val="BEBEBE"/>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73" name="Rectangle 82">
            <a:extLst>
              <a:ext uri="{FF2B5EF4-FFF2-40B4-BE49-F238E27FC236}">
                <a16:creationId xmlns:a16="http://schemas.microsoft.com/office/drawing/2014/main" id="{074655A7-A4A7-6048-804B-262E5747A1AC}"/>
              </a:ext>
            </a:extLst>
          </p:cNvPr>
          <p:cNvSpPr>
            <a:spLocks/>
          </p:cNvSpPr>
          <p:nvPr/>
        </p:nvSpPr>
        <p:spPr bwMode="auto">
          <a:xfrm>
            <a:off x="5443538" y="5410200"/>
            <a:ext cx="4238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39687" bIns="0" anchor="ct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solidFill>
                  <a:srgbClr val="BEBEBE"/>
                </a:solidFill>
                <a:latin typeface="Lucida Grande" panose="020B0600040502020204" pitchFamily="34" charset="0"/>
                <a:sym typeface="Lucida Grande" panose="020B0600040502020204" pitchFamily="34" charset="0"/>
              </a:rPr>
              <a:t>IF</a:t>
            </a:r>
          </a:p>
          <a:p>
            <a:pPr eaLnBrk="1" hangingPunct="1">
              <a:spcBef>
                <a:spcPct val="0"/>
              </a:spcBef>
              <a:buFontTx/>
              <a:buNone/>
            </a:pPr>
            <a:r>
              <a:rPr lang="en-US" altLang="en-US" sz="1400">
                <a:solidFill>
                  <a:srgbClr val="BEBEBE"/>
                </a:solidFill>
                <a:latin typeface="Lucida Grande" panose="020B0600040502020204" pitchFamily="34" charset="0"/>
                <a:sym typeface="Lucida Grande" panose="020B0600040502020204" pitchFamily="34" charset="0"/>
              </a:rPr>
              <a:t>ID</a:t>
            </a:r>
          </a:p>
        </p:txBody>
      </p:sp>
      <p:sp>
        <p:nvSpPr>
          <p:cNvPr id="25674" name="Freeform 83">
            <a:extLst>
              <a:ext uri="{FF2B5EF4-FFF2-40B4-BE49-F238E27FC236}">
                <a16:creationId xmlns:a16="http://schemas.microsoft.com/office/drawing/2014/main" id="{5D81A269-9D38-044A-A386-D8376C500FF0}"/>
              </a:ext>
            </a:extLst>
          </p:cNvPr>
          <p:cNvSpPr>
            <a:spLocks/>
          </p:cNvSpPr>
          <p:nvPr/>
        </p:nvSpPr>
        <p:spPr bwMode="auto">
          <a:xfrm>
            <a:off x="5405438" y="5486400"/>
            <a:ext cx="268287" cy="460375"/>
          </a:xfrm>
          <a:custGeom>
            <a:avLst/>
            <a:gdLst>
              <a:gd name="T0" fmla="*/ 2147483646 w 21600"/>
              <a:gd name="T1" fmla="*/ 0 h 21600"/>
              <a:gd name="T2" fmla="*/ 0 w 21600"/>
              <a:gd name="T3" fmla="*/ 0 h 21600"/>
              <a:gd name="T4" fmla="*/ 0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21600" y="0"/>
                </a:moveTo>
                <a:lnTo>
                  <a:pt x="0" y="0"/>
                </a:lnTo>
                <a:lnTo>
                  <a:pt x="0" y="21600"/>
                </a:lnTo>
                <a:lnTo>
                  <a:pt x="21600" y="21600"/>
                </a:lnTo>
              </a:path>
            </a:pathLst>
          </a:custGeom>
          <a:noFill/>
          <a:ln w="25400" cap="rnd">
            <a:solidFill>
              <a:srgbClr val="BEBEBE"/>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75" name="Freeform 84">
            <a:extLst>
              <a:ext uri="{FF2B5EF4-FFF2-40B4-BE49-F238E27FC236}">
                <a16:creationId xmlns:a16="http://schemas.microsoft.com/office/drawing/2014/main" id="{CE6625EC-6BDC-2F4F-B9DA-19E65D636960}"/>
              </a:ext>
            </a:extLst>
          </p:cNvPr>
          <p:cNvSpPr>
            <a:spLocks/>
          </p:cNvSpPr>
          <p:nvPr/>
        </p:nvSpPr>
        <p:spPr bwMode="auto">
          <a:xfrm>
            <a:off x="5673725" y="5486400"/>
            <a:ext cx="269875" cy="460375"/>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path>
            </a:pathLst>
          </a:custGeom>
          <a:noFill/>
          <a:ln w="25400" cap="rnd">
            <a:solidFill>
              <a:srgbClr val="BEBEBE"/>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3325" name="Rectangle 85">
            <a:extLst>
              <a:ext uri="{FF2B5EF4-FFF2-40B4-BE49-F238E27FC236}">
                <a16:creationId xmlns:a16="http://schemas.microsoft.com/office/drawing/2014/main" id="{708D6235-5CA6-FF47-82C0-9B0FE430D7D2}"/>
              </a:ext>
            </a:extLst>
          </p:cNvPr>
          <p:cNvSpPr>
            <a:spLocks/>
          </p:cNvSpPr>
          <p:nvPr/>
        </p:nvSpPr>
        <p:spPr bwMode="auto">
          <a:xfrm>
            <a:off x="5740400" y="1374775"/>
            <a:ext cx="3234213" cy="2309813"/>
          </a:xfrm>
          <a:prstGeom prst="rect">
            <a:avLst/>
          </a:prstGeom>
          <a:noFill/>
          <a:ln w="12700">
            <a:noFill/>
            <a:miter lim="800000"/>
            <a:headEnd/>
            <a:tailEnd/>
          </a:ln>
        </p:spPr>
        <p:txBody>
          <a:bodyPr lIns="0" tIns="0" rIns="0" bIns="0" anchor="ctr"/>
          <a:lstStyle/>
          <a:p>
            <a:pPr eaLnBrk="1" hangingPunct="1">
              <a:defRPr/>
            </a:pPr>
            <a:r>
              <a:rPr lang="en-US" sz="2000" dirty="0">
                <a:solidFill>
                  <a:srgbClr val="0000FF"/>
                </a:solidFill>
                <a:latin typeface="Candara" panose="020E0502030303020204" pitchFamily="34" charset="0"/>
                <a:ea typeface="Lucida Grande" pitchFamily="1" charset="0"/>
                <a:cs typeface="Lucida Grande" pitchFamily="1" charset="0"/>
                <a:sym typeface="Lucida Grande" pitchFamily="1" charset="0"/>
              </a:rPr>
              <a:t>I1: two execute cycles</a:t>
            </a:r>
          </a:p>
          <a:p>
            <a:pPr eaLnBrk="1" hangingPunct="1">
              <a:defRPr/>
            </a:pPr>
            <a:r>
              <a:rPr lang="en-US" sz="2000" dirty="0">
                <a:solidFill>
                  <a:srgbClr val="0000FF"/>
                </a:solidFill>
                <a:latin typeface="Candara" panose="020E0502030303020204" pitchFamily="34" charset="0"/>
                <a:ea typeface="Lucida Grande" pitchFamily="1" charset="0"/>
                <a:cs typeface="Lucida Grande" pitchFamily="1" charset="0"/>
                <a:sym typeface="Lucida Grande" pitchFamily="1" charset="0"/>
              </a:rPr>
              <a:t>I2</a:t>
            </a:r>
          </a:p>
          <a:p>
            <a:pPr eaLnBrk="1" hangingPunct="1">
              <a:defRPr/>
            </a:pPr>
            <a:r>
              <a:rPr lang="en-US" sz="2000" dirty="0">
                <a:solidFill>
                  <a:srgbClr val="0000FF"/>
                </a:solidFill>
                <a:latin typeface="Candara" panose="020E0502030303020204" pitchFamily="34" charset="0"/>
                <a:ea typeface="Lucida Grande" pitchFamily="1" charset="0"/>
                <a:cs typeface="Lucida Grande" pitchFamily="1" charset="0"/>
                <a:sym typeface="Lucida Grande" pitchFamily="1" charset="0"/>
              </a:rPr>
              <a:t>I3</a:t>
            </a:r>
          </a:p>
          <a:p>
            <a:pPr eaLnBrk="1" hangingPunct="1">
              <a:defRPr/>
            </a:pPr>
            <a:r>
              <a:rPr lang="en-US" sz="2000" dirty="0">
                <a:solidFill>
                  <a:srgbClr val="0000FF"/>
                </a:solidFill>
                <a:latin typeface="Candara" panose="020E0502030303020204" pitchFamily="34" charset="0"/>
                <a:ea typeface="Lucida Grande" pitchFamily="1" charset="0"/>
                <a:cs typeface="Lucida Grande" pitchFamily="1" charset="0"/>
                <a:sym typeface="Lucida Grande" pitchFamily="1" charset="0"/>
              </a:rPr>
              <a:t>I4: same function unit as I3</a:t>
            </a:r>
          </a:p>
          <a:p>
            <a:pPr eaLnBrk="1" hangingPunct="1">
              <a:defRPr/>
            </a:pPr>
            <a:r>
              <a:rPr lang="en-US" sz="2000" dirty="0">
                <a:solidFill>
                  <a:srgbClr val="0000FF"/>
                </a:solidFill>
                <a:latin typeface="Candara" panose="020E0502030303020204" pitchFamily="34" charset="0"/>
                <a:ea typeface="Lucida Grande" pitchFamily="1" charset="0"/>
                <a:cs typeface="Lucida Grande" pitchFamily="1" charset="0"/>
                <a:sym typeface="Lucida Grande" pitchFamily="1" charset="0"/>
              </a:rPr>
              <a:t>I5: data value produced by I4</a:t>
            </a:r>
          </a:p>
          <a:p>
            <a:pPr eaLnBrk="1" hangingPunct="1">
              <a:defRPr/>
            </a:pPr>
            <a:r>
              <a:rPr lang="en-US" sz="2000" dirty="0">
                <a:solidFill>
                  <a:srgbClr val="0000FF"/>
                </a:solidFill>
                <a:latin typeface="Candara" panose="020E0502030303020204" pitchFamily="34" charset="0"/>
                <a:ea typeface="Lucida Grande" pitchFamily="1" charset="0"/>
                <a:cs typeface="Lucida Grande" pitchFamily="1" charset="0"/>
                <a:sym typeface="Lucida Grande" pitchFamily="1" charset="0"/>
              </a:rPr>
              <a:t>I6: same function unit as I5</a:t>
            </a:r>
          </a:p>
        </p:txBody>
      </p:sp>
      <p:sp>
        <p:nvSpPr>
          <p:cNvPr id="25677" name="Rectangle 86">
            <a:extLst>
              <a:ext uri="{FF2B5EF4-FFF2-40B4-BE49-F238E27FC236}">
                <a16:creationId xmlns:a16="http://schemas.microsoft.com/office/drawing/2014/main" id="{58EB8C97-B28D-E44A-AF56-EDBD4CE5643C}"/>
              </a:ext>
            </a:extLst>
          </p:cNvPr>
          <p:cNvSpPr>
            <a:spLocks/>
          </p:cNvSpPr>
          <p:nvPr/>
        </p:nvSpPr>
        <p:spPr bwMode="auto">
          <a:xfrm>
            <a:off x="1979613" y="4874717"/>
            <a:ext cx="166231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2000" dirty="0">
                <a:solidFill>
                  <a:srgbClr val="0000FF"/>
                </a:solidFill>
                <a:latin typeface="Candara" panose="020E0502030303020204" pitchFamily="34" charset="0"/>
                <a:sym typeface="Lucida Grande" panose="020B0600040502020204" pitchFamily="34" charset="0"/>
              </a:rPr>
              <a:t>In parallel can</a:t>
            </a:r>
          </a:p>
          <a:p>
            <a:pPr eaLnBrk="1" hangingPunct="1">
              <a:spcBef>
                <a:spcPct val="0"/>
              </a:spcBef>
              <a:buFontTx/>
              <a:buNone/>
            </a:pPr>
            <a:r>
              <a:rPr lang="en-US" altLang="en-US" sz="2000" dirty="0">
                <a:solidFill>
                  <a:srgbClr val="0000FF"/>
                </a:solidFill>
                <a:latin typeface="Candara" panose="020E0502030303020204" pitchFamily="34" charset="0"/>
                <a:sym typeface="Lucida Grande" panose="020B0600040502020204" pitchFamily="34" charset="0"/>
              </a:rPr>
              <a:t>fetch/decode 2</a:t>
            </a:r>
          </a:p>
          <a:p>
            <a:pPr eaLnBrk="1" hangingPunct="1">
              <a:spcBef>
                <a:spcPct val="0"/>
              </a:spcBef>
              <a:buFontTx/>
              <a:buNone/>
            </a:pPr>
            <a:r>
              <a:rPr lang="en-US" altLang="en-US" sz="2000" dirty="0">
                <a:solidFill>
                  <a:srgbClr val="0000FF"/>
                </a:solidFill>
                <a:latin typeface="Candara" panose="020E0502030303020204" pitchFamily="34" charset="0"/>
                <a:sym typeface="Lucida Grande" panose="020B0600040502020204" pitchFamily="34" charset="0"/>
              </a:rPr>
              <a:t>and complete 2</a:t>
            </a:r>
          </a:p>
        </p:txBody>
      </p:sp>
      <p:sp>
        <p:nvSpPr>
          <p:cNvPr id="25678" name="Rectangle 87">
            <a:extLst>
              <a:ext uri="{FF2B5EF4-FFF2-40B4-BE49-F238E27FC236}">
                <a16:creationId xmlns:a16="http://schemas.microsoft.com/office/drawing/2014/main" id="{476803E2-8CB2-2B4E-94F3-CE6D48263C3A}"/>
              </a:ext>
            </a:extLst>
          </p:cNvPr>
          <p:cNvSpPr>
            <a:spLocks/>
          </p:cNvSpPr>
          <p:nvPr/>
        </p:nvSpPr>
        <p:spPr bwMode="auto">
          <a:xfrm>
            <a:off x="2701925" y="2209800"/>
            <a:ext cx="4222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39687" bIns="0" anchor="ct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solidFill>
                  <a:srgbClr val="BEBEBE"/>
                </a:solidFill>
                <a:latin typeface="Lucida Grande" panose="020B0600040502020204" pitchFamily="34" charset="0"/>
                <a:sym typeface="Lucida Grande" panose="020B0600040502020204" pitchFamily="34" charset="0"/>
              </a:rPr>
              <a:t>IF</a:t>
            </a:r>
          </a:p>
          <a:p>
            <a:pPr eaLnBrk="1" hangingPunct="1">
              <a:spcBef>
                <a:spcPct val="0"/>
              </a:spcBef>
              <a:buFontTx/>
              <a:buNone/>
            </a:pPr>
            <a:r>
              <a:rPr lang="en-US" altLang="en-US" sz="1400">
                <a:solidFill>
                  <a:srgbClr val="BEBEBE"/>
                </a:solidFill>
                <a:latin typeface="Lucida Grande" panose="020B0600040502020204" pitchFamily="34" charset="0"/>
                <a:sym typeface="Lucida Grande" panose="020B0600040502020204" pitchFamily="34" charset="0"/>
              </a:rPr>
              <a:t>ID</a:t>
            </a:r>
          </a:p>
        </p:txBody>
      </p:sp>
      <p:sp>
        <p:nvSpPr>
          <p:cNvPr id="25679" name="Freeform 88">
            <a:extLst>
              <a:ext uri="{FF2B5EF4-FFF2-40B4-BE49-F238E27FC236}">
                <a16:creationId xmlns:a16="http://schemas.microsoft.com/office/drawing/2014/main" id="{6B334F89-813E-684D-A5A4-F74789DB12B8}"/>
              </a:ext>
            </a:extLst>
          </p:cNvPr>
          <p:cNvSpPr>
            <a:spLocks/>
          </p:cNvSpPr>
          <p:nvPr/>
        </p:nvSpPr>
        <p:spPr bwMode="auto">
          <a:xfrm>
            <a:off x="2663825" y="2286000"/>
            <a:ext cx="266700" cy="460375"/>
          </a:xfrm>
          <a:custGeom>
            <a:avLst/>
            <a:gdLst>
              <a:gd name="T0" fmla="*/ 2147483646 w 21600"/>
              <a:gd name="T1" fmla="*/ 0 h 21600"/>
              <a:gd name="T2" fmla="*/ 0 w 21600"/>
              <a:gd name="T3" fmla="*/ 0 h 21600"/>
              <a:gd name="T4" fmla="*/ 0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21600" y="0"/>
                </a:moveTo>
                <a:lnTo>
                  <a:pt x="0" y="0"/>
                </a:lnTo>
                <a:lnTo>
                  <a:pt x="0" y="21600"/>
                </a:lnTo>
                <a:lnTo>
                  <a:pt x="21600" y="21600"/>
                </a:lnTo>
              </a:path>
            </a:pathLst>
          </a:custGeom>
          <a:noFill/>
          <a:ln w="25400" cap="rnd">
            <a:solidFill>
              <a:srgbClr val="BEBEBE"/>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80" name="Freeform 89">
            <a:extLst>
              <a:ext uri="{FF2B5EF4-FFF2-40B4-BE49-F238E27FC236}">
                <a16:creationId xmlns:a16="http://schemas.microsoft.com/office/drawing/2014/main" id="{3D5DEFA8-97BC-0241-BECA-46B1366DB5EC}"/>
              </a:ext>
            </a:extLst>
          </p:cNvPr>
          <p:cNvSpPr>
            <a:spLocks/>
          </p:cNvSpPr>
          <p:nvPr/>
        </p:nvSpPr>
        <p:spPr bwMode="auto">
          <a:xfrm>
            <a:off x="2930525" y="2286000"/>
            <a:ext cx="269875" cy="460375"/>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path>
            </a:pathLst>
          </a:custGeom>
          <a:noFill/>
          <a:ln w="25400" cap="rnd">
            <a:solidFill>
              <a:srgbClr val="BEBEBE"/>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81" name="Rectangle 90">
            <a:extLst>
              <a:ext uri="{FF2B5EF4-FFF2-40B4-BE49-F238E27FC236}">
                <a16:creationId xmlns:a16="http://schemas.microsoft.com/office/drawing/2014/main" id="{1A250B66-F044-4548-B800-F30BD03CEDAA}"/>
              </a:ext>
            </a:extLst>
          </p:cNvPr>
          <p:cNvSpPr>
            <a:spLocks/>
          </p:cNvSpPr>
          <p:nvPr/>
        </p:nvSpPr>
        <p:spPr bwMode="auto">
          <a:xfrm>
            <a:off x="3387725" y="3089275"/>
            <a:ext cx="4222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39687" bIns="0" anchor="ct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IF</a:t>
            </a:r>
          </a:p>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ID</a:t>
            </a:r>
          </a:p>
        </p:txBody>
      </p:sp>
      <p:sp>
        <p:nvSpPr>
          <p:cNvPr id="25682" name="Freeform 91">
            <a:extLst>
              <a:ext uri="{FF2B5EF4-FFF2-40B4-BE49-F238E27FC236}">
                <a16:creationId xmlns:a16="http://schemas.microsoft.com/office/drawing/2014/main" id="{D26B5AF9-CF85-9740-A169-751357ECD1F7}"/>
              </a:ext>
            </a:extLst>
          </p:cNvPr>
          <p:cNvSpPr>
            <a:spLocks/>
          </p:cNvSpPr>
          <p:nvPr/>
        </p:nvSpPr>
        <p:spPr bwMode="auto">
          <a:xfrm>
            <a:off x="3349625" y="3119438"/>
            <a:ext cx="266700" cy="460375"/>
          </a:xfrm>
          <a:custGeom>
            <a:avLst/>
            <a:gdLst>
              <a:gd name="T0" fmla="*/ 2147483646 w 21600"/>
              <a:gd name="T1" fmla="*/ 0 h 21600"/>
              <a:gd name="T2" fmla="*/ 0 w 21600"/>
              <a:gd name="T3" fmla="*/ 0 h 21600"/>
              <a:gd name="T4" fmla="*/ 0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21600" y="0"/>
                </a:moveTo>
                <a:lnTo>
                  <a:pt x="0" y="0"/>
                </a:lnTo>
                <a:lnTo>
                  <a:pt x="0" y="21600"/>
                </a:lnTo>
                <a:lnTo>
                  <a:pt x="2160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83" name="Freeform 92">
            <a:extLst>
              <a:ext uri="{FF2B5EF4-FFF2-40B4-BE49-F238E27FC236}">
                <a16:creationId xmlns:a16="http://schemas.microsoft.com/office/drawing/2014/main" id="{481CA934-6869-244A-A37B-6FC6F8FEE268}"/>
              </a:ext>
            </a:extLst>
          </p:cNvPr>
          <p:cNvSpPr>
            <a:spLocks/>
          </p:cNvSpPr>
          <p:nvPr/>
        </p:nvSpPr>
        <p:spPr bwMode="auto">
          <a:xfrm>
            <a:off x="3616325" y="3119438"/>
            <a:ext cx="269875" cy="460375"/>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84" name="Rectangle 93">
            <a:extLst>
              <a:ext uri="{FF2B5EF4-FFF2-40B4-BE49-F238E27FC236}">
                <a16:creationId xmlns:a16="http://schemas.microsoft.com/office/drawing/2014/main" id="{6014F6D3-5D4A-4244-AAB5-A287BD594308}"/>
              </a:ext>
            </a:extLst>
          </p:cNvPr>
          <p:cNvSpPr>
            <a:spLocks/>
          </p:cNvSpPr>
          <p:nvPr/>
        </p:nvSpPr>
        <p:spPr bwMode="auto">
          <a:xfrm>
            <a:off x="3387725" y="3856038"/>
            <a:ext cx="422275"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39687" bIns="0" anchor="ct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IF</a:t>
            </a:r>
          </a:p>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ID</a:t>
            </a:r>
          </a:p>
        </p:txBody>
      </p:sp>
      <p:sp>
        <p:nvSpPr>
          <p:cNvPr id="25685" name="Freeform 94">
            <a:extLst>
              <a:ext uri="{FF2B5EF4-FFF2-40B4-BE49-F238E27FC236}">
                <a16:creationId xmlns:a16="http://schemas.microsoft.com/office/drawing/2014/main" id="{BB6B6E1D-3419-E843-A30A-F1C9B4845DBC}"/>
              </a:ext>
            </a:extLst>
          </p:cNvPr>
          <p:cNvSpPr>
            <a:spLocks/>
          </p:cNvSpPr>
          <p:nvPr/>
        </p:nvSpPr>
        <p:spPr bwMode="auto">
          <a:xfrm>
            <a:off x="3349625" y="3886200"/>
            <a:ext cx="266700" cy="460375"/>
          </a:xfrm>
          <a:custGeom>
            <a:avLst/>
            <a:gdLst>
              <a:gd name="T0" fmla="*/ 2147483646 w 21600"/>
              <a:gd name="T1" fmla="*/ 0 h 21600"/>
              <a:gd name="T2" fmla="*/ 0 w 21600"/>
              <a:gd name="T3" fmla="*/ 0 h 21600"/>
              <a:gd name="T4" fmla="*/ 0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21600" y="0"/>
                </a:moveTo>
                <a:lnTo>
                  <a:pt x="0" y="0"/>
                </a:lnTo>
                <a:lnTo>
                  <a:pt x="0" y="21600"/>
                </a:lnTo>
                <a:lnTo>
                  <a:pt x="2160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86" name="Freeform 95">
            <a:extLst>
              <a:ext uri="{FF2B5EF4-FFF2-40B4-BE49-F238E27FC236}">
                <a16:creationId xmlns:a16="http://schemas.microsoft.com/office/drawing/2014/main" id="{F8548569-B799-AA43-9765-8194FB5F7126}"/>
              </a:ext>
            </a:extLst>
          </p:cNvPr>
          <p:cNvSpPr>
            <a:spLocks/>
          </p:cNvSpPr>
          <p:nvPr/>
        </p:nvSpPr>
        <p:spPr bwMode="auto">
          <a:xfrm>
            <a:off x="3616325" y="3886200"/>
            <a:ext cx="269875" cy="460375"/>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87" name="Text Box 5">
            <a:extLst>
              <a:ext uri="{FF2B5EF4-FFF2-40B4-BE49-F238E27FC236}">
                <a16:creationId xmlns:a16="http://schemas.microsoft.com/office/drawing/2014/main" id="{882CD515-F06A-F142-B8D9-8EEF719A40BA}"/>
              </a:ext>
            </a:extLst>
          </p:cNvPr>
          <p:cNvSpPr txBox="1">
            <a:spLocks noChangeArrowheads="1"/>
          </p:cNvSpPr>
          <p:nvPr/>
        </p:nvSpPr>
        <p:spPr bwMode="auto">
          <a:xfrm rot="5400000">
            <a:off x="7943057" y="5657056"/>
            <a:ext cx="2032000" cy="3698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800">
                <a:solidFill>
                  <a:srgbClr val="0066FF"/>
                </a:solidFill>
              </a:rPr>
              <a:t>Static Scheduling</a:t>
            </a:r>
          </a:p>
        </p:txBody>
      </p:sp>
    </p:spTree>
  </p:cSld>
  <p:clrMapOvr>
    <a:masterClrMapping/>
  </p:clrMapOvr>
  <p:transition advTm="36832"/>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2691" name="Rectangle 3">
            <a:extLst>
              <a:ext uri="{FF2B5EF4-FFF2-40B4-BE49-F238E27FC236}">
                <a16:creationId xmlns:a16="http://schemas.microsoft.com/office/drawing/2014/main" id="{2BF77B9C-FC4B-3344-BF48-98C1F61FAF14}"/>
              </a:ext>
            </a:extLst>
          </p:cNvPr>
          <p:cNvSpPr>
            <a:spLocks noGrp="1" noChangeArrowheads="1"/>
          </p:cNvSpPr>
          <p:nvPr>
            <p:ph type="body" idx="1"/>
          </p:nvPr>
        </p:nvSpPr>
        <p:spPr/>
        <p:txBody>
          <a:bodyPr/>
          <a:lstStyle/>
          <a:p>
            <a:pPr marL="0" indent="0">
              <a:spcAft>
                <a:spcPts val="600"/>
              </a:spcAft>
              <a:buFontTx/>
              <a:buNone/>
              <a:defRPr/>
            </a:pPr>
            <a:r>
              <a:rPr lang="en-US" dirty="0">
                <a:latin typeface="+mj-lt"/>
                <a:cs typeface="Consolas" panose="020B0609020204030204" pitchFamily="49" charset="0"/>
              </a:rPr>
              <a:t>MIPS Loop-Based Code</a:t>
            </a:r>
          </a:p>
          <a:p>
            <a:pPr marL="0" indent="0">
              <a:buFontTx/>
              <a:buNone/>
              <a:defRPr/>
            </a:pPr>
            <a:r>
              <a:rPr lang="en-US" sz="2000" dirty="0">
                <a:latin typeface="Consolas" panose="020B0609020204030204" pitchFamily="49" charset="0"/>
                <a:cs typeface="Consolas" panose="020B0609020204030204" pitchFamily="49" charset="0"/>
              </a:rPr>
              <a:t>Loop:	L.D	R2,0(R1)	// R2 = array element</a:t>
            </a:r>
          </a:p>
          <a:p>
            <a:pPr marL="0" indent="0">
              <a:buFontTx/>
              <a:buNone/>
              <a:defRPr/>
            </a:pPr>
            <a:r>
              <a:rPr lang="en-US" sz="2000" dirty="0">
                <a:latin typeface="Consolas" panose="020B0609020204030204" pitchFamily="49" charset="0"/>
                <a:cs typeface="Consolas" panose="020B0609020204030204" pitchFamily="49" charset="0"/>
              </a:rPr>
              <a:t>	ADDI	R2,R2,#1	// increment R2</a:t>
            </a:r>
          </a:p>
          <a:p>
            <a:pPr marL="0" indent="0">
              <a:buFontTx/>
              <a:buNone/>
              <a:defRPr/>
            </a:pPr>
            <a:r>
              <a:rPr lang="en-US" sz="2000" dirty="0">
                <a:latin typeface="Consolas" panose="020B0609020204030204" pitchFamily="49" charset="0"/>
                <a:cs typeface="Consolas" panose="020B0609020204030204" pitchFamily="49" charset="0"/>
              </a:rPr>
              <a:t>	S.D	R2,0(R1)	// store result</a:t>
            </a:r>
          </a:p>
          <a:p>
            <a:pPr marL="0" indent="0">
              <a:buFontTx/>
              <a:buNone/>
              <a:defRPr/>
            </a:pPr>
            <a:r>
              <a:rPr lang="en-US" sz="2000" dirty="0">
                <a:latin typeface="Consolas" panose="020B0609020204030204" pitchFamily="49" charset="0"/>
                <a:cs typeface="Consolas" panose="020B0609020204030204" pitchFamily="49" charset="0"/>
              </a:rPr>
              <a:t>	ADDI	R1,R1,#8	// increment </a:t>
            </a:r>
            <a:r>
              <a:rPr lang="en-US" sz="2000" dirty="0" err="1">
                <a:latin typeface="Consolas" panose="020B0609020204030204" pitchFamily="49" charset="0"/>
                <a:cs typeface="Consolas" panose="020B0609020204030204" pitchFamily="49" charset="0"/>
              </a:rPr>
              <a:t>ptr</a:t>
            </a:r>
            <a:r>
              <a:rPr lang="en-US" sz="2000" dirty="0">
                <a:latin typeface="Consolas" panose="020B0609020204030204" pitchFamily="49" charset="0"/>
                <a:cs typeface="Consolas" panose="020B0609020204030204" pitchFamily="49" charset="0"/>
              </a:rPr>
              <a:t> to next </a:t>
            </a:r>
            <a:r>
              <a:rPr lang="en-US" sz="2000" dirty="0" err="1">
                <a:latin typeface="Consolas" panose="020B0609020204030204" pitchFamily="49" charset="0"/>
                <a:cs typeface="Consolas" panose="020B0609020204030204" pitchFamily="49" charset="0"/>
              </a:rPr>
              <a:t>elt</a:t>
            </a:r>
            <a:endParaRPr lang="en-US" sz="2000" dirty="0">
              <a:latin typeface="Consolas" panose="020B0609020204030204" pitchFamily="49" charset="0"/>
              <a:cs typeface="Consolas" panose="020B0609020204030204" pitchFamily="49" charset="0"/>
            </a:endParaRPr>
          </a:p>
          <a:p>
            <a:pPr marL="0" indent="0">
              <a:buFontTx/>
              <a:buNone/>
              <a:defRPr/>
            </a:pPr>
            <a:r>
              <a:rPr lang="en-US" sz="2000" dirty="0">
                <a:latin typeface="Consolas" panose="020B0609020204030204" pitchFamily="49" charset="0"/>
                <a:cs typeface="Consolas" panose="020B0609020204030204" pitchFamily="49" charset="0"/>
              </a:rPr>
              <a:t>	BNE	R2,R3,Loop	// branch if not last</a:t>
            </a:r>
          </a:p>
          <a:p>
            <a:pPr marL="0" indent="0">
              <a:buFontTx/>
              <a:buNone/>
              <a:defRPr/>
            </a:pPr>
            <a:endParaRPr lang="en-US" sz="1600" dirty="0">
              <a:latin typeface="Consolas" panose="020B0609020204030204" pitchFamily="49" charset="0"/>
              <a:cs typeface="Consolas" panose="020B0609020204030204" pitchFamily="49" charset="0"/>
            </a:endParaRPr>
          </a:p>
          <a:p>
            <a:pPr marL="0" indent="0">
              <a:spcAft>
                <a:spcPts val="600"/>
              </a:spcAft>
              <a:buFontTx/>
              <a:buNone/>
              <a:defRPr/>
            </a:pPr>
            <a:r>
              <a:rPr lang="en-US" dirty="0">
                <a:latin typeface="+mj-lt"/>
                <a:cs typeface="Consolas" panose="020B0609020204030204" pitchFamily="49" charset="0"/>
              </a:rPr>
              <a:t>RISC-V Loop-Based Code</a:t>
            </a:r>
          </a:p>
          <a:p>
            <a:pPr marL="0" indent="0">
              <a:buFontTx/>
              <a:buNone/>
              <a:defRPr/>
            </a:pPr>
            <a:r>
              <a:rPr lang="en-US" sz="2000" dirty="0">
                <a:latin typeface="Consolas" panose="020B0609020204030204" pitchFamily="49" charset="0"/>
                <a:cs typeface="Consolas" panose="020B0609020204030204" pitchFamily="49" charset="0"/>
              </a:rPr>
              <a:t>Loop:	</a:t>
            </a:r>
            <a:r>
              <a:rPr lang="en-US" sz="2000" dirty="0" err="1">
                <a:latin typeface="Consolas" panose="020B0609020204030204" pitchFamily="49" charset="0"/>
                <a:cs typeface="Consolas" panose="020B0609020204030204" pitchFamily="49" charset="0"/>
              </a:rPr>
              <a:t>ld</a:t>
            </a:r>
            <a:r>
              <a:rPr lang="en-US" sz="2000" dirty="0">
                <a:latin typeface="Consolas" panose="020B0609020204030204" pitchFamily="49" charset="0"/>
                <a:cs typeface="Consolas" panose="020B0609020204030204" pitchFamily="49" charset="0"/>
              </a:rPr>
              <a:t> 	x2,0(x1)	// x2=array element</a:t>
            </a:r>
          </a:p>
          <a:p>
            <a:pPr marL="0" indent="0">
              <a:buFontTx/>
              <a:buNone/>
              <a:defRPr/>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addi</a:t>
            </a:r>
            <a:r>
              <a:rPr lang="en-US" sz="2000" dirty="0">
                <a:latin typeface="Consolas" panose="020B0609020204030204" pitchFamily="49" charset="0"/>
                <a:cs typeface="Consolas" panose="020B0609020204030204" pitchFamily="49" charset="0"/>
              </a:rPr>
              <a:t> 	x2,x2,1	// increment x2</a:t>
            </a:r>
          </a:p>
          <a:p>
            <a:pPr marL="0" indent="0">
              <a:buFontTx/>
              <a:buNone/>
              <a:defRPr/>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sd</a:t>
            </a:r>
            <a:r>
              <a:rPr lang="en-US" sz="2000" dirty="0">
                <a:latin typeface="Consolas" panose="020B0609020204030204" pitchFamily="49" charset="0"/>
                <a:cs typeface="Consolas" panose="020B0609020204030204" pitchFamily="49" charset="0"/>
              </a:rPr>
              <a:t> 	x2,0(x1)	// store result</a:t>
            </a:r>
          </a:p>
          <a:p>
            <a:pPr marL="0" indent="0">
              <a:buFontTx/>
              <a:buNone/>
              <a:defRPr/>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addi</a:t>
            </a:r>
            <a:r>
              <a:rPr lang="en-US" sz="2000" dirty="0">
                <a:latin typeface="Consolas" panose="020B0609020204030204" pitchFamily="49" charset="0"/>
                <a:cs typeface="Consolas" panose="020B0609020204030204" pitchFamily="49" charset="0"/>
              </a:rPr>
              <a:t> 	x1,x1,8	// increment pointer</a:t>
            </a:r>
          </a:p>
          <a:p>
            <a:pPr marL="0" indent="0">
              <a:buFontTx/>
              <a:buNone/>
              <a:defRPr/>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bne</a:t>
            </a:r>
            <a:r>
              <a:rPr lang="en-US" sz="2000" dirty="0">
                <a:latin typeface="Consolas" panose="020B0609020204030204" pitchFamily="49" charset="0"/>
                <a:cs typeface="Consolas" panose="020B0609020204030204" pitchFamily="49" charset="0"/>
              </a:rPr>
              <a:t> 	x2,x3,Loop	// branch if not last</a:t>
            </a:r>
          </a:p>
        </p:txBody>
      </p:sp>
      <p:sp>
        <p:nvSpPr>
          <p:cNvPr id="115714" name="Text Box 5">
            <a:extLst>
              <a:ext uri="{FF2B5EF4-FFF2-40B4-BE49-F238E27FC236}">
                <a16:creationId xmlns:a16="http://schemas.microsoft.com/office/drawing/2014/main" id="{1C48F812-075C-6C43-B0F8-B4094FA09A03}"/>
              </a:ext>
            </a:extLst>
          </p:cNvPr>
          <p:cNvSpPr txBox="1">
            <a:spLocks noChangeArrowheads="1"/>
          </p:cNvSpPr>
          <p:nvPr/>
        </p:nvSpPr>
        <p:spPr bwMode="auto">
          <a:xfrm rot="5400000">
            <a:off x="6155531" y="3858419"/>
            <a:ext cx="5610225" cy="3698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800">
                <a:solidFill>
                  <a:srgbClr val="0066FF"/>
                </a:solidFill>
              </a:rPr>
              <a:t>Dynamic Scheduling, Multiple Issue, and Speculation</a:t>
            </a:r>
          </a:p>
        </p:txBody>
      </p:sp>
      <p:sp>
        <p:nvSpPr>
          <p:cNvPr id="115715" name="Title 5">
            <a:extLst>
              <a:ext uri="{FF2B5EF4-FFF2-40B4-BE49-F238E27FC236}">
                <a16:creationId xmlns:a16="http://schemas.microsoft.com/office/drawing/2014/main" id="{8354DF9D-9A5D-544A-B600-006AE785E3E8}"/>
              </a:ext>
            </a:extLst>
          </p:cNvPr>
          <p:cNvSpPr>
            <a:spLocks noGrp="1" noChangeArrowheads="1"/>
          </p:cNvSpPr>
          <p:nvPr>
            <p:ph type="title"/>
          </p:nvPr>
        </p:nvSpPr>
        <p:spPr/>
        <p:txBody>
          <a:bodyPr/>
          <a:lstStyle/>
          <a:p>
            <a:r>
              <a:rPr lang="en-US" altLang="en-US"/>
              <a:t>ROB with Loop-Based Code</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00" fill="hold"/>
                                        <p:tgtEl>
                                          <p:spTgt spid="242691">
                                            <p:txEl>
                                              <p:pRg st="8" end="8"/>
                                            </p:txEl>
                                          </p:spTgt>
                                        </p:tgtEl>
                                        <p:attrNameLst>
                                          <p:attrName>style.color</p:attrName>
                                        </p:attrNameLst>
                                      </p:cBhvr>
                                      <p:to>
                                        <a:srgbClr val="FF2600"/>
                                      </p:to>
                                    </p:animClr>
                                  </p:childTnLst>
                                </p:cTn>
                              </p:par>
                              <p:par>
                                <p:cTn id="7" presetID="3" presetClass="emph" presetSubtype="2" fill="hold" nodeType="withEffect">
                                  <p:stCondLst>
                                    <p:cond delay="0"/>
                                  </p:stCondLst>
                                  <p:childTnLst>
                                    <p:animClr clrSpc="rgb" dir="cw">
                                      <p:cBhvr override="childStyle">
                                        <p:cTn id="8" dur="1000" fill="hold"/>
                                        <p:tgtEl>
                                          <p:spTgt spid="242691">
                                            <p:txEl>
                                              <p:pRg st="10" end="10"/>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2691" name="Rectangle 3">
            <a:extLst>
              <a:ext uri="{FF2B5EF4-FFF2-40B4-BE49-F238E27FC236}">
                <a16:creationId xmlns:a16="http://schemas.microsoft.com/office/drawing/2014/main" id="{A05B65C9-4E1E-6644-9F09-392D70C4223B}"/>
              </a:ext>
            </a:extLst>
          </p:cNvPr>
          <p:cNvSpPr>
            <a:spLocks noGrp="1" noChangeArrowheads="1"/>
          </p:cNvSpPr>
          <p:nvPr>
            <p:ph type="body" idx="1"/>
          </p:nvPr>
        </p:nvSpPr>
        <p:spPr>
          <a:xfrm>
            <a:off x="685800" y="1219200"/>
            <a:ext cx="8089900" cy="5105400"/>
          </a:xfrm>
        </p:spPr>
        <p:txBody>
          <a:bodyPr/>
          <a:lstStyle/>
          <a:p>
            <a:pPr marL="0" indent="0">
              <a:spcAft>
                <a:spcPts val="600"/>
              </a:spcAft>
              <a:buFontTx/>
              <a:buNone/>
              <a:defRPr/>
            </a:pPr>
            <a:r>
              <a:rPr lang="en-US" dirty="0">
                <a:latin typeface="+mj-lt"/>
                <a:cs typeface="Consolas" panose="020B0609020204030204" pitchFamily="49" charset="0"/>
              </a:rPr>
              <a:t>RISC-V Loop-Based Code</a:t>
            </a:r>
          </a:p>
          <a:p>
            <a:pPr marL="0" indent="0">
              <a:buFontTx/>
              <a:buNone/>
              <a:defRPr/>
            </a:pPr>
            <a:r>
              <a:rPr lang="en-US" sz="2000" dirty="0">
                <a:latin typeface="Consolas" panose="020B0609020204030204" pitchFamily="49" charset="0"/>
                <a:cs typeface="Consolas" panose="020B0609020204030204" pitchFamily="49" charset="0"/>
              </a:rPr>
              <a:t>Loop:	</a:t>
            </a:r>
            <a:r>
              <a:rPr lang="en-US" sz="2000" dirty="0" err="1">
                <a:latin typeface="Consolas" panose="020B0609020204030204" pitchFamily="49" charset="0"/>
                <a:cs typeface="Consolas" panose="020B0609020204030204" pitchFamily="49" charset="0"/>
              </a:rPr>
              <a:t>ld</a:t>
            </a:r>
            <a:r>
              <a:rPr lang="en-US" sz="2000" dirty="0">
                <a:latin typeface="Consolas" panose="020B0609020204030204" pitchFamily="49" charset="0"/>
                <a:cs typeface="Consolas" panose="020B0609020204030204" pitchFamily="49" charset="0"/>
              </a:rPr>
              <a:t> x2,0(x1)		// x2=array element</a:t>
            </a:r>
          </a:p>
          <a:p>
            <a:pPr marL="0" indent="0">
              <a:buFontTx/>
              <a:buNone/>
              <a:defRPr/>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addi</a:t>
            </a:r>
            <a:r>
              <a:rPr lang="en-US" sz="2000" dirty="0">
                <a:latin typeface="Consolas" panose="020B0609020204030204" pitchFamily="49" charset="0"/>
                <a:cs typeface="Consolas" panose="020B0609020204030204" pitchFamily="49" charset="0"/>
              </a:rPr>
              <a:t> x2,x2,1		// increment x2</a:t>
            </a:r>
          </a:p>
          <a:p>
            <a:pPr marL="0" indent="0">
              <a:buFontTx/>
              <a:buNone/>
              <a:defRPr/>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sd</a:t>
            </a:r>
            <a:r>
              <a:rPr lang="en-US" sz="2000" dirty="0">
                <a:latin typeface="Consolas" panose="020B0609020204030204" pitchFamily="49" charset="0"/>
                <a:cs typeface="Consolas" panose="020B0609020204030204" pitchFamily="49" charset="0"/>
              </a:rPr>
              <a:t> x2,0(x1)		// store result</a:t>
            </a:r>
          </a:p>
          <a:p>
            <a:pPr marL="0" indent="0">
              <a:buFontTx/>
              <a:buNone/>
              <a:defRPr/>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addi</a:t>
            </a:r>
            <a:r>
              <a:rPr lang="en-US" sz="2000" dirty="0">
                <a:latin typeface="Consolas" panose="020B0609020204030204" pitchFamily="49" charset="0"/>
                <a:cs typeface="Consolas" panose="020B0609020204030204" pitchFamily="49" charset="0"/>
              </a:rPr>
              <a:t> x1,x1,8		// increment pointer</a:t>
            </a:r>
          </a:p>
          <a:p>
            <a:pPr marL="0" indent="0">
              <a:buFontTx/>
              <a:buNone/>
              <a:defRPr/>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bne</a:t>
            </a:r>
            <a:r>
              <a:rPr lang="en-US" sz="2000" dirty="0">
                <a:latin typeface="Consolas" panose="020B0609020204030204" pitchFamily="49" charset="0"/>
                <a:cs typeface="Consolas" panose="020B0609020204030204" pitchFamily="49" charset="0"/>
              </a:rPr>
              <a:t> x2,x3,Loop	// branch if not last</a:t>
            </a:r>
          </a:p>
          <a:p>
            <a:pPr marL="0" indent="0">
              <a:buFontTx/>
              <a:buNone/>
              <a:defRPr/>
            </a:pPr>
            <a:endParaRPr lang="en-US" sz="2000" dirty="0">
              <a:latin typeface="Consolas" panose="020B0609020204030204" pitchFamily="49" charset="0"/>
              <a:cs typeface="Consolas" panose="020B0609020204030204" pitchFamily="49" charset="0"/>
            </a:endParaRPr>
          </a:p>
          <a:p>
            <a:pPr marL="0" indent="0">
              <a:buFontTx/>
              <a:buNone/>
              <a:defRPr/>
            </a:pPr>
            <a:r>
              <a:rPr lang="en-US" sz="2000" dirty="0">
                <a:latin typeface="+mj-lt"/>
                <a:cs typeface="Consolas" panose="020B0609020204030204" pitchFamily="49" charset="0"/>
              </a:rPr>
              <a:t>Assumptions</a:t>
            </a:r>
          </a:p>
          <a:p>
            <a:pPr>
              <a:defRPr/>
            </a:pPr>
            <a:r>
              <a:rPr lang="en-US" sz="2000" dirty="0">
                <a:latin typeface="+mj-lt"/>
                <a:cs typeface="Consolas" panose="020B0609020204030204" pitchFamily="49" charset="0"/>
              </a:rPr>
              <a:t>Predict branches taken. </a:t>
            </a:r>
          </a:p>
          <a:p>
            <a:pPr marL="344488" indent="0">
              <a:spcBef>
                <a:spcPts val="0"/>
              </a:spcBef>
              <a:buFontTx/>
              <a:buNone/>
              <a:defRPr/>
            </a:pPr>
            <a:r>
              <a:rPr lang="en-US" sz="1800" i="1" dirty="0">
                <a:latin typeface="+mj-lt"/>
                <a:cs typeface="Consolas" panose="020B0609020204030204" pitchFamily="49" charset="0"/>
              </a:rPr>
              <a:t>Implication: RS allow multiple executions of the loop to run simultaneously, an advantage gained WITHOUT changing the code. Loop is unrolled dynamically by hardware using the RS obtained by “register renaming.”</a:t>
            </a:r>
          </a:p>
        </p:txBody>
      </p:sp>
      <p:sp>
        <p:nvSpPr>
          <p:cNvPr id="117762" name="Text Box 5">
            <a:extLst>
              <a:ext uri="{FF2B5EF4-FFF2-40B4-BE49-F238E27FC236}">
                <a16:creationId xmlns:a16="http://schemas.microsoft.com/office/drawing/2014/main" id="{C3A5DC45-56FF-AF4D-9A7B-C7B2A211D66D}"/>
              </a:ext>
            </a:extLst>
          </p:cNvPr>
          <p:cNvSpPr txBox="1">
            <a:spLocks noChangeArrowheads="1"/>
          </p:cNvSpPr>
          <p:nvPr/>
        </p:nvSpPr>
        <p:spPr bwMode="auto">
          <a:xfrm rot="5400000">
            <a:off x="6155531" y="3858419"/>
            <a:ext cx="5610225" cy="3698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800">
                <a:solidFill>
                  <a:srgbClr val="0066FF"/>
                </a:solidFill>
              </a:rPr>
              <a:t>Dynamic Scheduling, Multiple Issue, and Speculation</a:t>
            </a:r>
          </a:p>
        </p:txBody>
      </p:sp>
      <p:sp>
        <p:nvSpPr>
          <p:cNvPr id="117763" name="Title 5">
            <a:extLst>
              <a:ext uri="{FF2B5EF4-FFF2-40B4-BE49-F238E27FC236}">
                <a16:creationId xmlns:a16="http://schemas.microsoft.com/office/drawing/2014/main" id="{CF56B3E6-BF62-4C40-A914-E51962ED2AD5}"/>
              </a:ext>
            </a:extLst>
          </p:cNvPr>
          <p:cNvSpPr>
            <a:spLocks noGrp="1" noChangeArrowheads="1"/>
          </p:cNvSpPr>
          <p:nvPr>
            <p:ph type="title"/>
          </p:nvPr>
        </p:nvSpPr>
        <p:spPr/>
        <p:txBody>
          <a:bodyPr/>
          <a:lstStyle/>
          <a:p>
            <a:r>
              <a:rPr lang="en-US" altLang="en-US"/>
              <a:t>ROB with Loop-Based Code</a:t>
            </a:r>
          </a:p>
        </p:txBody>
      </p:sp>
    </p:spTree>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19809" name="Picture 2" descr="Y:\02_GRAPHICS\BOOKS\02_PPTs\MKCAD(Hennessy)\PPT\Chapter 3\f03-23-9780128119051.jpg">
            <a:extLst>
              <a:ext uri="{FF2B5EF4-FFF2-40B4-BE49-F238E27FC236}">
                <a16:creationId xmlns:a16="http://schemas.microsoft.com/office/drawing/2014/main" id="{0BD75637-FFE7-564F-A5AA-3684F0BFFD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1120775"/>
            <a:ext cx="8280400" cy="480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810" name="Title 5">
            <a:extLst>
              <a:ext uri="{FF2B5EF4-FFF2-40B4-BE49-F238E27FC236}">
                <a16:creationId xmlns:a16="http://schemas.microsoft.com/office/drawing/2014/main" id="{E7945E0A-13B6-4E4A-A506-9F830924D261}"/>
              </a:ext>
            </a:extLst>
          </p:cNvPr>
          <p:cNvSpPr>
            <a:spLocks noGrp="1" noChangeArrowheads="1"/>
          </p:cNvSpPr>
          <p:nvPr>
            <p:ph type="title"/>
          </p:nvPr>
        </p:nvSpPr>
        <p:spPr/>
        <p:txBody>
          <a:bodyPr/>
          <a:lstStyle/>
          <a:p>
            <a:r>
              <a:rPr lang="en-US" altLang="en-US"/>
              <a:t>ROB Example (No Speculation)</a:t>
            </a:r>
          </a:p>
        </p:txBody>
      </p:sp>
      <p:sp>
        <p:nvSpPr>
          <p:cNvPr id="119811" name="Text Box 5">
            <a:extLst>
              <a:ext uri="{FF2B5EF4-FFF2-40B4-BE49-F238E27FC236}">
                <a16:creationId xmlns:a16="http://schemas.microsoft.com/office/drawing/2014/main" id="{764A7C1B-CB96-944A-877B-8CFC2E516497}"/>
              </a:ext>
            </a:extLst>
          </p:cNvPr>
          <p:cNvSpPr txBox="1">
            <a:spLocks noChangeArrowheads="1"/>
          </p:cNvSpPr>
          <p:nvPr/>
        </p:nvSpPr>
        <p:spPr bwMode="auto">
          <a:xfrm rot="5400000">
            <a:off x="6155531" y="3858419"/>
            <a:ext cx="5610225" cy="3698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800">
                <a:solidFill>
                  <a:srgbClr val="0066FF"/>
                </a:solidFill>
              </a:rPr>
              <a:t>Dynamic Scheduling, Multiple Issue, and Speculation</a:t>
            </a:r>
          </a:p>
        </p:txBody>
      </p:sp>
    </p:spTree>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21857" name="Picture 2" descr="Y:\02_GRAPHICS\BOOKS\02_PPTs\MKCAD(Hennessy)\PPT\Chapter 3\f03-24-9780128119051.jpg">
            <a:extLst>
              <a:ext uri="{FF2B5EF4-FFF2-40B4-BE49-F238E27FC236}">
                <a16:creationId xmlns:a16="http://schemas.microsoft.com/office/drawing/2014/main" id="{7A7135EF-9CDB-124D-B98A-B5EC70E025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1052513"/>
            <a:ext cx="8221662" cy="4957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858" name="Title 5">
            <a:extLst>
              <a:ext uri="{FF2B5EF4-FFF2-40B4-BE49-F238E27FC236}">
                <a16:creationId xmlns:a16="http://schemas.microsoft.com/office/drawing/2014/main" id="{94E59799-0D9B-FC48-9F8D-193F6E05A9C1}"/>
              </a:ext>
            </a:extLst>
          </p:cNvPr>
          <p:cNvSpPr>
            <a:spLocks noGrp="1" noChangeArrowheads="1"/>
          </p:cNvSpPr>
          <p:nvPr>
            <p:ph type="title"/>
          </p:nvPr>
        </p:nvSpPr>
        <p:spPr/>
        <p:txBody>
          <a:bodyPr/>
          <a:lstStyle/>
          <a:p>
            <a:r>
              <a:rPr lang="en-US" altLang="en-US"/>
              <a:t>ROB Example (with Speculation)</a:t>
            </a:r>
          </a:p>
        </p:txBody>
      </p:sp>
      <p:sp>
        <p:nvSpPr>
          <p:cNvPr id="121859" name="Text Box 5">
            <a:extLst>
              <a:ext uri="{FF2B5EF4-FFF2-40B4-BE49-F238E27FC236}">
                <a16:creationId xmlns:a16="http://schemas.microsoft.com/office/drawing/2014/main" id="{FDE7A946-A34C-394E-8CA3-A8838F0272D8}"/>
              </a:ext>
            </a:extLst>
          </p:cNvPr>
          <p:cNvSpPr txBox="1">
            <a:spLocks noChangeArrowheads="1"/>
          </p:cNvSpPr>
          <p:nvPr/>
        </p:nvSpPr>
        <p:spPr bwMode="auto">
          <a:xfrm rot="5400000">
            <a:off x="6155531" y="3858419"/>
            <a:ext cx="5610225" cy="3698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800">
                <a:solidFill>
                  <a:srgbClr val="0066FF"/>
                </a:solidFill>
              </a:rPr>
              <a:t>Dynamic Scheduling, Multiple Issue, and Speculation</a:t>
            </a:r>
          </a:p>
        </p:txBody>
      </p:sp>
    </p:spTree>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2">
            <a:extLst>
              <a:ext uri="{FF2B5EF4-FFF2-40B4-BE49-F238E27FC236}">
                <a16:creationId xmlns:a16="http://schemas.microsoft.com/office/drawing/2014/main" id="{B951F470-8A05-6340-BDB9-E8751DD66EA0}"/>
              </a:ext>
            </a:extLst>
          </p:cNvPr>
          <p:cNvSpPr>
            <a:spLocks noGrp="1" noChangeArrowheads="1"/>
          </p:cNvSpPr>
          <p:nvPr>
            <p:ph type="title"/>
          </p:nvPr>
        </p:nvSpPr>
        <p:spPr/>
        <p:txBody>
          <a:bodyPr/>
          <a:lstStyle/>
          <a:p>
            <a:r>
              <a:rPr lang="en-AU" altLang="en-US" sz="2000"/>
              <a:t>Recall: </a:t>
            </a:r>
            <a:br>
              <a:rPr lang="en-AU" altLang="en-US" sz="2000"/>
            </a:br>
            <a:r>
              <a:rPr lang="en-AU" altLang="en-US"/>
              <a:t>Hardware-Based Speculation</a:t>
            </a:r>
          </a:p>
        </p:txBody>
      </p:sp>
      <p:sp>
        <p:nvSpPr>
          <p:cNvPr id="68610" name="Rectangle 3">
            <a:extLst>
              <a:ext uri="{FF2B5EF4-FFF2-40B4-BE49-F238E27FC236}">
                <a16:creationId xmlns:a16="http://schemas.microsoft.com/office/drawing/2014/main" id="{80E9B2FF-6C57-8941-B95C-8BEDE2A713F8}"/>
              </a:ext>
            </a:extLst>
          </p:cNvPr>
          <p:cNvSpPr>
            <a:spLocks noGrp="1" noChangeArrowheads="1"/>
          </p:cNvSpPr>
          <p:nvPr>
            <p:ph idx="1"/>
          </p:nvPr>
        </p:nvSpPr>
        <p:spPr/>
        <p:txBody>
          <a:bodyPr/>
          <a:lstStyle/>
          <a:p>
            <a:pPr>
              <a:defRPr/>
            </a:pPr>
            <a:r>
              <a:rPr lang="en-US" altLang="en-US" dirty="0"/>
              <a:t>Execute instructions along predicted execution paths but only commit the results </a:t>
            </a:r>
            <a:r>
              <a:rPr lang="en-US" altLang="en-US" i="1" dirty="0"/>
              <a:t>if prediction was correct</a:t>
            </a:r>
          </a:p>
          <a:p>
            <a:pPr>
              <a:defRPr/>
            </a:pPr>
            <a:endParaRPr lang="en-US" altLang="en-US" dirty="0"/>
          </a:p>
          <a:p>
            <a:pPr>
              <a:defRPr/>
            </a:pPr>
            <a:r>
              <a:rPr lang="en-US" altLang="en-US" dirty="0"/>
              <a:t>Instruction commit</a:t>
            </a:r>
          </a:p>
          <a:p>
            <a:pPr lvl="1">
              <a:defRPr/>
            </a:pPr>
            <a:r>
              <a:rPr lang="en-US" altLang="en-US" dirty="0"/>
              <a:t>Allow an instruction to update the register file when instruction is no longer speculative</a:t>
            </a:r>
          </a:p>
          <a:p>
            <a:pPr marL="457200" lvl="1" indent="0">
              <a:buFontTx/>
              <a:buNone/>
              <a:defRPr/>
            </a:pPr>
            <a:endParaRPr lang="en-US" altLang="en-US" dirty="0"/>
          </a:p>
          <a:p>
            <a:pPr>
              <a:defRPr/>
            </a:pPr>
            <a:r>
              <a:rPr lang="en-US" altLang="en-US" dirty="0"/>
              <a:t>Need an additional piece of hardware to prevent any irrevocable action until an instruction commits</a:t>
            </a:r>
          </a:p>
          <a:p>
            <a:pPr lvl="1">
              <a:defRPr/>
            </a:pPr>
            <a:r>
              <a:rPr lang="en-US" altLang="en-US" dirty="0"/>
              <a:t>i.e., updating state or taking an execution</a:t>
            </a:r>
          </a:p>
        </p:txBody>
      </p:sp>
      <p:sp>
        <p:nvSpPr>
          <p:cNvPr id="123907" name="Text Box 5">
            <a:extLst>
              <a:ext uri="{FF2B5EF4-FFF2-40B4-BE49-F238E27FC236}">
                <a16:creationId xmlns:a16="http://schemas.microsoft.com/office/drawing/2014/main" id="{C100DF1B-8017-7645-B43C-9D22CA2E03BE}"/>
              </a:ext>
            </a:extLst>
          </p:cNvPr>
          <p:cNvSpPr txBox="1">
            <a:spLocks noChangeArrowheads="1"/>
          </p:cNvSpPr>
          <p:nvPr/>
        </p:nvSpPr>
        <p:spPr bwMode="auto">
          <a:xfrm rot="5400000">
            <a:off x="6197600" y="3900488"/>
            <a:ext cx="5545137" cy="3698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800">
                <a:solidFill>
                  <a:srgbClr val="0066FF"/>
                </a:solidFill>
              </a:rPr>
              <a:t>Dynamic Scheduling &amp; Hardware-based Speculation</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Title 1">
            <a:extLst>
              <a:ext uri="{FF2B5EF4-FFF2-40B4-BE49-F238E27FC236}">
                <a16:creationId xmlns:a16="http://schemas.microsoft.com/office/drawing/2014/main" id="{A8F9033B-846D-1649-AAD6-0B254DE2B0C0}"/>
              </a:ext>
            </a:extLst>
          </p:cNvPr>
          <p:cNvSpPr>
            <a:spLocks noGrp="1" noChangeArrowheads="1"/>
          </p:cNvSpPr>
          <p:nvPr>
            <p:ph type="title"/>
          </p:nvPr>
        </p:nvSpPr>
        <p:spPr/>
        <p:txBody>
          <a:bodyPr/>
          <a:lstStyle/>
          <a:p>
            <a:r>
              <a:rPr lang="en-US" altLang="en-US" sz="2000"/>
              <a:t>Recall: </a:t>
            </a:r>
            <a:br>
              <a:rPr lang="en-US" altLang="en-US" sz="2000"/>
            </a:br>
            <a:r>
              <a:rPr lang="en-US" altLang="en-US"/>
              <a:t>Hardware-Based Speculation</a:t>
            </a:r>
          </a:p>
        </p:txBody>
      </p:sp>
      <p:sp>
        <p:nvSpPr>
          <p:cNvPr id="125954" name="Content Placeholder 2">
            <a:extLst>
              <a:ext uri="{FF2B5EF4-FFF2-40B4-BE49-F238E27FC236}">
                <a16:creationId xmlns:a16="http://schemas.microsoft.com/office/drawing/2014/main" id="{F1049B65-5D5F-C545-AD5E-B5F89580CAE0}"/>
              </a:ext>
            </a:extLst>
          </p:cNvPr>
          <p:cNvSpPr>
            <a:spLocks noGrp="1" noChangeArrowheads="1"/>
          </p:cNvSpPr>
          <p:nvPr>
            <p:ph idx="1"/>
          </p:nvPr>
        </p:nvSpPr>
        <p:spPr>
          <a:xfrm>
            <a:off x="685800" y="1219200"/>
            <a:ext cx="8140700" cy="5105400"/>
          </a:xfrm>
        </p:spPr>
        <p:txBody>
          <a:bodyPr/>
          <a:lstStyle/>
          <a:p>
            <a:r>
              <a:rPr lang="en-US" altLang="en-US"/>
              <a:t>Dynamic Scheduling vs. (Hardware-Based) Speculation</a:t>
            </a:r>
          </a:p>
          <a:p>
            <a:endParaRPr lang="en-US" altLang="en-US" sz="1200"/>
          </a:p>
          <a:p>
            <a:r>
              <a:rPr lang="en-US" altLang="en-US"/>
              <a:t>Dynamic Scheduling</a:t>
            </a:r>
          </a:p>
          <a:p>
            <a:pPr lvl="1"/>
            <a:r>
              <a:rPr lang="en-US" altLang="en-US"/>
              <a:t>Fetch, decode, and issue instructions</a:t>
            </a:r>
          </a:p>
          <a:p>
            <a:r>
              <a:rPr lang="en-US" altLang="en-US"/>
              <a:t>Speculation</a:t>
            </a:r>
          </a:p>
          <a:p>
            <a:pPr lvl="1"/>
            <a:r>
              <a:rPr lang="en-US" altLang="en-US"/>
              <a:t>Fetch, decode, issue, and </a:t>
            </a:r>
            <a:r>
              <a:rPr lang="en-US" altLang="en-US" i="1"/>
              <a:t>execute</a:t>
            </a:r>
            <a:r>
              <a:rPr lang="en-US" altLang="en-US"/>
              <a:t> instructions</a:t>
            </a:r>
          </a:p>
          <a:p>
            <a:pPr lvl="1"/>
            <a:endParaRPr lang="en-US" altLang="en-US" sz="1200"/>
          </a:p>
          <a:p>
            <a:r>
              <a:rPr lang="en-US" altLang="en-US"/>
              <a:t>Key Ideas Behind Hardware-Based Speculation</a:t>
            </a:r>
          </a:p>
          <a:p>
            <a:pPr lvl="1">
              <a:buFontTx/>
              <a:buAutoNum type="arabicPeriod"/>
            </a:pPr>
            <a:r>
              <a:rPr lang="en-US" altLang="en-US"/>
              <a:t>Dynamic branch prediction</a:t>
            </a:r>
          </a:p>
          <a:p>
            <a:pPr marL="1257300" lvl="2" indent="-457200"/>
            <a:r>
              <a:rPr lang="en-US" altLang="en-US"/>
              <a:t>Choose which instructions to execute</a:t>
            </a:r>
          </a:p>
          <a:p>
            <a:pPr lvl="1">
              <a:buFontTx/>
              <a:buAutoNum type="arabicPeriod"/>
            </a:pPr>
            <a:r>
              <a:rPr lang="en-US" altLang="en-US"/>
              <a:t>Speculation</a:t>
            </a:r>
          </a:p>
          <a:p>
            <a:pPr marL="1257300" lvl="2" indent="-457200"/>
            <a:r>
              <a:rPr lang="en-US" altLang="en-US"/>
              <a:t>Execute instructions before control dependences are resolved</a:t>
            </a:r>
          </a:p>
          <a:p>
            <a:pPr lvl="1">
              <a:buFontTx/>
              <a:buAutoNum type="arabicPeriod"/>
            </a:pPr>
            <a:r>
              <a:rPr lang="en-US" altLang="en-US"/>
              <a:t>Dynamic scheduling</a:t>
            </a:r>
          </a:p>
          <a:p>
            <a:pPr marL="1257300" lvl="2" indent="-457200"/>
            <a:r>
              <a:rPr lang="en-US" altLang="en-US"/>
              <a:t>Deal with the scheduling of different combinations of basic blocks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a:extLst>
              <a:ext uri="{FF2B5EF4-FFF2-40B4-BE49-F238E27FC236}">
                <a16:creationId xmlns:a16="http://schemas.microsoft.com/office/drawing/2014/main" id="{32BD705E-669B-1D4A-82BF-DE0B46E619E7}"/>
              </a:ext>
            </a:extLst>
          </p:cNvPr>
          <p:cNvSpPr>
            <a:spLocks noGrp="1" noChangeArrowheads="1"/>
          </p:cNvSpPr>
          <p:nvPr>
            <p:ph type="title"/>
          </p:nvPr>
        </p:nvSpPr>
        <p:spPr/>
        <p:txBody>
          <a:bodyPr/>
          <a:lstStyle/>
          <a:p>
            <a:r>
              <a:rPr lang="en-AU" altLang="en-US"/>
              <a:t>Dynamic, Multiple Issue, and Speculation</a:t>
            </a:r>
          </a:p>
        </p:txBody>
      </p:sp>
      <p:sp>
        <p:nvSpPr>
          <p:cNvPr id="126978" name="Rectangle 3">
            <a:extLst>
              <a:ext uri="{FF2B5EF4-FFF2-40B4-BE49-F238E27FC236}">
                <a16:creationId xmlns:a16="http://schemas.microsoft.com/office/drawing/2014/main" id="{9F62DF3F-A82B-5248-A46E-3C1035358E85}"/>
              </a:ext>
            </a:extLst>
          </p:cNvPr>
          <p:cNvSpPr>
            <a:spLocks noGrp="1" noChangeArrowheads="1"/>
          </p:cNvSpPr>
          <p:nvPr>
            <p:ph idx="1"/>
          </p:nvPr>
        </p:nvSpPr>
        <p:spPr/>
        <p:txBody>
          <a:bodyPr/>
          <a:lstStyle/>
          <a:p>
            <a:r>
              <a:rPr lang="en-US" altLang="en-US"/>
              <a:t>Modern Microarchitectures</a:t>
            </a:r>
          </a:p>
          <a:p>
            <a:pPr lvl="1"/>
            <a:r>
              <a:rPr lang="en-US" altLang="en-US"/>
              <a:t>Dynamic scheduling + multiple issue + speculation</a:t>
            </a:r>
          </a:p>
          <a:p>
            <a:endParaRPr lang="en-US" altLang="en-US"/>
          </a:p>
          <a:p>
            <a:r>
              <a:rPr lang="en-US" altLang="en-US"/>
              <a:t>Approaches</a:t>
            </a:r>
          </a:p>
          <a:p>
            <a:pPr lvl="1"/>
            <a:r>
              <a:rPr lang="en-US" altLang="en-US"/>
              <a:t>Assign reservation stations and update pipeline control table in half clock cycles</a:t>
            </a:r>
          </a:p>
          <a:p>
            <a:pPr lvl="2"/>
            <a:r>
              <a:rPr lang="en-US" altLang="en-US"/>
              <a:t>Only supports 2 instructions/clock</a:t>
            </a:r>
          </a:p>
          <a:p>
            <a:pPr lvl="1"/>
            <a:r>
              <a:rPr lang="en-US" altLang="en-US"/>
              <a:t>Design logic to handle any possible dependencies between the instructions</a:t>
            </a:r>
          </a:p>
          <a:p>
            <a:pPr lvl="1"/>
            <a:r>
              <a:rPr lang="en-US" altLang="en-US"/>
              <a:t>Hybrid approaches</a:t>
            </a:r>
          </a:p>
          <a:p>
            <a:pPr lvl="1"/>
            <a:endParaRPr lang="en-US" altLang="en-US"/>
          </a:p>
          <a:p>
            <a:r>
              <a:rPr lang="en-US" altLang="en-US"/>
              <a:t>Issue logic is the bottleneck in dynamically-scheduled superscalar processors</a:t>
            </a:r>
          </a:p>
        </p:txBody>
      </p:sp>
      <p:sp>
        <p:nvSpPr>
          <p:cNvPr id="126979" name="Text Box 5">
            <a:extLst>
              <a:ext uri="{FF2B5EF4-FFF2-40B4-BE49-F238E27FC236}">
                <a16:creationId xmlns:a16="http://schemas.microsoft.com/office/drawing/2014/main" id="{6F6D7CC4-F2FE-2B4B-AB83-3322B94AEE49}"/>
              </a:ext>
            </a:extLst>
          </p:cNvPr>
          <p:cNvSpPr txBox="1">
            <a:spLocks noChangeArrowheads="1"/>
          </p:cNvSpPr>
          <p:nvPr/>
        </p:nvSpPr>
        <p:spPr bwMode="auto">
          <a:xfrm rot="5400000">
            <a:off x="6969126" y="4689475"/>
            <a:ext cx="3979862" cy="3698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800">
                <a:solidFill>
                  <a:srgbClr val="0066FF"/>
                </a:solidFill>
              </a:rPr>
              <a:t>Dynamic Scheduling &amp; Multiple Issue</a:t>
            </a:r>
          </a:p>
        </p:txBody>
      </p:sp>
      <mc:AlternateContent xmlns:mc="http://schemas.openxmlformats.org/markup-compatibility/2006" xmlns:p14="http://schemas.microsoft.com/office/powerpoint/2010/main" xmlns:iact="http://schemas.microsoft.com/office/powerpoint/2014/inkAction">
        <mc:Choice Requires="p14 iact">
          <p:contentPart p14:bwMode="auto" r:id="rId3">
            <p14:nvContentPartPr>
              <p14:cNvPr id="3" name="Ink 2">
                <a:extLst>
                  <a:ext uri="{FF2B5EF4-FFF2-40B4-BE49-F238E27FC236}">
                    <a16:creationId xmlns:a16="http://schemas.microsoft.com/office/drawing/2014/main" id="{241AC631-D00C-5346-831F-81DD2E6E6AE6}"/>
                  </a:ext>
                </a:extLst>
              </p14:cNvPr>
              <p14:cNvContentPartPr/>
              <p14:nvPr>
                <p:extLst>
                  <p:ext uri="{42D2F446-02D8-4167-A562-619A0277C38B}">
                    <p15:isNarration xmlns:p15="http://schemas.microsoft.com/office/powerpoint/2012/main" val="1"/>
                  </p:ext>
                </p:extLst>
              </p14:nvPr>
            </p14:nvContentPartPr>
            <p14:xfrm>
              <a:off x="2108160" y="2066760"/>
              <a:ext cx="4286160" cy="3677760"/>
            </p14:xfrm>
          </p:contentPart>
        </mc:Choice>
        <mc:Fallback xmlns="">
          <p:pic>
            <p:nvPicPr>
              <p:cNvPr id="3" name="Ink 2">
                <a:extLst>
                  <a:ext uri="{FF2B5EF4-FFF2-40B4-BE49-F238E27FC236}">
                    <a16:creationId xmlns:a16="http://schemas.microsoft.com/office/drawing/2014/main" id="{241AC631-D00C-5346-831F-81DD2E6E6AE6}"/>
                  </a:ext>
                </a:extLst>
              </p:cNvPr>
              <p:cNvPicPr>
                <a:picLocks noGrp="1" noRot="1" noChangeAspect="1" noMove="1" noResize="1" noEditPoints="1" noAdjustHandles="1" noChangeArrowheads="1" noChangeShapeType="1"/>
              </p:cNvPicPr>
              <p:nvPr/>
            </p:nvPicPr>
            <p:blipFill>
              <a:blip r:embed="rId6"/>
              <a:stretch>
                <a:fillRect/>
              </a:stretch>
            </p:blipFill>
            <p:spPr>
              <a:xfrm>
                <a:off x="2098800" y="2057400"/>
                <a:ext cx="4304880" cy="3696480"/>
              </a:xfrm>
              <a:prstGeom prst="rect">
                <a:avLst/>
              </a:prstGeom>
            </p:spPr>
          </p:pic>
        </mc:Fallback>
      </mc:AlternateContent>
    </p:spTree>
  </p:cSld>
  <p:clrMapOvr>
    <a:masterClrMapping/>
  </p:clrMapOvr>
  <mc:AlternateContent xmlns:mc="http://schemas.openxmlformats.org/markup-compatibility/2006" xmlns:p14="http://schemas.microsoft.com/office/powerpoint/2010/main">
    <mc:Choice Requires="p14">
      <p:transition spd="slow" p14:dur="2000" advTm="109111"/>
    </mc:Choice>
    <mc:Fallback xmlns="">
      <p:transition spd="slow" advTm="10911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md type="call" cmd="playFrom(0.0)">
                                      <p:cBhvr>
                                        <p:cTn id="7"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3">
            <a:extLst>
              <a:ext uri="{FF2B5EF4-FFF2-40B4-BE49-F238E27FC236}">
                <a16:creationId xmlns:a16="http://schemas.microsoft.com/office/drawing/2014/main" id="{1019ABC7-DB0D-7846-A2C5-F35CF19830A7}"/>
              </a:ext>
            </a:extLst>
          </p:cNvPr>
          <p:cNvSpPr>
            <a:spLocks noGrp="1" noChangeArrowheads="1"/>
          </p:cNvSpPr>
          <p:nvPr>
            <p:ph type="body" idx="1"/>
          </p:nvPr>
        </p:nvSpPr>
        <p:spPr>
          <a:xfrm>
            <a:off x="685800" y="1404938"/>
            <a:ext cx="8001000" cy="4919662"/>
          </a:xfrm>
        </p:spPr>
        <p:txBody>
          <a:bodyPr/>
          <a:lstStyle/>
          <a:p>
            <a:pPr>
              <a:defRPr/>
            </a:pPr>
            <a:r>
              <a:rPr lang="en-US" altLang="en-US" dirty="0"/>
              <a:t>Limit the number of instructions of a given class that can be issued in a </a:t>
            </a:r>
            <a:r>
              <a:rPr lang="ja-JP" altLang="en-US"/>
              <a:t>“</a:t>
            </a:r>
            <a:r>
              <a:rPr lang="en-US" altLang="ja-JP" dirty="0"/>
              <a:t>bundle</a:t>
            </a:r>
            <a:r>
              <a:rPr lang="ja-JP" altLang="en-US"/>
              <a:t>”</a:t>
            </a:r>
            <a:r>
              <a:rPr lang="en-US" altLang="ja-JP" dirty="0"/>
              <a:t> (to simplify RS allocation)</a:t>
            </a:r>
          </a:p>
          <a:p>
            <a:pPr lvl="1">
              <a:defRPr/>
            </a:pPr>
            <a:r>
              <a:rPr lang="en-US" altLang="en-US" dirty="0"/>
              <a:t>Example: one FP, one integer, one load, one store</a:t>
            </a:r>
          </a:p>
          <a:p>
            <a:pPr marL="0" indent="0">
              <a:buFontTx/>
              <a:buNone/>
              <a:defRPr/>
            </a:pPr>
            <a:endParaRPr lang="en-US" altLang="en-US" dirty="0"/>
          </a:p>
          <a:p>
            <a:pPr>
              <a:defRPr/>
            </a:pPr>
            <a:r>
              <a:rPr lang="en-US" altLang="en-US" dirty="0"/>
              <a:t>Examine all the dependencies between the instructions in the bundle</a:t>
            </a:r>
          </a:p>
          <a:p>
            <a:pPr>
              <a:defRPr/>
            </a:pPr>
            <a:endParaRPr lang="en-US" altLang="en-US" dirty="0"/>
          </a:p>
          <a:p>
            <a:pPr>
              <a:defRPr/>
            </a:pPr>
            <a:r>
              <a:rPr lang="en-US" altLang="en-US" dirty="0"/>
              <a:t>If dependencies exist in bundle, encode them in reservation stations</a:t>
            </a:r>
          </a:p>
          <a:p>
            <a:pPr>
              <a:defRPr/>
            </a:pPr>
            <a:endParaRPr lang="en-US" altLang="en-US" dirty="0"/>
          </a:p>
          <a:p>
            <a:pPr>
              <a:defRPr/>
            </a:pPr>
            <a:r>
              <a:rPr lang="en-US" altLang="en-US" dirty="0"/>
              <a:t>Need multiple completion/commit</a:t>
            </a:r>
          </a:p>
        </p:txBody>
      </p:sp>
      <p:sp>
        <p:nvSpPr>
          <p:cNvPr id="129026" name="Title 5">
            <a:extLst>
              <a:ext uri="{FF2B5EF4-FFF2-40B4-BE49-F238E27FC236}">
                <a16:creationId xmlns:a16="http://schemas.microsoft.com/office/drawing/2014/main" id="{C0C238E8-47AB-B146-875B-CC300D988D99}"/>
              </a:ext>
            </a:extLst>
          </p:cNvPr>
          <p:cNvSpPr>
            <a:spLocks noGrp="1" noChangeArrowheads="1"/>
          </p:cNvSpPr>
          <p:nvPr>
            <p:ph type="title"/>
          </p:nvPr>
        </p:nvSpPr>
        <p:spPr/>
        <p:txBody>
          <a:bodyPr/>
          <a:lstStyle/>
          <a:p>
            <a:r>
              <a:rPr lang="en-US" altLang="en-US"/>
              <a:t>Multiple Issue</a:t>
            </a:r>
          </a:p>
        </p:txBody>
      </p:sp>
      <p:sp>
        <p:nvSpPr>
          <p:cNvPr id="129027" name="Text Box 5">
            <a:extLst>
              <a:ext uri="{FF2B5EF4-FFF2-40B4-BE49-F238E27FC236}">
                <a16:creationId xmlns:a16="http://schemas.microsoft.com/office/drawing/2014/main" id="{7C0D9A1B-9E50-F04B-8D5D-26CD9051C728}"/>
              </a:ext>
            </a:extLst>
          </p:cNvPr>
          <p:cNvSpPr txBox="1">
            <a:spLocks noChangeArrowheads="1"/>
          </p:cNvSpPr>
          <p:nvPr/>
        </p:nvSpPr>
        <p:spPr bwMode="auto">
          <a:xfrm rot="5400000">
            <a:off x="7814469" y="5542757"/>
            <a:ext cx="2289175" cy="3698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800">
                <a:solidFill>
                  <a:srgbClr val="0066FF"/>
                </a:solidFill>
              </a:rPr>
              <a:t>Dynamic Scheduling</a:t>
            </a:r>
          </a:p>
        </p:txBody>
      </p:sp>
      <p:sp>
        <p:nvSpPr>
          <p:cNvPr id="129028" name="Text Box 5">
            <a:extLst>
              <a:ext uri="{FF2B5EF4-FFF2-40B4-BE49-F238E27FC236}">
                <a16:creationId xmlns:a16="http://schemas.microsoft.com/office/drawing/2014/main" id="{1919FEF7-3157-A247-A99E-478A3657A685}"/>
              </a:ext>
            </a:extLst>
          </p:cNvPr>
          <p:cNvSpPr txBox="1">
            <a:spLocks noChangeArrowheads="1"/>
          </p:cNvSpPr>
          <p:nvPr/>
        </p:nvSpPr>
        <p:spPr bwMode="auto">
          <a:xfrm rot="5400000">
            <a:off x="6969126" y="4689475"/>
            <a:ext cx="3979862" cy="3698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800">
                <a:solidFill>
                  <a:srgbClr val="0066FF"/>
                </a:solidFill>
              </a:rPr>
              <a:t>Dynamic Scheduling &amp; Multiple Issue</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1073" name="Title 6">
            <a:extLst>
              <a:ext uri="{FF2B5EF4-FFF2-40B4-BE49-F238E27FC236}">
                <a16:creationId xmlns:a16="http://schemas.microsoft.com/office/drawing/2014/main" id="{DF17A339-E268-0E4B-89BA-E2854510A67C}"/>
              </a:ext>
            </a:extLst>
          </p:cNvPr>
          <p:cNvSpPr>
            <a:spLocks noGrp="1" noChangeArrowheads="1"/>
          </p:cNvSpPr>
          <p:nvPr>
            <p:ph type="title"/>
          </p:nvPr>
        </p:nvSpPr>
        <p:spPr>
          <a:xfrm>
            <a:off x="685800" y="262291"/>
            <a:ext cx="7772400" cy="762000"/>
          </a:xfrm>
        </p:spPr>
        <p:txBody>
          <a:bodyPr/>
          <a:lstStyle/>
          <a:p>
            <a:r>
              <a:rPr lang="en-US" altLang="en-US" dirty="0"/>
              <a:t>Re-visiting Re-order Buffer</a:t>
            </a:r>
          </a:p>
        </p:txBody>
      </p:sp>
      <p:pic>
        <p:nvPicPr>
          <p:cNvPr id="131074" name="Picture 2">
            <a:extLst>
              <a:ext uri="{FF2B5EF4-FFF2-40B4-BE49-F238E27FC236}">
                <a16:creationId xmlns:a16="http://schemas.microsoft.com/office/drawing/2014/main" id="{DF9833E8-7258-5F45-AC9F-FDF8338D9C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4913" y="942975"/>
            <a:ext cx="6734175" cy="521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075" name="Text Box 5">
            <a:extLst>
              <a:ext uri="{FF2B5EF4-FFF2-40B4-BE49-F238E27FC236}">
                <a16:creationId xmlns:a16="http://schemas.microsoft.com/office/drawing/2014/main" id="{B162DBF4-4B84-F645-B529-F563894C62B8}"/>
              </a:ext>
            </a:extLst>
          </p:cNvPr>
          <p:cNvSpPr txBox="1">
            <a:spLocks noChangeArrowheads="1"/>
          </p:cNvSpPr>
          <p:nvPr/>
        </p:nvSpPr>
        <p:spPr bwMode="auto">
          <a:xfrm rot="5400000">
            <a:off x="7814469" y="5542757"/>
            <a:ext cx="2289175" cy="3698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800">
                <a:solidFill>
                  <a:srgbClr val="0066FF"/>
                </a:solidFill>
              </a:rPr>
              <a:t>Dynamic Scheduling</a:t>
            </a:r>
          </a:p>
        </p:txBody>
      </p:sp>
      <p:sp>
        <p:nvSpPr>
          <p:cNvPr id="131076" name="Text Box 5">
            <a:extLst>
              <a:ext uri="{FF2B5EF4-FFF2-40B4-BE49-F238E27FC236}">
                <a16:creationId xmlns:a16="http://schemas.microsoft.com/office/drawing/2014/main" id="{804CF5BB-B2AA-8447-83A2-216754C2AB9C}"/>
              </a:ext>
            </a:extLst>
          </p:cNvPr>
          <p:cNvSpPr txBox="1">
            <a:spLocks noChangeArrowheads="1"/>
          </p:cNvSpPr>
          <p:nvPr/>
        </p:nvSpPr>
        <p:spPr bwMode="auto">
          <a:xfrm rot="5400000">
            <a:off x="6969126" y="4689475"/>
            <a:ext cx="3979862" cy="3698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800">
                <a:solidFill>
                  <a:srgbClr val="0066FF"/>
                </a:solidFill>
              </a:rPr>
              <a:t>Dynamic Scheduling &amp; Multiple Issue</a:t>
            </a:r>
          </a:p>
        </p:txBody>
      </p:sp>
    </p:spTree>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41" name="Rectangle 3">
            <a:extLst>
              <a:ext uri="{FF2B5EF4-FFF2-40B4-BE49-F238E27FC236}">
                <a16:creationId xmlns:a16="http://schemas.microsoft.com/office/drawing/2014/main" id="{E65EE336-0A8F-8F47-9828-E083BAB43B51}"/>
              </a:ext>
            </a:extLst>
          </p:cNvPr>
          <p:cNvSpPr>
            <a:spLocks noGrp="1" noChangeArrowheads="1"/>
          </p:cNvSpPr>
          <p:nvPr>
            <p:ph type="body" idx="1"/>
          </p:nvPr>
        </p:nvSpPr>
        <p:spPr/>
        <p:txBody>
          <a:bodyPr/>
          <a:lstStyle/>
          <a:p>
            <a:pPr>
              <a:buFontTx/>
              <a:buNone/>
              <a:tabLst>
                <a:tab pos="906463" algn="l"/>
                <a:tab pos="2055813" algn="l"/>
                <a:tab pos="3821113" algn="l"/>
              </a:tabLst>
              <a:defRPr/>
            </a:pPr>
            <a:r>
              <a:rPr lang="pt-BR" altLang="en-US" sz="2000" dirty="0">
                <a:latin typeface="Consolas" panose="020B0609020204030204" pitchFamily="49" charset="0"/>
                <a:cs typeface="Consolas" panose="020B0609020204030204" pitchFamily="49" charset="0"/>
              </a:rPr>
              <a:t>Loop:	LD 	R2,0(R1)	; R2=</a:t>
            </a:r>
            <a:r>
              <a:rPr lang="pt-BR" altLang="en-US" sz="2000" dirty="0" err="1">
                <a:latin typeface="Consolas" panose="020B0609020204030204" pitchFamily="49" charset="0"/>
                <a:cs typeface="Consolas" panose="020B0609020204030204" pitchFamily="49" charset="0"/>
              </a:rPr>
              <a:t>array</a:t>
            </a:r>
            <a:r>
              <a:rPr lang="pt-BR" altLang="en-US" sz="2000" dirty="0">
                <a:latin typeface="Consolas" panose="020B0609020204030204" pitchFamily="49" charset="0"/>
                <a:cs typeface="Consolas" panose="020B0609020204030204" pitchFamily="49" charset="0"/>
              </a:rPr>
              <a:t> </a:t>
            </a:r>
            <a:r>
              <a:rPr lang="pt-BR" altLang="en-US" sz="2000" dirty="0" err="1">
                <a:latin typeface="Consolas" panose="020B0609020204030204" pitchFamily="49" charset="0"/>
                <a:cs typeface="Consolas" panose="020B0609020204030204" pitchFamily="49" charset="0"/>
              </a:rPr>
              <a:t>element</a:t>
            </a:r>
            <a:endParaRPr lang="pt-BR" altLang="en-US" sz="2000" dirty="0">
              <a:latin typeface="Consolas" panose="020B0609020204030204" pitchFamily="49" charset="0"/>
              <a:cs typeface="Consolas" panose="020B0609020204030204" pitchFamily="49" charset="0"/>
            </a:endParaRPr>
          </a:p>
          <a:p>
            <a:pPr>
              <a:buFontTx/>
              <a:buNone/>
              <a:tabLst>
                <a:tab pos="906463" algn="l"/>
                <a:tab pos="2055813" algn="l"/>
                <a:tab pos="3821113" algn="l"/>
              </a:tabLst>
              <a:defRPr/>
            </a:pPr>
            <a:r>
              <a:rPr lang="pt-BR" altLang="en-US" sz="2000" dirty="0">
                <a:latin typeface="Consolas" panose="020B0609020204030204" pitchFamily="49" charset="0"/>
                <a:cs typeface="Consolas" panose="020B0609020204030204" pitchFamily="49" charset="0"/>
              </a:rPr>
              <a:t>		DADDIU 	R2,R2,#1	; </a:t>
            </a:r>
            <a:r>
              <a:rPr lang="pt-BR" altLang="en-US" sz="2000" dirty="0" err="1">
                <a:latin typeface="Consolas" panose="020B0609020204030204" pitchFamily="49" charset="0"/>
                <a:cs typeface="Consolas" panose="020B0609020204030204" pitchFamily="49" charset="0"/>
              </a:rPr>
              <a:t>increment</a:t>
            </a:r>
            <a:r>
              <a:rPr lang="pt-BR" altLang="en-US" sz="2000" dirty="0">
                <a:latin typeface="Consolas" panose="020B0609020204030204" pitchFamily="49" charset="0"/>
                <a:cs typeface="Consolas" panose="020B0609020204030204" pitchFamily="49" charset="0"/>
              </a:rPr>
              <a:t> R2</a:t>
            </a:r>
          </a:p>
          <a:p>
            <a:pPr>
              <a:buFontTx/>
              <a:buNone/>
              <a:tabLst>
                <a:tab pos="906463" algn="l"/>
                <a:tab pos="2055813" algn="l"/>
                <a:tab pos="3821113" algn="l"/>
              </a:tabLst>
              <a:defRPr/>
            </a:pPr>
            <a:r>
              <a:rPr lang="en-US" altLang="en-US" sz="2000" dirty="0">
                <a:latin typeface="Consolas" panose="020B0609020204030204" pitchFamily="49" charset="0"/>
                <a:cs typeface="Consolas" panose="020B0609020204030204" pitchFamily="49" charset="0"/>
              </a:rPr>
              <a:t>		SD 	R2,0(R1)	; store result</a:t>
            </a:r>
          </a:p>
          <a:p>
            <a:pPr>
              <a:buFontTx/>
              <a:buNone/>
              <a:tabLst>
                <a:tab pos="906463" algn="l"/>
                <a:tab pos="2055813" algn="l"/>
                <a:tab pos="3821113" algn="l"/>
              </a:tabLst>
              <a:defRPr/>
            </a:pPr>
            <a:r>
              <a:rPr lang="pt-BR" altLang="en-US" sz="2000" dirty="0">
                <a:latin typeface="Consolas" panose="020B0609020204030204" pitchFamily="49" charset="0"/>
                <a:cs typeface="Consolas" panose="020B0609020204030204" pitchFamily="49" charset="0"/>
              </a:rPr>
              <a:t>		DADDIU 	R1,R1,#8	; </a:t>
            </a:r>
            <a:r>
              <a:rPr lang="pt-BR" altLang="en-US" sz="2000" dirty="0" err="1">
                <a:latin typeface="Consolas" panose="020B0609020204030204" pitchFamily="49" charset="0"/>
                <a:cs typeface="Consolas" panose="020B0609020204030204" pitchFamily="49" charset="0"/>
              </a:rPr>
              <a:t>increment</a:t>
            </a:r>
            <a:r>
              <a:rPr lang="pt-BR" altLang="en-US" sz="2000" dirty="0">
                <a:latin typeface="Consolas" panose="020B0609020204030204" pitchFamily="49" charset="0"/>
                <a:cs typeface="Consolas" panose="020B0609020204030204" pitchFamily="49" charset="0"/>
              </a:rPr>
              <a:t> pointer</a:t>
            </a:r>
          </a:p>
          <a:p>
            <a:pPr>
              <a:buFontTx/>
              <a:buNone/>
              <a:tabLst>
                <a:tab pos="906463" algn="l"/>
                <a:tab pos="2055813" algn="l"/>
                <a:tab pos="3821113" algn="l"/>
              </a:tabLst>
              <a:defRPr/>
            </a:pPr>
            <a:r>
              <a:rPr lang="en-US" altLang="en-US" sz="2000" dirty="0">
                <a:latin typeface="Consolas" panose="020B0609020204030204" pitchFamily="49" charset="0"/>
                <a:cs typeface="Consolas" panose="020B0609020204030204" pitchFamily="49" charset="0"/>
              </a:rPr>
              <a:t>		BNE 	R2,R3,LOOP	; branch if not last element</a:t>
            </a:r>
          </a:p>
          <a:p>
            <a:pPr>
              <a:buFontTx/>
              <a:buNone/>
              <a:tabLst>
                <a:tab pos="906463" algn="l"/>
                <a:tab pos="2055813" algn="l"/>
                <a:tab pos="4333875" algn="l"/>
              </a:tabLst>
              <a:defRPr/>
            </a:pPr>
            <a:endParaRPr lang="en-US" altLang="en-US" sz="2000" dirty="0"/>
          </a:p>
          <a:p>
            <a:pPr marL="0" indent="0">
              <a:buFontTx/>
              <a:buNone/>
              <a:defRPr/>
            </a:pPr>
            <a:r>
              <a:rPr lang="en-US" dirty="0">
                <a:cs typeface="Consolas" panose="020B0609020204030204" pitchFamily="49" charset="0"/>
              </a:rPr>
              <a:t>Assumptions</a:t>
            </a:r>
          </a:p>
          <a:p>
            <a:pPr>
              <a:defRPr/>
            </a:pPr>
            <a:r>
              <a:rPr lang="en-US" sz="2000" dirty="0">
                <a:cs typeface="Consolas" panose="020B0609020204030204" pitchFamily="49" charset="0"/>
              </a:rPr>
              <a:t>Predict branches taken </a:t>
            </a:r>
          </a:p>
          <a:p>
            <a:pPr marL="344488" indent="0">
              <a:spcBef>
                <a:spcPts val="0"/>
              </a:spcBef>
              <a:buFontTx/>
              <a:buNone/>
              <a:defRPr/>
            </a:pPr>
            <a:r>
              <a:rPr lang="en-US" sz="1800" i="1" dirty="0">
                <a:cs typeface="Consolas" panose="020B0609020204030204" pitchFamily="49" charset="0"/>
              </a:rPr>
              <a:t>Implication: RS allow multiple executions of the loop to run simultaneously, an advantage gained WITHOUT changing the code. Loop is unrolled dynamically by hardware using the RS obtained by “register renaming.”</a:t>
            </a:r>
          </a:p>
          <a:p>
            <a:pPr>
              <a:buFontTx/>
              <a:buNone/>
              <a:tabLst>
                <a:tab pos="906463" algn="l"/>
                <a:tab pos="2055813" algn="l"/>
                <a:tab pos="4333875" algn="l"/>
              </a:tabLst>
              <a:defRPr/>
            </a:pPr>
            <a:endParaRPr lang="en-US" altLang="en-US" sz="2000" dirty="0"/>
          </a:p>
          <a:p>
            <a:pPr>
              <a:buFontTx/>
              <a:buNone/>
              <a:tabLst>
                <a:tab pos="906463" algn="l"/>
                <a:tab pos="2055813" algn="l"/>
                <a:tab pos="4333875" algn="l"/>
              </a:tabLst>
              <a:defRPr/>
            </a:pPr>
            <a:endParaRPr lang="en-US" altLang="en-US" sz="2000" dirty="0"/>
          </a:p>
        </p:txBody>
      </p:sp>
      <p:sp>
        <p:nvSpPr>
          <p:cNvPr id="133122" name="Title 5">
            <a:extLst>
              <a:ext uri="{FF2B5EF4-FFF2-40B4-BE49-F238E27FC236}">
                <a16:creationId xmlns:a16="http://schemas.microsoft.com/office/drawing/2014/main" id="{5F5421C5-A297-5042-ABE3-15584B206950}"/>
              </a:ext>
            </a:extLst>
          </p:cNvPr>
          <p:cNvSpPr>
            <a:spLocks noGrp="1" noChangeArrowheads="1"/>
          </p:cNvSpPr>
          <p:nvPr>
            <p:ph type="title"/>
          </p:nvPr>
        </p:nvSpPr>
        <p:spPr/>
        <p:txBody>
          <a:bodyPr/>
          <a:lstStyle/>
          <a:p>
            <a:r>
              <a:rPr lang="en-US" altLang="en-US"/>
              <a:t>Example</a:t>
            </a:r>
          </a:p>
        </p:txBody>
      </p:sp>
      <p:sp>
        <p:nvSpPr>
          <p:cNvPr id="133123" name="Text Box 5">
            <a:extLst>
              <a:ext uri="{FF2B5EF4-FFF2-40B4-BE49-F238E27FC236}">
                <a16:creationId xmlns:a16="http://schemas.microsoft.com/office/drawing/2014/main" id="{7C660A1F-76D8-734B-892A-46072D908FCD}"/>
              </a:ext>
            </a:extLst>
          </p:cNvPr>
          <p:cNvSpPr txBox="1">
            <a:spLocks noChangeArrowheads="1"/>
          </p:cNvSpPr>
          <p:nvPr/>
        </p:nvSpPr>
        <p:spPr bwMode="auto">
          <a:xfrm rot="5400000">
            <a:off x="7814469" y="5542757"/>
            <a:ext cx="2289175" cy="3698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800">
                <a:solidFill>
                  <a:srgbClr val="0066FF"/>
                </a:solidFill>
              </a:rPr>
              <a:t>Dynamic Scheduling</a:t>
            </a:r>
          </a:p>
        </p:txBody>
      </p:sp>
      <p:sp>
        <p:nvSpPr>
          <p:cNvPr id="133124" name="Text Box 5">
            <a:extLst>
              <a:ext uri="{FF2B5EF4-FFF2-40B4-BE49-F238E27FC236}">
                <a16:creationId xmlns:a16="http://schemas.microsoft.com/office/drawing/2014/main" id="{97754CED-92A7-C34F-89D5-3CE4DCFEAD3A}"/>
              </a:ext>
            </a:extLst>
          </p:cNvPr>
          <p:cNvSpPr txBox="1">
            <a:spLocks noChangeArrowheads="1"/>
          </p:cNvSpPr>
          <p:nvPr/>
        </p:nvSpPr>
        <p:spPr bwMode="auto">
          <a:xfrm rot="5400000">
            <a:off x="6969126" y="4689475"/>
            <a:ext cx="3979862" cy="3698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800">
                <a:solidFill>
                  <a:srgbClr val="0066FF"/>
                </a:solidFill>
              </a:rPr>
              <a:t>Dynamic Scheduling &amp; Multiple Issue</a:t>
            </a: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a:extLst>
              <a:ext uri="{FF2B5EF4-FFF2-40B4-BE49-F238E27FC236}">
                <a16:creationId xmlns:a16="http://schemas.microsoft.com/office/drawing/2014/main" id="{9986DA2B-9B6C-0A4A-AC08-9C764CC1368C}"/>
              </a:ext>
            </a:extLst>
          </p:cNvPr>
          <p:cNvSpPr>
            <a:spLocks noGrp="1" noChangeArrowheads="1"/>
          </p:cNvSpPr>
          <p:nvPr>
            <p:ph type="title"/>
          </p:nvPr>
        </p:nvSpPr>
        <p:spPr>
          <a:xfrm>
            <a:off x="774700" y="969963"/>
            <a:ext cx="7658100" cy="762000"/>
          </a:xfrm>
        </p:spPr>
        <p:txBody>
          <a:bodyPr/>
          <a:lstStyle/>
          <a:p>
            <a:pPr algn="l"/>
            <a:r>
              <a:rPr lang="en-US" altLang="en-US"/>
              <a:t>In-Order Issue, Out-of-Order Completion</a:t>
            </a:r>
          </a:p>
        </p:txBody>
      </p:sp>
      <p:sp>
        <p:nvSpPr>
          <p:cNvPr id="27650" name="Rectangle 2">
            <a:extLst>
              <a:ext uri="{FF2B5EF4-FFF2-40B4-BE49-F238E27FC236}">
                <a16:creationId xmlns:a16="http://schemas.microsoft.com/office/drawing/2014/main" id="{365F0702-DD5C-7244-9039-E23A554E6B5C}"/>
              </a:ext>
            </a:extLst>
          </p:cNvPr>
          <p:cNvSpPr>
            <a:spLocks noGrp="1" noChangeArrowheads="1"/>
          </p:cNvSpPr>
          <p:nvPr>
            <p:ph type="body" idx="1"/>
          </p:nvPr>
        </p:nvSpPr>
        <p:spPr>
          <a:xfrm>
            <a:off x="685800" y="1968500"/>
            <a:ext cx="8001000" cy="4356100"/>
          </a:xfrm>
        </p:spPr>
        <p:txBody>
          <a:bodyPr/>
          <a:lstStyle/>
          <a:p>
            <a:pPr marL="617538"/>
            <a:r>
              <a:rPr lang="en-US" altLang="en-US" dirty="0"/>
              <a:t>With out-of-order completion, a later instruction may complete </a:t>
            </a:r>
            <a:r>
              <a:rPr lang="en-US" altLang="en-US" dirty="0">
                <a:solidFill>
                  <a:srgbClr val="FF0000"/>
                </a:solidFill>
              </a:rPr>
              <a:t>before</a:t>
            </a:r>
            <a:r>
              <a:rPr lang="en-US" altLang="en-US" dirty="0"/>
              <a:t> a previous instruction</a:t>
            </a:r>
          </a:p>
          <a:p>
            <a:pPr marL="904875" lvl="1"/>
            <a:r>
              <a:rPr lang="en-US" altLang="en-US" dirty="0"/>
              <a:t>Out-of-order completion is used in single-issue pipelined processors to improve the performance of program that has long-latency operations such as divide</a:t>
            </a:r>
          </a:p>
          <a:p>
            <a:pPr marL="617538"/>
            <a:r>
              <a:rPr lang="en-US" altLang="en-US" dirty="0"/>
              <a:t>When using out-of-order completion, instruction issue is </a:t>
            </a:r>
            <a:r>
              <a:rPr lang="en-US" altLang="en-US" dirty="0">
                <a:solidFill>
                  <a:srgbClr val="FF0000"/>
                </a:solidFill>
              </a:rPr>
              <a:t>stalled</a:t>
            </a:r>
            <a:r>
              <a:rPr lang="en-US" altLang="en-US" dirty="0"/>
              <a:t> when there is a resource conflict (e.g., for a functional unit) or when the instructions ready to issue need a result that has not yet been computed</a:t>
            </a:r>
          </a:p>
        </p:txBody>
      </p:sp>
      <p:sp>
        <p:nvSpPr>
          <p:cNvPr id="27651" name="Text Box 5">
            <a:extLst>
              <a:ext uri="{FF2B5EF4-FFF2-40B4-BE49-F238E27FC236}">
                <a16:creationId xmlns:a16="http://schemas.microsoft.com/office/drawing/2014/main" id="{F282E0A0-FDE2-2F41-BD32-C2F6C87C687F}"/>
              </a:ext>
            </a:extLst>
          </p:cNvPr>
          <p:cNvSpPr txBox="1">
            <a:spLocks noChangeArrowheads="1"/>
          </p:cNvSpPr>
          <p:nvPr/>
        </p:nvSpPr>
        <p:spPr bwMode="auto">
          <a:xfrm rot="5400000">
            <a:off x="7814469" y="5530057"/>
            <a:ext cx="2289175" cy="3698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800">
                <a:solidFill>
                  <a:srgbClr val="0066FF"/>
                </a:solidFill>
              </a:rPr>
              <a:t>Dynamic Scheduling</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5169" name="Title 5">
            <a:extLst>
              <a:ext uri="{FF2B5EF4-FFF2-40B4-BE49-F238E27FC236}">
                <a16:creationId xmlns:a16="http://schemas.microsoft.com/office/drawing/2014/main" id="{6B20FDB0-32D7-0A48-9916-C0834672419A}"/>
              </a:ext>
            </a:extLst>
          </p:cNvPr>
          <p:cNvSpPr>
            <a:spLocks noGrp="1" noChangeArrowheads="1"/>
          </p:cNvSpPr>
          <p:nvPr>
            <p:ph type="title"/>
          </p:nvPr>
        </p:nvSpPr>
        <p:spPr/>
        <p:txBody>
          <a:bodyPr/>
          <a:lstStyle/>
          <a:p>
            <a:r>
              <a:rPr lang="en-US" altLang="en-US"/>
              <a:t>Example (No Speculation)</a:t>
            </a:r>
          </a:p>
        </p:txBody>
      </p:sp>
      <p:pic>
        <p:nvPicPr>
          <p:cNvPr id="135170" name="Picture 2">
            <a:extLst>
              <a:ext uri="{FF2B5EF4-FFF2-40B4-BE49-F238E27FC236}">
                <a16:creationId xmlns:a16="http://schemas.microsoft.com/office/drawing/2014/main" id="{A1908A0D-E193-3944-B33B-2F8106897B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919163"/>
            <a:ext cx="8124825" cy="501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5171" name="Text Box 5">
            <a:extLst>
              <a:ext uri="{FF2B5EF4-FFF2-40B4-BE49-F238E27FC236}">
                <a16:creationId xmlns:a16="http://schemas.microsoft.com/office/drawing/2014/main" id="{E0A3BA24-AAF5-3E41-938D-1241425050B8}"/>
              </a:ext>
            </a:extLst>
          </p:cNvPr>
          <p:cNvSpPr txBox="1">
            <a:spLocks noChangeArrowheads="1"/>
          </p:cNvSpPr>
          <p:nvPr/>
        </p:nvSpPr>
        <p:spPr bwMode="auto">
          <a:xfrm rot="5400000">
            <a:off x="7814469" y="5542757"/>
            <a:ext cx="2289175" cy="3698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800">
                <a:solidFill>
                  <a:srgbClr val="0066FF"/>
                </a:solidFill>
              </a:rPr>
              <a:t>Dynamic Scheduling</a:t>
            </a:r>
          </a:p>
        </p:txBody>
      </p:sp>
      <p:sp>
        <p:nvSpPr>
          <p:cNvPr id="135172" name="Text Box 5">
            <a:extLst>
              <a:ext uri="{FF2B5EF4-FFF2-40B4-BE49-F238E27FC236}">
                <a16:creationId xmlns:a16="http://schemas.microsoft.com/office/drawing/2014/main" id="{98D3371B-8651-CA4C-9601-AC955843B1BB}"/>
              </a:ext>
            </a:extLst>
          </p:cNvPr>
          <p:cNvSpPr txBox="1">
            <a:spLocks noChangeArrowheads="1"/>
          </p:cNvSpPr>
          <p:nvPr/>
        </p:nvSpPr>
        <p:spPr bwMode="auto">
          <a:xfrm rot="5400000">
            <a:off x="6969126" y="4689475"/>
            <a:ext cx="3979862" cy="3698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800">
                <a:solidFill>
                  <a:srgbClr val="0066FF"/>
                </a:solidFill>
              </a:rPr>
              <a:t>Dynamic Scheduling &amp; Multiple Issue</a:t>
            </a:r>
          </a:p>
        </p:txBody>
      </p:sp>
    </p:spTree>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7217" name="Title 5">
            <a:extLst>
              <a:ext uri="{FF2B5EF4-FFF2-40B4-BE49-F238E27FC236}">
                <a16:creationId xmlns:a16="http://schemas.microsoft.com/office/drawing/2014/main" id="{810A4B84-8D7C-6D43-81D7-19C1D0DF3790}"/>
              </a:ext>
            </a:extLst>
          </p:cNvPr>
          <p:cNvSpPr>
            <a:spLocks noGrp="1" noChangeArrowheads="1"/>
          </p:cNvSpPr>
          <p:nvPr>
            <p:ph type="title"/>
          </p:nvPr>
        </p:nvSpPr>
        <p:spPr/>
        <p:txBody>
          <a:bodyPr/>
          <a:lstStyle/>
          <a:p>
            <a:r>
              <a:rPr lang="en-US" altLang="en-US"/>
              <a:t>Example (Speculation)</a:t>
            </a:r>
          </a:p>
        </p:txBody>
      </p:sp>
      <p:pic>
        <p:nvPicPr>
          <p:cNvPr id="137218" name="Picture 2">
            <a:extLst>
              <a:ext uri="{FF2B5EF4-FFF2-40B4-BE49-F238E27FC236}">
                <a16:creationId xmlns:a16="http://schemas.microsoft.com/office/drawing/2014/main" id="{7AB9F116-E5CE-BC4B-88BD-9CD4D77E76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938213"/>
            <a:ext cx="8229600" cy="498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219" name="Text Box 5">
            <a:extLst>
              <a:ext uri="{FF2B5EF4-FFF2-40B4-BE49-F238E27FC236}">
                <a16:creationId xmlns:a16="http://schemas.microsoft.com/office/drawing/2014/main" id="{8490A759-8913-D64F-9C8B-8E7F9A00F680}"/>
              </a:ext>
            </a:extLst>
          </p:cNvPr>
          <p:cNvSpPr txBox="1">
            <a:spLocks noChangeArrowheads="1"/>
          </p:cNvSpPr>
          <p:nvPr/>
        </p:nvSpPr>
        <p:spPr bwMode="auto">
          <a:xfrm rot="5400000">
            <a:off x="6969126" y="4689475"/>
            <a:ext cx="3979862" cy="3698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800">
                <a:solidFill>
                  <a:srgbClr val="0066FF"/>
                </a:solidFill>
              </a:rPr>
              <a:t>Dynamic Scheduling &amp; Multiple Issue</a:t>
            </a:r>
          </a:p>
        </p:txBody>
      </p:sp>
    </p:spTree>
  </p:cSld>
  <p:clrMapOvr>
    <a:masterClrMapping/>
  </p:clrMapOvr>
  <p:transition spd="slow"/>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9265" name="Rectangle 3">
            <a:extLst>
              <a:ext uri="{FF2B5EF4-FFF2-40B4-BE49-F238E27FC236}">
                <a16:creationId xmlns:a16="http://schemas.microsoft.com/office/drawing/2014/main" id="{EFE59551-5591-2246-ADAE-FD4767D6C6F1}"/>
              </a:ext>
            </a:extLst>
          </p:cNvPr>
          <p:cNvSpPr>
            <a:spLocks noGrp="1" noChangeArrowheads="1"/>
          </p:cNvSpPr>
          <p:nvPr>
            <p:ph type="body" idx="1"/>
          </p:nvPr>
        </p:nvSpPr>
        <p:spPr>
          <a:xfrm>
            <a:off x="684213" y="1125538"/>
            <a:ext cx="7991475" cy="5111750"/>
          </a:xfrm>
        </p:spPr>
        <p:txBody>
          <a:bodyPr/>
          <a:lstStyle/>
          <a:p>
            <a:r>
              <a:rPr lang="en-US" altLang="en-US"/>
              <a:t>How much to speculate</a:t>
            </a:r>
          </a:p>
          <a:p>
            <a:pPr lvl="1"/>
            <a:r>
              <a:rPr lang="en-US" altLang="en-US"/>
              <a:t>Mis-speculation degrades performance and power relative to no speculation</a:t>
            </a:r>
          </a:p>
          <a:p>
            <a:pPr lvl="2"/>
            <a:r>
              <a:rPr lang="en-US" altLang="en-US"/>
              <a:t>May cause additional misses (cache, TLB)</a:t>
            </a:r>
          </a:p>
          <a:p>
            <a:pPr lvl="1"/>
            <a:r>
              <a:rPr lang="en-US" altLang="en-US"/>
              <a:t>Prevent speculative code from causing higher costing misses (e.g., L2)</a:t>
            </a:r>
          </a:p>
          <a:p>
            <a:pPr lvl="1"/>
            <a:endParaRPr lang="en-US" altLang="en-US"/>
          </a:p>
          <a:p>
            <a:r>
              <a:rPr lang="en-US" altLang="en-US"/>
              <a:t>Speculating through multiple branches</a:t>
            </a:r>
          </a:p>
          <a:p>
            <a:pPr lvl="1"/>
            <a:r>
              <a:rPr lang="en-US" altLang="en-US"/>
              <a:t>Complicates speculation recovery</a:t>
            </a:r>
          </a:p>
          <a:p>
            <a:pPr lvl="1"/>
            <a:r>
              <a:rPr lang="en-US" altLang="en-US"/>
              <a:t>No processor can resolve multiple branches per cycle</a:t>
            </a:r>
          </a:p>
          <a:p>
            <a:endParaRPr lang="en-US" altLang="en-US" sz="2000"/>
          </a:p>
          <a:p>
            <a:r>
              <a:rPr lang="en-US" altLang="en-US"/>
              <a:t>Energy efficiency</a:t>
            </a:r>
          </a:p>
          <a:p>
            <a:pPr lvl="1"/>
            <a:r>
              <a:rPr lang="en-US" altLang="en-US"/>
              <a:t>Speculation is only energy efficient when it significantly improves performance</a:t>
            </a:r>
          </a:p>
          <a:p>
            <a:pPr>
              <a:buFontTx/>
              <a:buNone/>
            </a:pPr>
            <a:endParaRPr lang="en-US" altLang="en-US"/>
          </a:p>
        </p:txBody>
      </p:sp>
      <p:sp>
        <p:nvSpPr>
          <p:cNvPr id="139266" name="Title 5">
            <a:extLst>
              <a:ext uri="{FF2B5EF4-FFF2-40B4-BE49-F238E27FC236}">
                <a16:creationId xmlns:a16="http://schemas.microsoft.com/office/drawing/2014/main" id="{62C0D699-E0F2-8740-AB0D-30A519A33478}"/>
              </a:ext>
            </a:extLst>
          </p:cNvPr>
          <p:cNvSpPr>
            <a:spLocks noGrp="1" noChangeArrowheads="1"/>
          </p:cNvSpPr>
          <p:nvPr>
            <p:ph type="title"/>
          </p:nvPr>
        </p:nvSpPr>
        <p:spPr/>
        <p:txBody>
          <a:bodyPr/>
          <a:lstStyle/>
          <a:p>
            <a:r>
              <a:rPr lang="en-US" altLang="en-US"/>
              <a:t>Speculation: How Much?</a:t>
            </a:r>
          </a:p>
        </p:txBody>
      </p:sp>
      <p:sp>
        <p:nvSpPr>
          <p:cNvPr id="139267" name="Text Box 5">
            <a:extLst>
              <a:ext uri="{FF2B5EF4-FFF2-40B4-BE49-F238E27FC236}">
                <a16:creationId xmlns:a16="http://schemas.microsoft.com/office/drawing/2014/main" id="{919F3E45-281B-6D4A-A0DE-DB65683E984B}"/>
              </a:ext>
            </a:extLst>
          </p:cNvPr>
          <p:cNvSpPr txBox="1">
            <a:spLocks noChangeArrowheads="1"/>
          </p:cNvSpPr>
          <p:nvPr/>
        </p:nvSpPr>
        <p:spPr bwMode="auto">
          <a:xfrm rot="5400000">
            <a:off x="5951538" y="3665538"/>
            <a:ext cx="6015037" cy="3698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800">
                <a:solidFill>
                  <a:srgbClr val="0066FF"/>
                </a:solidFill>
              </a:rPr>
              <a:t>Adv. Techniques for Instruction Delivery and Speculation</a:t>
            </a:r>
          </a:p>
        </p:txBody>
      </p:sp>
    </p:spTree>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41313" name="Picture 2">
            <a:extLst>
              <a:ext uri="{FF2B5EF4-FFF2-40B4-BE49-F238E27FC236}">
                <a16:creationId xmlns:a16="http://schemas.microsoft.com/office/drawing/2014/main" id="{8E1EEA3A-71B6-A448-991F-F406770C8B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1358900"/>
            <a:ext cx="7780337" cy="489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314" name="Text Box 5">
            <a:extLst>
              <a:ext uri="{FF2B5EF4-FFF2-40B4-BE49-F238E27FC236}">
                <a16:creationId xmlns:a16="http://schemas.microsoft.com/office/drawing/2014/main" id="{A5C71CE1-044E-BB4E-A87A-12A4DD9408A6}"/>
              </a:ext>
            </a:extLst>
          </p:cNvPr>
          <p:cNvSpPr txBox="1">
            <a:spLocks noChangeArrowheads="1"/>
          </p:cNvSpPr>
          <p:nvPr/>
        </p:nvSpPr>
        <p:spPr bwMode="auto">
          <a:xfrm rot="5400000">
            <a:off x="5951538" y="3665538"/>
            <a:ext cx="6015037" cy="3698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800">
                <a:solidFill>
                  <a:srgbClr val="0066FF"/>
                </a:solidFill>
              </a:rPr>
              <a:t>Adv. Techniques for Instruction Delivery and Speculation</a:t>
            </a:r>
          </a:p>
        </p:txBody>
      </p:sp>
      <p:sp>
        <p:nvSpPr>
          <p:cNvPr id="141315" name="Title 5">
            <a:extLst>
              <a:ext uri="{FF2B5EF4-FFF2-40B4-BE49-F238E27FC236}">
                <a16:creationId xmlns:a16="http://schemas.microsoft.com/office/drawing/2014/main" id="{02349E68-A540-1E44-90D2-61D477390BB2}"/>
              </a:ext>
            </a:extLst>
          </p:cNvPr>
          <p:cNvSpPr>
            <a:spLocks noGrp="1" noChangeArrowheads="1"/>
          </p:cNvSpPr>
          <p:nvPr>
            <p:ph type="title"/>
          </p:nvPr>
        </p:nvSpPr>
        <p:spPr/>
        <p:txBody>
          <a:bodyPr/>
          <a:lstStyle/>
          <a:p>
            <a:r>
              <a:rPr lang="en-US" altLang="en-US"/>
              <a:t>How Much?</a:t>
            </a:r>
          </a:p>
        </p:txBody>
      </p:sp>
      <p:sp>
        <p:nvSpPr>
          <p:cNvPr id="4" name="TextBox 3">
            <a:extLst>
              <a:ext uri="{FF2B5EF4-FFF2-40B4-BE49-F238E27FC236}">
                <a16:creationId xmlns:a16="http://schemas.microsoft.com/office/drawing/2014/main" id="{01CBA55D-FA3C-B942-8342-5133DBC8DEE2}"/>
              </a:ext>
            </a:extLst>
          </p:cNvPr>
          <p:cNvSpPr txBox="1"/>
          <p:nvPr/>
        </p:nvSpPr>
        <p:spPr>
          <a:xfrm>
            <a:off x="4427538" y="993775"/>
            <a:ext cx="2160587" cy="584200"/>
          </a:xfrm>
          <a:prstGeom prst="rect">
            <a:avLst/>
          </a:prstGeom>
          <a:noFill/>
        </p:spPr>
        <p:txBody>
          <a:bodyPr>
            <a:spAutoFit/>
          </a:bodyPr>
          <a:lstStyle/>
          <a:p>
            <a:pPr algn="ctr">
              <a:defRPr/>
            </a:pPr>
            <a:r>
              <a:rPr lang="en-US" dirty="0">
                <a:solidFill>
                  <a:srgbClr val="3399FF"/>
                </a:solidFill>
                <a:latin typeface="+mj-lt"/>
              </a:rPr>
              <a:t>integer</a:t>
            </a:r>
          </a:p>
        </p:txBody>
      </p:sp>
      <p:sp>
        <p:nvSpPr>
          <p:cNvPr id="141317" name="Rectangle 7">
            <a:extLst>
              <a:ext uri="{FF2B5EF4-FFF2-40B4-BE49-F238E27FC236}">
                <a16:creationId xmlns:a16="http://schemas.microsoft.com/office/drawing/2014/main" id="{6BE8B918-60A2-C541-8BA0-9059E3CBA434}"/>
              </a:ext>
            </a:extLst>
          </p:cNvPr>
          <p:cNvSpPr>
            <a:spLocks noChangeArrowheads="1"/>
          </p:cNvSpPr>
          <p:nvPr/>
        </p:nvSpPr>
        <p:spPr bwMode="auto">
          <a:xfrm>
            <a:off x="1476375" y="1165225"/>
            <a:ext cx="3311525" cy="4370388"/>
          </a:xfrm>
          <a:prstGeom prst="rect">
            <a:avLst/>
          </a:prstGeom>
          <a:noFill/>
          <a:ln w="34925"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buClr>
                <a:schemeClr val="tx1"/>
              </a:buClr>
              <a:buSzPct val="60000"/>
              <a:buFont typeface="Wingdings" pitchFamily="2" charset="2"/>
              <a:buNone/>
            </a:pPr>
            <a:endParaRPr lang="en-US" altLang="en-US" sz="3200">
              <a:latin typeface="Arial Black" panose="020B0604020202020204" pitchFamily="34" charset="0"/>
            </a:endParaRPr>
          </a:p>
        </p:txBody>
      </p:sp>
    </p:spTree>
  </p:cSld>
  <p:clrMapOvr>
    <a:masterClrMapping/>
  </p:clrMapOvr>
  <p:transition spd="slow"/>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61" name="Rectangle 3">
            <a:extLst>
              <a:ext uri="{FF2B5EF4-FFF2-40B4-BE49-F238E27FC236}">
                <a16:creationId xmlns:a16="http://schemas.microsoft.com/office/drawing/2014/main" id="{EBB478AC-0B3D-5544-A3B9-01F9BBC55C20}"/>
              </a:ext>
            </a:extLst>
          </p:cNvPr>
          <p:cNvSpPr>
            <a:spLocks noGrp="1" noChangeArrowheads="1"/>
          </p:cNvSpPr>
          <p:nvPr>
            <p:ph type="body" idx="1"/>
          </p:nvPr>
        </p:nvSpPr>
        <p:spPr>
          <a:xfrm>
            <a:off x="684213" y="1125538"/>
            <a:ext cx="7991475" cy="5111750"/>
          </a:xfrm>
        </p:spPr>
        <p:txBody>
          <a:bodyPr/>
          <a:lstStyle/>
          <a:p>
            <a:r>
              <a:rPr lang="en-US" altLang="en-US"/>
              <a:t>Speculation and energy efficiency</a:t>
            </a:r>
          </a:p>
          <a:p>
            <a:pPr lvl="1"/>
            <a:r>
              <a:rPr lang="en-US" altLang="en-US"/>
              <a:t>Speculation is only energy-efficient when it significantly improves performance</a:t>
            </a:r>
          </a:p>
          <a:p>
            <a:pPr lvl="1"/>
            <a:endParaRPr lang="en-US" altLang="en-US"/>
          </a:p>
          <a:p>
            <a:r>
              <a:rPr lang="en-US" altLang="en-US"/>
              <a:t>Value prediction</a:t>
            </a:r>
          </a:p>
          <a:p>
            <a:pPr lvl="1"/>
            <a:r>
              <a:rPr lang="en-US" altLang="en-US"/>
              <a:t>Uses:</a:t>
            </a:r>
          </a:p>
          <a:p>
            <a:pPr lvl="2"/>
            <a:r>
              <a:rPr lang="en-US" altLang="en-US"/>
              <a:t>Loads that load from a constant pool</a:t>
            </a:r>
          </a:p>
          <a:p>
            <a:pPr lvl="2"/>
            <a:r>
              <a:rPr lang="en-US" altLang="en-US"/>
              <a:t>Instruction that produces a value from a small set of values</a:t>
            </a:r>
          </a:p>
          <a:p>
            <a:pPr lvl="1"/>
            <a:r>
              <a:rPr lang="en-US" altLang="en-US"/>
              <a:t>Not been incorporated into modern processors</a:t>
            </a:r>
          </a:p>
          <a:p>
            <a:pPr lvl="1"/>
            <a:r>
              <a:rPr lang="en-US" altLang="en-US"/>
              <a:t>Similar idea--</a:t>
            </a:r>
            <a:r>
              <a:rPr lang="en-US" altLang="en-US" i="1"/>
              <a:t>address aliasing prediction</a:t>
            </a:r>
            <a:r>
              <a:rPr lang="en-US" altLang="en-US"/>
              <a:t>--is used on some processors</a:t>
            </a:r>
          </a:p>
        </p:txBody>
      </p:sp>
      <p:sp>
        <p:nvSpPr>
          <p:cNvPr id="143362" name="Text Box 5">
            <a:extLst>
              <a:ext uri="{FF2B5EF4-FFF2-40B4-BE49-F238E27FC236}">
                <a16:creationId xmlns:a16="http://schemas.microsoft.com/office/drawing/2014/main" id="{3B6B8443-B787-444D-AD6F-F5F525888D70}"/>
              </a:ext>
            </a:extLst>
          </p:cNvPr>
          <p:cNvSpPr txBox="1">
            <a:spLocks noChangeArrowheads="1"/>
          </p:cNvSpPr>
          <p:nvPr/>
        </p:nvSpPr>
        <p:spPr bwMode="auto">
          <a:xfrm rot="5400000">
            <a:off x="5953125" y="3649663"/>
            <a:ext cx="6015037" cy="3698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800">
                <a:solidFill>
                  <a:srgbClr val="0066FF"/>
                </a:solidFill>
              </a:rPr>
              <a:t>Adv. Techniques for Instruction Delivery and Speculation</a:t>
            </a:r>
          </a:p>
        </p:txBody>
      </p:sp>
      <p:sp>
        <p:nvSpPr>
          <p:cNvPr id="143363" name="Title 5">
            <a:extLst>
              <a:ext uri="{FF2B5EF4-FFF2-40B4-BE49-F238E27FC236}">
                <a16:creationId xmlns:a16="http://schemas.microsoft.com/office/drawing/2014/main" id="{F4CCB854-E60D-E148-A00A-E1171FC32D3C}"/>
              </a:ext>
            </a:extLst>
          </p:cNvPr>
          <p:cNvSpPr>
            <a:spLocks noGrp="1" noChangeArrowheads="1"/>
          </p:cNvSpPr>
          <p:nvPr>
            <p:ph type="title"/>
          </p:nvPr>
        </p:nvSpPr>
        <p:spPr/>
        <p:txBody>
          <a:bodyPr/>
          <a:lstStyle/>
          <a:p>
            <a:r>
              <a:rPr lang="en-US" altLang="en-US"/>
              <a:t>Energy Efficiency</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1">
            <a:extLst>
              <a:ext uri="{FF2B5EF4-FFF2-40B4-BE49-F238E27FC236}">
                <a16:creationId xmlns:a16="http://schemas.microsoft.com/office/drawing/2014/main" id="{CFB7161B-F8AC-064B-B9B9-6252A2592ABC}"/>
              </a:ext>
            </a:extLst>
          </p:cNvPr>
          <p:cNvSpPr>
            <a:spLocks noGrp="1" noChangeArrowheads="1"/>
          </p:cNvSpPr>
          <p:nvPr>
            <p:ph type="title"/>
          </p:nvPr>
        </p:nvSpPr>
        <p:spPr/>
        <p:txBody>
          <a:bodyPr/>
          <a:lstStyle/>
          <a:p>
            <a:r>
              <a:rPr lang="en-US" altLang="en-US"/>
              <a:t>Recap</a:t>
            </a:r>
          </a:p>
        </p:txBody>
      </p:sp>
      <p:sp>
        <p:nvSpPr>
          <p:cNvPr id="145410" name="Rectangle 2">
            <a:extLst>
              <a:ext uri="{FF2B5EF4-FFF2-40B4-BE49-F238E27FC236}">
                <a16:creationId xmlns:a16="http://schemas.microsoft.com/office/drawing/2014/main" id="{5E665B62-D3FD-B94E-9ECB-CD27A325D4D1}"/>
              </a:ext>
            </a:extLst>
          </p:cNvPr>
          <p:cNvSpPr>
            <a:spLocks noGrp="1" noChangeArrowheads="1"/>
          </p:cNvSpPr>
          <p:nvPr>
            <p:ph type="body" idx="1"/>
          </p:nvPr>
        </p:nvSpPr>
        <p:spPr>
          <a:xfrm>
            <a:off x="685800" y="1079500"/>
            <a:ext cx="8001000" cy="5245100"/>
          </a:xfrm>
        </p:spPr>
        <p:txBody>
          <a:bodyPr/>
          <a:lstStyle/>
          <a:p>
            <a:r>
              <a:rPr lang="en-US" altLang="en-US" dirty="0"/>
              <a:t>What is instruction-level parallelism (ILP)?</a:t>
            </a:r>
          </a:p>
          <a:p>
            <a:pPr lvl="1"/>
            <a:r>
              <a:rPr lang="en-US" altLang="en-US" dirty="0"/>
              <a:t>A measure of how many of the operations in a computer program can be performed simultaneously.</a:t>
            </a:r>
          </a:p>
          <a:p>
            <a:pPr lvl="1"/>
            <a:r>
              <a:rPr lang="en-US" altLang="en-US" dirty="0"/>
              <a:t>Pipelining </a:t>
            </a:r>
            <a:r>
              <a:rPr lang="en-US" altLang="en-US" dirty="0">
                <a:sym typeface="Wingdings" pitchFamily="2" charset="2"/>
              </a:rPr>
              <a:t> </a:t>
            </a:r>
            <a:r>
              <a:rPr lang="en-US" altLang="en-US" dirty="0"/>
              <a:t>universal technique in 1985</a:t>
            </a:r>
          </a:p>
          <a:p>
            <a:pPr lvl="2"/>
            <a:r>
              <a:rPr lang="en-US" altLang="en-US" dirty="0"/>
              <a:t>Overlaps execution of instructions </a:t>
            </a:r>
            <a:r>
              <a:rPr lang="en-US" altLang="en-US" dirty="0">
                <a:sym typeface="Wingdings" pitchFamily="2" charset="2"/>
              </a:rPr>
              <a:t> exploits ILP</a:t>
            </a:r>
            <a:endParaRPr lang="en-US" altLang="en-US" dirty="0"/>
          </a:p>
          <a:p>
            <a:r>
              <a:rPr lang="en-US" altLang="en-US" dirty="0"/>
              <a:t>How do processors extract ILP to get faster?</a:t>
            </a:r>
          </a:p>
          <a:p>
            <a:pPr lvl="1"/>
            <a:r>
              <a:rPr lang="en-US" altLang="en-US" dirty="0"/>
              <a:t>More parallelism (or more work per pipeline stage): fewer clocks/instruction [more instructions/cycle]</a:t>
            </a:r>
          </a:p>
          <a:p>
            <a:pPr lvl="2"/>
            <a:r>
              <a:rPr lang="en-US" altLang="en-US" dirty="0"/>
              <a:t>Get WIDER</a:t>
            </a:r>
          </a:p>
          <a:p>
            <a:pPr lvl="1"/>
            <a:r>
              <a:rPr lang="en-US" altLang="en-US" dirty="0"/>
              <a:t>Deeper pipeline stages: fewer gates/clock</a:t>
            </a:r>
          </a:p>
          <a:p>
            <a:pPr lvl="2"/>
            <a:r>
              <a:rPr lang="en-US" altLang="en-US" dirty="0"/>
              <a:t>Get DEEPER</a:t>
            </a:r>
          </a:p>
          <a:p>
            <a:pPr lvl="1"/>
            <a:r>
              <a:rPr lang="en-US" altLang="en-US" dirty="0"/>
              <a:t>Transistors get faster (Moore’</a:t>
            </a:r>
            <a:r>
              <a:rPr lang="en-US" altLang="ja-JP" dirty="0"/>
              <a:t>s Law): fewer </a:t>
            </a:r>
            <a:r>
              <a:rPr lang="en-US" altLang="ja-JP" dirty="0" err="1"/>
              <a:t>ps</a:t>
            </a:r>
            <a:r>
              <a:rPr lang="en-US" altLang="ja-JP" dirty="0"/>
              <a:t>/gate</a:t>
            </a:r>
          </a:p>
          <a:p>
            <a:pPr lvl="2"/>
            <a:r>
              <a:rPr lang="en-US" altLang="en-US" dirty="0"/>
              <a:t>Get FASTER	</a:t>
            </a:r>
          </a:p>
          <a:p>
            <a:r>
              <a:rPr lang="en-US" altLang="en-US" dirty="0"/>
              <a:t>What do processors do to extract ILP?  </a:t>
            </a:r>
          </a:p>
        </p:txBody>
      </p:sp>
      <p:sp>
        <p:nvSpPr>
          <p:cNvPr id="145411" name="Text Box 5">
            <a:extLst>
              <a:ext uri="{FF2B5EF4-FFF2-40B4-BE49-F238E27FC236}">
                <a16:creationId xmlns:a16="http://schemas.microsoft.com/office/drawing/2014/main" id="{6334CE14-677A-8347-A1DC-2A3375BA2A4C}"/>
              </a:ext>
            </a:extLst>
          </p:cNvPr>
          <p:cNvSpPr txBox="1">
            <a:spLocks noChangeArrowheads="1"/>
          </p:cNvSpPr>
          <p:nvPr/>
        </p:nvSpPr>
        <p:spPr bwMode="auto">
          <a:xfrm rot="5400000">
            <a:off x="8693944" y="6406357"/>
            <a:ext cx="530225" cy="3698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800">
                <a:solidFill>
                  <a:srgbClr val="0066FF"/>
                </a:solidFill>
              </a:rPr>
              <a:t>ILP</a:t>
            </a:r>
          </a:p>
        </p:txBody>
      </p:sp>
    </p:spTree>
  </p:cSld>
  <p:clrMapOvr>
    <a:masterClrMapping/>
  </p:clrMapOvr>
  <p:transition advTm="110532"/>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2">
            <a:extLst>
              <a:ext uri="{FF2B5EF4-FFF2-40B4-BE49-F238E27FC236}">
                <a16:creationId xmlns:a16="http://schemas.microsoft.com/office/drawing/2014/main" id="{04673097-4BC1-AD44-A9AE-96EB7E3F4FB1}"/>
              </a:ext>
            </a:extLst>
          </p:cNvPr>
          <p:cNvSpPr>
            <a:spLocks noGrp="1" noChangeArrowheads="1"/>
          </p:cNvSpPr>
          <p:nvPr>
            <p:ph type="title"/>
          </p:nvPr>
        </p:nvSpPr>
        <p:spPr/>
        <p:txBody>
          <a:bodyPr/>
          <a:lstStyle/>
          <a:p>
            <a:r>
              <a:rPr lang="en-AU" altLang="en-US"/>
              <a:t>Get WIDER:  Multiple Issue</a:t>
            </a:r>
          </a:p>
        </p:txBody>
      </p:sp>
      <p:sp>
        <p:nvSpPr>
          <p:cNvPr id="147458" name="Rectangle 3">
            <a:extLst>
              <a:ext uri="{FF2B5EF4-FFF2-40B4-BE49-F238E27FC236}">
                <a16:creationId xmlns:a16="http://schemas.microsoft.com/office/drawing/2014/main" id="{B52CAB7A-66CE-9D40-8DEF-A640EFBD9A1B}"/>
              </a:ext>
            </a:extLst>
          </p:cNvPr>
          <p:cNvSpPr>
            <a:spLocks noGrp="1" noChangeArrowheads="1"/>
          </p:cNvSpPr>
          <p:nvPr>
            <p:ph type="body" idx="1"/>
          </p:nvPr>
        </p:nvSpPr>
        <p:spPr/>
        <p:txBody>
          <a:bodyPr/>
          <a:lstStyle/>
          <a:p>
            <a:r>
              <a:rPr lang="en-US" altLang="en-US"/>
              <a:t>To achieve CPI &lt; 1, need to complete multiple instructions per clock</a:t>
            </a:r>
          </a:p>
          <a:p>
            <a:endParaRPr lang="en-US" altLang="en-US"/>
          </a:p>
          <a:p>
            <a:r>
              <a:rPr lang="en-US" altLang="en-US"/>
              <a:t>Solutions</a:t>
            </a:r>
          </a:p>
          <a:p>
            <a:pPr lvl="1"/>
            <a:r>
              <a:rPr lang="en-US" altLang="en-US"/>
              <a:t>Dynamically scheduled superscalar processors</a:t>
            </a:r>
          </a:p>
          <a:p>
            <a:pPr lvl="1"/>
            <a:r>
              <a:rPr lang="en-US" altLang="en-US"/>
              <a:t>Statically scheduled superscalar processors</a:t>
            </a:r>
          </a:p>
          <a:p>
            <a:pPr lvl="1"/>
            <a:r>
              <a:rPr lang="en-US" altLang="en-US"/>
              <a:t>VLIW (very long instruction word) processors</a:t>
            </a:r>
          </a:p>
        </p:txBody>
      </p:sp>
      <p:sp>
        <p:nvSpPr>
          <p:cNvPr id="147459" name="Text Box 5">
            <a:extLst>
              <a:ext uri="{FF2B5EF4-FFF2-40B4-BE49-F238E27FC236}">
                <a16:creationId xmlns:a16="http://schemas.microsoft.com/office/drawing/2014/main" id="{53550E13-6E20-BA4E-8D99-9F52BD43A3AB}"/>
              </a:ext>
            </a:extLst>
          </p:cNvPr>
          <p:cNvSpPr txBox="1">
            <a:spLocks noChangeArrowheads="1"/>
          </p:cNvSpPr>
          <p:nvPr/>
        </p:nvSpPr>
        <p:spPr bwMode="auto">
          <a:xfrm rot="5400000">
            <a:off x="8693944" y="6406357"/>
            <a:ext cx="530225" cy="3698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800">
                <a:solidFill>
                  <a:srgbClr val="0066FF"/>
                </a:solidFill>
              </a:rPr>
              <a:t>ILP</a:t>
            </a:r>
          </a:p>
        </p:txBody>
      </p:sp>
      <mc:AlternateContent xmlns:mc="http://schemas.openxmlformats.org/markup-compatibility/2006" xmlns:p14="http://schemas.microsoft.com/office/powerpoint/2010/main" xmlns:iact="http://schemas.microsoft.com/office/powerpoint/2014/inkAction">
        <mc:Choice Requires="p14 iact">
          <p:contentPart p14:bwMode="auto" r:id="rId3">
            <p14:nvContentPartPr>
              <p14:cNvPr id="3" name="Ink 2">
                <a:extLst>
                  <a:ext uri="{FF2B5EF4-FFF2-40B4-BE49-F238E27FC236}">
                    <a16:creationId xmlns:a16="http://schemas.microsoft.com/office/drawing/2014/main" id="{A01E0069-E739-E145-A94D-93F8F306805D}"/>
                  </a:ext>
                </a:extLst>
              </p14:cNvPr>
              <p14:cNvContentPartPr/>
              <p14:nvPr>
                <p:extLst>
                  <p:ext uri="{42D2F446-02D8-4167-A562-619A0277C38B}">
                    <p15:isNarration xmlns:p15="http://schemas.microsoft.com/office/powerpoint/2012/main" val="1"/>
                  </p:ext>
                </p:extLst>
              </p14:nvPr>
            </p14:nvContentPartPr>
            <p14:xfrm>
              <a:off x="6366600" y="2972880"/>
              <a:ext cx="244080" cy="784080"/>
            </p14:xfrm>
          </p:contentPart>
        </mc:Choice>
        <mc:Fallback xmlns="">
          <p:pic>
            <p:nvPicPr>
              <p:cNvPr id="3" name="Ink 2">
                <a:extLst>
                  <a:ext uri="{FF2B5EF4-FFF2-40B4-BE49-F238E27FC236}">
                    <a16:creationId xmlns:a16="http://schemas.microsoft.com/office/drawing/2014/main" id="{A01E0069-E739-E145-A94D-93F8F306805D}"/>
                  </a:ext>
                </a:extLst>
              </p:cNvPr>
              <p:cNvPicPr>
                <a:picLocks noGrp="1" noRot="1" noChangeAspect="1" noMove="1" noResize="1" noEditPoints="1" noAdjustHandles="1" noChangeArrowheads="1" noChangeShapeType="1"/>
              </p:cNvPicPr>
              <p:nvPr/>
            </p:nvPicPr>
            <p:blipFill>
              <a:blip r:embed="rId6"/>
              <a:stretch>
                <a:fillRect/>
              </a:stretch>
            </p:blipFill>
            <p:spPr>
              <a:xfrm>
                <a:off x="6357240" y="2963520"/>
                <a:ext cx="262800" cy="802800"/>
              </a:xfrm>
              <a:prstGeom prst="rect">
                <a:avLst/>
              </a:prstGeom>
            </p:spPr>
          </p:pic>
        </mc:Fallback>
      </mc:AlternateContent>
    </p:spTree>
  </p:cSld>
  <p:clrMapOvr>
    <a:masterClrMapping/>
  </p:clrMapOvr>
  <p:transition advTm="81612"/>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md type="call" cmd="playFrom(0.0)">
                                      <p:cBhvr>
                                        <p:cTn id="7"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1">
            <a:extLst>
              <a:ext uri="{FF2B5EF4-FFF2-40B4-BE49-F238E27FC236}">
                <a16:creationId xmlns:a16="http://schemas.microsoft.com/office/drawing/2014/main" id="{2D1E2633-8606-CE49-8B59-9BA725CF1E74}"/>
              </a:ext>
            </a:extLst>
          </p:cNvPr>
          <p:cNvSpPr>
            <a:spLocks noGrp="1" noChangeArrowheads="1"/>
          </p:cNvSpPr>
          <p:nvPr>
            <p:ph type="title"/>
          </p:nvPr>
        </p:nvSpPr>
        <p:spPr/>
        <p:txBody>
          <a:bodyPr/>
          <a:lstStyle/>
          <a:p>
            <a:r>
              <a:rPr lang="en-US" altLang="en-US"/>
              <a:t>Get WIDER: Machine Parallelism</a:t>
            </a:r>
          </a:p>
        </p:txBody>
      </p:sp>
      <p:sp>
        <p:nvSpPr>
          <p:cNvPr id="19459" name="Rectangle 2">
            <a:extLst>
              <a:ext uri="{FF2B5EF4-FFF2-40B4-BE49-F238E27FC236}">
                <a16:creationId xmlns:a16="http://schemas.microsoft.com/office/drawing/2014/main" id="{34113679-3311-BC4E-A45F-4DB3B8747C8D}"/>
              </a:ext>
            </a:extLst>
          </p:cNvPr>
          <p:cNvSpPr>
            <a:spLocks noGrp="1" noChangeArrowheads="1"/>
          </p:cNvSpPr>
          <p:nvPr>
            <p:ph type="body" idx="1"/>
          </p:nvPr>
        </p:nvSpPr>
        <p:spPr/>
        <p:txBody>
          <a:bodyPr/>
          <a:lstStyle/>
          <a:p>
            <a:r>
              <a:rPr lang="en-US" altLang="en-US"/>
              <a:t>Two approaches for machine parallelism, where the responsibility of resolving hazards is … </a:t>
            </a:r>
          </a:p>
          <a:p>
            <a:pPr lvl="1"/>
            <a:r>
              <a:rPr lang="en-US" altLang="en-US"/>
              <a:t>Hardware-based dynamic approaches</a:t>
            </a:r>
          </a:p>
          <a:p>
            <a:pPr lvl="2"/>
            <a:r>
              <a:rPr lang="en-US" altLang="en-US"/>
              <a:t>Dynamic-issue superscalar</a:t>
            </a:r>
          </a:p>
          <a:p>
            <a:pPr lvl="2"/>
            <a:r>
              <a:rPr lang="en-US" altLang="en-US">
                <a:solidFill>
                  <a:srgbClr val="A6A6A6"/>
                </a:solidFill>
              </a:rPr>
              <a:t>Typically used in server and desktop processors</a:t>
            </a:r>
          </a:p>
          <a:p>
            <a:pPr lvl="2"/>
            <a:r>
              <a:rPr lang="en-US" altLang="en-US">
                <a:solidFill>
                  <a:srgbClr val="A6A6A6"/>
                </a:solidFill>
              </a:rPr>
              <a:t>Not used as extensively in PMP processors</a:t>
            </a:r>
          </a:p>
          <a:p>
            <a:pPr lvl="1"/>
            <a:r>
              <a:rPr lang="en-US" altLang="en-US"/>
              <a:t>Software-based static approaches (i.e., compiler)</a:t>
            </a:r>
          </a:p>
          <a:p>
            <a:pPr lvl="2"/>
            <a:r>
              <a:rPr lang="en-US" altLang="en-US"/>
              <a:t>Static </a:t>
            </a:r>
            <a:r>
              <a:rPr lang="ja-JP" altLang="en-US"/>
              <a:t>“</a:t>
            </a:r>
            <a:r>
              <a:rPr lang="en-US" altLang="ja-JP"/>
              <a:t>VLIW: Very Long Instruction Word</a:t>
            </a:r>
            <a:r>
              <a:rPr lang="ja-JP" altLang="en-US"/>
              <a:t>”</a:t>
            </a:r>
            <a:endParaRPr lang="en-US" altLang="ja-JP"/>
          </a:p>
          <a:p>
            <a:pPr lvl="2"/>
            <a:r>
              <a:rPr lang="en-US" altLang="en-US">
                <a:solidFill>
                  <a:srgbClr val="A6A6A6"/>
                </a:solidFill>
              </a:rPr>
              <a:t>Not as successful outside of scientific applications</a:t>
            </a:r>
          </a:p>
          <a:p>
            <a:endParaRPr lang="en-US" altLang="en-US"/>
          </a:p>
        </p:txBody>
      </p:sp>
    </p:spTree>
  </p:cSld>
  <p:clrMapOvr>
    <a:masterClrMapping/>
  </p:clrMapOvr>
  <p:transition advTm="56058"/>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withEffect">
                                  <p:stCondLst>
                                    <p:cond delay="0"/>
                                  </p:stCondLst>
                                  <p:childTnLst>
                                    <p:set>
                                      <p:cBhvr>
                                        <p:cTn id="6" dur="1" fill="hold">
                                          <p:stCondLst>
                                            <p:cond delay="0"/>
                                          </p:stCondLst>
                                        </p:cTn>
                                        <p:tgtEl>
                                          <p:spTgt spid="19459">
                                            <p:txEl>
                                              <p:pRg st="1" end="1"/>
                                            </p:txEl>
                                          </p:spTgt>
                                        </p:tgtEl>
                                        <p:attrNameLst>
                                          <p:attrName>style.visibility</p:attrName>
                                        </p:attrNameLst>
                                      </p:cBhvr>
                                      <p:to>
                                        <p:strVal val="visible"/>
                                      </p:to>
                                    </p:set>
                                    <p:animEffect transition="in" filter="slide(fromBottom)">
                                      <p:cBhvr>
                                        <p:cTn id="7" dur="500"/>
                                        <p:tgtEl>
                                          <p:spTgt spid="19459">
                                            <p:txEl>
                                              <p:pRg st="1" end="1"/>
                                            </p:txEl>
                                          </p:spTgt>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19459">
                                            <p:txEl>
                                              <p:pRg st="2" end="2"/>
                                            </p:txEl>
                                          </p:spTgt>
                                        </p:tgtEl>
                                        <p:attrNameLst>
                                          <p:attrName>style.visibility</p:attrName>
                                        </p:attrNameLst>
                                      </p:cBhvr>
                                      <p:to>
                                        <p:strVal val="visible"/>
                                      </p:to>
                                    </p:set>
                                    <p:animEffect transition="in" filter="slide(fromBottom)">
                                      <p:cBhvr>
                                        <p:cTn id="10" dur="500"/>
                                        <p:tgtEl>
                                          <p:spTgt spid="19459">
                                            <p:txEl>
                                              <p:pRg st="2" end="2"/>
                                            </p:txEl>
                                          </p:spTgt>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19459">
                                            <p:txEl>
                                              <p:pRg st="3" end="3"/>
                                            </p:txEl>
                                          </p:spTgt>
                                        </p:tgtEl>
                                        <p:attrNameLst>
                                          <p:attrName>style.visibility</p:attrName>
                                        </p:attrNameLst>
                                      </p:cBhvr>
                                      <p:to>
                                        <p:strVal val="visible"/>
                                      </p:to>
                                    </p:set>
                                    <p:animEffect transition="in" filter="slide(fromBottom)">
                                      <p:cBhvr>
                                        <p:cTn id="13" dur="500"/>
                                        <p:tgtEl>
                                          <p:spTgt spid="19459">
                                            <p:txEl>
                                              <p:pRg st="3" end="3"/>
                                            </p:txEl>
                                          </p:spTgt>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19459">
                                            <p:txEl>
                                              <p:pRg st="4" end="4"/>
                                            </p:txEl>
                                          </p:spTgt>
                                        </p:tgtEl>
                                        <p:attrNameLst>
                                          <p:attrName>style.visibility</p:attrName>
                                        </p:attrNameLst>
                                      </p:cBhvr>
                                      <p:to>
                                        <p:strVal val="visible"/>
                                      </p:to>
                                    </p:set>
                                    <p:animEffect transition="in" filter="slide(fromBottom)">
                                      <p:cBhvr>
                                        <p:cTn id="16" dur="500"/>
                                        <p:tgtEl>
                                          <p:spTgt spid="19459">
                                            <p:txEl>
                                              <p:pRg st="4" end="4"/>
                                            </p:txEl>
                                          </p:spTgt>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19459">
                                            <p:txEl>
                                              <p:pRg st="5" end="5"/>
                                            </p:txEl>
                                          </p:spTgt>
                                        </p:tgtEl>
                                        <p:attrNameLst>
                                          <p:attrName>style.visibility</p:attrName>
                                        </p:attrNameLst>
                                      </p:cBhvr>
                                      <p:to>
                                        <p:strVal val="visible"/>
                                      </p:to>
                                    </p:set>
                                    <p:animEffect transition="in" filter="slide(fromBottom)">
                                      <p:cBhvr>
                                        <p:cTn id="19" dur="500"/>
                                        <p:tgtEl>
                                          <p:spTgt spid="19459">
                                            <p:txEl>
                                              <p:pRg st="5" end="5"/>
                                            </p:txEl>
                                          </p:spTgt>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19459">
                                            <p:txEl>
                                              <p:pRg st="6" end="6"/>
                                            </p:txEl>
                                          </p:spTgt>
                                        </p:tgtEl>
                                        <p:attrNameLst>
                                          <p:attrName>style.visibility</p:attrName>
                                        </p:attrNameLst>
                                      </p:cBhvr>
                                      <p:to>
                                        <p:strVal val="visible"/>
                                      </p:to>
                                    </p:set>
                                    <p:animEffect transition="in" filter="slide(fromBottom)">
                                      <p:cBhvr>
                                        <p:cTn id="22" dur="500"/>
                                        <p:tgtEl>
                                          <p:spTgt spid="19459">
                                            <p:txEl>
                                              <p:pRg st="6" end="6"/>
                                            </p:txEl>
                                          </p:spTgt>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19459">
                                            <p:txEl>
                                              <p:pRg st="7" end="7"/>
                                            </p:txEl>
                                          </p:spTgt>
                                        </p:tgtEl>
                                        <p:attrNameLst>
                                          <p:attrName>style.visibility</p:attrName>
                                        </p:attrNameLst>
                                      </p:cBhvr>
                                      <p:to>
                                        <p:strVal val="visible"/>
                                      </p:to>
                                    </p:set>
                                    <p:animEffect transition="in" filter="slide(fromBottom)">
                                      <p:cBhvr>
                                        <p:cTn id="25" dur="500"/>
                                        <p:tgtEl>
                                          <p:spTgt spid="1945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1">
            <a:extLst>
              <a:ext uri="{FF2B5EF4-FFF2-40B4-BE49-F238E27FC236}">
                <a16:creationId xmlns:a16="http://schemas.microsoft.com/office/drawing/2014/main" id="{7AD19D4B-D0A6-2748-ABC3-1F9014433E2E}"/>
              </a:ext>
            </a:extLst>
          </p:cNvPr>
          <p:cNvSpPr>
            <a:spLocks noGrp="1" noChangeArrowheads="1"/>
          </p:cNvSpPr>
          <p:nvPr>
            <p:ph type="title"/>
          </p:nvPr>
        </p:nvSpPr>
        <p:spPr/>
        <p:txBody>
          <a:bodyPr/>
          <a:lstStyle/>
          <a:p>
            <a:r>
              <a:rPr lang="en-US" altLang="en-US"/>
              <a:t>Multiple-Issue Processor Styles</a:t>
            </a:r>
          </a:p>
        </p:txBody>
      </p:sp>
      <p:sp>
        <p:nvSpPr>
          <p:cNvPr id="151554" name="Rectangle 2">
            <a:extLst>
              <a:ext uri="{FF2B5EF4-FFF2-40B4-BE49-F238E27FC236}">
                <a16:creationId xmlns:a16="http://schemas.microsoft.com/office/drawing/2014/main" id="{815E8DB4-C958-004B-8ECD-915826CD91C7}"/>
              </a:ext>
            </a:extLst>
          </p:cNvPr>
          <p:cNvSpPr>
            <a:spLocks noGrp="1" noChangeArrowheads="1"/>
          </p:cNvSpPr>
          <p:nvPr>
            <p:ph idx="1"/>
          </p:nvPr>
        </p:nvSpPr>
        <p:spPr/>
        <p:txBody>
          <a:bodyPr/>
          <a:lstStyle/>
          <a:p>
            <a:r>
              <a:rPr lang="en-US" altLang="en-US"/>
              <a:t>Dynamic multiple-issue processors (aka superscalar)</a:t>
            </a:r>
          </a:p>
          <a:p>
            <a:pPr lvl="1"/>
            <a:r>
              <a:rPr lang="en-US" altLang="en-US"/>
              <a:t>Decisions on which instructions to execute simultaneously are being made dynamically (at run time by the hardware)</a:t>
            </a:r>
          </a:p>
          <a:p>
            <a:pPr lvl="2"/>
            <a:r>
              <a:rPr lang="en-US" altLang="en-US"/>
              <a:t>Example:  IBM Power 2, Pentium Pro/2/3/4, Core, MIPS R10K, HP PA 8500</a:t>
            </a:r>
          </a:p>
          <a:p>
            <a:endParaRPr lang="en-US" altLang="en-US"/>
          </a:p>
          <a:p>
            <a:r>
              <a:rPr lang="en-US" altLang="en-US"/>
              <a:t>Static multiple-issue processors (aka VLIW)</a:t>
            </a:r>
          </a:p>
          <a:p>
            <a:pPr lvl="1"/>
            <a:r>
              <a:rPr lang="en-US" altLang="en-US"/>
              <a:t>Decisions on which instructions to execute simultaneously are being made statically (at compile time by the compiler)</a:t>
            </a:r>
          </a:p>
          <a:p>
            <a:pPr lvl="2"/>
            <a:r>
              <a:rPr lang="en-US" altLang="en-US"/>
              <a:t>Example: Intel Itanium and Itanium 2 for the IA-64 ISA—EPIC (Explicit Parallel Instruction Computer)</a:t>
            </a:r>
          </a:p>
          <a:p>
            <a:endParaRPr lang="en-US" altLang="en-US"/>
          </a:p>
        </p:txBody>
      </p:sp>
    </p:spTree>
  </p:cSld>
  <p:clrMapOvr>
    <a:masterClrMapping/>
  </p:clrMapOvr>
  <p:transition advTm="127725"/>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Title 1">
            <a:extLst>
              <a:ext uri="{FF2B5EF4-FFF2-40B4-BE49-F238E27FC236}">
                <a16:creationId xmlns:a16="http://schemas.microsoft.com/office/drawing/2014/main" id="{447F7CAB-B7D0-894E-8C68-480151404CD5}"/>
              </a:ext>
            </a:extLst>
          </p:cNvPr>
          <p:cNvSpPr>
            <a:spLocks noGrp="1" noChangeArrowheads="1"/>
          </p:cNvSpPr>
          <p:nvPr>
            <p:ph type="title"/>
          </p:nvPr>
        </p:nvSpPr>
        <p:spPr/>
        <p:txBody>
          <a:bodyPr/>
          <a:lstStyle/>
          <a:p>
            <a:r>
              <a:rPr lang="en-US" altLang="en-US"/>
              <a:t>Multiple-Issue Processor Styles</a:t>
            </a:r>
          </a:p>
        </p:txBody>
      </p:sp>
      <p:sp>
        <p:nvSpPr>
          <p:cNvPr id="152578" name="Text Box 5">
            <a:extLst>
              <a:ext uri="{FF2B5EF4-FFF2-40B4-BE49-F238E27FC236}">
                <a16:creationId xmlns:a16="http://schemas.microsoft.com/office/drawing/2014/main" id="{D361373E-E3B5-3E4E-BACA-5172C70B9DE9}"/>
              </a:ext>
            </a:extLst>
          </p:cNvPr>
          <p:cNvSpPr txBox="1">
            <a:spLocks noChangeArrowheads="1"/>
          </p:cNvSpPr>
          <p:nvPr/>
        </p:nvSpPr>
        <p:spPr bwMode="auto">
          <a:xfrm rot="5400000">
            <a:off x="7814469" y="5542757"/>
            <a:ext cx="2289175" cy="3698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800">
                <a:solidFill>
                  <a:srgbClr val="0066FF"/>
                </a:solidFill>
              </a:rPr>
              <a:t>Dynamic Scheduling</a:t>
            </a:r>
          </a:p>
        </p:txBody>
      </p:sp>
      <p:pic>
        <p:nvPicPr>
          <p:cNvPr id="152579" name="Picture 2">
            <a:extLst>
              <a:ext uri="{FF2B5EF4-FFF2-40B4-BE49-F238E27FC236}">
                <a16:creationId xmlns:a16="http://schemas.microsoft.com/office/drawing/2014/main" id="{7B517F6C-0409-3E40-B36D-6811066E12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1319213"/>
            <a:ext cx="8077200" cy="422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54087"/>
    </mc:Choice>
    <mc:Fallback xmlns="">
      <p:transition spd="slow" advTm="54087"/>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a:extLst>
              <a:ext uri="{FF2B5EF4-FFF2-40B4-BE49-F238E27FC236}">
                <a16:creationId xmlns:a16="http://schemas.microsoft.com/office/drawing/2014/main" id="{190F5237-8B3F-2E44-8BE7-3E53E9C10FF6}"/>
              </a:ext>
            </a:extLst>
          </p:cNvPr>
          <p:cNvSpPr>
            <a:spLocks noGrp="1" noChangeArrowheads="1"/>
          </p:cNvSpPr>
          <p:nvPr>
            <p:ph type="title"/>
          </p:nvPr>
        </p:nvSpPr>
        <p:spPr/>
        <p:txBody>
          <a:bodyPr/>
          <a:lstStyle/>
          <a:p>
            <a:r>
              <a:rPr lang="en-US" altLang="en-US"/>
              <a:t>Example:  IOI-OOC</a:t>
            </a:r>
          </a:p>
        </p:txBody>
      </p:sp>
      <p:sp>
        <p:nvSpPr>
          <p:cNvPr id="29698" name="Freeform 2">
            <a:extLst>
              <a:ext uri="{FF2B5EF4-FFF2-40B4-BE49-F238E27FC236}">
                <a16:creationId xmlns:a16="http://schemas.microsoft.com/office/drawing/2014/main" id="{0FED7BF9-E69C-ED4C-9155-5C92316ABA40}"/>
              </a:ext>
            </a:extLst>
          </p:cNvPr>
          <p:cNvSpPr>
            <a:spLocks/>
          </p:cNvSpPr>
          <p:nvPr/>
        </p:nvSpPr>
        <p:spPr bwMode="auto">
          <a:xfrm>
            <a:off x="2790825" y="1336675"/>
            <a:ext cx="334963" cy="766763"/>
          </a:xfrm>
          <a:custGeom>
            <a:avLst/>
            <a:gdLst>
              <a:gd name="T0" fmla="*/ 0 w 21600"/>
              <a:gd name="T1" fmla="*/ 2147483646 h 21600"/>
              <a:gd name="T2" fmla="*/ 2147483646 w 21600"/>
              <a:gd name="T3" fmla="*/ 2147483646 h 21600"/>
              <a:gd name="T4" fmla="*/ 0 w 21600"/>
              <a:gd name="T5" fmla="*/ 2147483646 h 21600"/>
              <a:gd name="T6" fmla="*/ 0 w 21600"/>
              <a:gd name="T7" fmla="*/ 0 h 21600"/>
              <a:gd name="T8" fmla="*/ 2147483646 w 21600"/>
              <a:gd name="T9" fmla="*/ 2147483646 h 21600"/>
              <a:gd name="T10" fmla="*/ 2147483646 w 21600"/>
              <a:gd name="T11" fmla="*/ 2147483646 h 21600"/>
              <a:gd name="T12" fmla="*/ 0 w 21600"/>
              <a:gd name="T13" fmla="*/ 2147483646 h 21600"/>
              <a:gd name="T14" fmla="*/ 0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4400"/>
                </a:moveTo>
                <a:lnTo>
                  <a:pt x="7234" y="10800"/>
                </a:lnTo>
                <a:lnTo>
                  <a:pt x="0" y="7200"/>
                </a:lnTo>
                <a:lnTo>
                  <a:pt x="0" y="0"/>
                </a:lnTo>
                <a:lnTo>
                  <a:pt x="21600" y="7200"/>
                </a:lnTo>
                <a:lnTo>
                  <a:pt x="21600" y="14400"/>
                </a:lnTo>
                <a:lnTo>
                  <a:pt x="0" y="21600"/>
                </a:lnTo>
                <a:lnTo>
                  <a:pt x="0" y="144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9699" name="Rectangle 3">
            <a:extLst>
              <a:ext uri="{FF2B5EF4-FFF2-40B4-BE49-F238E27FC236}">
                <a16:creationId xmlns:a16="http://schemas.microsoft.com/office/drawing/2014/main" id="{91250AD4-D132-8140-B18D-0E9AC8F220CA}"/>
              </a:ext>
            </a:extLst>
          </p:cNvPr>
          <p:cNvSpPr>
            <a:spLocks/>
          </p:cNvSpPr>
          <p:nvPr/>
        </p:nvSpPr>
        <p:spPr bwMode="auto">
          <a:xfrm rot="5400000">
            <a:off x="2831306" y="1556545"/>
            <a:ext cx="269875"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7" bIns="0" anchor="ctr">
            <a:spAutoFit/>
          </a:bodyP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EX</a:t>
            </a:r>
          </a:p>
        </p:txBody>
      </p:sp>
      <p:sp>
        <p:nvSpPr>
          <p:cNvPr id="29700" name="Rectangle 4">
            <a:extLst>
              <a:ext uri="{FF2B5EF4-FFF2-40B4-BE49-F238E27FC236}">
                <a16:creationId xmlns:a16="http://schemas.microsoft.com/office/drawing/2014/main" id="{2CBA0A7E-DE67-3444-83C8-43A16DD450E1}"/>
              </a:ext>
            </a:extLst>
          </p:cNvPr>
          <p:cNvSpPr>
            <a:spLocks/>
          </p:cNvSpPr>
          <p:nvPr/>
        </p:nvSpPr>
        <p:spPr bwMode="auto">
          <a:xfrm>
            <a:off x="2081213" y="1504950"/>
            <a:ext cx="23177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7" bIns="0" anchor="ctr">
            <a:spAutoFit/>
          </a:bodyP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IF</a:t>
            </a:r>
          </a:p>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ID</a:t>
            </a:r>
          </a:p>
        </p:txBody>
      </p:sp>
      <p:sp>
        <p:nvSpPr>
          <p:cNvPr id="29701" name="Freeform 5">
            <a:extLst>
              <a:ext uri="{FF2B5EF4-FFF2-40B4-BE49-F238E27FC236}">
                <a16:creationId xmlns:a16="http://schemas.microsoft.com/office/drawing/2014/main" id="{AC458DE2-2408-BD48-B608-9E861C6113B1}"/>
              </a:ext>
            </a:extLst>
          </p:cNvPr>
          <p:cNvSpPr>
            <a:spLocks/>
          </p:cNvSpPr>
          <p:nvPr/>
        </p:nvSpPr>
        <p:spPr bwMode="auto">
          <a:xfrm>
            <a:off x="1985963" y="1485900"/>
            <a:ext cx="266700" cy="457200"/>
          </a:xfrm>
          <a:custGeom>
            <a:avLst/>
            <a:gdLst>
              <a:gd name="T0" fmla="*/ 2147483646 w 21600"/>
              <a:gd name="T1" fmla="*/ 0 h 21600"/>
              <a:gd name="T2" fmla="*/ 0 w 21600"/>
              <a:gd name="T3" fmla="*/ 0 h 21600"/>
              <a:gd name="T4" fmla="*/ 0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21600" y="0"/>
                </a:moveTo>
                <a:lnTo>
                  <a:pt x="0" y="0"/>
                </a:lnTo>
                <a:lnTo>
                  <a:pt x="0" y="21600"/>
                </a:lnTo>
                <a:lnTo>
                  <a:pt x="2160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9702" name="Freeform 6">
            <a:extLst>
              <a:ext uri="{FF2B5EF4-FFF2-40B4-BE49-F238E27FC236}">
                <a16:creationId xmlns:a16="http://schemas.microsoft.com/office/drawing/2014/main" id="{E41CB778-01D6-044B-8129-D2F16E371C74}"/>
              </a:ext>
            </a:extLst>
          </p:cNvPr>
          <p:cNvSpPr>
            <a:spLocks/>
          </p:cNvSpPr>
          <p:nvPr/>
        </p:nvSpPr>
        <p:spPr bwMode="auto">
          <a:xfrm>
            <a:off x="2252663" y="1485900"/>
            <a:ext cx="269875" cy="457200"/>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9703" name="Line 7">
            <a:extLst>
              <a:ext uri="{FF2B5EF4-FFF2-40B4-BE49-F238E27FC236}">
                <a16:creationId xmlns:a16="http://schemas.microsoft.com/office/drawing/2014/main" id="{EC42B5EE-C22A-D941-A2FA-83AAB7753D60}"/>
              </a:ext>
            </a:extLst>
          </p:cNvPr>
          <p:cNvSpPr>
            <a:spLocks noChangeShapeType="1"/>
          </p:cNvSpPr>
          <p:nvPr/>
        </p:nvSpPr>
        <p:spPr bwMode="auto">
          <a:xfrm>
            <a:off x="2528888" y="1565275"/>
            <a:ext cx="249237"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9704" name="Rectangle 8">
            <a:extLst>
              <a:ext uri="{FF2B5EF4-FFF2-40B4-BE49-F238E27FC236}">
                <a16:creationId xmlns:a16="http://schemas.microsoft.com/office/drawing/2014/main" id="{7BBD92BE-2EE6-424E-9189-CFD44F329B14}"/>
              </a:ext>
            </a:extLst>
          </p:cNvPr>
          <p:cNvSpPr>
            <a:spLocks/>
          </p:cNvSpPr>
          <p:nvPr/>
        </p:nvSpPr>
        <p:spPr bwMode="auto">
          <a:xfrm>
            <a:off x="4122738" y="1493838"/>
            <a:ext cx="4127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39687" bIns="0" anchor="ct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WB</a:t>
            </a:r>
          </a:p>
        </p:txBody>
      </p:sp>
      <p:sp>
        <p:nvSpPr>
          <p:cNvPr id="29705" name="Freeform 9">
            <a:extLst>
              <a:ext uri="{FF2B5EF4-FFF2-40B4-BE49-F238E27FC236}">
                <a16:creationId xmlns:a16="http://schemas.microsoft.com/office/drawing/2014/main" id="{0888AC7C-5749-5C43-9F75-F7D57BD1DBC6}"/>
              </a:ext>
            </a:extLst>
          </p:cNvPr>
          <p:cNvSpPr>
            <a:spLocks/>
          </p:cNvSpPr>
          <p:nvPr/>
        </p:nvSpPr>
        <p:spPr bwMode="auto">
          <a:xfrm>
            <a:off x="4079875" y="1485900"/>
            <a:ext cx="225425" cy="457200"/>
          </a:xfrm>
          <a:custGeom>
            <a:avLst/>
            <a:gdLst>
              <a:gd name="T0" fmla="*/ 2147483646 w 21600"/>
              <a:gd name="T1" fmla="*/ 0 h 21600"/>
              <a:gd name="T2" fmla="*/ 0 w 21600"/>
              <a:gd name="T3" fmla="*/ 0 h 21600"/>
              <a:gd name="T4" fmla="*/ 0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21600" y="0"/>
                </a:moveTo>
                <a:lnTo>
                  <a:pt x="0" y="0"/>
                </a:lnTo>
                <a:lnTo>
                  <a:pt x="0" y="21600"/>
                </a:lnTo>
                <a:lnTo>
                  <a:pt x="2160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9706" name="Freeform 10">
            <a:extLst>
              <a:ext uri="{FF2B5EF4-FFF2-40B4-BE49-F238E27FC236}">
                <a16:creationId xmlns:a16="http://schemas.microsoft.com/office/drawing/2014/main" id="{136BC3A9-6EB0-A049-BB67-BB448F11EEBA}"/>
              </a:ext>
            </a:extLst>
          </p:cNvPr>
          <p:cNvSpPr>
            <a:spLocks/>
          </p:cNvSpPr>
          <p:nvPr/>
        </p:nvSpPr>
        <p:spPr bwMode="auto">
          <a:xfrm>
            <a:off x="4308475" y="1485900"/>
            <a:ext cx="225425" cy="457200"/>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9707" name="Line 11">
            <a:extLst>
              <a:ext uri="{FF2B5EF4-FFF2-40B4-BE49-F238E27FC236}">
                <a16:creationId xmlns:a16="http://schemas.microsoft.com/office/drawing/2014/main" id="{11BC8599-C905-A44E-A6DD-A374B68F8222}"/>
              </a:ext>
            </a:extLst>
          </p:cNvPr>
          <p:cNvSpPr>
            <a:spLocks noChangeShapeType="1"/>
          </p:cNvSpPr>
          <p:nvPr/>
        </p:nvSpPr>
        <p:spPr bwMode="auto">
          <a:xfrm>
            <a:off x="3814763" y="1714500"/>
            <a:ext cx="246062"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9708" name="Line 12">
            <a:extLst>
              <a:ext uri="{FF2B5EF4-FFF2-40B4-BE49-F238E27FC236}">
                <a16:creationId xmlns:a16="http://schemas.microsoft.com/office/drawing/2014/main" id="{969739CC-1133-CD46-86C2-198ED7EC363A}"/>
              </a:ext>
            </a:extLst>
          </p:cNvPr>
          <p:cNvSpPr>
            <a:spLocks noChangeShapeType="1"/>
          </p:cNvSpPr>
          <p:nvPr/>
        </p:nvSpPr>
        <p:spPr bwMode="auto">
          <a:xfrm>
            <a:off x="2528888" y="1863725"/>
            <a:ext cx="249237"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9709" name="Rectangle 13">
            <a:extLst>
              <a:ext uri="{FF2B5EF4-FFF2-40B4-BE49-F238E27FC236}">
                <a16:creationId xmlns:a16="http://schemas.microsoft.com/office/drawing/2014/main" id="{6D545CD0-D77F-0140-AD09-079192A39CB9}"/>
              </a:ext>
            </a:extLst>
          </p:cNvPr>
          <p:cNvSpPr>
            <a:spLocks/>
          </p:cNvSpPr>
          <p:nvPr/>
        </p:nvSpPr>
        <p:spPr bwMode="auto">
          <a:xfrm>
            <a:off x="517525" y="1677988"/>
            <a:ext cx="223838"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7" bIns="0" anchor="ctr">
            <a:spAutoFit/>
          </a:bodyP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800">
                <a:latin typeface="Lucida Grande" panose="020B0600040502020204" pitchFamily="34" charset="0"/>
                <a:sym typeface="Lucida Grande" panose="020B0600040502020204" pitchFamily="34" charset="0"/>
              </a:rPr>
              <a:t>I</a:t>
            </a:r>
          </a:p>
          <a:p>
            <a:pPr eaLnBrk="1" hangingPunct="1">
              <a:spcBef>
                <a:spcPct val="0"/>
              </a:spcBef>
              <a:buFontTx/>
              <a:buNone/>
            </a:pPr>
            <a:r>
              <a:rPr lang="en-US" altLang="en-US" sz="1800">
                <a:latin typeface="Lucida Grande" panose="020B0600040502020204" pitchFamily="34" charset="0"/>
                <a:sym typeface="Lucida Grande" panose="020B0600040502020204" pitchFamily="34" charset="0"/>
              </a:rPr>
              <a:t>n</a:t>
            </a:r>
          </a:p>
          <a:p>
            <a:pPr eaLnBrk="1" hangingPunct="1">
              <a:spcBef>
                <a:spcPct val="0"/>
              </a:spcBef>
              <a:buFontTx/>
              <a:buNone/>
            </a:pPr>
            <a:r>
              <a:rPr lang="en-US" altLang="en-US" sz="1800">
                <a:latin typeface="Lucida Grande" panose="020B0600040502020204" pitchFamily="34" charset="0"/>
                <a:sym typeface="Lucida Grande" panose="020B0600040502020204" pitchFamily="34" charset="0"/>
              </a:rPr>
              <a:t>s</a:t>
            </a:r>
          </a:p>
          <a:p>
            <a:pPr eaLnBrk="1" hangingPunct="1">
              <a:spcBef>
                <a:spcPct val="0"/>
              </a:spcBef>
              <a:buFontTx/>
              <a:buNone/>
            </a:pPr>
            <a:r>
              <a:rPr lang="en-US" altLang="en-US" sz="1800">
                <a:latin typeface="Lucida Grande" panose="020B0600040502020204" pitchFamily="34" charset="0"/>
                <a:sym typeface="Lucida Grande" panose="020B0600040502020204" pitchFamily="34" charset="0"/>
              </a:rPr>
              <a:t>t</a:t>
            </a:r>
          </a:p>
          <a:p>
            <a:pPr eaLnBrk="1" hangingPunct="1">
              <a:spcBef>
                <a:spcPct val="0"/>
              </a:spcBef>
              <a:buFontTx/>
              <a:buNone/>
            </a:pPr>
            <a:r>
              <a:rPr lang="en-US" altLang="en-US" sz="1800">
                <a:latin typeface="Lucida Grande" panose="020B0600040502020204" pitchFamily="34" charset="0"/>
                <a:sym typeface="Lucida Grande" panose="020B0600040502020204" pitchFamily="34" charset="0"/>
              </a:rPr>
              <a:t>r.</a:t>
            </a:r>
          </a:p>
          <a:p>
            <a:pPr eaLnBrk="1" hangingPunct="1">
              <a:spcBef>
                <a:spcPct val="0"/>
              </a:spcBef>
              <a:buFontTx/>
              <a:buNone/>
            </a:pPr>
            <a:endParaRPr lang="en-US" altLang="en-US" sz="1800">
              <a:latin typeface="Lucida Grande" panose="020B0600040502020204" pitchFamily="34" charset="0"/>
              <a:sym typeface="Lucida Grande" panose="020B0600040502020204" pitchFamily="34" charset="0"/>
            </a:endParaRPr>
          </a:p>
          <a:p>
            <a:pPr eaLnBrk="1" hangingPunct="1">
              <a:spcBef>
                <a:spcPct val="0"/>
              </a:spcBef>
              <a:buFontTx/>
              <a:buNone/>
            </a:pPr>
            <a:r>
              <a:rPr lang="en-US" altLang="en-US" sz="1800">
                <a:latin typeface="Lucida Grande" panose="020B0600040502020204" pitchFamily="34" charset="0"/>
                <a:sym typeface="Lucida Grande" panose="020B0600040502020204" pitchFamily="34" charset="0"/>
              </a:rPr>
              <a:t>O</a:t>
            </a:r>
          </a:p>
          <a:p>
            <a:pPr eaLnBrk="1" hangingPunct="1">
              <a:spcBef>
                <a:spcPct val="0"/>
              </a:spcBef>
              <a:buFontTx/>
              <a:buNone/>
            </a:pPr>
            <a:r>
              <a:rPr lang="en-US" altLang="en-US" sz="1800">
                <a:latin typeface="Lucida Grande" panose="020B0600040502020204" pitchFamily="34" charset="0"/>
                <a:sym typeface="Lucida Grande" panose="020B0600040502020204" pitchFamily="34" charset="0"/>
              </a:rPr>
              <a:t>r</a:t>
            </a:r>
          </a:p>
          <a:p>
            <a:pPr eaLnBrk="1" hangingPunct="1">
              <a:spcBef>
                <a:spcPct val="0"/>
              </a:spcBef>
              <a:buFontTx/>
              <a:buNone/>
            </a:pPr>
            <a:r>
              <a:rPr lang="en-US" altLang="en-US" sz="1800">
                <a:latin typeface="Lucida Grande" panose="020B0600040502020204" pitchFamily="34" charset="0"/>
                <a:sym typeface="Lucida Grande" panose="020B0600040502020204" pitchFamily="34" charset="0"/>
              </a:rPr>
              <a:t>d</a:t>
            </a:r>
          </a:p>
          <a:p>
            <a:pPr eaLnBrk="1" hangingPunct="1">
              <a:spcBef>
                <a:spcPct val="0"/>
              </a:spcBef>
              <a:buFontTx/>
              <a:buNone/>
            </a:pPr>
            <a:r>
              <a:rPr lang="en-US" altLang="en-US" sz="1800">
                <a:latin typeface="Lucida Grande" panose="020B0600040502020204" pitchFamily="34" charset="0"/>
                <a:sym typeface="Lucida Grande" panose="020B0600040502020204" pitchFamily="34" charset="0"/>
              </a:rPr>
              <a:t>e</a:t>
            </a:r>
          </a:p>
          <a:p>
            <a:pPr eaLnBrk="1" hangingPunct="1">
              <a:spcBef>
                <a:spcPct val="0"/>
              </a:spcBef>
              <a:buFontTx/>
              <a:buNone/>
            </a:pPr>
            <a:r>
              <a:rPr lang="en-US" altLang="en-US" sz="1800">
                <a:latin typeface="Lucida Grande" panose="020B0600040502020204" pitchFamily="34" charset="0"/>
                <a:sym typeface="Lucida Grande" panose="020B0600040502020204" pitchFamily="34" charset="0"/>
              </a:rPr>
              <a:t>r</a:t>
            </a:r>
          </a:p>
        </p:txBody>
      </p:sp>
      <p:sp>
        <p:nvSpPr>
          <p:cNvPr id="29710" name="Rectangle 14">
            <a:extLst>
              <a:ext uri="{FF2B5EF4-FFF2-40B4-BE49-F238E27FC236}">
                <a16:creationId xmlns:a16="http://schemas.microsoft.com/office/drawing/2014/main" id="{377A1849-5FA1-AC4F-8A0E-51203F3A642D}"/>
              </a:ext>
            </a:extLst>
          </p:cNvPr>
          <p:cNvSpPr>
            <a:spLocks/>
          </p:cNvSpPr>
          <p:nvPr/>
        </p:nvSpPr>
        <p:spPr bwMode="auto">
          <a:xfrm>
            <a:off x="1044575" y="1603375"/>
            <a:ext cx="303213"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7" bIns="0" anchor="ctr">
            <a:spAutoFit/>
          </a:bodyP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ts val="275"/>
              </a:spcBef>
              <a:buFontTx/>
              <a:buNone/>
            </a:pPr>
            <a:r>
              <a:rPr lang="en-US" altLang="en-US" sz="2200">
                <a:latin typeface="Lucida Grande" panose="020B0600040502020204" pitchFamily="34" charset="0"/>
                <a:sym typeface="Lucida Grande" panose="020B0600040502020204" pitchFamily="34" charset="0"/>
              </a:rPr>
              <a:t>I1</a:t>
            </a:r>
          </a:p>
          <a:p>
            <a:pPr eaLnBrk="1" hangingPunct="1">
              <a:spcBef>
                <a:spcPts val="275"/>
              </a:spcBef>
              <a:buFontTx/>
              <a:buNone/>
            </a:pPr>
            <a:endParaRPr lang="en-US" altLang="en-US" sz="2200">
              <a:latin typeface="Lucida Grande" panose="020B0600040502020204" pitchFamily="34" charset="0"/>
              <a:sym typeface="Lucida Grande" panose="020B0600040502020204" pitchFamily="34" charset="0"/>
            </a:endParaRPr>
          </a:p>
          <a:p>
            <a:pPr eaLnBrk="1" hangingPunct="1">
              <a:spcBef>
                <a:spcPts val="275"/>
              </a:spcBef>
              <a:buFontTx/>
              <a:buNone/>
            </a:pPr>
            <a:r>
              <a:rPr lang="en-US" altLang="en-US" sz="2200">
                <a:latin typeface="Lucida Grande" panose="020B0600040502020204" pitchFamily="34" charset="0"/>
                <a:sym typeface="Lucida Grande" panose="020B0600040502020204" pitchFamily="34" charset="0"/>
              </a:rPr>
              <a:t>I2</a:t>
            </a:r>
          </a:p>
          <a:p>
            <a:pPr eaLnBrk="1" hangingPunct="1">
              <a:spcBef>
                <a:spcPts val="275"/>
              </a:spcBef>
              <a:buFontTx/>
              <a:buNone/>
            </a:pPr>
            <a:endParaRPr lang="en-US" altLang="en-US" sz="2200">
              <a:latin typeface="Lucida Grande" panose="020B0600040502020204" pitchFamily="34" charset="0"/>
              <a:sym typeface="Lucida Grande" panose="020B0600040502020204" pitchFamily="34" charset="0"/>
            </a:endParaRPr>
          </a:p>
          <a:p>
            <a:pPr eaLnBrk="1" hangingPunct="1">
              <a:spcBef>
                <a:spcPts val="275"/>
              </a:spcBef>
              <a:buFontTx/>
              <a:buNone/>
            </a:pPr>
            <a:r>
              <a:rPr lang="en-US" altLang="en-US" sz="2200">
                <a:latin typeface="Lucida Grande" panose="020B0600040502020204" pitchFamily="34" charset="0"/>
                <a:sym typeface="Lucida Grande" panose="020B0600040502020204" pitchFamily="34" charset="0"/>
              </a:rPr>
              <a:t>I3</a:t>
            </a:r>
          </a:p>
          <a:p>
            <a:pPr eaLnBrk="1" hangingPunct="1">
              <a:spcBef>
                <a:spcPts val="275"/>
              </a:spcBef>
              <a:buFontTx/>
              <a:buNone/>
            </a:pPr>
            <a:endParaRPr lang="en-US" altLang="en-US" sz="2200">
              <a:latin typeface="Lucida Grande" panose="020B0600040502020204" pitchFamily="34" charset="0"/>
              <a:sym typeface="Lucida Grande" panose="020B0600040502020204" pitchFamily="34" charset="0"/>
            </a:endParaRPr>
          </a:p>
          <a:p>
            <a:pPr eaLnBrk="1" hangingPunct="1">
              <a:spcBef>
                <a:spcPts val="275"/>
              </a:spcBef>
              <a:buFontTx/>
              <a:buNone/>
            </a:pPr>
            <a:r>
              <a:rPr lang="en-US" altLang="en-US" sz="2200">
                <a:latin typeface="Lucida Grande" panose="020B0600040502020204" pitchFamily="34" charset="0"/>
                <a:sym typeface="Lucida Grande" panose="020B0600040502020204" pitchFamily="34" charset="0"/>
              </a:rPr>
              <a:t>I4</a:t>
            </a:r>
          </a:p>
          <a:p>
            <a:pPr eaLnBrk="1" hangingPunct="1">
              <a:spcBef>
                <a:spcPts val="275"/>
              </a:spcBef>
              <a:buFontTx/>
              <a:buNone/>
            </a:pPr>
            <a:endParaRPr lang="en-US" altLang="en-US" sz="2200">
              <a:latin typeface="Lucida Grande" panose="020B0600040502020204" pitchFamily="34" charset="0"/>
              <a:sym typeface="Lucida Grande" panose="020B0600040502020204" pitchFamily="34" charset="0"/>
            </a:endParaRPr>
          </a:p>
          <a:p>
            <a:pPr eaLnBrk="1" hangingPunct="1">
              <a:spcBef>
                <a:spcPts val="275"/>
              </a:spcBef>
              <a:buFontTx/>
              <a:buNone/>
            </a:pPr>
            <a:r>
              <a:rPr lang="en-US" altLang="en-US" sz="2200">
                <a:latin typeface="Lucida Grande" panose="020B0600040502020204" pitchFamily="34" charset="0"/>
                <a:sym typeface="Lucida Grande" panose="020B0600040502020204" pitchFamily="34" charset="0"/>
              </a:rPr>
              <a:t>I5</a:t>
            </a:r>
          </a:p>
          <a:p>
            <a:pPr eaLnBrk="1" hangingPunct="1">
              <a:spcBef>
                <a:spcPts val="275"/>
              </a:spcBef>
              <a:buFontTx/>
              <a:buNone/>
            </a:pPr>
            <a:endParaRPr lang="en-US" altLang="en-US" sz="2200">
              <a:latin typeface="Lucida Grande" panose="020B0600040502020204" pitchFamily="34" charset="0"/>
              <a:sym typeface="Lucida Grande" panose="020B0600040502020204" pitchFamily="34" charset="0"/>
            </a:endParaRPr>
          </a:p>
          <a:p>
            <a:pPr eaLnBrk="1" hangingPunct="1">
              <a:spcBef>
                <a:spcPts val="275"/>
              </a:spcBef>
              <a:buFontTx/>
              <a:buNone/>
            </a:pPr>
            <a:r>
              <a:rPr lang="en-US" altLang="en-US" sz="2200">
                <a:latin typeface="Lucida Grande" panose="020B0600040502020204" pitchFamily="34" charset="0"/>
                <a:sym typeface="Lucida Grande" panose="020B0600040502020204" pitchFamily="34" charset="0"/>
              </a:rPr>
              <a:t>I6</a:t>
            </a:r>
          </a:p>
        </p:txBody>
      </p:sp>
      <p:sp>
        <p:nvSpPr>
          <p:cNvPr id="29711" name="Line 15">
            <a:extLst>
              <a:ext uri="{FF2B5EF4-FFF2-40B4-BE49-F238E27FC236}">
                <a16:creationId xmlns:a16="http://schemas.microsoft.com/office/drawing/2014/main" id="{9D0A41C9-F57E-3246-90F9-DF0F9EC15E57}"/>
              </a:ext>
            </a:extLst>
          </p:cNvPr>
          <p:cNvSpPr>
            <a:spLocks noChangeShapeType="1"/>
          </p:cNvSpPr>
          <p:nvPr/>
        </p:nvSpPr>
        <p:spPr bwMode="auto">
          <a:xfrm>
            <a:off x="839788" y="1635125"/>
            <a:ext cx="3175" cy="3886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9712" name="Line 16">
            <a:extLst>
              <a:ext uri="{FF2B5EF4-FFF2-40B4-BE49-F238E27FC236}">
                <a16:creationId xmlns:a16="http://schemas.microsoft.com/office/drawing/2014/main" id="{D737A997-051D-4749-9D5C-C3B8A48480C1}"/>
              </a:ext>
            </a:extLst>
          </p:cNvPr>
          <p:cNvSpPr>
            <a:spLocks noChangeShapeType="1"/>
          </p:cNvSpPr>
          <p:nvPr/>
        </p:nvSpPr>
        <p:spPr bwMode="auto">
          <a:xfrm rot="10800000" flipH="1">
            <a:off x="1679575" y="1108075"/>
            <a:ext cx="5110163" cy="4763"/>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9713" name="Freeform 17">
            <a:extLst>
              <a:ext uri="{FF2B5EF4-FFF2-40B4-BE49-F238E27FC236}">
                <a16:creationId xmlns:a16="http://schemas.microsoft.com/office/drawing/2014/main" id="{9882C752-0197-9D46-AEAB-05250ABAE16E}"/>
              </a:ext>
            </a:extLst>
          </p:cNvPr>
          <p:cNvSpPr>
            <a:spLocks/>
          </p:cNvSpPr>
          <p:nvPr/>
        </p:nvSpPr>
        <p:spPr bwMode="auto">
          <a:xfrm>
            <a:off x="2790825" y="2092325"/>
            <a:ext cx="334963" cy="765175"/>
          </a:xfrm>
          <a:custGeom>
            <a:avLst/>
            <a:gdLst>
              <a:gd name="T0" fmla="*/ 0 w 21600"/>
              <a:gd name="T1" fmla="*/ 2147483646 h 21600"/>
              <a:gd name="T2" fmla="*/ 2147483646 w 21600"/>
              <a:gd name="T3" fmla="*/ 2147483646 h 21600"/>
              <a:gd name="T4" fmla="*/ 0 w 21600"/>
              <a:gd name="T5" fmla="*/ 2147483646 h 21600"/>
              <a:gd name="T6" fmla="*/ 0 w 21600"/>
              <a:gd name="T7" fmla="*/ 0 h 21600"/>
              <a:gd name="T8" fmla="*/ 2147483646 w 21600"/>
              <a:gd name="T9" fmla="*/ 2147483646 h 21600"/>
              <a:gd name="T10" fmla="*/ 2147483646 w 21600"/>
              <a:gd name="T11" fmla="*/ 2147483646 h 21600"/>
              <a:gd name="T12" fmla="*/ 0 w 21600"/>
              <a:gd name="T13" fmla="*/ 2147483646 h 21600"/>
              <a:gd name="T14" fmla="*/ 0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4400"/>
                </a:moveTo>
                <a:lnTo>
                  <a:pt x="7234" y="10800"/>
                </a:lnTo>
                <a:lnTo>
                  <a:pt x="0" y="7200"/>
                </a:lnTo>
                <a:lnTo>
                  <a:pt x="0" y="0"/>
                </a:lnTo>
                <a:lnTo>
                  <a:pt x="21600" y="7200"/>
                </a:lnTo>
                <a:lnTo>
                  <a:pt x="21600" y="14400"/>
                </a:lnTo>
                <a:lnTo>
                  <a:pt x="0" y="21600"/>
                </a:lnTo>
                <a:lnTo>
                  <a:pt x="0" y="144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9714" name="Rectangle 18">
            <a:extLst>
              <a:ext uri="{FF2B5EF4-FFF2-40B4-BE49-F238E27FC236}">
                <a16:creationId xmlns:a16="http://schemas.microsoft.com/office/drawing/2014/main" id="{F832AC22-64D7-5E41-9596-6BB7D3DD58ED}"/>
              </a:ext>
            </a:extLst>
          </p:cNvPr>
          <p:cNvSpPr>
            <a:spLocks/>
          </p:cNvSpPr>
          <p:nvPr/>
        </p:nvSpPr>
        <p:spPr bwMode="auto">
          <a:xfrm rot="5400000">
            <a:off x="2830513" y="2319338"/>
            <a:ext cx="271462"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7" bIns="0" anchor="ctr">
            <a:spAutoFit/>
          </a:bodyP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EX</a:t>
            </a:r>
          </a:p>
        </p:txBody>
      </p:sp>
      <p:sp>
        <p:nvSpPr>
          <p:cNvPr id="29715" name="Rectangle 19">
            <a:extLst>
              <a:ext uri="{FF2B5EF4-FFF2-40B4-BE49-F238E27FC236}">
                <a16:creationId xmlns:a16="http://schemas.microsoft.com/office/drawing/2014/main" id="{8FEBFEA2-E3E3-3C46-913E-DADFB144520C}"/>
              </a:ext>
            </a:extLst>
          </p:cNvPr>
          <p:cNvSpPr>
            <a:spLocks/>
          </p:cNvSpPr>
          <p:nvPr/>
        </p:nvSpPr>
        <p:spPr bwMode="auto">
          <a:xfrm>
            <a:off x="2081213" y="2270125"/>
            <a:ext cx="2317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7" bIns="0" anchor="ctr">
            <a:spAutoFit/>
          </a:bodyP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IF</a:t>
            </a:r>
          </a:p>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ID</a:t>
            </a:r>
          </a:p>
        </p:txBody>
      </p:sp>
      <p:sp>
        <p:nvSpPr>
          <p:cNvPr id="29716" name="Freeform 20">
            <a:extLst>
              <a:ext uri="{FF2B5EF4-FFF2-40B4-BE49-F238E27FC236}">
                <a16:creationId xmlns:a16="http://schemas.microsoft.com/office/drawing/2014/main" id="{F4B64C6E-2DB7-0748-9ED2-3D4E6CDE1D33}"/>
              </a:ext>
            </a:extLst>
          </p:cNvPr>
          <p:cNvSpPr>
            <a:spLocks/>
          </p:cNvSpPr>
          <p:nvPr/>
        </p:nvSpPr>
        <p:spPr bwMode="auto">
          <a:xfrm>
            <a:off x="1985963" y="2251075"/>
            <a:ext cx="266700" cy="457200"/>
          </a:xfrm>
          <a:custGeom>
            <a:avLst/>
            <a:gdLst>
              <a:gd name="T0" fmla="*/ 2147483646 w 21600"/>
              <a:gd name="T1" fmla="*/ 0 h 21600"/>
              <a:gd name="T2" fmla="*/ 0 w 21600"/>
              <a:gd name="T3" fmla="*/ 0 h 21600"/>
              <a:gd name="T4" fmla="*/ 0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21600" y="0"/>
                </a:moveTo>
                <a:lnTo>
                  <a:pt x="0" y="0"/>
                </a:lnTo>
                <a:lnTo>
                  <a:pt x="0" y="21600"/>
                </a:lnTo>
                <a:lnTo>
                  <a:pt x="2160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9717" name="Freeform 21">
            <a:extLst>
              <a:ext uri="{FF2B5EF4-FFF2-40B4-BE49-F238E27FC236}">
                <a16:creationId xmlns:a16="http://schemas.microsoft.com/office/drawing/2014/main" id="{550A22B7-B55F-1B47-A31F-4A5FA8BC2657}"/>
              </a:ext>
            </a:extLst>
          </p:cNvPr>
          <p:cNvSpPr>
            <a:spLocks/>
          </p:cNvSpPr>
          <p:nvPr/>
        </p:nvSpPr>
        <p:spPr bwMode="auto">
          <a:xfrm>
            <a:off x="2252663" y="2251075"/>
            <a:ext cx="269875" cy="457200"/>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9718" name="Line 22">
            <a:extLst>
              <a:ext uri="{FF2B5EF4-FFF2-40B4-BE49-F238E27FC236}">
                <a16:creationId xmlns:a16="http://schemas.microsoft.com/office/drawing/2014/main" id="{7BCB8B78-80C8-9D4F-BAB2-4848DDF7A244}"/>
              </a:ext>
            </a:extLst>
          </p:cNvPr>
          <p:cNvSpPr>
            <a:spLocks noChangeShapeType="1"/>
          </p:cNvSpPr>
          <p:nvPr/>
        </p:nvSpPr>
        <p:spPr bwMode="auto">
          <a:xfrm>
            <a:off x="2528888" y="2320925"/>
            <a:ext cx="249237"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9719" name="Rectangle 23">
            <a:extLst>
              <a:ext uri="{FF2B5EF4-FFF2-40B4-BE49-F238E27FC236}">
                <a16:creationId xmlns:a16="http://schemas.microsoft.com/office/drawing/2014/main" id="{07A0BD26-013B-3841-9784-A9FD9742311B}"/>
              </a:ext>
            </a:extLst>
          </p:cNvPr>
          <p:cNvSpPr>
            <a:spLocks/>
          </p:cNvSpPr>
          <p:nvPr/>
        </p:nvSpPr>
        <p:spPr bwMode="auto">
          <a:xfrm>
            <a:off x="3446463" y="2255838"/>
            <a:ext cx="4111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39687" bIns="0" anchor="ct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WB</a:t>
            </a:r>
          </a:p>
        </p:txBody>
      </p:sp>
      <p:sp>
        <p:nvSpPr>
          <p:cNvPr id="29720" name="Freeform 24">
            <a:extLst>
              <a:ext uri="{FF2B5EF4-FFF2-40B4-BE49-F238E27FC236}">
                <a16:creationId xmlns:a16="http://schemas.microsoft.com/office/drawing/2014/main" id="{3809AFB7-2D78-9942-A57D-D1F19F73A77A}"/>
              </a:ext>
            </a:extLst>
          </p:cNvPr>
          <p:cNvSpPr>
            <a:spLocks/>
          </p:cNvSpPr>
          <p:nvPr/>
        </p:nvSpPr>
        <p:spPr bwMode="auto">
          <a:xfrm>
            <a:off x="3400425" y="2251075"/>
            <a:ext cx="222250" cy="457200"/>
          </a:xfrm>
          <a:custGeom>
            <a:avLst/>
            <a:gdLst>
              <a:gd name="T0" fmla="*/ 2147483646 w 21600"/>
              <a:gd name="T1" fmla="*/ 0 h 21600"/>
              <a:gd name="T2" fmla="*/ 0 w 21600"/>
              <a:gd name="T3" fmla="*/ 0 h 21600"/>
              <a:gd name="T4" fmla="*/ 0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21600" y="0"/>
                </a:moveTo>
                <a:lnTo>
                  <a:pt x="0" y="0"/>
                </a:lnTo>
                <a:lnTo>
                  <a:pt x="0" y="21600"/>
                </a:lnTo>
                <a:lnTo>
                  <a:pt x="2160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9721" name="Freeform 25">
            <a:extLst>
              <a:ext uri="{FF2B5EF4-FFF2-40B4-BE49-F238E27FC236}">
                <a16:creationId xmlns:a16="http://schemas.microsoft.com/office/drawing/2014/main" id="{9B98A551-F901-244D-8500-95D159959780}"/>
              </a:ext>
            </a:extLst>
          </p:cNvPr>
          <p:cNvSpPr>
            <a:spLocks/>
          </p:cNvSpPr>
          <p:nvPr/>
        </p:nvSpPr>
        <p:spPr bwMode="auto">
          <a:xfrm>
            <a:off x="3622675" y="2251075"/>
            <a:ext cx="227013" cy="457200"/>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9722" name="Line 26">
            <a:extLst>
              <a:ext uri="{FF2B5EF4-FFF2-40B4-BE49-F238E27FC236}">
                <a16:creationId xmlns:a16="http://schemas.microsoft.com/office/drawing/2014/main" id="{EE001B1A-7FD1-0C4A-9DD5-5A86DB50B371}"/>
              </a:ext>
            </a:extLst>
          </p:cNvPr>
          <p:cNvSpPr>
            <a:spLocks noChangeShapeType="1"/>
          </p:cNvSpPr>
          <p:nvPr/>
        </p:nvSpPr>
        <p:spPr bwMode="auto">
          <a:xfrm>
            <a:off x="3128963" y="2479675"/>
            <a:ext cx="307975"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9723" name="Line 27">
            <a:extLst>
              <a:ext uri="{FF2B5EF4-FFF2-40B4-BE49-F238E27FC236}">
                <a16:creationId xmlns:a16="http://schemas.microsoft.com/office/drawing/2014/main" id="{33C024E3-E7CF-7D45-9E46-DD2EB374FF5F}"/>
              </a:ext>
            </a:extLst>
          </p:cNvPr>
          <p:cNvSpPr>
            <a:spLocks noChangeShapeType="1"/>
          </p:cNvSpPr>
          <p:nvPr/>
        </p:nvSpPr>
        <p:spPr bwMode="auto">
          <a:xfrm>
            <a:off x="2528888" y="2628900"/>
            <a:ext cx="249237"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nvGrpSpPr>
          <p:cNvPr id="29724" name="Group 28">
            <a:extLst>
              <a:ext uri="{FF2B5EF4-FFF2-40B4-BE49-F238E27FC236}">
                <a16:creationId xmlns:a16="http://schemas.microsoft.com/office/drawing/2014/main" id="{E895A86E-3F7F-C94E-8D46-18AF335D75FE}"/>
              </a:ext>
            </a:extLst>
          </p:cNvPr>
          <p:cNvGrpSpPr>
            <a:grpSpLocks/>
          </p:cNvGrpSpPr>
          <p:nvPr/>
        </p:nvGrpSpPr>
        <p:grpSpPr bwMode="auto">
          <a:xfrm>
            <a:off x="1908175" y="1236663"/>
            <a:ext cx="5487988" cy="5049837"/>
            <a:chOff x="0" y="0"/>
            <a:chExt cx="3841" cy="3534"/>
          </a:xfrm>
        </p:grpSpPr>
        <p:sp>
          <p:nvSpPr>
            <p:cNvPr id="29780" name="Line 29">
              <a:extLst>
                <a:ext uri="{FF2B5EF4-FFF2-40B4-BE49-F238E27FC236}">
                  <a16:creationId xmlns:a16="http://schemas.microsoft.com/office/drawing/2014/main" id="{63D52973-6AF1-A54B-8F86-1ACDB1413C91}"/>
                </a:ext>
              </a:extLst>
            </p:cNvPr>
            <p:cNvSpPr>
              <a:spLocks noChangeShapeType="1"/>
            </p:cNvSpPr>
            <p:nvPr/>
          </p:nvSpPr>
          <p:spPr bwMode="auto">
            <a:xfrm>
              <a:off x="0" y="0"/>
              <a:ext cx="1" cy="3518"/>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9781" name="Line 30">
              <a:extLst>
                <a:ext uri="{FF2B5EF4-FFF2-40B4-BE49-F238E27FC236}">
                  <a16:creationId xmlns:a16="http://schemas.microsoft.com/office/drawing/2014/main" id="{2BC8D1F2-DDC6-BF4E-B160-0D7845CFA9DB}"/>
                </a:ext>
              </a:extLst>
            </p:cNvPr>
            <p:cNvSpPr>
              <a:spLocks noChangeShapeType="1"/>
            </p:cNvSpPr>
            <p:nvPr/>
          </p:nvSpPr>
          <p:spPr bwMode="auto">
            <a:xfrm>
              <a:off x="480" y="0"/>
              <a:ext cx="1" cy="3518"/>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9782" name="Line 31">
              <a:extLst>
                <a:ext uri="{FF2B5EF4-FFF2-40B4-BE49-F238E27FC236}">
                  <a16:creationId xmlns:a16="http://schemas.microsoft.com/office/drawing/2014/main" id="{2EB432C0-7B1E-CF49-A05B-2A6B9C687855}"/>
                </a:ext>
              </a:extLst>
            </p:cNvPr>
            <p:cNvSpPr>
              <a:spLocks noChangeShapeType="1"/>
            </p:cNvSpPr>
            <p:nvPr/>
          </p:nvSpPr>
          <p:spPr bwMode="auto">
            <a:xfrm>
              <a:off x="960" y="0"/>
              <a:ext cx="1" cy="3518"/>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9783" name="Line 32">
              <a:extLst>
                <a:ext uri="{FF2B5EF4-FFF2-40B4-BE49-F238E27FC236}">
                  <a16:creationId xmlns:a16="http://schemas.microsoft.com/office/drawing/2014/main" id="{BC964E66-25BC-2C4F-881B-2563C28B300B}"/>
                </a:ext>
              </a:extLst>
            </p:cNvPr>
            <p:cNvSpPr>
              <a:spLocks noChangeShapeType="1"/>
            </p:cNvSpPr>
            <p:nvPr/>
          </p:nvSpPr>
          <p:spPr bwMode="auto">
            <a:xfrm>
              <a:off x="1440" y="0"/>
              <a:ext cx="1" cy="3518"/>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9784" name="Line 33">
              <a:extLst>
                <a:ext uri="{FF2B5EF4-FFF2-40B4-BE49-F238E27FC236}">
                  <a16:creationId xmlns:a16="http://schemas.microsoft.com/office/drawing/2014/main" id="{5E97CE3D-5A1B-DE4C-A4BD-D1FE066F4A37}"/>
                </a:ext>
              </a:extLst>
            </p:cNvPr>
            <p:cNvSpPr>
              <a:spLocks noChangeShapeType="1"/>
            </p:cNvSpPr>
            <p:nvPr/>
          </p:nvSpPr>
          <p:spPr bwMode="auto">
            <a:xfrm>
              <a:off x="1920" y="0"/>
              <a:ext cx="1" cy="3518"/>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9785" name="Line 34">
              <a:extLst>
                <a:ext uri="{FF2B5EF4-FFF2-40B4-BE49-F238E27FC236}">
                  <a16:creationId xmlns:a16="http://schemas.microsoft.com/office/drawing/2014/main" id="{BE1D10CE-DCEE-3048-93E8-8AE15D14DA39}"/>
                </a:ext>
              </a:extLst>
            </p:cNvPr>
            <p:cNvSpPr>
              <a:spLocks noChangeShapeType="1"/>
            </p:cNvSpPr>
            <p:nvPr/>
          </p:nvSpPr>
          <p:spPr bwMode="auto">
            <a:xfrm>
              <a:off x="2400" y="0"/>
              <a:ext cx="1" cy="3518"/>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9786" name="Line 35">
              <a:extLst>
                <a:ext uri="{FF2B5EF4-FFF2-40B4-BE49-F238E27FC236}">
                  <a16:creationId xmlns:a16="http://schemas.microsoft.com/office/drawing/2014/main" id="{49AEF94D-9DA6-1843-B103-775A60A76679}"/>
                </a:ext>
              </a:extLst>
            </p:cNvPr>
            <p:cNvSpPr>
              <a:spLocks noChangeShapeType="1"/>
            </p:cNvSpPr>
            <p:nvPr/>
          </p:nvSpPr>
          <p:spPr bwMode="auto">
            <a:xfrm>
              <a:off x="2880" y="0"/>
              <a:ext cx="1" cy="3518"/>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9787" name="Line 36">
              <a:extLst>
                <a:ext uri="{FF2B5EF4-FFF2-40B4-BE49-F238E27FC236}">
                  <a16:creationId xmlns:a16="http://schemas.microsoft.com/office/drawing/2014/main" id="{A153450D-13C2-AE4D-B32A-9DA817F648AA}"/>
                </a:ext>
              </a:extLst>
            </p:cNvPr>
            <p:cNvSpPr>
              <a:spLocks noChangeShapeType="1"/>
            </p:cNvSpPr>
            <p:nvPr/>
          </p:nvSpPr>
          <p:spPr bwMode="auto">
            <a:xfrm>
              <a:off x="3360" y="0"/>
              <a:ext cx="1" cy="3518"/>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9788" name="Line 37">
              <a:extLst>
                <a:ext uri="{FF2B5EF4-FFF2-40B4-BE49-F238E27FC236}">
                  <a16:creationId xmlns:a16="http://schemas.microsoft.com/office/drawing/2014/main" id="{742BD315-C628-B344-9897-F58494EBC2A2}"/>
                </a:ext>
              </a:extLst>
            </p:cNvPr>
            <p:cNvSpPr>
              <a:spLocks noChangeShapeType="1"/>
            </p:cNvSpPr>
            <p:nvPr/>
          </p:nvSpPr>
          <p:spPr bwMode="auto">
            <a:xfrm>
              <a:off x="3840" y="16"/>
              <a:ext cx="1" cy="3518"/>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sp>
        <p:nvSpPr>
          <p:cNvPr id="29725" name="Freeform 38">
            <a:extLst>
              <a:ext uri="{FF2B5EF4-FFF2-40B4-BE49-F238E27FC236}">
                <a16:creationId xmlns:a16="http://schemas.microsoft.com/office/drawing/2014/main" id="{8D2A580A-4240-2347-8FD9-7E17A24C2B74}"/>
              </a:ext>
            </a:extLst>
          </p:cNvPr>
          <p:cNvSpPr>
            <a:spLocks/>
          </p:cNvSpPr>
          <p:nvPr/>
        </p:nvSpPr>
        <p:spPr bwMode="auto">
          <a:xfrm>
            <a:off x="3449638" y="1325563"/>
            <a:ext cx="336550" cy="766762"/>
          </a:xfrm>
          <a:custGeom>
            <a:avLst/>
            <a:gdLst>
              <a:gd name="T0" fmla="*/ 0 w 21600"/>
              <a:gd name="T1" fmla="*/ 2147483646 h 21600"/>
              <a:gd name="T2" fmla="*/ 2147483646 w 21600"/>
              <a:gd name="T3" fmla="*/ 2147483646 h 21600"/>
              <a:gd name="T4" fmla="*/ 0 w 21600"/>
              <a:gd name="T5" fmla="*/ 2147483646 h 21600"/>
              <a:gd name="T6" fmla="*/ 0 w 21600"/>
              <a:gd name="T7" fmla="*/ 0 h 21600"/>
              <a:gd name="T8" fmla="*/ 2147483646 w 21600"/>
              <a:gd name="T9" fmla="*/ 2147483646 h 21600"/>
              <a:gd name="T10" fmla="*/ 2147483646 w 21600"/>
              <a:gd name="T11" fmla="*/ 2147483646 h 21600"/>
              <a:gd name="T12" fmla="*/ 0 w 21600"/>
              <a:gd name="T13" fmla="*/ 2147483646 h 21600"/>
              <a:gd name="T14" fmla="*/ 0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4400"/>
                </a:moveTo>
                <a:lnTo>
                  <a:pt x="7234" y="10800"/>
                </a:lnTo>
                <a:lnTo>
                  <a:pt x="0" y="7200"/>
                </a:lnTo>
                <a:lnTo>
                  <a:pt x="0" y="0"/>
                </a:lnTo>
                <a:lnTo>
                  <a:pt x="21600" y="7200"/>
                </a:lnTo>
                <a:lnTo>
                  <a:pt x="21600" y="14400"/>
                </a:lnTo>
                <a:lnTo>
                  <a:pt x="0" y="21600"/>
                </a:lnTo>
                <a:lnTo>
                  <a:pt x="0" y="144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9726" name="Rectangle 39">
            <a:extLst>
              <a:ext uri="{FF2B5EF4-FFF2-40B4-BE49-F238E27FC236}">
                <a16:creationId xmlns:a16="http://schemas.microsoft.com/office/drawing/2014/main" id="{37B77735-767B-0E49-BBBE-3B7633E0618F}"/>
              </a:ext>
            </a:extLst>
          </p:cNvPr>
          <p:cNvSpPr>
            <a:spLocks/>
          </p:cNvSpPr>
          <p:nvPr/>
        </p:nvSpPr>
        <p:spPr bwMode="auto">
          <a:xfrm rot="5400000">
            <a:off x="3490912" y="1550988"/>
            <a:ext cx="2698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7" bIns="0" anchor="ctr">
            <a:spAutoFit/>
          </a:bodyP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EX</a:t>
            </a:r>
          </a:p>
        </p:txBody>
      </p:sp>
      <p:sp>
        <p:nvSpPr>
          <p:cNvPr id="29727" name="Line 40">
            <a:extLst>
              <a:ext uri="{FF2B5EF4-FFF2-40B4-BE49-F238E27FC236}">
                <a16:creationId xmlns:a16="http://schemas.microsoft.com/office/drawing/2014/main" id="{292A9831-8F40-7848-B961-1947BCF06E49}"/>
              </a:ext>
            </a:extLst>
          </p:cNvPr>
          <p:cNvSpPr>
            <a:spLocks noChangeShapeType="1"/>
          </p:cNvSpPr>
          <p:nvPr/>
        </p:nvSpPr>
        <p:spPr bwMode="auto">
          <a:xfrm>
            <a:off x="3128963" y="1714500"/>
            <a:ext cx="376237"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9728" name="Freeform 41">
            <a:extLst>
              <a:ext uri="{FF2B5EF4-FFF2-40B4-BE49-F238E27FC236}">
                <a16:creationId xmlns:a16="http://schemas.microsoft.com/office/drawing/2014/main" id="{5BC70D9C-D1EB-1042-BD4C-355F83E43635}"/>
              </a:ext>
            </a:extLst>
          </p:cNvPr>
          <p:cNvSpPr>
            <a:spLocks/>
          </p:cNvSpPr>
          <p:nvPr/>
        </p:nvSpPr>
        <p:spPr bwMode="auto">
          <a:xfrm>
            <a:off x="3524250" y="2932113"/>
            <a:ext cx="338138" cy="765175"/>
          </a:xfrm>
          <a:custGeom>
            <a:avLst/>
            <a:gdLst>
              <a:gd name="T0" fmla="*/ 0 w 21600"/>
              <a:gd name="T1" fmla="*/ 2147483646 h 21600"/>
              <a:gd name="T2" fmla="*/ 2147483646 w 21600"/>
              <a:gd name="T3" fmla="*/ 2147483646 h 21600"/>
              <a:gd name="T4" fmla="*/ 0 w 21600"/>
              <a:gd name="T5" fmla="*/ 2147483646 h 21600"/>
              <a:gd name="T6" fmla="*/ 0 w 21600"/>
              <a:gd name="T7" fmla="*/ 0 h 21600"/>
              <a:gd name="T8" fmla="*/ 2147483646 w 21600"/>
              <a:gd name="T9" fmla="*/ 2147483646 h 21600"/>
              <a:gd name="T10" fmla="*/ 2147483646 w 21600"/>
              <a:gd name="T11" fmla="*/ 2147483646 h 21600"/>
              <a:gd name="T12" fmla="*/ 0 w 21600"/>
              <a:gd name="T13" fmla="*/ 2147483646 h 21600"/>
              <a:gd name="T14" fmla="*/ 0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4400"/>
                </a:moveTo>
                <a:lnTo>
                  <a:pt x="7234" y="10800"/>
                </a:lnTo>
                <a:lnTo>
                  <a:pt x="0" y="7200"/>
                </a:lnTo>
                <a:lnTo>
                  <a:pt x="0" y="0"/>
                </a:lnTo>
                <a:lnTo>
                  <a:pt x="21600" y="7200"/>
                </a:lnTo>
                <a:lnTo>
                  <a:pt x="21600" y="14400"/>
                </a:lnTo>
                <a:lnTo>
                  <a:pt x="0" y="21600"/>
                </a:lnTo>
                <a:lnTo>
                  <a:pt x="0" y="144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9729" name="Rectangle 42">
            <a:extLst>
              <a:ext uri="{FF2B5EF4-FFF2-40B4-BE49-F238E27FC236}">
                <a16:creationId xmlns:a16="http://schemas.microsoft.com/office/drawing/2014/main" id="{FAA8EEBF-8B11-5A40-91E2-9FC3846E1C0C}"/>
              </a:ext>
            </a:extLst>
          </p:cNvPr>
          <p:cNvSpPr>
            <a:spLocks/>
          </p:cNvSpPr>
          <p:nvPr/>
        </p:nvSpPr>
        <p:spPr bwMode="auto">
          <a:xfrm rot="5400000">
            <a:off x="3567112" y="3154363"/>
            <a:ext cx="2698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7" bIns="0" anchor="ctr">
            <a:spAutoFit/>
          </a:bodyP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EX</a:t>
            </a:r>
          </a:p>
        </p:txBody>
      </p:sp>
      <p:sp>
        <p:nvSpPr>
          <p:cNvPr id="29730" name="Rectangle 43">
            <a:extLst>
              <a:ext uri="{FF2B5EF4-FFF2-40B4-BE49-F238E27FC236}">
                <a16:creationId xmlns:a16="http://schemas.microsoft.com/office/drawing/2014/main" id="{9154D220-4225-0D4B-A7DD-1943D553CD85}"/>
              </a:ext>
            </a:extLst>
          </p:cNvPr>
          <p:cNvSpPr>
            <a:spLocks/>
          </p:cNvSpPr>
          <p:nvPr/>
        </p:nvSpPr>
        <p:spPr bwMode="auto">
          <a:xfrm>
            <a:off x="2767013" y="3106738"/>
            <a:ext cx="2317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7" bIns="0" anchor="ctr">
            <a:spAutoFit/>
          </a:bodyP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IF</a:t>
            </a:r>
          </a:p>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ID</a:t>
            </a:r>
          </a:p>
        </p:txBody>
      </p:sp>
      <p:sp>
        <p:nvSpPr>
          <p:cNvPr id="29731" name="Freeform 44">
            <a:extLst>
              <a:ext uri="{FF2B5EF4-FFF2-40B4-BE49-F238E27FC236}">
                <a16:creationId xmlns:a16="http://schemas.microsoft.com/office/drawing/2014/main" id="{6A192208-E8A7-8D4A-A6AB-B54E50D1D4DE}"/>
              </a:ext>
            </a:extLst>
          </p:cNvPr>
          <p:cNvSpPr>
            <a:spLocks/>
          </p:cNvSpPr>
          <p:nvPr/>
        </p:nvSpPr>
        <p:spPr bwMode="auto">
          <a:xfrm>
            <a:off x="2671763" y="3082925"/>
            <a:ext cx="266700" cy="457200"/>
          </a:xfrm>
          <a:custGeom>
            <a:avLst/>
            <a:gdLst>
              <a:gd name="T0" fmla="*/ 2147483646 w 21600"/>
              <a:gd name="T1" fmla="*/ 0 h 21600"/>
              <a:gd name="T2" fmla="*/ 0 w 21600"/>
              <a:gd name="T3" fmla="*/ 0 h 21600"/>
              <a:gd name="T4" fmla="*/ 0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21600" y="0"/>
                </a:moveTo>
                <a:lnTo>
                  <a:pt x="0" y="0"/>
                </a:lnTo>
                <a:lnTo>
                  <a:pt x="0" y="21600"/>
                </a:lnTo>
                <a:lnTo>
                  <a:pt x="2160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9732" name="Freeform 45">
            <a:extLst>
              <a:ext uri="{FF2B5EF4-FFF2-40B4-BE49-F238E27FC236}">
                <a16:creationId xmlns:a16="http://schemas.microsoft.com/office/drawing/2014/main" id="{6534C415-2D46-DA49-AAFA-B95397F5F1D9}"/>
              </a:ext>
            </a:extLst>
          </p:cNvPr>
          <p:cNvSpPr>
            <a:spLocks/>
          </p:cNvSpPr>
          <p:nvPr/>
        </p:nvSpPr>
        <p:spPr bwMode="auto">
          <a:xfrm>
            <a:off x="2938463" y="3082925"/>
            <a:ext cx="269875" cy="457200"/>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9733" name="Line 46">
            <a:extLst>
              <a:ext uri="{FF2B5EF4-FFF2-40B4-BE49-F238E27FC236}">
                <a16:creationId xmlns:a16="http://schemas.microsoft.com/office/drawing/2014/main" id="{00CDE076-FD3B-BD45-8223-5C4ADA82FF05}"/>
              </a:ext>
            </a:extLst>
          </p:cNvPr>
          <p:cNvSpPr>
            <a:spLocks noChangeShapeType="1"/>
          </p:cNvSpPr>
          <p:nvPr/>
        </p:nvSpPr>
        <p:spPr bwMode="auto">
          <a:xfrm rot="10800000" flipH="1">
            <a:off x="3205163" y="3165475"/>
            <a:ext cx="307975"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9734" name="Rectangle 47">
            <a:extLst>
              <a:ext uri="{FF2B5EF4-FFF2-40B4-BE49-F238E27FC236}">
                <a16:creationId xmlns:a16="http://schemas.microsoft.com/office/drawing/2014/main" id="{DBDC83C6-EF35-B748-9EFF-01DB4E160722}"/>
              </a:ext>
            </a:extLst>
          </p:cNvPr>
          <p:cNvSpPr>
            <a:spLocks/>
          </p:cNvSpPr>
          <p:nvPr/>
        </p:nvSpPr>
        <p:spPr bwMode="auto">
          <a:xfrm>
            <a:off x="4132263" y="3094038"/>
            <a:ext cx="422275"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39687" bIns="0" anchor="ct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WB</a:t>
            </a:r>
          </a:p>
        </p:txBody>
      </p:sp>
      <p:sp>
        <p:nvSpPr>
          <p:cNvPr id="29735" name="Freeform 48">
            <a:extLst>
              <a:ext uri="{FF2B5EF4-FFF2-40B4-BE49-F238E27FC236}">
                <a16:creationId xmlns:a16="http://schemas.microsoft.com/office/drawing/2014/main" id="{0436B781-E84A-7A4E-9924-5B870164F501}"/>
              </a:ext>
            </a:extLst>
          </p:cNvPr>
          <p:cNvSpPr>
            <a:spLocks/>
          </p:cNvSpPr>
          <p:nvPr/>
        </p:nvSpPr>
        <p:spPr bwMode="auto">
          <a:xfrm>
            <a:off x="4086225" y="3082925"/>
            <a:ext cx="222250" cy="457200"/>
          </a:xfrm>
          <a:custGeom>
            <a:avLst/>
            <a:gdLst>
              <a:gd name="T0" fmla="*/ 2147483646 w 21600"/>
              <a:gd name="T1" fmla="*/ 0 h 21600"/>
              <a:gd name="T2" fmla="*/ 0 w 21600"/>
              <a:gd name="T3" fmla="*/ 0 h 21600"/>
              <a:gd name="T4" fmla="*/ 0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21600" y="0"/>
                </a:moveTo>
                <a:lnTo>
                  <a:pt x="0" y="0"/>
                </a:lnTo>
                <a:lnTo>
                  <a:pt x="0" y="21600"/>
                </a:lnTo>
                <a:lnTo>
                  <a:pt x="2160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9736" name="Freeform 49">
            <a:extLst>
              <a:ext uri="{FF2B5EF4-FFF2-40B4-BE49-F238E27FC236}">
                <a16:creationId xmlns:a16="http://schemas.microsoft.com/office/drawing/2014/main" id="{22625A4F-7DD7-4944-ACCD-CA19496DD3A0}"/>
              </a:ext>
            </a:extLst>
          </p:cNvPr>
          <p:cNvSpPr>
            <a:spLocks/>
          </p:cNvSpPr>
          <p:nvPr/>
        </p:nvSpPr>
        <p:spPr bwMode="auto">
          <a:xfrm>
            <a:off x="4308475" y="3082925"/>
            <a:ext cx="227013" cy="457200"/>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9737" name="Line 50">
            <a:extLst>
              <a:ext uri="{FF2B5EF4-FFF2-40B4-BE49-F238E27FC236}">
                <a16:creationId xmlns:a16="http://schemas.microsoft.com/office/drawing/2014/main" id="{F507DACD-DBFF-544F-B6E0-3079160CCEEC}"/>
              </a:ext>
            </a:extLst>
          </p:cNvPr>
          <p:cNvSpPr>
            <a:spLocks noChangeShapeType="1"/>
          </p:cNvSpPr>
          <p:nvPr/>
        </p:nvSpPr>
        <p:spPr bwMode="auto">
          <a:xfrm rot="10800000" flipH="1">
            <a:off x="3863975" y="3311525"/>
            <a:ext cx="265113"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9738" name="Line 51">
            <a:extLst>
              <a:ext uri="{FF2B5EF4-FFF2-40B4-BE49-F238E27FC236}">
                <a16:creationId xmlns:a16="http://schemas.microsoft.com/office/drawing/2014/main" id="{94AA6946-6C69-A745-AB0A-A4778F3C5306}"/>
              </a:ext>
            </a:extLst>
          </p:cNvPr>
          <p:cNvSpPr>
            <a:spLocks noChangeShapeType="1"/>
          </p:cNvSpPr>
          <p:nvPr/>
        </p:nvSpPr>
        <p:spPr bwMode="auto">
          <a:xfrm rot="10800000" flipH="1">
            <a:off x="3205163" y="3463925"/>
            <a:ext cx="307975"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9739" name="Freeform 52">
            <a:extLst>
              <a:ext uri="{FF2B5EF4-FFF2-40B4-BE49-F238E27FC236}">
                <a16:creationId xmlns:a16="http://schemas.microsoft.com/office/drawing/2014/main" id="{CDB105E0-E3D4-E845-8B65-6905FFF556BD}"/>
              </a:ext>
            </a:extLst>
          </p:cNvPr>
          <p:cNvSpPr>
            <a:spLocks/>
          </p:cNvSpPr>
          <p:nvPr/>
        </p:nvSpPr>
        <p:spPr bwMode="auto">
          <a:xfrm>
            <a:off x="4135438" y="3694113"/>
            <a:ext cx="336550" cy="765175"/>
          </a:xfrm>
          <a:custGeom>
            <a:avLst/>
            <a:gdLst>
              <a:gd name="T0" fmla="*/ 0 w 21600"/>
              <a:gd name="T1" fmla="*/ 2147483646 h 21600"/>
              <a:gd name="T2" fmla="*/ 2147483646 w 21600"/>
              <a:gd name="T3" fmla="*/ 2147483646 h 21600"/>
              <a:gd name="T4" fmla="*/ 0 w 21600"/>
              <a:gd name="T5" fmla="*/ 2147483646 h 21600"/>
              <a:gd name="T6" fmla="*/ 0 w 21600"/>
              <a:gd name="T7" fmla="*/ 0 h 21600"/>
              <a:gd name="T8" fmla="*/ 2147483646 w 21600"/>
              <a:gd name="T9" fmla="*/ 2147483646 h 21600"/>
              <a:gd name="T10" fmla="*/ 2147483646 w 21600"/>
              <a:gd name="T11" fmla="*/ 2147483646 h 21600"/>
              <a:gd name="T12" fmla="*/ 0 w 21600"/>
              <a:gd name="T13" fmla="*/ 2147483646 h 21600"/>
              <a:gd name="T14" fmla="*/ 0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4400"/>
                </a:moveTo>
                <a:lnTo>
                  <a:pt x="7234" y="10800"/>
                </a:lnTo>
                <a:lnTo>
                  <a:pt x="0" y="7200"/>
                </a:lnTo>
                <a:lnTo>
                  <a:pt x="0" y="0"/>
                </a:lnTo>
                <a:lnTo>
                  <a:pt x="21600" y="7200"/>
                </a:lnTo>
                <a:lnTo>
                  <a:pt x="21600" y="14400"/>
                </a:lnTo>
                <a:lnTo>
                  <a:pt x="0" y="21600"/>
                </a:lnTo>
                <a:lnTo>
                  <a:pt x="0" y="144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9740" name="Rectangle 53">
            <a:extLst>
              <a:ext uri="{FF2B5EF4-FFF2-40B4-BE49-F238E27FC236}">
                <a16:creationId xmlns:a16="http://schemas.microsoft.com/office/drawing/2014/main" id="{F38B733D-8955-D442-94F8-47E62AA24F96}"/>
              </a:ext>
            </a:extLst>
          </p:cNvPr>
          <p:cNvSpPr>
            <a:spLocks/>
          </p:cNvSpPr>
          <p:nvPr/>
        </p:nvSpPr>
        <p:spPr bwMode="auto">
          <a:xfrm rot="5400000">
            <a:off x="4175919" y="3918744"/>
            <a:ext cx="27146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7" bIns="0" anchor="ctr">
            <a:spAutoFit/>
          </a:bodyP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EX</a:t>
            </a:r>
          </a:p>
        </p:txBody>
      </p:sp>
      <p:sp>
        <p:nvSpPr>
          <p:cNvPr id="29741" name="Rectangle 54">
            <a:extLst>
              <a:ext uri="{FF2B5EF4-FFF2-40B4-BE49-F238E27FC236}">
                <a16:creationId xmlns:a16="http://schemas.microsoft.com/office/drawing/2014/main" id="{569ADDCF-E8D9-8D47-A6C1-F0D3018D8E2A}"/>
              </a:ext>
            </a:extLst>
          </p:cNvPr>
          <p:cNvSpPr>
            <a:spLocks/>
          </p:cNvSpPr>
          <p:nvPr/>
        </p:nvSpPr>
        <p:spPr bwMode="auto">
          <a:xfrm>
            <a:off x="2767013" y="3867150"/>
            <a:ext cx="2317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7" bIns="0" anchor="ctr">
            <a:spAutoFit/>
          </a:bodyP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IF</a:t>
            </a:r>
          </a:p>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ID</a:t>
            </a:r>
          </a:p>
        </p:txBody>
      </p:sp>
      <p:sp>
        <p:nvSpPr>
          <p:cNvPr id="29742" name="Freeform 55">
            <a:extLst>
              <a:ext uri="{FF2B5EF4-FFF2-40B4-BE49-F238E27FC236}">
                <a16:creationId xmlns:a16="http://schemas.microsoft.com/office/drawing/2014/main" id="{A0E27E16-378F-B74F-9AC6-D726ED0FBD1A}"/>
              </a:ext>
            </a:extLst>
          </p:cNvPr>
          <p:cNvSpPr>
            <a:spLocks/>
          </p:cNvSpPr>
          <p:nvPr/>
        </p:nvSpPr>
        <p:spPr bwMode="auto">
          <a:xfrm>
            <a:off x="2671763" y="3846513"/>
            <a:ext cx="266700" cy="457200"/>
          </a:xfrm>
          <a:custGeom>
            <a:avLst/>
            <a:gdLst>
              <a:gd name="T0" fmla="*/ 2147483646 w 21600"/>
              <a:gd name="T1" fmla="*/ 0 h 21600"/>
              <a:gd name="T2" fmla="*/ 0 w 21600"/>
              <a:gd name="T3" fmla="*/ 0 h 21600"/>
              <a:gd name="T4" fmla="*/ 0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21600" y="0"/>
                </a:moveTo>
                <a:lnTo>
                  <a:pt x="0" y="0"/>
                </a:lnTo>
                <a:lnTo>
                  <a:pt x="0" y="21600"/>
                </a:lnTo>
                <a:lnTo>
                  <a:pt x="2160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9743" name="Freeform 56">
            <a:extLst>
              <a:ext uri="{FF2B5EF4-FFF2-40B4-BE49-F238E27FC236}">
                <a16:creationId xmlns:a16="http://schemas.microsoft.com/office/drawing/2014/main" id="{1E791657-39AB-1D43-BF68-640328F76B98}"/>
              </a:ext>
            </a:extLst>
          </p:cNvPr>
          <p:cNvSpPr>
            <a:spLocks/>
          </p:cNvSpPr>
          <p:nvPr/>
        </p:nvSpPr>
        <p:spPr bwMode="auto">
          <a:xfrm>
            <a:off x="2938463" y="3846513"/>
            <a:ext cx="269875" cy="457200"/>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9744" name="Line 57">
            <a:extLst>
              <a:ext uri="{FF2B5EF4-FFF2-40B4-BE49-F238E27FC236}">
                <a16:creationId xmlns:a16="http://schemas.microsoft.com/office/drawing/2014/main" id="{19CD3D9A-1D43-4B4E-BC26-2A091F820A77}"/>
              </a:ext>
            </a:extLst>
          </p:cNvPr>
          <p:cNvSpPr>
            <a:spLocks noChangeShapeType="1"/>
          </p:cNvSpPr>
          <p:nvPr/>
        </p:nvSpPr>
        <p:spPr bwMode="auto">
          <a:xfrm>
            <a:off x="3205163" y="3922713"/>
            <a:ext cx="914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9745" name="Rectangle 58">
            <a:extLst>
              <a:ext uri="{FF2B5EF4-FFF2-40B4-BE49-F238E27FC236}">
                <a16:creationId xmlns:a16="http://schemas.microsoft.com/office/drawing/2014/main" id="{23D60801-4E1C-AF4E-89F3-C8A118537529}"/>
              </a:ext>
            </a:extLst>
          </p:cNvPr>
          <p:cNvSpPr>
            <a:spLocks/>
          </p:cNvSpPr>
          <p:nvPr/>
        </p:nvSpPr>
        <p:spPr bwMode="auto">
          <a:xfrm>
            <a:off x="4808538" y="3854450"/>
            <a:ext cx="4127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39687" bIns="0" anchor="ct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WB</a:t>
            </a:r>
          </a:p>
        </p:txBody>
      </p:sp>
      <p:sp>
        <p:nvSpPr>
          <p:cNvPr id="29746" name="Freeform 59">
            <a:extLst>
              <a:ext uri="{FF2B5EF4-FFF2-40B4-BE49-F238E27FC236}">
                <a16:creationId xmlns:a16="http://schemas.microsoft.com/office/drawing/2014/main" id="{72D36327-442E-9342-9CD8-19D6D58079B7}"/>
              </a:ext>
            </a:extLst>
          </p:cNvPr>
          <p:cNvSpPr>
            <a:spLocks/>
          </p:cNvSpPr>
          <p:nvPr/>
        </p:nvSpPr>
        <p:spPr bwMode="auto">
          <a:xfrm>
            <a:off x="4765675" y="3846513"/>
            <a:ext cx="225425" cy="457200"/>
          </a:xfrm>
          <a:custGeom>
            <a:avLst/>
            <a:gdLst>
              <a:gd name="T0" fmla="*/ 2147483646 w 21600"/>
              <a:gd name="T1" fmla="*/ 0 h 21600"/>
              <a:gd name="T2" fmla="*/ 0 w 21600"/>
              <a:gd name="T3" fmla="*/ 0 h 21600"/>
              <a:gd name="T4" fmla="*/ 0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21600" y="0"/>
                </a:moveTo>
                <a:lnTo>
                  <a:pt x="0" y="0"/>
                </a:lnTo>
                <a:lnTo>
                  <a:pt x="0" y="21600"/>
                </a:lnTo>
                <a:lnTo>
                  <a:pt x="2160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9747" name="Freeform 60">
            <a:extLst>
              <a:ext uri="{FF2B5EF4-FFF2-40B4-BE49-F238E27FC236}">
                <a16:creationId xmlns:a16="http://schemas.microsoft.com/office/drawing/2014/main" id="{2D7ED20C-B008-C24F-9533-2480079DCFE0}"/>
              </a:ext>
            </a:extLst>
          </p:cNvPr>
          <p:cNvSpPr>
            <a:spLocks/>
          </p:cNvSpPr>
          <p:nvPr/>
        </p:nvSpPr>
        <p:spPr bwMode="auto">
          <a:xfrm>
            <a:off x="4994275" y="3846513"/>
            <a:ext cx="225425" cy="457200"/>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9748" name="Line 61">
            <a:extLst>
              <a:ext uri="{FF2B5EF4-FFF2-40B4-BE49-F238E27FC236}">
                <a16:creationId xmlns:a16="http://schemas.microsoft.com/office/drawing/2014/main" id="{DB3DD7FA-6185-0E43-A81C-064124F2E747}"/>
              </a:ext>
            </a:extLst>
          </p:cNvPr>
          <p:cNvSpPr>
            <a:spLocks noChangeShapeType="1"/>
          </p:cNvSpPr>
          <p:nvPr/>
        </p:nvSpPr>
        <p:spPr bwMode="auto">
          <a:xfrm>
            <a:off x="4500563" y="4075113"/>
            <a:ext cx="246062"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9749" name="Line 62">
            <a:extLst>
              <a:ext uri="{FF2B5EF4-FFF2-40B4-BE49-F238E27FC236}">
                <a16:creationId xmlns:a16="http://schemas.microsoft.com/office/drawing/2014/main" id="{23E14DC2-D25B-2B44-BC3B-2B1B17C4F427}"/>
              </a:ext>
            </a:extLst>
          </p:cNvPr>
          <p:cNvSpPr>
            <a:spLocks noChangeShapeType="1"/>
          </p:cNvSpPr>
          <p:nvPr/>
        </p:nvSpPr>
        <p:spPr bwMode="auto">
          <a:xfrm>
            <a:off x="3205163" y="4225925"/>
            <a:ext cx="914400"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9750" name="Freeform 63">
            <a:extLst>
              <a:ext uri="{FF2B5EF4-FFF2-40B4-BE49-F238E27FC236}">
                <a16:creationId xmlns:a16="http://schemas.microsoft.com/office/drawing/2014/main" id="{65C95C1D-94D9-BF48-9308-ECB87718395E}"/>
              </a:ext>
            </a:extLst>
          </p:cNvPr>
          <p:cNvSpPr>
            <a:spLocks/>
          </p:cNvSpPr>
          <p:nvPr/>
        </p:nvSpPr>
        <p:spPr bwMode="auto">
          <a:xfrm>
            <a:off x="5516563" y="5292725"/>
            <a:ext cx="334962" cy="765175"/>
          </a:xfrm>
          <a:custGeom>
            <a:avLst/>
            <a:gdLst>
              <a:gd name="T0" fmla="*/ 0 w 21600"/>
              <a:gd name="T1" fmla="*/ 2147483646 h 21600"/>
              <a:gd name="T2" fmla="*/ 2147483646 w 21600"/>
              <a:gd name="T3" fmla="*/ 2147483646 h 21600"/>
              <a:gd name="T4" fmla="*/ 0 w 21600"/>
              <a:gd name="T5" fmla="*/ 2147483646 h 21600"/>
              <a:gd name="T6" fmla="*/ 0 w 21600"/>
              <a:gd name="T7" fmla="*/ 0 h 21600"/>
              <a:gd name="T8" fmla="*/ 2147483646 w 21600"/>
              <a:gd name="T9" fmla="*/ 2147483646 h 21600"/>
              <a:gd name="T10" fmla="*/ 2147483646 w 21600"/>
              <a:gd name="T11" fmla="*/ 2147483646 h 21600"/>
              <a:gd name="T12" fmla="*/ 0 w 21600"/>
              <a:gd name="T13" fmla="*/ 2147483646 h 21600"/>
              <a:gd name="T14" fmla="*/ 0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4400"/>
                </a:moveTo>
                <a:lnTo>
                  <a:pt x="7234" y="10800"/>
                </a:lnTo>
                <a:lnTo>
                  <a:pt x="0" y="7200"/>
                </a:lnTo>
                <a:lnTo>
                  <a:pt x="0" y="0"/>
                </a:lnTo>
                <a:lnTo>
                  <a:pt x="21600" y="7200"/>
                </a:lnTo>
                <a:lnTo>
                  <a:pt x="21600" y="14400"/>
                </a:lnTo>
                <a:lnTo>
                  <a:pt x="0" y="21600"/>
                </a:lnTo>
                <a:lnTo>
                  <a:pt x="0" y="144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9751" name="Rectangle 64">
            <a:extLst>
              <a:ext uri="{FF2B5EF4-FFF2-40B4-BE49-F238E27FC236}">
                <a16:creationId xmlns:a16="http://schemas.microsoft.com/office/drawing/2014/main" id="{B39B4970-59F2-AB40-8DB4-23F735CBB282}"/>
              </a:ext>
            </a:extLst>
          </p:cNvPr>
          <p:cNvSpPr>
            <a:spLocks/>
          </p:cNvSpPr>
          <p:nvPr/>
        </p:nvSpPr>
        <p:spPr bwMode="auto">
          <a:xfrm rot="5400000">
            <a:off x="5556251" y="5519737"/>
            <a:ext cx="27146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7" bIns="0" anchor="ctr">
            <a:spAutoFit/>
          </a:bodyP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EX</a:t>
            </a:r>
          </a:p>
        </p:txBody>
      </p:sp>
      <p:sp>
        <p:nvSpPr>
          <p:cNvPr id="29752" name="Rectangle 65">
            <a:extLst>
              <a:ext uri="{FF2B5EF4-FFF2-40B4-BE49-F238E27FC236}">
                <a16:creationId xmlns:a16="http://schemas.microsoft.com/office/drawing/2014/main" id="{39ECEB8C-850A-444A-94BE-9BE854B71757}"/>
              </a:ext>
            </a:extLst>
          </p:cNvPr>
          <p:cNvSpPr>
            <a:spLocks/>
          </p:cNvSpPr>
          <p:nvPr/>
        </p:nvSpPr>
        <p:spPr bwMode="auto">
          <a:xfrm>
            <a:off x="4138613" y="5470525"/>
            <a:ext cx="2317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7" bIns="0" anchor="ctr">
            <a:spAutoFit/>
          </a:bodyP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IF</a:t>
            </a:r>
          </a:p>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ID</a:t>
            </a:r>
          </a:p>
        </p:txBody>
      </p:sp>
      <p:sp>
        <p:nvSpPr>
          <p:cNvPr id="29753" name="Freeform 66">
            <a:extLst>
              <a:ext uri="{FF2B5EF4-FFF2-40B4-BE49-F238E27FC236}">
                <a16:creationId xmlns:a16="http://schemas.microsoft.com/office/drawing/2014/main" id="{27BC1111-979C-D941-86F0-AB5487787F3F}"/>
              </a:ext>
            </a:extLst>
          </p:cNvPr>
          <p:cNvSpPr>
            <a:spLocks/>
          </p:cNvSpPr>
          <p:nvPr/>
        </p:nvSpPr>
        <p:spPr bwMode="auto">
          <a:xfrm>
            <a:off x="4043363" y="5451475"/>
            <a:ext cx="266700" cy="457200"/>
          </a:xfrm>
          <a:custGeom>
            <a:avLst/>
            <a:gdLst>
              <a:gd name="T0" fmla="*/ 2147483646 w 21600"/>
              <a:gd name="T1" fmla="*/ 0 h 21600"/>
              <a:gd name="T2" fmla="*/ 0 w 21600"/>
              <a:gd name="T3" fmla="*/ 0 h 21600"/>
              <a:gd name="T4" fmla="*/ 0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21600" y="0"/>
                </a:moveTo>
                <a:lnTo>
                  <a:pt x="0" y="0"/>
                </a:lnTo>
                <a:lnTo>
                  <a:pt x="0" y="21600"/>
                </a:lnTo>
                <a:lnTo>
                  <a:pt x="2160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9754" name="Freeform 67">
            <a:extLst>
              <a:ext uri="{FF2B5EF4-FFF2-40B4-BE49-F238E27FC236}">
                <a16:creationId xmlns:a16="http://schemas.microsoft.com/office/drawing/2014/main" id="{66B7D7B5-5611-4A4D-850C-EB3919FF92B0}"/>
              </a:ext>
            </a:extLst>
          </p:cNvPr>
          <p:cNvSpPr>
            <a:spLocks/>
          </p:cNvSpPr>
          <p:nvPr/>
        </p:nvSpPr>
        <p:spPr bwMode="auto">
          <a:xfrm>
            <a:off x="4310063" y="5451475"/>
            <a:ext cx="269875" cy="457200"/>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9755" name="Line 68">
            <a:extLst>
              <a:ext uri="{FF2B5EF4-FFF2-40B4-BE49-F238E27FC236}">
                <a16:creationId xmlns:a16="http://schemas.microsoft.com/office/drawing/2014/main" id="{3B7DBE7E-7F23-A44E-B063-73BF7DCE9467}"/>
              </a:ext>
            </a:extLst>
          </p:cNvPr>
          <p:cNvSpPr>
            <a:spLocks noChangeShapeType="1"/>
          </p:cNvSpPr>
          <p:nvPr/>
        </p:nvSpPr>
        <p:spPr bwMode="auto">
          <a:xfrm>
            <a:off x="4567238" y="5521325"/>
            <a:ext cx="936625"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9756" name="Rectangle 69">
            <a:extLst>
              <a:ext uri="{FF2B5EF4-FFF2-40B4-BE49-F238E27FC236}">
                <a16:creationId xmlns:a16="http://schemas.microsoft.com/office/drawing/2014/main" id="{03B34564-765E-0447-A04A-0B15E957D919}"/>
              </a:ext>
            </a:extLst>
          </p:cNvPr>
          <p:cNvSpPr>
            <a:spLocks/>
          </p:cNvSpPr>
          <p:nvPr/>
        </p:nvSpPr>
        <p:spPr bwMode="auto">
          <a:xfrm>
            <a:off x="6178550" y="5456238"/>
            <a:ext cx="4111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39687" bIns="0" anchor="ct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WB</a:t>
            </a:r>
          </a:p>
        </p:txBody>
      </p:sp>
      <p:sp>
        <p:nvSpPr>
          <p:cNvPr id="29757" name="Freeform 70">
            <a:extLst>
              <a:ext uri="{FF2B5EF4-FFF2-40B4-BE49-F238E27FC236}">
                <a16:creationId xmlns:a16="http://schemas.microsoft.com/office/drawing/2014/main" id="{9C4D1816-09E1-3745-9E2A-BDD592828E4D}"/>
              </a:ext>
            </a:extLst>
          </p:cNvPr>
          <p:cNvSpPr>
            <a:spLocks/>
          </p:cNvSpPr>
          <p:nvPr/>
        </p:nvSpPr>
        <p:spPr bwMode="auto">
          <a:xfrm>
            <a:off x="6132513" y="5451475"/>
            <a:ext cx="222250" cy="457200"/>
          </a:xfrm>
          <a:custGeom>
            <a:avLst/>
            <a:gdLst>
              <a:gd name="T0" fmla="*/ 2147483646 w 21600"/>
              <a:gd name="T1" fmla="*/ 0 h 21600"/>
              <a:gd name="T2" fmla="*/ 0 w 21600"/>
              <a:gd name="T3" fmla="*/ 0 h 21600"/>
              <a:gd name="T4" fmla="*/ 0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21600" y="0"/>
                </a:moveTo>
                <a:lnTo>
                  <a:pt x="0" y="0"/>
                </a:lnTo>
                <a:lnTo>
                  <a:pt x="0" y="21600"/>
                </a:lnTo>
                <a:lnTo>
                  <a:pt x="2160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9758" name="Freeform 71">
            <a:extLst>
              <a:ext uri="{FF2B5EF4-FFF2-40B4-BE49-F238E27FC236}">
                <a16:creationId xmlns:a16="http://schemas.microsoft.com/office/drawing/2014/main" id="{2534AEB9-6E0C-6E4A-8972-4B5E63219129}"/>
              </a:ext>
            </a:extLst>
          </p:cNvPr>
          <p:cNvSpPr>
            <a:spLocks/>
          </p:cNvSpPr>
          <p:nvPr/>
        </p:nvSpPr>
        <p:spPr bwMode="auto">
          <a:xfrm>
            <a:off x="6354763" y="5451475"/>
            <a:ext cx="225425" cy="457200"/>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9759" name="Line 72">
            <a:extLst>
              <a:ext uri="{FF2B5EF4-FFF2-40B4-BE49-F238E27FC236}">
                <a16:creationId xmlns:a16="http://schemas.microsoft.com/office/drawing/2014/main" id="{F1E4DF20-2D16-154D-AC45-9F7EFB5F87CA}"/>
              </a:ext>
            </a:extLst>
          </p:cNvPr>
          <p:cNvSpPr>
            <a:spLocks noChangeShapeType="1"/>
          </p:cNvSpPr>
          <p:nvPr/>
        </p:nvSpPr>
        <p:spPr bwMode="auto">
          <a:xfrm>
            <a:off x="5865813" y="5680075"/>
            <a:ext cx="244475"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9760" name="Line 73">
            <a:extLst>
              <a:ext uri="{FF2B5EF4-FFF2-40B4-BE49-F238E27FC236}">
                <a16:creationId xmlns:a16="http://schemas.microsoft.com/office/drawing/2014/main" id="{520C1A9E-5B28-E14D-8DE2-280C1625B745}"/>
              </a:ext>
            </a:extLst>
          </p:cNvPr>
          <p:cNvSpPr>
            <a:spLocks noChangeShapeType="1"/>
          </p:cNvSpPr>
          <p:nvPr/>
        </p:nvSpPr>
        <p:spPr bwMode="auto">
          <a:xfrm>
            <a:off x="4567238" y="5829300"/>
            <a:ext cx="936625"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9761" name="Freeform 74">
            <a:extLst>
              <a:ext uri="{FF2B5EF4-FFF2-40B4-BE49-F238E27FC236}">
                <a16:creationId xmlns:a16="http://schemas.microsoft.com/office/drawing/2014/main" id="{D23CB6FF-8CF1-AD48-898F-8135C333C52D}"/>
              </a:ext>
            </a:extLst>
          </p:cNvPr>
          <p:cNvSpPr>
            <a:spLocks/>
          </p:cNvSpPr>
          <p:nvPr/>
        </p:nvSpPr>
        <p:spPr bwMode="auto">
          <a:xfrm>
            <a:off x="4830763" y="4532313"/>
            <a:ext cx="334962" cy="765175"/>
          </a:xfrm>
          <a:custGeom>
            <a:avLst/>
            <a:gdLst>
              <a:gd name="T0" fmla="*/ 0 w 21600"/>
              <a:gd name="T1" fmla="*/ 2147483646 h 21600"/>
              <a:gd name="T2" fmla="*/ 2147483646 w 21600"/>
              <a:gd name="T3" fmla="*/ 2147483646 h 21600"/>
              <a:gd name="T4" fmla="*/ 0 w 21600"/>
              <a:gd name="T5" fmla="*/ 2147483646 h 21600"/>
              <a:gd name="T6" fmla="*/ 0 w 21600"/>
              <a:gd name="T7" fmla="*/ 0 h 21600"/>
              <a:gd name="T8" fmla="*/ 2147483646 w 21600"/>
              <a:gd name="T9" fmla="*/ 2147483646 h 21600"/>
              <a:gd name="T10" fmla="*/ 2147483646 w 21600"/>
              <a:gd name="T11" fmla="*/ 2147483646 h 21600"/>
              <a:gd name="T12" fmla="*/ 0 w 21600"/>
              <a:gd name="T13" fmla="*/ 2147483646 h 21600"/>
              <a:gd name="T14" fmla="*/ 0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4400"/>
                </a:moveTo>
                <a:lnTo>
                  <a:pt x="7234" y="10800"/>
                </a:lnTo>
                <a:lnTo>
                  <a:pt x="0" y="7200"/>
                </a:lnTo>
                <a:lnTo>
                  <a:pt x="0" y="0"/>
                </a:lnTo>
                <a:lnTo>
                  <a:pt x="21600" y="7200"/>
                </a:lnTo>
                <a:lnTo>
                  <a:pt x="21600" y="14400"/>
                </a:lnTo>
                <a:lnTo>
                  <a:pt x="0" y="21600"/>
                </a:lnTo>
                <a:lnTo>
                  <a:pt x="0" y="144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9762" name="Rectangle 75">
            <a:extLst>
              <a:ext uri="{FF2B5EF4-FFF2-40B4-BE49-F238E27FC236}">
                <a16:creationId xmlns:a16="http://schemas.microsoft.com/office/drawing/2014/main" id="{C038D348-E170-B34B-B850-EE8611DC0A0B}"/>
              </a:ext>
            </a:extLst>
          </p:cNvPr>
          <p:cNvSpPr>
            <a:spLocks/>
          </p:cNvSpPr>
          <p:nvPr/>
        </p:nvSpPr>
        <p:spPr bwMode="auto">
          <a:xfrm rot="5400000">
            <a:off x="4871244" y="4755356"/>
            <a:ext cx="26987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7" bIns="0" anchor="ctr">
            <a:spAutoFit/>
          </a:bodyP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EX</a:t>
            </a:r>
          </a:p>
        </p:txBody>
      </p:sp>
      <p:sp>
        <p:nvSpPr>
          <p:cNvPr id="29763" name="Rectangle 76">
            <a:extLst>
              <a:ext uri="{FF2B5EF4-FFF2-40B4-BE49-F238E27FC236}">
                <a16:creationId xmlns:a16="http://schemas.microsoft.com/office/drawing/2014/main" id="{18EBE5C7-7716-2647-8994-248AE7AC758E}"/>
              </a:ext>
            </a:extLst>
          </p:cNvPr>
          <p:cNvSpPr>
            <a:spLocks/>
          </p:cNvSpPr>
          <p:nvPr/>
        </p:nvSpPr>
        <p:spPr bwMode="auto">
          <a:xfrm>
            <a:off x="4138613" y="4706938"/>
            <a:ext cx="2317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7" bIns="0" anchor="ctr">
            <a:spAutoFit/>
          </a:bodyP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IF</a:t>
            </a:r>
          </a:p>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ID</a:t>
            </a:r>
          </a:p>
        </p:txBody>
      </p:sp>
      <p:sp>
        <p:nvSpPr>
          <p:cNvPr id="29764" name="Freeform 77">
            <a:extLst>
              <a:ext uri="{FF2B5EF4-FFF2-40B4-BE49-F238E27FC236}">
                <a16:creationId xmlns:a16="http://schemas.microsoft.com/office/drawing/2014/main" id="{87159277-D105-314A-A1EF-3015C189393C}"/>
              </a:ext>
            </a:extLst>
          </p:cNvPr>
          <p:cNvSpPr>
            <a:spLocks/>
          </p:cNvSpPr>
          <p:nvPr/>
        </p:nvSpPr>
        <p:spPr bwMode="auto">
          <a:xfrm>
            <a:off x="4043363" y="4683125"/>
            <a:ext cx="266700" cy="457200"/>
          </a:xfrm>
          <a:custGeom>
            <a:avLst/>
            <a:gdLst>
              <a:gd name="T0" fmla="*/ 2147483646 w 21600"/>
              <a:gd name="T1" fmla="*/ 0 h 21600"/>
              <a:gd name="T2" fmla="*/ 0 w 21600"/>
              <a:gd name="T3" fmla="*/ 0 h 21600"/>
              <a:gd name="T4" fmla="*/ 0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21600" y="0"/>
                </a:moveTo>
                <a:lnTo>
                  <a:pt x="0" y="0"/>
                </a:lnTo>
                <a:lnTo>
                  <a:pt x="0" y="21600"/>
                </a:lnTo>
                <a:lnTo>
                  <a:pt x="2160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9765" name="Freeform 78">
            <a:extLst>
              <a:ext uri="{FF2B5EF4-FFF2-40B4-BE49-F238E27FC236}">
                <a16:creationId xmlns:a16="http://schemas.microsoft.com/office/drawing/2014/main" id="{F9B335E0-7B4E-B04F-866A-69745EB54548}"/>
              </a:ext>
            </a:extLst>
          </p:cNvPr>
          <p:cNvSpPr>
            <a:spLocks/>
          </p:cNvSpPr>
          <p:nvPr/>
        </p:nvSpPr>
        <p:spPr bwMode="auto">
          <a:xfrm>
            <a:off x="4310063" y="4683125"/>
            <a:ext cx="269875" cy="457200"/>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9766" name="Line 79">
            <a:extLst>
              <a:ext uri="{FF2B5EF4-FFF2-40B4-BE49-F238E27FC236}">
                <a16:creationId xmlns:a16="http://schemas.microsoft.com/office/drawing/2014/main" id="{B7293BC9-0C72-9A46-A299-12CAF3ABD864}"/>
              </a:ext>
            </a:extLst>
          </p:cNvPr>
          <p:cNvSpPr>
            <a:spLocks noChangeShapeType="1"/>
          </p:cNvSpPr>
          <p:nvPr/>
        </p:nvSpPr>
        <p:spPr bwMode="auto">
          <a:xfrm>
            <a:off x="4567238" y="4760913"/>
            <a:ext cx="250825"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9767" name="Rectangle 80">
            <a:extLst>
              <a:ext uri="{FF2B5EF4-FFF2-40B4-BE49-F238E27FC236}">
                <a16:creationId xmlns:a16="http://schemas.microsoft.com/office/drawing/2014/main" id="{C5489197-9642-A24B-B5A8-33627318060C}"/>
              </a:ext>
            </a:extLst>
          </p:cNvPr>
          <p:cNvSpPr>
            <a:spLocks/>
          </p:cNvSpPr>
          <p:nvPr/>
        </p:nvSpPr>
        <p:spPr bwMode="auto">
          <a:xfrm>
            <a:off x="5492750" y="4694238"/>
            <a:ext cx="422275"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39687" bIns="0" anchor="ct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WB</a:t>
            </a:r>
          </a:p>
        </p:txBody>
      </p:sp>
      <p:sp>
        <p:nvSpPr>
          <p:cNvPr id="29768" name="Freeform 81">
            <a:extLst>
              <a:ext uri="{FF2B5EF4-FFF2-40B4-BE49-F238E27FC236}">
                <a16:creationId xmlns:a16="http://schemas.microsoft.com/office/drawing/2014/main" id="{B7171C55-289F-2946-8114-4C99C3B33C6D}"/>
              </a:ext>
            </a:extLst>
          </p:cNvPr>
          <p:cNvSpPr>
            <a:spLocks/>
          </p:cNvSpPr>
          <p:nvPr/>
        </p:nvSpPr>
        <p:spPr bwMode="auto">
          <a:xfrm>
            <a:off x="5446713" y="4683125"/>
            <a:ext cx="222250" cy="457200"/>
          </a:xfrm>
          <a:custGeom>
            <a:avLst/>
            <a:gdLst>
              <a:gd name="T0" fmla="*/ 2147483646 w 21600"/>
              <a:gd name="T1" fmla="*/ 0 h 21600"/>
              <a:gd name="T2" fmla="*/ 0 w 21600"/>
              <a:gd name="T3" fmla="*/ 0 h 21600"/>
              <a:gd name="T4" fmla="*/ 0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21600" y="0"/>
                </a:moveTo>
                <a:lnTo>
                  <a:pt x="0" y="0"/>
                </a:lnTo>
                <a:lnTo>
                  <a:pt x="0" y="21600"/>
                </a:lnTo>
                <a:lnTo>
                  <a:pt x="2160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9769" name="Freeform 82">
            <a:extLst>
              <a:ext uri="{FF2B5EF4-FFF2-40B4-BE49-F238E27FC236}">
                <a16:creationId xmlns:a16="http://schemas.microsoft.com/office/drawing/2014/main" id="{A8BD6D39-703B-0749-B2E1-35AAF61FA92C}"/>
              </a:ext>
            </a:extLst>
          </p:cNvPr>
          <p:cNvSpPr>
            <a:spLocks/>
          </p:cNvSpPr>
          <p:nvPr/>
        </p:nvSpPr>
        <p:spPr bwMode="auto">
          <a:xfrm>
            <a:off x="5668963" y="4683125"/>
            <a:ext cx="225425" cy="457200"/>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9770" name="Line 83">
            <a:extLst>
              <a:ext uri="{FF2B5EF4-FFF2-40B4-BE49-F238E27FC236}">
                <a16:creationId xmlns:a16="http://schemas.microsoft.com/office/drawing/2014/main" id="{79D0BEDB-7BBD-0140-B67B-F704C558940D}"/>
              </a:ext>
            </a:extLst>
          </p:cNvPr>
          <p:cNvSpPr>
            <a:spLocks noChangeShapeType="1"/>
          </p:cNvSpPr>
          <p:nvPr/>
        </p:nvSpPr>
        <p:spPr bwMode="auto">
          <a:xfrm>
            <a:off x="5180013" y="4911725"/>
            <a:ext cx="244475" cy="31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9771" name="Line 84">
            <a:extLst>
              <a:ext uri="{FF2B5EF4-FFF2-40B4-BE49-F238E27FC236}">
                <a16:creationId xmlns:a16="http://schemas.microsoft.com/office/drawing/2014/main" id="{1E406D1E-82C3-FF42-AE14-BA4FC4F025FF}"/>
              </a:ext>
            </a:extLst>
          </p:cNvPr>
          <p:cNvSpPr>
            <a:spLocks noChangeShapeType="1"/>
          </p:cNvSpPr>
          <p:nvPr/>
        </p:nvSpPr>
        <p:spPr bwMode="auto">
          <a:xfrm>
            <a:off x="4567238" y="5065713"/>
            <a:ext cx="2508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9772" name="Rectangle 85">
            <a:extLst>
              <a:ext uri="{FF2B5EF4-FFF2-40B4-BE49-F238E27FC236}">
                <a16:creationId xmlns:a16="http://schemas.microsoft.com/office/drawing/2014/main" id="{82601B20-48D7-9447-8881-AEC3AA1368CE}"/>
              </a:ext>
            </a:extLst>
          </p:cNvPr>
          <p:cNvSpPr>
            <a:spLocks/>
          </p:cNvSpPr>
          <p:nvPr/>
        </p:nvSpPr>
        <p:spPr bwMode="auto">
          <a:xfrm>
            <a:off x="3470275" y="3870325"/>
            <a:ext cx="2301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7" bIns="0" anchor="ctr">
            <a:spAutoFit/>
          </a:bodyP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solidFill>
                  <a:srgbClr val="BEBEBE"/>
                </a:solidFill>
                <a:latin typeface="Lucida Grande" panose="020B0600040502020204" pitchFamily="34" charset="0"/>
                <a:sym typeface="Lucida Grande" panose="020B0600040502020204" pitchFamily="34" charset="0"/>
              </a:rPr>
              <a:t>IF</a:t>
            </a:r>
          </a:p>
          <a:p>
            <a:pPr eaLnBrk="1" hangingPunct="1">
              <a:spcBef>
                <a:spcPct val="0"/>
              </a:spcBef>
              <a:buFontTx/>
              <a:buNone/>
            </a:pPr>
            <a:r>
              <a:rPr lang="en-US" altLang="en-US" sz="1400">
                <a:solidFill>
                  <a:srgbClr val="BEBEBE"/>
                </a:solidFill>
                <a:latin typeface="Lucida Grande" panose="020B0600040502020204" pitchFamily="34" charset="0"/>
                <a:sym typeface="Lucida Grande" panose="020B0600040502020204" pitchFamily="34" charset="0"/>
              </a:rPr>
              <a:t>ID</a:t>
            </a:r>
          </a:p>
        </p:txBody>
      </p:sp>
      <p:sp>
        <p:nvSpPr>
          <p:cNvPr id="29773" name="Freeform 86">
            <a:extLst>
              <a:ext uri="{FF2B5EF4-FFF2-40B4-BE49-F238E27FC236}">
                <a16:creationId xmlns:a16="http://schemas.microsoft.com/office/drawing/2014/main" id="{817E2635-122C-A649-95A9-7057F8E982B7}"/>
              </a:ext>
            </a:extLst>
          </p:cNvPr>
          <p:cNvSpPr>
            <a:spLocks/>
          </p:cNvSpPr>
          <p:nvPr/>
        </p:nvSpPr>
        <p:spPr bwMode="auto">
          <a:xfrm>
            <a:off x="3375025" y="3851275"/>
            <a:ext cx="268288" cy="457200"/>
          </a:xfrm>
          <a:custGeom>
            <a:avLst/>
            <a:gdLst>
              <a:gd name="T0" fmla="*/ 2147483646 w 21600"/>
              <a:gd name="T1" fmla="*/ 0 h 21600"/>
              <a:gd name="T2" fmla="*/ 0 w 21600"/>
              <a:gd name="T3" fmla="*/ 0 h 21600"/>
              <a:gd name="T4" fmla="*/ 0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21600" y="0"/>
                </a:moveTo>
                <a:lnTo>
                  <a:pt x="0" y="0"/>
                </a:lnTo>
                <a:lnTo>
                  <a:pt x="0" y="21600"/>
                </a:lnTo>
                <a:lnTo>
                  <a:pt x="21600" y="21600"/>
                </a:lnTo>
              </a:path>
            </a:pathLst>
          </a:custGeom>
          <a:noFill/>
          <a:ln w="25400" cap="rnd">
            <a:solidFill>
              <a:srgbClr val="BEBEBE"/>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9774" name="Freeform 87">
            <a:extLst>
              <a:ext uri="{FF2B5EF4-FFF2-40B4-BE49-F238E27FC236}">
                <a16:creationId xmlns:a16="http://schemas.microsoft.com/office/drawing/2014/main" id="{75C6F211-5B38-DF47-8FDC-6AF8D9BB6D22}"/>
              </a:ext>
            </a:extLst>
          </p:cNvPr>
          <p:cNvSpPr>
            <a:spLocks/>
          </p:cNvSpPr>
          <p:nvPr/>
        </p:nvSpPr>
        <p:spPr bwMode="auto">
          <a:xfrm>
            <a:off x="3643313" y="3851275"/>
            <a:ext cx="268287" cy="457200"/>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path>
            </a:pathLst>
          </a:custGeom>
          <a:noFill/>
          <a:ln w="25400" cap="rnd">
            <a:solidFill>
              <a:srgbClr val="BEBEBE"/>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9775" name="Rectangle 88">
            <a:extLst>
              <a:ext uri="{FF2B5EF4-FFF2-40B4-BE49-F238E27FC236}">
                <a16:creationId xmlns:a16="http://schemas.microsoft.com/office/drawing/2014/main" id="{BF6FF807-9906-C04B-AC52-7498294FF32D}"/>
              </a:ext>
            </a:extLst>
          </p:cNvPr>
          <p:cNvSpPr>
            <a:spLocks/>
          </p:cNvSpPr>
          <p:nvPr/>
        </p:nvSpPr>
        <p:spPr bwMode="auto">
          <a:xfrm>
            <a:off x="4833938" y="5470525"/>
            <a:ext cx="2301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7" bIns="0" anchor="ctr">
            <a:spAutoFit/>
          </a:bodyP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solidFill>
                  <a:srgbClr val="BEBEBE"/>
                </a:solidFill>
                <a:latin typeface="Lucida Grande" panose="020B0600040502020204" pitchFamily="34" charset="0"/>
                <a:sym typeface="Lucida Grande" panose="020B0600040502020204" pitchFamily="34" charset="0"/>
              </a:rPr>
              <a:t>IF</a:t>
            </a:r>
          </a:p>
          <a:p>
            <a:pPr eaLnBrk="1" hangingPunct="1">
              <a:spcBef>
                <a:spcPct val="0"/>
              </a:spcBef>
              <a:buFontTx/>
              <a:buNone/>
            </a:pPr>
            <a:r>
              <a:rPr lang="en-US" altLang="en-US" sz="1400">
                <a:solidFill>
                  <a:srgbClr val="BEBEBE"/>
                </a:solidFill>
                <a:latin typeface="Lucida Grande" panose="020B0600040502020204" pitchFamily="34" charset="0"/>
                <a:sym typeface="Lucida Grande" panose="020B0600040502020204" pitchFamily="34" charset="0"/>
              </a:rPr>
              <a:t>ID</a:t>
            </a:r>
          </a:p>
        </p:txBody>
      </p:sp>
      <p:sp>
        <p:nvSpPr>
          <p:cNvPr id="29776" name="Freeform 89">
            <a:extLst>
              <a:ext uri="{FF2B5EF4-FFF2-40B4-BE49-F238E27FC236}">
                <a16:creationId xmlns:a16="http://schemas.microsoft.com/office/drawing/2014/main" id="{F13657C9-ABC0-AF4E-8642-481C3ACD3D12}"/>
              </a:ext>
            </a:extLst>
          </p:cNvPr>
          <p:cNvSpPr>
            <a:spLocks/>
          </p:cNvSpPr>
          <p:nvPr/>
        </p:nvSpPr>
        <p:spPr bwMode="auto">
          <a:xfrm>
            <a:off x="4737100" y="5451475"/>
            <a:ext cx="269875" cy="457200"/>
          </a:xfrm>
          <a:custGeom>
            <a:avLst/>
            <a:gdLst>
              <a:gd name="T0" fmla="*/ 2147483646 w 21600"/>
              <a:gd name="T1" fmla="*/ 0 h 21600"/>
              <a:gd name="T2" fmla="*/ 0 w 21600"/>
              <a:gd name="T3" fmla="*/ 0 h 21600"/>
              <a:gd name="T4" fmla="*/ 0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21600" y="0"/>
                </a:moveTo>
                <a:lnTo>
                  <a:pt x="0" y="0"/>
                </a:lnTo>
                <a:lnTo>
                  <a:pt x="0" y="21600"/>
                </a:lnTo>
                <a:lnTo>
                  <a:pt x="21600" y="21600"/>
                </a:lnTo>
              </a:path>
            </a:pathLst>
          </a:custGeom>
          <a:noFill/>
          <a:ln w="25400" cap="rnd">
            <a:solidFill>
              <a:srgbClr val="BEBEBE"/>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9777" name="Freeform 90">
            <a:extLst>
              <a:ext uri="{FF2B5EF4-FFF2-40B4-BE49-F238E27FC236}">
                <a16:creationId xmlns:a16="http://schemas.microsoft.com/office/drawing/2014/main" id="{A60CA416-5CB0-3341-8C12-7F99811EB87B}"/>
              </a:ext>
            </a:extLst>
          </p:cNvPr>
          <p:cNvSpPr>
            <a:spLocks/>
          </p:cNvSpPr>
          <p:nvPr/>
        </p:nvSpPr>
        <p:spPr bwMode="auto">
          <a:xfrm>
            <a:off x="5006975" y="5451475"/>
            <a:ext cx="269875" cy="457200"/>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path>
            </a:pathLst>
          </a:custGeom>
          <a:noFill/>
          <a:ln w="25400" cap="rnd">
            <a:solidFill>
              <a:srgbClr val="BEBEBE"/>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9475" name="Rectangle 91">
            <a:extLst>
              <a:ext uri="{FF2B5EF4-FFF2-40B4-BE49-F238E27FC236}">
                <a16:creationId xmlns:a16="http://schemas.microsoft.com/office/drawing/2014/main" id="{8B03DD9B-64D8-1A49-A5C2-BBDD25CC7BAD}"/>
              </a:ext>
            </a:extLst>
          </p:cNvPr>
          <p:cNvSpPr>
            <a:spLocks/>
          </p:cNvSpPr>
          <p:nvPr/>
        </p:nvSpPr>
        <p:spPr bwMode="auto">
          <a:xfrm>
            <a:off x="5763279" y="1568252"/>
            <a:ext cx="3117841" cy="1846659"/>
          </a:xfrm>
          <a:prstGeom prst="rect">
            <a:avLst/>
          </a:prstGeom>
          <a:noFill/>
          <a:ln w="12700">
            <a:noFill/>
            <a:miter lim="800000"/>
            <a:headEnd/>
            <a:tailEnd/>
          </a:ln>
        </p:spPr>
        <p:txBody>
          <a:bodyPr wrap="none" lIns="0" tIns="0" rIns="0" bIns="0" anchor="ctr">
            <a:spAutoFit/>
          </a:bodyPr>
          <a:lstStyle/>
          <a:p>
            <a:pPr eaLnBrk="1" hangingPunct="1">
              <a:defRPr/>
            </a:pPr>
            <a:r>
              <a:rPr lang="en-US" sz="2000" dirty="0">
                <a:solidFill>
                  <a:srgbClr val="0000FF"/>
                </a:solidFill>
                <a:latin typeface="Candara" panose="020E0502030303020204" pitchFamily="34" charset="0"/>
                <a:ea typeface="Lucida Grande" pitchFamily="1" charset="0"/>
                <a:cs typeface="Lucida Grande" pitchFamily="1" charset="0"/>
                <a:sym typeface="Lucida Grande" pitchFamily="1" charset="0"/>
              </a:rPr>
              <a:t>I1: two execute cycles</a:t>
            </a:r>
          </a:p>
          <a:p>
            <a:pPr eaLnBrk="1" hangingPunct="1">
              <a:defRPr/>
            </a:pPr>
            <a:r>
              <a:rPr lang="en-US" sz="2000" dirty="0">
                <a:solidFill>
                  <a:srgbClr val="0000FF"/>
                </a:solidFill>
                <a:latin typeface="Candara" panose="020E0502030303020204" pitchFamily="34" charset="0"/>
                <a:ea typeface="Lucida Grande" pitchFamily="1" charset="0"/>
                <a:cs typeface="Lucida Grande" pitchFamily="1" charset="0"/>
                <a:sym typeface="Lucida Grande" pitchFamily="1" charset="0"/>
              </a:rPr>
              <a:t>I2</a:t>
            </a:r>
          </a:p>
          <a:p>
            <a:pPr eaLnBrk="1" hangingPunct="1">
              <a:defRPr/>
            </a:pPr>
            <a:r>
              <a:rPr lang="en-US" sz="2000" dirty="0">
                <a:solidFill>
                  <a:srgbClr val="0000FF"/>
                </a:solidFill>
                <a:latin typeface="Candara" panose="020E0502030303020204" pitchFamily="34" charset="0"/>
                <a:ea typeface="Lucida Grande" pitchFamily="1" charset="0"/>
                <a:cs typeface="Lucida Grande" pitchFamily="1" charset="0"/>
                <a:sym typeface="Lucida Grande" pitchFamily="1" charset="0"/>
              </a:rPr>
              <a:t>I3</a:t>
            </a:r>
          </a:p>
          <a:p>
            <a:pPr eaLnBrk="1" hangingPunct="1">
              <a:defRPr/>
            </a:pPr>
            <a:r>
              <a:rPr lang="en-US" sz="2000" dirty="0">
                <a:solidFill>
                  <a:srgbClr val="0000FF"/>
                </a:solidFill>
                <a:latin typeface="Candara" panose="020E0502030303020204" pitchFamily="34" charset="0"/>
                <a:ea typeface="Lucida Grande" pitchFamily="1" charset="0"/>
                <a:cs typeface="Lucida Grande" pitchFamily="1" charset="0"/>
                <a:sym typeface="Lucida Grande" pitchFamily="1" charset="0"/>
              </a:rPr>
              <a:t>I4: same function unit as I3</a:t>
            </a:r>
          </a:p>
          <a:p>
            <a:pPr eaLnBrk="1" hangingPunct="1">
              <a:defRPr/>
            </a:pPr>
            <a:r>
              <a:rPr lang="en-US" sz="2000" dirty="0">
                <a:solidFill>
                  <a:srgbClr val="0000FF"/>
                </a:solidFill>
                <a:latin typeface="Candara" panose="020E0502030303020204" pitchFamily="34" charset="0"/>
                <a:ea typeface="Lucida Grande" pitchFamily="1" charset="0"/>
                <a:cs typeface="Lucida Grande" pitchFamily="1" charset="0"/>
                <a:sym typeface="Lucida Grande" pitchFamily="1" charset="0"/>
              </a:rPr>
              <a:t>I5: data value produced by I4</a:t>
            </a:r>
          </a:p>
          <a:p>
            <a:pPr eaLnBrk="1" hangingPunct="1">
              <a:defRPr/>
            </a:pPr>
            <a:r>
              <a:rPr lang="en-US" sz="2000" dirty="0">
                <a:solidFill>
                  <a:srgbClr val="0000FF"/>
                </a:solidFill>
                <a:latin typeface="Candara" panose="020E0502030303020204" pitchFamily="34" charset="0"/>
                <a:ea typeface="Lucida Grande" pitchFamily="1" charset="0"/>
                <a:cs typeface="Lucida Grande" pitchFamily="1" charset="0"/>
                <a:sym typeface="Lucida Grande" pitchFamily="1" charset="0"/>
              </a:rPr>
              <a:t>I6: same function unit as I5</a:t>
            </a:r>
          </a:p>
        </p:txBody>
      </p:sp>
      <p:sp>
        <p:nvSpPr>
          <p:cNvPr id="29779" name="Text Box 5">
            <a:extLst>
              <a:ext uri="{FF2B5EF4-FFF2-40B4-BE49-F238E27FC236}">
                <a16:creationId xmlns:a16="http://schemas.microsoft.com/office/drawing/2014/main" id="{6BB5BC79-B54B-6443-B901-082FD6E06A32}"/>
              </a:ext>
            </a:extLst>
          </p:cNvPr>
          <p:cNvSpPr txBox="1">
            <a:spLocks noChangeArrowheads="1"/>
          </p:cNvSpPr>
          <p:nvPr/>
        </p:nvSpPr>
        <p:spPr bwMode="auto">
          <a:xfrm rot="5400000">
            <a:off x="7814469" y="5542757"/>
            <a:ext cx="2289175" cy="3698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800">
                <a:solidFill>
                  <a:srgbClr val="0066FF"/>
                </a:solidFill>
              </a:rPr>
              <a:t>Dynamic Scheduling</a:t>
            </a: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1">
            <a:extLst>
              <a:ext uri="{FF2B5EF4-FFF2-40B4-BE49-F238E27FC236}">
                <a16:creationId xmlns:a16="http://schemas.microsoft.com/office/drawing/2014/main" id="{8B562ACB-D2DB-DA46-B2E6-D0228FD29146}"/>
              </a:ext>
            </a:extLst>
          </p:cNvPr>
          <p:cNvSpPr>
            <a:spLocks noGrp="1" noChangeArrowheads="1"/>
          </p:cNvSpPr>
          <p:nvPr>
            <p:ph type="title"/>
          </p:nvPr>
        </p:nvSpPr>
        <p:spPr/>
        <p:txBody>
          <a:bodyPr/>
          <a:lstStyle/>
          <a:p>
            <a:r>
              <a:rPr lang="en-US" altLang="en-US"/>
              <a:t>Multiple-Issue Processor Styles</a:t>
            </a:r>
          </a:p>
        </p:txBody>
      </p:sp>
      <p:sp>
        <p:nvSpPr>
          <p:cNvPr id="154626" name="Rectangle 2">
            <a:extLst>
              <a:ext uri="{FF2B5EF4-FFF2-40B4-BE49-F238E27FC236}">
                <a16:creationId xmlns:a16="http://schemas.microsoft.com/office/drawing/2014/main" id="{B2751067-C49B-0446-B749-4A1B63C200BA}"/>
              </a:ext>
            </a:extLst>
          </p:cNvPr>
          <p:cNvSpPr>
            <a:spLocks noGrp="1" noChangeArrowheads="1"/>
          </p:cNvSpPr>
          <p:nvPr>
            <p:ph idx="1"/>
          </p:nvPr>
        </p:nvSpPr>
        <p:spPr/>
        <p:txBody>
          <a:bodyPr/>
          <a:lstStyle/>
          <a:p>
            <a:r>
              <a:rPr lang="en-US" altLang="en-US">
                <a:solidFill>
                  <a:srgbClr val="A6A6A6"/>
                </a:solidFill>
              </a:rPr>
              <a:t>Dynamic multiple-issue processors (aka superscalar)</a:t>
            </a:r>
          </a:p>
          <a:p>
            <a:pPr lvl="1"/>
            <a:r>
              <a:rPr lang="en-US" altLang="en-US">
                <a:solidFill>
                  <a:srgbClr val="A6A6A6"/>
                </a:solidFill>
              </a:rPr>
              <a:t>Decisions on which instructions to execute simultaneously are being made dynamically (at run time by the hardware)</a:t>
            </a:r>
          </a:p>
          <a:p>
            <a:pPr lvl="2"/>
            <a:r>
              <a:rPr lang="en-US" altLang="en-US">
                <a:solidFill>
                  <a:srgbClr val="A6A6A6"/>
                </a:solidFill>
              </a:rPr>
              <a:t>Example:  IBM Power 2, Pentium Pro/2/3/4, Core, MIPS R10K, HP PA 8500</a:t>
            </a:r>
          </a:p>
          <a:p>
            <a:endParaRPr lang="en-US" altLang="en-US"/>
          </a:p>
          <a:p>
            <a:r>
              <a:rPr lang="en-US" altLang="en-US"/>
              <a:t>Static multiple-issue processors (aka VLIW)</a:t>
            </a:r>
          </a:p>
          <a:p>
            <a:pPr lvl="1"/>
            <a:r>
              <a:rPr lang="en-US" altLang="en-US"/>
              <a:t>Decisions on which instructions to execute simultaneously are being made statically (at compile time by the compiler)</a:t>
            </a:r>
          </a:p>
          <a:p>
            <a:pPr lvl="2"/>
            <a:r>
              <a:rPr lang="en-US" altLang="en-US"/>
              <a:t>Example: Intel Itanium and Itanium 2 for the IA-64 ISA—EPIC (Explicit Parallel Instruction Computer)</a:t>
            </a:r>
          </a:p>
          <a:p>
            <a:endParaRPr lang="en-US" altLang="en-US"/>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Rectangle 1">
            <a:extLst>
              <a:ext uri="{FF2B5EF4-FFF2-40B4-BE49-F238E27FC236}">
                <a16:creationId xmlns:a16="http://schemas.microsoft.com/office/drawing/2014/main" id="{BDC746D9-04A5-C64B-A14D-D3CAF90FC5B3}"/>
              </a:ext>
            </a:extLst>
          </p:cNvPr>
          <p:cNvSpPr>
            <a:spLocks noGrp="1" noChangeArrowheads="1"/>
          </p:cNvSpPr>
          <p:nvPr>
            <p:ph type="title"/>
          </p:nvPr>
        </p:nvSpPr>
        <p:spPr/>
        <p:txBody>
          <a:bodyPr/>
          <a:lstStyle/>
          <a:p>
            <a:r>
              <a:rPr lang="en-US" altLang="en-US"/>
              <a:t>VLIW Beginnings</a:t>
            </a:r>
          </a:p>
        </p:txBody>
      </p:sp>
      <p:sp>
        <p:nvSpPr>
          <p:cNvPr id="155650" name="Rectangle 2">
            <a:extLst>
              <a:ext uri="{FF2B5EF4-FFF2-40B4-BE49-F238E27FC236}">
                <a16:creationId xmlns:a16="http://schemas.microsoft.com/office/drawing/2014/main" id="{B8AA04C4-FB13-7248-ABDC-DDE3AA20D443}"/>
              </a:ext>
            </a:extLst>
          </p:cNvPr>
          <p:cNvSpPr>
            <a:spLocks noGrp="1" noChangeArrowheads="1"/>
          </p:cNvSpPr>
          <p:nvPr>
            <p:ph type="body" idx="1"/>
          </p:nvPr>
        </p:nvSpPr>
        <p:spPr/>
        <p:txBody>
          <a:bodyPr/>
          <a:lstStyle/>
          <a:p>
            <a:pPr marL="617538"/>
            <a:r>
              <a:rPr lang="en-US" altLang="en-US"/>
              <a:t>VLIW: Very Long Instruction Word</a:t>
            </a:r>
          </a:p>
          <a:p>
            <a:pPr marL="617538"/>
            <a:endParaRPr lang="en-US" altLang="en-US"/>
          </a:p>
          <a:p>
            <a:pPr marL="617538"/>
            <a:endParaRPr lang="en-US" altLang="en-US"/>
          </a:p>
          <a:p>
            <a:pPr marL="617538"/>
            <a:endParaRPr lang="en-US" altLang="en-US"/>
          </a:p>
          <a:p>
            <a:pPr marL="617538"/>
            <a:endParaRPr lang="en-US" altLang="en-US"/>
          </a:p>
          <a:p>
            <a:pPr marL="617538"/>
            <a:endParaRPr lang="en-US" altLang="en-US"/>
          </a:p>
          <a:p>
            <a:pPr marL="617538"/>
            <a:r>
              <a:rPr lang="en-US" altLang="en-US"/>
              <a:t>Led to a startup (MultiFlow) whose computers worked, but which went out of business ... the ideas remain influential.</a:t>
            </a:r>
          </a:p>
        </p:txBody>
      </p:sp>
      <p:pic>
        <p:nvPicPr>
          <p:cNvPr id="155651" name="Picture 3">
            <a:extLst>
              <a:ext uri="{FF2B5EF4-FFF2-40B4-BE49-F238E27FC236}">
                <a16:creationId xmlns:a16="http://schemas.microsoft.com/office/drawing/2014/main" id="{1A906821-C4A2-AA4F-B6C5-57F15044027D}"/>
              </a:ext>
            </a:extLst>
          </p:cNvPr>
          <p:cNvPicPr>
            <a:picLocks noChangeArrowheads="1"/>
          </p:cNvPicPr>
          <p:nvPr/>
        </p:nvPicPr>
        <p:blipFill>
          <a:blip r:embed="rId2">
            <a:extLst>
              <a:ext uri="{28A0092B-C50C-407E-A947-70E740481C1C}">
                <a14:useLocalDpi xmlns:a14="http://schemas.microsoft.com/office/drawing/2010/main" val="0"/>
              </a:ext>
            </a:extLst>
          </a:blip>
          <a:srcRect t="5797"/>
          <a:stretch>
            <a:fillRect/>
          </a:stretch>
        </p:blipFill>
        <p:spPr bwMode="auto">
          <a:xfrm>
            <a:off x="514350" y="2417763"/>
            <a:ext cx="8321675"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Rectangle 1">
            <a:extLst>
              <a:ext uri="{FF2B5EF4-FFF2-40B4-BE49-F238E27FC236}">
                <a16:creationId xmlns:a16="http://schemas.microsoft.com/office/drawing/2014/main" id="{878D7EB8-7019-6E4F-8794-293BEF412EB7}"/>
              </a:ext>
            </a:extLst>
          </p:cNvPr>
          <p:cNvSpPr>
            <a:spLocks noGrp="1" noChangeArrowheads="1"/>
          </p:cNvSpPr>
          <p:nvPr>
            <p:ph type="title"/>
          </p:nvPr>
        </p:nvSpPr>
        <p:spPr/>
        <p:txBody>
          <a:bodyPr/>
          <a:lstStyle/>
          <a:p>
            <a:r>
              <a:rPr lang="en-US" altLang="en-US"/>
              <a:t>History of VLIW Processors</a:t>
            </a:r>
          </a:p>
        </p:txBody>
      </p:sp>
      <p:sp>
        <p:nvSpPr>
          <p:cNvPr id="156674" name="Rectangle 2">
            <a:extLst>
              <a:ext uri="{FF2B5EF4-FFF2-40B4-BE49-F238E27FC236}">
                <a16:creationId xmlns:a16="http://schemas.microsoft.com/office/drawing/2014/main" id="{C5632354-CC5A-A344-B146-64E983D83BF7}"/>
              </a:ext>
            </a:extLst>
          </p:cNvPr>
          <p:cNvSpPr>
            <a:spLocks noGrp="1" noChangeArrowheads="1"/>
          </p:cNvSpPr>
          <p:nvPr>
            <p:ph type="body" idx="1"/>
          </p:nvPr>
        </p:nvSpPr>
        <p:spPr/>
        <p:txBody>
          <a:bodyPr/>
          <a:lstStyle/>
          <a:p>
            <a:pPr marL="554038"/>
            <a:r>
              <a:rPr lang="en-US" altLang="en-US"/>
              <a:t>Started with (horizontal) microprogramming</a:t>
            </a:r>
          </a:p>
          <a:p>
            <a:pPr marL="841375" lvl="1"/>
            <a:r>
              <a:rPr lang="en-US" altLang="en-US"/>
              <a:t>Very-wide microinstructions used to directly generate control signals in single-issue processors (e.g., IBM 360 series)</a:t>
            </a:r>
          </a:p>
          <a:p>
            <a:pPr marL="554038"/>
            <a:r>
              <a:rPr lang="en-US" altLang="en-US"/>
              <a:t>VLIW for multi-issue processors first appeared in the Multiflow and Cydrome (in the early 1980’</a:t>
            </a:r>
            <a:r>
              <a:rPr lang="en-US" altLang="ja-JP"/>
              <a:t>s)</a:t>
            </a:r>
          </a:p>
          <a:p>
            <a:pPr marL="554038"/>
            <a:r>
              <a:rPr lang="en-US" altLang="en-US"/>
              <a:t>Commercial VLIW processors from past decade</a:t>
            </a:r>
          </a:p>
          <a:p>
            <a:pPr marL="841375" lvl="1"/>
            <a:r>
              <a:rPr lang="en-US" altLang="en-US"/>
              <a:t>Intel i860 RISC (dual mode: scalar and VLIW)</a:t>
            </a:r>
          </a:p>
          <a:p>
            <a:pPr marL="841375" lvl="1"/>
            <a:r>
              <a:rPr lang="en-US" altLang="en-US"/>
              <a:t>Intel I-64 (</a:t>
            </a:r>
            <a:r>
              <a:rPr lang="en-US" altLang="en-US">
                <a:solidFill>
                  <a:srgbClr val="0000FF"/>
                </a:solidFill>
              </a:rPr>
              <a:t>EPIC</a:t>
            </a:r>
            <a:r>
              <a:rPr lang="en-US" altLang="en-US"/>
              <a:t>: Itanium and Itanium 2)</a:t>
            </a:r>
          </a:p>
          <a:p>
            <a:pPr marL="841375" lvl="1"/>
            <a:r>
              <a:rPr lang="en-US" altLang="en-US"/>
              <a:t>Transmeta Crusoe (the chip that powered </a:t>
            </a:r>
            <a:r>
              <a:rPr lang="en-US" altLang="en-US">
                <a:solidFill>
                  <a:srgbClr val="008000"/>
                </a:solidFill>
              </a:rPr>
              <a:t>Green Destiny</a:t>
            </a:r>
            <a:r>
              <a:rPr lang="en-US" altLang="en-US"/>
              <a:t>)</a:t>
            </a:r>
          </a:p>
          <a:p>
            <a:pPr marL="841375" lvl="1"/>
            <a:r>
              <a:rPr lang="en-US" altLang="en-US"/>
              <a:t>Lucent/Motorola StarCore, ADI TigerSHARC, Infineon (Siemens) Carmel</a:t>
            </a: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Rectangle 2">
            <a:extLst>
              <a:ext uri="{FF2B5EF4-FFF2-40B4-BE49-F238E27FC236}">
                <a16:creationId xmlns:a16="http://schemas.microsoft.com/office/drawing/2014/main" id="{0D7D926F-E955-374C-A294-C75C0001D12F}"/>
              </a:ext>
            </a:extLst>
          </p:cNvPr>
          <p:cNvSpPr>
            <a:spLocks noGrp="1" noChangeArrowheads="1"/>
          </p:cNvSpPr>
          <p:nvPr>
            <p:ph type="title"/>
          </p:nvPr>
        </p:nvSpPr>
        <p:spPr/>
        <p:txBody>
          <a:bodyPr/>
          <a:lstStyle/>
          <a:p>
            <a:r>
              <a:rPr lang="en-AU" altLang="en-US" sz="3600"/>
              <a:t>Overview:  VLIW Processors</a:t>
            </a:r>
          </a:p>
        </p:txBody>
      </p:sp>
      <p:sp>
        <p:nvSpPr>
          <p:cNvPr id="158722" name="Rectangle 3">
            <a:extLst>
              <a:ext uri="{FF2B5EF4-FFF2-40B4-BE49-F238E27FC236}">
                <a16:creationId xmlns:a16="http://schemas.microsoft.com/office/drawing/2014/main" id="{A6E1AF0F-9DFE-EE4E-94B9-3CD44AAF8193}"/>
              </a:ext>
            </a:extLst>
          </p:cNvPr>
          <p:cNvSpPr>
            <a:spLocks noGrp="1" noChangeArrowheads="1"/>
          </p:cNvSpPr>
          <p:nvPr>
            <p:ph type="body" idx="4294967295"/>
          </p:nvPr>
        </p:nvSpPr>
        <p:spPr>
          <a:xfrm>
            <a:off x="685800" y="1219200"/>
            <a:ext cx="7772400" cy="5095875"/>
          </a:xfrm>
        </p:spPr>
        <p:txBody>
          <a:bodyPr/>
          <a:lstStyle/>
          <a:p>
            <a:pPr>
              <a:lnSpc>
                <a:spcPct val="90000"/>
              </a:lnSpc>
            </a:pPr>
            <a:r>
              <a:rPr lang="en-US" altLang="en-US" dirty="0"/>
              <a:t>Package multiple operations into one instruction</a:t>
            </a:r>
          </a:p>
          <a:p>
            <a:pPr>
              <a:lnSpc>
                <a:spcPct val="90000"/>
              </a:lnSpc>
            </a:pPr>
            <a:endParaRPr lang="en-US" altLang="en-US" dirty="0"/>
          </a:p>
          <a:p>
            <a:pPr>
              <a:lnSpc>
                <a:spcPct val="90000"/>
              </a:lnSpc>
            </a:pPr>
            <a:r>
              <a:rPr lang="en-US" altLang="en-US" dirty="0"/>
              <a:t>Example: VLIW processor</a:t>
            </a:r>
          </a:p>
          <a:p>
            <a:pPr lvl="1">
              <a:lnSpc>
                <a:spcPct val="90000"/>
              </a:lnSpc>
            </a:pPr>
            <a:r>
              <a:rPr lang="en-US" altLang="en-US" dirty="0"/>
              <a:t>One integer instruction (or branch)</a:t>
            </a:r>
          </a:p>
          <a:p>
            <a:pPr lvl="1">
              <a:lnSpc>
                <a:spcPct val="90000"/>
              </a:lnSpc>
            </a:pPr>
            <a:r>
              <a:rPr lang="en-US" altLang="en-US" dirty="0"/>
              <a:t>Two independent floating-point operations</a:t>
            </a:r>
          </a:p>
          <a:p>
            <a:pPr lvl="1">
              <a:lnSpc>
                <a:spcPct val="90000"/>
              </a:lnSpc>
            </a:pPr>
            <a:r>
              <a:rPr lang="en-US" altLang="en-US" dirty="0"/>
              <a:t>Two independent memory references</a:t>
            </a:r>
          </a:p>
          <a:p>
            <a:pPr>
              <a:lnSpc>
                <a:spcPct val="90000"/>
              </a:lnSpc>
            </a:pPr>
            <a:endParaRPr lang="en-US" altLang="en-US" dirty="0"/>
          </a:p>
          <a:p>
            <a:pPr>
              <a:lnSpc>
                <a:spcPct val="90000"/>
              </a:lnSpc>
            </a:pPr>
            <a:r>
              <a:rPr lang="en-US" altLang="en-US" dirty="0"/>
              <a:t>Must be enough parallelism in code to fill the available slots</a:t>
            </a:r>
          </a:p>
          <a:p>
            <a:pPr>
              <a:lnSpc>
                <a:spcPct val="90000"/>
              </a:lnSpc>
            </a:pPr>
            <a:endParaRPr lang="en-US" altLang="en-US" dirty="0"/>
          </a:p>
        </p:txBody>
      </p:sp>
      <p:sp>
        <p:nvSpPr>
          <p:cNvPr id="158723" name="Text Box 5">
            <a:extLst>
              <a:ext uri="{FF2B5EF4-FFF2-40B4-BE49-F238E27FC236}">
                <a16:creationId xmlns:a16="http://schemas.microsoft.com/office/drawing/2014/main" id="{034C4184-50E0-F947-AA0F-8340B9BDB37A}"/>
              </a:ext>
            </a:extLst>
          </p:cNvPr>
          <p:cNvSpPr txBox="1">
            <a:spLocks noChangeArrowheads="1"/>
          </p:cNvSpPr>
          <p:nvPr/>
        </p:nvSpPr>
        <p:spPr bwMode="auto">
          <a:xfrm rot="5400000">
            <a:off x="7014369" y="4712494"/>
            <a:ext cx="3889375" cy="3698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800">
                <a:solidFill>
                  <a:srgbClr val="0066FF"/>
                </a:solidFill>
              </a:rPr>
              <a:t>Multiple Issue and Static Scheduling</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Rectangle 1">
            <a:extLst>
              <a:ext uri="{FF2B5EF4-FFF2-40B4-BE49-F238E27FC236}">
                <a16:creationId xmlns:a16="http://schemas.microsoft.com/office/drawing/2014/main" id="{5C765DEC-FEF3-5A4F-9DCB-941123014D3E}"/>
              </a:ext>
            </a:extLst>
          </p:cNvPr>
          <p:cNvSpPr>
            <a:spLocks noGrp="1" noChangeArrowheads="1"/>
          </p:cNvSpPr>
          <p:nvPr>
            <p:ph type="title"/>
          </p:nvPr>
        </p:nvSpPr>
        <p:spPr/>
        <p:txBody>
          <a:bodyPr/>
          <a:lstStyle/>
          <a:p>
            <a:r>
              <a:rPr lang="en-US" altLang="en-US"/>
              <a:t>VLIW Processors </a:t>
            </a:r>
            <a:br>
              <a:rPr lang="en-US" altLang="en-US"/>
            </a:br>
            <a:r>
              <a:rPr lang="en-US" altLang="en-US" sz="2400"/>
              <a:t>(Static Multiple-Issue Machines)</a:t>
            </a:r>
            <a:endParaRPr lang="en-US" altLang="en-US"/>
          </a:p>
        </p:txBody>
      </p:sp>
      <p:sp>
        <p:nvSpPr>
          <p:cNvPr id="115714" name="Rectangle 2">
            <a:extLst>
              <a:ext uri="{FF2B5EF4-FFF2-40B4-BE49-F238E27FC236}">
                <a16:creationId xmlns:a16="http://schemas.microsoft.com/office/drawing/2014/main" id="{4935BCE6-6011-1343-935B-D7304D146CB8}"/>
              </a:ext>
            </a:extLst>
          </p:cNvPr>
          <p:cNvSpPr>
            <a:spLocks noGrp="1" noChangeArrowheads="1"/>
          </p:cNvSpPr>
          <p:nvPr>
            <p:ph idx="1"/>
          </p:nvPr>
        </p:nvSpPr>
        <p:spPr/>
        <p:txBody>
          <a:bodyPr/>
          <a:lstStyle/>
          <a:p>
            <a:r>
              <a:rPr lang="en-US" altLang="en-US"/>
              <a:t>Static multiple-issue processors (aka VLIW) use the compiler to decide which instructions to issue and execute simultaneously</a:t>
            </a:r>
          </a:p>
          <a:p>
            <a:pPr lvl="1"/>
            <a:r>
              <a:rPr lang="en-US" altLang="en-US"/>
              <a:t>Issue packet or “bundle”</a:t>
            </a:r>
          </a:p>
          <a:p>
            <a:pPr lvl="2"/>
            <a:r>
              <a:rPr lang="en-US" altLang="en-US"/>
              <a:t>The set of instructions that are bundled together and issued in one clock cycle—think of it as </a:t>
            </a:r>
            <a:r>
              <a:rPr lang="en-US" altLang="en-US" i="1"/>
              <a:t>one large instruction with multiple operations</a:t>
            </a:r>
          </a:p>
          <a:p>
            <a:pPr lvl="2"/>
            <a:r>
              <a:rPr lang="en-US" altLang="en-US"/>
              <a:t>The mix of instructions in the packet (bundle) is usually restricted—a single </a:t>
            </a:r>
            <a:r>
              <a:rPr lang="ja-JP" altLang="en-US"/>
              <a:t>“</a:t>
            </a:r>
            <a:r>
              <a:rPr lang="en-US" altLang="ja-JP"/>
              <a:t>instruction</a:t>
            </a:r>
            <a:r>
              <a:rPr lang="ja-JP" altLang="en-US"/>
              <a:t>”</a:t>
            </a:r>
            <a:r>
              <a:rPr lang="en-US" altLang="ja-JP"/>
              <a:t> with several predefined fields</a:t>
            </a:r>
          </a:p>
          <a:p>
            <a:pPr lvl="3"/>
            <a:r>
              <a:rPr lang="en-US" altLang="ja-JP"/>
              <a:t>e.g., VLIW: one integer (or branch), two FP, two memory</a:t>
            </a:r>
          </a:p>
          <a:p>
            <a:pPr lvl="1"/>
            <a:r>
              <a:rPr lang="en-US" altLang="en-US"/>
              <a:t>Performance</a:t>
            </a:r>
          </a:p>
          <a:p>
            <a:pPr lvl="2"/>
            <a:r>
              <a:rPr lang="en-US" altLang="en-US"/>
              <a:t>Must be enough parallelism in code to fill the available slots</a:t>
            </a:r>
          </a:p>
          <a:p>
            <a:pPr lvl="2"/>
            <a:r>
              <a:rPr lang="en-US" altLang="en-US"/>
              <a:t>The compiler does static branch prediction and code scheduling to reduce (ctrl) or eliminate (data) hazards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5714">
                                            <p:txEl>
                                              <p:pRg st="1" end="1"/>
                                            </p:txEl>
                                          </p:spTgt>
                                        </p:tgtEl>
                                        <p:attrNameLst>
                                          <p:attrName>style.visibility</p:attrName>
                                        </p:attrNameLst>
                                      </p:cBhvr>
                                      <p:to>
                                        <p:strVal val="visible"/>
                                      </p:to>
                                    </p:set>
                                    <p:animEffect transition="in" filter="dissolve">
                                      <p:cBhvr>
                                        <p:cTn id="7" dur="500"/>
                                        <p:tgtEl>
                                          <p:spTgt spid="115714">
                                            <p:txEl>
                                              <p:pRg st="1" end="1"/>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5714">
                                            <p:txEl>
                                              <p:pRg st="2" end="2"/>
                                            </p:txEl>
                                          </p:spTgt>
                                        </p:tgtEl>
                                        <p:attrNameLst>
                                          <p:attrName>style.visibility</p:attrName>
                                        </p:attrNameLst>
                                      </p:cBhvr>
                                      <p:to>
                                        <p:strVal val="visible"/>
                                      </p:to>
                                    </p:set>
                                    <p:animEffect transition="in" filter="dissolve">
                                      <p:cBhvr>
                                        <p:cTn id="10" dur="500"/>
                                        <p:tgtEl>
                                          <p:spTgt spid="115714">
                                            <p:txEl>
                                              <p:pRg st="2" end="2"/>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15714">
                                            <p:txEl>
                                              <p:pRg st="3" end="3"/>
                                            </p:txEl>
                                          </p:spTgt>
                                        </p:tgtEl>
                                        <p:attrNameLst>
                                          <p:attrName>style.visibility</p:attrName>
                                        </p:attrNameLst>
                                      </p:cBhvr>
                                      <p:to>
                                        <p:strVal val="visible"/>
                                      </p:to>
                                    </p:set>
                                    <p:animEffect transition="in" filter="dissolve">
                                      <p:cBhvr>
                                        <p:cTn id="13" dur="500"/>
                                        <p:tgtEl>
                                          <p:spTgt spid="115714">
                                            <p:txEl>
                                              <p:pRg st="3" end="3"/>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15714">
                                            <p:txEl>
                                              <p:pRg st="4" end="4"/>
                                            </p:txEl>
                                          </p:spTgt>
                                        </p:tgtEl>
                                        <p:attrNameLst>
                                          <p:attrName>style.visibility</p:attrName>
                                        </p:attrNameLst>
                                      </p:cBhvr>
                                      <p:to>
                                        <p:strVal val="visible"/>
                                      </p:to>
                                    </p:set>
                                    <p:animEffect transition="in" filter="dissolve">
                                      <p:cBhvr>
                                        <p:cTn id="16" dur="500"/>
                                        <p:tgtEl>
                                          <p:spTgt spid="115714">
                                            <p:txEl>
                                              <p:pRg st="4" end="4"/>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15714">
                                            <p:txEl>
                                              <p:pRg st="5" end="5"/>
                                            </p:txEl>
                                          </p:spTgt>
                                        </p:tgtEl>
                                        <p:attrNameLst>
                                          <p:attrName>style.visibility</p:attrName>
                                        </p:attrNameLst>
                                      </p:cBhvr>
                                      <p:to>
                                        <p:strVal val="visible"/>
                                      </p:to>
                                    </p:set>
                                    <p:animEffect transition="in" filter="dissolve">
                                      <p:cBhvr>
                                        <p:cTn id="21" dur="500"/>
                                        <p:tgtEl>
                                          <p:spTgt spid="115714">
                                            <p:txEl>
                                              <p:pRg st="5" end="5"/>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15714">
                                            <p:txEl>
                                              <p:pRg st="6" end="6"/>
                                            </p:txEl>
                                          </p:spTgt>
                                        </p:tgtEl>
                                        <p:attrNameLst>
                                          <p:attrName>style.visibility</p:attrName>
                                        </p:attrNameLst>
                                      </p:cBhvr>
                                      <p:to>
                                        <p:strVal val="visible"/>
                                      </p:to>
                                    </p:set>
                                    <p:animEffect transition="in" filter="dissolve">
                                      <p:cBhvr>
                                        <p:cTn id="24" dur="500"/>
                                        <p:tgtEl>
                                          <p:spTgt spid="115714">
                                            <p:txEl>
                                              <p:pRg st="6" end="6"/>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15714">
                                            <p:txEl>
                                              <p:pRg st="7" end="7"/>
                                            </p:txEl>
                                          </p:spTgt>
                                        </p:tgtEl>
                                        <p:attrNameLst>
                                          <p:attrName>style.visibility</p:attrName>
                                        </p:attrNameLst>
                                      </p:cBhvr>
                                      <p:to>
                                        <p:strVal val="visible"/>
                                      </p:to>
                                    </p:set>
                                    <p:animEffect transition="in" filter="dissolve">
                                      <p:cBhvr>
                                        <p:cTn id="27" dur="500"/>
                                        <p:tgtEl>
                                          <p:spTgt spid="11571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4" grpId="0" uiExpand="1"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Rectangle 2">
            <a:extLst>
              <a:ext uri="{FF2B5EF4-FFF2-40B4-BE49-F238E27FC236}">
                <a16:creationId xmlns:a16="http://schemas.microsoft.com/office/drawing/2014/main" id="{291D46EB-95DB-DD48-B9EB-BD8ADE5FC19A}"/>
              </a:ext>
            </a:extLst>
          </p:cNvPr>
          <p:cNvSpPr>
            <a:spLocks noGrp="1" noChangeArrowheads="1"/>
          </p:cNvSpPr>
          <p:nvPr>
            <p:ph type="title"/>
          </p:nvPr>
        </p:nvSpPr>
        <p:spPr/>
        <p:txBody>
          <a:bodyPr/>
          <a:lstStyle/>
          <a:p>
            <a:r>
              <a:rPr lang="en-AU" altLang="en-US" dirty="0"/>
              <a:t>VLIW Processors</a:t>
            </a:r>
          </a:p>
        </p:txBody>
      </p:sp>
      <p:sp>
        <p:nvSpPr>
          <p:cNvPr id="156674" name="Rectangle 3">
            <a:extLst>
              <a:ext uri="{FF2B5EF4-FFF2-40B4-BE49-F238E27FC236}">
                <a16:creationId xmlns:a16="http://schemas.microsoft.com/office/drawing/2014/main" id="{1B4937AA-1CCE-EC4D-A6BE-7A918FE3AE80}"/>
              </a:ext>
            </a:extLst>
          </p:cNvPr>
          <p:cNvSpPr>
            <a:spLocks noGrp="1" noChangeArrowheads="1"/>
          </p:cNvSpPr>
          <p:nvPr>
            <p:ph idx="1"/>
          </p:nvPr>
        </p:nvSpPr>
        <p:spPr>
          <a:xfrm>
            <a:off x="341313" y="901700"/>
            <a:ext cx="8488362" cy="5105400"/>
          </a:xfrm>
        </p:spPr>
        <p:txBody>
          <a:bodyPr/>
          <a:lstStyle/>
          <a:p>
            <a:pPr marL="352425" indent="-339725">
              <a:defRPr/>
            </a:pPr>
            <a:r>
              <a:rPr lang="en-US" altLang="en-US" sz="2000" dirty="0"/>
              <a:t>Advantages</a:t>
            </a:r>
          </a:p>
          <a:p>
            <a:pPr marL="746125" lvl="1" indent="-288925">
              <a:defRPr/>
            </a:pPr>
            <a:r>
              <a:rPr lang="en-US" altLang="en-US" sz="1800" dirty="0"/>
              <a:t>Simpler hardware (potentially less power hungry)</a:t>
            </a:r>
          </a:p>
          <a:p>
            <a:pPr marL="746125" lvl="1" indent="-288925">
              <a:defRPr/>
            </a:pPr>
            <a:r>
              <a:rPr lang="en-US" altLang="en-US" sz="1800" dirty="0"/>
              <a:t>Potentially more scalable</a:t>
            </a:r>
          </a:p>
          <a:p>
            <a:pPr marL="1033463" lvl="2" indent="-234950">
              <a:defRPr/>
            </a:pPr>
            <a:r>
              <a:rPr lang="en-US" altLang="en-US" sz="1600" dirty="0"/>
              <a:t>Allow more instructions per bundle &amp; add more FUs</a:t>
            </a:r>
          </a:p>
          <a:p>
            <a:pPr>
              <a:lnSpc>
                <a:spcPct val="90000"/>
              </a:lnSpc>
              <a:defRPr/>
            </a:pPr>
            <a:r>
              <a:rPr lang="en-US" altLang="en-US" sz="2000" dirty="0"/>
              <a:t>Disadvantages:</a:t>
            </a:r>
          </a:p>
          <a:p>
            <a:pPr lvl="1">
              <a:lnSpc>
                <a:spcPct val="90000"/>
              </a:lnSpc>
              <a:defRPr/>
            </a:pPr>
            <a:r>
              <a:rPr lang="en-US" altLang="en-US" sz="1800" dirty="0"/>
              <a:t>Statically finding parallelism</a:t>
            </a:r>
          </a:p>
          <a:p>
            <a:pPr lvl="1">
              <a:lnSpc>
                <a:spcPct val="90000"/>
              </a:lnSpc>
              <a:defRPr/>
            </a:pPr>
            <a:r>
              <a:rPr lang="en-US" altLang="en-US" sz="1800" dirty="0"/>
              <a:t>Code size</a:t>
            </a:r>
          </a:p>
          <a:p>
            <a:pPr lvl="1">
              <a:lnSpc>
                <a:spcPct val="90000"/>
              </a:lnSpc>
              <a:defRPr/>
            </a:pPr>
            <a:r>
              <a:rPr lang="en-US" altLang="en-US" sz="1800" dirty="0"/>
              <a:t>No hazard detection hardware</a:t>
            </a:r>
          </a:p>
          <a:p>
            <a:pPr lvl="1">
              <a:lnSpc>
                <a:spcPct val="90000"/>
              </a:lnSpc>
              <a:defRPr/>
            </a:pPr>
            <a:r>
              <a:rPr lang="en-US" altLang="en-US" sz="1800" dirty="0"/>
              <a:t>Binary code compatibility</a:t>
            </a:r>
          </a:p>
          <a:p>
            <a:pPr>
              <a:lnSpc>
                <a:spcPct val="90000"/>
              </a:lnSpc>
              <a:defRPr/>
            </a:pPr>
            <a:endParaRPr lang="en-US" altLang="en-US" sz="2000" dirty="0"/>
          </a:p>
        </p:txBody>
      </p:sp>
      <p:sp>
        <p:nvSpPr>
          <p:cNvPr id="162819" name="Text Box 5">
            <a:extLst>
              <a:ext uri="{FF2B5EF4-FFF2-40B4-BE49-F238E27FC236}">
                <a16:creationId xmlns:a16="http://schemas.microsoft.com/office/drawing/2014/main" id="{599B9DA3-53BC-BF45-90DF-8B916EAB6B94}"/>
              </a:ext>
            </a:extLst>
          </p:cNvPr>
          <p:cNvSpPr txBox="1">
            <a:spLocks noChangeArrowheads="1"/>
          </p:cNvSpPr>
          <p:nvPr/>
        </p:nvSpPr>
        <p:spPr bwMode="auto">
          <a:xfrm rot="5400000">
            <a:off x="7059613" y="4727575"/>
            <a:ext cx="3890962" cy="3698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800">
                <a:solidFill>
                  <a:srgbClr val="0066FF"/>
                </a:solidFill>
              </a:rPr>
              <a:t>Multiple Issue and Static Scheduling</a:t>
            </a:r>
          </a:p>
        </p:txBody>
      </p:sp>
      <p:pic>
        <p:nvPicPr>
          <p:cNvPr id="156676" name="Picture 1">
            <a:extLst>
              <a:ext uri="{FF2B5EF4-FFF2-40B4-BE49-F238E27FC236}">
                <a16:creationId xmlns:a16="http://schemas.microsoft.com/office/drawing/2014/main" id="{D756991E-5718-3A44-A751-3194B929C6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163" y="3990975"/>
            <a:ext cx="8232775" cy="286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EFAD2F9F-E741-6F44-84E2-9D653C71B026}"/>
              </a:ext>
            </a:extLst>
          </p:cNvPr>
          <p:cNvSpPr txBox="1"/>
          <p:nvPr/>
        </p:nvSpPr>
        <p:spPr>
          <a:xfrm>
            <a:off x="5529263" y="2146300"/>
            <a:ext cx="3365500" cy="1831975"/>
          </a:xfrm>
          <a:prstGeom prst="rect">
            <a:avLst/>
          </a:prstGeom>
          <a:noFill/>
        </p:spPr>
        <p:txBody>
          <a:bodyPr>
            <a:spAutoFit/>
          </a:bodyPr>
          <a:lstStyle/>
          <a:p>
            <a:pPr algn="r">
              <a:spcAft>
                <a:spcPts val="600"/>
              </a:spcAft>
              <a:tabLst>
                <a:tab pos="627063" algn="l"/>
                <a:tab pos="1477963" algn="l"/>
              </a:tabLst>
              <a:defRPr/>
            </a:pPr>
            <a:r>
              <a:rPr lang="en-US" sz="1800" dirty="0">
                <a:latin typeface="+mj-lt"/>
                <a:cs typeface="Consolas" panose="020B0609020204030204" pitchFamily="49" charset="0"/>
              </a:rPr>
              <a:t>RISC-V Code Snippet</a:t>
            </a:r>
          </a:p>
          <a:p>
            <a:pPr>
              <a:tabLst>
                <a:tab pos="679450" algn="l"/>
                <a:tab pos="1597025" algn="l"/>
              </a:tabLst>
              <a:defRPr/>
            </a:pPr>
            <a:r>
              <a:rPr lang="en-US" sz="1800" dirty="0">
                <a:latin typeface="Consolas" panose="020B0609020204030204" pitchFamily="49" charset="0"/>
                <a:cs typeface="Consolas" panose="020B0609020204030204" pitchFamily="49" charset="0"/>
              </a:rPr>
              <a:t>Loop:	</a:t>
            </a:r>
            <a:r>
              <a:rPr lang="en-US" sz="1800" dirty="0" err="1">
                <a:latin typeface="Consolas" panose="020B0609020204030204" pitchFamily="49" charset="0"/>
                <a:cs typeface="Consolas" panose="020B0609020204030204" pitchFamily="49" charset="0"/>
              </a:rPr>
              <a:t>fld</a:t>
            </a:r>
            <a:r>
              <a:rPr lang="en-US" sz="1800" dirty="0">
                <a:latin typeface="Consolas" panose="020B0609020204030204" pitchFamily="49" charset="0"/>
                <a:cs typeface="Consolas" panose="020B0609020204030204" pitchFamily="49" charset="0"/>
              </a:rPr>
              <a:t>	f0,0(x1)</a:t>
            </a:r>
          </a:p>
          <a:p>
            <a:pPr>
              <a:tabLst>
                <a:tab pos="679450" algn="l"/>
                <a:tab pos="1597025" algn="l"/>
              </a:tabLst>
              <a:defRPr/>
            </a:pP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fadd.d</a:t>
            </a:r>
            <a:r>
              <a:rPr lang="en-US" sz="1800" dirty="0">
                <a:latin typeface="Consolas" panose="020B0609020204030204" pitchFamily="49" charset="0"/>
                <a:cs typeface="Consolas" panose="020B0609020204030204" pitchFamily="49" charset="0"/>
              </a:rPr>
              <a:t>	f4,f0,f2</a:t>
            </a:r>
          </a:p>
          <a:p>
            <a:pPr>
              <a:tabLst>
                <a:tab pos="679450" algn="l"/>
                <a:tab pos="1597025" algn="l"/>
              </a:tabLst>
              <a:defRPr/>
            </a:pP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fsd</a:t>
            </a:r>
            <a:r>
              <a:rPr lang="en-US" sz="1800" dirty="0">
                <a:latin typeface="Consolas" panose="020B0609020204030204" pitchFamily="49" charset="0"/>
                <a:cs typeface="Consolas" panose="020B0609020204030204" pitchFamily="49" charset="0"/>
              </a:rPr>
              <a:t>	f4,0(x1)</a:t>
            </a:r>
          </a:p>
          <a:p>
            <a:pPr>
              <a:tabLst>
                <a:tab pos="679450" algn="l"/>
                <a:tab pos="1597025" algn="l"/>
              </a:tabLst>
              <a:defRPr/>
            </a:pP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addi</a:t>
            </a:r>
            <a:r>
              <a:rPr lang="en-US" sz="1800" dirty="0">
                <a:latin typeface="Consolas" panose="020B0609020204030204" pitchFamily="49" charset="0"/>
                <a:cs typeface="Consolas" panose="020B0609020204030204" pitchFamily="49" charset="0"/>
              </a:rPr>
              <a:t>	x1,x1,-8</a:t>
            </a:r>
          </a:p>
          <a:p>
            <a:pPr>
              <a:tabLst>
                <a:tab pos="679450" algn="l"/>
                <a:tab pos="1597025" algn="l"/>
              </a:tabLst>
              <a:defRPr/>
            </a:pP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bne</a:t>
            </a:r>
            <a:r>
              <a:rPr lang="en-US" sz="1800" dirty="0">
                <a:latin typeface="Consolas" panose="020B0609020204030204" pitchFamily="49" charset="0"/>
                <a:cs typeface="Consolas" panose="020B0609020204030204" pitchFamily="49" charset="0"/>
              </a:rPr>
              <a:t>	x1,x2,Loop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56676"/>
                                        </p:tgtEl>
                                        <p:attrNameLst>
                                          <p:attrName>style.visibility</p:attrName>
                                        </p:attrNameLst>
                                      </p:cBhvr>
                                      <p:to>
                                        <p:strVal val="visible"/>
                                      </p:to>
                                    </p:set>
                                    <p:animEffect transition="in" filter="dissolve">
                                      <p:cBhvr>
                                        <p:cTn id="12" dur="500"/>
                                        <p:tgtEl>
                                          <p:spTgt spid="156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Title 5">
            <a:extLst>
              <a:ext uri="{FF2B5EF4-FFF2-40B4-BE49-F238E27FC236}">
                <a16:creationId xmlns:a16="http://schemas.microsoft.com/office/drawing/2014/main" id="{44215DA7-73E0-C545-907C-E4785E46BC42}"/>
              </a:ext>
            </a:extLst>
          </p:cNvPr>
          <p:cNvSpPr>
            <a:spLocks noGrp="1" noChangeArrowheads="1"/>
          </p:cNvSpPr>
          <p:nvPr>
            <p:ph type="title"/>
          </p:nvPr>
        </p:nvSpPr>
        <p:spPr/>
        <p:txBody>
          <a:bodyPr/>
          <a:lstStyle/>
          <a:p>
            <a:r>
              <a:rPr lang="en-US" altLang="en-US"/>
              <a:t>VLIW in Illustration </a:t>
            </a:r>
          </a:p>
        </p:txBody>
      </p:sp>
      <p:sp>
        <p:nvSpPr>
          <p:cNvPr id="7" name="Content Placeholder 6">
            <a:extLst>
              <a:ext uri="{FF2B5EF4-FFF2-40B4-BE49-F238E27FC236}">
                <a16:creationId xmlns:a16="http://schemas.microsoft.com/office/drawing/2014/main" id="{E89187CA-42CE-2349-A4A3-82D98E6D7587}"/>
              </a:ext>
            </a:extLst>
          </p:cNvPr>
          <p:cNvSpPr>
            <a:spLocks noGrp="1"/>
          </p:cNvSpPr>
          <p:nvPr>
            <p:ph idx="1"/>
          </p:nvPr>
        </p:nvSpPr>
        <p:spPr>
          <a:xfrm>
            <a:off x="685800" y="3565525"/>
            <a:ext cx="8001000" cy="2759075"/>
          </a:xfrm>
        </p:spPr>
        <p:txBody>
          <a:bodyPr/>
          <a:lstStyle/>
          <a:p>
            <a:pPr marL="0" indent="0">
              <a:buFontTx/>
              <a:buNone/>
              <a:defRPr/>
            </a:pPr>
            <a:r>
              <a:rPr lang="en-US" dirty="0"/>
              <a:t>Characteristics</a:t>
            </a:r>
          </a:p>
          <a:p>
            <a:pPr>
              <a:defRPr/>
            </a:pPr>
            <a:r>
              <a:rPr lang="en-US" dirty="0"/>
              <a:t>Hardware does </a:t>
            </a:r>
            <a:r>
              <a:rPr lang="en-US" i="1" dirty="0"/>
              <a:t>not</a:t>
            </a:r>
            <a:r>
              <a:rPr lang="en-US" dirty="0"/>
              <a:t> need to re-analyze code to detect dependences </a:t>
            </a:r>
          </a:p>
          <a:p>
            <a:pPr>
              <a:defRPr/>
            </a:pPr>
            <a:r>
              <a:rPr lang="en-US" dirty="0"/>
              <a:t>Hardware does </a:t>
            </a:r>
            <a:r>
              <a:rPr lang="en-US" i="1" dirty="0"/>
              <a:t>not</a:t>
            </a:r>
            <a:r>
              <a:rPr lang="en-US" dirty="0"/>
              <a:t> perform </a:t>
            </a:r>
            <a:r>
              <a:rPr lang="en-US" dirty="0" err="1"/>
              <a:t>OoO</a:t>
            </a:r>
            <a:r>
              <a:rPr lang="en-US" dirty="0"/>
              <a:t> execution </a:t>
            </a:r>
          </a:p>
          <a:p>
            <a:pPr>
              <a:defRPr/>
            </a:pPr>
            <a:r>
              <a:rPr lang="en-US" dirty="0"/>
              <a:t>Each instruction controls multiple functional units </a:t>
            </a:r>
          </a:p>
          <a:p>
            <a:pPr>
              <a:defRPr/>
            </a:pPr>
            <a:r>
              <a:rPr lang="en-US" dirty="0"/>
              <a:t>Each instruction is explicitly parallel </a:t>
            </a:r>
          </a:p>
          <a:p>
            <a:pPr>
              <a:defRPr/>
            </a:pPr>
            <a:endParaRPr lang="en-US" dirty="0"/>
          </a:p>
        </p:txBody>
      </p:sp>
      <p:pic>
        <p:nvPicPr>
          <p:cNvPr id="164867" name="Picture 4">
            <a:extLst>
              <a:ext uri="{FF2B5EF4-FFF2-40B4-BE49-F238E27FC236}">
                <a16:creationId xmlns:a16="http://schemas.microsoft.com/office/drawing/2014/main" id="{88DC918C-C1F3-7D4E-9C5D-90A16BC8663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136650"/>
            <a:ext cx="8567737" cy="234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Rectangle 1">
            <a:extLst>
              <a:ext uri="{FF2B5EF4-FFF2-40B4-BE49-F238E27FC236}">
                <a16:creationId xmlns:a16="http://schemas.microsoft.com/office/drawing/2014/main" id="{8F5DFF24-4E4E-7F47-93B1-6950797E853C}"/>
              </a:ext>
            </a:extLst>
          </p:cNvPr>
          <p:cNvSpPr>
            <a:spLocks noGrp="1" noChangeArrowheads="1"/>
          </p:cNvSpPr>
          <p:nvPr>
            <p:ph type="title"/>
          </p:nvPr>
        </p:nvSpPr>
        <p:spPr/>
        <p:txBody>
          <a:bodyPr/>
          <a:lstStyle/>
          <a:p>
            <a:r>
              <a:rPr lang="en-US" altLang="en-US"/>
              <a:t>Static Multiple-Issue Machines (VLIW)</a:t>
            </a:r>
          </a:p>
        </p:txBody>
      </p:sp>
      <p:sp>
        <p:nvSpPr>
          <p:cNvPr id="159746" name="Rectangle 2">
            <a:extLst>
              <a:ext uri="{FF2B5EF4-FFF2-40B4-BE49-F238E27FC236}">
                <a16:creationId xmlns:a16="http://schemas.microsoft.com/office/drawing/2014/main" id="{D18F5244-BE88-934E-8261-E98D9BE7DE66}"/>
              </a:ext>
            </a:extLst>
          </p:cNvPr>
          <p:cNvSpPr>
            <a:spLocks noGrp="1" noChangeArrowheads="1"/>
          </p:cNvSpPr>
          <p:nvPr>
            <p:ph idx="1"/>
          </p:nvPr>
        </p:nvSpPr>
        <p:spPr/>
        <p:txBody>
          <a:bodyPr/>
          <a:lstStyle/>
          <a:p>
            <a:pPr>
              <a:defRPr/>
            </a:pPr>
            <a:r>
              <a:rPr lang="en-US" altLang="en-US" dirty="0"/>
              <a:t>Profile of VLIWs</a:t>
            </a:r>
          </a:p>
          <a:p>
            <a:pPr lvl="1">
              <a:defRPr/>
            </a:pPr>
            <a:r>
              <a:rPr lang="en-US" altLang="en-US" dirty="0"/>
              <a:t>Multiple functional units (like SS processors)</a:t>
            </a:r>
          </a:p>
          <a:p>
            <a:pPr lvl="1">
              <a:defRPr/>
            </a:pPr>
            <a:r>
              <a:rPr lang="en-US" altLang="en-US" dirty="0"/>
              <a:t>Multi-ported register files (again like SS processors)</a:t>
            </a:r>
          </a:p>
          <a:p>
            <a:pPr lvl="1">
              <a:defRPr/>
            </a:pPr>
            <a:r>
              <a:rPr lang="en-US" altLang="en-US" dirty="0"/>
              <a:t>Wide program bus</a:t>
            </a:r>
          </a:p>
          <a:p>
            <a:pPr>
              <a:defRPr/>
            </a:pPr>
            <a:r>
              <a:rPr lang="en-US" altLang="en-US" dirty="0"/>
              <a:t>Example of VLIW Processor</a:t>
            </a:r>
          </a:p>
          <a:p>
            <a:pPr lvl="1">
              <a:defRPr/>
            </a:pPr>
            <a:r>
              <a:rPr lang="en-US" altLang="en-US" dirty="0"/>
              <a:t>One integer instruction (or branch)</a:t>
            </a:r>
          </a:p>
          <a:p>
            <a:pPr lvl="1">
              <a:defRPr/>
            </a:pPr>
            <a:r>
              <a:rPr lang="en-US" altLang="en-US" dirty="0"/>
              <a:t>Two independent floating-point operations</a:t>
            </a:r>
          </a:p>
          <a:p>
            <a:pPr lvl="1">
              <a:defRPr/>
            </a:pPr>
            <a:r>
              <a:rPr lang="en-US" altLang="en-US" dirty="0"/>
              <a:t>Two independent memory references</a:t>
            </a:r>
          </a:p>
          <a:p>
            <a:pPr>
              <a:defRPr/>
            </a:pPr>
            <a:r>
              <a:rPr lang="en-US" altLang="en-US" dirty="0"/>
              <a:t>Key </a:t>
            </a:r>
          </a:p>
          <a:p>
            <a:pPr lvl="1">
              <a:defRPr/>
            </a:pPr>
            <a:r>
              <a:rPr lang="en-US" altLang="en-US" dirty="0"/>
              <a:t>Must be enough parallelism in code to fill the available slots</a:t>
            </a:r>
          </a:p>
          <a:p>
            <a:pPr marL="0" indent="0">
              <a:buFontTx/>
              <a:buNone/>
              <a:defRPr/>
            </a:pPr>
            <a:endParaRPr lang="en-US" altLang="en-US" dirty="0"/>
          </a:p>
          <a:p>
            <a:pPr lvl="1">
              <a:defRPr/>
            </a:pPr>
            <a:endParaRPr lang="en-US" altLang="en-US" dirty="0"/>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Rectangle 1">
            <a:extLst>
              <a:ext uri="{FF2B5EF4-FFF2-40B4-BE49-F238E27FC236}">
                <a16:creationId xmlns:a16="http://schemas.microsoft.com/office/drawing/2014/main" id="{684BD4EC-1323-8A4D-9816-801BD0D1CEAA}"/>
              </a:ext>
            </a:extLst>
          </p:cNvPr>
          <p:cNvSpPr>
            <a:spLocks noGrp="1" noChangeArrowheads="1"/>
          </p:cNvSpPr>
          <p:nvPr>
            <p:ph type="title"/>
          </p:nvPr>
        </p:nvSpPr>
        <p:spPr/>
        <p:txBody>
          <a:bodyPr/>
          <a:lstStyle/>
          <a:p>
            <a:r>
              <a:rPr lang="en-US" altLang="en-US"/>
              <a:t>An Example: VLIW MIPS</a:t>
            </a:r>
          </a:p>
        </p:txBody>
      </p:sp>
      <p:sp>
        <p:nvSpPr>
          <p:cNvPr id="167938" name="Rectangle 2">
            <a:extLst>
              <a:ext uri="{FF2B5EF4-FFF2-40B4-BE49-F238E27FC236}">
                <a16:creationId xmlns:a16="http://schemas.microsoft.com/office/drawing/2014/main" id="{B7E7F69F-B849-AF48-B61E-880DBDE32805}"/>
              </a:ext>
            </a:extLst>
          </p:cNvPr>
          <p:cNvSpPr>
            <a:spLocks noGrp="1" noChangeArrowheads="1"/>
          </p:cNvSpPr>
          <p:nvPr>
            <p:ph type="body" idx="1"/>
          </p:nvPr>
        </p:nvSpPr>
        <p:spPr>
          <a:xfrm>
            <a:off x="685800" y="3492500"/>
            <a:ext cx="8001000" cy="2832100"/>
          </a:xfrm>
        </p:spPr>
        <p:txBody>
          <a:bodyPr/>
          <a:lstStyle/>
          <a:p>
            <a:pPr marL="617538"/>
            <a:r>
              <a:rPr lang="en-US" altLang="en-US"/>
              <a:t>Consider a 2-issue MIPS with a 2-instr bundle</a:t>
            </a:r>
          </a:p>
          <a:p>
            <a:pPr marL="617538"/>
            <a:r>
              <a:rPr lang="en-US" altLang="en-US"/>
              <a:t>Instructions are always fetched, decoded, and issued in pairs</a:t>
            </a:r>
          </a:p>
          <a:p>
            <a:pPr marL="904875" lvl="1"/>
            <a:r>
              <a:rPr lang="en-US" altLang="en-US"/>
              <a:t>What happens if one instr slot is </a:t>
            </a:r>
            <a:r>
              <a:rPr lang="en-US" altLang="en-US" i="1"/>
              <a:t>not</a:t>
            </a:r>
            <a:r>
              <a:rPr lang="en-US" altLang="en-US"/>
              <a:t> used?</a:t>
            </a:r>
          </a:p>
          <a:p>
            <a:pPr marL="904875" lvl="1"/>
            <a:r>
              <a:rPr lang="en-US" altLang="en-US"/>
              <a:t>What does the register file have to support?</a:t>
            </a:r>
          </a:p>
          <a:p>
            <a:pPr marL="904875" lvl="1"/>
            <a:r>
              <a:rPr lang="en-US" altLang="en-US"/>
              <a:t>What other hardware must we add?</a:t>
            </a:r>
          </a:p>
        </p:txBody>
      </p:sp>
      <p:sp>
        <p:nvSpPr>
          <p:cNvPr id="167939" name="Rectangle 3">
            <a:extLst>
              <a:ext uri="{FF2B5EF4-FFF2-40B4-BE49-F238E27FC236}">
                <a16:creationId xmlns:a16="http://schemas.microsoft.com/office/drawing/2014/main" id="{A118C9E9-940D-384B-A351-658CB1B34B21}"/>
              </a:ext>
            </a:extLst>
          </p:cNvPr>
          <p:cNvSpPr>
            <a:spLocks/>
          </p:cNvSpPr>
          <p:nvPr/>
        </p:nvSpPr>
        <p:spPr bwMode="auto">
          <a:xfrm>
            <a:off x="4572000" y="1509713"/>
            <a:ext cx="3279775" cy="309562"/>
          </a:xfrm>
          <a:prstGeom prst="rect">
            <a:avLst/>
          </a:prstGeom>
          <a:noFill/>
          <a:ln w="12700">
            <a:solidFill>
              <a:srgbClr val="00A09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a:p>
        </p:txBody>
      </p:sp>
      <p:sp>
        <p:nvSpPr>
          <p:cNvPr id="167940" name="Line 4">
            <a:extLst>
              <a:ext uri="{FF2B5EF4-FFF2-40B4-BE49-F238E27FC236}">
                <a16:creationId xmlns:a16="http://schemas.microsoft.com/office/drawing/2014/main" id="{E0D545AE-A645-1A4A-9956-F4F586D4E093}"/>
              </a:ext>
            </a:extLst>
          </p:cNvPr>
          <p:cNvSpPr>
            <a:spLocks noChangeShapeType="1"/>
          </p:cNvSpPr>
          <p:nvPr/>
        </p:nvSpPr>
        <p:spPr bwMode="auto">
          <a:xfrm>
            <a:off x="5257800" y="1509713"/>
            <a:ext cx="1588" cy="309562"/>
          </a:xfrm>
          <a:prstGeom prst="line">
            <a:avLst/>
          </a:prstGeom>
          <a:noFill/>
          <a:ln w="12700">
            <a:solidFill>
              <a:srgbClr val="00A09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7941" name="Line 5">
            <a:extLst>
              <a:ext uri="{FF2B5EF4-FFF2-40B4-BE49-F238E27FC236}">
                <a16:creationId xmlns:a16="http://schemas.microsoft.com/office/drawing/2014/main" id="{1EC622D1-FDED-0E43-9015-14201FEF56A4}"/>
              </a:ext>
            </a:extLst>
          </p:cNvPr>
          <p:cNvSpPr>
            <a:spLocks noChangeShapeType="1"/>
          </p:cNvSpPr>
          <p:nvPr/>
        </p:nvSpPr>
        <p:spPr bwMode="auto">
          <a:xfrm>
            <a:off x="5715000" y="1509713"/>
            <a:ext cx="1588" cy="309562"/>
          </a:xfrm>
          <a:prstGeom prst="line">
            <a:avLst/>
          </a:prstGeom>
          <a:noFill/>
          <a:ln w="12700">
            <a:solidFill>
              <a:srgbClr val="00A09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7942" name="Line 6">
            <a:extLst>
              <a:ext uri="{FF2B5EF4-FFF2-40B4-BE49-F238E27FC236}">
                <a16:creationId xmlns:a16="http://schemas.microsoft.com/office/drawing/2014/main" id="{4014C39E-F9D1-B345-A4D8-E56A6547DEC6}"/>
              </a:ext>
            </a:extLst>
          </p:cNvPr>
          <p:cNvSpPr>
            <a:spLocks noChangeShapeType="1"/>
          </p:cNvSpPr>
          <p:nvPr/>
        </p:nvSpPr>
        <p:spPr bwMode="auto">
          <a:xfrm>
            <a:off x="6172200" y="1509713"/>
            <a:ext cx="1588" cy="309562"/>
          </a:xfrm>
          <a:prstGeom prst="line">
            <a:avLst/>
          </a:prstGeom>
          <a:noFill/>
          <a:ln w="12700">
            <a:solidFill>
              <a:srgbClr val="00A09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7943" name="Rectangle 7">
            <a:extLst>
              <a:ext uri="{FF2B5EF4-FFF2-40B4-BE49-F238E27FC236}">
                <a16:creationId xmlns:a16="http://schemas.microsoft.com/office/drawing/2014/main" id="{69B87ECA-CA29-3E49-A209-CDA540CEF80F}"/>
              </a:ext>
            </a:extLst>
          </p:cNvPr>
          <p:cNvSpPr>
            <a:spLocks/>
          </p:cNvSpPr>
          <p:nvPr/>
        </p:nvSpPr>
        <p:spPr bwMode="auto">
          <a:xfrm>
            <a:off x="1292225" y="1509713"/>
            <a:ext cx="3279775" cy="30956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a:p>
        </p:txBody>
      </p:sp>
      <p:sp>
        <p:nvSpPr>
          <p:cNvPr id="167944" name="Line 8">
            <a:extLst>
              <a:ext uri="{FF2B5EF4-FFF2-40B4-BE49-F238E27FC236}">
                <a16:creationId xmlns:a16="http://schemas.microsoft.com/office/drawing/2014/main" id="{7F88F39D-8542-F241-9B18-8CCD00CA218B}"/>
              </a:ext>
            </a:extLst>
          </p:cNvPr>
          <p:cNvSpPr>
            <a:spLocks noChangeShapeType="1"/>
          </p:cNvSpPr>
          <p:nvPr/>
        </p:nvSpPr>
        <p:spPr bwMode="auto">
          <a:xfrm>
            <a:off x="1978025" y="1509713"/>
            <a:ext cx="1588" cy="309562"/>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7945" name="Line 9">
            <a:extLst>
              <a:ext uri="{FF2B5EF4-FFF2-40B4-BE49-F238E27FC236}">
                <a16:creationId xmlns:a16="http://schemas.microsoft.com/office/drawing/2014/main" id="{34CF7B8E-4903-9748-8E81-2C18EDBCC3A5}"/>
              </a:ext>
            </a:extLst>
          </p:cNvPr>
          <p:cNvSpPr>
            <a:spLocks noChangeShapeType="1"/>
          </p:cNvSpPr>
          <p:nvPr/>
        </p:nvSpPr>
        <p:spPr bwMode="auto">
          <a:xfrm>
            <a:off x="2435225" y="1509713"/>
            <a:ext cx="1588" cy="309562"/>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7946" name="Line 10">
            <a:extLst>
              <a:ext uri="{FF2B5EF4-FFF2-40B4-BE49-F238E27FC236}">
                <a16:creationId xmlns:a16="http://schemas.microsoft.com/office/drawing/2014/main" id="{938170C5-261C-0842-8A25-D18870E8E9E3}"/>
              </a:ext>
            </a:extLst>
          </p:cNvPr>
          <p:cNvSpPr>
            <a:spLocks noChangeShapeType="1"/>
          </p:cNvSpPr>
          <p:nvPr/>
        </p:nvSpPr>
        <p:spPr bwMode="auto">
          <a:xfrm>
            <a:off x="3349625" y="1509713"/>
            <a:ext cx="1588" cy="309562"/>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7947" name="Freeform 11">
            <a:extLst>
              <a:ext uri="{FF2B5EF4-FFF2-40B4-BE49-F238E27FC236}">
                <a16:creationId xmlns:a16="http://schemas.microsoft.com/office/drawing/2014/main" id="{1DCE0210-BB8F-6B48-AF2C-9B270CF940A0}"/>
              </a:ext>
            </a:extLst>
          </p:cNvPr>
          <p:cNvSpPr>
            <a:spLocks/>
          </p:cNvSpPr>
          <p:nvPr/>
        </p:nvSpPr>
        <p:spPr bwMode="auto">
          <a:xfrm rot="16200000" flipH="1">
            <a:off x="2891632" y="367506"/>
            <a:ext cx="80962" cy="3279775"/>
          </a:xfrm>
          <a:custGeom>
            <a:avLst/>
            <a:gdLst>
              <a:gd name="T0" fmla="*/ 0 w 21600"/>
              <a:gd name="T1" fmla="*/ 0 h 21600"/>
              <a:gd name="T2" fmla="*/ 2147483646 w 21600"/>
              <a:gd name="T3" fmla="*/ 2147483646 h 21600"/>
              <a:gd name="T4" fmla="*/ 2147483646 w 21600"/>
              <a:gd name="T5" fmla="*/ 2147483646 h 21600"/>
              <a:gd name="T6" fmla="*/ 2147483646 w 21600"/>
              <a:gd name="T7" fmla="*/ 2147483646 h 21600"/>
              <a:gd name="T8" fmla="*/ 2147483646 w 21600"/>
              <a:gd name="T9" fmla="*/ 2147483646 h 21600"/>
              <a:gd name="T10" fmla="*/ 2147483646 w 21600"/>
              <a:gd name="T11" fmla="*/ 2147483646 h 21600"/>
              <a:gd name="T12" fmla="*/ 0 w 21600"/>
              <a:gd name="T13" fmla="*/ 2147483646 h 21600"/>
              <a:gd name="T14" fmla="*/ 0 60000 65536"/>
              <a:gd name="T15" fmla="*/ 0 60000 65536"/>
              <a:gd name="T16" fmla="*/ 0 60000 65536"/>
              <a:gd name="T17" fmla="*/ 0 60000 65536"/>
              <a:gd name="T18" fmla="*/ 0 60000 65536"/>
              <a:gd name="T19" fmla="*/ 0 60000 65536"/>
              <a:gd name="T20" fmla="*/ 0 60000 65536"/>
              <a:gd name="T21" fmla="*/ 0 w 21600"/>
              <a:gd name="T22" fmla="*/ 0 h 21600"/>
              <a:gd name="T23" fmla="*/ 21600 w 21600"/>
              <a:gd name="T24" fmla="*/ 21600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0" y="0"/>
                </a:moveTo>
                <a:cubicBezTo>
                  <a:pt x="5965" y="0"/>
                  <a:pt x="10800" y="806"/>
                  <a:pt x="10800" y="1800"/>
                </a:cubicBezTo>
                <a:lnTo>
                  <a:pt x="10800" y="9000"/>
                </a:lnTo>
                <a:cubicBezTo>
                  <a:pt x="10800" y="9994"/>
                  <a:pt x="15635" y="10800"/>
                  <a:pt x="21600" y="10800"/>
                </a:cubicBezTo>
                <a:cubicBezTo>
                  <a:pt x="15635" y="10800"/>
                  <a:pt x="10800" y="11606"/>
                  <a:pt x="10800" y="12600"/>
                </a:cubicBezTo>
                <a:lnTo>
                  <a:pt x="10800" y="19800"/>
                </a:lnTo>
                <a:cubicBezTo>
                  <a:pt x="10800" y="20794"/>
                  <a:pt x="5965" y="21600"/>
                  <a:pt x="0" y="21600"/>
                </a:cubicBezTo>
              </a:path>
            </a:pathLst>
          </a:cu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67948" name="Freeform 12">
            <a:extLst>
              <a:ext uri="{FF2B5EF4-FFF2-40B4-BE49-F238E27FC236}">
                <a16:creationId xmlns:a16="http://schemas.microsoft.com/office/drawing/2014/main" id="{3F7A3C56-ACD0-7843-B948-39786DF46AE0}"/>
              </a:ext>
            </a:extLst>
          </p:cNvPr>
          <p:cNvSpPr>
            <a:spLocks/>
          </p:cNvSpPr>
          <p:nvPr/>
        </p:nvSpPr>
        <p:spPr bwMode="auto">
          <a:xfrm rot="16200000" flipH="1">
            <a:off x="6171407" y="367506"/>
            <a:ext cx="80962" cy="3279775"/>
          </a:xfrm>
          <a:custGeom>
            <a:avLst/>
            <a:gdLst>
              <a:gd name="T0" fmla="*/ 0 w 21600"/>
              <a:gd name="T1" fmla="*/ 0 h 21600"/>
              <a:gd name="T2" fmla="*/ 2147483646 w 21600"/>
              <a:gd name="T3" fmla="*/ 2147483646 h 21600"/>
              <a:gd name="T4" fmla="*/ 2147483646 w 21600"/>
              <a:gd name="T5" fmla="*/ 2147483646 h 21600"/>
              <a:gd name="T6" fmla="*/ 2147483646 w 21600"/>
              <a:gd name="T7" fmla="*/ 2147483646 h 21600"/>
              <a:gd name="T8" fmla="*/ 2147483646 w 21600"/>
              <a:gd name="T9" fmla="*/ 2147483646 h 21600"/>
              <a:gd name="T10" fmla="*/ 2147483646 w 21600"/>
              <a:gd name="T11" fmla="*/ 2147483646 h 21600"/>
              <a:gd name="T12" fmla="*/ 0 w 21600"/>
              <a:gd name="T13" fmla="*/ 2147483646 h 21600"/>
              <a:gd name="T14" fmla="*/ 0 60000 65536"/>
              <a:gd name="T15" fmla="*/ 0 60000 65536"/>
              <a:gd name="T16" fmla="*/ 0 60000 65536"/>
              <a:gd name="T17" fmla="*/ 0 60000 65536"/>
              <a:gd name="T18" fmla="*/ 0 60000 65536"/>
              <a:gd name="T19" fmla="*/ 0 60000 65536"/>
              <a:gd name="T20" fmla="*/ 0 60000 65536"/>
              <a:gd name="T21" fmla="*/ 0 w 21600"/>
              <a:gd name="T22" fmla="*/ 0 h 21600"/>
              <a:gd name="T23" fmla="*/ 21600 w 21600"/>
              <a:gd name="T24" fmla="*/ 21600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0" y="0"/>
                </a:moveTo>
                <a:cubicBezTo>
                  <a:pt x="5965" y="0"/>
                  <a:pt x="10800" y="806"/>
                  <a:pt x="10800" y="1800"/>
                </a:cubicBezTo>
                <a:lnTo>
                  <a:pt x="10800" y="9000"/>
                </a:lnTo>
                <a:cubicBezTo>
                  <a:pt x="10800" y="9994"/>
                  <a:pt x="15635" y="10800"/>
                  <a:pt x="21600" y="10800"/>
                </a:cubicBezTo>
                <a:cubicBezTo>
                  <a:pt x="15635" y="10800"/>
                  <a:pt x="10800" y="11606"/>
                  <a:pt x="10800" y="12600"/>
                </a:cubicBezTo>
                <a:lnTo>
                  <a:pt x="10800" y="19800"/>
                </a:lnTo>
                <a:cubicBezTo>
                  <a:pt x="10800" y="20794"/>
                  <a:pt x="5965" y="21600"/>
                  <a:pt x="0" y="21600"/>
                </a:cubicBezTo>
              </a:path>
            </a:pathLst>
          </a:cu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67949" name="Rectangle 13">
            <a:extLst>
              <a:ext uri="{FF2B5EF4-FFF2-40B4-BE49-F238E27FC236}">
                <a16:creationId xmlns:a16="http://schemas.microsoft.com/office/drawing/2014/main" id="{D5ECC92D-29F3-B240-9CC8-1C5251A41F1F}"/>
              </a:ext>
            </a:extLst>
          </p:cNvPr>
          <p:cNvSpPr>
            <a:spLocks/>
          </p:cNvSpPr>
          <p:nvPr/>
        </p:nvSpPr>
        <p:spPr bwMode="auto">
          <a:xfrm>
            <a:off x="1957388" y="2138363"/>
            <a:ext cx="20732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7" bIns="0" anchor="ctr">
            <a:spAutoFit/>
          </a:bodyP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800">
                <a:latin typeface="Lucida Grande" panose="020B0600040502020204" pitchFamily="34" charset="0"/>
                <a:sym typeface="Lucida Grande" panose="020B0600040502020204" pitchFamily="34" charset="0"/>
              </a:rPr>
              <a:t>ALU Op (R format)</a:t>
            </a:r>
          </a:p>
          <a:p>
            <a:pPr eaLnBrk="1" hangingPunct="1">
              <a:spcBef>
                <a:spcPct val="0"/>
              </a:spcBef>
              <a:buFontTx/>
              <a:buNone/>
            </a:pPr>
            <a:r>
              <a:rPr lang="en-US" altLang="en-US" sz="1800">
                <a:latin typeface="Lucida Grande" panose="020B0600040502020204" pitchFamily="34" charset="0"/>
                <a:sym typeface="Lucida Grande" panose="020B0600040502020204" pitchFamily="34" charset="0"/>
              </a:rPr>
              <a:t>or</a:t>
            </a:r>
          </a:p>
          <a:p>
            <a:pPr eaLnBrk="1" hangingPunct="1">
              <a:spcBef>
                <a:spcPct val="0"/>
              </a:spcBef>
              <a:buFontTx/>
              <a:buNone/>
            </a:pPr>
            <a:r>
              <a:rPr lang="en-US" altLang="en-US" sz="1800">
                <a:latin typeface="Lucida Grande" panose="020B0600040502020204" pitchFamily="34" charset="0"/>
                <a:sym typeface="Lucida Grande" panose="020B0600040502020204" pitchFamily="34" charset="0"/>
              </a:rPr>
              <a:t>Branch (I format)</a:t>
            </a:r>
          </a:p>
        </p:txBody>
      </p:sp>
      <p:sp>
        <p:nvSpPr>
          <p:cNvPr id="167950" name="Line 14">
            <a:extLst>
              <a:ext uri="{FF2B5EF4-FFF2-40B4-BE49-F238E27FC236}">
                <a16:creationId xmlns:a16="http://schemas.microsoft.com/office/drawing/2014/main" id="{2A37494F-1FA7-A74A-A8CF-2D9B7873BE97}"/>
              </a:ext>
            </a:extLst>
          </p:cNvPr>
          <p:cNvSpPr>
            <a:spLocks noChangeShapeType="1"/>
          </p:cNvSpPr>
          <p:nvPr/>
        </p:nvSpPr>
        <p:spPr bwMode="auto">
          <a:xfrm>
            <a:off x="2892425" y="1509713"/>
            <a:ext cx="1588" cy="309562"/>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7951" name="Line 15">
            <a:extLst>
              <a:ext uri="{FF2B5EF4-FFF2-40B4-BE49-F238E27FC236}">
                <a16:creationId xmlns:a16="http://schemas.microsoft.com/office/drawing/2014/main" id="{82BF31BD-AC4D-C34C-9DF5-74A325BFD121}"/>
              </a:ext>
            </a:extLst>
          </p:cNvPr>
          <p:cNvSpPr>
            <a:spLocks noChangeShapeType="1"/>
          </p:cNvSpPr>
          <p:nvPr/>
        </p:nvSpPr>
        <p:spPr bwMode="auto">
          <a:xfrm>
            <a:off x="3886200" y="1509713"/>
            <a:ext cx="1588" cy="309562"/>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7952" name="Rectangle 16">
            <a:extLst>
              <a:ext uri="{FF2B5EF4-FFF2-40B4-BE49-F238E27FC236}">
                <a16:creationId xmlns:a16="http://schemas.microsoft.com/office/drawing/2014/main" id="{A823B9AA-6292-0941-AAB4-5EA41FD78BC1}"/>
              </a:ext>
            </a:extLst>
          </p:cNvPr>
          <p:cNvSpPr>
            <a:spLocks/>
          </p:cNvSpPr>
          <p:nvPr/>
        </p:nvSpPr>
        <p:spPr bwMode="auto">
          <a:xfrm>
            <a:off x="4954588" y="2151063"/>
            <a:ext cx="26495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7" bIns="0" anchor="ctr">
            <a:spAutoFit/>
          </a:bodyP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800">
                <a:solidFill>
                  <a:srgbClr val="00A091"/>
                </a:solidFill>
                <a:latin typeface="Lucida Grande" panose="020B0600040502020204" pitchFamily="34" charset="0"/>
                <a:sym typeface="Lucida Grande" panose="020B0600040502020204" pitchFamily="34" charset="0"/>
              </a:rPr>
              <a:t>Load or Store (I format)</a:t>
            </a:r>
          </a:p>
        </p:txBody>
      </p:sp>
      <p:sp>
        <p:nvSpPr>
          <p:cNvPr id="167953" name="Line 17">
            <a:extLst>
              <a:ext uri="{FF2B5EF4-FFF2-40B4-BE49-F238E27FC236}">
                <a16:creationId xmlns:a16="http://schemas.microsoft.com/office/drawing/2014/main" id="{66CA6D1C-F304-7C4B-B6E5-E47BC17A7A5C}"/>
              </a:ext>
            </a:extLst>
          </p:cNvPr>
          <p:cNvSpPr>
            <a:spLocks noChangeShapeType="1"/>
          </p:cNvSpPr>
          <p:nvPr/>
        </p:nvSpPr>
        <p:spPr bwMode="auto">
          <a:xfrm>
            <a:off x="1292225" y="1357313"/>
            <a:ext cx="6548438" cy="1587"/>
          </a:xfrm>
          <a:prstGeom prst="line">
            <a:avLst/>
          </a:prstGeom>
          <a:noFill/>
          <a:ln w="38100">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67954" name="Rectangle 18">
            <a:extLst>
              <a:ext uri="{FF2B5EF4-FFF2-40B4-BE49-F238E27FC236}">
                <a16:creationId xmlns:a16="http://schemas.microsoft.com/office/drawing/2014/main" id="{29A87DA0-3A8E-0B42-BC7B-3F13F5CCE05C}"/>
              </a:ext>
            </a:extLst>
          </p:cNvPr>
          <p:cNvSpPr>
            <a:spLocks/>
          </p:cNvSpPr>
          <p:nvPr/>
        </p:nvSpPr>
        <p:spPr bwMode="auto">
          <a:xfrm>
            <a:off x="4108450" y="1004888"/>
            <a:ext cx="8207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7" bIns="0" anchor="ctr">
            <a:spAutoFit/>
          </a:bodyP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800">
                <a:latin typeface="Lucida Grande" panose="020B0600040502020204" pitchFamily="34" charset="0"/>
                <a:sym typeface="Lucida Grande" panose="020B0600040502020204" pitchFamily="34" charset="0"/>
              </a:rPr>
              <a:t>64 bits</a:t>
            </a: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Rectangle 1">
            <a:extLst>
              <a:ext uri="{FF2B5EF4-FFF2-40B4-BE49-F238E27FC236}">
                <a16:creationId xmlns:a16="http://schemas.microsoft.com/office/drawing/2014/main" id="{296EE89B-BD42-A748-8C90-1A7F7491E38E}"/>
              </a:ext>
            </a:extLst>
          </p:cNvPr>
          <p:cNvSpPr>
            <a:spLocks noGrp="1" noChangeArrowheads="1"/>
          </p:cNvSpPr>
          <p:nvPr>
            <p:ph type="title"/>
          </p:nvPr>
        </p:nvSpPr>
        <p:spPr/>
        <p:txBody>
          <a:bodyPr/>
          <a:lstStyle/>
          <a:p>
            <a:r>
              <a:rPr lang="en-US" altLang="en-US"/>
              <a:t>An Example: VLIW MIPS</a:t>
            </a:r>
          </a:p>
        </p:txBody>
      </p:sp>
      <p:sp>
        <p:nvSpPr>
          <p:cNvPr id="169986" name="Rectangle 2">
            <a:extLst>
              <a:ext uri="{FF2B5EF4-FFF2-40B4-BE49-F238E27FC236}">
                <a16:creationId xmlns:a16="http://schemas.microsoft.com/office/drawing/2014/main" id="{797E2820-B09C-7B45-BC86-8951C62A14D9}"/>
              </a:ext>
            </a:extLst>
          </p:cNvPr>
          <p:cNvSpPr>
            <a:spLocks noGrp="1" noChangeArrowheads="1"/>
          </p:cNvSpPr>
          <p:nvPr>
            <p:ph type="body" idx="1"/>
          </p:nvPr>
        </p:nvSpPr>
        <p:spPr>
          <a:xfrm>
            <a:off x="685800" y="3492500"/>
            <a:ext cx="8001000" cy="2819400"/>
          </a:xfrm>
        </p:spPr>
        <p:txBody>
          <a:bodyPr/>
          <a:lstStyle/>
          <a:p>
            <a:pPr marL="617538"/>
            <a:r>
              <a:rPr lang="en-US" altLang="en-US"/>
              <a:t>Consider a 2-issue MIPS with a 2-instr bundle</a:t>
            </a:r>
          </a:p>
          <a:p>
            <a:pPr marL="617538"/>
            <a:r>
              <a:rPr lang="en-US" altLang="en-US"/>
              <a:t>Instructions are always fetched, decoded, and issued in pairs</a:t>
            </a:r>
          </a:p>
          <a:p>
            <a:pPr marL="904875" lvl="1"/>
            <a:r>
              <a:rPr lang="en-US" altLang="en-US"/>
              <a:t>If one instr of the pair cannot be used, it is replaced with a “no op” (</a:t>
            </a:r>
            <a:r>
              <a:rPr lang="en-US" altLang="en-US">
                <a:latin typeface="Consolas" panose="020B0609020204030204" pitchFamily="49" charset="0"/>
                <a:cs typeface="Consolas" panose="020B0609020204030204" pitchFamily="49" charset="0"/>
              </a:rPr>
              <a:t>nop</a:t>
            </a:r>
            <a:r>
              <a:rPr lang="en-US" altLang="en-US"/>
              <a:t>)</a:t>
            </a:r>
          </a:p>
          <a:p>
            <a:pPr marL="904875" lvl="1"/>
            <a:r>
              <a:rPr lang="en-US" altLang="en-US"/>
              <a:t>Need 4 read ports and 2 write ports and a separate memory address adder</a:t>
            </a:r>
          </a:p>
        </p:txBody>
      </p:sp>
      <p:sp>
        <p:nvSpPr>
          <p:cNvPr id="169987" name="Rectangle 3">
            <a:extLst>
              <a:ext uri="{FF2B5EF4-FFF2-40B4-BE49-F238E27FC236}">
                <a16:creationId xmlns:a16="http://schemas.microsoft.com/office/drawing/2014/main" id="{5C6069F7-88BF-9B47-898B-6E61B7EF97B0}"/>
              </a:ext>
            </a:extLst>
          </p:cNvPr>
          <p:cNvSpPr>
            <a:spLocks/>
          </p:cNvSpPr>
          <p:nvPr/>
        </p:nvSpPr>
        <p:spPr bwMode="auto">
          <a:xfrm>
            <a:off x="4572000" y="1509713"/>
            <a:ext cx="3279775" cy="309562"/>
          </a:xfrm>
          <a:prstGeom prst="rect">
            <a:avLst/>
          </a:prstGeom>
          <a:noFill/>
          <a:ln w="12700">
            <a:solidFill>
              <a:srgbClr val="00A09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a:p>
        </p:txBody>
      </p:sp>
      <p:sp>
        <p:nvSpPr>
          <p:cNvPr id="169988" name="Line 4">
            <a:extLst>
              <a:ext uri="{FF2B5EF4-FFF2-40B4-BE49-F238E27FC236}">
                <a16:creationId xmlns:a16="http://schemas.microsoft.com/office/drawing/2014/main" id="{30223E67-9C1F-C341-BBB8-33373B73E18E}"/>
              </a:ext>
            </a:extLst>
          </p:cNvPr>
          <p:cNvSpPr>
            <a:spLocks noChangeShapeType="1"/>
          </p:cNvSpPr>
          <p:nvPr/>
        </p:nvSpPr>
        <p:spPr bwMode="auto">
          <a:xfrm>
            <a:off x="5257800" y="1509713"/>
            <a:ext cx="1588" cy="309562"/>
          </a:xfrm>
          <a:prstGeom prst="line">
            <a:avLst/>
          </a:prstGeom>
          <a:noFill/>
          <a:ln w="12700">
            <a:solidFill>
              <a:srgbClr val="00A09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9989" name="Line 5">
            <a:extLst>
              <a:ext uri="{FF2B5EF4-FFF2-40B4-BE49-F238E27FC236}">
                <a16:creationId xmlns:a16="http://schemas.microsoft.com/office/drawing/2014/main" id="{FB3D942A-AAF7-C347-9225-17973DE9E612}"/>
              </a:ext>
            </a:extLst>
          </p:cNvPr>
          <p:cNvSpPr>
            <a:spLocks noChangeShapeType="1"/>
          </p:cNvSpPr>
          <p:nvPr/>
        </p:nvSpPr>
        <p:spPr bwMode="auto">
          <a:xfrm>
            <a:off x="5715000" y="1509713"/>
            <a:ext cx="1588" cy="309562"/>
          </a:xfrm>
          <a:prstGeom prst="line">
            <a:avLst/>
          </a:prstGeom>
          <a:noFill/>
          <a:ln w="12700">
            <a:solidFill>
              <a:srgbClr val="00A09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9990" name="Line 6">
            <a:extLst>
              <a:ext uri="{FF2B5EF4-FFF2-40B4-BE49-F238E27FC236}">
                <a16:creationId xmlns:a16="http://schemas.microsoft.com/office/drawing/2014/main" id="{22C3D210-375B-5146-BD41-85F708BFB6A7}"/>
              </a:ext>
            </a:extLst>
          </p:cNvPr>
          <p:cNvSpPr>
            <a:spLocks noChangeShapeType="1"/>
          </p:cNvSpPr>
          <p:nvPr/>
        </p:nvSpPr>
        <p:spPr bwMode="auto">
          <a:xfrm>
            <a:off x="6172200" y="1509713"/>
            <a:ext cx="1588" cy="309562"/>
          </a:xfrm>
          <a:prstGeom prst="line">
            <a:avLst/>
          </a:prstGeom>
          <a:noFill/>
          <a:ln w="12700">
            <a:solidFill>
              <a:srgbClr val="00A09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9991" name="Rectangle 7">
            <a:extLst>
              <a:ext uri="{FF2B5EF4-FFF2-40B4-BE49-F238E27FC236}">
                <a16:creationId xmlns:a16="http://schemas.microsoft.com/office/drawing/2014/main" id="{7796BFC1-03C7-BA4E-97FE-5D41EC226567}"/>
              </a:ext>
            </a:extLst>
          </p:cNvPr>
          <p:cNvSpPr>
            <a:spLocks/>
          </p:cNvSpPr>
          <p:nvPr/>
        </p:nvSpPr>
        <p:spPr bwMode="auto">
          <a:xfrm>
            <a:off x="1292225" y="1509713"/>
            <a:ext cx="3279775" cy="30956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a:p>
        </p:txBody>
      </p:sp>
      <p:sp>
        <p:nvSpPr>
          <p:cNvPr id="169992" name="Line 8">
            <a:extLst>
              <a:ext uri="{FF2B5EF4-FFF2-40B4-BE49-F238E27FC236}">
                <a16:creationId xmlns:a16="http://schemas.microsoft.com/office/drawing/2014/main" id="{DACE022C-4FAD-9744-BA7A-8635E5A948F2}"/>
              </a:ext>
            </a:extLst>
          </p:cNvPr>
          <p:cNvSpPr>
            <a:spLocks noChangeShapeType="1"/>
          </p:cNvSpPr>
          <p:nvPr/>
        </p:nvSpPr>
        <p:spPr bwMode="auto">
          <a:xfrm>
            <a:off x="1978025" y="1509713"/>
            <a:ext cx="1588" cy="309562"/>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9993" name="Line 9">
            <a:extLst>
              <a:ext uri="{FF2B5EF4-FFF2-40B4-BE49-F238E27FC236}">
                <a16:creationId xmlns:a16="http://schemas.microsoft.com/office/drawing/2014/main" id="{AE800B5C-2E11-1340-A7AB-CF872F4E4C32}"/>
              </a:ext>
            </a:extLst>
          </p:cNvPr>
          <p:cNvSpPr>
            <a:spLocks noChangeShapeType="1"/>
          </p:cNvSpPr>
          <p:nvPr/>
        </p:nvSpPr>
        <p:spPr bwMode="auto">
          <a:xfrm>
            <a:off x="2435225" y="1509713"/>
            <a:ext cx="1588" cy="309562"/>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9994" name="Line 10">
            <a:extLst>
              <a:ext uri="{FF2B5EF4-FFF2-40B4-BE49-F238E27FC236}">
                <a16:creationId xmlns:a16="http://schemas.microsoft.com/office/drawing/2014/main" id="{B7F0A02B-D387-914F-A9FA-97FF922639CA}"/>
              </a:ext>
            </a:extLst>
          </p:cNvPr>
          <p:cNvSpPr>
            <a:spLocks noChangeShapeType="1"/>
          </p:cNvSpPr>
          <p:nvPr/>
        </p:nvSpPr>
        <p:spPr bwMode="auto">
          <a:xfrm>
            <a:off x="3349625" y="1509713"/>
            <a:ext cx="1588" cy="309562"/>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9995" name="Freeform 11">
            <a:extLst>
              <a:ext uri="{FF2B5EF4-FFF2-40B4-BE49-F238E27FC236}">
                <a16:creationId xmlns:a16="http://schemas.microsoft.com/office/drawing/2014/main" id="{56EE9E5D-9F9A-A846-B2F4-E4DE4780B570}"/>
              </a:ext>
            </a:extLst>
          </p:cNvPr>
          <p:cNvSpPr>
            <a:spLocks/>
          </p:cNvSpPr>
          <p:nvPr/>
        </p:nvSpPr>
        <p:spPr bwMode="auto">
          <a:xfrm rot="16200000" flipH="1">
            <a:off x="2891632" y="367506"/>
            <a:ext cx="80962" cy="3279775"/>
          </a:xfrm>
          <a:custGeom>
            <a:avLst/>
            <a:gdLst>
              <a:gd name="T0" fmla="*/ 0 w 21600"/>
              <a:gd name="T1" fmla="*/ 0 h 21600"/>
              <a:gd name="T2" fmla="*/ 2147483646 w 21600"/>
              <a:gd name="T3" fmla="*/ 2147483646 h 21600"/>
              <a:gd name="T4" fmla="*/ 2147483646 w 21600"/>
              <a:gd name="T5" fmla="*/ 2147483646 h 21600"/>
              <a:gd name="T6" fmla="*/ 2147483646 w 21600"/>
              <a:gd name="T7" fmla="*/ 2147483646 h 21600"/>
              <a:gd name="T8" fmla="*/ 2147483646 w 21600"/>
              <a:gd name="T9" fmla="*/ 2147483646 h 21600"/>
              <a:gd name="T10" fmla="*/ 2147483646 w 21600"/>
              <a:gd name="T11" fmla="*/ 2147483646 h 21600"/>
              <a:gd name="T12" fmla="*/ 0 w 21600"/>
              <a:gd name="T13" fmla="*/ 2147483646 h 21600"/>
              <a:gd name="T14" fmla="*/ 0 60000 65536"/>
              <a:gd name="T15" fmla="*/ 0 60000 65536"/>
              <a:gd name="T16" fmla="*/ 0 60000 65536"/>
              <a:gd name="T17" fmla="*/ 0 60000 65536"/>
              <a:gd name="T18" fmla="*/ 0 60000 65536"/>
              <a:gd name="T19" fmla="*/ 0 60000 65536"/>
              <a:gd name="T20" fmla="*/ 0 60000 65536"/>
              <a:gd name="T21" fmla="*/ 0 w 21600"/>
              <a:gd name="T22" fmla="*/ 0 h 21600"/>
              <a:gd name="T23" fmla="*/ 21600 w 21600"/>
              <a:gd name="T24" fmla="*/ 21600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0" y="0"/>
                </a:moveTo>
                <a:cubicBezTo>
                  <a:pt x="5965" y="0"/>
                  <a:pt x="10800" y="806"/>
                  <a:pt x="10800" y="1800"/>
                </a:cubicBezTo>
                <a:lnTo>
                  <a:pt x="10800" y="9000"/>
                </a:lnTo>
                <a:cubicBezTo>
                  <a:pt x="10800" y="9994"/>
                  <a:pt x="15635" y="10800"/>
                  <a:pt x="21600" y="10800"/>
                </a:cubicBezTo>
                <a:cubicBezTo>
                  <a:pt x="15635" y="10800"/>
                  <a:pt x="10800" y="11606"/>
                  <a:pt x="10800" y="12600"/>
                </a:cubicBezTo>
                <a:lnTo>
                  <a:pt x="10800" y="19800"/>
                </a:lnTo>
                <a:cubicBezTo>
                  <a:pt x="10800" y="20794"/>
                  <a:pt x="5965" y="21600"/>
                  <a:pt x="0" y="21600"/>
                </a:cubicBezTo>
              </a:path>
            </a:pathLst>
          </a:cu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69996" name="Freeform 12">
            <a:extLst>
              <a:ext uri="{FF2B5EF4-FFF2-40B4-BE49-F238E27FC236}">
                <a16:creationId xmlns:a16="http://schemas.microsoft.com/office/drawing/2014/main" id="{8E4BB742-7CFD-A445-97E1-D22567870EB9}"/>
              </a:ext>
            </a:extLst>
          </p:cNvPr>
          <p:cNvSpPr>
            <a:spLocks/>
          </p:cNvSpPr>
          <p:nvPr/>
        </p:nvSpPr>
        <p:spPr bwMode="auto">
          <a:xfrm rot="16200000" flipH="1">
            <a:off x="6171407" y="367506"/>
            <a:ext cx="80962" cy="3279775"/>
          </a:xfrm>
          <a:custGeom>
            <a:avLst/>
            <a:gdLst>
              <a:gd name="T0" fmla="*/ 0 w 21600"/>
              <a:gd name="T1" fmla="*/ 0 h 21600"/>
              <a:gd name="T2" fmla="*/ 2147483646 w 21600"/>
              <a:gd name="T3" fmla="*/ 2147483646 h 21600"/>
              <a:gd name="T4" fmla="*/ 2147483646 w 21600"/>
              <a:gd name="T5" fmla="*/ 2147483646 h 21600"/>
              <a:gd name="T6" fmla="*/ 2147483646 w 21600"/>
              <a:gd name="T7" fmla="*/ 2147483646 h 21600"/>
              <a:gd name="T8" fmla="*/ 2147483646 w 21600"/>
              <a:gd name="T9" fmla="*/ 2147483646 h 21600"/>
              <a:gd name="T10" fmla="*/ 2147483646 w 21600"/>
              <a:gd name="T11" fmla="*/ 2147483646 h 21600"/>
              <a:gd name="T12" fmla="*/ 0 w 21600"/>
              <a:gd name="T13" fmla="*/ 2147483646 h 21600"/>
              <a:gd name="T14" fmla="*/ 0 60000 65536"/>
              <a:gd name="T15" fmla="*/ 0 60000 65536"/>
              <a:gd name="T16" fmla="*/ 0 60000 65536"/>
              <a:gd name="T17" fmla="*/ 0 60000 65536"/>
              <a:gd name="T18" fmla="*/ 0 60000 65536"/>
              <a:gd name="T19" fmla="*/ 0 60000 65536"/>
              <a:gd name="T20" fmla="*/ 0 60000 65536"/>
              <a:gd name="T21" fmla="*/ 0 w 21600"/>
              <a:gd name="T22" fmla="*/ 0 h 21600"/>
              <a:gd name="T23" fmla="*/ 21600 w 21600"/>
              <a:gd name="T24" fmla="*/ 21600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0" y="0"/>
                </a:moveTo>
                <a:cubicBezTo>
                  <a:pt x="5965" y="0"/>
                  <a:pt x="10800" y="806"/>
                  <a:pt x="10800" y="1800"/>
                </a:cubicBezTo>
                <a:lnTo>
                  <a:pt x="10800" y="9000"/>
                </a:lnTo>
                <a:cubicBezTo>
                  <a:pt x="10800" y="9994"/>
                  <a:pt x="15635" y="10800"/>
                  <a:pt x="21600" y="10800"/>
                </a:cubicBezTo>
                <a:cubicBezTo>
                  <a:pt x="15635" y="10800"/>
                  <a:pt x="10800" y="11606"/>
                  <a:pt x="10800" y="12600"/>
                </a:cubicBezTo>
                <a:lnTo>
                  <a:pt x="10800" y="19800"/>
                </a:lnTo>
                <a:cubicBezTo>
                  <a:pt x="10800" y="20794"/>
                  <a:pt x="5965" y="21600"/>
                  <a:pt x="0" y="21600"/>
                </a:cubicBezTo>
              </a:path>
            </a:pathLst>
          </a:cu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69997" name="Rectangle 13">
            <a:extLst>
              <a:ext uri="{FF2B5EF4-FFF2-40B4-BE49-F238E27FC236}">
                <a16:creationId xmlns:a16="http://schemas.microsoft.com/office/drawing/2014/main" id="{B764E9AC-4802-2C4B-BD3F-01B13F371AA8}"/>
              </a:ext>
            </a:extLst>
          </p:cNvPr>
          <p:cNvSpPr>
            <a:spLocks/>
          </p:cNvSpPr>
          <p:nvPr/>
        </p:nvSpPr>
        <p:spPr bwMode="auto">
          <a:xfrm>
            <a:off x="1957388" y="2138363"/>
            <a:ext cx="20732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7" bIns="0" anchor="ctr">
            <a:spAutoFit/>
          </a:bodyP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800">
                <a:latin typeface="Lucida Grande" panose="020B0600040502020204" pitchFamily="34" charset="0"/>
                <a:sym typeface="Lucida Grande" panose="020B0600040502020204" pitchFamily="34" charset="0"/>
              </a:rPr>
              <a:t>ALU Op (R format)</a:t>
            </a:r>
          </a:p>
          <a:p>
            <a:pPr eaLnBrk="1" hangingPunct="1">
              <a:spcBef>
                <a:spcPct val="0"/>
              </a:spcBef>
              <a:buFontTx/>
              <a:buNone/>
            </a:pPr>
            <a:r>
              <a:rPr lang="en-US" altLang="en-US" sz="1800">
                <a:latin typeface="Lucida Grande" panose="020B0600040502020204" pitchFamily="34" charset="0"/>
                <a:sym typeface="Lucida Grande" panose="020B0600040502020204" pitchFamily="34" charset="0"/>
              </a:rPr>
              <a:t>or</a:t>
            </a:r>
          </a:p>
          <a:p>
            <a:pPr eaLnBrk="1" hangingPunct="1">
              <a:spcBef>
                <a:spcPct val="0"/>
              </a:spcBef>
              <a:buFontTx/>
              <a:buNone/>
            </a:pPr>
            <a:r>
              <a:rPr lang="en-US" altLang="en-US" sz="1800">
                <a:latin typeface="Lucida Grande" panose="020B0600040502020204" pitchFamily="34" charset="0"/>
                <a:sym typeface="Lucida Grande" panose="020B0600040502020204" pitchFamily="34" charset="0"/>
              </a:rPr>
              <a:t>Branch (I format)</a:t>
            </a:r>
          </a:p>
        </p:txBody>
      </p:sp>
      <p:sp>
        <p:nvSpPr>
          <p:cNvPr id="169998" name="Line 14">
            <a:extLst>
              <a:ext uri="{FF2B5EF4-FFF2-40B4-BE49-F238E27FC236}">
                <a16:creationId xmlns:a16="http://schemas.microsoft.com/office/drawing/2014/main" id="{469B61A5-A1DA-1D49-A3C3-E75398729F21}"/>
              </a:ext>
            </a:extLst>
          </p:cNvPr>
          <p:cNvSpPr>
            <a:spLocks noChangeShapeType="1"/>
          </p:cNvSpPr>
          <p:nvPr/>
        </p:nvSpPr>
        <p:spPr bwMode="auto">
          <a:xfrm>
            <a:off x="2892425" y="1509713"/>
            <a:ext cx="1588" cy="309562"/>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9999" name="Line 15">
            <a:extLst>
              <a:ext uri="{FF2B5EF4-FFF2-40B4-BE49-F238E27FC236}">
                <a16:creationId xmlns:a16="http://schemas.microsoft.com/office/drawing/2014/main" id="{82319EA6-C9E6-5744-A84A-EF0264571E31}"/>
              </a:ext>
            </a:extLst>
          </p:cNvPr>
          <p:cNvSpPr>
            <a:spLocks noChangeShapeType="1"/>
          </p:cNvSpPr>
          <p:nvPr/>
        </p:nvSpPr>
        <p:spPr bwMode="auto">
          <a:xfrm>
            <a:off x="3886200" y="1509713"/>
            <a:ext cx="1588" cy="309562"/>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0000" name="Rectangle 16">
            <a:extLst>
              <a:ext uri="{FF2B5EF4-FFF2-40B4-BE49-F238E27FC236}">
                <a16:creationId xmlns:a16="http://schemas.microsoft.com/office/drawing/2014/main" id="{506E88DF-00CF-3F46-B844-F353E2651C21}"/>
              </a:ext>
            </a:extLst>
          </p:cNvPr>
          <p:cNvSpPr>
            <a:spLocks/>
          </p:cNvSpPr>
          <p:nvPr/>
        </p:nvSpPr>
        <p:spPr bwMode="auto">
          <a:xfrm>
            <a:off x="4954588" y="2151063"/>
            <a:ext cx="26495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7" bIns="0" anchor="ctr">
            <a:spAutoFit/>
          </a:bodyP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800">
                <a:solidFill>
                  <a:srgbClr val="00A091"/>
                </a:solidFill>
                <a:latin typeface="Lucida Grande" panose="020B0600040502020204" pitchFamily="34" charset="0"/>
                <a:sym typeface="Lucida Grande" panose="020B0600040502020204" pitchFamily="34" charset="0"/>
              </a:rPr>
              <a:t>Load or Store (I format)</a:t>
            </a:r>
          </a:p>
        </p:txBody>
      </p:sp>
      <p:sp>
        <p:nvSpPr>
          <p:cNvPr id="170001" name="Line 17">
            <a:extLst>
              <a:ext uri="{FF2B5EF4-FFF2-40B4-BE49-F238E27FC236}">
                <a16:creationId xmlns:a16="http://schemas.microsoft.com/office/drawing/2014/main" id="{C38DA306-5D21-BB49-96FC-2D0A9ECCBEC9}"/>
              </a:ext>
            </a:extLst>
          </p:cNvPr>
          <p:cNvSpPr>
            <a:spLocks noChangeShapeType="1"/>
          </p:cNvSpPr>
          <p:nvPr/>
        </p:nvSpPr>
        <p:spPr bwMode="auto">
          <a:xfrm>
            <a:off x="1292225" y="1357313"/>
            <a:ext cx="6548438" cy="1587"/>
          </a:xfrm>
          <a:prstGeom prst="line">
            <a:avLst/>
          </a:prstGeom>
          <a:noFill/>
          <a:ln w="38100">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70002" name="Rectangle 18">
            <a:extLst>
              <a:ext uri="{FF2B5EF4-FFF2-40B4-BE49-F238E27FC236}">
                <a16:creationId xmlns:a16="http://schemas.microsoft.com/office/drawing/2014/main" id="{F95B15FD-C037-B149-8AB1-B392AD466C78}"/>
              </a:ext>
            </a:extLst>
          </p:cNvPr>
          <p:cNvSpPr>
            <a:spLocks/>
          </p:cNvSpPr>
          <p:nvPr/>
        </p:nvSpPr>
        <p:spPr bwMode="auto">
          <a:xfrm>
            <a:off x="4108450" y="1004888"/>
            <a:ext cx="8207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7" bIns="0" anchor="ctr">
            <a:spAutoFit/>
          </a:bodyP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800">
                <a:latin typeface="Lucida Grande" panose="020B0600040502020204" pitchFamily="34" charset="0"/>
                <a:sym typeface="Lucida Grande" panose="020B0600040502020204" pitchFamily="34" charset="0"/>
              </a:rPr>
              <a:t>64 bits</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a:extLst>
              <a:ext uri="{FF2B5EF4-FFF2-40B4-BE49-F238E27FC236}">
                <a16:creationId xmlns:a16="http://schemas.microsoft.com/office/drawing/2014/main" id="{71E7CDA5-F690-5F4D-8610-74C1F124DA1C}"/>
              </a:ext>
            </a:extLst>
          </p:cNvPr>
          <p:cNvSpPr>
            <a:spLocks noGrp="1" noChangeArrowheads="1"/>
          </p:cNvSpPr>
          <p:nvPr>
            <p:ph type="title"/>
          </p:nvPr>
        </p:nvSpPr>
        <p:spPr>
          <a:xfrm>
            <a:off x="355600" y="254000"/>
            <a:ext cx="7772400" cy="762000"/>
          </a:xfrm>
        </p:spPr>
        <p:txBody>
          <a:bodyPr/>
          <a:lstStyle/>
          <a:p>
            <a:r>
              <a:rPr lang="en-US" altLang="en-US" dirty="0"/>
              <a:t>Handling Output Dependencies</a:t>
            </a:r>
          </a:p>
        </p:txBody>
      </p:sp>
      <p:sp>
        <p:nvSpPr>
          <p:cNvPr id="61443" name="Rectangle 2">
            <a:extLst>
              <a:ext uri="{FF2B5EF4-FFF2-40B4-BE49-F238E27FC236}">
                <a16:creationId xmlns:a16="http://schemas.microsoft.com/office/drawing/2014/main" id="{04520A7C-C134-1A43-B383-CFA2BF6498DD}"/>
              </a:ext>
            </a:extLst>
          </p:cNvPr>
          <p:cNvSpPr>
            <a:spLocks noGrp="1" noChangeArrowheads="1"/>
          </p:cNvSpPr>
          <p:nvPr>
            <p:ph type="body" idx="1"/>
          </p:nvPr>
        </p:nvSpPr>
        <p:spPr>
          <a:xfrm>
            <a:off x="355600" y="1016000"/>
            <a:ext cx="8547100" cy="5308600"/>
          </a:xfrm>
        </p:spPr>
        <p:txBody>
          <a:bodyPr/>
          <a:lstStyle/>
          <a:p>
            <a:r>
              <a:rPr lang="en-US" altLang="en-US" dirty="0"/>
              <a:t>One more situation that stalls instruction issue w/ IOI-OOC</a:t>
            </a:r>
          </a:p>
          <a:p>
            <a:pPr marL="457200" lvl="1" indent="0">
              <a:buFontTx/>
              <a:buNone/>
            </a:pPr>
            <a:r>
              <a:rPr lang="en-US" altLang="en-US" dirty="0"/>
              <a:t>I1 – writes to R3</a:t>
            </a:r>
            <a:br>
              <a:rPr lang="en-US" altLang="en-US" dirty="0"/>
            </a:br>
            <a:r>
              <a:rPr lang="en-US" altLang="en-US" dirty="0"/>
              <a:t>I2 – writes to R3</a:t>
            </a:r>
            <a:br>
              <a:rPr lang="en-US" altLang="en-US" dirty="0"/>
            </a:br>
            <a:r>
              <a:rPr lang="en-US" altLang="en-US" dirty="0"/>
              <a:t>I5 – reads R3</a:t>
            </a:r>
          </a:p>
          <a:p>
            <a:r>
              <a:rPr lang="en-US" altLang="en-US" dirty="0"/>
              <a:t>If the I1 write occurs after the I2 write, then I5 reads an incorrect value for R3</a:t>
            </a:r>
          </a:p>
          <a:p>
            <a:r>
              <a:rPr lang="en-US" altLang="en-US" dirty="0"/>
              <a:t>I2 has an output dependency on I1—write after write</a:t>
            </a:r>
          </a:p>
          <a:p>
            <a:r>
              <a:rPr lang="en-US" altLang="en-US" dirty="0"/>
              <a:t>The issuing of I2 would have to be stalled if its result might later be overwritten by a previous instruction (i.e., I1) that takes longer to complete—the stall happens before instruction issue</a:t>
            </a:r>
          </a:p>
          <a:p>
            <a:r>
              <a:rPr lang="en-US" altLang="en-US" dirty="0"/>
              <a:t>While IOI-OOC yields higher performance, it requires more dependency checking hardware </a:t>
            </a:r>
            <a:r>
              <a:rPr lang="en-US" altLang="en-US" b="1" i="1" dirty="0"/>
              <a:t>(both write-after-read and write-after-write hazards)</a:t>
            </a:r>
          </a:p>
        </p:txBody>
      </p:sp>
      <p:sp>
        <p:nvSpPr>
          <p:cNvPr id="31747" name="Text Box 5">
            <a:extLst>
              <a:ext uri="{FF2B5EF4-FFF2-40B4-BE49-F238E27FC236}">
                <a16:creationId xmlns:a16="http://schemas.microsoft.com/office/drawing/2014/main" id="{6B1A8F1A-69F7-BA41-A5EE-475C52BCA0A0}"/>
              </a:ext>
            </a:extLst>
          </p:cNvPr>
          <p:cNvSpPr txBox="1">
            <a:spLocks noChangeArrowheads="1"/>
          </p:cNvSpPr>
          <p:nvPr/>
        </p:nvSpPr>
        <p:spPr bwMode="auto">
          <a:xfrm rot="5400000">
            <a:off x="7814469" y="5530057"/>
            <a:ext cx="2289175" cy="3698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800">
                <a:solidFill>
                  <a:srgbClr val="0066FF"/>
                </a:solidFill>
              </a:rPr>
              <a:t>Dynamic Scheduling</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animEffect transition="in" filter="slide(fromBottom)">
                                      <p:cBhvr>
                                        <p:cTn id="7" dur="500"/>
                                        <p:tgtEl>
                                          <p:spTgt spid="61443">
                                            <p:txEl>
                                              <p:pRg st="0" end="0"/>
                                            </p:txEl>
                                          </p:spTgt>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61443">
                                            <p:txEl>
                                              <p:pRg st="1" end="1"/>
                                            </p:txEl>
                                          </p:spTgt>
                                        </p:tgtEl>
                                        <p:attrNameLst>
                                          <p:attrName>style.visibility</p:attrName>
                                        </p:attrNameLst>
                                      </p:cBhvr>
                                      <p:to>
                                        <p:strVal val="visible"/>
                                      </p:to>
                                    </p:set>
                                    <p:animEffect transition="in" filter="slide(fromBottom)">
                                      <p:cBhvr>
                                        <p:cTn id="10" dur="500"/>
                                        <p:tgtEl>
                                          <p:spTgt spid="6144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61443">
                                            <p:txEl>
                                              <p:pRg st="2" end="2"/>
                                            </p:txEl>
                                          </p:spTgt>
                                        </p:tgtEl>
                                        <p:attrNameLst>
                                          <p:attrName>style.visibility</p:attrName>
                                        </p:attrNameLst>
                                      </p:cBhvr>
                                      <p:to>
                                        <p:strVal val="visible"/>
                                      </p:to>
                                    </p:set>
                                    <p:animEffect transition="in" filter="slide(fromBottom)">
                                      <p:cBhvr>
                                        <p:cTn id="15" dur="500"/>
                                        <p:tgtEl>
                                          <p:spTgt spid="61443">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61443">
                                            <p:txEl>
                                              <p:pRg st="3" end="3"/>
                                            </p:txEl>
                                          </p:spTgt>
                                        </p:tgtEl>
                                        <p:attrNameLst>
                                          <p:attrName>style.visibility</p:attrName>
                                        </p:attrNameLst>
                                      </p:cBhvr>
                                      <p:to>
                                        <p:strVal val="visible"/>
                                      </p:to>
                                    </p:set>
                                    <p:animEffect transition="in" filter="slide(fromBottom)">
                                      <p:cBhvr>
                                        <p:cTn id="20" dur="500"/>
                                        <p:tgtEl>
                                          <p:spTgt spid="61443">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61443">
                                            <p:txEl>
                                              <p:pRg st="4" end="4"/>
                                            </p:txEl>
                                          </p:spTgt>
                                        </p:tgtEl>
                                        <p:attrNameLst>
                                          <p:attrName>style.visibility</p:attrName>
                                        </p:attrNameLst>
                                      </p:cBhvr>
                                      <p:to>
                                        <p:strVal val="visible"/>
                                      </p:to>
                                    </p:set>
                                    <p:animEffect transition="in" filter="slide(fromBottom)">
                                      <p:cBhvr>
                                        <p:cTn id="25" dur="500"/>
                                        <p:tgtEl>
                                          <p:spTgt spid="61443">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2" presetClass="entr" presetSubtype="4" fill="hold" grpId="0" nodeType="clickEffect">
                                  <p:stCondLst>
                                    <p:cond delay="0"/>
                                  </p:stCondLst>
                                  <p:childTnLst>
                                    <p:set>
                                      <p:cBhvr>
                                        <p:cTn id="29" dur="1" fill="hold">
                                          <p:stCondLst>
                                            <p:cond delay="0"/>
                                          </p:stCondLst>
                                        </p:cTn>
                                        <p:tgtEl>
                                          <p:spTgt spid="61443">
                                            <p:txEl>
                                              <p:pRg st="5" end="5"/>
                                            </p:txEl>
                                          </p:spTgt>
                                        </p:tgtEl>
                                        <p:attrNameLst>
                                          <p:attrName>style.visibility</p:attrName>
                                        </p:attrNameLst>
                                      </p:cBhvr>
                                      <p:to>
                                        <p:strVal val="visible"/>
                                      </p:to>
                                    </p:set>
                                    <p:animEffect transition="in" filter="slide(fromBottom)">
                                      <p:cBhvr>
                                        <p:cTn id="30" dur="500"/>
                                        <p:tgtEl>
                                          <p:spTgt spid="614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Line 1">
            <a:extLst>
              <a:ext uri="{FF2B5EF4-FFF2-40B4-BE49-F238E27FC236}">
                <a16:creationId xmlns:a16="http://schemas.microsoft.com/office/drawing/2014/main" id="{CD47F70A-0CE3-3843-9C04-1CBBB476F456}"/>
              </a:ext>
            </a:extLst>
          </p:cNvPr>
          <p:cNvSpPr>
            <a:spLocks noChangeShapeType="1"/>
          </p:cNvSpPr>
          <p:nvPr/>
        </p:nvSpPr>
        <p:spPr bwMode="auto">
          <a:xfrm>
            <a:off x="3349625" y="4137025"/>
            <a:ext cx="1588" cy="243363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2034" name="Rectangle 2">
            <a:extLst>
              <a:ext uri="{FF2B5EF4-FFF2-40B4-BE49-F238E27FC236}">
                <a16:creationId xmlns:a16="http://schemas.microsoft.com/office/drawing/2014/main" id="{AF4AD874-AD92-4145-9308-66BEEA21BCE0}"/>
              </a:ext>
            </a:extLst>
          </p:cNvPr>
          <p:cNvSpPr>
            <a:spLocks noGrp="1" noChangeArrowheads="1"/>
          </p:cNvSpPr>
          <p:nvPr>
            <p:ph type="title"/>
          </p:nvPr>
        </p:nvSpPr>
        <p:spPr>
          <a:xfrm>
            <a:off x="685800" y="205740"/>
            <a:ext cx="7772400" cy="762000"/>
          </a:xfrm>
        </p:spPr>
        <p:txBody>
          <a:bodyPr/>
          <a:lstStyle/>
          <a:p>
            <a:r>
              <a:rPr lang="en-US" altLang="en-US" dirty="0"/>
              <a:t>A MIPS VLIW (2-issue) Datapath</a:t>
            </a:r>
          </a:p>
        </p:txBody>
      </p:sp>
      <p:sp>
        <p:nvSpPr>
          <p:cNvPr id="172035" name="Line 3">
            <a:extLst>
              <a:ext uri="{FF2B5EF4-FFF2-40B4-BE49-F238E27FC236}">
                <a16:creationId xmlns:a16="http://schemas.microsoft.com/office/drawing/2014/main" id="{06053CC6-DD69-B844-975C-6588196F45F3}"/>
              </a:ext>
            </a:extLst>
          </p:cNvPr>
          <p:cNvSpPr>
            <a:spLocks noChangeShapeType="1"/>
          </p:cNvSpPr>
          <p:nvPr/>
        </p:nvSpPr>
        <p:spPr bwMode="auto">
          <a:xfrm rot="10800000" flipH="1">
            <a:off x="3051175" y="3749675"/>
            <a:ext cx="1588" cy="243205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2036" name="Line 4">
            <a:extLst>
              <a:ext uri="{FF2B5EF4-FFF2-40B4-BE49-F238E27FC236}">
                <a16:creationId xmlns:a16="http://schemas.microsoft.com/office/drawing/2014/main" id="{21BAC104-A07A-9345-88C0-47CAEB32D5E3}"/>
              </a:ext>
            </a:extLst>
          </p:cNvPr>
          <p:cNvSpPr>
            <a:spLocks noChangeShapeType="1"/>
          </p:cNvSpPr>
          <p:nvPr/>
        </p:nvSpPr>
        <p:spPr bwMode="auto">
          <a:xfrm>
            <a:off x="3051175" y="3749675"/>
            <a:ext cx="765175" cy="158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grpSp>
        <p:nvGrpSpPr>
          <p:cNvPr id="172037" name="Group 5">
            <a:extLst>
              <a:ext uri="{FF2B5EF4-FFF2-40B4-BE49-F238E27FC236}">
                <a16:creationId xmlns:a16="http://schemas.microsoft.com/office/drawing/2014/main" id="{B1DB4C06-B168-E44D-9E51-1141DCF30AB7}"/>
              </a:ext>
            </a:extLst>
          </p:cNvPr>
          <p:cNvGrpSpPr>
            <a:grpSpLocks/>
          </p:cNvGrpSpPr>
          <p:nvPr/>
        </p:nvGrpSpPr>
        <p:grpSpPr bwMode="auto">
          <a:xfrm>
            <a:off x="1679575" y="2000250"/>
            <a:ext cx="382588" cy="914400"/>
            <a:chOff x="0" y="0"/>
            <a:chExt cx="267" cy="640"/>
          </a:xfrm>
        </p:grpSpPr>
        <p:sp>
          <p:nvSpPr>
            <p:cNvPr id="172175" name="Line 6">
              <a:extLst>
                <a:ext uri="{FF2B5EF4-FFF2-40B4-BE49-F238E27FC236}">
                  <a16:creationId xmlns:a16="http://schemas.microsoft.com/office/drawing/2014/main" id="{1F2AC269-A326-FE43-8C71-1EB47210F5D3}"/>
                </a:ext>
              </a:extLst>
            </p:cNvPr>
            <p:cNvSpPr>
              <a:spLocks noChangeShapeType="1"/>
            </p:cNvSpPr>
            <p:nvPr/>
          </p:nvSpPr>
          <p:spPr bwMode="auto">
            <a:xfrm>
              <a:off x="0" y="256"/>
              <a:ext cx="44" cy="64"/>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2176" name="Line 7">
              <a:extLst>
                <a:ext uri="{FF2B5EF4-FFF2-40B4-BE49-F238E27FC236}">
                  <a16:creationId xmlns:a16="http://schemas.microsoft.com/office/drawing/2014/main" id="{3B25E5F3-BF38-E345-81AD-7453E213773A}"/>
                </a:ext>
              </a:extLst>
            </p:cNvPr>
            <p:cNvSpPr>
              <a:spLocks noChangeShapeType="1"/>
            </p:cNvSpPr>
            <p:nvPr/>
          </p:nvSpPr>
          <p:spPr bwMode="auto">
            <a:xfrm flipH="1">
              <a:off x="0" y="319"/>
              <a:ext cx="44" cy="64"/>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2177" name="Line 8">
              <a:extLst>
                <a:ext uri="{FF2B5EF4-FFF2-40B4-BE49-F238E27FC236}">
                  <a16:creationId xmlns:a16="http://schemas.microsoft.com/office/drawing/2014/main" id="{869AB9EB-40F9-624C-9EC1-7006CD052EED}"/>
                </a:ext>
              </a:extLst>
            </p:cNvPr>
            <p:cNvSpPr>
              <a:spLocks noChangeShapeType="1"/>
            </p:cNvSpPr>
            <p:nvPr/>
          </p:nvSpPr>
          <p:spPr bwMode="auto">
            <a:xfrm rot="10800000" flipH="1">
              <a:off x="0" y="0"/>
              <a:ext cx="1" cy="256"/>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2178" name="Line 9">
              <a:extLst>
                <a:ext uri="{FF2B5EF4-FFF2-40B4-BE49-F238E27FC236}">
                  <a16:creationId xmlns:a16="http://schemas.microsoft.com/office/drawing/2014/main" id="{85024676-CB1B-0944-B14E-3E2A169B8061}"/>
                </a:ext>
              </a:extLst>
            </p:cNvPr>
            <p:cNvSpPr>
              <a:spLocks noChangeShapeType="1"/>
            </p:cNvSpPr>
            <p:nvPr/>
          </p:nvSpPr>
          <p:spPr bwMode="auto">
            <a:xfrm rot="10800000" flipH="1">
              <a:off x="0" y="383"/>
              <a:ext cx="1" cy="256"/>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2179" name="Line 10">
              <a:extLst>
                <a:ext uri="{FF2B5EF4-FFF2-40B4-BE49-F238E27FC236}">
                  <a16:creationId xmlns:a16="http://schemas.microsoft.com/office/drawing/2014/main" id="{3F1927D3-497C-584C-927F-11308950F370}"/>
                </a:ext>
              </a:extLst>
            </p:cNvPr>
            <p:cNvSpPr>
              <a:spLocks noChangeShapeType="1"/>
            </p:cNvSpPr>
            <p:nvPr/>
          </p:nvSpPr>
          <p:spPr bwMode="auto">
            <a:xfrm rot="10800000" flipH="1">
              <a:off x="0" y="447"/>
              <a:ext cx="266" cy="193"/>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2180" name="Line 11">
              <a:extLst>
                <a:ext uri="{FF2B5EF4-FFF2-40B4-BE49-F238E27FC236}">
                  <a16:creationId xmlns:a16="http://schemas.microsoft.com/office/drawing/2014/main" id="{CC2496CA-2E85-A04B-9003-3330D055A428}"/>
                </a:ext>
              </a:extLst>
            </p:cNvPr>
            <p:cNvSpPr>
              <a:spLocks noChangeShapeType="1"/>
            </p:cNvSpPr>
            <p:nvPr/>
          </p:nvSpPr>
          <p:spPr bwMode="auto">
            <a:xfrm rot="10800000" flipH="1">
              <a:off x="266" y="192"/>
              <a:ext cx="1" cy="256"/>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2181" name="Line 12">
              <a:extLst>
                <a:ext uri="{FF2B5EF4-FFF2-40B4-BE49-F238E27FC236}">
                  <a16:creationId xmlns:a16="http://schemas.microsoft.com/office/drawing/2014/main" id="{1AD44DF0-3CC2-3442-AED2-93B52B33EDAC}"/>
                </a:ext>
              </a:extLst>
            </p:cNvPr>
            <p:cNvSpPr>
              <a:spLocks noChangeShapeType="1"/>
            </p:cNvSpPr>
            <p:nvPr/>
          </p:nvSpPr>
          <p:spPr bwMode="auto">
            <a:xfrm>
              <a:off x="0" y="0"/>
              <a:ext cx="266" cy="192"/>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grpSp>
      <p:sp>
        <p:nvSpPr>
          <p:cNvPr id="172038" name="Rectangle 13">
            <a:extLst>
              <a:ext uri="{FF2B5EF4-FFF2-40B4-BE49-F238E27FC236}">
                <a16:creationId xmlns:a16="http://schemas.microsoft.com/office/drawing/2014/main" id="{F9D0E248-4EB3-A848-B58E-2BD6042E16EE}"/>
              </a:ext>
            </a:extLst>
          </p:cNvPr>
          <p:cNvSpPr>
            <a:spLocks/>
          </p:cNvSpPr>
          <p:nvPr/>
        </p:nvSpPr>
        <p:spPr bwMode="auto">
          <a:xfrm>
            <a:off x="1222375" y="2994025"/>
            <a:ext cx="1063625" cy="145256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a:p>
        </p:txBody>
      </p:sp>
      <p:sp>
        <p:nvSpPr>
          <p:cNvPr id="172039" name="Rectangle 14">
            <a:extLst>
              <a:ext uri="{FF2B5EF4-FFF2-40B4-BE49-F238E27FC236}">
                <a16:creationId xmlns:a16="http://schemas.microsoft.com/office/drawing/2014/main" id="{6CAE97BB-5A0E-984F-8E7B-F8C8C63E5B73}"/>
              </a:ext>
            </a:extLst>
          </p:cNvPr>
          <p:cNvSpPr>
            <a:spLocks/>
          </p:cNvSpPr>
          <p:nvPr/>
        </p:nvSpPr>
        <p:spPr bwMode="auto">
          <a:xfrm>
            <a:off x="765175" y="3371850"/>
            <a:ext cx="149225" cy="83502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a:p>
        </p:txBody>
      </p:sp>
      <p:sp>
        <p:nvSpPr>
          <p:cNvPr id="172040" name="Line 15">
            <a:extLst>
              <a:ext uri="{FF2B5EF4-FFF2-40B4-BE49-F238E27FC236}">
                <a16:creationId xmlns:a16="http://schemas.microsoft.com/office/drawing/2014/main" id="{CE4F1969-C7D1-7045-8066-F8A908886ED9}"/>
              </a:ext>
            </a:extLst>
          </p:cNvPr>
          <p:cNvSpPr>
            <a:spLocks noChangeShapeType="1"/>
          </p:cNvSpPr>
          <p:nvPr/>
        </p:nvSpPr>
        <p:spPr bwMode="auto">
          <a:xfrm>
            <a:off x="914400" y="3749675"/>
            <a:ext cx="307975" cy="158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2041" name="Line 16">
            <a:extLst>
              <a:ext uri="{FF2B5EF4-FFF2-40B4-BE49-F238E27FC236}">
                <a16:creationId xmlns:a16="http://schemas.microsoft.com/office/drawing/2014/main" id="{C6C53F61-BC40-7E44-B787-E9FB6D17E978}"/>
              </a:ext>
            </a:extLst>
          </p:cNvPr>
          <p:cNvSpPr>
            <a:spLocks noChangeShapeType="1"/>
          </p:cNvSpPr>
          <p:nvPr/>
        </p:nvSpPr>
        <p:spPr bwMode="auto">
          <a:xfrm>
            <a:off x="993775" y="2149475"/>
            <a:ext cx="685800" cy="158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2042" name="Line 17">
            <a:extLst>
              <a:ext uri="{FF2B5EF4-FFF2-40B4-BE49-F238E27FC236}">
                <a16:creationId xmlns:a16="http://schemas.microsoft.com/office/drawing/2014/main" id="{3192DEDE-224A-C94B-84A7-7FEC866A8AD6}"/>
              </a:ext>
            </a:extLst>
          </p:cNvPr>
          <p:cNvSpPr>
            <a:spLocks noChangeShapeType="1"/>
          </p:cNvSpPr>
          <p:nvPr/>
        </p:nvSpPr>
        <p:spPr bwMode="auto">
          <a:xfrm>
            <a:off x="1292225" y="2765425"/>
            <a:ext cx="374650" cy="158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2043" name="Rectangle 18">
            <a:extLst>
              <a:ext uri="{FF2B5EF4-FFF2-40B4-BE49-F238E27FC236}">
                <a16:creationId xmlns:a16="http://schemas.microsoft.com/office/drawing/2014/main" id="{FD2DBAA5-1BBE-F34E-A492-5140FE6BC968}"/>
              </a:ext>
            </a:extLst>
          </p:cNvPr>
          <p:cNvSpPr>
            <a:spLocks/>
          </p:cNvSpPr>
          <p:nvPr/>
        </p:nvSpPr>
        <p:spPr bwMode="auto">
          <a:xfrm>
            <a:off x="1277938" y="3065463"/>
            <a:ext cx="871537"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300">
                <a:latin typeface="Lucida Grande" panose="020B0600040502020204" pitchFamily="34" charset="0"/>
                <a:sym typeface="Lucida Grande" panose="020B0600040502020204" pitchFamily="34" charset="0"/>
              </a:rPr>
              <a:t>Instruction</a:t>
            </a:r>
          </a:p>
          <a:p>
            <a:pPr eaLnBrk="1" hangingPunct="1">
              <a:spcBef>
                <a:spcPct val="0"/>
              </a:spcBef>
              <a:buFontTx/>
              <a:buNone/>
            </a:pPr>
            <a:r>
              <a:rPr lang="en-US" altLang="en-US" sz="1300">
                <a:latin typeface="Lucida Grande" panose="020B0600040502020204" pitchFamily="34" charset="0"/>
                <a:sym typeface="Lucida Grande" panose="020B0600040502020204" pitchFamily="34" charset="0"/>
              </a:rPr>
              <a:t>Memory</a:t>
            </a:r>
          </a:p>
        </p:txBody>
      </p:sp>
      <p:sp>
        <p:nvSpPr>
          <p:cNvPr id="172044" name="Rectangle 19">
            <a:extLst>
              <a:ext uri="{FF2B5EF4-FFF2-40B4-BE49-F238E27FC236}">
                <a16:creationId xmlns:a16="http://schemas.microsoft.com/office/drawing/2014/main" id="{F6B4611B-F21B-0447-ABD3-612D1C6FCDA0}"/>
              </a:ext>
            </a:extLst>
          </p:cNvPr>
          <p:cNvSpPr>
            <a:spLocks/>
          </p:cNvSpPr>
          <p:nvPr/>
        </p:nvSpPr>
        <p:spPr bwMode="auto">
          <a:xfrm>
            <a:off x="1685925" y="2414588"/>
            <a:ext cx="32385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300">
                <a:latin typeface="Lucida Grande" panose="020B0600040502020204" pitchFamily="34" charset="0"/>
                <a:sym typeface="Lucida Grande" panose="020B0600040502020204" pitchFamily="34" charset="0"/>
              </a:rPr>
              <a:t>Add</a:t>
            </a:r>
          </a:p>
        </p:txBody>
      </p:sp>
      <p:sp>
        <p:nvSpPr>
          <p:cNvPr id="172045" name="Rectangle 20">
            <a:extLst>
              <a:ext uri="{FF2B5EF4-FFF2-40B4-BE49-F238E27FC236}">
                <a16:creationId xmlns:a16="http://schemas.microsoft.com/office/drawing/2014/main" id="{725B3B39-6B2E-3443-A3C1-BAEC78C31CB5}"/>
              </a:ext>
            </a:extLst>
          </p:cNvPr>
          <p:cNvSpPr>
            <a:spLocks/>
          </p:cNvSpPr>
          <p:nvPr/>
        </p:nvSpPr>
        <p:spPr bwMode="auto">
          <a:xfrm rot="-5400000">
            <a:off x="706438" y="3651250"/>
            <a:ext cx="20637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300">
                <a:latin typeface="Lucida Grande" panose="020B0600040502020204" pitchFamily="34" charset="0"/>
                <a:sym typeface="Lucida Grande" panose="020B0600040502020204" pitchFamily="34" charset="0"/>
              </a:rPr>
              <a:t>PC</a:t>
            </a:r>
          </a:p>
        </p:txBody>
      </p:sp>
      <p:sp>
        <p:nvSpPr>
          <p:cNvPr id="172046" name="Line 21">
            <a:extLst>
              <a:ext uri="{FF2B5EF4-FFF2-40B4-BE49-F238E27FC236}">
                <a16:creationId xmlns:a16="http://schemas.microsoft.com/office/drawing/2014/main" id="{1EF9958F-74D6-6B44-9263-1662DD64E5AE}"/>
              </a:ext>
            </a:extLst>
          </p:cNvPr>
          <p:cNvSpPr>
            <a:spLocks noChangeShapeType="1"/>
          </p:cNvSpPr>
          <p:nvPr/>
        </p:nvSpPr>
        <p:spPr bwMode="auto">
          <a:xfrm>
            <a:off x="457200" y="3749675"/>
            <a:ext cx="307975" cy="158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2047" name="Rectangle 22">
            <a:extLst>
              <a:ext uri="{FF2B5EF4-FFF2-40B4-BE49-F238E27FC236}">
                <a16:creationId xmlns:a16="http://schemas.microsoft.com/office/drawing/2014/main" id="{703A2DC7-5E6B-7B4E-9DE7-5FC5FD17162F}"/>
              </a:ext>
            </a:extLst>
          </p:cNvPr>
          <p:cNvSpPr>
            <a:spLocks/>
          </p:cNvSpPr>
          <p:nvPr/>
        </p:nvSpPr>
        <p:spPr bwMode="auto">
          <a:xfrm>
            <a:off x="1062038" y="2632075"/>
            <a:ext cx="10477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300">
                <a:latin typeface="Lucida Grande" panose="020B0600040502020204" pitchFamily="34" charset="0"/>
                <a:sym typeface="Lucida Grande" panose="020B0600040502020204" pitchFamily="34" charset="0"/>
              </a:rPr>
              <a:t>8</a:t>
            </a:r>
          </a:p>
        </p:txBody>
      </p:sp>
      <p:sp>
        <p:nvSpPr>
          <p:cNvPr id="172048" name="Line 23">
            <a:extLst>
              <a:ext uri="{FF2B5EF4-FFF2-40B4-BE49-F238E27FC236}">
                <a16:creationId xmlns:a16="http://schemas.microsoft.com/office/drawing/2014/main" id="{F56CA937-C7B9-4A4D-93BB-E2C29EBCCFC1}"/>
              </a:ext>
            </a:extLst>
          </p:cNvPr>
          <p:cNvSpPr>
            <a:spLocks noChangeShapeType="1"/>
          </p:cNvSpPr>
          <p:nvPr/>
        </p:nvSpPr>
        <p:spPr bwMode="auto">
          <a:xfrm>
            <a:off x="457200" y="1314450"/>
            <a:ext cx="1588" cy="243363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2049" name="AutoShape 24">
            <a:extLst>
              <a:ext uri="{FF2B5EF4-FFF2-40B4-BE49-F238E27FC236}">
                <a16:creationId xmlns:a16="http://schemas.microsoft.com/office/drawing/2014/main" id="{7EF1D42F-34A4-B54C-941E-1B0210043411}"/>
              </a:ext>
            </a:extLst>
          </p:cNvPr>
          <p:cNvSpPr>
            <a:spLocks/>
          </p:cNvSpPr>
          <p:nvPr/>
        </p:nvSpPr>
        <p:spPr bwMode="auto">
          <a:xfrm rot="5400000" flipH="1">
            <a:off x="835025" y="1235075"/>
            <a:ext cx="685800" cy="228600"/>
          </a:xfrm>
          <a:custGeom>
            <a:avLst/>
            <a:gdLst>
              <a:gd name="T0" fmla="*/ 0 w 21600"/>
              <a:gd name="T1" fmla="*/ 0 h 21600"/>
              <a:gd name="T2" fmla="*/ 2147483646 w 21600"/>
              <a:gd name="T3" fmla="*/ 2147483646 h 21600"/>
              <a:gd name="T4" fmla="*/ 2147483646 w 21600"/>
              <a:gd name="T5" fmla="*/ 2147483646 h 21600"/>
              <a:gd name="T6" fmla="*/ 2147483646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0"/>
                </a:moveTo>
                <a:lnTo>
                  <a:pt x="5400" y="21600"/>
                </a:lnTo>
                <a:lnTo>
                  <a:pt x="16200" y="21600"/>
                </a:lnTo>
                <a:lnTo>
                  <a:pt x="21600" y="0"/>
                </a:lnTo>
                <a:lnTo>
                  <a:pt x="0" y="0"/>
                </a:lnTo>
                <a:close/>
                <a:moveTo>
                  <a:pt x="0" y="0"/>
                </a:moveTo>
              </a:path>
            </a:pathLst>
          </a:cu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72050" name="Line 25">
            <a:extLst>
              <a:ext uri="{FF2B5EF4-FFF2-40B4-BE49-F238E27FC236}">
                <a16:creationId xmlns:a16="http://schemas.microsoft.com/office/drawing/2014/main" id="{BDFE98CF-2976-D14D-AF9F-6CBFF2D0FD46}"/>
              </a:ext>
            </a:extLst>
          </p:cNvPr>
          <p:cNvSpPr>
            <a:spLocks noChangeShapeType="1"/>
          </p:cNvSpPr>
          <p:nvPr/>
        </p:nvSpPr>
        <p:spPr bwMode="auto">
          <a:xfrm flipH="1">
            <a:off x="457200" y="1314450"/>
            <a:ext cx="604838" cy="158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2051" name="Line 26">
            <a:extLst>
              <a:ext uri="{FF2B5EF4-FFF2-40B4-BE49-F238E27FC236}">
                <a16:creationId xmlns:a16="http://schemas.microsoft.com/office/drawing/2014/main" id="{257AC727-FDB0-134F-B5D8-84F5D54575A0}"/>
              </a:ext>
            </a:extLst>
          </p:cNvPr>
          <p:cNvSpPr>
            <a:spLocks noChangeShapeType="1"/>
          </p:cNvSpPr>
          <p:nvPr/>
        </p:nvSpPr>
        <p:spPr bwMode="auto">
          <a:xfrm flipH="1">
            <a:off x="1292225" y="993775"/>
            <a:ext cx="3348038" cy="158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2052" name="Line 27">
            <a:extLst>
              <a:ext uri="{FF2B5EF4-FFF2-40B4-BE49-F238E27FC236}">
                <a16:creationId xmlns:a16="http://schemas.microsoft.com/office/drawing/2014/main" id="{5C146A61-2E42-8A48-8D96-3044C416D600}"/>
              </a:ext>
            </a:extLst>
          </p:cNvPr>
          <p:cNvSpPr>
            <a:spLocks noChangeShapeType="1"/>
          </p:cNvSpPr>
          <p:nvPr/>
        </p:nvSpPr>
        <p:spPr bwMode="auto">
          <a:xfrm flipH="1">
            <a:off x="3508375" y="6343650"/>
            <a:ext cx="5257800" cy="158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2053" name="Rectangle 28">
            <a:extLst>
              <a:ext uri="{FF2B5EF4-FFF2-40B4-BE49-F238E27FC236}">
                <a16:creationId xmlns:a16="http://schemas.microsoft.com/office/drawing/2014/main" id="{4A2E2B78-C72B-C240-8B84-B66D55EB8B7A}"/>
              </a:ext>
            </a:extLst>
          </p:cNvPr>
          <p:cNvSpPr>
            <a:spLocks/>
          </p:cNvSpPr>
          <p:nvPr/>
        </p:nvSpPr>
        <p:spPr bwMode="auto">
          <a:xfrm>
            <a:off x="3806825" y="2835275"/>
            <a:ext cx="833438" cy="16002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a:p>
        </p:txBody>
      </p:sp>
      <p:sp>
        <p:nvSpPr>
          <p:cNvPr id="172054" name="Line 29">
            <a:extLst>
              <a:ext uri="{FF2B5EF4-FFF2-40B4-BE49-F238E27FC236}">
                <a16:creationId xmlns:a16="http://schemas.microsoft.com/office/drawing/2014/main" id="{3A822EBF-97F9-3443-962B-B88DD45BD895}"/>
              </a:ext>
            </a:extLst>
          </p:cNvPr>
          <p:cNvSpPr>
            <a:spLocks noChangeShapeType="1"/>
          </p:cNvSpPr>
          <p:nvPr/>
        </p:nvSpPr>
        <p:spPr bwMode="auto">
          <a:xfrm>
            <a:off x="2286000" y="3749675"/>
            <a:ext cx="147638" cy="158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2055" name="Line 30">
            <a:extLst>
              <a:ext uri="{FF2B5EF4-FFF2-40B4-BE49-F238E27FC236}">
                <a16:creationId xmlns:a16="http://schemas.microsoft.com/office/drawing/2014/main" id="{9E855426-0390-9F44-A239-87E732DFF15F}"/>
              </a:ext>
            </a:extLst>
          </p:cNvPr>
          <p:cNvSpPr>
            <a:spLocks noChangeShapeType="1"/>
          </p:cNvSpPr>
          <p:nvPr/>
        </p:nvSpPr>
        <p:spPr bwMode="auto">
          <a:xfrm>
            <a:off x="2892425" y="3521075"/>
            <a:ext cx="912813" cy="158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2056" name="Rectangle 31">
            <a:extLst>
              <a:ext uri="{FF2B5EF4-FFF2-40B4-BE49-F238E27FC236}">
                <a16:creationId xmlns:a16="http://schemas.microsoft.com/office/drawing/2014/main" id="{7E5B0207-41B8-A640-B8B6-417AD3E7AFD8}"/>
              </a:ext>
            </a:extLst>
          </p:cNvPr>
          <p:cNvSpPr>
            <a:spLocks/>
          </p:cNvSpPr>
          <p:nvPr/>
        </p:nvSpPr>
        <p:spPr bwMode="auto">
          <a:xfrm>
            <a:off x="3776663" y="4164013"/>
            <a:ext cx="8382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300">
                <a:latin typeface="Lucida Grande" panose="020B0600040502020204" pitchFamily="34" charset="0"/>
                <a:sym typeface="Lucida Grande" panose="020B0600040502020204" pitchFamily="34" charset="0"/>
              </a:rPr>
              <a:t>Write Data</a:t>
            </a:r>
          </a:p>
        </p:txBody>
      </p:sp>
      <p:sp>
        <p:nvSpPr>
          <p:cNvPr id="172057" name="Rectangle 32">
            <a:extLst>
              <a:ext uri="{FF2B5EF4-FFF2-40B4-BE49-F238E27FC236}">
                <a16:creationId xmlns:a16="http://schemas.microsoft.com/office/drawing/2014/main" id="{E2118AF4-79B2-BA46-AD71-58DC1CEE9800}"/>
              </a:ext>
            </a:extLst>
          </p:cNvPr>
          <p:cNvSpPr>
            <a:spLocks/>
          </p:cNvSpPr>
          <p:nvPr/>
        </p:nvSpPr>
        <p:spPr bwMode="auto">
          <a:xfrm>
            <a:off x="3754438" y="3775075"/>
            <a:ext cx="86042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300">
                <a:latin typeface="Lucida Grande" panose="020B0600040502020204" pitchFamily="34" charset="0"/>
                <a:sym typeface="Lucida Grande" panose="020B0600040502020204" pitchFamily="34" charset="0"/>
              </a:rPr>
              <a:t>Write Addr</a:t>
            </a:r>
          </a:p>
        </p:txBody>
      </p:sp>
      <p:sp>
        <p:nvSpPr>
          <p:cNvPr id="172058" name="Rectangle 33">
            <a:extLst>
              <a:ext uri="{FF2B5EF4-FFF2-40B4-BE49-F238E27FC236}">
                <a16:creationId xmlns:a16="http://schemas.microsoft.com/office/drawing/2014/main" id="{823AA5DC-7D6A-9D4D-8A34-6703A0B98B8F}"/>
              </a:ext>
            </a:extLst>
          </p:cNvPr>
          <p:cNvSpPr>
            <a:spLocks/>
          </p:cNvSpPr>
          <p:nvPr/>
        </p:nvSpPr>
        <p:spPr bwMode="auto">
          <a:xfrm>
            <a:off x="3921125" y="3163888"/>
            <a:ext cx="658813"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300">
                <a:latin typeface="Lucida Grande" panose="020B0600040502020204" pitchFamily="34" charset="0"/>
                <a:sym typeface="Lucida Grande" panose="020B0600040502020204" pitchFamily="34" charset="0"/>
              </a:rPr>
              <a:t>Register</a:t>
            </a:r>
          </a:p>
          <a:p>
            <a:pPr eaLnBrk="1" hangingPunct="1">
              <a:spcBef>
                <a:spcPct val="0"/>
              </a:spcBef>
              <a:buFontTx/>
              <a:buNone/>
            </a:pPr>
            <a:r>
              <a:rPr lang="en-US" altLang="en-US" sz="1300">
                <a:latin typeface="Lucida Grande" panose="020B0600040502020204" pitchFamily="34" charset="0"/>
                <a:sym typeface="Lucida Grande" panose="020B0600040502020204" pitchFamily="34" charset="0"/>
              </a:rPr>
              <a:t>File</a:t>
            </a:r>
          </a:p>
        </p:txBody>
      </p:sp>
      <p:sp>
        <p:nvSpPr>
          <p:cNvPr id="172059" name="Line 34">
            <a:extLst>
              <a:ext uri="{FF2B5EF4-FFF2-40B4-BE49-F238E27FC236}">
                <a16:creationId xmlns:a16="http://schemas.microsoft.com/office/drawing/2014/main" id="{3DE4DDF5-6FA5-2D48-8D72-DAD7094E60DD}"/>
              </a:ext>
            </a:extLst>
          </p:cNvPr>
          <p:cNvSpPr>
            <a:spLocks noChangeShapeType="1"/>
          </p:cNvSpPr>
          <p:nvPr/>
        </p:nvSpPr>
        <p:spPr bwMode="auto">
          <a:xfrm>
            <a:off x="2892425" y="4972050"/>
            <a:ext cx="831850" cy="158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2060" name="Line 35">
            <a:extLst>
              <a:ext uri="{FF2B5EF4-FFF2-40B4-BE49-F238E27FC236}">
                <a16:creationId xmlns:a16="http://schemas.microsoft.com/office/drawing/2014/main" id="{BA791F3F-7386-594E-9CB0-FD6641BFF192}"/>
              </a:ext>
            </a:extLst>
          </p:cNvPr>
          <p:cNvSpPr>
            <a:spLocks noChangeShapeType="1"/>
          </p:cNvSpPr>
          <p:nvPr/>
        </p:nvSpPr>
        <p:spPr bwMode="auto">
          <a:xfrm>
            <a:off x="3508375" y="4286250"/>
            <a:ext cx="307975" cy="158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2061" name="Line 36">
            <a:extLst>
              <a:ext uri="{FF2B5EF4-FFF2-40B4-BE49-F238E27FC236}">
                <a16:creationId xmlns:a16="http://schemas.microsoft.com/office/drawing/2014/main" id="{44A7BC97-AFFB-D346-AC5B-106CE2AFFBFB}"/>
              </a:ext>
            </a:extLst>
          </p:cNvPr>
          <p:cNvSpPr>
            <a:spLocks noChangeShapeType="1"/>
          </p:cNvSpPr>
          <p:nvPr/>
        </p:nvSpPr>
        <p:spPr bwMode="auto">
          <a:xfrm>
            <a:off x="5108575" y="3451225"/>
            <a:ext cx="1588" cy="1222375"/>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2062" name="Line 37">
            <a:extLst>
              <a:ext uri="{FF2B5EF4-FFF2-40B4-BE49-F238E27FC236}">
                <a16:creationId xmlns:a16="http://schemas.microsoft.com/office/drawing/2014/main" id="{672284E0-8121-774B-A345-D3E67B03F541}"/>
              </a:ext>
            </a:extLst>
          </p:cNvPr>
          <p:cNvSpPr>
            <a:spLocks noChangeShapeType="1"/>
          </p:cNvSpPr>
          <p:nvPr/>
        </p:nvSpPr>
        <p:spPr bwMode="auto">
          <a:xfrm>
            <a:off x="4651375" y="3679825"/>
            <a:ext cx="147638" cy="158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2063" name="Line 38">
            <a:extLst>
              <a:ext uri="{FF2B5EF4-FFF2-40B4-BE49-F238E27FC236}">
                <a16:creationId xmlns:a16="http://schemas.microsoft.com/office/drawing/2014/main" id="{67AD16C6-3147-BE42-AAE2-1ABF60CAAF54}"/>
              </a:ext>
            </a:extLst>
          </p:cNvPr>
          <p:cNvSpPr>
            <a:spLocks noChangeShapeType="1"/>
          </p:cNvSpPr>
          <p:nvPr/>
        </p:nvSpPr>
        <p:spPr bwMode="auto">
          <a:xfrm>
            <a:off x="2743200" y="2994025"/>
            <a:ext cx="1588" cy="174783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2064" name="Line 39">
            <a:extLst>
              <a:ext uri="{FF2B5EF4-FFF2-40B4-BE49-F238E27FC236}">
                <a16:creationId xmlns:a16="http://schemas.microsoft.com/office/drawing/2014/main" id="{C5C25E87-47E5-5B45-9DF8-79D577ED9A6F}"/>
              </a:ext>
            </a:extLst>
          </p:cNvPr>
          <p:cNvSpPr>
            <a:spLocks noChangeShapeType="1"/>
          </p:cNvSpPr>
          <p:nvPr/>
        </p:nvSpPr>
        <p:spPr bwMode="auto">
          <a:xfrm>
            <a:off x="2892425" y="3143250"/>
            <a:ext cx="912813" cy="158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2065" name="Line 40">
            <a:extLst>
              <a:ext uri="{FF2B5EF4-FFF2-40B4-BE49-F238E27FC236}">
                <a16:creationId xmlns:a16="http://schemas.microsoft.com/office/drawing/2014/main" id="{6DD590B1-EBF8-DC49-A82E-F2540CD70C83}"/>
              </a:ext>
            </a:extLst>
          </p:cNvPr>
          <p:cNvSpPr>
            <a:spLocks noChangeShapeType="1"/>
          </p:cNvSpPr>
          <p:nvPr/>
        </p:nvSpPr>
        <p:spPr bwMode="auto">
          <a:xfrm>
            <a:off x="4949825" y="3829050"/>
            <a:ext cx="763588" cy="158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2066" name="Line 41">
            <a:extLst>
              <a:ext uri="{FF2B5EF4-FFF2-40B4-BE49-F238E27FC236}">
                <a16:creationId xmlns:a16="http://schemas.microsoft.com/office/drawing/2014/main" id="{00D8A569-D744-4B4C-892A-DADB47C57712}"/>
              </a:ext>
            </a:extLst>
          </p:cNvPr>
          <p:cNvSpPr>
            <a:spLocks noChangeShapeType="1"/>
          </p:cNvSpPr>
          <p:nvPr/>
        </p:nvSpPr>
        <p:spPr bwMode="auto">
          <a:xfrm>
            <a:off x="6378575" y="4286250"/>
            <a:ext cx="180975" cy="158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2067" name="Freeform 42">
            <a:extLst>
              <a:ext uri="{FF2B5EF4-FFF2-40B4-BE49-F238E27FC236}">
                <a16:creationId xmlns:a16="http://schemas.microsoft.com/office/drawing/2014/main" id="{A19B31D7-ED84-334A-AA9F-520D1BB9D9CB}"/>
              </a:ext>
            </a:extLst>
          </p:cNvPr>
          <p:cNvSpPr>
            <a:spLocks/>
          </p:cNvSpPr>
          <p:nvPr/>
        </p:nvSpPr>
        <p:spPr bwMode="auto">
          <a:xfrm>
            <a:off x="5864225" y="2149475"/>
            <a:ext cx="530225" cy="1292225"/>
          </a:xfrm>
          <a:custGeom>
            <a:avLst/>
            <a:gdLst>
              <a:gd name="T0" fmla="*/ 0 w 21600"/>
              <a:gd name="T1" fmla="*/ 0 h 21600"/>
              <a:gd name="T2" fmla="*/ 0 w 21600"/>
              <a:gd name="T3" fmla="*/ 2147483646 h 21600"/>
              <a:gd name="T4" fmla="*/ 2147483646 w 21600"/>
              <a:gd name="T5" fmla="*/ 2147483646 h 21600"/>
              <a:gd name="T6" fmla="*/ 0 w 21600"/>
              <a:gd name="T7" fmla="*/ 2147483646 h 21600"/>
              <a:gd name="T8" fmla="*/ 0 w 21600"/>
              <a:gd name="T9" fmla="*/ 2147483646 h 21600"/>
              <a:gd name="T10" fmla="*/ 2147483646 w 21600"/>
              <a:gd name="T11" fmla="*/ 2147483646 h 21600"/>
              <a:gd name="T12" fmla="*/ 2147483646 w 21600"/>
              <a:gd name="T13" fmla="*/ 2147483646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0"/>
                </a:moveTo>
                <a:lnTo>
                  <a:pt x="0" y="8400"/>
                </a:lnTo>
                <a:lnTo>
                  <a:pt x="6195" y="10879"/>
                </a:lnTo>
                <a:lnTo>
                  <a:pt x="0" y="13200"/>
                </a:lnTo>
                <a:lnTo>
                  <a:pt x="0" y="21600"/>
                </a:lnTo>
                <a:lnTo>
                  <a:pt x="21600" y="15541"/>
                </a:lnTo>
                <a:lnTo>
                  <a:pt x="21600" y="6059"/>
                </a:lnTo>
                <a:lnTo>
                  <a:pt x="0" y="0"/>
                </a:lnTo>
              </a:path>
            </a:pathLst>
          </a:cu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72068" name="Rectangle 43">
            <a:extLst>
              <a:ext uri="{FF2B5EF4-FFF2-40B4-BE49-F238E27FC236}">
                <a16:creationId xmlns:a16="http://schemas.microsoft.com/office/drawing/2014/main" id="{37333584-825A-9446-AC42-AEE59CDBC5A6}"/>
              </a:ext>
            </a:extLst>
          </p:cNvPr>
          <p:cNvSpPr>
            <a:spLocks/>
          </p:cNvSpPr>
          <p:nvPr/>
        </p:nvSpPr>
        <p:spPr bwMode="auto">
          <a:xfrm>
            <a:off x="6022975" y="2608263"/>
            <a:ext cx="32067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300">
                <a:latin typeface="Lucida Grande" panose="020B0600040502020204" pitchFamily="34" charset="0"/>
                <a:sym typeface="Lucida Grande" panose="020B0600040502020204" pitchFamily="34" charset="0"/>
              </a:rPr>
              <a:t>ALU</a:t>
            </a:r>
          </a:p>
        </p:txBody>
      </p:sp>
      <p:sp>
        <p:nvSpPr>
          <p:cNvPr id="172069" name="AutoShape 44">
            <a:extLst>
              <a:ext uri="{FF2B5EF4-FFF2-40B4-BE49-F238E27FC236}">
                <a16:creationId xmlns:a16="http://schemas.microsoft.com/office/drawing/2014/main" id="{62FBAF5A-5310-3C45-A887-A18780C07380}"/>
              </a:ext>
            </a:extLst>
          </p:cNvPr>
          <p:cNvSpPr>
            <a:spLocks/>
          </p:cNvSpPr>
          <p:nvPr/>
        </p:nvSpPr>
        <p:spPr bwMode="auto">
          <a:xfrm rot="-5400000">
            <a:off x="5178425" y="2308225"/>
            <a:ext cx="685800" cy="228600"/>
          </a:xfrm>
          <a:custGeom>
            <a:avLst/>
            <a:gdLst>
              <a:gd name="T0" fmla="*/ 0 w 21600"/>
              <a:gd name="T1" fmla="*/ 0 h 21600"/>
              <a:gd name="T2" fmla="*/ 2147483646 w 21600"/>
              <a:gd name="T3" fmla="*/ 2147483646 h 21600"/>
              <a:gd name="T4" fmla="*/ 2147483646 w 21600"/>
              <a:gd name="T5" fmla="*/ 2147483646 h 21600"/>
              <a:gd name="T6" fmla="*/ 2147483646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0"/>
                </a:moveTo>
                <a:lnTo>
                  <a:pt x="5400" y="21600"/>
                </a:lnTo>
                <a:lnTo>
                  <a:pt x="16200" y="21600"/>
                </a:lnTo>
                <a:lnTo>
                  <a:pt x="21600" y="0"/>
                </a:lnTo>
                <a:lnTo>
                  <a:pt x="0" y="0"/>
                </a:lnTo>
                <a:close/>
                <a:moveTo>
                  <a:pt x="0" y="0"/>
                </a:moveTo>
              </a:path>
            </a:pathLst>
          </a:cu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72070" name="Line 45">
            <a:extLst>
              <a:ext uri="{FF2B5EF4-FFF2-40B4-BE49-F238E27FC236}">
                <a16:creationId xmlns:a16="http://schemas.microsoft.com/office/drawing/2014/main" id="{1CE6C3AF-DBC7-A74B-8CE1-4F31C1D8802C}"/>
              </a:ext>
            </a:extLst>
          </p:cNvPr>
          <p:cNvSpPr>
            <a:spLocks noChangeShapeType="1"/>
          </p:cNvSpPr>
          <p:nvPr/>
        </p:nvSpPr>
        <p:spPr bwMode="auto">
          <a:xfrm>
            <a:off x="5715000" y="3978275"/>
            <a:ext cx="307975" cy="158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2071" name="Line 46">
            <a:extLst>
              <a:ext uri="{FF2B5EF4-FFF2-40B4-BE49-F238E27FC236}">
                <a16:creationId xmlns:a16="http://schemas.microsoft.com/office/drawing/2014/main" id="{2FB39326-597C-5842-8D00-D506F4D75968}"/>
              </a:ext>
            </a:extLst>
          </p:cNvPr>
          <p:cNvSpPr>
            <a:spLocks noChangeShapeType="1"/>
          </p:cNvSpPr>
          <p:nvPr/>
        </p:nvSpPr>
        <p:spPr bwMode="auto">
          <a:xfrm>
            <a:off x="5108575" y="3451225"/>
            <a:ext cx="273050" cy="158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2072" name="Line 47">
            <a:extLst>
              <a:ext uri="{FF2B5EF4-FFF2-40B4-BE49-F238E27FC236}">
                <a16:creationId xmlns:a16="http://schemas.microsoft.com/office/drawing/2014/main" id="{CD694C4F-A732-7F4A-BF4D-827C536428E6}"/>
              </a:ext>
            </a:extLst>
          </p:cNvPr>
          <p:cNvSpPr>
            <a:spLocks noChangeShapeType="1"/>
          </p:cNvSpPr>
          <p:nvPr/>
        </p:nvSpPr>
        <p:spPr bwMode="auto">
          <a:xfrm>
            <a:off x="5635625" y="3222625"/>
            <a:ext cx="227013" cy="158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grpSp>
        <p:nvGrpSpPr>
          <p:cNvPr id="172073" name="Group 48">
            <a:extLst>
              <a:ext uri="{FF2B5EF4-FFF2-40B4-BE49-F238E27FC236}">
                <a16:creationId xmlns:a16="http://schemas.microsoft.com/office/drawing/2014/main" id="{1BA02C14-8C57-7649-82DE-5C52B0E1EC4E}"/>
              </a:ext>
            </a:extLst>
          </p:cNvPr>
          <p:cNvGrpSpPr>
            <a:grpSpLocks/>
          </p:cNvGrpSpPr>
          <p:nvPr/>
        </p:nvGrpSpPr>
        <p:grpSpPr bwMode="auto">
          <a:xfrm>
            <a:off x="5994400" y="3749675"/>
            <a:ext cx="452438" cy="914400"/>
            <a:chOff x="0" y="0"/>
            <a:chExt cx="315" cy="640"/>
          </a:xfrm>
        </p:grpSpPr>
        <p:grpSp>
          <p:nvGrpSpPr>
            <p:cNvPr id="172166" name="Group 49">
              <a:extLst>
                <a:ext uri="{FF2B5EF4-FFF2-40B4-BE49-F238E27FC236}">
                  <a16:creationId xmlns:a16="http://schemas.microsoft.com/office/drawing/2014/main" id="{E5629BF0-855F-234B-BB39-EE195CEEB30C}"/>
                </a:ext>
              </a:extLst>
            </p:cNvPr>
            <p:cNvGrpSpPr>
              <a:grpSpLocks/>
            </p:cNvGrpSpPr>
            <p:nvPr/>
          </p:nvGrpSpPr>
          <p:grpSpPr bwMode="auto">
            <a:xfrm>
              <a:off x="0" y="0"/>
              <a:ext cx="267" cy="640"/>
              <a:chOff x="0" y="0"/>
              <a:chExt cx="267" cy="640"/>
            </a:xfrm>
          </p:grpSpPr>
          <p:sp>
            <p:nvSpPr>
              <p:cNvPr id="172168" name="Line 50">
                <a:extLst>
                  <a:ext uri="{FF2B5EF4-FFF2-40B4-BE49-F238E27FC236}">
                    <a16:creationId xmlns:a16="http://schemas.microsoft.com/office/drawing/2014/main" id="{DE786ACA-FF99-BE41-9CD2-B96A989C91E0}"/>
                  </a:ext>
                </a:extLst>
              </p:cNvPr>
              <p:cNvSpPr>
                <a:spLocks noChangeShapeType="1"/>
              </p:cNvSpPr>
              <p:nvPr/>
            </p:nvSpPr>
            <p:spPr bwMode="auto">
              <a:xfrm>
                <a:off x="0" y="256"/>
                <a:ext cx="44" cy="64"/>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2169" name="Line 51">
                <a:extLst>
                  <a:ext uri="{FF2B5EF4-FFF2-40B4-BE49-F238E27FC236}">
                    <a16:creationId xmlns:a16="http://schemas.microsoft.com/office/drawing/2014/main" id="{D07BAD38-530A-6F4C-9FC7-337D814BF64E}"/>
                  </a:ext>
                </a:extLst>
              </p:cNvPr>
              <p:cNvSpPr>
                <a:spLocks noChangeShapeType="1"/>
              </p:cNvSpPr>
              <p:nvPr/>
            </p:nvSpPr>
            <p:spPr bwMode="auto">
              <a:xfrm flipH="1">
                <a:off x="0" y="319"/>
                <a:ext cx="44" cy="65"/>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2170" name="Line 52">
                <a:extLst>
                  <a:ext uri="{FF2B5EF4-FFF2-40B4-BE49-F238E27FC236}">
                    <a16:creationId xmlns:a16="http://schemas.microsoft.com/office/drawing/2014/main" id="{676282EA-7744-D448-9067-FE30300F5281}"/>
                  </a:ext>
                </a:extLst>
              </p:cNvPr>
              <p:cNvSpPr>
                <a:spLocks noChangeShapeType="1"/>
              </p:cNvSpPr>
              <p:nvPr/>
            </p:nvSpPr>
            <p:spPr bwMode="auto">
              <a:xfrm rot="10800000" flipH="1">
                <a:off x="0" y="0"/>
                <a:ext cx="1" cy="256"/>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2171" name="Line 53">
                <a:extLst>
                  <a:ext uri="{FF2B5EF4-FFF2-40B4-BE49-F238E27FC236}">
                    <a16:creationId xmlns:a16="http://schemas.microsoft.com/office/drawing/2014/main" id="{77A73814-BEB2-C744-B5ED-3D688F52320C}"/>
                  </a:ext>
                </a:extLst>
              </p:cNvPr>
              <p:cNvSpPr>
                <a:spLocks noChangeShapeType="1"/>
              </p:cNvSpPr>
              <p:nvPr/>
            </p:nvSpPr>
            <p:spPr bwMode="auto">
              <a:xfrm rot="10800000" flipH="1">
                <a:off x="0" y="384"/>
                <a:ext cx="1" cy="256"/>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2172" name="Line 54">
                <a:extLst>
                  <a:ext uri="{FF2B5EF4-FFF2-40B4-BE49-F238E27FC236}">
                    <a16:creationId xmlns:a16="http://schemas.microsoft.com/office/drawing/2014/main" id="{BA79B208-9DF0-5C44-9DD2-4054BD0A848B}"/>
                  </a:ext>
                </a:extLst>
              </p:cNvPr>
              <p:cNvSpPr>
                <a:spLocks noChangeShapeType="1"/>
              </p:cNvSpPr>
              <p:nvPr/>
            </p:nvSpPr>
            <p:spPr bwMode="auto">
              <a:xfrm rot="10800000" flipH="1">
                <a:off x="0" y="447"/>
                <a:ext cx="266" cy="193"/>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2173" name="Line 55">
                <a:extLst>
                  <a:ext uri="{FF2B5EF4-FFF2-40B4-BE49-F238E27FC236}">
                    <a16:creationId xmlns:a16="http://schemas.microsoft.com/office/drawing/2014/main" id="{FE121DAC-3738-4A48-8E55-D42AF24EEFBA}"/>
                  </a:ext>
                </a:extLst>
              </p:cNvPr>
              <p:cNvSpPr>
                <a:spLocks noChangeShapeType="1"/>
              </p:cNvSpPr>
              <p:nvPr/>
            </p:nvSpPr>
            <p:spPr bwMode="auto">
              <a:xfrm rot="10800000" flipH="1">
                <a:off x="266" y="192"/>
                <a:ext cx="1" cy="256"/>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2174" name="Line 56">
                <a:extLst>
                  <a:ext uri="{FF2B5EF4-FFF2-40B4-BE49-F238E27FC236}">
                    <a16:creationId xmlns:a16="http://schemas.microsoft.com/office/drawing/2014/main" id="{8AB1C6F2-0CFE-244C-994E-431B109F3C51}"/>
                  </a:ext>
                </a:extLst>
              </p:cNvPr>
              <p:cNvSpPr>
                <a:spLocks noChangeShapeType="1"/>
              </p:cNvSpPr>
              <p:nvPr/>
            </p:nvSpPr>
            <p:spPr bwMode="auto">
              <a:xfrm>
                <a:off x="0" y="0"/>
                <a:ext cx="266" cy="192"/>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grpSp>
        <p:sp>
          <p:nvSpPr>
            <p:cNvPr id="172167" name="Rectangle 57">
              <a:extLst>
                <a:ext uri="{FF2B5EF4-FFF2-40B4-BE49-F238E27FC236}">
                  <a16:creationId xmlns:a16="http://schemas.microsoft.com/office/drawing/2014/main" id="{E381C91B-136E-4641-B9BD-B6C8E7ED8E47}"/>
                </a:ext>
              </a:extLst>
            </p:cNvPr>
            <p:cNvSpPr>
              <a:spLocks/>
            </p:cNvSpPr>
            <p:nvPr/>
          </p:nvSpPr>
          <p:spPr bwMode="auto">
            <a:xfrm>
              <a:off x="0" y="213"/>
              <a:ext cx="315"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300">
                  <a:latin typeface="Lucida Grande" panose="020B0600040502020204" pitchFamily="34" charset="0"/>
                  <a:sym typeface="Lucida Grande" panose="020B0600040502020204" pitchFamily="34" charset="0"/>
                </a:rPr>
                <a:t>Add</a:t>
              </a:r>
            </a:p>
          </p:txBody>
        </p:sp>
      </p:grpSp>
      <p:sp>
        <p:nvSpPr>
          <p:cNvPr id="172074" name="Rectangle 58">
            <a:extLst>
              <a:ext uri="{FF2B5EF4-FFF2-40B4-BE49-F238E27FC236}">
                <a16:creationId xmlns:a16="http://schemas.microsoft.com/office/drawing/2014/main" id="{ADB0BD4D-CD1B-9D47-935C-80E432BD5B74}"/>
              </a:ext>
            </a:extLst>
          </p:cNvPr>
          <p:cNvSpPr>
            <a:spLocks/>
          </p:cNvSpPr>
          <p:nvPr/>
        </p:nvSpPr>
        <p:spPr bwMode="auto">
          <a:xfrm>
            <a:off x="6937375" y="3222625"/>
            <a:ext cx="1063625" cy="145256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a:p>
        </p:txBody>
      </p:sp>
      <p:sp>
        <p:nvSpPr>
          <p:cNvPr id="172075" name="Line 59">
            <a:extLst>
              <a:ext uri="{FF2B5EF4-FFF2-40B4-BE49-F238E27FC236}">
                <a16:creationId xmlns:a16="http://schemas.microsoft.com/office/drawing/2014/main" id="{112E37FE-686F-2544-B773-6AF05B08B730}"/>
              </a:ext>
            </a:extLst>
          </p:cNvPr>
          <p:cNvSpPr>
            <a:spLocks noChangeShapeType="1"/>
          </p:cNvSpPr>
          <p:nvPr/>
        </p:nvSpPr>
        <p:spPr bwMode="auto">
          <a:xfrm>
            <a:off x="6708775" y="4286250"/>
            <a:ext cx="228600" cy="158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2076" name="Rectangle 60">
            <a:extLst>
              <a:ext uri="{FF2B5EF4-FFF2-40B4-BE49-F238E27FC236}">
                <a16:creationId xmlns:a16="http://schemas.microsoft.com/office/drawing/2014/main" id="{DBEAAEFF-D277-FD48-B16D-93E611506C9E}"/>
              </a:ext>
            </a:extLst>
          </p:cNvPr>
          <p:cNvSpPr>
            <a:spLocks/>
          </p:cNvSpPr>
          <p:nvPr/>
        </p:nvSpPr>
        <p:spPr bwMode="auto">
          <a:xfrm>
            <a:off x="7165975" y="3708400"/>
            <a:ext cx="666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300">
                <a:latin typeface="Lucida Grande" panose="020B0600040502020204" pitchFamily="34" charset="0"/>
                <a:sym typeface="Lucida Grande" panose="020B0600040502020204" pitchFamily="34" charset="0"/>
              </a:rPr>
              <a:t>Data</a:t>
            </a:r>
          </a:p>
          <a:p>
            <a:pPr eaLnBrk="1" hangingPunct="1">
              <a:spcBef>
                <a:spcPct val="0"/>
              </a:spcBef>
              <a:buFontTx/>
              <a:buNone/>
            </a:pPr>
            <a:r>
              <a:rPr lang="en-US" altLang="en-US" sz="1300">
                <a:latin typeface="Lucida Grande" panose="020B0600040502020204" pitchFamily="34" charset="0"/>
                <a:sym typeface="Lucida Grande" panose="020B0600040502020204" pitchFamily="34" charset="0"/>
              </a:rPr>
              <a:t>Memory</a:t>
            </a:r>
          </a:p>
        </p:txBody>
      </p:sp>
      <p:sp>
        <p:nvSpPr>
          <p:cNvPr id="172077" name="Line 61">
            <a:extLst>
              <a:ext uri="{FF2B5EF4-FFF2-40B4-BE49-F238E27FC236}">
                <a16:creationId xmlns:a16="http://schemas.microsoft.com/office/drawing/2014/main" id="{2AA09B29-78DE-6F40-9D73-7FE775E2677B}"/>
              </a:ext>
            </a:extLst>
          </p:cNvPr>
          <p:cNvSpPr>
            <a:spLocks noChangeShapeType="1"/>
          </p:cNvSpPr>
          <p:nvPr/>
        </p:nvSpPr>
        <p:spPr bwMode="auto">
          <a:xfrm>
            <a:off x="6708775" y="3679825"/>
            <a:ext cx="228600" cy="158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2078" name="Line 62">
            <a:extLst>
              <a:ext uri="{FF2B5EF4-FFF2-40B4-BE49-F238E27FC236}">
                <a16:creationId xmlns:a16="http://schemas.microsoft.com/office/drawing/2014/main" id="{01ED9ACC-B8CD-A849-8FCF-EDE1DF83D20F}"/>
              </a:ext>
            </a:extLst>
          </p:cNvPr>
          <p:cNvSpPr>
            <a:spLocks noChangeShapeType="1"/>
          </p:cNvSpPr>
          <p:nvPr/>
        </p:nvSpPr>
        <p:spPr bwMode="auto">
          <a:xfrm>
            <a:off x="8308975" y="3829050"/>
            <a:ext cx="457200" cy="158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2079" name="Line 63">
            <a:extLst>
              <a:ext uri="{FF2B5EF4-FFF2-40B4-BE49-F238E27FC236}">
                <a16:creationId xmlns:a16="http://schemas.microsoft.com/office/drawing/2014/main" id="{ADA6E2BD-3D1F-CA44-9D1C-7B344D934B76}"/>
              </a:ext>
            </a:extLst>
          </p:cNvPr>
          <p:cNvSpPr>
            <a:spLocks noChangeShapeType="1"/>
          </p:cNvSpPr>
          <p:nvPr/>
        </p:nvSpPr>
        <p:spPr bwMode="auto">
          <a:xfrm>
            <a:off x="4651375" y="3143250"/>
            <a:ext cx="147638" cy="158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2080" name="Line 64">
            <a:extLst>
              <a:ext uri="{FF2B5EF4-FFF2-40B4-BE49-F238E27FC236}">
                <a16:creationId xmlns:a16="http://schemas.microsoft.com/office/drawing/2014/main" id="{78ADED0B-5987-A74B-93CE-76919C886188}"/>
              </a:ext>
            </a:extLst>
          </p:cNvPr>
          <p:cNvSpPr>
            <a:spLocks noChangeShapeType="1"/>
          </p:cNvSpPr>
          <p:nvPr/>
        </p:nvSpPr>
        <p:spPr bwMode="auto">
          <a:xfrm>
            <a:off x="3508375" y="4286250"/>
            <a:ext cx="1588" cy="2055813"/>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2081" name="Line 65">
            <a:extLst>
              <a:ext uri="{FF2B5EF4-FFF2-40B4-BE49-F238E27FC236}">
                <a16:creationId xmlns:a16="http://schemas.microsoft.com/office/drawing/2014/main" id="{A91C4260-4358-DE44-9053-8D7F275EADCC}"/>
              </a:ext>
            </a:extLst>
          </p:cNvPr>
          <p:cNvSpPr>
            <a:spLocks noChangeShapeType="1"/>
          </p:cNvSpPr>
          <p:nvPr/>
        </p:nvSpPr>
        <p:spPr bwMode="auto">
          <a:xfrm>
            <a:off x="2057400" y="2457450"/>
            <a:ext cx="227013" cy="158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2082" name="Line 66">
            <a:extLst>
              <a:ext uri="{FF2B5EF4-FFF2-40B4-BE49-F238E27FC236}">
                <a16:creationId xmlns:a16="http://schemas.microsoft.com/office/drawing/2014/main" id="{FFB78CAC-D389-BC41-99DB-4BE4E98AA852}"/>
              </a:ext>
            </a:extLst>
          </p:cNvPr>
          <p:cNvSpPr>
            <a:spLocks noChangeShapeType="1"/>
          </p:cNvSpPr>
          <p:nvPr/>
        </p:nvSpPr>
        <p:spPr bwMode="auto">
          <a:xfrm>
            <a:off x="1292225" y="1463675"/>
            <a:ext cx="912813" cy="158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2083" name="Line 67">
            <a:extLst>
              <a:ext uri="{FF2B5EF4-FFF2-40B4-BE49-F238E27FC236}">
                <a16:creationId xmlns:a16="http://schemas.microsoft.com/office/drawing/2014/main" id="{01928C49-FBBE-F54D-A483-77E4F9649D39}"/>
              </a:ext>
            </a:extLst>
          </p:cNvPr>
          <p:cNvSpPr>
            <a:spLocks noChangeShapeType="1"/>
          </p:cNvSpPr>
          <p:nvPr/>
        </p:nvSpPr>
        <p:spPr bwMode="auto">
          <a:xfrm>
            <a:off x="2593975" y="3749675"/>
            <a:ext cx="307975" cy="158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2084" name="Line 68">
            <a:extLst>
              <a:ext uri="{FF2B5EF4-FFF2-40B4-BE49-F238E27FC236}">
                <a16:creationId xmlns:a16="http://schemas.microsoft.com/office/drawing/2014/main" id="{C0F61B46-866C-5A4E-BF42-3E80566D812F}"/>
              </a:ext>
            </a:extLst>
          </p:cNvPr>
          <p:cNvSpPr>
            <a:spLocks noChangeShapeType="1"/>
          </p:cNvSpPr>
          <p:nvPr/>
        </p:nvSpPr>
        <p:spPr bwMode="auto">
          <a:xfrm>
            <a:off x="8001000" y="3829050"/>
            <a:ext cx="180975" cy="158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2085" name="Rectangle 69">
            <a:extLst>
              <a:ext uri="{FF2B5EF4-FFF2-40B4-BE49-F238E27FC236}">
                <a16:creationId xmlns:a16="http://schemas.microsoft.com/office/drawing/2014/main" id="{70659885-44EE-D544-955C-CB547F46CED2}"/>
              </a:ext>
            </a:extLst>
          </p:cNvPr>
          <p:cNvSpPr>
            <a:spLocks/>
          </p:cNvSpPr>
          <p:nvPr/>
        </p:nvSpPr>
        <p:spPr bwMode="auto">
          <a:xfrm>
            <a:off x="2435225" y="2228850"/>
            <a:ext cx="147638" cy="220662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a:p>
        </p:txBody>
      </p:sp>
      <p:sp>
        <p:nvSpPr>
          <p:cNvPr id="172086" name="Rectangle 70">
            <a:extLst>
              <a:ext uri="{FF2B5EF4-FFF2-40B4-BE49-F238E27FC236}">
                <a16:creationId xmlns:a16="http://schemas.microsoft.com/office/drawing/2014/main" id="{CF3EA2CE-CA88-0C4C-9992-075A049D1580}"/>
              </a:ext>
            </a:extLst>
          </p:cNvPr>
          <p:cNvSpPr>
            <a:spLocks/>
          </p:cNvSpPr>
          <p:nvPr/>
        </p:nvSpPr>
        <p:spPr bwMode="auto">
          <a:xfrm>
            <a:off x="4800600" y="2228850"/>
            <a:ext cx="149225" cy="357822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a:p>
        </p:txBody>
      </p:sp>
      <p:sp>
        <p:nvSpPr>
          <p:cNvPr id="172087" name="Line 71">
            <a:extLst>
              <a:ext uri="{FF2B5EF4-FFF2-40B4-BE49-F238E27FC236}">
                <a16:creationId xmlns:a16="http://schemas.microsoft.com/office/drawing/2014/main" id="{691A1849-EF4B-694A-98B5-DDFEAB5FA161}"/>
              </a:ext>
            </a:extLst>
          </p:cNvPr>
          <p:cNvSpPr>
            <a:spLocks noChangeShapeType="1"/>
          </p:cNvSpPr>
          <p:nvPr/>
        </p:nvSpPr>
        <p:spPr bwMode="auto">
          <a:xfrm>
            <a:off x="2206625" y="2457450"/>
            <a:ext cx="227013" cy="158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2088" name="Line 72">
            <a:extLst>
              <a:ext uri="{FF2B5EF4-FFF2-40B4-BE49-F238E27FC236}">
                <a16:creationId xmlns:a16="http://schemas.microsoft.com/office/drawing/2014/main" id="{81272171-3B2F-1B4D-B72A-605BEB1389D4}"/>
              </a:ext>
            </a:extLst>
          </p:cNvPr>
          <p:cNvSpPr>
            <a:spLocks noChangeShapeType="1"/>
          </p:cNvSpPr>
          <p:nvPr/>
        </p:nvSpPr>
        <p:spPr bwMode="auto">
          <a:xfrm>
            <a:off x="2593975" y="2457450"/>
            <a:ext cx="2205038" cy="158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2089" name="Line 73">
            <a:extLst>
              <a:ext uri="{FF2B5EF4-FFF2-40B4-BE49-F238E27FC236}">
                <a16:creationId xmlns:a16="http://schemas.microsoft.com/office/drawing/2014/main" id="{646DFD1E-D1D9-4E42-9776-6FCB8B7975FE}"/>
              </a:ext>
            </a:extLst>
          </p:cNvPr>
          <p:cNvSpPr>
            <a:spLocks noChangeShapeType="1"/>
          </p:cNvSpPr>
          <p:nvPr/>
        </p:nvSpPr>
        <p:spPr bwMode="auto">
          <a:xfrm>
            <a:off x="6400800" y="2765425"/>
            <a:ext cx="147638" cy="158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2090" name="Line 74">
            <a:extLst>
              <a:ext uri="{FF2B5EF4-FFF2-40B4-BE49-F238E27FC236}">
                <a16:creationId xmlns:a16="http://schemas.microsoft.com/office/drawing/2014/main" id="{530B11D6-308F-7E44-A537-968D3A8A908F}"/>
              </a:ext>
            </a:extLst>
          </p:cNvPr>
          <p:cNvSpPr>
            <a:spLocks noChangeShapeType="1"/>
          </p:cNvSpPr>
          <p:nvPr/>
        </p:nvSpPr>
        <p:spPr bwMode="auto">
          <a:xfrm>
            <a:off x="4949825" y="4664075"/>
            <a:ext cx="146050" cy="158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2091" name="Line 75">
            <a:extLst>
              <a:ext uri="{FF2B5EF4-FFF2-40B4-BE49-F238E27FC236}">
                <a16:creationId xmlns:a16="http://schemas.microsoft.com/office/drawing/2014/main" id="{E560C1D2-9BF0-4748-AE9C-91BA9C849A6E}"/>
              </a:ext>
            </a:extLst>
          </p:cNvPr>
          <p:cNvSpPr>
            <a:spLocks noChangeShapeType="1"/>
          </p:cNvSpPr>
          <p:nvPr/>
        </p:nvSpPr>
        <p:spPr bwMode="auto">
          <a:xfrm>
            <a:off x="5715000" y="4435475"/>
            <a:ext cx="1588" cy="53498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2092" name="Line 76">
            <a:extLst>
              <a:ext uri="{FF2B5EF4-FFF2-40B4-BE49-F238E27FC236}">
                <a16:creationId xmlns:a16="http://schemas.microsoft.com/office/drawing/2014/main" id="{CA394C84-D676-C540-9B13-4544054F2196}"/>
              </a:ext>
            </a:extLst>
          </p:cNvPr>
          <p:cNvSpPr>
            <a:spLocks noChangeShapeType="1"/>
          </p:cNvSpPr>
          <p:nvPr/>
        </p:nvSpPr>
        <p:spPr bwMode="auto">
          <a:xfrm>
            <a:off x="4949825" y="4972050"/>
            <a:ext cx="763588" cy="158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2093" name="Rectangle 77">
            <a:extLst>
              <a:ext uri="{FF2B5EF4-FFF2-40B4-BE49-F238E27FC236}">
                <a16:creationId xmlns:a16="http://schemas.microsoft.com/office/drawing/2014/main" id="{CEBE428D-1E53-4D43-B864-788233B517E5}"/>
              </a:ext>
            </a:extLst>
          </p:cNvPr>
          <p:cNvSpPr>
            <a:spLocks/>
          </p:cNvSpPr>
          <p:nvPr/>
        </p:nvSpPr>
        <p:spPr bwMode="auto">
          <a:xfrm>
            <a:off x="8150225" y="2457450"/>
            <a:ext cx="147638" cy="334962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a:p>
        </p:txBody>
      </p:sp>
      <p:sp>
        <p:nvSpPr>
          <p:cNvPr id="172094" name="Line 78">
            <a:extLst>
              <a:ext uri="{FF2B5EF4-FFF2-40B4-BE49-F238E27FC236}">
                <a16:creationId xmlns:a16="http://schemas.microsoft.com/office/drawing/2014/main" id="{26D49DA2-0334-CB42-8A92-8D189D8A6770}"/>
              </a:ext>
            </a:extLst>
          </p:cNvPr>
          <p:cNvSpPr>
            <a:spLocks noChangeShapeType="1"/>
          </p:cNvSpPr>
          <p:nvPr/>
        </p:nvSpPr>
        <p:spPr bwMode="auto">
          <a:xfrm>
            <a:off x="8766175" y="3829050"/>
            <a:ext cx="1588" cy="2513013"/>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2095" name="Line 79">
            <a:extLst>
              <a:ext uri="{FF2B5EF4-FFF2-40B4-BE49-F238E27FC236}">
                <a16:creationId xmlns:a16="http://schemas.microsoft.com/office/drawing/2014/main" id="{C2A16D9F-4B9F-2A4C-95D0-CD53E7C6A2F4}"/>
              </a:ext>
            </a:extLst>
          </p:cNvPr>
          <p:cNvSpPr>
            <a:spLocks noChangeShapeType="1"/>
          </p:cNvSpPr>
          <p:nvPr/>
        </p:nvSpPr>
        <p:spPr bwMode="auto">
          <a:xfrm>
            <a:off x="4422775" y="4972050"/>
            <a:ext cx="376238" cy="158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2096" name="Line 80">
            <a:extLst>
              <a:ext uri="{FF2B5EF4-FFF2-40B4-BE49-F238E27FC236}">
                <a16:creationId xmlns:a16="http://schemas.microsoft.com/office/drawing/2014/main" id="{6DC65E54-6E31-914E-8FE3-6F60BE9A25EE}"/>
              </a:ext>
            </a:extLst>
          </p:cNvPr>
          <p:cNvSpPr>
            <a:spLocks noChangeShapeType="1"/>
          </p:cNvSpPr>
          <p:nvPr/>
        </p:nvSpPr>
        <p:spPr bwMode="auto">
          <a:xfrm>
            <a:off x="5108575" y="2606675"/>
            <a:ext cx="307975" cy="158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2097" name="Line 81">
            <a:extLst>
              <a:ext uri="{FF2B5EF4-FFF2-40B4-BE49-F238E27FC236}">
                <a16:creationId xmlns:a16="http://schemas.microsoft.com/office/drawing/2014/main" id="{116CC155-64FE-0244-BA9A-C0F67A0156EC}"/>
              </a:ext>
            </a:extLst>
          </p:cNvPr>
          <p:cNvSpPr>
            <a:spLocks noChangeShapeType="1"/>
          </p:cNvSpPr>
          <p:nvPr/>
        </p:nvSpPr>
        <p:spPr bwMode="auto">
          <a:xfrm>
            <a:off x="2206625" y="1463675"/>
            <a:ext cx="1588" cy="99218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2098" name="Line 82">
            <a:extLst>
              <a:ext uri="{FF2B5EF4-FFF2-40B4-BE49-F238E27FC236}">
                <a16:creationId xmlns:a16="http://schemas.microsoft.com/office/drawing/2014/main" id="{76C7FB26-BDA9-4A4B-B8FC-A7C51C1C1D93}"/>
              </a:ext>
            </a:extLst>
          </p:cNvPr>
          <p:cNvSpPr>
            <a:spLocks noChangeShapeType="1"/>
          </p:cNvSpPr>
          <p:nvPr/>
        </p:nvSpPr>
        <p:spPr bwMode="auto">
          <a:xfrm>
            <a:off x="993775" y="2149475"/>
            <a:ext cx="1588" cy="1598613"/>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2099" name="Rectangle 83">
            <a:extLst>
              <a:ext uri="{FF2B5EF4-FFF2-40B4-BE49-F238E27FC236}">
                <a16:creationId xmlns:a16="http://schemas.microsoft.com/office/drawing/2014/main" id="{0170F46B-47EE-474A-9E5B-F5A5140C5443}"/>
              </a:ext>
            </a:extLst>
          </p:cNvPr>
          <p:cNvSpPr>
            <a:spLocks/>
          </p:cNvSpPr>
          <p:nvPr/>
        </p:nvSpPr>
        <p:spPr bwMode="auto">
          <a:xfrm>
            <a:off x="6550025" y="2457450"/>
            <a:ext cx="147638" cy="334962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a:p>
        </p:txBody>
      </p:sp>
      <p:sp>
        <p:nvSpPr>
          <p:cNvPr id="172100" name="Oval 84">
            <a:extLst>
              <a:ext uri="{FF2B5EF4-FFF2-40B4-BE49-F238E27FC236}">
                <a16:creationId xmlns:a16="http://schemas.microsoft.com/office/drawing/2014/main" id="{E361DC6B-9B62-EE42-AF99-4E345FF7FB63}"/>
              </a:ext>
            </a:extLst>
          </p:cNvPr>
          <p:cNvSpPr>
            <a:spLocks/>
          </p:cNvSpPr>
          <p:nvPr/>
        </p:nvSpPr>
        <p:spPr bwMode="auto">
          <a:xfrm>
            <a:off x="3279775" y="4514850"/>
            <a:ext cx="685800" cy="457200"/>
          </a:xfrm>
          <a:prstGeom prst="ellipse">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a:p>
        </p:txBody>
      </p:sp>
      <p:sp>
        <p:nvSpPr>
          <p:cNvPr id="172101" name="Rectangle 85">
            <a:extLst>
              <a:ext uri="{FF2B5EF4-FFF2-40B4-BE49-F238E27FC236}">
                <a16:creationId xmlns:a16="http://schemas.microsoft.com/office/drawing/2014/main" id="{1010A595-8817-6848-99BF-891A2D79393A}"/>
              </a:ext>
            </a:extLst>
          </p:cNvPr>
          <p:cNvSpPr>
            <a:spLocks/>
          </p:cNvSpPr>
          <p:nvPr/>
        </p:nvSpPr>
        <p:spPr bwMode="auto">
          <a:xfrm>
            <a:off x="3311525" y="4497388"/>
            <a:ext cx="5572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300">
                <a:latin typeface="Lucida Grande" panose="020B0600040502020204" pitchFamily="34" charset="0"/>
                <a:sym typeface="Lucida Grande" panose="020B0600040502020204" pitchFamily="34" charset="0"/>
              </a:rPr>
              <a:t>Sign</a:t>
            </a:r>
          </a:p>
          <a:p>
            <a:pPr eaLnBrk="1" hangingPunct="1">
              <a:spcBef>
                <a:spcPct val="0"/>
              </a:spcBef>
              <a:buFontTx/>
              <a:buNone/>
            </a:pPr>
            <a:r>
              <a:rPr lang="en-US" altLang="en-US" sz="1300">
                <a:latin typeface="Lucida Grande" panose="020B0600040502020204" pitchFamily="34" charset="0"/>
                <a:sym typeface="Lucida Grande" panose="020B0600040502020204" pitchFamily="34" charset="0"/>
              </a:rPr>
              <a:t>Extend</a:t>
            </a:r>
          </a:p>
        </p:txBody>
      </p:sp>
      <p:sp>
        <p:nvSpPr>
          <p:cNvPr id="172102" name="Line 86">
            <a:extLst>
              <a:ext uri="{FF2B5EF4-FFF2-40B4-BE49-F238E27FC236}">
                <a16:creationId xmlns:a16="http://schemas.microsoft.com/office/drawing/2014/main" id="{C1BD0F8D-2CEF-F741-BA6A-2E164C5FDC15}"/>
              </a:ext>
            </a:extLst>
          </p:cNvPr>
          <p:cNvSpPr>
            <a:spLocks noChangeShapeType="1"/>
          </p:cNvSpPr>
          <p:nvPr/>
        </p:nvSpPr>
        <p:spPr bwMode="auto">
          <a:xfrm>
            <a:off x="6708775" y="2765425"/>
            <a:ext cx="1450975" cy="158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grpSp>
        <p:nvGrpSpPr>
          <p:cNvPr id="172103" name="Group 87">
            <a:extLst>
              <a:ext uri="{FF2B5EF4-FFF2-40B4-BE49-F238E27FC236}">
                <a16:creationId xmlns:a16="http://schemas.microsoft.com/office/drawing/2014/main" id="{8FFB7CAE-ECB2-A145-94F9-DA18348CC6C0}"/>
              </a:ext>
            </a:extLst>
          </p:cNvPr>
          <p:cNvGrpSpPr>
            <a:grpSpLocks/>
          </p:cNvGrpSpPr>
          <p:nvPr/>
        </p:nvGrpSpPr>
        <p:grpSpPr bwMode="auto">
          <a:xfrm>
            <a:off x="4035425" y="1314450"/>
            <a:ext cx="381000" cy="914400"/>
            <a:chOff x="0" y="0"/>
            <a:chExt cx="267" cy="640"/>
          </a:xfrm>
        </p:grpSpPr>
        <p:sp>
          <p:nvSpPr>
            <p:cNvPr id="172159" name="Line 88">
              <a:extLst>
                <a:ext uri="{FF2B5EF4-FFF2-40B4-BE49-F238E27FC236}">
                  <a16:creationId xmlns:a16="http://schemas.microsoft.com/office/drawing/2014/main" id="{E02A04A1-EDEC-804E-9C4A-13E14A593C08}"/>
                </a:ext>
              </a:extLst>
            </p:cNvPr>
            <p:cNvSpPr>
              <a:spLocks noChangeShapeType="1"/>
            </p:cNvSpPr>
            <p:nvPr/>
          </p:nvSpPr>
          <p:spPr bwMode="auto">
            <a:xfrm>
              <a:off x="0" y="256"/>
              <a:ext cx="44" cy="64"/>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2160" name="Line 89">
              <a:extLst>
                <a:ext uri="{FF2B5EF4-FFF2-40B4-BE49-F238E27FC236}">
                  <a16:creationId xmlns:a16="http://schemas.microsoft.com/office/drawing/2014/main" id="{9A822E05-3D07-0F44-A8D9-E3A504721B43}"/>
                </a:ext>
              </a:extLst>
            </p:cNvPr>
            <p:cNvSpPr>
              <a:spLocks noChangeShapeType="1"/>
            </p:cNvSpPr>
            <p:nvPr/>
          </p:nvSpPr>
          <p:spPr bwMode="auto">
            <a:xfrm flipH="1">
              <a:off x="0" y="319"/>
              <a:ext cx="44" cy="64"/>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2161" name="Line 90">
              <a:extLst>
                <a:ext uri="{FF2B5EF4-FFF2-40B4-BE49-F238E27FC236}">
                  <a16:creationId xmlns:a16="http://schemas.microsoft.com/office/drawing/2014/main" id="{FFA7C296-AB56-F442-9358-7BD039CE4297}"/>
                </a:ext>
              </a:extLst>
            </p:cNvPr>
            <p:cNvSpPr>
              <a:spLocks noChangeShapeType="1"/>
            </p:cNvSpPr>
            <p:nvPr/>
          </p:nvSpPr>
          <p:spPr bwMode="auto">
            <a:xfrm rot="10800000" flipH="1">
              <a:off x="0" y="0"/>
              <a:ext cx="1" cy="256"/>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2162" name="Line 91">
              <a:extLst>
                <a:ext uri="{FF2B5EF4-FFF2-40B4-BE49-F238E27FC236}">
                  <a16:creationId xmlns:a16="http://schemas.microsoft.com/office/drawing/2014/main" id="{B13AE33E-E32B-AD46-9AE0-F415A8E2E9FD}"/>
                </a:ext>
              </a:extLst>
            </p:cNvPr>
            <p:cNvSpPr>
              <a:spLocks noChangeShapeType="1"/>
            </p:cNvSpPr>
            <p:nvPr/>
          </p:nvSpPr>
          <p:spPr bwMode="auto">
            <a:xfrm rot="10800000" flipH="1">
              <a:off x="0" y="383"/>
              <a:ext cx="1" cy="256"/>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2163" name="Line 92">
              <a:extLst>
                <a:ext uri="{FF2B5EF4-FFF2-40B4-BE49-F238E27FC236}">
                  <a16:creationId xmlns:a16="http://schemas.microsoft.com/office/drawing/2014/main" id="{A34D70B6-781F-5A47-A6CE-68FDA70BFAC5}"/>
                </a:ext>
              </a:extLst>
            </p:cNvPr>
            <p:cNvSpPr>
              <a:spLocks noChangeShapeType="1"/>
            </p:cNvSpPr>
            <p:nvPr/>
          </p:nvSpPr>
          <p:spPr bwMode="auto">
            <a:xfrm rot="10800000" flipH="1">
              <a:off x="0" y="447"/>
              <a:ext cx="266" cy="193"/>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2164" name="Line 93">
              <a:extLst>
                <a:ext uri="{FF2B5EF4-FFF2-40B4-BE49-F238E27FC236}">
                  <a16:creationId xmlns:a16="http://schemas.microsoft.com/office/drawing/2014/main" id="{44C78613-26F3-8D49-9B6F-B5DDA104354C}"/>
                </a:ext>
              </a:extLst>
            </p:cNvPr>
            <p:cNvSpPr>
              <a:spLocks noChangeShapeType="1"/>
            </p:cNvSpPr>
            <p:nvPr/>
          </p:nvSpPr>
          <p:spPr bwMode="auto">
            <a:xfrm rot="10800000" flipH="1">
              <a:off x="266" y="192"/>
              <a:ext cx="1" cy="256"/>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2165" name="Line 94">
              <a:extLst>
                <a:ext uri="{FF2B5EF4-FFF2-40B4-BE49-F238E27FC236}">
                  <a16:creationId xmlns:a16="http://schemas.microsoft.com/office/drawing/2014/main" id="{F2018041-DAAC-6841-B869-37D9DE795A0E}"/>
                </a:ext>
              </a:extLst>
            </p:cNvPr>
            <p:cNvSpPr>
              <a:spLocks noChangeShapeType="1"/>
            </p:cNvSpPr>
            <p:nvPr/>
          </p:nvSpPr>
          <p:spPr bwMode="auto">
            <a:xfrm>
              <a:off x="0" y="0"/>
              <a:ext cx="266" cy="191"/>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grpSp>
      <p:sp>
        <p:nvSpPr>
          <p:cNvPr id="172104" name="Line 95">
            <a:extLst>
              <a:ext uri="{FF2B5EF4-FFF2-40B4-BE49-F238E27FC236}">
                <a16:creationId xmlns:a16="http://schemas.microsoft.com/office/drawing/2014/main" id="{B1CCE6C1-8D7F-CC45-B2B5-B1906FB2D38E}"/>
              </a:ext>
            </a:extLst>
          </p:cNvPr>
          <p:cNvSpPr>
            <a:spLocks noChangeShapeType="1"/>
          </p:cNvSpPr>
          <p:nvPr/>
        </p:nvSpPr>
        <p:spPr bwMode="auto">
          <a:xfrm flipH="1">
            <a:off x="4652963" y="993775"/>
            <a:ext cx="0" cy="77628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2105" name="Line 96">
            <a:extLst>
              <a:ext uri="{FF2B5EF4-FFF2-40B4-BE49-F238E27FC236}">
                <a16:creationId xmlns:a16="http://schemas.microsoft.com/office/drawing/2014/main" id="{FD8775CF-F16F-0F45-8682-E25721AF07A4}"/>
              </a:ext>
            </a:extLst>
          </p:cNvPr>
          <p:cNvSpPr>
            <a:spLocks noChangeShapeType="1"/>
          </p:cNvSpPr>
          <p:nvPr/>
        </p:nvSpPr>
        <p:spPr bwMode="auto">
          <a:xfrm>
            <a:off x="4422775" y="1771650"/>
            <a:ext cx="228600" cy="158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2106" name="Rectangle 97">
            <a:extLst>
              <a:ext uri="{FF2B5EF4-FFF2-40B4-BE49-F238E27FC236}">
                <a16:creationId xmlns:a16="http://schemas.microsoft.com/office/drawing/2014/main" id="{69E183AD-0E66-4D4C-BA22-4CF6FA3DFD6A}"/>
              </a:ext>
            </a:extLst>
          </p:cNvPr>
          <p:cNvSpPr>
            <a:spLocks/>
          </p:cNvSpPr>
          <p:nvPr/>
        </p:nvSpPr>
        <p:spPr bwMode="auto">
          <a:xfrm>
            <a:off x="4040188" y="1728788"/>
            <a:ext cx="325437"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300">
                <a:latin typeface="Lucida Grande" panose="020B0600040502020204" pitchFamily="34" charset="0"/>
                <a:sym typeface="Lucida Grande" panose="020B0600040502020204" pitchFamily="34" charset="0"/>
              </a:rPr>
              <a:t>Add</a:t>
            </a:r>
          </a:p>
        </p:txBody>
      </p:sp>
      <p:sp>
        <p:nvSpPr>
          <p:cNvPr id="172107" name="Line 98">
            <a:extLst>
              <a:ext uri="{FF2B5EF4-FFF2-40B4-BE49-F238E27FC236}">
                <a16:creationId xmlns:a16="http://schemas.microsoft.com/office/drawing/2014/main" id="{5041C4F6-2934-A24D-AF62-AC8A3DC9686A}"/>
              </a:ext>
            </a:extLst>
          </p:cNvPr>
          <p:cNvSpPr>
            <a:spLocks noChangeShapeType="1"/>
          </p:cNvSpPr>
          <p:nvPr/>
        </p:nvSpPr>
        <p:spPr bwMode="auto">
          <a:xfrm>
            <a:off x="3349625" y="1543050"/>
            <a:ext cx="1588" cy="912813"/>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2108" name="Line 99">
            <a:extLst>
              <a:ext uri="{FF2B5EF4-FFF2-40B4-BE49-F238E27FC236}">
                <a16:creationId xmlns:a16="http://schemas.microsoft.com/office/drawing/2014/main" id="{CE75EF06-577C-D94F-BCE1-B2ECBA1E9857}"/>
              </a:ext>
            </a:extLst>
          </p:cNvPr>
          <p:cNvSpPr>
            <a:spLocks noChangeShapeType="1"/>
          </p:cNvSpPr>
          <p:nvPr/>
        </p:nvSpPr>
        <p:spPr bwMode="auto">
          <a:xfrm>
            <a:off x="3349625" y="1543050"/>
            <a:ext cx="684213" cy="158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2109" name="Line 100">
            <a:extLst>
              <a:ext uri="{FF2B5EF4-FFF2-40B4-BE49-F238E27FC236}">
                <a16:creationId xmlns:a16="http://schemas.microsoft.com/office/drawing/2014/main" id="{0153BA4D-F720-3148-9BCD-1D5B6A32C27B}"/>
              </a:ext>
            </a:extLst>
          </p:cNvPr>
          <p:cNvSpPr>
            <a:spLocks noChangeShapeType="1"/>
          </p:cNvSpPr>
          <p:nvPr/>
        </p:nvSpPr>
        <p:spPr bwMode="auto">
          <a:xfrm>
            <a:off x="2286000" y="3600450"/>
            <a:ext cx="147638" cy="158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2110" name="Line 101">
            <a:extLst>
              <a:ext uri="{FF2B5EF4-FFF2-40B4-BE49-F238E27FC236}">
                <a16:creationId xmlns:a16="http://schemas.microsoft.com/office/drawing/2014/main" id="{2AC29F7F-3C77-B046-BD1B-6DA2D5A2AD20}"/>
              </a:ext>
            </a:extLst>
          </p:cNvPr>
          <p:cNvSpPr>
            <a:spLocks noChangeShapeType="1"/>
          </p:cNvSpPr>
          <p:nvPr/>
        </p:nvSpPr>
        <p:spPr bwMode="auto">
          <a:xfrm>
            <a:off x="2743200" y="3371850"/>
            <a:ext cx="1062038" cy="158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2111" name="Line 102">
            <a:extLst>
              <a:ext uri="{FF2B5EF4-FFF2-40B4-BE49-F238E27FC236}">
                <a16:creationId xmlns:a16="http://schemas.microsoft.com/office/drawing/2014/main" id="{C22C4BD5-ABD1-254D-8C50-7FF98535C217}"/>
              </a:ext>
            </a:extLst>
          </p:cNvPr>
          <p:cNvSpPr>
            <a:spLocks noChangeShapeType="1"/>
          </p:cNvSpPr>
          <p:nvPr/>
        </p:nvSpPr>
        <p:spPr bwMode="auto">
          <a:xfrm>
            <a:off x="2743200" y="4743450"/>
            <a:ext cx="536575" cy="158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2112" name="Line 103">
            <a:extLst>
              <a:ext uri="{FF2B5EF4-FFF2-40B4-BE49-F238E27FC236}">
                <a16:creationId xmlns:a16="http://schemas.microsoft.com/office/drawing/2014/main" id="{FC0F569F-69D0-FE4D-BC3C-FFF8BDC4A548}"/>
              </a:ext>
            </a:extLst>
          </p:cNvPr>
          <p:cNvSpPr>
            <a:spLocks noChangeShapeType="1"/>
          </p:cNvSpPr>
          <p:nvPr/>
        </p:nvSpPr>
        <p:spPr bwMode="auto">
          <a:xfrm>
            <a:off x="2892425" y="3143250"/>
            <a:ext cx="1588" cy="1827213"/>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2113" name="Line 104">
            <a:extLst>
              <a:ext uri="{FF2B5EF4-FFF2-40B4-BE49-F238E27FC236}">
                <a16:creationId xmlns:a16="http://schemas.microsoft.com/office/drawing/2014/main" id="{C059BE6A-EFB5-C240-9FF7-6D7F635F7156}"/>
              </a:ext>
            </a:extLst>
          </p:cNvPr>
          <p:cNvSpPr>
            <a:spLocks noChangeShapeType="1"/>
          </p:cNvSpPr>
          <p:nvPr/>
        </p:nvSpPr>
        <p:spPr bwMode="auto">
          <a:xfrm>
            <a:off x="2743200" y="2994025"/>
            <a:ext cx="1062038" cy="158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2114" name="Line 105">
            <a:extLst>
              <a:ext uri="{FF2B5EF4-FFF2-40B4-BE49-F238E27FC236}">
                <a16:creationId xmlns:a16="http://schemas.microsoft.com/office/drawing/2014/main" id="{B34549F1-E348-044C-9481-2C5EF1B55DEF}"/>
              </a:ext>
            </a:extLst>
          </p:cNvPr>
          <p:cNvSpPr>
            <a:spLocks noChangeShapeType="1"/>
          </p:cNvSpPr>
          <p:nvPr/>
        </p:nvSpPr>
        <p:spPr bwMode="auto">
          <a:xfrm>
            <a:off x="2593975" y="3600450"/>
            <a:ext cx="147638" cy="158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2115" name="Line 106">
            <a:extLst>
              <a:ext uri="{FF2B5EF4-FFF2-40B4-BE49-F238E27FC236}">
                <a16:creationId xmlns:a16="http://schemas.microsoft.com/office/drawing/2014/main" id="{EB1559C5-483B-F24E-B993-86A7C0432219}"/>
              </a:ext>
            </a:extLst>
          </p:cNvPr>
          <p:cNvSpPr>
            <a:spLocks noChangeShapeType="1"/>
          </p:cNvSpPr>
          <p:nvPr/>
        </p:nvSpPr>
        <p:spPr bwMode="auto">
          <a:xfrm>
            <a:off x="3578225" y="2000250"/>
            <a:ext cx="1588" cy="2513013"/>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2116" name="Line 107">
            <a:extLst>
              <a:ext uri="{FF2B5EF4-FFF2-40B4-BE49-F238E27FC236}">
                <a16:creationId xmlns:a16="http://schemas.microsoft.com/office/drawing/2014/main" id="{E2A617B3-D22E-7546-AE34-4B2B4209954D}"/>
              </a:ext>
            </a:extLst>
          </p:cNvPr>
          <p:cNvSpPr>
            <a:spLocks noChangeShapeType="1"/>
          </p:cNvSpPr>
          <p:nvPr/>
        </p:nvSpPr>
        <p:spPr bwMode="auto">
          <a:xfrm>
            <a:off x="3578225" y="2000250"/>
            <a:ext cx="455613" cy="158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2117" name="Oval 108">
            <a:extLst>
              <a:ext uri="{FF2B5EF4-FFF2-40B4-BE49-F238E27FC236}">
                <a16:creationId xmlns:a16="http://schemas.microsoft.com/office/drawing/2014/main" id="{5131568B-F0FD-D24B-92E7-1E989CEF75C2}"/>
              </a:ext>
            </a:extLst>
          </p:cNvPr>
          <p:cNvSpPr>
            <a:spLocks/>
          </p:cNvSpPr>
          <p:nvPr/>
        </p:nvSpPr>
        <p:spPr bwMode="auto">
          <a:xfrm>
            <a:off x="3736975" y="4743450"/>
            <a:ext cx="685800" cy="457200"/>
          </a:xfrm>
          <a:prstGeom prst="ellipse">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a:p>
        </p:txBody>
      </p:sp>
      <p:sp>
        <p:nvSpPr>
          <p:cNvPr id="172118" name="Rectangle 109">
            <a:extLst>
              <a:ext uri="{FF2B5EF4-FFF2-40B4-BE49-F238E27FC236}">
                <a16:creationId xmlns:a16="http://schemas.microsoft.com/office/drawing/2014/main" id="{E197F03F-9838-2944-9E48-B28283F515A2}"/>
              </a:ext>
            </a:extLst>
          </p:cNvPr>
          <p:cNvSpPr>
            <a:spLocks/>
          </p:cNvSpPr>
          <p:nvPr/>
        </p:nvSpPr>
        <p:spPr bwMode="auto">
          <a:xfrm>
            <a:off x="3768725" y="4725988"/>
            <a:ext cx="5572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300">
                <a:latin typeface="Lucida Grande" panose="020B0600040502020204" pitchFamily="34" charset="0"/>
                <a:sym typeface="Lucida Grande" panose="020B0600040502020204" pitchFamily="34" charset="0"/>
              </a:rPr>
              <a:t>Sign</a:t>
            </a:r>
          </a:p>
          <a:p>
            <a:pPr eaLnBrk="1" hangingPunct="1">
              <a:spcBef>
                <a:spcPct val="0"/>
              </a:spcBef>
              <a:buFontTx/>
              <a:buNone/>
            </a:pPr>
            <a:r>
              <a:rPr lang="en-US" altLang="en-US" sz="1300">
                <a:latin typeface="Lucida Grande" panose="020B0600040502020204" pitchFamily="34" charset="0"/>
                <a:sym typeface="Lucida Grande" panose="020B0600040502020204" pitchFamily="34" charset="0"/>
              </a:rPr>
              <a:t>Extend</a:t>
            </a:r>
          </a:p>
        </p:txBody>
      </p:sp>
      <p:sp>
        <p:nvSpPr>
          <p:cNvPr id="172119" name="AutoShape 110">
            <a:extLst>
              <a:ext uri="{FF2B5EF4-FFF2-40B4-BE49-F238E27FC236}">
                <a16:creationId xmlns:a16="http://schemas.microsoft.com/office/drawing/2014/main" id="{D0342602-A7ED-B24E-8BC1-F008B9377195}"/>
              </a:ext>
            </a:extLst>
          </p:cNvPr>
          <p:cNvSpPr>
            <a:spLocks/>
          </p:cNvSpPr>
          <p:nvPr/>
        </p:nvSpPr>
        <p:spPr bwMode="auto">
          <a:xfrm rot="-5400000">
            <a:off x="5178425" y="3143250"/>
            <a:ext cx="685800" cy="228600"/>
          </a:xfrm>
          <a:custGeom>
            <a:avLst/>
            <a:gdLst>
              <a:gd name="T0" fmla="*/ 0 w 21600"/>
              <a:gd name="T1" fmla="*/ 0 h 21600"/>
              <a:gd name="T2" fmla="*/ 2147483646 w 21600"/>
              <a:gd name="T3" fmla="*/ 2147483646 h 21600"/>
              <a:gd name="T4" fmla="*/ 2147483646 w 21600"/>
              <a:gd name="T5" fmla="*/ 2147483646 h 21600"/>
              <a:gd name="T6" fmla="*/ 2147483646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0"/>
                </a:moveTo>
                <a:lnTo>
                  <a:pt x="5400" y="21600"/>
                </a:lnTo>
                <a:lnTo>
                  <a:pt x="16200" y="21600"/>
                </a:lnTo>
                <a:lnTo>
                  <a:pt x="21600" y="0"/>
                </a:lnTo>
                <a:lnTo>
                  <a:pt x="0" y="0"/>
                </a:lnTo>
                <a:close/>
                <a:moveTo>
                  <a:pt x="0" y="0"/>
                </a:moveTo>
              </a:path>
            </a:pathLst>
          </a:cu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72120" name="Line 111">
            <a:extLst>
              <a:ext uri="{FF2B5EF4-FFF2-40B4-BE49-F238E27FC236}">
                <a16:creationId xmlns:a16="http://schemas.microsoft.com/office/drawing/2014/main" id="{C4FE2459-48F2-CA4D-9FF0-46455FDC5B5C}"/>
              </a:ext>
            </a:extLst>
          </p:cNvPr>
          <p:cNvSpPr>
            <a:spLocks noChangeShapeType="1"/>
          </p:cNvSpPr>
          <p:nvPr/>
        </p:nvSpPr>
        <p:spPr bwMode="auto">
          <a:xfrm>
            <a:off x="5635625" y="2457450"/>
            <a:ext cx="227013" cy="158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2121" name="Line 112">
            <a:extLst>
              <a:ext uri="{FF2B5EF4-FFF2-40B4-BE49-F238E27FC236}">
                <a16:creationId xmlns:a16="http://schemas.microsoft.com/office/drawing/2014/main" id="{E990B91F-F156-9244-A0BD-04FF5410B2F4}"/>
              </a:ext>
            </a:extLst>
          </p:cNvPr>
          <p:cNvSpPr>
            <a:spLocks noChangeShapeType="1"/>
          </p:cNvSpPr>
          <p:nvPr/>
        </p:nvSpPr>
        <p:spPr bwMode="auto">
          <a:xfrm>
            <a:off x="4949825" y="2994025"/>
            <a:ext cx="146050" cy="158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2122" name="Line 113">
            <a:extLst>
              <a:ext uri="{FF2B5EF4-FFF2-40B4-BE49-F238E27FC236}">
                <a16:creationId xmlns:a16="http://schemas.microsoft.com/office/drawing/2014/main" id="{1DE79FA9-E548-A541-B642-B0A86F14379A}"/>
              </a:ext>
            </a:extLst>
          </p:cNvPr>
          <p:cNvSpPr>
            <a:spLocks noChangeShapeType="1"/>
          </p:cNvSpPr>
          <p:nvPr/>
        </p:nvSpPr>
        <p:spPr bwMode="auto">
          <a:xfrm flipH="1">
            <a:off x="5108575" y="2606675"/>
            <a:ext cx="1588" cy="37465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2123" name="Line 114">
            <a:extLst>
              <a:ext uri="{FF2B5EF4-FFF2-40B4-BE49-F238E27FC236}">
                <a16:creationId xmlns:a16="http://schemas.microsoft.com/office/drawing/2014/main" id="{7F4AFFC6-C0B6-D348-8678-D4BCE0D8E5DB}"/>
              </a:ext>
            </a:extLst>
          </p:cNvPr>
          <p:cNvSpPr>
            <a:spLocks noChangeShapeType="1"/>
          </p:cNvSpPr>
          <p:nvPr/>
        </p:nvSpPr>
        <p:spPr bwMode="auto">
          <a:xfrm>
            <a:off x="4949825" y="2457450"/>
            <a:ext cx="146050" cy="158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2124" name="Line 115">
            <a:extLst>
              <a:ext uri="{FF2B5EF4-FFF2-40B4-BE49-F238E27FC236}">
                <a16:creationId xmlns:a16="http://schemas.microsoft.com/office/drawing/2014/main" id="{7E6C62EF-D5A2-8046-92FC-3C02EC989A4D}"/>
              </a:ext>
            </a:extLst>
          </p:cNvPr>
          <p:cNvSpPr>
            <a:spLocks noChangeShapeType="1"/>
          </p:cNvSpPr>
          <p:nvPr/>
        </p:nvSpPr>
        <p:spPr bwMode="auto">
          <a:xfrm>
            <a:off x="5108575" y="2228850"/>
            <a:ext cx="307975" cy="158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2125" name="Line 116">
            <a:extLst>
              <a:ext uri="{FF2B5EF4-FFF2-40B4-BE49-F238E27FC236}">
                <a16:creationId xmlns:a16="http://schemas.microsoft.com/office/drawing/2014/main" id="{749FC216-76C7-CB43-873E-287035431819}"/>
              </a:ext>
            </a:extLst>
          </p:cNvPr>
          <p:cNvSpPr>
            <a:spLocks noChangeShapeType="1"/>
          </p:cNvSpPr>
          <p:nvPr/>
        </p:nvSpPr>
        <p:spPr bwMode="auto">
          <a:xfrm flipH="1">
            <a:off x="5108575" y="2228850"/>
            <a:ext cx="1588" cy="227013"/>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2126" name="Line 117">
            <a:extLst>
              <a:ext uri="{FF2B5EF4-FFF2-40B4-BE49-F238E27FC236}">
                <a16:creationId xmlns:a16="http://schemas.microsoft.com/office/drawing/2014/main" id="{E0DBC8B5-3487-F947-BD5A-96E4B1FCB2DC}"/>
              </a:ext>
            </a:extLst>
          </p:cNvPr>
          <p:cNvSpPr>
            <a:spLocks noChangeShapeType="1"/>
          </p:cNvSpPr>
          <p:nvPr/>
        </p:nvSpPr>
        <p:spPr bwMode="auto">
          <a:xfrm>
            <a:off x="3965575" y="4664075"/>
            <a:ext cx="833438" cy="158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2127" name="Line 118">
            <a:extLst>
              <a:ext uri="{FF2B5EF4-FFF2-40B4-BE49-F238E27FC236}">
                <a16:creationId xmlns:a16="http://schemas.microsoft.com/office/drawing/2014/main" id="{F345F6B4-7DEF-524D-B341-0440F5A53B04}"/>
              </a:ext>
            </a:extLst>
          </p:cNvPr>
          <p:cNvSpPr>
            <a:spLocks noChangeShapeType="1"/>
          </p:cNvSpPr>
          <p:nvPr/>
        </p:nvSpPr>
        <p:spPr bwMode="auto">
          <a:xfrm>
            <a:off x="4651375" y="2994025"/>
            <a:ext cx="147638" cy="158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2128" name="Line 119">
            <a:extLst>
              <a:ext uri="{FF2B5EF4-FFF2-40B4-BE49-F238E27FC236}">
                <a16:creationId xmlns:a16="http://schemas.microsoft.com/office/drawing/2014/main" id="{5968CD90-C406-9342-A09B-A8C903ECFA15}"/>
              </a:ext>
            </a:extLst>
          </p:cNvPr>
          <p:cNvSpPr>
            <a:spLocks noChangeShapeType="1"/>
          </p:cNvSpPr>
          <p:nvPr/>
        </p:nvSpPr>
        <p:spPr bwMode="auto">
          <a:xfrm>
            <a:off x="4949825" y="3143250"/>
            <a:ext cx="431800" cy="158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2129" name="Line 120">
            <a:extLst>
              <a:ext uri="{FF2B5EF4-FFF2-40B4-BE49-F238E27FC236}">
                <a16:creationId xmlns:a16="http://schemas.microsoft.com/office/drawing/2014/main" id="{1C7EB350-0DD7-D943-8243-2A70A755CCA3}"/>
              </a:ext>
            </a:extLst>
          </p:cNvPr>
          <p:cNvSpPr>
            <a:spLocks noChangeShapeType="1"/>
          </p:cNvSpPr>
          <p:nvPr/>
        </p:nvSpPr>
        <p:spPr bwMode="auto">
          <a:xfrm>
            <a:off x="4651375" y="3829050"/>
            <a:ext cx="147638" cy="158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2130" name="Line 121">
            <a:extLst>
              <a:ext uri="{FF2B5EF4-FFF2-40B4-BE49-F238E27FC236}">
                <a16:creationId xmlns:a16="http://schemas.microsoft.com/office/drawing/2014/main" id="{598F865A-ED2A-854D-B6B5-6F87D29F0B8F}"/>
              </a:ext>
            </a:extLst>
          </p:cNvPr>
          <p:cNvSpPr>
            <a:spLocks noChangeShapeType="1"/>
          </p:cNvSpPr>
          <p:nvPr/>
        </p:nvSpPr>
        <p:spPr bwMode="auto">
          <a:xfrm>
            <a:off x="4949825" y="3679825"/>
            <a:ext cx="1598613" cy="158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2131" name="Line 122">
            <a:extLst>
              <a:ext uri="{FF2B5EF4-FFF2-40B4-BE49-F238E27FC236}">
                <a16:creationId xmlns:a16="http://schemas.microsoft.com/office/drawing/2014/main" id="{CD0980C0-AAC7-6442-AD42-18071110A2C4}"/>
              </a:ext>
            </a:extLst>
          </p:cNvPr>
          <p:cNvSpPr>
            <a:spLocks noChangeShapeType="1"/>
          </p:cNvSpPr>
          <p:nvPr/>
        </p:nvSpPr>
        <p:spPr bwMode="auto">
          <a:xfrm flipH="1">
            <a:off x="5715000" y="3829050"/>
            <a:ext cx="1588" cy="14763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2132" name="Line 123">
            <a:extLst>
              <a:ext uri="{FF2B5EF4-FFF2-40B4-BE49-F238E27FC236}">
                <a16:creationId xmlns:a16="http://schemas.microsoft.com/office/drawing/2014/main" id="{6579FBE4-EAC1-7F49-9431-21D50C8D1FEA}"/>
              </a:ext>
            </a:extLst>
          </p:cNvPr>
          <p:cNvSpPr>
            <a:spLocks noChangeShapeType="1"/>
          </p:cNvSpPr>
          <p:nvPr/>
        </p:nvSpPr>
        <p:spPr bwMode="auto">
          <a:xfrm>
            <a:off x="5715000" y="4435475"/>
            <a:ext cx="307975" cy="158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2133" name="Line 124">
            <a:extLst>
              <a:ext uri="{FF2B5EF4-FFF2-40B4-BE49-F238E27FC236}">
                <a16:creationId xmlns:a16="http://schemas.microsoft.com/office/drawing/2014/main" id="{E92C0BAD-6D58-364B-97B3-3186CAF2C2A0}"/>
              </a:ext>
            </a:extLst>
          </p:cNvPr>
          <p:cNvSpPr>
            <a:spLocks noChangeShapeType="1"/>
          </p:cNvSpPr>
          <p:nvPr/>
        </p:nvSpPr>
        <p:spPr bwMode="auto">
          <a:xfrm>
            <a:off x="8308975" y="2765425"/>
            <a:ext cx="604838" cy="158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2134" name="Line 125">
            <a:extLst>
              <a:ext uri="{FF2B5EF4-FFF2-40B4-BE49-F238E27FC236}">
                <a16:creationId xmlns:a16="http://schemas.microsoft.com/office/drawing/2014/main" id="{7E2802E0-9FCB-E844-AE9F-3CD37AA2E8BC}"/>
              </a:ext>
            </a:extLst>
          </p:cNvPr>
          <p:cNvSpPr>
            <a:spLocks noChangeShapeType="1"/>
          </p:cNvSpPr>
          <p:nvPr/>
        </p:nvSpPr>
        <p:spPr bwMode="auto">
          <a:xfrm flipH="1">
            <a:off x="8915400" y="2765425"/>
            <a:ext cx="1588" cy="3806825"/>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2135" name="Line 126">
            <a:extLst>
              <a:ext uri="{FF2B5EF4-FFF2-40B4-BE49-F238E27FC236}">
                <a16:creationId xmlns:a16="http://schemas.microsoft.com/office/drawing/2014/main" id="{6FC8807C-0406-DC47-8A64-11E951AF09D1}"/>
              </a:ext>
            </a:extLst>
          </p:cNvPr>
          <p:cNvSpPr>
            <a:spLocks noChangeShapeType="1"/>
          </p:cNvSpPr>
          <p:nvPr/>
        </p:nvSpPr>
        <p:spPr bwMode="auto">
          <a:xfrm flipH="1">
            <a:off x="3349625" y="6572250"/>
            <a:ext cx="5565775" cy="158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2136" name="Line 127">
            <a:extLst>
              <a:ext uri="{FF2B5EF4-FFF2-40B4-BE49-F238E27FC236}">
                <a16:creationId xmlns:a16="http://schemas.microsoft.com/office/drawing/2014/main" id="{574EE6A6-47F2-7E43-A46C-2E7CBCA16314}"/>
              </a:ext>
            </a:extLst>
          </p:cNvPr>
          <p:cNvSpPr>
            <a:spLocks noChangeShapeType="1"/>
          </p:cNvSpPr>
          <p:nvPr/>
        </p:nvSpPr>
        <p:spPr bwMode="auto">
          <a:xfrm>
            <a:off x="3349625" y="4137025"/>
            <a:ext cx="455613" cy="158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2137" name="Line 128">
            <a:extLst>
              <a:ext uri="{FF2B5EF4-FFF2-40B4-BE49-F238E27FC236}">
                <a16:creationId xmlns:a16="http://schemas.microsoft.com/office/drawing/2014/main" id="{CDD13083-31A5-0A41-AFFF-F7E6C4AA2CA3}"/>
              </a:ext>
            </a:extLst>
          </p:cNvPr>
          <p:cNvSpPr>
            <a:spLocks noChangeShapeType="1"/>
          </p:cNvSpPr>
          <p:nvPr/>
        </p:nvSpPr>
        <p:spPr bwMode="auto">
          <a:xfrm>
            <a:off x="3200400" y="3908425"/>
            <a:ext cx="604838" cy="158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2138" name="AutoShape 129">
            <a:extLst>
              <a:ext uri="{FF2B5EF4-FFF2-40B4-BE49-F238E27FC236}">
                <a16:creationId xmlns:a16="http://schemas.microsoft.com/office/drawing/2014/main" id="{DFCC8307-98B1-C144-AB38-B1158864C638}"/>
              </a:ext>
            </a:extLst>
          </p:cNvPr>
          <p:cNvSpPr>
            <a:spLocks/>
          </p:cNvSpPr>
          <p:nvPr/>
        </p:nvSpPr>
        <p:spPr bwMode="auto">
          <a:xfrm rot="-5400000">
            <a:off x="4989512" y="5240338"/>
            <a:ext cx="606425" cy="228600"/>
          </a:xfrm>
          <a:custGeom>
            <a:avLst/>
            <a:gdLst>
              <a:gd name="T0" fmla="*/ 0 w 21600"/>
              <a:gd name="T1" fmla="*/ 0 h 21600"/>
              <a:gd name="T2" fmla="*/ 2147483646 w 21600"/>
              <a:gd name="T3" fmla="*/ 2147483646 h 21600"/>
              <a:gd name="T4" fmla="*/ 2147483646 w 21600"/>
              <a:gd name="T5" fmla="*/ 2147483646 h 21600"/>
              <a:gd name="T6" fmla="*/ 2147483646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0"/>
                </a:moveTo>
                <a:lnTo>
                  <a:pt x="5400" y="21600"/>
                </a:lnTo>
                <a:lnTo>
                  <a:pt x="16200" y="21600"/>
                </a:lnTo>
                <a:lnTo>
                  <a:pt x="21600" y="0"/>
                </a:lnTo>
                <a:lnTo>
                  <a:pt x="0" y="0"/>
                </a:lnTo>
                <a:close/>
                <a:moveTo>
                  <a:pt x="0" y="0"/>
                </a:moveTo>
              </a:path>
            </a:pathLst>
          </a:cu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72139" name="Line 130">
            <a:extLst>
              <a:ext uri="{FF2B5EF4-FFF2-40B4-BE49-F238E27FC236}">
                <a16:creationId xmlns:a16="http://schemas.microsoft.com/office/drawing/2014/main" id="{85EC7F5F-8A0E-4443-AB67-69C9829AEB09}"/>
              </a:ext>
            </a:extLst>
          </p:cNvPr>
          <p:cNvSpPr>
            <a:spLocks noChangeShapeType="1"/>
          </p:cNvSpPr>
          <p:nvPr/>
        </p:nvSpPr>
        <p:spPr bwMode="auto">
          <a:xfrm>
            <a:off x="2743200" y="5280025"/>
            <a:ext cx="2055813" cy="158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2140" name="Line 131">
            <a:extLst>
              <a:ext uri="{FF2B5EF4-FFF2-40B4-BE49-F238E27FC236}">
                <a16:creationId xmlns:a16="http://schemas.microsoft.com/office/drawing/2014/main" id="{2CD7675E-896A-F94A-878D-6FA413703A7B}"/>
              </a:ext>
            </a:extLst>
          </p:cNvPr>
          <p:cNvSpPr>
            <a:spLocks noChangeShapeType="1"/>
          </p:cNvSpPr>
          <p:nvPr/>
        </p:nvSpPr>
        <p:spPr bwMode="auto">
          <a:xfrm>
            <a:off x="4949825" y="5280025"/>
            <a:ext cx="227013" cy="158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2141" name="Line 132">
            <a:extLst>
              <a:ext uri="{FF2B5EF4-FFF2-40B4-BE49-F238E27FC236}">
                <a16:creationId xmlns:a16="http://schemas.microsoft.com/office/drawing/2014/main" id="{F60D22CE-2D5F-2547-B4AF-5F266CBCD2ED}"/>
              </a:ext>
            </a:extLst>
          </p:cNvPr>
          <p:cNvSpPr>
            <a:spLocks noChangeShapeType="1"/>
          </p:cNvSpPr>
          <p:nvPr/>
        </p:nvSpPr>
        <p:spPr bwMode="auto">
          <a:xfrm>
            <a:off x="2743200" y="5508625"/>
            <a:ext cx="2055813" cy="158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2142" name="Line 133">
            <a:extLst>
              <a:ext uri="{FF2B5EF4-FFF2-40B4-BE49-F238E27FC236}">
                <a16:creationId xmlns:a16="http://schemas.microsoft.com/office/drawing/2014/main" id="{F7E8C47E-4B7D-BB44-AE29-7D850E7B5E77}"/>
              </a:ext>
            </a:extLst>
          </p:cNvPr>
          <p:cNvSpPr>
            <a:spLocks noChangeShapeType="1"/>
          </p:cNvSpPr>
          <p:nvPr/>
        </p:nvSpPr>
        <p:spPr bwMode="auto">
          <a:xfrm>
            <a:off x="2892425" y="5737225"/>
            <a:ext cx="1906588" cy="158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2143" name="Line 134">
            <a:extLst>
              <a:ext uri="{FF2B5EF4-FFF2-40B4-BE49-F238E27FC236}">
                <a16:creationId xmlns:a16="http://schemas.microsoft.com/office/drawing/2014/main" id="{473215D8-3643-C545-8BC6-30954F2C39AE}"/>
              </a:ext>
            </a:extLst>
          </p:cNvPr>
          <p:cNvSpPr>
            <a:spLocks noChangeShapeType="1"/>
          </p:cNvSpPr>
          <p:nvPr/>
        </p:nvSpPr>
        <p:spPr bwMode="auto">
          <a:xfrm>
            <a:off x="4949825" y="5508625"/>
            <a:ext cx="227013" cy="158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2144" name="Line 135">
            <a:extLst>
              <a:ext uri="{FF2B5EF4-FFF2-40B4-BE49-F238E27FC236}">
                <a16:creationId xmlns:a16="http://schemas.microsoft.com/office/drawing/2014/main" id="{50439927-D0C4-994F-AEDA-75089149B952}"/>
              </a:ext>
            </a:extLst>
          </p:cNvPr>
          <p:cNvSpPr>
            <a:spLocks noChangeShapeType="1"/>
          </p:cNvSpPr>
          <p:nvPr/>
        </p:nvSpPr>
        <p:spPr bwMode="auto">
          <a:xfrm>
            <a:off x="4949825" y="5737225"/>
            <a:ext cx="1598613" cy="158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2145" name="Line 136">
            <a:extLst>
              <a:ext uri="{FF2B5EF4-FFF2-40B4-BE49-F238E27FC236}">
                <a16:creationId xmlns:a16="http://schemas.microsoft.com/office/drawing/2014/main" id="{B634322C-946B-8346-BA18-4F99613BA051}"/>
              </a:ext>
            </a:extLst>
          </p:cNvPr>
          <p:cNvSpPr>
            <a:spLocks noChangeShapeType="1"/>
          </p:cNvSpPr>
          <p:nvPr/>
        </p:nvSpPr>
        <p:spPr bwMode="auto">
          <a:xfrm>
            <a:off x="5407025" y="5349875"/>
            <a:ext cx="1141413" cy="158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2146" name="Line 137">
            <a:extLst>
              <a:ext uri="{FF2B5EF4-FFF2-40B4-BE49-F238E27FC236}">
                <a16:creationId xmlns:a16="http://schemas.microsoft.com/office/drawing/2014/main" id="{11B09E2D-2C7A-C94E-92B9-5C3FDF8C61C9}"/>
              </a:ext>
            </a:extLst>
          </p:cNvPr>
          <p:cNvSpPr>
            <a:spLocks noChangeShapeType="1"/>
          </p:cNvSpPr>
          <p:nvPr/>
        </p:nvSpPr>
        <p:spPr bwMode="auto">
          <a:xfrm>
            <a:off x="6708775" y="5349875"/>
            <a:ext cx="1450975" cy="158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2147" name="Line 138">
            <a:extLst>
              <a:ext uri="{FF2B5EF4-FFF2-40B4-BE49-F238E27FC236}">
                <a16:creationId xmlns:a16="http://schemas.microsoft.com/office/drawing/2014/main" id="{3D32F495-3B8A-F143-913C-610B089FB6A8}"/>
              </a:ext>
            </a:extLst>
          </p:cNvPr>
          <p:cNvSpPr>
            <a:spLocks noChangeShapeType="1"/>
          </p:cNvSpPr>
          <p:nvPr/>
        </p:nvSpPr>
        <p:spPr bwMode="auto">
          <a:xfrm>
            <a:off x="6708775" y="5737225"/>
            <a:ext cx="1450975" cy="158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2148" name="Line 139">
            <a:extLst>
              <a:ext uri="{FF2B5EF4-FFF2-40B4-BE49-F238E27FC236}">
                <a16:creationId xmlns:a16="http://schemas.microsoft.com/office/drawing/2014/main" id="{809CC472-6ABF-2049-BB70-9985417AD0C3}"/>
              </a:ext>
            </a:extLst>
          </p:cNvPr>
          <p:cNvSpPr>
            <a:spLocks noChangeShapeType="1"/>
          </p:cNvSpPr>
          <p:nvPr/>
        </p:nvSpPr>
        <p:spPr bwMode="auto">
          <a:xfrm>
            <a:off x="2892425" y="4972050"/>
            <a:ext cx="1588" cy="765175"/>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2149" name="Line 140">
            <a:extLst>
              <a:ext uri="{FF2B5EF4-FFF2-40B4-BE49-F238E27FC236}">
                <a16:creationId xmlns:a16="http://schemas.microsoft.com/office/drawing/2014/main" id="{A479ED4D-56AA-6A43-9F47-3B2D26FA85FB}"/>
              </a:ext>
            </a:extLst>
          </p:cNvPr>
          <p:cNvSpPr>
            <a:spLocks noChangeShapeType="1"/>
          </p:cNvSpPr>
          <p:nvPr/>
        </p:nvSpPr>
        <p:spPr bwMode="auto">
          <a:xfrm>
            <a:off x="2743200" y="4743450"/>
            <a:ext cx="1588" cy="765175"/>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2150" name="Line 141">
            <a:extLst>
              <a:ext uri="{FF2B5EF4-FFF2-40B4-BE49-F238E27FC236}">
                <a16:creationId xmlns:a16="http://schemas.microsoft.com/office/drawing/2014/main" id="{EABE1F5E-F3E2-6C45-924E-C98914834F26}"/>
              </a:ext>
            </a:extLst>
          </p:cNvPr>
          <p:cNvSpPr>
            <a:spLocks noChangeShapeType="1"/>
          </p:cNvSpPr>
          <p:nvPr/>
        </p:nvSpPr>
        <p:spPr bwMode="auto">
          <a:xfrm rot="10800000" flipH="1">
            <a:off x="3200400" y="3908425"/>
            <a:ext cx="1588" cy="2136775"/>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2151" name="Line 142">
            <a:extLst>
              <a:ext uri="{FF2B5EF4-FFF2-40B4-BE49-F238E27FC236}">
                <a16:creationId xmlns:a16="http://schemas.microsoft.com/office/drawing/2014/main" id="{17076B19-CCAF-594C-A4C0-A398DEFFED54}"/>
              </a:ext>
            </a:extLst>
          </p:cNvPr>
          <p:cNvSpPr>
            <a:spLocks noChangeShapeType="1"/>
          </p:cNvSpPr>
          <p:nvPr/>
        </p:nvSpPr>
        <p:spPr bwMode="auto">
          <a:xfrm>
            <a:off x="8607425" y="5349875"/>
            <a:ext cx="1588" cy="83185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2152" name="Line 143">
            <a:extLst>
              <a:ext uri="{FF2B5EF4-FFF2-40B4-BE49-F238E27FC236}">
                <a16:creationId xmlns:a16="http://schemas.microsoft.com/office/drawing/2014/main" id="{BB81C7A8-2097-EA4C-A95F-C1D5C973CB0E}"/>
              </a:ext>
            </a:extLst>
          </p:cNvPr>
          <p:cNvSpPr>
            <a:spLocks noChangeShapeType="1"/>
          </p:cNvSpPr>
          <p:nvPr/>
        </p:nvSpPr>
        <p:spPr bwMode="auto">
          <a:xfrm>
            <a:off x="8458200" y="5737225"/>
            <a:ext cx="1588" cy="307975"/>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2153" name="Line 144">
            <a:extLst>
              <a:ext uri="{FF2B5EF4-FFF2-40B4-BE49-F238E27FC236}">
                <a16:creationId xmlns:a16="http://schemas.microsoft.com/office/drawing/2014/main" id="{BE854C5C-F21A-354B-B97A-1A62AA8EE98C}"/>
              </a:ext>
            </a:extLst>
          </p:cNvPr>
          <p:cNvSpPr>
            <a:spLocks noChangeShapeType="1"/>
          </p:cNvSpPr>
          <p:nvPr/>
        </p:nvSpPr>
        <p:spPr bwMode="auto">
          <a:xfrm>
            <a:off x="8308975" y="5349875"/>
            <a:ext cx="307975" cy="158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2154" name="Line 145">
            <a:extLst>
              <a:ext uri="{FF2B5EF4-FFF2-40B4-BE49-F238E27FC236}">
                <a16:creationId xmlns:a16="http://schemas.microsoft.com/office/drawing/2014/main" id="{F178BBBF-B9CE-AA42-AC7B-767770D13000}"/>
              </a:ext>
            </a:extLst>
          </p:cNvPr>
          <p:cNvSpPr>
            <a:spLocks noChangeShapeType="1"/>
          </p:cNvSpPr>
          <p:nvPr/>
        </p:nvSpPr>
        <p:spPr bwMode="auto">
          <a:xfrm>
            <a:off x="8308975" y="5737225"/>
            <a:ext cx="147638" cy="158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2155" name="Line 146">
            <a:extLst>
              <a:ext uri="{FF2B5EF4-FFF2-40B4-BE49-F238E27FC236}">
                <a16:creationId xmlns:a16="http://schemas.microsoft.com/office/drawing/2014/main" id="{DF03CC28-C6BF-754D-A49D-8A0614C5811F}"/>
              </a:ext>
            </a:extLst>
          </p:cNvPr>
          <p:cNvSpPr>
            <a:spLocks noChangeShapeType="1"/>
          </p:cNvSpPr>
          <p:nvPr/>
        </p:nvSpPr>
        <p:spPr bwMode="auto">
          <a:xfrm>
            <a:off x="3051175" y="6194425"/>
            <a:ext cx="5567363" cy="158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2156" name="Line 147">
            <a:extLst>
              <a:ext uri="{FF2B5EF4-FFF2-40B4-BE49-F238E27FC236}">
                <a16:creationId xmlns:a16="http://schemas.microsoft.com/office/drawing/2014/main" id="{C8FF21E4-07F5-DB4E-BB12-1237CA4C8F54}"/>
              </a:ext>
            </a:extLst>
          </p:cNvPr>
          <p:cNvSpPr>
            <a:spLocks noChangeShapeType="1"/>
          </p:cNvSpPr>
          <p:nvPr/>
        </p:nvSpPr>
        <p:spPr bwMode="auto">
          <a:xfrm>
            <a:off x="3200400" y="6035675"/>
            <a:ext cx="5257800" cy="158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6708" name="Rectangle 148">
            <a:extLst>
              <a:ext uri="{FF2B5EF4-FFF2-40B4-BE49-F238E27FC236}">
                <a16:creationId xmlns:a16="http://schemas.microsoft.com/office/drawing/2014/main" id="{C331ADEC-FC07-D142-BE54-66EA2C90E7A6}"/>
              </a:ext>
            </a:extLst>
          </p:cNvPr>
          <p:cNvSpPr>
            <a:spLocks/>
          </p:cNvSpPr>
          <p:nvPr/>
        </p:nvSpPr>
        <p:spPr bwMode="auto">
          <a:xfrm>
            <a:off x="5270500" y="1008063"/>
            <a:ext cx="3806825" cy="1003300"/>
          </a:xfrm>
          <a:prstGeom prst="rect">
            <a:avLst/>
          </a:prstGeom>
          <a:noFill/>
          <a:ln w="12700">
            <a:noFill/>
            <a:miter lim="800000"/>
            <a:headEnd/>
            <a:tailEnd/>
          </a:ln>
        </p:spPr>
        <p:txBody>
          <a:bodyPr lIns="0" tIns="0" rIns="0" bIns="0" anchor="ctr"/>
          <a:lstStyle/>
          <a:p>
            <a:pPr eaLnBrk="1" hangingPunct="1">
              <a:defRPr/>
            </a:pPr>
            <a:r>
              <a:rPr lang="en-US" sz="2000" dirty="0">
                <a:latin typeface="+mn-lt"/>
                <a:ea typeface="Lucida Grande" pitchFamily="1" charset="0"/>
                <a:cs typeface="Lucida Grande" pitchFamily="1" charset="0"/>
                <a:sym typeface="Lucida Grande" pitchFamily="1" charset="0"/>
              </a:rPr>
              <a:t>No hazard hardware (so load-use needs explicit </a:t>
            </a:r>
            <a:r>
              <a:rPr lang="en-US" sz="2000" dirty="0" err="1">
                <a:latin typeface="Consolas" panose="020B0609020204030204" pitchFamily="49" charset="0"/>
                <a:ea typeface="Lucida Grande" pitchFamily="1" charset="0"/>
                <a:cs typeface="Consolas" panose="020B0609020204030204" pitchFamily="49" charset="0"/>
                <a:sym typeface="Lucida Grande" pitchFamily="1" charset="0"/>
              </a:rPr>
              <a:t>nop</a:t>
            </a:r>
            <a:r>
              <a:rPr lang="en-US" sz="2000" dirty="0">
                <a:latin typeface="+mn-lt"/>
                <a:ea typeface="Lucida Grande" pitchFamily="1" charset="0"/>
                <a:cs typeface="Lucida Grande" pitchFamily="1" charset="0"/>
                <a:sym typeface="Lucida Grande" pitchFamily="1" charset="0"/>
              </a:rPr>
              <a:t> instruction(s) inserted by compiler)</a:t>
            </a:r>
            <a:endParaRPr lang="en-US" sz="2200" dirty="0">
              <a:latin typeface="+mn-lt"/>
              <a:ea typeface="Lucida Grande" pitchFamily="1" charset="0"/>
              <a:cs typeface="Lucida Grande" pitchFamily="1" charset="0"/>
              <a:sym typeface="Lucida Grande" pitchFamily="1" charset="0"/>
            </a:endParaRPr>
          </a:p>
        </p:txBody>
      </p:sp>
      <p:sp>
        <p:nvSpPr>
          <p:cNvPr id="66709" name="Rectangle 149">
            <a:extLst>
              <a:ext uri="{FF2B5EF4-FFF2-40B4-BE49-F238E27FC236}">
                <a16:creationId xmlns:a16="http://schemas.microsoft.com/office/drawing/2014/main" id="{CDA8216D-C73C-6049-97A7-8EA748678CCC}"/>
              </a:ext>
            </a:extLst>
          </p:cNvPr>
          <p:cNvSpPr>
            <a:spLocks noChangeArrowheads="1"/>
          </p:cNvSpPr>
          <p:nvPr/>
        </p:nvSpPr>
        <p:spPr bwMode="auto">
          <a:xfrm>
            <a:off x="374650" y="4756150"/>
            <a:ext cx="2100263" cy="167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2000">
                <a:sym typeface="Lucida Grande" panose="020B0600040502020204" pitchFamily="34" charset="0"/>
              </a:rPr>
              <a:t>Let’s say we wanted more functional units. What would need to change?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670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67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708" grpId="0" autoUpdateAnimBg="0"/>
      <p:bldP spid="66709" grpId="0"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Rectangle 1">
            <a:extLst>
              <a:ext uri="{FF2B5EF4-FFF2-40B4-BE49-F238E27FC236}">
                <a16:creationId xmlns:a16="http://schemas.microsoft.com/office/drawing/2014/main" id="{0224E379-4F72-0140-8B20-03EA45ECBC52}"/>
              </a:ext>
            </a:extLst>
          </p:cNvPr>
          <p:cNvSpPr>
            <a:spLocks noGrp="1" noChangeArrowheads="1"/>
          </p:cNvSpPr>
          <p:nvPr>
            <p:ph type="title"/>
          </p:nvPr>
        </p:nvSpPr>
        <p:spPr/>
        <p:txBody>
          <a:bodyPr/>
          <a:lstStyle/>
          <a:p>
            <a:r>
              <a:rPr lang="en-US" altLang="en-US"/>
              <a:t>Code Scheduling Example</a:t>
            </a:r>
          </a:p>
        </p:txBody>
      </p:sp>
      <p:sp>
        <p:nvSpPr>
          <p:cNvPr id="174082" name="Rectangle 2">
            <a:extLst>
              <a:ext uri="{FF2B5EF4-FFF2-40B4-BE49-F238E27FC236}">
                <a16:creationId xmlns:a16="http://schemas.microsoft.com/office/drawing/2014/main" id="{3C54C563-9581-694B-B16F-738497C60377}"/>
              </a:ext>
            </a:extLst>
          </p:cNvPr>
          <p:cNvSpPr>
            <a:spLocks noGrp="1" noChangeArrowheads="1"/>
          </p:cNvSpPr>
          <p:nvPr>
            <p:ph type="body" idx="1"/>
          </p:nvPr>
        </p:nvSpPr>
        <p:spPr>
          <a:xfrm>
            <a:off x="349250" y="1444625"/>
            <a:ext cx="8355013" cy="4500563"/>
          </a:xfrm>
        </p:spPr>
        <p:txBody>
          <a:bodyPr/>
          <a:lstStyle/>
          <a:p>
            <a:pPr>
              <a:spcBef>
                <a:spcPts val="1225"/>
              </a:spcBef>
              <a:spcAft>
                <a:spcPts val="1200"/>
              </a:spcAft>
            </a:pPr>
            <a:r>
              <a:rPr lang="en-US" altLang="en-US"/>
              <a:t>Consider the following loop code:</a:t>
            </a:r>
            <a:br>
              <a:rPr lang="en-US" altLang="en-US"/>
            </a:br>
            <a:r>
              <a:rPr lang="en-US" altLang="en-US" sz="2000">
                <a:latin typeface="Consolas" panose="020B0609020204030204" pitchFamily="49" charset="0"/>
                <a:cs typeface="Consolas" panose="020B0609020204030204" pitchFamily="49" charset="0"/>
              </a:rPr>
              <a:t>lp: 	lw	$t0,0($s1)	# $t0=array element</a:t>
            </a:r>
            <a:br>
              <a:rPr lang="en-US" altLang="en-US" sz="2000">
                <a:latin typeface="Consolas" panose="020B0609020204030204" pitchFamily="49" charset="0"/>
                <a:cs typeface="Consolas" panose="020B0609020204030204" pitchFamily="49" charset="0"/>
              </a:rPr>
            </a:br>
            <a:r>
              <a:rPr lang="en-US" altLang="en-US" sz="2000">
                <a:latin typeface="Consolas" panose="020B0609020204030204" pitchFamily="49" charset="0"/>
                <a:cs typeface="Consolas" panose="020B0609020204030204" pitchFamily="49" charset="0"/>
              </a:rPr>
              <a:t>	addu	$t0,$t0,$s2	# add scalar in $s2</a:t>
            </a:r>
            <a:br>
              <a:rPr lang="en-US" altLang="en-US" sz="2000">
                <a:latin typeface="Consolas" panose="020B0609020204030204" pitchFamily="49" charset="0"/>
                <a:cs typeface="Consolas" panose="020B0609020204030204" pitchFamily="49" charset="0"/>
              </a:rPr>
            </a:br>
            <a:r>
              <a:rPr lang="en-US" altLang="en-US" sz="2000">
                <a:latin typeface="Consolas" panose="020B0609020204030204" pitchFamily="49" charset="0"/>
                <a:cs typeface="Consolas" panose="020B0609020204030204" pitchFamily="49" charset="0"/>
              </a:rPr>
              <a:t>	sw	$t0,0($s1)	# store result</a:t>
            </a:r>
            <a:br>
              <a:rPr lang="en-US" altLang="en-US" sz="2000">
                <a:latin typeface="Consolas" panose="020B0609020204030204" pitchFamily="49" charset="0"/>
                <a:cs typeface="Consolas" panose="020B0609020204030204" pitchFamily="49" charset="0"/>
              </a:rPr>
            </a:br>
            <a:r>
              <a:rPr lang="en-US" altLang="en-US" sz="2000">
                <a:latin typeface="Consolas" panose="020B0609020204030204" pitchFamily="49" charset="0"/>
                <a:cs typeface="Consolas" panose="020B0609020204030204" pitchFamily="49" charset="0"/>
              </a:rPr>
              <a:t>	addi	$s1,$s1,-4	# decrement pointer</a:t>
            </a:r>
            <a:br>
              <a:rPr lang="en-US" altLang="en-US" sz="2000">
                <a:latin typeface="Consolas" panose="020B0609020204030204" pitchFamily="49" charset="0"/>
                <a:cs typeface="Consolas" panose="020B0609020204030204" pitchFamily="49" charset="0"/>
              </a:rPr>
            </a:br>
            <a:r>
              <a:rPr lang="en-US" altLang="en-US" sz="2000">
                <a:latin typeface="Consolas" panose="020B0609020204030204" pitchFamily="49" charset="0"/>
                <a:cs typeface="Consolas" panose="020B0609020204030204" pitchFamily="49" charset="0"/>
              </a:rPr>
              <a:t>	bne	$s1,$0,lp	# branch if $s1 != 0</a:t>
            </a:r>
          </a:p>
          <a:p>
            <a:r>
              <a:rPr lang="en-US" altLang="en-US"/>
              <a:t>Must </a:t>
            </a:r>
            <a:r>
              <a:rPr lang="ja-JP" altLang="en-US"/>
              <a:t>“</a:t>
            </a:r>
            <a:r>
              <a:rPr lang="en-US" altLang="ja-JP"/>
              <a:t>schedule</a:t>
            </a:r>
            <a:r>
              <a:rPr lang="ja-JP" altLang="en-US"/>
              <a:t>”</a:t>
            </a:r>
            <a:r>
              <a:rPr lang="en-US" altLang="ja-JP"/>
              <a:t> the instructions to avoid pipeline stalls</a:t>
            </a:r>
          </a:p>
          <a:p>
            <a:pPr lvl="1"/>
            <a:r>
              <a:rPr lang="en-US" altLang="en-US"/>
              <a:t>Instructions in one bundle must be independent</a:t>
            </a:r>
          </a:p>
          <a:p>
            <a:pPr lvl="1"/>
            <a:r>
              <a:rPr lang="en-US" altLang="en-US"/>
              <a:t>Must separate load-use instructions from their loads by one cycle</a:t>
            </a:r>
          </a:p>
          <a:p>
            <a:pPr lvl="1"/>
            <a:r>
              <a:rPr lang="en-US" altLang="en-US"/>
              <a:t>Notice that the first two instructions have a load-use dependency, the next two and last two have data dependencies </a:t>
            </a:r>
          </a:p>
          <a:p>
            <a:pPr lvl="1"/>
            <a:r>
              <a:rPr lang="en-US" altLang="en-US"/>
              <a:t>Assume branches are perfectly predicted by the hardware</a:t>
            </a:r>
          </a:p>
        </p:txBody>
      </p:sp>
      <p:sp>
        <p:nvSpPr>
          <p:cNvPr id="174083" name="Rectangle 3">
            <a:extLst>
              <a:ext uri="{FF2B5EF4-FFF2-40B4-BE49-F238E27FC236}">
                <a16:creationId xmlns:a16="http://schemas.microsoft.com/office/drawing/2014/main" id="{A30D3BF0-9821-AF45-84CC-CB3EBEC3E601}"/>
              </a:ext>
            </a:extLst>
          </p:cNvPr>
          <p:cNvSpPr>
            <a:spLocks/>
          </p:cNvSpPr>
          <p:nvPr/>
        </p:nvSpPr>
        <p:spPr bwMode="auto">
          <a:xfrm>
            <a:off x="7010400" y="912813"/>
            <a:ext cx="2239963" cy="126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600">
                <a:solidFill>
                  <a:srgbClr val="0000FF"/>
                </a:solidFill>
                <a:latin typeface="Consolas" panose="020B0609020204030204" pitchFamily="49" charset="0"/>
                <a:cs typeface="Consolas" panose="020B0609020204030204" pitchFamily="49" charset="0"/>
                <a:sym typeface="Lucida Grande" panose="020B0600040502020204" pitchFamily="34" charset="0"/>
              </a:rPr>
              <a:t>i = n;</a:t>
            </a:r>
          </a:p>
          <a:p>
            <a:pPr eaLnBrk="1" hangingPunct="1">
              <a:spcBef>
                <a:spcPct val="0"/>
              </a:spcBef>
              <a:buFontTx/>
              <a:buNone/>
            </a:pPr>
            <a:r>
              <a:rPr lang="en-US" altLang="en-US" sz="1600">
                <a:solidFill>
                  <a:srgbClr val="0000FF"/>
                </a:solidFill>
                <a:latin typeface="Consolas" panose="020B0609020204030204" pitchFamily="49" charset="0"/>
                <a:cs typeface="Consolas" panose="020B0609020204030204" pitchFamily="49" charset="0"/>
                <a:sym typeface="Lucida Grande" panose="020B0600040502020204" pitchFamily="34" charset="0"/>
              </a:rPr>
              <a:t>do {</a:t>
            </a:r>
          </a:p>
          <a:p>
            <a:pPr eaLnBrk="1" hangingPunct="1">
              <a:spcBef>
                <a:spcPct val="0"/>
              </a:spcBef>
              <a:buFontTx/>
              <a:buNone/>
            </a:pPr>
            <a:r>
              <a:rPr lang="en-US" altLang="en-US" sz="1600">
                <a:solidFill>
                  <a:srgbClr val="0000FF"/>
                </a:solidFill>
                <a:latin typeface="Consolas" panose="020B0609020204030204" pitchFamily="49" charset="0"/>
                <a:cs typeface="Consolas" panose="020B0609020204030204" pitchFamily="49" charset="0"/>
                <a:sym typeface="Lucida Grande" panose="020B0600040502020204" pitchFamily="34" charset="0"/>
              </a:rPr>
              <a:t>  a[i] += const;</a:t>
            </a:r>
          </a:p>
          <a:p>
            <a:pPr eaLnBrk="1" hangingPunct="1">
              <a:spcBef>
                <a:spcPct val="0"/>
              </a:spcBef>
              <a:buFontTx/>
              <a:buNone/>
            </a:pPr>
            <a:r>
              <a:rPr lang="en-US" altLang="en-US" sz="1600">
                <a:solidFill>
                  <a:srgbClr val="0000FF"/>
                </a:solidFill>
                <a:latin typeface="Consolas" panose="020B0609020204030204" pitchFamily="49" charset="0"/>
                <a:cs typeface="Consolas" panose="020B0609020204030204" pitchFamily="49" charset="0"/>
                <a:sym typeface="Lucida Grande" panose="020B0600040502020204" pitchFamily="34" charset="0"/>
              </a:rPr>
              <a:t>} while (--i != 0);</a:t>
            </a:r>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6129" name="Rectangle 1">
            <a:extLst>
              <a:ext uri="{FF2B5EF4-FFF2-40B4-BE49-F238E27FC236}">
                <a16:creationId xmlns:a16="http://schemas.microsoft.com/office/drawing/2014/main" id="{85B7DD9C-33A9-D84E-83BF-524CCAFEA8C4}"/>
              </a:ext>
            </a:extLst>
          </p:cNvPr>
          <p:cNvSpPr>
            <a:spLocks noGrp="1" noChangeArrowheads="1"/>
          </p:cNvSpPr>
          <p:nvPr>
            <p:ph type="title"/>
          </p:nvPr>
        </p:nvSpPr>
        <p:spPr/>
        <p:txBody>
          <a:bodyPr/>
          <a:lstStyle/>
          <a:p>
            <a:r>
              <a:rPr lang="en-US" altLang="en-US"/>
              <a:t>The Scheduled Code (Not Unrolled)</a:t>
            </a:r>
          </a:p>
        </p:txBody>
      </p:sp>
      <p:sp>
        <p:nvSpPr>
          <p:cNvPr id="176130" name="Rectangle 2">
            <a:extLst>
              <a:ext uri="{FF2B5EF4-FFF2-40B4-BE49-F238E27FC236}">
                <a16:creationId xmlns:a16="http://schemas.microsoft.com/office/drawing/2014/main" id="{9D0B95BF-4DCA-2543-9CCF-710F085B9481}"/>
              </a:ext>
            </a:extLst>
          </p:cNvPr>
          <p:cNvSpPr>
            <a:spLocks noGrp="1" noChangeArrowheads="1"/>
          </p:cNvSpPr>
          <p:nvPr>
            <p:ph idx="4294967295"/>
          </p:nvPr>
        </p:nvSpPr>
        <p:spPr>
          <a:xfrm>
            <a:off x="416857" y="4694238"/>
            <a:ext cx="7772400" cy="1630362"/>
          </a:xfrm>
        </p:spPr>
        <p:txBody>
          <a:bodyPr/>
          <a:lstStyle/>
          <a:p>
            <a:pPr marL="617538"/>
            <a:r>
              <a:rPr lang="en-US" altLang="en-US" dirty="0"/>
              <a:t>Four clock cycles to execute 5 instructions for a</a:t>
            </a:r>
          </a:p>
          <a:p>
            <a:pPr marL="904875" lvl="1"/>
            <a:r>
              <a:rPr lang="en-US" altLang="en-US" dirty="0"/>
              <a:t>CPI of 0.8 (versus the best case of 0.5)</a:t>
            </a:r>
          </a:p>
          <a:p>
            <a:pPr marL="904875" lvl="1"/>
            <a:r>
              <a:rPr lang="en-US" altLang="en-US" dirty="0"/>
              <a:t>IPC of 1.25 (versus the best case of 2.0)</a:t>
            </a:r>
          </a:p>
          <a:p>
            <a:pPr marL="904875" lvl="1"/>
            <a:r>
              <a:rPr lang="en-US" altLang="en-US" dirty="0"/>
              <a:t>“no op” instructions don’</a:t>
            </a:r>
            <a:r>
              <a:rPr lang="en-US" altLang="ja-JP" dirty="0"/>
              <a:t>t count towards performance !!</a:t>
            </a:r>
            <a:endParaRPr lang="en-US" altLang="en-US" dirty="0"/>
          </a:p>
        </p:txBody>
      </p:sp>
      <p:graphicFrame>
        <p:nvGraphicFramePr>
          <p:cNvPr id="71683" name="Group 3">
            <a:extLst>
              <a:ext uri="{FF2B5EF4-FFF2-40B4-BE49-F238E27FC236}">
                <a16:creationId xmlns:a16="http://schemas.microsoft.com/office/drawing/2014/main" id="{7458C112-FF00-FC47-9C8F-9FB11DF3F522}"/>
              </a:ext>
            </a:extLst>
          </p:cNvPr>
          <p:cNvGraphicFramePr>
            <a:graphicFrameLocks noGrp="1"/>
          </p:cNvGraphicFramePr>
          <p:nvPr/>
        </p:nvGraphicFramePr>
        <p:xfrm>
          <a:off x="561975" y="1308100"/>
          <a:ext cx="8001000" cy="3211513"/>
        </p:xfrm>
        <a:graphic>
          <a:graphicData uri="http://schemas.openxmlformats.org/drawingml/2006/table">
            <a:tbl>
              <a:tblPr/>
              <a:tblGrid>
                <a:gridCol w="838677">
                  <a:extLst>
                    <a:ext uri="{9D8B030D-6E8A-4147-A177-3AD203B41FA5}">
                      <a16:colId xmlns:a16="http://schemas.microsoft.com/office/drawing/2014/main" val="20000"/>
                    </a:ext>
                  </a:extLst>
                </a:gridCol>
                <a:gridCol w="3200400">
                  <a:extLst>
                    <a:ext uri="{9D8B030D-6E8A-4147-A177-3AD203B41FA5}">
                      <a16:colId xmlns:a16="http://schemas.microsoft.com/office/drawing/2014/main" val="20001"/>
                    </a:ext>
                  </a:extLst>
                </a:gridCol>
                <a:gridCol w="3200400">
                  <a:extLst>
                    <a:ext uri="{9D8B030D-6E8A-4147-A177-3AD203B41FA5}">
                      <a16:colId xmlns:a16="http://schemas.microsoft.com/office/drawing/2014/main" val="20002"/>
                    </a:ext>
                  </a:extLst>
                </a:gridCol>
                <a:gridCol w="761523">
                  <a:extLst>
                    <a:ext uri="{9D8B030D-6E8A-4147-A177-3AD203B41FA5}">
                      <a16:colId xmlns:a16="http://schemas.microsoft.com/office/drawing/2014/main" val="20003"/>
                    </a:ext>
                  </a:extLst>
                </a:gridCol>
              </a:tblGrid>
              <a:tr h="511604">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endParaRPr kumimoji="0" lang="en-US" sz="2400" b="0" i="0" u="none" strike="noStrike" cap="none" normalizeH="0" baseline="0" dirty="0">
                        <a:ln>
                          <a:noFill/>
                        </a:ln>
                        <a:solidFill>
                          <a:schemeClr val="tx1"/>
                        </a:solidFill>
                        <a:effectLst/>
                        <a:latin typeface="Lucida Grande" charset="0"/>
                        <a:ea typeface="ヒラギノ角ゴ ProN W3" charset="-128"/>
                        <a:cs typeface="ヒラギノ角ゴ ProN W3" charset="-128"/>
                        <a:sym typeface="Lucida Grande" charset="0"/>
                      </a:endParaRPr>
                    </a:p>
                  </a:txBody>
                  <a:tcPr marL="34290" marR="34290" marT="34292" marB="342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r>
                        <a:rPr kumimoji="0" lang="en-US" sz="2400" b="0" i="0" u="none" strike="noStrike" cap="none" normalizeH="0" baseline="0">
                          <a:ln>
                            <a:noFill/>
                          </a:ln>
                          <a:solidFill>
                            <a:schemeClr val="tx1"/>
                          </a:solidFill>
                          <a:effectLst/>
                          <a:latin typeface="Lucida Grande" charset="0"/>
                          <a:ea typeface="ヒラギノ角ゴ ProN W3" charset="-128"/>
                          <a:cs typeface="ヒラギノ角ゴ ProN W3" charset="-128"/>
                          <a:sym typeface="Lucida Grande" charset="0"/>
                        </a:rPr>
                        <a:t>ALU or branch</a:t>
                      </a:r>
                    </a:p>
                  </a:txBody>
                  <a:tcPr marL="34290" marR="34290" marT="34292" marB="342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r>
                        <a:rPr kumimoji="0" lang="en-US" sz="2400" b="0" i="0" u="none" strike="noStrike" cap="none" normalizeH="0" baseline="0">
                          <a:ln>
                            <a:noFill/>
                          </a:ln>
                          <a:solidFill>
                            <a:schemeClr val="tx1"/>
                          </a:solidFill>
                          <a:effectLst/>
                          <a:latin typeface="Lucida Grande" charset="0"/>
                          <a:ea typeface="ヒラギノ角ゴ ProN W3" charset="-128"/>
                          <a:cs typeface="ヒラギノ角ゴ ProN W3" charset="-128"/>
                          <a:sym typeface="Lucida Grande" charset="0"/>
                        </a:rPr>
                        <a:t>Data transfer</a:t>
                      </a:r>
                    </a:p>
                  </a:txBody>
                  <a:tcPr marL="34290" marR="34290" marT="34292" marB="342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r>
                        <a:rPr kumimoji="0" lang="en-US" sz="2400" b="0" i="0" u="none" strike="noStrike" cap="none" normalizeH="0" baseline="0">
                          <a:ln>
                            <a:noFill/>
                          </a:ln>
                          <a:solidFill>
                            <a:schemeClr val="tx1"/>
                          </a:solidFill>
                          <a:effectLst/>
                          <a:latin typeface="Lucida Grande" charset="0"/>
                          <a:ea typeface="ヒラギノ角ゴ ProN W3" charset="-128"/>
                          <a:cs typeface="ヒラギノ角ゴ ProN W3" charset="-128"/>
                          <a:sym typeface="Lucida Grande" charset="0"/>
                        </a:rPr>
                        <a:t>CC</a:t>
                      </a:r>
                    </a:p>
                  </a:txBody>
                  <a:tcPr marL="34290" marR="34290" marT="34292" marB="342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07672">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r>
                        <a:rPr kumimoji="0" lang="en-US" sz="2400" b="0" i="0" u="none" strike="noStrike" cap="none" normalizeH="0" baseline="0">
                          <a:ln>
                            <a:noFill/>
                          </a:ln>
                          <a:solidFill>
                            <a:schemeClr val="tx1"/>
                          </a:solidFill>
                          <a:effectLst/>
                          <a:latin typeface="Lucida Grande" charset="0"/>
                          <a:ea typeface="ヒラギノ角ゴ ProN W3" charset="-128"/>
                          <a:cs typeface="ヒラギノ角ゴ ProN W3" charset="-128"/>
                          <a:sym typeface="Lucida Grande" charset="0"/>
                        </a:rPr>
                        <a:t>lp:</a:t>
                      </a:r>
                    </a:p>
                  </a:txBody>
                  <a:tcPr marL="34290" marR="34290" marT="34292" marB="342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defRPr/>
                      </a:pPr>
                      <a:r>
                        <a:rPr kumimoji="0" lang="en-US" sz="2400" b="0" i="0" u="none" strike="noStrike" cap="none" normalizeH="0" baseline="0" dirty="0" err="1">
                          <a:ln>
                            <a:noFill/>
                          </a:ln>
                          <a:solidFill>
                            <a:schemeClr val="tx1"/>
                          </a:solidFill>
                          <a:effectLst/>
                          <a:latin typeface="Lucida Grande" charset="0"/>
                          <a:ea typeface="ヒラギノ角ゴ ProN W3" charset="-128"/>
                          <a:cs typeface="ヒラギノ角ゴ ProN W3" charset="-128"/>
                          <a:sym typeface="Lucida Grande" charset="0"/>
                        </a:rPr>
                        <a:t>addi</a:t>
                      </a:r>
                      <a:r>
                        <a:rPr kumimoji="0" lang="en-US" sz="2400" b="0" i="0" u="none" strike="noStrike" cap="none" normalizeH="0" baseline="0" dirty="0">
                          <a:ln>
                            <a:noFill/>
                          </a:ln>
                          <a:solidFill>
                            <a:schemeClr val="tx1"/>
                          </a:solidFill>
                          <a:effectLst/>
                          <a:latin typeface="Lucida Grande" charset="0"/>
                          <a:ea typeface="ヒラギノ角ゴ ProN W3" charset="-128"/>
                          <a:cs typeface="ヒラギノ角ゴ ProN W3" charset="-128"/>
                          <a:sym typeface="Lucida Grande" charset="0"/>
                        </a:rPr>
                        <a:t>  $s1,$s1,-4</a:t>
                      </a:r>
                    </a:p>
                  </a:txBody>
                  <a:tcPr marL="34290" marR="34290" marT="34292" marB="342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r>
                        <a:rPr kumimoji="0" lang="en-US" sz="2400" b="0" i="0" u="none" strike="noStrike" cap="none" normalizeH="0" baseline="0">
                          <a:ln>
                            <a:noFill/>
                          </a:ln>
                          <a:solidFill>
                            <a:schemeClr val="tx1"/>
                          </a:solidFill>
                          <a:effectLst/>
                          <a:latin typeface="Lucida Grande" charset="0"/>
                          <a:ea typeface="ヒラギノ角ゴ ProN W3" charset="-128"/>
                          <a:cs typeface="ヒラギノ角ゴ ProN W3" charset="-128"/>
                          <a:sym typeface="Lucida Grande" charset="0"/>
                        </a:rPr>
                        <a:t>lw  $t0,0($s1)</a:t>
                      </a:r>
                    </a:p>
                  </a:txBody>
                  <a:tcPr marL="34290" marR="34290" marT="34292" marB="342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r>
                        <a:rPr kumimoji="0" lang="en-US" sz="2400" b="0" i="0" u="none" strike="noStrike" cap="none" normalizeH="0" baseline="0">
                          <a:ln>
                            <a:noFill/>
                          </a:ln>
                          <a:solidFill>
                            <a:schemeClr val="tx1"/>
                          </a:solidFill>
                          <a:effectLst/>
                          <a:latin typeface="Lucida Grande" charset="0"/>
                          <a:ea typeface="ヒラギノ角ゴ ProN W3" charset="-128"/>
                          <a:cs typeface="ヒラギノ角ゴ ProN W3" charset="-128"/>
                          <a:sym typeface="Lucida Grande" charset="0"/>
                        </a:rPr>
                        <a:t>1</a:t>
                      </a:r>
                    </a:p>
                  </a:txBody>
                  <a:tcPr marL="34290" marR="34290" marT="34292" marB="342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35039">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endParaRPr kumimoji="0" lang="en-US" sz="2400" b="0" i="0" u="none" strike="noStrike" cap="none" normalizeH="0" baseline="0">
                        <a:ln>
                          <a:noFill/>
                        </a:ln>
                        <a:solidFill>
                          <a:schemeClr val="tx1"/>
                        </a:solidFill>
                        <a:effectLst/>
                        <a:latin typeface="Lucida Grande" charset="0"/>
                        <a:ea typeface="ヒラギノ角ゴ ProN W3" charset="-128"/>
                        <a:cs typeface="ヒラギノ角ゴ ProN W3" charset="-128"/>
                        <a:sym typeface="Lucida Grande" charset="0"/>
                      </a:endParaRPr>
                    </a:p>
                  </a:txBody>
                  <a:tcPr marL="34290" marR="34290" marT="34292" marB="342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endParaRPr kumimoji="0" lang="en-US" sz="2400" b="0" i="0" u="none" strike="noStrike" cap="none" normalizeH="0" baseline="0" dirty="0">
                        <a:ln>
                          <a:noFill/>
                        </a:ln>
                        <a:solidFill>
                          <a:schemeClr val="tx1"/>
                        </a:solidFill>
                        <a:effectLst/>
                        <a:latin typeface="Lucida Grande" charset="0"/>
                        <a:ea typeface="ヒラギノ角ゴ ProN W3" charset="-128"/>
                        <a:cs typeface="ヒラギノ角ゴ ProN W3" charset="-128"/>
                        <a:sym typeface="Lucida Grande" charset="0"/>
                      </a:endParaRPr>
                    </a:p>
                  </a:txBody>
                  <a:tcPr marL="34290" marR="34290" marT="34292" marB="342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endParaRPr kumimoji="0" lang="en-US" sz="2400" b="0" i="0" u="none" strike="noStrike" cap="none" normalizeH="0" baseline="0" dirty="0">
                        <a:ln>
                          <a:noFill/>
                        </a:ln>
                        <a:solidFill>
                          <a:schemeClr val="tx1"/>
                        </a:solidFill>
                        <a:effectLst/>
                        <a:latin typeface="Lucida Grande" charset="0"/>
                        <a:ea typeface="ヒラギノ角ゴ ProN W3" charset="-128"/>
                        <a:cs typeface="ヒラギノ角ゴ ProN W3" charset="-128"/>
                        <a:sym typeface="Lucida Grande" charset="0"/>
                      </a:endParaRPr>
                    </a:p>
                  </a:txBody>
                  <a:tcPr marL="34290" marR="34290" marT="34292" marB="342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r>
                        <a:rPr kumimoji="0" lang="en-US" sz="2400" b="0" i="0" u="none" strike="noStrike" cap="none" normalizeH="0" baseline="0">
                          <a:ln>
                            <a:noFill/>
                          </a:ln>
                          <a:solidFill>
                            <a:schemeClr val="tx1"/>
                          </a:solidFill>
                          <a:effectLst/>
                          <a:latin typeface="Lucida Grande" charset="0"/>
                          <a:ea typeface="ヒラギノ角ゴ ProN W3" charset="-128"/>
                          <a:cs typeface="ヒラギノ角ゴ ProN W3" charset="-128"/>
                          <a:sym typeface="Lucida Grande" charset="0"/>
                        </a:rPr>
                        <a:t>2</a:t>
                      </a:r>
                    </a:p>
                  </a:txBody>
                  <a:tcPr marL="34290" marR="34290" marT="34292" marB="342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45594">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endParaRPr kumimoji="0" lang="en-US" sz="2400" b="0" i="0" u="none" strike="noStrike" cap="none" normalizeH="0" baseline="0">
                        <a:ln>
                          <a:noFill/>
                        </a:ln>
                        <a:solidFill>
                          <a:schemeClr val="tx1"/>
                        </a:solidFill>
                        <a:effectLst/>
                        <a:latin typeface="Lucida Grande" charset="0"/>
                        <a:ea typeface="ヒラギノ角ゴ ProN W3" charset="-128"/>
                        <a:cs typeface="ヒラギノ角ゴ ProN W3" charset="-128"/>
                        <a:sym typeface="Lucida Grande" charset="0"/>
                      </a:endParaRPr>
                    </a:p>
                  </a:txBody>
                  <a:tcPr marL="34290" marR="34290" marT="34292" marB="342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r>
                        <a:rPr kumimoji="0" lang="en-US" sz="2400" b="0" i="0" u="none" strike="noStrike" cap="none" normalizeH="0" baseline="0">
                          <a:ln>
                            <a:noFill/>
                          </a:ln>
                          <a:solidFill>
                            <a:schemeClr val="tx1"/>
                          </a:solidFill>
                          <a:effectLst/>
                          <a:latin typeface="Lucida Grande" charset="0"/>
                          <a:ea typeface="ヒラギノ角ゴ ProN W3" charset="-128"/>
                          <a:cs typeface="ヒラギノ角ゴ ProN W3" charset="-128"/>
                          <a:sym typeface="Lucida Grande" charset="0"/>
                        </a:rPr>
                        <a:t>addu  $t0,$t0,$s2</a:t>
                      </a:r>
                    </a:p>
                  </a:txBody>
                  <a:tcPr marL="34290" marR="34290" marT="34292" marB="342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endParaRPr kumimoji="0" lang="en-US" sz="2400" b="0" i="0" u="none" strike="noStrike" cap="none" normalizeH="0" baseline="0" dirty="0">
                        <a:ln>
                          <a:noFill/>
                        </a:ln>
                        <a:solidFill>
                          <a:schemeClr val="tx1"/>
                        </a:solidFill>
                        <a:effectLst/>
                        <a:latin typeface="Lucida Grande" charset="0"/>
                        <a:ea typeface="ヒラギノ角ゴ ProN W3" charset="-128"/>
                        <a:cs typeface="ヒラギノ角ゴ ProN W3" charset="-128"/>
                        <a:sym typeface="Lucida Grande" charset="0"/>
                      </a:endParaRPr>
                    </a:p>
                  </a:txBody>
                  <a:tcPr marL="34290" marR="34290" marT="34292" marB="342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r>
                        <a:rPr kumimoji="0" lang="en-US" sz="2400" b="0" i="0" u="none" strike="noStrike" cap="none" normalizeH="0" baseline="0">
                          <a:ln>
                            <a:noFill/>
                          </a:ln>
                          <a:solidFill>
                            <a:schemeClr val="tx1"/>
                          </a:solidFill>
                          <a:effectLst/>
                          <a:latin typeface="Lucida Grande" charset="0"/>
                          <a:ea typeface="ヒラギノ角ゴ ProN W3" charset="-128"/>
                          <a:cs typeface="ヒラギノ角ゴ ProN W3" charset="-128"/>
                          <a:sym typeface="Lucida Grande" charset="0"/>
                        </a:rPr>
                        <a:t>3</a:t>
                      </a:r>
                    </a:p>
                  </a:txBody>
                  <a:tcPr marL="34290" marR="34290" marT="34292" marB="342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1604">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endParaRPr kumimoji="0" lang="en-US" sz="2400" b="0" i="0" u="none" strike="noStrike" cap="none" normalizeH="0" baseline="0">
                        <a:ln>
                          <a:noFill/>
                        </a:ln>
                        <a:solidFill>
                          <a:schemeClr val="tx1"/>
                        </a:solidFill>
                        <a:effectLst/>
                        <a:latin typeface="Lucida Grande" charset="0"/>
                        <a:ea typeface="ヒラギノ角ゴ ProN W3" charset="-128"/>
                        <a:cs typeface="ヒラギノ角ゴ ProN W3" charset="-128"/>
                        <a:sym typeface="Lucida Grande" charset="0"/>
                      </a:endParaRPr>
                    </a:p>
                  </a:txBody>
                  <a:tcPr marL="34290" marR="34290" marT="34292" marB="342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r>
                        <a:rPr kumimoji="0" lang="en-US" sz="2400" b="0" i="0" u="none" strike="noStrike" cap="none" normalizeH="0" baseline="0">
                          <a:ln>
                            <a:noFill/>
                          </a:ln>
                          <a:solidFill>
                            <a:schemeClr val="tx1"/>
                          </a:solidFill>
                          <a:effectLst/>
                          <a:latin typeface="Lucida Grande" charset="0"/>
                          <a:ea typeface="ヒラギノ角ゴ ProN W3" charset="-128"/>
                          <a:cs typeface="ヒラギノ角ゴ ProN W3" charset="-128"/>
                          <a:sym typeface="Lucida Grande" charset="0"/>
                        </a:rPr>
                        <a:t>bne   $s1,$0,lp</a:t>
                      </a:r>
                    </a:p>
                  </a:txBody>
                  <a:tcPr marL="34290" marR="34290" marT="34292" marB="342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r>
                        <a:rPr kumimoji="0" lang="en-US" sz="2400" b="0" i="0" u="none" strike="noStrike" cap="none" normalizeH="0" baseline="0">
                          <a:ln>
                            <a:noFill/>
                          </a:ln>
                          <a:solidFill>
                            <a:schemeClr val="tx1"/>
                          </a:solidFill>
                          <a:effectLst/>
                          <a:latin typeface="Lucida Grande" charset="0"/>
                          <a:ea typeface="ヒラギノ角ゴ ProN W3" charset="-128"/>
                          <a:cs typeface="ヒラギノ角ゴ ProN W3" charset="-128"/>
                          <a:sym typeface="Lucida Grande" charset="0"/>
                        </a:rPr>
                        <a:t>sw  $t0,4($s1)</a:t>
                      </a:r>
                    </a:p>
                  </a:txBody>
                  <a:tcPr marL="34290" marR="34290" marT="34292" marB="342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r>
                        <a:rPr kumimoji="0" lang="en-US" sz="2400" b="0" i="0" u="none" strike="noStrike" cap="none" normalizeH="0" baseline="0" dirty="0">
                          <a:ln>
                            <a:noFill/>
                          </a:ln>
                          <a:solidFill>
                            <a:schemeClr val="tx1"/>
                          </a:solidFill>
                          <a:effectLst/>
                          <a:latin typeface="Lucida Grande" charset="0"/>
                          <a:ea typeface="ヒラギノ角ゴ ProN W3" charset="-128"/>
                          <a:cs typeface="ヒラギノ角ゴ ProN W3" charset="-128"/>
                          <a:sym typeface="Lucida Grande" charset="0"/>
                        </a:rPr>
                        <a:t>4</a:t>
                      </a:r>
                    </a:p>
                  </a:txBody>
                  <a:tcPr marL="34290" marR="34290" marT="34292" marB="34292"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Rectangle 1">
            <a:extLst>
              <a:ext uri="{FF2B5EF4-FFF2-40B4-BE49-F238E27FC236}">
                <a16:creationId xmlns:a16="http://schemas.microsoft.com/office/drawing/2014/main" id="{591D0593-1E1A-5C47-9691-DB54B999651B}"/>
              </a:ext>
            </a:extLst>
          </p:cNvPr>
          <p:cNvSpPr>
            <a:spLocks noGrp="1" noChangeArrowheads="1"/>
          </p:cNvSpPr>
          <p:nvPr>
            <p:ph type="title"/>
          </p:nvPr>
        </p:nvSpPr>
        <p:spPr/>
        <p:txBody>
          <a:bodyPr/>
          <a:lstStyle/>
          <a:p>
            <a:r>
              <a:rPr lang="en-US" altLang="en-US"/>
              <a:t>Scheduled Code (Not Unrolled)</a:t>
            </a:r>
          </a:p>
        </p:txBody>
      </p:sp>
      <p:sp>
        <p:nvSpPr>
          <p:cNvPr id="178178" name="Rectangle 2">
            <a:extLst>
              <a:ext uri="{FF2B5EF4-FFF2-40B4-BE49-F238E27FC236}">
                <a16:creationId xmlns:a16="http://schemas.microsoft.com/office/drawing/2014/main" id="{61AE56F5-F536-CB44-9E67-6EE7A76FB810}"/>
              </a:ext>
            </a:extLst>
          </p:cNvPr>
          <p:cNvSpPr>
            <a:spLocks noGrp="1" noChangeArrowheads="1"/>
          </p:cNvSpPr>
          <p:nvPr>
            <p:ph type="body" idx="1"/>
          </p:nvPr>
        </p:nvSpPr>
        <p:spPr>
          <a:xfrm>
            <a:off x="193675" y="4787900"/>
            <a:ext cx="8721725" cy="1909763"/>
          </a:xfrm>
        </p:spPr>
        <p:txBody>
          <a:bodyPr/>
          <a:lstStyle/>
          <a:p>
            <a:pPr marL="617538"/>
            <a:r>
              <a:rPr lang="en-US" altLang="en-US" sz="2000"/>
              <a:t>How many clock cycles?</a:t>
            </a:r>
          </a:p>
          <a:p>
            <a:pPr marL="617538"/>
            <a:r>
              <a:rPr lang="en-US" altLang="en-US" sz="2000"/>
              <a:t>How many instructions?</a:t>
            </a:r>
          </a:p>
          <a:p>
            <a:pPr marL="617538"/>
            <a:r>
              <a:rPr lang="en-US" altLang="en-US" sz="2000"/>
              <a:t>CPI? Best case?</a:t>
            </a:r>
          </a:p>
          <a:p>
            <a:pPr marL="617538"/>
            <a:r>
              <a:rPr lang="en-US" altLang="en-US" sz="2000"/>
              <a:t>IPC? Best case?</a:t>
            </a:r>
          </a:p>
        </p:txBody>
      </p:sp>
      <p:graphicFrame>
        <p:nvGraphicFramePr>
          <p:cNvPr id="70659" name="Group 3">
            <a:extLst>
              <a:ext uri="{FF2B5EF4-FFF2-40B4-BE49-F238E27FC236}">
                <a16:creationId xmlns:a16="http://schemas.microsoft.com/office/drawing/2014/main" id="{307F56DF-6BD7-1D40-B0AD-4F574C3E9244}"/>
              </a:ext>
            </a:extLst>
          </p:cNvPr>
          <p:cNvGraphicFramePr>
            <a:graphicFrameLocks noGrp="1"/>
          </p:cNvGraphicFramePr>
          <p:nvPr/>
        </p:nvGraphicFramePr>
        <p:xfrm>
          <a:off x="606425" y="1270000"/>
          <a:ext cx="8001000" cy="3336924"/>
        </p:xfrm>
        <a:graphic>
          <a:graphicData uri="http://schemas.openxmlformats.org/drawingml/2006/table">
            <a:tbl>
              <a:tblPr/>
              <a:tblGrid>
                <a:gridCol w="838677">
                  <a:extLst>
                    <a:ext uri="{9D8B030D-6E8A-4147-A177-3AD203B41FA5}">
                      <a16:colId xmlns:a16="http://schemas.microsoft.com/office/drawing/2014/main" val="20000"/>
                    </a:ext>
                  </a:extLst>
                </a:gridCol>
                <a:gridCol w="3200400">
                  <a:extLst>
                    <a:ext uri="{9D8B030D-6E8A-4147-A177-3AD203B41FA5}">
                      <a16:colId xmlns:a16="http://schemas.microsoft.com/office/drawing/2014/main" val="20001"/>
                    </a:ext>
                  </a:extLst>
                </a:gridCol>
                <a:gridCol w="3200400">
                  <a:extLst>
                    <a:ext uri="{9D8B030D-6E8A-4147-A177-3AD203B41FA5}">
                      <a16:colId xmlns:a16="http://schemas.microsoft.com/office/drawing/2014/main" val="20002"/>
                    </a:ext>
                  </a:extLst>
                </a:gridCol>
                <a:gridCol w="761523">
                  <a:extLst>
                    <a:ext uri="{9D8B030D-6E8A-4147-A177-3AD203B41FA5}">
                      <a16:colId xmlns:a16="http://schemas.microsoft.com/office/drawing/2014/main" val="20003"/>
                    </a:ext>
                  </a:extLst>
                </a:gridCol>
              </a:tblGrid>
              <a:tr h="556154">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endParaRPr kumimoji="0" lang="en-US" sz="2000" b="0" i="0" u="none" strike="noStrike" cap="none" normalizeH="0" baseline="0">
                        <a:ln>
                          <a:noFill/>
                        </a:ln>
                        <a:solidFill>
                          <a:schemeClr val="tx1"/>
                        </a:solidFill>
                        <a:effectLst/>
                        <a:latin typeface="Lucida Grande" charset="0"/>
                        <a:ea typeface="ヒラギノ角ゴ ProN W3" charset="-128"/>
                        <a:cs typeface="ヒラギノ角ゴ ProN W3" charset="-128"/>
                        <a:sym typeface="Lucida Grande" charset="0"/>
                      </a:endParaRPr>
                    </a:p>
                  </a:txBody>
                  <a:tcPr marL="34290" marR="34290" marT="34297" marB="3429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r>
                        <a:rPr kumimoji="0" lang="en-US" sz="2000" b="0" i="0" u="none" strike="noStrike" cap="none" normalizeH="0" baseline="0">
                          <a:ln>
                            <a:noFill/>
                          </a:ln>
                          <a:solidFill>
                            <a:schemeClr val="tx1"/>
                          </a:solidFill>
                          <a:effectLst/>
                          <a:latin typeface="Lucida Grande" charset="0"/>
                          <a:ea typeface="ヒラギノ角ゴ ProN W3" charset="-128"/>
                          <a:cs typeface="ヒラギノ角ゴ ProN W3" charset="-128"/>
                          <a:sym typeface="Lucida Grande" charset="0"/>
                        </a:rPr>
                        <a:t>ALU or branch</a:t>
                      </a:r>
                    </a:p>
                  </a:txBody>
                  <a:tcPr marL="34290" marR="34290" marT="34297" marB="3429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r>
                        <a:rPr kumimoji="0" lang="en-US" sz="2000" b="0" i="0" u="none" strike="noStrike" cap="none" normalizeH="0" baseline="0">
                          <a:ln>
                            <a:noFill/>
                          </a:ln>
                          <a:solidFill>
                            <a:schemeClr val="tx1"/>
                          </a:solidFill>
                          <a:effectLst/>
                          <a:latin typeface="Lucida Grande" charset="0"/>
                          <a:ea typeface="ヒラギノ角ゴ ProN W3" charset="-128"/>
                          <a:cs typeface="ヒラギノ角ゴ ProN W3" charset="-128"/>
                          <a:sym typeface="Lucida Grande" charset="0"/>
                        </a:rPr>
                        <a:t>Data transfer</a:t>
                      </a:r>
                    </a:p>
                  </a:txBody>
                  <a:tcPr marL="34290" marR="34290" marT="34297" marB="3429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r>
                        <a:rPr kumimoji="0" lang="en-US" sz="2000" b="0" i="0" u="none" strike="noStrike" cap="none" normalizeH="0" baseline="0">
                          <a:ln>
                            <a:noFill/>
                          </a:ln>
                          <a:solidFill>
                            <a:schemeClr val="tx1"/>
                          </a:solidFill>
                          <a:effectLst/>
                          <a:latin typeface="Lucida Grande" charset="0"/>
                          <a:ea typeface="ヒラギノ角ゴ ProN W3" charset="-128"/>
                          <a:cs typeface="ヒラギノ角ゴ ProN W3" charset="-128"/>
                          <a:sym typeface="Lucida Grande" charset="0"/>
                        </a:rPr>
                        <a:t>CC</a:t>
                      </a:r>
                    </a:p>
                  </a:txBody>
                  <a:tcPr marL="34290" marR="34290" marT="34297" marB="3429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6154">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r>
                        <a:rPr kumimoji="0" lang="en-US" sz="2000" b="0" i="0" u="none" strike="noStrike" cap="none" normalizeH="0" baseline="0">
                          <a:ln>
                            <a:noFill/>
                          </a:ln>
                          <a:solidFill>
                            <a:schemeClr val="tx1"/>
                          </a:solidFill>
                          <a:effectLst/>
                          <a:latin typeface="Lucida Grande" charset="0"/>
                          <a:ea typeface="ヒラギノ角ゴ ProN W3" charset="-128"/>
                          <a:cs typeface="ヒラギノ角ゴ ProN W3" charset="-128"/>
                          <a:sym typeface="Lucida Grande" charset="0"/>
                        </a:rPr>
                        <a:t>lp:</a:t>
                      </a:r>
                    </a:p>
                  </a:txBody>
                  <a:tcPr marL="34290" marR="34290" marT="34297" marB="3429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endParaRPr kumimoji="0" lang="en-US" sz="2000" b="0" i="0" u="none" strike="noStrike" cap="none" normalizeH="0" baseline="0">
                        <a:ln>
                          <a:noFill/>
                        </a:ln>
                        <a:solidFill>
                          <a:schemeClr val="tx1"/>
                        </a:solidFill>
                        <a:effectLst/>
                        <a:latin typeface="Lucida Grande" charset="0"/>
                        <a:ea typeface="ヒラギノ角ゴ ProN W3" charset="-128"/>
                        <a:cs typeface="ヒラギノ角ゴ ProN W3" charset="-128"/>
                        <a:sym typeface="Lucida Grande" charset="0"/>
                      </a:endParaRPr>
                    </a:p>
                  </a:txBody>
                  <a:tcPr marL="34290" marR="34290" marT="34297" marB="3429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endParaRPr kumimoji="0" lang="en-US" sz="2000" b="0" i="0" u="none" strike="noStrike" cap="none" normalizeH="0" baseline="0">
                        <a:ln>
                          <a:noFill/>
                        </a:ln>
                        <a:solidFill>
                          <a:schemeClr val="tx1"/>
                        </a:solidFill>
                        <a:effectLst/>
                        <a:latin typeface="Lucida Grande" charset="0"/>
                        <a:ea typeface="ヒラギノ角ゴ ProN W3" charset="-128"/>
                        <a:cs typeface="ヒラギノ角ゴ ProN W3" charset="-128"/>
                        <a:sym typeface="Lucida Grande" charset="0"/>
                      </a:endParaRPr>
                    </a:p>
                  </a:txBody>
                  <a:tcPr marL="34290" marR="34290" marT="34297" marB="3429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r>
                        <a:rPr kumimoji="0" lang="en-US" sz="2000" b="0" i="0" u="none" strike="noStrike" cap="none" normalizeH="0" baseline="0" dirty="0">
                          <a:ln>
                            <a:noFill/>
                          </a:ln>
                          <a:solidFill>
                            <a:schemeClr val="tx1"/>
                          </a:solidFill>
                          <a:effectLst/>
                          <a:latin typeface="Lucida Grande" charset="0"/>
                          <a:ea typeface="ヒラギノ角ゴ ProN W3" charset="-128"/>
                          <a:cs typeface="ヒラギノ角ゴ ProN W3" charset="-128"/>
                          <a:sym typeface="Lucida Grande" charset="0"/>
                        </a:rPr>
                        <a:t>1</a:t>
                      </a:r>
                    </a:p>
                  </a:txBody>
                  <a:tcPr marL="34290" marR="34290" marT="34297" marB="3429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6154">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endParaRPr kumimoji="0" lang="en-US" sz="2000" b="0" i="0" u="none" strike="noStrike" cap="none" normalizeH="0" baseline="0">
                        <a:ln>
                          <a:noFill/>
                        </a:ln>
                        <a:solidFill>
                          <a:schemeClr val="tx1"/>
                        </a:solidFill>
                        <a:effectLst/>
                        <a:latin typeface="Lucida Grande" charset="0"/>
                        <a:ea typeface="ヒラギノ角ゴ ProN W3" charset="-128"/>
                        <a:cs typeface="ヒラギノ角ゴ ProN W3" charset="-128"/>
                        <a:sym typeface="Lucida Grande" charset="0"/>
                      </a:endParaRPr>
                    </a:p>
                  </a:txBody>
                  <a:tcPr marL="34290" marR="34290" marT="34297" marB="3429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endParaRPr kumimoji="0" lang="en-US" sz="2000" b="0" i="0" u="none" strike="noStrike" cap="none" normalizeH="0" baseline="0">
                        <a:ln>
                          <a:noFill/>
                        </a:ln>
                        <a:solidFill>
                          <a:schemeClr val="tx1"/>
                        </a:solidFill>
                        <a:effectLst/>
                        <a:latin typeface="Lucida Grande" charset="0"/>
                        <a:ea typeface="ヒラギノ角ゴ ProN W3" charset="-128"/>
                        <a:cs typeface="ヒラギノ角ゴ ProN W3" charset="-128"/>
                        <a:sym typeface="Lucida Grande" charset="0"/>
                      </a:endParaRPr>
                    </a:p>
                  </a:txBody>
                  <a:tcPr marL="34290" marR="34290" marT="34297" marB="3429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endParaRPr kumimoji="0" lang="en-US" sz="2000" b="0" i="0" u="none" strike="noStrike" cap="none" normalizeH="0" baseline="0">
                        <a:ln>
                          <a:noFill/>
                        </a:ln>
                        <a:solidFill>
                          <a:schemeClr val="tx1"/>
                        </a:solidFill>
                        <a:effectLst/>
                        <a:latin typeface="Lucida Grande" charset="0"/>
                        <a:ea typeface="ヒラギノ角ゴ ProN W3" charset="-128"/>
                        <a:cs typeface="ヒラギノ角ゴ ProN W3" charset="-128"/>
                        <a:sym typeface="Lucida Grande" charset="0"/>
                      </a:endParaRPr>
                    </a:p>
                  </a:txBody>
                  <a:tcPr marL="34290" marR="34290" marT="34297" marB="3429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r>
                        <a:rPr kumimoji="0" lang="en-US" sz="2000" b="0" i="0" u="none" strike="noStrike" cap="none" normalizeH="0" baseline="0">
                          <a:ln>
                            <a:noFill/>
                          </a:ln>
                          <a:solidFill>
                            <a:schemeClr val="tx1"/>
                          </a:solidFill>
                          <a:effectLst/>
                          <a:latin typeface="Lucida Grande" charset="0"/>
                          <a:ea typeface="ヒラギノ角ゴ ProN W3" charset="-128"/>
                          <a:cs typeface="ヒラギノ角ゴ ProN W3" charset="-128"/>
                          <a:sym typeface="Lucida Grande" charset="0"/>
                        </a:rPr>
                        <a:t>2</a:t>
                      </a:r>
                    </a:p>
                  </a:txBody>
                  <a:tcPr marL="34290" marR="34290" marT="34297" marB="3429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6154">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endParaRPr kumimoji="0" lang="en-US" sz="2000" b="0" i="0" u="none" strike="noStrike" cap="none" normalizeH="0" baseline="0">
                        <a:ln>
                          <a:noFill/>
                        </a:ln>
                        <a:solidFill>
                          <a:schemeClr val="tx1"/>
                        </a:solidFill>
                        <a:effectLst/>
                        <a:latin typeface="Lucida Grande" charset="0"/>
                        <a:ea typeface="ヒラギノ角ゴ ProN W3" charset="-128"/>
                        <a:cs typeface="ヒラギノ角ゴ ProN W3" charset="-128"/>
                        <a:sym typeface="Lucida Grande" charset="0"/>
                      </a:endParaRPr>
                    </a:p>
                  </a:txBody>
                  <a:tcPr marL="34290" marR="34290" marT="34297" marB="3429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endParaRPr kumimoji="0" lang="en-US" sz="2000" b="0" i="0" u="none" strike="noStrike" cap="none" normalizeH="0" baseline="0">
                        <a:ln>
                          <a:noFill/>
                        </a:ln>
                        <a:solidFill>
                          <a:schemeClr val="tx1"/>
                        </a:solidFill>
                        <a:effectLst/>
                        <a:latin typeface="Lucida Grande" charset="0"/>
                        <a:ea typeface="ヒラギノ角ゴ ProN W3" charset="-128"/>
                        <a:cs typeface="ヒラギノ角ゴ ProN W3" charset="-128"/>
                        <a:sym typeface="Lucida Grande" charset="0"/>
                      </a:endParaRPr>
                    </a:p>
                  </a:txBody>
                  <a:tcPr marL="34290" marR="34290" marT="34297" marB="3429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endParaRPr kumimoji="0" lang="en-US" sz="2000" b="0" i="0" u="none" strike="noStrike" cap="none" normalizeH="0" baseline="0">
                        <a:ln>
                          <a:noFill/>
                        </a:ln>
                        <a:solidFill>
                          <a:schemeClr val="tx1"/>
                        </a:solidFill>
                        <a:effectLst/>
                        <a:latin typeface="Lucida Grande" charset="0"/>
                        <a:ea typeface="ヒラギノ角ゴ ProN W3" charset="-128"/>
                        <a:cs typeface="ヒラギノ角ゴ ProN W3" charset="-128"/>
                        <a:sym typeface="Lucida Grande" charset="0"/>
                      </a:endParaRPr>
                    </a:p>
                  </a:txBody>
                  <a:tcPr marL="34290" marR="34290" marT="34297" marB="3429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r>
                        <a:rPr kumimoji="0" lang="en-US" sz="2000" b="0" i="0" u="none" strike="noStrike" cap="none" normalizeH="0" baseline="0">
                          <a:ln>
                            <a:noFill/>
                          </a:ln>
                          <a:solidFill>
                            <a:schemeClr val="tx1"/>
                          </a:solidFill>
                          <a:effectLst/>
                          <a:latin typeface="Lucida Grande" charset="0"/>
                          <a:ea typeface="ヒラギノ角ゴ ProN W3" charset="-128"/>
                          <a:cs typeface="ヒラギノ角ゴ ProN W3" charset="-128"/>
                          <a:sym typeface="Lucida Grande" charset="0"/>
                        </a:rPr>
                        <a:t>3</a:t>
                      </a:r>
                    </a:p>
                  </a:txBody>
                  <a:tcPr marL="34290" marR="34290" marT="34297" marB="3429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6154">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endParaRPr kumimoji="0" lang="en-US" sz="2000" b="0" i="0" u="none" strike="noStrike" cap="none" normalizeH="0" baseline="0">
                        <a:ln>
                          <a:noFill/>
                        </a:ln>
                        <a:solidFill>
                          <a:schemeClr val="tx1"/>
                        </a:solidFill>
                        <a:effectLst/>
                        <a:latin typeface="Lucida Grande" charset="0"/>
                        <a:ea typeface="ヒラギノ角ゴ ProN W3" charset="-128"/>
                        <a:cs typeface="ヒラギノ角ゴ ProN W3" charset="-128"/>
                        <a:sym typeface="Lucida Grande" charset="0"/>
                      </a:endParaRPr>
                    </a:p>
                  </a:txBody>
                  <a:tcPr marL="34290" marR="34290" marT="34297" marB="3429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endParaRPr kumimoji="0" lang="en-US" sz="2000" b="0" i="0" u="none" strike="noStrike" cap="none" normalizeH="0" baseline="0">
                        <a:ln>
                          <a:noFill/>
                        </a:ln>
                        <a:solidFill>
                          <a:schemeClr val="tx1"/>
                        </a:solidFill>
                        <a:effectLst/>
                        <a:latin typeface="Lucida Grande" charset="0"/>
                        <a:ea typeface="ヒラギノ角ゴ ProN W3" charset="-128"/>
                        <a:cs typeface="ヒラギノ角ゴ ProN W3" charset="-128"/>
                        <a:sym typeface="Lucida Grande" charset="0"/>
                      </a:endParaRPr>
                    </a:p>
                  </a:txBody>
                  <a:tcPr marL="34290" marR="34290" marT="34297" marB="3429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endParaRPr kumimoji="0" lang="en-US" sz="2000" b="0" i="0" u="none" strike="noStrike" cap="none" normalizeH="0" baseline="0">
                        <a:ln>
                          <a:noFill/>
                        </a:ln>
                        <a:solidFill>
                          <a:schemeClr val="tx1"/>
                        </a:solidFill>
                        <a:effectLst/>
                        <a:latin typeface="Lucida Grande" charset="0"/>
                        <a:ea typeface="ヒラギノ角ゴ ProN W3" charset="-128"/>
                        <a:cs typeface="ヒラギノ角ゴ ProN W3" charset="-128"/>
                        <a:sym typeface="Lucida Grande" charset="0"/>
                      </a:endParaRPr>
                    </a:p>
                  </a:txBody>
                  <a:tcPr marL="34290" marR="34290" marT="34297" marB="3429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r>
                        <a:rPr kumimoji="0" lang="en-US" sz="2000" b="0" i="0" u="none" strike="noStrike" cap="none" normalizeH="0" baseline="0" dirty="0">
                          <a:ln>
                            <a:noFill/>
                          </a:ln>
                          <a:solidFill>
                            <a:schemeClr val="tx1"/>
                          </a:solidFill>
                          <a:effectLst/>
                          <a:latin typeface="Lucida Grande" charset="0"/>
                          <a:ea typeface="ヒラギノ角ゴ ProN W3" charset="-128"/>
                          <a:cs typeface="ヒラギノ角ゴ ProN W3" charset="-128"/>
                          <a:sym typeface="Lucida Grande" charset="0"/>
                        </a:rPr>
                        <a:t>4</a:t>
                      </a:r>
                    </a:p>
                  </a:txBody>
                  <a:tcPr marL="34290" marR="34290" marT="34297" marB="3429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56154">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endParaRPr kumimoji="0" lang="en-US" sz="2000" b="0" i="0" u="none" strike="noStrike" cap="none" normalizeH="0" baseline="0">
                        <a:ln>
                          <a:noFill/>
                        </a:ln>
                        <a:solidFill>
                          <a:schemeClr val="tx1"/>
                        </a:solidFill>
                        <a:effectLst/>
                        <a:latin typeface="Lucida Grande" charset="0"/>
                        <a:ea typeface="ヒラギノ角ゴ ProN W3" charset="-128"/>
                        <a:cs typeface="ヒラギノ角ゴ ProN W3" charset="-128"/>
                        <a:sym typeface="Lucida Grande" charset="0"/>
                      </a:endParaRPr>
                    </a:p>
                  </a:txBody>
                  <a:tcPr marL="34290" marR="34290" marT="34297" marB="3429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endParaRPr kumimoji="0" lang="en-US" sz="2000" b="0" i="0" u="none" strike="noStrike" cap="none" normalizeH="0" baseline="0">
                        <a:ln>
                          <a:noFill/>
                        </a:ln>
                        <a:solidFill>
                          <a:schemeClr val="tx1"/>
                        </a:solidFill>
                        <a:effectLst/>
                        <a:latin typeface="Lucida Grande" charset="0"/>
                        <a:ea typeface="ヒラギノ角ゴ ProN W3" charset="-128"/>
                        <a:cs typeface="ヒラギノ角ゴ ProN W3" charset="-128"/>
                        <a:sym typeface="Lucida Grande" charset="0"/>
                      </a:endParaRPr>
                    </a:p>
                  </a:txBody>
                  <a:tcPr marL="34290" marR="34290" marT="34297" marB="3429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endParaRPr kumimoji="0" lang="en-US" sz="2000" b="0" i="0" u="none" strike="noStrike" cap="none" normalizeH="0" baseline="0">
                        <a:ln>
                          <a:noFill/>
                        </a:ln>
                        <a:solidFill>
                          <a:schemeClr val="tx1"/>
                        </a:solidFill>
                        <a:effectLst/>
                        <a:latin typeface="Lucida Grande" charset="0"/>
                        <a:ea typeface="ヒラギノ角ゴ ProN W3" charset="-128"/>
                        <a:cs typeface="ヒラギノ角ゴ ProN W3" charset="-128"/>
                        <a:sym typeface="Lucida Grande" charset="0"/>
                      </a:endParaRPr>
                    </a:p>
                  </a:txBody>
                  <a:tcPr marL="34290" marR="34290" marT="34297" marB="3429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r>
                        <a:rPr kumimoji="0" lang="en-US" sz="2000" b="0" i="0" u="none" strike="noStrike" cap="none" normalizeH="0" baseline="0" dirty="0">
                          <a:ln>
                            <a:noFill/>
                          </a:ln>
                          <a:solidFill>
                            <a:schemeClr val="tx1"/>
                          </a:solidFill>
                          <a:effectLst/>
                          <a:latin typeface="Lucida Grande" charset="0"/>
                          <a:ea typeface="ヒラギノ角ゴ ProN W3" charset="-128"/>
                          <a:cs typeface="ヒラギノ角ゴ ProN W3" charset="-128"/>
                          <a:sym typeface="Lucida Grande" charset="0"/>
                        </a:rPr>
                        <a:t>5</a:t>
                      </a:r>
                    </a:p>
                  </a:txBody>
                  <a:tcPr marL="34290" marR="34290" marT="34297" marB="3429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Rectangle 1">
            <a:extLst>
              <a:ext uri="{FF2B5EF4-FFF2-40B4-BE49-F238E27FC236}">
                <a16:creationId xmlns:a16="http://schemas.microsoft.com/office/drawing/2014/main" id="{7087B2FE-B94D-0A43-8D7C-5D7318267BF9}"/>
              </a:ext>
            </a:extLst>
          </p:cNvPr>
          <p:cNvSpPr>
            <a:spLocks noGrp="1" noChangeArrowheads="1"/>
          </p:cNvSpPr>
          <p:nvPr>
            <p:ph type="title"/>
          </p:nvPr>
        </p:nvSpPr>
        <p:spPr/>
        <p:txBody>
          <a:bodyPr/>
          <a:lstStyle/>
          <a:p>
            <a:r>
              <a:rPr lang="en-US" altLang="en-US"/>
              <a:t>Loop Unrolling</a:t>
            </a:r>
          </a:p>
        </p:txBody>
      </p:sp>
      <p:sp>
        <p:nvSpPr>
          <p:cNvPr id="180226" name="Rectangle 2">
            <a:extLst>
              <a:ext uri="{FF2B5EF4-FFF2-40B4-BE49-F238E27FC236}">
                <a16:creationId xmlns:a16="http://schemas.microsoft.com/office/drawing/2014/main" id="{416F101F-1B21-9443-90E6-2B0FBAFFE051}"/>
              </a:ext>
            </a:extLst>
          </p:cNvPr>
          <p:cNvSpPr>
            <a:spLocks noGrp="1" noChangeArrowheads="1"/>
          </p:cNvSpPr>
          <p:nvPr>
            <p:ph type="body" idx="1"/>
          </p:nvPr>
        </p:nvSpPr>
        <p:spPr>
          <a:xfrm>
            <a:off x="371475" y="1219200"/>
            <a:ext cx="8455025" cy="5105400"/>
          </a:xfrm>
        </p:spPr>
        <p:txBody>
          <a:bodyPr/>
          <a:lstStyle/>
          <a:p>
            <a:pPr marL="617538"/>
            <a:r>
              <a:rPr lang="en-US" altLang="en-US"/>
              <a:t>Loop unrolling—multiple copies of the loop body are made and instructions from different iterations are scheduled together as a way to increase ILP</a:t>
            </a:r>
          </a:p>
          <a:p>
            <a:pPr marL="617538"/>
            <a:r>
              <a:rPr lang="en-US" altLang="en-US"/>
              <a:t>Apply loop unrolling (4 times for our example) and then schedule the resulting code</a:t>
            </a:r>
          </a:p>
          <a:p>
            <a:pPr marL="904875" lvl="1"/>
            <a:r>
              <a:rPr lang="en-US" altLang="en-US"/>
              <a:t>Eliminate unnecessary loop overhead instructions</a:t>
            </a:r>
          </a:p>
          <a:p>
            <a:pPr marL="904875" lvl="1"/>
            <a:r>
              <a:rPr lang="en-US" altLang="en-US"/>
              <a:t>Schedule so as to avoid load-use hazards</a:t>
            </a:r>
          </a:p>
          <a:p>
            <a:pPr marL="617538"/>
            <a:r>
              <a:rPr lang="en-US" altLang="en-US"/>
              <a:t>During unrolling, the compiler applies register renaming to eliminate all data dependencies that are </a:t>
            </a:r>
            <a:r>
              <a:rPr lang="en-US" altLang="en-US" i="1"/>
              <a:t>not</a:t>
            </a:r>
            <a:r>
              <a:rPr lang="en-US" altLang="en-US"/>
              <a:t> true dependencies</a:t>
            </a:r>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Rectangle 1">
            <a:extLst>
              <a:ext uri="{FF2B5EF4-FFF2-40B4-BE49-F238E27FC236}">
                <a16:creationId xmlns:a16="http://schemas.microsoft.com/office/drawing/2014/main" id="{AA1EA32B-5310-A444-8463-D696E1BD32D2}"/>
              </a:ext>
            </a:extLst>
          </p:cNvPr>
          <p:cNvSpPr>
            <a:spLocks noGrp="1" noChangeArrowheads="1"/>
          </p:cNvSpPr>
          <p:nvPr>
            <p:ph type="title"/>
          </p:nvPr>
        </p:nvSpPr>
        <p:spPr/>
        <p:txBody>
          <a:bodyPr/>
          <a:lstStyle/>
          <a:p>
            <a:r>
              <a:rPr lang="en-US" altLang="en-US"/>
              <a:t>Unrolled Code Example</a:t>
            </a:r>
          </a:p>
        </p:txBody>
      </p:sp>
      <p:sp>
        <p:nvSpPr>
          <p:cNvPr id="181250" name="Rectangle 2">
            <a:extLst>
              <a:ext uri="{FF2B5EF4-FFF2-40B4-BE49-F238E27FC236}">
                <a16:creationId xmlns:a16="http://schemas.microsoft.com/office/drawing/2014/main" id="{D9FDB3B9-3933-6240-B497-338529F7145A}"/>
              </a:ext>
            </a:extLst>
          </p:cNvPr>
          <p:cNvSpPr>
            <a:spLocks noGrp="1" noChangeArrowheads="1"/>
          </p:cNvSpPr>
          <p:nvPr>
            <p:ph type="body" idx="1"/>
          </p:nvPr>
        </p:nvSpPr>
        <p:spPr>
          <a:xfrm>
            <a:off x="685800" y="1054100"/>
            <a:ext cx="8001000" cy="5803900"/>
          </a:xfrm>
        </p:spPr>
        <p:txBody>
          <a:bodyPr/>
          <a:lstStyle/>
          <a:p>
            <a:pPr marL="617538">
              <a:buFontTx/>
              <a:buNone/>
            </a:pPr>
            <a:r>
              <a:rPr lang="en-US" altLang="en-US" sz="2200">
                <a:latin typeface="Courier New" panose="02070309020205020404" pitchFamily="49" charset="0"/>
                <a:sym typeface="Courier New" panose="02070309020205020404" pitchFamily="49" charset="0"/>
              </a:rPr>
              <a:t>lp:	lw	$t0,0($s1)	  # $t0=array element</a:t>
            </a:r>
          </a:p>
          <a:p>
            <a:pPr marL="617538">
              <a:buFontTx/>
              <a:buNone/>
            </a:pPr>
            <a:r>
              <a:rPr lang="en-US" altLang="en-US" sz="2200">
                <a:latin typeface="Courier New" panose="02070309020205020404" pitchFamily="49" charset="0"/>
                <a:sym typeface="Courier New" panose="02070309020205020404" pitchFamily="49" charset="0"/>
              </a:rPr>
              <a:t>		lw	$t1,-4($s1)  # $t1=array element</a:t>
            </a:r>
          </a:p>
          <a:p>
            <a:pPr marL="617538">
              <a:spcBef>
                <a:spcPts val="275"/>
              </a:spcBef>
              <a:buFontTx/>
              <a:buNone/>
            </a:pPr>
            <a:r>
              <a:rPr lang="en-US" altLang="en-US" sz="2200">
                <a:latin typeface="Courier New" panose="02070309020205020404" pitchFamily="49" charset="0"/>
                <a:sym typeface="Courier New" panose="02070309020205020404" pitchFamily="49" charset="0"/>
              </a:rPr>
              <a:t>		lw	$t2,-8($s1)  # $t2=array element</a:t>
            </a:r>
          </a:p>
          <a:p>
            <a:pPr marL="617538">
              <a:spcBef>
                <a:spcPts val="275"/>
              </a:spcBef>
              <a:buFontTx/>
              <a:buNone/>
            </a:pPr>
            <a:r>
              <a:rPr lang="en-US" altLang="en-US" sz="2200">
                <a:latin typeface="Courier New" panose="02070309020205020404" pitchFamily="49" charset="0"/>
                <a:sym typeface="Courier New" panose="02070309020205020404" pitchFamily="49" charset="0"/>
              </a:rPr>
              <a:t>		lw	$t3,-12($s1) # $t3=array element</a:t>
            </a:r>
          </a:p>
          <a:p>
            <a:pPr marL="617538">
              <a:spcBef>
                <a:spcPts val="275"/>
              </a:spcBef>
              <a:buFontTx/>
              <a:buNone/>
            </a:pPr>
            <a:r>
              <a:rPr lang="en-US" altLang="en-US" sz="2200">
                <a:latin typeface="Courier New" panose="02070309020205020404" pitchFamily="49" charset="0"/>
                <a:sym typeface="Courier New" panose="02070309020205020404" pitchFamily="49" charset="0"/>
              </a:rPr>
              <a:t>		addu	$t0,$t0,$s2  # add scalar in $s2</a:t>
            </a:r>
          </a:p>
          <a:p>
            <a:pPr marL="617538">
              <a:spcBef>
                <a:spcPts val="275"/>
              </a:spcBef>
              <a:buFontTx/>
              <a:buNone/>
            </a:pPr>
            <a:r>
              <a:rPr lang="en-US" altLang="en-US" sz="2200">
                <a:latin typeface="Courier New" panose="02070309020205020404" pitchFamily="49" charset="0"/>
                <a:sym typeface="Courier New" panose="02070309020205020404" pitchFamily="49" charset="0"/>
              </a:rPr>
              <a:t>		addu	$t1,$t1,$s2  # add scalar in $s2</a:t>
            </a:r>
          </a:p>
          <a:p>
            <a:pPr marL="617538">
              <a:spcBef>
                <a:spcPts val="275"/>
              </a:spcBef>
              <a:buFontTx/>
              <a:buNone/>
            </a:pPr>
            <a:r>
              <a:rPr lang="en-US" altLang="en-US" sz="2200">
                <a:latin typeface="Courier New" panose="02070309020205020404" pitchFamily="49" charset="0"/>
                <a:sym typeface="Courier New" panose="02070309020205020404" pitchFamily="49" charset="0"/>
              </a:rPr>
              <a:t>		addu	$t2,$t2,$s2  # add scalar in $s2</a:t>
            </a:r>
          </a:p>
          <a:p>
            <a:pPr marL="617538">
              <a:spcBef>
                <a:spcPts val="275"/>
              </a:spcBef>
              <a:buFontTx/>
              <a:buNone/>
            </a:pPr>
            <a:r>
              <a:rPr lang="en-US" altLang="en-US" sz="2200">
                <a:latin typeface="Courier New" panose="02070309020205020404" pitchFamily="49" charset="0"/>
                <a:sym typeface="Courier New" panose="02070309020205020404" pitchFamily="49" charset="0"/>
              </a:rPr>
              <a:t>		addu	$t3,$t3,$s2  # add scalar in $s2</a:t>
            </a:r>
          </a:p>
          <a:p>
            <a:pPr marL="617538">
              <a:spcBef>
                <a:spcPts val="275"/>
              </a:spcBef>
              <a:buFontTx/>
              <a:buNone/>
            </a:pPr>
            <a:r>
              <a:rPr lang="en-US" altLang="en-US" sz="2200">
                <a:latin typeface="Courier New" panose="02070309020205020404" pitchFamily="49" charset="0"/>
                <a:sym typeface="Courier New" panose="02070309020205020404" pitchFamily="49" charset="0"/>
              </a:rPr>
              <a:t>		sw	$t0,0($s1)   # store result</a:t>
            </a:r>
          </a:p>
          <a:p>
            <a:pPr marL="617538">
              <a:spcBef>
                <a:spcPts val="275"/>
              </a:spcBef>
              <a:buFontTx/>
              <a:buNone/>
            </a:pPr>
            <a:r>
              <a:rPr lang="en-US" altLang="en-US" sz="2200">
                <a:latin typeface="Courier New" panose="02070309020205020404" pitchFamily="49" charset="0"/>
                <a:sym typeface="Courier New" panose="02070309020205020404" pitchFamily="49" charset="0"/>
              </a:rPr>
              <a:t>		sw	$t1,-4($s1)  # store result</a:t>
            </a:r>
          </a:p>
          <a:p>
            <a:pPr marL="617538">
              <a:spcBef>
                <a:spcPts val="275"/>
              </a:spcBef>
              <a:buFontTx/>
              <a:buNone/>
            </a:pPr>
            <a:r>
              <a:rPr lang="en-US" altLang="en-US" sz="2200">
                <a:latin typeface="Courier New" panose="02070309020205020404" pitchFamily="49" charset="0"/>
                <a:sym typeface="Courier New" panose="02070309020205020404" pitchFamily="49" charset="0"/>
              </a:rPr>
              <a:t>		sw	$t2,-8($s1)  # store result</a:t>
            </a:r>
          </a:p>
          <a:p>
            <a:pPr marL="617538">
              <a:spcBef>
                <a:spcPts val="275"/>
              </a:spcBef>
              <a:buFontTx/>
              <a:buNone/>
            </a:pPr>
            <a:r>
              <a:rPr lang="en-US" altLang="en-US" sz="2200">
                <a:latin typeface="Courier New" panose="02070309020205020404" pitchFamily="49" charset="0"/>
                <a:sym typeface="Courier New" panose="02070309020205020404" pitchFamily="49" charset="0"/>
              </a:rPr>
              <a:t>		sw	$t3,-12($s1) # store result</a:t>
            </a:r>
          </a:p>
          <a:p>
            <a:pPr marL="617538">
              <a:spcBef>
                <a:spcPts val="275"/>
              </a:spcBef>
              <a:buFontTx/>
              <a:buNone/>
            </a:pPr>
            <a:r>
              <a:rPr lang="en-US" altLang="en-US" sz="2200">
                <a:latin typeface="Courier New" panose="02070309020205020404" pitchFamily="49" charset="0"/>
                <a:sym typeface="Courier New" panose="02070309020205020404" pitchFamily="49" charset="0"/>
              </a:rPr>
              <a:t>		addi	$s1,$s1,-16  # decrement pointer</a:t>
            </a:r>
          </a:p>
          <a:p>
            <a:pPr marL="617538">
              <a:spcBef>
                <a:spcPts val="275"/>
              </a:spcBef>
              <a:buFontTx/>
              <a:buNone/>
            </a:pPr>
            <a:r>
              <a:rPr lang="en-US" altLang="en-US" sz="2200">
                <a:latin typeface="Courier New" panose="02070309020205020404" pitchFamily="49" charset="0"/>
                <a:sym typeface="Courier New" panose="02070309020205020404" pitchFamily="49" charset="0"/>
              </a:rPr>
              <a:t>		bne	$s1,$0,lp    # branch if $s1 != 0</a:t>
            </a:r>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3297" name="Rectangle 1">
            <a:extLst>
              <a:ext uri="{FF2B5EF4-FFF2-40B4-BE49-F238E27FC236}">
                <a16:creationId xmlns:a16="http://schemas.microsoft.com/office/drawing/2014/main" id="{8DF273F3-DB33-A44D-A64E-D422B9119D8D}"/>
              </a:ext>
            </a:extLst>
          </p:cNvPr>
          <p:cNvSpPr>
            <a:spLocks noGrp="1" noChangeArrowheads="1"/>
          </p:cNvSpPr>
          <p:nvPr>
            <p:ph type="title"/>
          </p:nvPr>
        </p:nvSpPr>
        <p:spPr/>
        <p:txBody>
          <a:bodyPr/>
          <a:lstStyle/>
          <a:p>
            <a:r>
              <a:rPr lang="en-US" altLang="en-US"/>
              <a:t>Scheduled Code (Unrolled)</a:t>
            </a:r>
          </a:p>
        </p:txBody>
      </p:sp>
      <p:sp>
        <p:nvSpPr>
          <p:cNvPr id="183298" name="Rectangle 2">
            <a:extLst>
              <a:ext uri="{FF2B5EF4-FFF2-40B4-BE49-F238E27FC236}">
                <a16:creationId xmlns:a16="http://schemas.microsoft.com/office/drawing/2014/main" id="{6BFC8D7D-0D68-8A4A-A958-1B57E734DF13}"/>
              </a:ext>
            </a:extLst>
          </p:cNvPr>
          <p:cNvSpPr>
            <a:spLocks noGrp="1" noChangeArrowheads="1"/>
          </p:cNvSpPr>
          <p:nvPr>
            <p:ph type="body" idx="1"/>
          </p:nvPr>
        </p:nvSpPr>
        <p:spPr>
          <a:xfrm>
            <a:off x="193675" y="5092700"/>
            <a:ext cx="8721725" cy="1604963"/>
          </a:xfrm>
        </p:spPr>
        <p:txBody>
          <a:bodyPr/>
          <a:lstStyle/>
          <a:p>
            <a:pPr marL="617538"/>
            <a:r>
              <a:rPr lang="en-US" altLang="en-US"/>
              <a:t>Eight clock cycles to execute 14 instructions for a</a:t>
            </a:r>
          </a:p>
          <a:p>
            <a:pPr marL="904875" lvl="1"/>
            <a:r>
              <a:rPr lang="en-US" altLang="en-US"/>
              <a:t>CPI of 0.57 (versus the best case of 0.5)</a:t>
            </a:r>
          </a:p>
          <a:p>
            <a:pPr marL="904875" lvl="1"/>
            <a:r>
              <a:rPr lang="en-US" altLang="en-US"/>
              <a:t>IPC of 1.8 (versus the best case of 2.0)</a:t>
            </a:r>
          </a:p>
        </p:txBody>
      </p:sp>
      <p:graphicFrame>
        <p:nvGraphicFramePr>
          <p:cNvPr id="75779" name="Group 3">
            <a:extLst>
              <a:ext uri="{FF2B5EF4-FFF2-40B4-BE49-F238E27FC236}">
                <a16:creationId xmlns:a16="http://schemas.microsoft.com/office/drawing/2014/main" id="{3323BBF9-4B1F-FC41-BED6-ECBE4DB77C8D}"/>
              </a:ext>
            </a:extLst>
          </p:cNvPr>
          <p:cNvGraphicFramePr>
            <a:graphicFrameLocks noGrp="1"/>
          </p:cNvGraphicFramePr>
          <p:nvPr/>
        </p:nvGraphicFramePr>
        <p:xfrm>
          <a:off x="606425" y="993775"/>
          <a:ext cx="8001000" cy="3908421"/>
        </p:xfrm>
        <a:graphic>
          <a:graphicData uri="http://schemas.openxmlformats.org/drawingml/2006/table">
            <a:tbl>
              <a:tblPr/>
              <a:tblGrid>
                <a:gridCol w="838677">
                  <a:extLst>
                    <a:ext uri="{9D8B030D-6E8A-4147-A177-3AD203B41FA5}">
                      <a16:colId xmlns:a16="http://schemas.microsoft.com/office/drawing/2014/main" val="20000"/>
                    </a:ext>
                  </a:extLst>
                </a:gridCol>
                <a:gridCol w="3200400">
                  <a:extLst>
                    <a:ext uri="{9D8B030D-6E8A-4147-A177-3AD203B41FA5}">
                      <a16:colId xmlns:a16="http://schemas.microsoft.com/office/drawing/2014/main" val="20001"/>
                    </a:ext>
                  </a:extLst>
                </a:gridCol>
                <a:gridCol w="3200400">
                  <a:extLst>
                    <a:ext uri="{9D8B030D-6E8A-4147-A177-3AD203B41FA5}">
                      <a16:colId xmlns:a16="http://schemas.microsoft.com/office/drawing/2014/main" val="20002"/>
                    </a:ext>
                  </a:extLst>
                </a:gridCol>
                <a:gridCol w="761523">
                  <a:extLst>
                    <a:ext uri="{9D8B030D-6E8A-4147-A177-3AD203B41FA5}">
                      <a16:colId xmlns:a16="http://schemas.microsoft.com/office/drawing/2014/main" val="20003"/>
                    </a:ext>
                  </a:extLst>
                </a:gridCol>
              </a:tblGrid>
              <a:tr h="434269">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endParaRPr kumimoji="0" lang="en-US" sz="2000" b="0" i="0" u="none" strike="noStrike" cap="none" normalizeH="0" baseline="0">
                        <a:ln>
                          <a:noFill/>
                        </a:ln>
                        <a:solidFill>
                          <a:schemeClr val="tx1"/>
                        </a:solidFill>
                        <a:effectLst/>
                        <a:latin typeface="Lucida Grande" charset="0"/>
                        <a:ea typeface="ヒラギノ角ゴ ProN W3" charset="-128"/>
                        <a:cs typeface="ヒラギノ角ゴ ProN W3" charset="-128"/>
                        <a:sym typeface="Lucida Grande" charset="0"/>
                      </a:endParaRPr>
                    </a:p>
                  </a:txBody>
                  <a:tcPr marL="34290" marR="34290" marT="34284" marB="3428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r>
                        <a:rPr kumimoji="0" lang="en-US" sz="2000" b="0" i="0" u="none" strike="noStrike" cap="none" normalizeH="0" baseline="0">
                          <a:ln>
                            <a:noFill/>
                          </a:ln>
                          <a:solidFill>
                            <a:schemeClr val="tx1"/>
                          </a:solidFill>
                          <a:effectLst/>
                          <a:latin typeface="Lucida Grande" charset="0"/>
                          <a:ea typeface="ヒラギノ角ゴ ProN W3" charset="-128"/>
                          <a:cs typeface="ヒラギノ角ゴ ProN W3" charset="-128"/>
                          <a:sym typeface="Lucida Grande" charset="0"/>
                        </a:rPr>
                        <a:t>ALU or branch</a:t>
                      </a:r>
                    </a:p>
                  </a:txBody>
                  <a:tcPr marL="34290" marR="34290" marT="34284" marB="3428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r>
                        <a:rPr kumimoji="0" lang="en-US" sz="2000" b="0" i="0" u="none" strike="noStrike" cap="none" normalizeH="0" baseline="0">
                          <a:ln>
                            <a:noFill/>
                          </a:ln>
                          <a:solidFill>
                            <a:schemeClr val="tx1"/>
                          </a:solidFill>
                          <a:effectLst/>
                          <a:latin typeface="Lucida Grande" charset="0"/>
                          <a:ea typeface="ヒラギノ角ゴ ProN W3" charset="-128"/>
                          <a:cs typeface="ヒラギノ角ゴ ProN W3" charset="-128"/>
                          <a:sym typeface="Lucida Grande" charset="0"/>
                        </a:rPr>
                        <a:t>Data transfer</a:t>
                      </a:r>
                    </a:p>
                  </a:txBody>
                  <a:tcPr marL="34290" marR="34290" marT="34284" marB="3428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r>
                        <a:rPr kumimoji="0" lang="en-US" sz="2000" b="0" i="0" u="none" strike="noStrike" cap="none" normalizeH="0" baseline="0">
                          <a:ln>
                            <a:noFill/>
                          </a:ln>
                          <a:solidFill>
                            <a:schemeClr val="tx1"/>
                          </a:solidFill>
                          <a:effectLst/>
                          <a:latin typeface="Lucida Grande" charset="0"/>
                          <a:ea typeface="ヒラギノ角ゴ ProN W3" charset="-128"/>
                          <a:cs typeface="ヒラギノ角ゴ ProN W3" charset="-128"/>
                          <a:sym typeface="Lucida Grande" charset="0"/>
                        </a:rPr>
                        <a:t>CC</a:t>
                      </a:r>
                    </a:p>
                  </a:txBody>
                  <a:tcPr marL="34290" marR="34290" marT="34284" marB="3428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4269">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r>
                        <a:rPr kumimoji="0" lang="en-US" sz="2000" b="0" i="0" u="none" strike="noStrike" cap="none" normalizeH="0" baseline="0">
                          <a:ln>
                            <a:noFill/>
                          </a:ln>
                          <a:solidFill>
                            <a:schemeClr val="tx1"/>
                          </a:solidFill>
                          <a:effectLst/>
                          <a:latin typeface="Lucida Grande" charset="0"/>
                          <a:ea typeface="ヒラギノ角ゴ ProN W3" charset="-128"/>
                          <a:cs typeface="ヒラギノ角ゴ ProN W3" charset="-128"/>
                          <a:sym typeface="Lucida Grande" charset="0"/>
                        </a:rPr>
                        <a:t>lp:</a:t>
                      </a:r>
                    </a:p>
                  </a:txBody>
                  <a:tcPr marL="34290" marR="34290" marT="34284" marB="3428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r>
                        <a:rPr kumimoji="0" lang="en-US" sz="2000" b="0" i="0" u="none" strike="noStrike" cap="none" normalizeH="0" baseline="0">
                          <a:ln>
                            <a:noFill/>
                          </a:ln>
                          <a:solidFill>
                            <a:schemeClr val="tx1"/>
                          </a:solidFill>
                          <a:effectLst/>
                          <a:latin typeface="Lucida Grande" charset="0"/>
                          <a:ea typeface="ヒラギノ角ゴ ProN W3" charset="-128"/>
                          <a:cs typeface="ヒラギノ角ゴ ProN W3" charset="-128"/>
                          <a:sym typeface="Lucida Grande" charset="0"/>
                        </a:rPr>
                        <a:t>addi  $s1,$s1,-16</a:t>
                      </a:r>
                    </a:p>
                  </a:txBody>
                  <a:tcPr marL="34290" marR="34290" marT="34284" marB="3428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r>
                        <a:rPr kumimoji="0" lang="en-US" sz="2000" b="0" i="0" u="none" strike="noStrike" cap="none" normalizeH="0" baseline="0">
                          <a:ln>
                            <a:noFill/>
                          </a:ln>
                          <a:solidFill>
                            <a:schemeClr val="tx1"/>
                          </a:solidFill>
                          <a:effectLst/>
                          <a:latin typeface="Lucida Grande" charset="0"/>
                          <a:ea typeface="ヒラギノ角ゴ ProN W3" charset="-128"/>
                          <a:cs typeface="ヒラギノ角ゴ ProN W3" charset="-128"/>
                          <a:sym typeface="Lucida Grande" charset="0"/>
                        </a:rPr>
                        <a:t>lw  $t0,0($s1)</a:t>
                      </a:r>
                    </a:p>
                  </a:txBody>
                  <a:tcPr marL="34290" marR="34290" marT="34284" marB="3428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r>
                        <a:rPr kumimoji="0" lang="en-US" sz="2000" b="0" i="0" u="none" strike="noStrike" cap="none" normalizeH="0" baseline="0">
                          <a:ln>
                            <a:noFill/>
                          </a:ln>
                          <a:solidFill>
                            <a:schemeClr val="tx1"/>
                          </a:solidFill>
                          <a:effectLst/>
                          <a:latin typeface="Lucida Grande" charset="0"/>
                          <a:ea typeface="ヒラギノ角ゴ ProN W3" charset="-128"/>
                          <a:cs typeface="ヒラギノ角ゴ ProN W3" charset="-128"/>
                          <a:sym typeface="Lucida Grande" charset="0"/>
                        </a:rPr>
                        <a:t>1</a:t>
                      </a:r>
                    </a:p>
                  </a:txBody>
                  <a:tcPr marL="34290" marR="34290" marT="34284" marB="3428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4269">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endParaRPr kumimoji="0" lang="en-US" sz="2000" b="0" i="0" u="none" strike="noStrike" cap="none" normalizeH="0" baseline="0">
                        <a:ln>
                          <a:noFill/>
                        </a:ln>
                        <a:solidFill>
                          <a:schemeClr val="tx1"/>
                        </a:solidFill>
                        <a:effectLst/>
                        <a:latin typeface="Lucida Grande" charset="0"/>
                        <a:ea typeface="ヒラギノ角ゴ ProN W3" charset="-128"/>
                        <a:cs typeface="ヒラギノ角ゴ ProN W3" charset="-128"/>
                        <a:sym typeface="Lucida Grande" charset="0"/>
                      </a:endParaRPr>
                    </a:p>
                  </a:txBody>
                  <a:tcPr marL="34290" marR="34290" marT="34284" marB="3428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endParaRPr kumimoji="0" lang="en-US" sz="2000" b="0" i="0" u="none" strike="noStrike" cap="none" normalizeH="0" baseline="0">
                        <a:ln>
                          <a:noFill/>
                        </a:ln>
                        <a:solidFill>
                          <a:schemeClr val="tx1"/>
                        </a:solidFill>
                        <a:effectLst/>
                        <a:latin typeface="Lucida Grande" charset="0"/>
                        <a:ea typeface="ヒラギノ角ゴ ProN W3" charset="-128"/>
                        <a:cs typeface="ヒラギノ角ゴ ProN W3" charset="-128"/>
                        <a:sym typeface="Lucida Grande" charset="0"/>
                      </a:endParaRPr>
                    </a:p>
                  </a:txBody>
                  <a:tcPr marL="34290" marR="34290" marT="34284" marB="3428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r>
                        <a:rPr kumimoji="0" lang="en-US" sz="2000" b="0" i="0" u="none" strike="noStrike" cap="none" normalizeH="0" baseline="0">
                          <a:ln>
                            <a:noFill/>
                          </a:ln>
                          <a:solidFill>
                            <a:schemeClr val="tx1"/>
                          </a:solidFill>
                          <a:effectLst/>
                          <a:latin typeface="Lucida Grande" charset="0"/>
                          <a:ea typeface="ヒラギノ角ゴ ProN W3" charset="-128"/>
                          <a:cs typeface="ヒラギノ角ゴ ProN W3" charset="-128"/>
                          <a:sym typeface="Lucida Grande" charset="0"/>
                        </a:rPr>
                        <a:t>lw  $t1,12($s1)</a:t>
                      </a:r>
                    </a:p>
                  </a:txBody>
                  <a:tcPr marL="34290" marR="34290" marT="34284" marB="3428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r>
                        <a:rPr kumimoji="0" lang="en-US" sz="2000" b="0" i="0" u="none" strike="noStrike" cap="none" normalizeH="0" baseline="0">
                          <a:ln>
                            <a:noFill/>
                          </a:ln>
                          <a:solidFill>
                            <a:schemeClr val="tx1"/>
                          </a:solidFill>
                          <a:effectLst/>
                          <a:latin typeface="Lucida Grande" charset="0"/>
                          <a:ea typeface="ヒラギノ角ゴ ProN W3" charset="-128"/>
                          <a:cs typeface="ヒラギノ角ゴ ProN W3" charset="-128"/>
                          <a:sym typeface="Lucida Grande" charset="0"/>
                        </a:rPr>
                        <a:t>2</a:t>
                      </a:r>
                    </a:p>
                  </a:txBody>
                  <a:tcPr marL="34290" marR="34290" marT="34284" marB="3428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4269">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endParaRPr kumimoji="0" lang="en-US" sz="2000" b="0" i="0" u="none" strike="noStrike" cap="none" normalizeH="0" baseline="0">
                        <a:ln>
                          <a:noFill/>
                        </a:ln>
                        <a:solidFill>
                          <a:schemeClr val="tx1"/>
                        </a:solidFill>
                        <a:effectLst/>
                        <a:latin typeface="Lucida Grande" charset="0"/>
                        <a:ea typeface="ヒラギノ角ゴ ProN W3" charset="-128"/>
                        <a:cs typeface="ヒラギノ角ゴ ProN W3" charset="-128"/>
                        <a:sym typeface="Lucida Grande" charset="0"/>
                      </a:endParaRPr>
                    </a:p>
                  </a:txBody>
                  <a:tcPr marL="34290" marR="34290" marT="34284" marB="3428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r>
                        <a:rPr kumimoji="0" lang="en-US" sz="2000" b="0" i="0" u="none" strike="noStrike" cap="none" normalizeH="0" baseline="0">
                          <a:ln>
                            <a:noFill/>
                          </a:ln>
                          <a:solidFill>
                            <a:schemeClr val="tx1"/>
                          </a:solidFill>
                          <a:effectLst/>
                          <a:latin typeface="Lucida Grande" charset="0"/>
                          <a:ea typeface="ヒラギノ角ゴ ProN W3" charset="-128"/>
                          <a:cs typeface="ヒラギノ角ゴ ProN W3" charset="-128"/>
                          <a:sym typeface="Lucida Grande" charset="0"/>
                        </a:rPr>
                        <a:t>addu  $t0,$t0,$s2</a:t>
                      </a:r>
                    </a:p>
                  </a:txBody>
                  <a:tcPr marL="34290" marR="34290" marT="34284" marB="3428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r>
                        <a:rPr kumimoji="0" lang="en-US" sz="2000" b="0" i="0" u="none" strike="noStrike" cap="none" normalizeH="0" baseline="0">
                          <a:ln>
                            <a:noFill/>
                          </a:ln>
                          <a:solidFill>
                            <a:schemeClr val="tx1"/>
                          </a:solidFill>
                          <a:effectLst/>
                          <a:latin typeface="Lucida Grande" charset="0"/>
                          <a:ea typeface="ヒラギノ角ゴ ProN W3" charset="-128"/>
                          <a:cs typeface="ヒラギノ角ゴ ProN W3" charset="-128"/>
                          <a:sym typeface="Lucida Grande" charset="0"/>
                        </a:rPr>
                        <a:t>lw  $t2,8($s1)</a:t>
                      </a:r>
                    </a:p>
                  </a:txBody>
                  <a:tcPr marL="34290" marR="34290" marT="34284" marB="3428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r>
                        <a:rPr kumimoji="0" lang="en-US" sz="2000" b="0" i="0" u="none" strike="noStrike" cap="none" normalizeH="0" baseline="0">
                          <a:ln>
                            <a:noFill/>
                          </a:ln>
                          <a:solidFill>
                            <a:schemeClr val="tx1"/>
                          </a:solidFill>
                          <a:effectLst/>
                          <a:latin typeface="Lucida Grande" charset="0"/>
                          <a:ea typeface="ヒラギノ角ゴ ProN W3" charset="-128"/>
                          <a:cs typeface="ヒラギノ角ゴ ProN W3" charset="-128"/>
                          <a:sym typeface="Lucida Grande" charset="0"/>
                        </a:rPr>
                        <a:t>3</a:t>
                      </a:r>
                    </a:p>
                  </a:txBody>
                  <a:tcPr marL="34290" marR="34290" marT="34284" marB="3428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4269">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endParaRPr kumimoji="0" lang="en-US" sz="2000" b="0" i="0" u="none" strike="noStrike" cap="none" normalizeH="0" baseline="0">
                        <a:ln>
                          <a:noFill/>
                        </a:ln>
                        <a:solidFill>
                          <a:schemeClr val="tx1"/>
                        </a:solidFill>
                        <a:effectLst/>
                        <a:latin typeface="Lucida Grande" charset="0"/>
                        <a:ea typeface="ヒラギノ角ゴ ProN W3" charset="-128"/>
                        <a:cs typeface="ヒラギノ角ゴ ProN W3" charset="-128"/>
                        <a:sym typeface="Lucida Grande" charset="0"/>
                      </a:endParaRPr>
                    </a:p>
                  </a:txBody>
                  <a:tcPr marL="34290" marR="34290" marT="34284" marB="3428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r>
                        <a:rPr kumimoji="0" lang="en-US" sz="2000" b="0" i="0" u="none" strike="noStrike" cap="none" normalizeH="0" baseline="0">
                          <a:ln>
                            <a:noFill/>
                          </a:ln>
                          <a:solidFill>
                            <a:schemeClr val="tx1"/>
                          </a:solidFill>
                          <a:effectLst/>
                          <a:latin typeface="Lucida Grande" charset="0"/>
                          <a:ea typeface="ヒラギノ角ゴ ProN W3" charset="-128"/>
                          <a:cs typeface="ヒラギノ角ゴ ProN W3" charset="-128"/>
                          <a:sym typeface="Lucida Grande" charset="0"/>
                        </a:rPr>
                        <a:t>addu  $t1,$t1,$s2</a:t>
                      </a:r>
                    </a:p>
                  </a:txBody>
                  <a:tcPr marL="34290" marR="34290" marT="34284" marB="3428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r>
                        <a:rPr kumimoji="0" lang="en-US" sz="2000" b="0" i="0" u="none" strike="noStrike" cap="none" normalizeH="0" baseline="0">
                          <a:ln>
                            <a:noFill/>
                          </a:ln>
                          <a:solidFill>
                            <a:schemeClr val="tx1"/>
                          </a:solidFill>
                          <a:effectLst/>
                          <a:latin typeface="Lucida Grande" charset="0"/>
                          <a:ea typeface="ヒラギノ角ゴ ProN W3" charset="-128"/>
                          <a:cs typeface="ヒラギノ角ゴ ProN W3" charset="-128"/>
                          <a:sym typeface="Lucida Grande" charset="0"/>
                        </a:rPr>
                        <a:t>lw  $t3,4($s1)</a:t>
                      </a:r>
                    </a:p>
                  </a:txBody>
                  <a:tcPr marL="34290" marR="34290" marT="34284" marB="3428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r>
                        <a:rPr kumimoji="0" lang="en-US" sz="2000" b="0" i="0" u="none" strike="noStrike" cap="none" normalizeH="0" baseline="0">
                          <a:ln>
                            <a:noFill/>
                          </a:ln>
                          <a:solidFill>
                            <a:schemeClr val="tx1"/>
                          </a:solidFill>
                          <a:effectLst/>
                          <a:latin typeface="Lucida Grande" charset="0"/>
                          <a:ea typeface="ヒラギノ角ゴ ProN W3" charset="-128"/>
                          <a:cs typeface="ヒラギノ角ゴ ProN W3" charset="-128"/>
                          <a:sym typeface="Lucida Grande" charset="0"/>
                        </a:rPr>
                        <a:t>4</a:t>
                      </a:r>
                    </a:p>
                  </a:txBody>
                  <a:tcPr marL="34290" marR="34290" marT="34284" marB="3428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4269">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endParaRPr kumimoji="0" lang="en-US" sz="2000" b="0" i="0" u="none" strike="noStrike" cap="none" normalizeH="0" baseline="0">
                        <a:ln>
                          <a:noFill/>
                        </a:ln>
                        <a:solidFill>
                          <a:schemeClr val="tx1"/>
                        </a:solidFill>
                        <a:effectLst/>
                        <a:latin typeface="Lucida Grande" charset="0"/>
                        <a:ea typeface="ヒラギノ角ゴ ProN W3" charset="-128"/>
                        <a:cs typeface="ヒラギノ角ゴ ProN W3" charset="-128"/>
                        <a:sym typeface="Lucida Grande" charset="0"/>
                      </a:endParaRPr>
                    </a:p>
                  </a:txBody>
                  <a:tcPr marL="34290" marR="34290" marT="34284" marB="3428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r>
                        <a:rPr kumimoji="0" lang="en-US" sz="2000" b="0" i="0" u="none" strike="noStrike" cap="none" normalizeH="0" baseline="0">
                          <a:ln>
                            <a:noFill/>
                          </a:ln>
                          <a:solidFill>
                            <a:schemeClr val="tx1"/>
                          </a:solidFill>
                          <a:effectLst/>
                          <a:latin typeface="Lucida Grande" charset="0"/>
                          <a:ea typeface="ヒラギノ角ゴ ProN W3" charset="-128"/>
                          <a:cs typeface="ヒラギノ角ゴ ProN W3" charset="-128"/>
                          <a:sym typeface="Lucida Grande" charset="0"/>
                        </a:rPr>
                        <a:t>addu  $t2,$t2,$s2</a:t>
                      </a:r>
                    </a:p>
                  </a:txBody>
                  <a:tcPr marL="34290" marR="34290" marT="34284" marB="3428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r>
                        <a:rPr kumimoji="0" lang="en-US" sz="2000" b="0" i="0" u="none" strike="noStrike" cap="none" normalizeH="0" baseline="0">
                          <a:ln>
                            <a:noFill/>
                          </a:ln>
                          <a:solidFill>
                            <a:schemeClr val="tx1"/>
                          </a:solidFill>
                          <a:effectLst/>
                          <a:latin typeface="Lucida Grande" charset="0"/>
                          <a:ea typeface="ヒラギノ角ゴ ProN W3" charset="-128"/>
                          <a:cs typeface="ヒラギノ角ゴ ProN W3" charset="-128"/>
                          <a:sym typeface="Lucida Grande" charset="0"/>
                        </a:rPr>
                        <a:t>sw  $t0,16($s1)</a:t>
                      </a:r>
                    </a:p>
                  </a:txBody>
                  <a:tcPr marL="34290" marR="34290" marT="34284" marB="3428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r>
                        <a:rPr kumimoji="0" lang="en-US" sz="2000" b="0" i="0" u="none" strike="noStrike" cap="none" normalizeH="0" baseline="0">
                          <a:ln>
                            <a:noFill/>
                          </a:ln>
                          <a:solidFill>
                            <a:schemeClr val="tx1"/>
                          </a:solidFill>
                          <a:effectLst/>
                          <a:latin typeface="Lucida Grande" charset="0"/>
                          <a:ea typeface="ヒラギノ角ゴ ProN W3" charset="-128"/>
                          <a:cs typeface="ヒラギノ角ゴ ProN W3" charset="-128"/>
                          <a:sym typeface="Lucida Grande" charset="0"/>
                        </a:rPr>
                        <a:t>5</a:t>
                      </a:r>
                    </a:p>
                  </a:txBody>
                  <a:tcPr marL="34290" marR="34290" marT="34284" marB="3428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34269">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endParaRPr kumimoji="0" lang="en-US" sz="2000" b="0" i="0" u="none" strike="noStrike" cap="none" normalizeH="0" baseline="0">
                        <a:ln>
                          <a:noFill/>
                        </a:ln>
                        <a:solidFill>
                          <a:schemeClr val="tx1"/>
                        </a:solidFill>
                        <a:effectLst/>
                        <a:latin typeface="Lucida Grande" charset="0"/>
                        <a:ea typeface="ヒラギノ角ゴ ProN W3" charset="-128"/>
                        <a:cs typeface="ヒラギノ角ゴ ProN W3" charset="-128"/>
                        <a:sym typeface="Lucida Grande" charset="0"/>
                      </a:endParaRPr>
                    </a:p>
                  </a:txBody>
                  <a:tcPr marL="34290" marR="34290" marT="34284" marB="3428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r>
                        <a:rPr kumimoji="0" lang="en-US" sz="2000" b="0" i="0" u="none" strike="noStrike" cap="none" normalizeH="0" baseline="0">
                          <a:ln>
                            <a:noFill/>
                          </a:ln>
                          <a:solidFill>
                            <a:schemeClr val="tx1"/>
                          </a:solidFill>
                          <a:effectLst/>
                          <a:latin typeface="Lucida Grande" charset="0"/>
                          <a:ea typeface="ヒラギノ角ゴ ProN W3" charset="-128"/>
                          <a:cs typeface="ヒラギノ角ゴ ProN W3" charset="-128"/>
                          <a:sym typeface="Lucida Grande" charset="0"/>
                        </a:rPr>
                        <a:t>addu  $t3,$t3,$s2</a:t>
                      </a:r>
                    </a:p>
                  </a:txBody>
                  <a:tcPr marL="34290" marR="34290" marT="34284" marB="3428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r>
                        <a:rPr kumimoji="0" lang="en-US" sz="2000" b="0" i="0" u="none" strike="noStrike" cap="none" normalizeH="0" baseline="0">
                          <a:ln>
                            <a:noFill/>
                          </a:ln>
                          <a:solidFill>
                            <a:schemeClr val="tx1"/>
                          </a:solidFill>
                          <a:effectLst/>
                          <a:latin typeface="Lucida Grande" charset="0"/>
                          <a:ea typeface="ヒラギノ角ゴ ProN W3" charset="-128"/>
                          <a:cs typeface="ヒラギノ角ゴ ProN W3" charset="-128"/>
                          <a:sym typeface="Lucida Grande" charset="0"/>
                        </a:rPr>
                        <a:t>sw  $t1,12($s1)</a:t>
                      </a:r>
                    </a:p>
                  </a:txBody>
                  <a:tcPr marL="34290" marR="34290" marT="34284" marB="3428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r>
                        <a:rPr kumimoji="0" lang="en-US" sz="2000" b="0" i="0" u="none" strike="noStrike" cap="none" normalizeH="0" baseline="0">
                          <a:ln>
                            <a:noFill/>
                          </a:ln>
                          <a:solidFill>
                            <a:schemeClr val="tx1"/>
                          </a:solidFill>
                          <a:effectLst/>
                          <a:latin typeface="Lucida Grande" charset="0"/>
                          <a:ea typeface="ヒラギノ角ゴ ProN W3" charset="-128"/>
                          <a:cs typeface="ヒラギノ角ゴ ProN W3" charset="-128"/>
                          <a:sym typeface="Lucida Grande" charset="0"/>
                        </a:rPr>
                        <a:t>6</a:t>
                      </a:r>
                    </a:p>
                  </a:txBody>
                  <a:tcPr marL="34290" marR="34290" marT="34284" marB="3428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34269">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endParaRPr kumimoji="0" lang="en-US" sz="2000" b="0" i="0" u="none" strike="noStrike" cap="none" normalizeH="0" baseline="0">
                        <a:ln>
                          <a:noFill/>
                        </a:ln>
                        <a:solidFill>
                          <a:schemeClr val="tx1"/>
                        </a:solidFill>
                        <a:effectLst/>
                        <a:latin typeface="Lucida Grande" charset="0"/>
                        <a:ea typeface="ヒラギノ角ゴ ProN W3" charset="-128"/>
                        <a:cs typeface="ヒラギノ角ゴ ProN W3" charset="-128"/>
                        <a:sym typeface="Lucida Grande" charset="0"/>
                      </a:endParaRPr>
                    </a:p>
                  </a:txBody>
                  <a:tcPr marL="34290" marR="34290" marT="34284" marB="3428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endParaRPr kumimoji="0" lang="en-US" sz="2000" b="0" i="0" u="none" strike="noStrike" cap="none" normalizeH="0" baseline="0">
                        <a:ln>
                          <a:noFill/>
                        </a:ln>
                        <a:solidFill>
                          <a:schemeClr val="tx1"/>
                        </a:solidFill>
                        <a:effectLst/>
                        <a:latin typeface="Lucida Grande" charset="0"/>
                        <a:ea typeface="ヒラギノ角ゴ ProN W3" charset="-128"/>
                        <a:cs typeface="ヒラギノ角ゴ ProN W3" charset="-128"/>
                        <a:sym typeface="Lucida Grande" charset="0"/>
                      </a:endParaRPr>
                    </a:p>
                  </a:txBody>
                  <a:tcPr marL="34290" marR="34290" marT="34284" marB="3428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r>
                        <a:rPr kumimoji="0" lang="en-US" sz="2000" b="0" i="0" u="none" strike="noStrike" cap="none" normalizeH="0" baseline="0">
                          <a:ln>
                            <a:noFill/>
                          </a:ln>
                          <a:solidFill>
                            <a:schemeClr val="tx1"/>
                          </a:solidFill>
                          <a:effectLst/>
                          <a:latin typeface="Lucida Grande" charset="0"/>
                          <a:ea typeface="ヒラギノ角ゴ ProN W3" charset="-128"/>
                          <a:cs typeface="ヒラギノ角ゴ ProN W3" charset="-128"/>
                          <a:sym typeface="Lucida Grande" charset="0"/>
                        </a:rPr>
                        <a:t>sw  $t2,8($s1)</a:t>
                      </a:r>
                    </a:p>
                  </a:txBody>
                  <a:tcPr marL="34290" marR="34290" marT="34284" marB="3428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r>
                        <a:rPr kumimoji="0" lang="en-US" sz="2000" b="0" i="0" u="none" strike="noStrike" cap="none" normalizeH="0" baseline="0">
                          <a:ln>
                            <a:noFill/>
                          </a:ln>
                          <a:solidFill>
                            <a:schemeClr val="tx1"/>
                          </a:solidFill>
                          <a:effectLst/>
                          <a:latin typeface="Lucida Grande" charset="0"/>
                          <a:ea typeface="ヒラギノ角ゴ ProN W3" charset="-128"/>
                          <a:cs typeface="ヒラギノ角ゴ ProN W3" charset="-128"/>
                          <a:sym typeface="Lucida Grande" charset="0"/>
                        </a:rPr>
                        <a:t>7</a:t>
                      </a:r>
                    </a:p>
                  </a:txBody>
                  <a:tcPr marL="34290" marR="34290" marT="34284" marB="3428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34269">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endParaRPr kumimoji="0" lang="en-US" sz="2000" b="0" i="0" u="none" strike="noStrike" cap="none" normalizeH="0" baseline="0">
                        <a:ln>
                          <a:noFill/>
                        </a:ln>
                        <a:solidFill>
                          <a:schemeClr val="tx1"/>
                        </a:solidFill>
                        <a:effectLst/>
                        <a:latin typeface="Lucida Grande" charset="0"/>
                        <a:ea typeface="ヒラギノ角ゴ ProN W3" charset="-128"/>
                        <a:cs typeface="ヒラギノ角ゴ ProN W3" charset="-128"/>
                        <a:sym typeface="Lucida Grande" charset="0"/>
                      </a:endParaRPr>
                    </a:p>
                  </a:txBody>
                  <a:tcPr marL="34290" marR="34290" marT="34284" marB="3428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r>
                        <a:rPr kumimoji="0" lang="en-US" sz="2000" b="0" i="0" u="none" strike="noStrike" cap="none" normalizeH="0" baseline="0">
                          <a:ln>
                            <a:noFill/>
                          </a:ln>
                          <a:solidFill>
                            <a:schemeClr val="tx1"/>
                          </a:solidFill>
                          <a:effectLst/>
                          <a:latin typeface="Lucida Grande" charset="0"/>
                          <a:ea typeface="ヒラギノ角ゴ ProN W3" charset="-128"/>
                          <a:cs typeface="ヒラギノ角ゴ ProN W3" charset="-128"/>
                          <a:sym typeface="Lucida Grande" charset="0"/>
                        </a:rPr>
                        <a:t>bne   $s1,$0,lp</a:t>
                      </a:r>
                    </a:p>
                  </a:txBody>
                  <a:tcPr marL="34290" marR="34290" marT="34284" marB="3428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r>
                        <a:rPr kumimoji="0" lang="en-US" sz="2000" b="0" i="0" u="none" strike="noStrike" cap="none" normalizeH="0" baseline="0">
                          <a:ln>
                            <a:noFill/>
                          </a:ln>
                          <a:solidFill>
                            <a:schemeClr val="tx1"/>
                          </a:solidFill>
                          <a:effectLst/>
                          <a:latin typeface="Lucida Grande" charset="0"/>
                          <a:ea typeface="ヒラギノ角ゴ ProN W3" charset="-128"/>
                          <a:cs typeface="ヒラギノ角ゴ ProN W3" charset="-128"/>
                          <a:sym typeface="Lucida Grande" charset="0"/>
                        </a:rPr>
                        <a:t>sw  $t3,4($s1)</a:t>
                      </a:r>
                    </a:p>
                  </a:txBody>
                  <a:tcPr marL="34290" marR="34290" marT="34284" marB="3428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r>
                        <a:rPr kumimoji="0" lang="en-US" sz="2000" b="0" i="0" u="none" strike="noStrike" cap="none" normalizeH="0" baseline="0">
                          <a:ln>
                            <a:noFill/>
                          </a:ln>
                          <a:solidFill>
                            <a:schemeClr val="tx1"/>
                          </a:solidFill>
                          <a:effectLst/>
                          <a:latin typeface="Lucida Grande" charset="0"/>
                          <a:ea typeface="ヒラギノ角ゴ ProN W3" charset="-128"/>
                          <a:cs typeface="ヒラギノ角ゴ ProN W3" charset="-128"/>
                          <a:sym typeface="Lucida Grande" charset="0"/>
                        </a:rPr>
                        <a:t>8</a:t>
                      </a:r>
                    </a:p>
                  </a:txBody>
                  <a:tcPr marL="34290" marR="34290" marT="34284" marB="3428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Rectangle 1">
            <a:extLst>
              <a:ext uri="{FF2B5EF4-FFF2-40B4-BE49-F238E27FC236}">
                <a16:creationId xmlns:a16="http://schemas.microsoft.com/office/drawing/2014/main" id="{B91C6BB6-4DF2-BF4A-A980-2BF4A94DC7CF}"/>
              </a:ext>
            </a:extLst>
          </p:cNvPr>
          <p:cNvSpPr>
            <a:spLocks noGrp="1" noChangeArrowheads="1"/>
          </p:cNvSpPr>
          <p:nvPr>
            <p:ph type="title"/>
          </p:nvPr>
        </p:nvSpPr>
        <p:spPr/>
        <p:txBody>
          <a:bodyPr/>
          <a:lstStyle/>
          <a:p>
            <a:r>
              <a:rPr lang="en-US" altLang="en-US"/>
              <a:t>Scheduled Code (Unrolled)</a:t>
            </a:r>
          </a:p>
        </p:txBody>
      </p:sp>
      <p:graphicFrame>
        <p:nvGraphicFramePr>
          <p:cNvPr id="75779" name="Group 3">
            <a:extLst>
              <a:ext uri="{FF2B5EF4-FFF2-40B4-BE49-F238E27FC236}">
                <a16:creationId xmlns:a16="http://schemas.microsoft.com/office/drawing/2014/main" id="{D1DABE33-0B19-ED49-ABB1-0CFB2604CB1D}"/>
              </a:ext>
            </a:extLst>
          </p:cNvPr>
          <p:cNvGraphicFramePr>
            <a:graphicFrameLocks noGrp="1"/>
          </p:cNvGraphicFramePr>
          <p:nvPr/>
        </p:nvGraphicFramePr>
        <p:xfrm>
          <a:off x="606425" y="993775"/>
          <a:ext cx="8001000" cy="3908421"/>
        </p:xfrm>
        <a:graphic>
          <a:graphicData uri="http://schemas.openxmlformats.org/drawingml/2006/table">
            <a:tbl>
              <a:tblPr/>
              <a:tblGrid>
                <a:gridCol w="838677">
                  <a:extLst>
                    <a:ext uri="{9D8B030D-6E8A-4147-A177-3AD203B41FA5}">
                      <a16:colId xmlns:a16="http://schemas.microsoft.com/office/drawing/2014/main" val="20000"/>
                    </a:ext>
                  </a:extLst>
                </a:gridCol>
                <a:gridCol w="3200400">
                  <a:extLst>
                    <a:ext uri="{9D8B030D-6E8A-4147-A177-3AD203B41FA5}">
                      <a16:colId xmlns:a16="http://schemas.microsoft.com/office/drawing/2014/main" val="20001"/>
                    </a:ext>
                  </a:extLst>
                </a:gridCol>
                <a:gridCol w="3200400">
                  <a:extLst>
                    <a:ext uri="{9D8B030D-6E8A-4147-A177-3AD203B41FA5}">
                      <a16:colId xmlns:a16="http://schemas.microsoft.com/office/drawing/2014/main" val="20002"/>
                    </a:ext>
                  </a:extLst>
                </a:gridCol>
                <a:gridCol w="761523">
                  <a:extLst>
                    <a:ext uri="{9D8B030D-6E8A-4147-A177-3AD203B41FA5}">
                      <a16:colId xmlns:a16="http://schemas.microsoft.com/office/drawing/2014/main" val="20003"/>
                    </a:ext>
                  </a:extLst>
                </a:gridCol>
              </a:tblGrid>
              <a:tr h="434269">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endParaRPr kumimoji="0" lang="en-US" sz="2000" b="0" i="0" u="none" strike="noStrike" cap="none" normalizeH="0" baseline="0">
                        <a:ln>
                          <a:noFill/>
                        </a:ln>
                        <a:solidFill>
                          <a:schemeClr val="tx1"/>
                        </a:solidFill>
                        <a:effectLst/>
                        <a:latin typeface="Lucida Grande" charset="0"/>
                        <a:ea typeface="ヒラギノ角ゴ ProN W3" charset="-128"/>
                        <a:cs typeface="ヒラギノ角ゴ ProN W3" charset="-128"/>
                        <a:sym typeface="Lucida Grande" charset="0"/>
                      </a:endParaRPr>
                    </a:p>
                  </a:txBody>
                  <a:tcPr marL="34290" marR="34290" marT="34284" marB="3428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r>
                        <a:rPr kumimoji="0" lang="en-US" sz="2000" b="0" i="0" u="none" strike="noStrike" cap="none" normalizeH="0" baseline="0">
                          <a:ln>
                            <a:noFill/>
                          </a:ln>
                          <a:solidFill>
                            <a:schemeClr val="tx1"/>
                          </a:solidFill>
                          <a:effectLst/>
                          <a:latin typeface="Lucida Grande" charset="0"/>
                          <a:ea typeface="ヒラギノ角ゴ ProN W3" charset="-128"/>
                          <a:cs typeface="ヒラギノ角ゴ ProN W3" charset="-128"/>
                          <a:sym typeface="Lucida Grande" charset="0"/>
                        </a:rPr>
                        <a:t>ALU or branch</a:t>
                      </a:r>
                    </a:p>
                  </a:txBody>
                  <a:tcPr marL="34290" marR="34290" marT="34284" marB="3428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r>
                        <a:rPr kumimoji="0" lang="en-US" sz="2000" b="0" i="0" u="none" strike="noStrike" cap="none" normalizeH="0" baseline="0">
                          <a:ln>
                            <a:noFill/>
                          </a:ln>
                          <a:solidFill>
                            <a:schemeClr val="tx1"/>
                          </a:solidFill>
                          <a:effectLst/>
                          <a:latin typeface="Lucida Grande" charset="0"/>
                          <a:ea typeface="ヒラギノ角ゴ ProN W3" charset="-128"/>
                          <a:cs typeface="ヒラギノ角ゴ ProN W3" charset="-128"/>
                          <a:sym typeface="Lucida Grande" charset="0"/>
                        </a:rPr>
                        <a:t>Data transfer</a:t>
                      </a:r>
                    </a:p>
                  </a:txBody>
                  <a:tcPr marL="34290" marR="34290" marT="34284" marB="3428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r>
                        <a:rPr kumimoji="0" lang="en-US" sz="2000" b="0" i="0" u="none" strike="noStrike" cap="none" normalizeH="0" baseline="0">
                          <a:ln>
                            <a:noFill/>
                          </a:ln>
                          <a:solidFill>
                            <a:schemeClr val="tx1"/>
                          </a:solidFill>
                          <a:effectLst/>
                          <a:latin typeface="Lucida Grande" charset="0"/>
                          <a:ea typeface="ヒラギノ角ゴ ProN W3" charset="-128"/>
                          <a:cs typeface="ヒラギノ角ゴ ProN W3" charset="-128"/>
                          <a:sym typeface="Lucida Grande" charset="0"/>
                        </a:rPr>
                        <a:t>CC</a:t>
                      </a:r>
                    </a:p>
                  </a:txBody>
                  <a:tcPr marL="34290" marR="34290" marT="34284" marB="3428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4269">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r>
                        <a:rPr kumimoji="0" lang="en-US" sz="2000" b="0" i="0" u="none" strike="noStrike" cap="none" normalizeH="0" baseline="0">
                          <a:ln>
                            <a:noFill/>
                          </a:ln>
                          <a:solidFill>
                            <a:schemeClr val="tx1"/>
                          </a:solidFill>
                          <a:effectLst/>
                          <a:latin typeface="Lucida Grande" charset="0"/>
                          <a:ea typeface="ヒラギノ角ゴ ProN W3" charset="-128"/>
                          <a:cs typeface="ヒラギノ角ゴ ProN W3" charset="-128"/>
                          <a:sym typeface="Lucida Grande" charset="0"/>
                        </a:rPr>
                        <a:t>lp:</a:t>
                      </a:r>
                    </a:p>
                  </a:txBody>
                  <a:tcPr marL="34290" marR="34290" marT="34284" marB="3428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endParaRPr kumimoji="0" lang="en-US" sz="2000" b="0" i="0" u="none" strike="noStrike" cap="none" normalizeH="0" baseline="0" dirty="0">
                        <a:ln>
                          <a:noFill/>
                        </a:ln>
                        <a:solidFill>
                          <a:schemeClr val="tx1"/>
                        </a:solidFill>
                        <a:effectLst/>
                        <a:latin typeface="Lucida Grande" charset="0"/>
                        <a:ea typeface="ヒラギノ角ゴ ProN W3" charset="-128"/>
                        <a:cs typeface="ヒラギノ角ゴ ProN W3" charset="-128"/>
                        <a:sym typeface="Lucida Grande" charset="0"/>
                      </a:endParaRPr>
                    </a:p>
                  </a:txBody>
                  <a:tcPr marL="34290" marR="34290" marT="34284" marB="3428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endParaRPr kumimoji="0" lang="en-US" sz="2000" b="0" i="0" u="none" strike="noStrike" cap="none" normalizeH="0" baseline="0" dirty="0">
                        <a:ln>
                          <a:noFill/>
                        </a:ln>
                        <a:solidFill>
                          <a:schemeClr val="tx1"/>
                        </a:solidFill>
                        <a:effectLst/>
                        <a:latin typeface="Lucida Grande" charset="0"/>
                        <a:ea typeface="ヒラギノ角ゴ ProN W3" charset="-128"/>
                        <a:cs typeface="ヒラギノ角ゴ ProN W3" charset="-128"/>
                        <a:sym typeface="Lucida Grande" charset="0"/>
                      </a:endParaRPr>
                    </a:p>
                  </a:txBody>
                  <a:tcPr marL="34290" marR="34290" marT="34284" marB="3428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r>
                        <a:rPr kumimoji="0" lang="en-US" sz="2000" b="0" i="0" u="none" strike="noStrike" cap="none" normalizeH="0" baseline="0">
                          <a:ln>
                            <a:noFill/>
                          </a:ln>
                          <a:solidFill>
                            <a:schemeClr val="tx1"/>
                          </a:solidFill>
                          <a:effectLst/>
                          <a:latin typeface="Lucida Grande" charset="0"/>
                          <a:ea typeface="ヒラギノ角ゴ ProN W3" charset="-128"/>
                          <a:cs typeface="ヒラギノ角ゴ ProN W3" charset="-128"/>
                          <a:sym typeface="Lucida Grande" charset="0"/>
                        </a:rPr>
                        <a:t>1</a:t>
                      </a:r>
                    </a:p>
                  </a:txBody>
                  <a:tcPr marL="34290" marR="34290" marT="34284" marB="3428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4269">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endParaRPr kumimoji="0" lang="en-US" sz="2000" b="0" i="0" u="none" strike="noStrike" cap="none" normalizeH="0" baseline="0">
                        <a:ln>
                          <a:noFill/>
                        </a:ln>
                        <a:solidFill>
                          <a:schemeClr val="tx1"/>
                        </a:solidFill>
                        <a:effectLst/>
                        <a:latin typeface="Lucida Grande" charset="0"/>
                        <a:ea typeface="ヒラギノ角ゴ ProN W3" charset="-128"/>
                        <a:cs typeface="ヒラギノ角ゴ ProN W3" charset="-128"/>
                        <a:sym typeface="Lucida Grande" charset="0"/>
                      </a:endParaRPr>
                    </a:p>
                  </a:txBody>
                  <a:tcPr marL="34290" marR="34290" marT="34284" marB="3428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endParaRPr kumimoji="0" lang="en-US" sz="2000" b="0" i="0" u="none" strike="noStrike" cap="none" normalizeH="0" baseline="0">
                        <a:ln>
                          <a:noFill/>
                        </a:ln>
                        <a:solidFill>
                          <a:schemeClr val="tx1"/>
                        </a:solidFill>
                        <a:effectLst/>
                        <a:latin typeface="Lucida Grande" charset="0"/>
                        <a:ea typeface="ヒラギノ角ゴ ProN W3" charset="-128"/>
                        <a:cs typeface="ヒラギノ角ゴ ProN W3" charset="-128"/>
                        <a:sym typeface="Lucida Grande" charset="0"/>
                      </a:endParaRPr>
                    </a:p>
                  </a:txBody>
                  <a:tcPr marL="34290" marR="34290" marT="34284" marB="3428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endParaRPr kumimoji="0" lang="en-US" sz="2000" b="0" i="0" u="none" strike="noStrike" cap="none" normalizeH="0" baseline="0" dirty="0">
                        <a:ln>
                          <a:noFill/>
                        </a:ln>
                        <a:solidFill>
                          <a:schemeClr val="tx1"/>
                        </a:solidFill>
                        <a:effectLst/>
                        <a:latin typeface="Lucida Grande" charset="0"/>
                        <a:ea typeface="ヒラギノ角ゴ ProN W3" charset="-128"/>
                        <a:cs typeface="ヒラギノ角ゴ ProN W3" charset="-128"/>
                        <a:sym typeface="Lucida Grande" charset="0"/>
                      </a:endParaRPr>
                    </a:p>
                  </a:txBody>
                  <a:tcPr marL="34290" marR="34290" marT="34284" marB="3428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r>
                        <a:rPr kumimoji="0" lang="en-US" sz="2000" b="0" i="0" u="none" strike="noStrike" cap="none" normalizeH="0" baseline="0">
                          <a:ln>
                            <a:noFill/>
                          </a:ln>
                          <a:solidFill>
                            <a:schemeClr val="tx1"/>
                          </a:solidFill>
                          <a:effectLst/>
                          <a:latin typeface="Lucida Grande" charset="0"/>
                          <a:ea typeface="ヒラギノ角ゴ ProN W3" charset="-128"/>
                          <a:cs typeface="ヒラギノ角ゴ ProN W3" charset="-128"/>
                          <a:sym typeface="Lucida Grande" charset="0"/>
                        </a:rPr>
                        <a:t>2</a:t>
                      </a:r>
                    </a:p>
                  </a:txBody>
                  <a:tcPr marL="34290" marR="34290" marT="34284" marB="3428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4269">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endParaRPr kumimoji="0" lang="en-US" sz="2000" b="0" i="0" u="none" strike="noStrike" cap="none" normalizeH="0" baseline="0">
                        <a:ln>
                          <a:noFill/>
                        </a:ln>
                        <a:solidFill>
                          <a:schemeClr val="tx1"/>
                        </a:solidFill>
                        <a:effectLst/>
                        <a:latin typeface="Lucida Grande" charset="0"/>
                        <a:ea typeface="ヒラギノ角ゴ ProN W3" charset="-128"/>
                        <a:cs typeface="ヒラギノ角ゴ ProN W3" charset="-128"/>
                        <a:sym typeface="Lucida Grande" charset="0"/>
                      </a:endParaRPr>
                    </a:p>
                  </a:txBody>
                  <a:tcPr marL="34290" marR="34290" marT="34284" marB="3428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endParaRPr kumimoji="0" lang="en-US" sz="2000" b="0" i="0" u="none" strike="noStrike" cap="none" normalizeH="0" baseline="0" dirty="0">
                        <a:ln>
                          <a:noFill/>
                        </a:ln>
                        <a:solidFill>
                          <a:schemeClr val="tx1"/>
                        </a:solidFill>
                        <a:effectLst/>
                        <a:latin typeface="Lucida Grande" charset="0"/>
                        <a:ea typeface="ヒラギノ角ゴ ProN W3" charset="-128"/>
                        <a:cs typeface="ヒラギノ角ゴ ProN W3" charset="-128"/>
                        <a:sym typeface="Lucida Grande" charset="0"/>
                      </a:endParaRPr>
                    </a:p>
                  </a:txBody>
                  <a:tcPr marL="34290" marR="34290" marT="34284" marB="3428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endParaRPr kumimoji="0" lang="en-US" sz="2000" b="0" i="0" u="none" strike="noStrike" cap="none" normalizeH="0" baseline="0" dirty="0">
                        <a:ln>
                          <a:noFill/>
                        </a:ln>
                        <a:solidFill>
                          <a:schemeClr val="tx1"/>
                        </a:solidFill>
                        <a:effectLst/>
                        <a:latin typeface="Lucida Grande" charset="0"/>
                        <a:ea typeface="ヒラギノ角ゴ ProN W3" charset="-128"/>
                        <a:cs typeface="ヒラギノ角ゴ ProN W3" charset="-128"/>
                        <a:sym typeface="Lucida Grande" charset="0"/>
                      </a:endParaRPr>
                    </a:p>
                  </a:txBody>
                  <a:tcPr marL="34290" marR="34290" marT="34284" marB="3428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r>
                        <a:rPr kumimoji="0" lang="en-US" sz="2000" b="0" i="0" u="none" strike="noStrike" cap="none" normalizeH="0" baseline="0">
                          <a:ln>
                            <a:noFill/>
                          </a:ln>
                          <a:solidFill>
                            <a:schemeClr val="tx1"/>
                          </a:solidFill>
                          <a:effectLst/>
                          <a:latin typeface="Lucida Grande" charset="0"/>
                          <a:ea typeface="ヒラギノ角ゴ ProN W3" charset="-128"/>
                          <a:cs typeface="ヒラギノ角ゴ ProN W3" charset="-128"/>
                          <a:sym typeface="Lucida Grande" charset="0"/>
                        </a:rPr>
                        <a:t>3</a:t>
                      </a:r>
                    </a:p>
                  </a:txBody>
                  <a:tcPr marL="34290" marR="34290" marT="34284" marB="3428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4269">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endParaRPr kumimoji="0" lang="en-US" sz="2000" b="0" i="0" u="none" strike="noStrike" cap="none" normalizeH="0" baseline="0">
                        <a:ln>
                          <a:noFill/>
                        </a:ln>
                        <a:solidFill>
                          <a:schemeClr val="tx1"/>
                        </a:solidFill>
                        <a:effectLst/>
                        <a:latin typeface="Lucida Grande" charset="0"/>
                        <a:ea typeface="ヒラギノ角ゴ ProN W3" charset="-128"/>
                        <a:cs typeface="ヒラギノ角ゴ ProN W3" charset="-128"/>
                        <a:sym typeface="Lucida Grande" charset="0"/>
                      </a:endParaRPr>
                    </a:p>
                  </a:txBody>
                  <a:tcPr marL="34290" marR="34290" marT="34284" marB="3428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endParaRPr kumimoji="0" lang="en-US" sz="2000" b="0" i="0" u="none" strike="noStrike" cap="none" normalizeH="0" baseline="0" dirty="0">
                        <a:ln>
                          <a:noFill/>
                        </a:ln>
                        <a:solidFill>
                          <a:schemeClr val="tx1"/>
                        </a:solidFill>
                        <a:effectLst/>
                        <a:latin typeface="Lucida Grande" charset="0"/>
                        <a:ea typeface="ヒラギノ角ゴ ProN W3" charset="-128"/>
                        <a:cs typeface="ヒラギノ角ゴ ProN W3" charset="-128"/>
                        <a:sym typeface="Lucida Grande" charset="0"/>
                      </a:endParaRPr>
                    </a:p>
                  </a:txBody>
                  <a:tcPr marL="34290" marR="34290" marT="34284" marB="3428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endParaRPr kumimoji="0" lang="en-US" sz="2000" b="0" i="0" u="none" strike="noStrike" cap="none" normalizeH="0" baseline="0" dirty="0">
                        <a:ln>
                          <a:noFill/>
                        </a:ln>
                        <a:solidFill>
                          <a:schemeClr val="tx1"/>
                        </a:solidFill>
                        <a:effectLst/>
                        <a:latin typeface="Lucida Grande" charset="0"/>
                        <a:ea typeface="ヒラギノ角ゴ ProN W3" charset="-128"/>
                        <a:cs typeface="ヒラギノ角ゴ ProN W3" charset="-128"/>
                        <a:sym typeface="Lucida Grande" charset="0"/>
                      </a:endParaRPr>
                    </a:p>
                  </a:txBody>
                  <a:tcPr marL="34290" marR="34290" marT="34284" marB="3428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r>
                        <a:rPr kumimoji="0" lang="en-US" sz="2000" b="0" i="0" u="none" strike="noStrike" cap="none" normalizeH="0" baseline="0">
                          <a:ln>
                            <a:noFill/>
                          </a:ln>
                          <a:solidFill>
                            <a:schemeClr val="tx1"/>
                          </a:solidFill>
                          <a:effectLst/>
                          <a:latin typeface="Lucida Grande" charset="0"/>
                          <a:ea typeface="ヒラギノ角ゴ ProN W3" charset="-128"/>
                          <a:cs typeface="ヒラギノ角ゴ ProN W3" charset="-128"/>
                          <a:sym typeface="Lucida Grande" charset="0"/>
                        </a:rPr>
                        <a:t>4</a:t>
                      </a:r>
                    </a:p>
                  </a:txBody>
                  <a:tcPr marL="34290" marR="34290" marT="34284" marB="3428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4269">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endParaRPr kumimoji="0" lang="en-US" sz="2000" b="0" i="0" u="none" strike="noStrike" cap="none" normalizeH="0" baseline="0">
                        <a:ln>
                          <a:noFill/>
                        </a:ln>
                        <a:solidFill>
                          <a:schemeClr val="tx1"/>
                        </a:solidFill>
                        <a:effectLst/>
                        <a:latin typeface="Lucida Grande" charset="0"/>
                        <a:ea typeface="ヒラギノ角ゴ ProN W3" charset="-128"/>
                        <a:cs typeface="ヒラギノ角ゴ ProN W3" charset="-128"/>
                        <a:sym typeface="Lucida Grande" charset="0"/>
                      </a:endParaRPr>
                    </a:p>
                  </a:txBody>
                  <a:tcPr marL="34290" marR="34290" marT="34284" marB="3428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endParaRPr kumimoji="0" lang="en-US" sz="2000" b="0" i="0" u="none" strike="noStrike" cap="none" normalizeH="0" baseline="0" dirty="0">
                        <a:ln>
                          <a:noFill/>
                        </a:ln>
                        <a:solidFill>
                          <a:schemeClr val="tx1"/>
                        </a:solidFill>
                        <a:effectLst/>
                        <a:latin typeface="Lucida Grande" charset="0"/>
                        <a:ea typeface="ヒラギノ角ゴ ProN W3" charset="-128"/>
                        <a:cs typeface="ヒラギノ角ゴ ProN W3" charset="-128"/>
                        <a:sym typeface="Lucida Grande" charset="0"/>
                      </a:endParaRPr>
                    </a:p>
                  </a:txBody>
                  <a:tcPr marL="34290" marR="34290" marT="34284" marB="3428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endParaRPr kumimoji="0" lang="en-US" sz="2000" b="0" i="0" u="none" strike="noStrike" cap="none" normalizeH="0" baseline="0" dirty="0">
                        <a:ln>
                          <a:noFill/>
                        </a:ln>
                        <a:solidFill>
                          <a:schemeClr val="tx1"/>
                        </a:solidFill>
                        <a:effectLst/>
                        <a:latin typeface="Lucida Grande" charset="0"/>
                        <a:ea typeface="ヒラギノ角ゴ ProN W3" charset="-128"/>
                        <a:cs typeface="ヒラギノ角ゴ ProN W3" charset="-128"/>
                        <a:sym typeface="Lucida Grande" charset="0"/>
                      </a:endParaRPr>
                    </a:p>
                  </a:txBody>
                  <a:tcPr marL="34290" marR="34290" marT="34284" marB="3428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r>
                        <a:rPr kumimoji="0" lang="en-US" sz="2000" b="0" i="0" u="none" strike="noStrike" cap="none" normalizeH="0" baseline="0">
                          <a:ln>
                            <a:noFill/>
                          </a:ln>
                          <a:solidFill>
                            <a:schemeClr val="tx1"/>
                          </a:solidFill>
                          <a:effectLst/>
                          <a:latin typeface="Lucida Grande" charset="0"/>
                          <a:ea typeface="ヒラギノ角ゴ ProN W3" charset="-128"/>
                          <a:cs typeface="ヒラギノ角ゴ ProN W3" charset="-128"/>
                          <a:sym typeface="Lucida Grande" charset="0"/>
                        </a:rPr>
                        <a:t>5</a:t>
                      </a:r>
                    </a:p>
                  </a:txBody>
                  <a:tcPr marL="34290" marR="34290" marT="34284" marB="3428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34269">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endParaRPr kumimoji="0" lang="en-US" sz="2000" b="0" i="0" u="none" strike="noStrike" cap="none" normalizeH="0" baseline="0">
                        <a:ln>
                          <a:noFill/>
                        </a:ln>
                        <a:solidFill>
                          <a:schemeClr val="tx1"/>
                        </a:solidFill>
                        <a:effectLst/>
                        <a:latin typeface="Lucida Grande" charset="0"/>
                        <a:ea typeface="ヒラギノ角ゴ ProN W3" charset="-128"/>
                        <a:cs typeface="ヒラギノ角ゴ ProN W3" charset="-128"/>
                        <a:sym typeface="Lucida Grande" charset="0"/>
                      </a:endParaRPr>
                    </a:p>
                  </a:txBody>
                  <a:tcPr marL="34290" marR="34290" marT="34284" marB="3428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endParaRPr kumimoji="0" lang="en-US" sz="2000" b="0" i="0" u="none" strike="noStrike" cap="none" normalizeH="0" baseline="0" dirty="0">
                        <a:ln>
                          <a:noFill/>
                        </a:ln>
                        <a:solidFill>
                          <a:schemeClr val="tx1"/>
                        </a:solidFill>
                        <a:effectLst/>
                        <a:latin typeface="Lucida Grande" charset="0"/>
                        <a:ea typeface="ヒラギノ角ゴ ProN W3" charset="-128"/>
                        <a:cs typeface="ヒラギノ角ゴ ProN W3" charset="-128"/>
                        <a:sym typeface="Lucida Grande" charset="0"/>
                      </a:endParaRPr>
                    </a:p>
                  </a:txBody>
                  <a:tcPr marL="34290" marR="34290" marT="34284" marB="3428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endParaRPr kumimoji="0" lang="en-US" sz="2000" b="0" i="0" u="none" strike="noStrike" cap="none" normalizeH="0" baseline="0" dirty="0">
                        <a:ln>
                          <a:noFill/>
                        </a:ln>
                        <a:solidFill>
                          <a:schemeClr val="tx1"/>
                        </a:solidFill>
                        <a:effectLst/>
                        <a:latin typeface="Lucida Grande" charset="0"/>
                        <a:ea typeface="ヒラギノ角ゴ ProN W3" charset="-128"/>
                        <a:cs typeface="ヒラギノ角ゴ ProN W3" charset="-128"/>
                        <a:sym typeface="Lucida Grande" charset="0"/>
                      </a:endParaRPr>
                    </a:p>
                  </a:txBody>
                  <a:tcPr marL="34290" marR="34290" marT="34284" marB="3428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r>
                        <a:rPr kumimoji="0" lang="en-US" sz="2000" b="0" i="0" u="none" strike="noStrike" cap="none" normalizeH="0" baseline="0">
                          <a:ln>
                            <a:noFill/>
                          </a:ln>
                          <a:solidFill>
                            <a:schemeClr val="tx1"/>
                          </a:solidFill>
                          <a:effectLst/>
                          <a:latin typeface="Lucida Grande" charset="0"/>
                          <a:ea typeface="ヒラギノ角ゴ ProN W3" charset="-128"/>
                          <a:cs typeface="ヒラギノ角ゴ ProN W3" charset="-128"/>
                          <a:sym typeface="Lucida Grande" charset="0"/>
                        </a:rPr>
                        <a:t>6</a:t>
                      </a:r>
                    </a:p>
                  </a:txBody>
                  <a:tcPr marL="34290" marR="34290" marT="34284" marB="3428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34269">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endParaRPr kumimoji="0" lang="en-US" sz="2000" b="0" i="0" u="none" strike="noStrike" cap="none" normalizeH="0" baseline="0">
                        <a:ln>
                          <a:noFill/>
                        </a:ln>
                        <a:solidFill>
                          <a:schemeClr val="tx1"/>
                        </a:solidFill>
                        <a:effectLst/>
                        <a:latin typeface="Lucida Grande" charset="0"/>
                        <a:ea typeface="ヒラギノ角ゴ ProN W3" charset="-128"/>
                        <a:cs typeface="ヒラギノ角ゴ ProN W3" charset="-128"/>
                        <a:sym typeface="Lucida Grande" charset="0"/>
                      </a:endParaRPr>
                    </a:p>
                  </a:txBody>
                  <a:tcPr marL="34290" marR="34290" marT="34284" marB="3428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endParaRPr kumimoji="0" lang="en-US" sz="2000" b="0" i="0" u="none" strike="noStrike" cap="none" normalizeH="0" baseline="0">
                        <a:ln>
                          <a:noFill/>
                        </a:ln>
                        <a:solidFill>
                          <a:schemeClr val="tx1"/>
                        </a:solidFill>
                        <a:effectLst/>
                        <a:latin typeface="Lucida Grande" charset="0"/>
                        <a:ea typeface="ヒラギノ角ゴ ProN W3" charset="-128"/>
                        <a:cs typeface="ヒラギノ角ゴ ProN W3" charset="-128"/>
                        <a:sym typeface="Lucida Grande" charset="0"/>
                      </a:endParaRPr>
                    </a:p>
                  </a:txBody>
                  <a:tcPr marL="34290" marR="34290" marT="34284" marB="3428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endParaRPr kumimoji="0" lang="en-US" sz="2000" b="0" i="0" u="none" strike="noStrike" cap="none" normalizeH="0" baseline="0" dirty="0">
                        <a:ln>
                          <a:noFill/>
                        </a:ln>
                        <a:solidFill>
                          <a:schemeClr val="tx1"/>
                        </a:solidFill>
                        <a:effectLst/>
                        <a:latin typeface="Lucida Grande" charset="0"/>
                        <a:ea typeface="ヒラギノ角ゴ ProN W3" charset="-128"/>
                        <a:cs typeface="ヒラギノ角ゴ ProN W3" charset="-128"/>
                        <a:sym typeface="Lucida Grande" charset="0"/>
                      </a:endParaRPr>
                    </a:p>
                  </a:txBody>
                  <a:tcPr marL="34290" marR="34290" marT="34284" marB="3428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r>
                        <a:rPr kumimoji="0" lang="en-US" sz="2000" b="0" i="0" u="none" strike="noStrike" cap="none" normalizeH="0" baseline="0">
                          <a:ln>
                            <a:noFill/>
                          </a:ln>
                          <a:solidFill>
                            <a:schemeClr val="tx1"/>
                          </a:solidFill>
                          <a:effectLst/>
                          <a:latin typeface="Lucida Grande" charset="0"/>
                          <a:ea typeface="ヒラギノ角ゴ ProN W3" charset="-128"/>
                          <a:cs typeface="ヒラギノ角ゴ ProN W3" charset="-128"/>
                          <a:sym typeface="Lucida Grande" charset="0"/>
                        </a:rPr>
                        <a:t>7</a:t>
                      </a:r>
                    </a:p>
                  </a:txBody>
                  <a:tcPr marL="34290" marR="34290" marT="34284" marB="3428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34269">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endParaRPr kumimoji="0" lang="en-US" sz="2000" b="0" i="0" u="none" strike="noStrike" cap="none" normalizeH="0" baseline="0">
                        <a:ln>
                          <a:noFill/>
                        </a:ln>
                        <a:solidFill>
                          <a:schemeClr val="tx1"/>
                        </a:solidFill>
                        <a:effectLst/>
                        <a:latin typeface="Lucida Grande" charset="0"/>
                        <a:ea typeface="ヒラギノ角ゴ ProN W3" charset="-128"/>
                        <a:cs typeface="ヒラギノ角ゴ ProN W3" charset="-128"/>
                        <a:sym typeface="Lucida Grande" charset="0"/>
                      </a:endParaRPr>
                    </a:p>
                  </a:txBody>
                  <a:tcPr marL="34290" marR="34290" marT="34284" marB="3428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endParaRPr kumimoji="0" lang="en-US" sz="2000" b="0" i="0" u="none" strike="noStrike" cap="none" normalizeH="0" baseline="0" dirty="0">
                        <a:ln>
                          <a:noFill/>
                        </a:ln>
                        <a:solidFill>
                          <a:schemeClr val="tx1"/>
                        </a:solidFill>
                        <a:effectLst/>
                        <a:latin typeface="Lucida Grande" charset="0"/>
                        <a:ea typeface="ヒラギノ角ゴ ProN W3" charset="-128"/>
                        <a:cs typeface="ヒラギノ角ゴ ProN W3" charset="-128"/>
                        <a:sym typeface="Lucida Grande" charset="0"/>
                      </a:endParaRPr>
                    </a:p>
                  </a:txBody>
                  <a:tcPr marL="34290" marR="34290" marT="34284" marB="3428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endParaRPr kumimoji="0" lang="en-US" sz="2000" b="0" i="0" u="none" strike="noStrike" cap="none" normalizeH="0" baseline="0" dirty="0">
                        <a:ln>
                          <a:noFill/>
                        </a:ln>
                        <a:solidFill>
                          <a:schemeClr val="tx1"/>
                        </a:solidFill>
                        <a:effectLst/>
                        <a:latin typeface="Lucida Grande" charset="0"/>
                        <a:ea typeface="ヒラギノ角ゴ ProN W3" charset="-128"/>
                        <a:cs typeface="ヒラギノ角ゴ ProN W3" charset="-128"/>
                        <a:sym typeface="Lucida Grande" charset="0"/>
                      </a:endParaRPr>
                    </a:p>
                  </a:txBody>
                  <a:tcPr marL="34290" marR="34290" marT="34284" marB="3428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558800" algn="l"/>
                        </a:tabLst>
                      </a:pPr>
                      <a:r>
                        <a:rPr kumimoji="0" lang="en-US" sz="2000" b="0" i="0" u="none" strike="noStrike" cap="none" normalizeH="0" baseline="0" dirty="0">
                          <a:ln>
                            <a:noFill/>
                          </a:ln>
                          <a:solidFill>
                            <a:schemeClr val="tx1"/>
                          </a:solidFill>
                          <a:effectLst/>
                          <a:latin typeface="Lucida Grande" charset="0"/>
                          <a:ea typeface="ヒラギノ角ゴ ProN W3" charset="-128"/>
                          <a:cs typeface="ヒラギノ角ゴ ProN W3" charset="-128"/>
                          <a:sym typeface="Lucida Grande" charset="0"/>
                        </a:rPr>
                        <a:t>8</a:t>
                      </a:r>
                    </a:p>
                  </a:txBody>
                  <a:tcPr marL="34290" marR="34290" marT="34284" marB="34284"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7393" name="Picture 2">
            <a:extLst>
              <a:ext uri="{FF2B5EF4-FFF2-40B4-BE49-F238E27FC236}">
                <a16:creationId xmlns:a16="http://schemas.microsoft.com/office/drawing/2014/main" id="{F817CA07-FA92-FE4B-9D2E-FE07D484FE2E}"/>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8375" y="996950"/>
            <a:ext cx="5681663" cy="589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87394" name="Rectangle 3">
            <a:extLst>
              <a:ext uri="{FF2B5EF4-FFF2-40B4-BE49-F238E27FC236}">
                <a16:creationId xmlns:a16="http://schemas.microsoft.com/office/drawing/2014/main" id="{D085D2CA-31D2-3B44-A7DC-2E8342AAB3F8}"/>
              </a:ext>
            </a:extLst>
          </p:cNvPr>
          <p:cNvSpPr>
            <a:spLocks noGrp="1" noChangeArrowheads="1"/>
          </p:cNvSpPr>
          <p:nvPr>
            <p:ph type="body" idx="1"/>
          </p:nvPr>
        </p:nvSpPr>
        <p:spPr>
          <a:xfrm>
            <a:off x="193675" y="1085850"/>
            <a:ext cx="3452813" cy="5611813"/>
          </a:xfrm>
        </p:spPr>
        <p:txBody>
          <a:bodyPr/>
          <a:lstStyle/>
          <a:p>
            <a:pPr marL="617538"/>
            <a:r>
              <a:rPr lang="en-US" altLang="en-US"/>
              <a:t>Two instructions from a scientific benchmark (Linpack) for a MultiFlow CPU with 14 operations per instruction.</a:t>
            </a:r>
          </a:p>
        </p:txBody>
      </p:sp>
      <p:sp>
        <p:nvSpPr>
          <p:cNvPr id="187395" name="Rectangle 1">
            <a:extLst>
              <a:ext uri="{FF2B5EF4-FFF2-40B4-BE49-F238E27FC236}">
                <a16:creationId xmlns:a16="http://schemas.microsoft.com/office/drawing/2014/main" id="{0D828753-B0A9-8947-BA7A-0DEDC89AB030}"/>
              </a:ext>
            </a:extLst>
          </p:cNvPr>
          <p:cNvSpPr>
            <a:spLocks noGrp="1" noChangeArrowheads="1"/>
          </p:cNvSpPr>
          <p:nvPr>
            <p:ph type="title"/>
          </p:nvPr>
        </p:nvSpPr>
        <p:spPr>
          <a:xfrm>
            <a:off x="1955800" y="246063"/>
            <a:ext cx="7188200" cy="762000"/>
          </a:xfrm>
        </p:spPr>
        <p:txBody>
          <a:bodyPr/>
          <a:lstStyle/>
          <a:p>
            <a:r>
              <a:rPr lang="en-US" altLang="en-US"/>
              <a:t>What does N=14 assembly look like?</a:t>
            </a:r>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Rectangle 1">
            <a:extLst>
              <a:ext uri="{FF2B5EF4-FFF2-40B4-BE49-F238E27FC236}">
                <a16:creationId xmlns:a16="http://schemas.microsoft.com/office/drawing/2014/main" id="{D641E957-798C-0142-BEB1-596BB243A2DC}"/>
              </a:ext>
            </a:extLst>
          </p:cNvPr>
          <p:cNvSpPr>
            <a:spLocks noGrp="1" noChangeArrowheads="1"/>
          </p:cNvSpPr>
          <p:nvPr>
            <p:ph type="title"/>
          </p:nvPr>
        </p:nvSpPr>
        <p:spPr/>
        <p:txBody>
          <a:bodyPr/>
          <a:lstStyle/>
          <a:p>
            <a:r>
              <a:rPr lang="en-US" altLang="en-US"/>
              <a:t>Defining Attributes of VLIW</a:t>
            </a:r>
          </a:p>
        </p:txBody>
      </p:sp>
      <p:sp>
        <p:nvSpPr>
          <p:cNvPr id="189442" name="Rectangle 2">
            <a:extLst>
              <a:ext uri="{FF2B5EF4-FFF2-40B4-BE49-F238E27FC236}">
                <a16:creationId xmlns:a16="http://schemas.microsoft.com/office/drawing/2014/main" id="{C0CDE1D0-9974-FD4C-9F30-786982D1D234}"/>
              </a:ext>
            </a:extLst>
          </p:cNvPr>
          <p:cNvSpPr>
            <a:spLocks noGrp="1" noChangeArrowheads="1"/>
          </p:cNvSpPr>
          <p:nvPr>
            <p:ph type="body" idx="1"/>
          </p:nvPr>
        </p:nvSpPr>
        <p:spPr>
          <a:xfrm>
            <a:off x="193675" y="1085850"/>
            <a:ext cx="5086350" cy="5611813"/>
          </a:xfrm>
        </p:spPr>
        <p:txBody>
          <a:bodyPr/>
          <a:lstStyle/>
          <a:p>
            <a:pPr marL="617538"/>
            <a:r>
              <a:rPr lang="en-US" altLang="en-US"/>
              <a:t>Compiler</a:t>
            </a:r>
          </a:p>
          <a:p>
            <a:pPr marL="904875" lvl="1">
              <a:buFontTx/>
              <a:buNone/>
            </a:pPr>
            <a:r>
              <a:rPr lang="en-US" altLang="en-US"/>
              <a:t>1. MultiOp: instruction containing multiple independent operations</a:t>
            </a:r>
          </a:p>
          <a:p>
            <a:pPr marL="904875" lvl="1">
              <a:buFontTx/>
              <a:buNone/>
            </a:pPr>
            <a:r>
              <a:rPr lang="en-US" altLang="en-US"/>
              <a:t>2. Specified number of resources of specified types</a:t>
            </a:r>
          </a:p>
          <a:p>
            <a:pPr marL="904875" lvl="1">
              <a:buFontTx/>
              <a:buNone/>
            </a:pPr>
            <a:r>
              <a:rPr lang="en-US" altLang="en-US"/>
              <a:t>3. Exposed, architectural latencies</a:t>
            </a:r>
          </a:p>
        </p:txBody>
      </p:sp>
      <p:sp>
        <p:nvSpPr>
          <p:cNvPr id="189443" name="Rectangle 3">
            <a:extLst>
              <a:ext uri="{FF2B5EF4-FFF2-40B4-BE49-F238E27FC236}">
                <a16:creationId xmlns:a16="http://schemas.microsoft.com/office/drawing/2014/main" id="{AA6F3CF6-5586-7C4B-9A93-44A2A1B504EC}"/>
              </a:ext>
            </a:extLst>
          </p:cNvPr>
          <p:cNvSpPr>
            <a:spLocks/>
          </p:cNvSpPr>
          <p:nvPr/>
        </p:nvSpPr>
        <p:spPr bwMode="auto">
          <a:xfrm>
            <a:off x="5713413" y="3279775"/>
            <a:ext cx="554037" cy="40322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a:p>
        </p:txBody>
      </p:sp>
      <p:sp>
        <p:nvSpPr>
          <p:cNvPr id="189444" name="Rectangle 4">
            <a:extLst>
              <a:ext uri="{FF2B5EF4-FFF2-40B4-BE49-F238E27FC236}">
                <a16:creationId xmlns:a16="http://schemas.microsoft.com/office/drawing/2014/main" id="{AA7EEC55-A345-154D-B149-ED82E16C395F}"/>
              </a:ext>
            </a:extLst>
          </p:cNvPr>
          <p:cNvSpPr>
            <a:spLocks/>
          </p:cNvSpPr>
          <p:nvPr/>
        </p:nvSpPr>
        <p:spPr bwMode="auto">
          <a:xfrm>
            <a:off x="5730875" y="3297238"/>
            <a:ext cx="5207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600">
                <a:latin typeface="Lucida Grande" panose="020B0600040502020204" pitchFamily="34" charset="0"/>
                <a:sym typeface="Lucida Grande" panose="020B0600040502020204" pitchFamily="34" charset="0"/>
              </a:rPr>
              <a:t>Add</a:t>
            </a:r>
          </a:p>
        </p:txBody>
      </p:sp>
      <p:sp>
        <p:nvSpPr>
          <p:cNvPr id="189445" name="Rectangle 5">
            <a:extLst>
              <a:ext uri="{FF2B5EF4-FFF2-40B4-BE49-F238E27FC236}">
                <a16:creationId xmlns:a16="http://schemas.microsoft.com/office/drawing/2014/main" id="{543F1C13-79A7-924F-9BCA-0C7D85575565}"/>
              </a:ext>
            </a:extLst>
          </p:cNvPr>
          <p:cNvSpPr>
            <a:spLocks/>
          </p:cNvSpPr>
          <p:nvPr/>
        </p:nvSpPr>
        <p:spPr bwMode="auto">
          <a:xfrm>
            <a:off x="6410325" y="3279775"/>
            <a:ext cx="554038" cy="40322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a:p>
        </p:txBody>
      </p:sp>
      <p:sp>
        <p:nvSpPr>
          <p:cNvPr id="189446" name="Rectangle 6">
            <a:extLst>
              <a:ext uri="{FF2B5EF4-FFF2-40B4-BE49-F238E27FC236}">
                <a16:creationId xmlns:a16="http://schemas.microsoft.com/office/drawing/2014/main" id="{7C18BA58-B4E9-2D4E-B4A7-EAF913AA7E52}"/>
              </a:ext>
            </a:extLst>
          </p:cNvPr>
          <p:cNvSpPr>
            <a:spLocks/>
          </p:cNvSpPr>
          <p:nvPr/>
        </p:nvSpPr>
        <p:spPr bwMode="auto">
          <a:xfrm>
            <a:off x="6426200" y="3297238"/>
            <a:ext cx="5222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600">
                <a:latin typeface="Lucida Grande" panose="020B0600040502020204" pitchFamily="34" charset="0"/>
                <a:sym typeface="Lucida Grande" panose="020B0600040502020204" pitchFamily="34" charset="0"/>
              </a:rPr>
              <a:t>Add</a:t>
            </a:r>
          </a:p>
        </p:txBody>
      </p:sp>
      <p:sp>
        <p:nvSpPr>
          <p:cNvPr id="189447" name="Rectangle 7">
            <a:extLst>
              <a:ext uri="{FF2B5EF4-FFF2-40B4-BE49-F238E27FC236}">
                <a16:creationId xmlns:a16="http://schemas.microsoft.com/office/drawing/2014/main" id="{2642F4B6-5A38-454C-AA2F-DF04B5987F7D}"/>
              </a:ext>
            </a:extLst>
          </p:cNvPr>
          <p:cNvSpPr>
            <a:spLocks/>
          </p:cNvSpPr>
          <p:nvPr/>
        </p:nvSpPr>
        <p:spPr bwMode="auto">
          <a:xfrm>
            <a:off x="7104063" y="3279775"/>
            <a:ext cx="554037" cy="40322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a:p>
        </p:txBody>
      </p:sp>
      <p:sp>
        <p:nvSpPr>
          <p:cNvPr id="189448" name="Rectangle 8">
            <a:extLst>
              <a:ext uri="{FF2B5EF4-FFF2-40B4-BE49-F238E27FC236}">
                <a16:creationId xmlns:a16="http://schemas.microsoft.com/office/drawing/2014/main" id="{3E90D7E9-6660-6645-BE4A-278AC2DF17BF}"/>
              </a:ext>
            </a:extLst>
          </p:cNvPr>
          <p:cNvSpPr>
            <a:spLocks/>
          </p:cNvSpPr>
          <p:nvPr/>
        </p:nvSpPr>
        <p:spPr bwMode="auto">
          <a:xfrm>
            <a:off x="7118350" y="3297238"/>
            <a:ext cx="5254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600">
                <a:latin typeface="Lucida Grande" panose="020B0600040502020204" pitchFamily="34" charset="0"/>
                <a:sym typeface="Lucida Grande" panose="020B0600040502020204" pitchFamily="34" charset="0"/>
              </a:rPr>
              <a:t>Mpy</a:t>
            </a:r>
          </a:p>
        </p:txBody>
      </p:sp>
      <p:sp>
        <p:nvSpPr>
          <p:cNvPr id="189449" name="Rectangle 9">
            <a:extLst>
              <a:ext uri="{FF2B5EF4-FFF2-40B4-BE49-F238E27FC236}">
                <a16:creationId xmlns:a16="http://schemas.microsoft.com/office/drawing/2014/main" id="{E244B9FF-5E33-9247-9153-925C90C95D5A}"/>
              </a:ext>
            </a:extLst>
          </p:cNvPr>
          <p:cNvSpPr>
            <a:spLocks/>
          </p:cNvSpPr>
          <p:nvPr/>
        </p:nvSpPr>
        <p:spPr bwMode="auto">
          <a:xfrm>
            <a:off x="7796213" y="3279775"/>
            <a:ext cx="554037" cy="40322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a:p>
        </p:txBody>
      </p:sp>
      <p:sp>
        <p:nvSpPr>
          <p:cNvPr id="189450" name="Rectangle 10">
            <a:extLst>
              <a:ext uri="{FF2B5EF4-FFF2-40B4-BE49-F238E27FC236}">
                <a16:creationId xmlns:a16="http://schemas.microsoft.com/office/drawing/2014/main" id="{E70211A8-985A-B44E-8F16-E2C481BA6418}"/>
              </a:ext>
            </a:extLst>
          </p:cNvPr>
          <p:cNvSpPr>
            <a:spLocks/>
          </p:cNvSpPr>
          <p:nvPr/>
        </p:nvSpPr>
        <p:spPr bwMode="auto">
          <a:xfrm>
            <a:off x="7781925" y="3297238"/>
            <a:ext cx="5826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600">
                <a:latin typeface="Lucida Grande" panose="020B0600040502020204" pitchFamily="34" charset="0"/>
                <a:sym typeface="Lucida Grande" panose="020B0600040502020204" pitchFamily="34" charset="0"/>
              </a:rPr>
              <a:t>Mem</a:t>
            </a:r>
          </a:p>
        </p:txBody>
      </p:sp>
      <p:sp>
        <p:nvSpPr>
          <p:cNvPr id="189451" name="Rectangle 11">
            <a:extLst>
              <a:ext uri="{FF2B5EF4-FFF2-40B4-BE49-F238E27FC236}">
                <a16:creationId xmlns:a16="http://schemas.microsoft.com/office/drawing/2014/main" id="{8BC5D1F7-8B70-0647-B827-F3F5D0B484CB}"/>
              </a:ext>
            </a:extLst>
          </p:cNvPr>
          <p:cNvSpPr>
            <a:spLocks/>
          </p:cNvSpPr>
          <p:nvPr/>
        </p:nvSpPr>
        <p:spPr bwMode="auto">
          <a:xfrm>
            <a:off x="8488363" y="3279775"/>
            <a:ext cx="554037" cy="40322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a:p>
        </p:txBody>
      </p:sp>
      <p:sp>
        <p:nvSpPr>
          <p:cNvPr id="189452" name="Rectangle 12">
            <a:extLst>
              <a:ext uri="{FF2B5EF4-FFF2-40B4-BE49-F238E27FC236}">
                <a16:creationId xmlns:a16="http://schemas.microsoft.com/office/drawing/2014/main" id="{000C01BB-6E04-A948-BA1F-A1272BC5970F}"/>
              </a:ext>
            </a:extLst>
          </p:cNvPr>
          <p:cNvSpPr>
            <a:spLocks/>
          </p:cNvSpPr>
          <p:nvPr/>
        </p:nvSpPr>
        <p:spPr bwMode="auto">
          <a:xfrm>
            <a:off x="8474075" y="3297238"/>
            <a:ext cx="5810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600">
                <a:latin typeface="Lucida Grande" panose="020B0600040502020204" pitchFamily="34" charset="0"/>
                <a:sym typeface="Lucida Grande" panose="020B0600040502020204" pitchFamily="34" charset="0"/>
              </a:rPr>
              <a:t>Mem</a:t>
            </a:r>
          </a:p>
        </p:txBody>
      </p:sp>
      <p:sp>
        <p:nvSpPr>
          <p:cNvPr id="189453" name="Rectangle 13">
            <a:extLst>
              <a:ext uri="{FF2B5EF4-FFF2-40B4-BE49-F238E27FC236}">
                <a16:creationId xmlns:a16="http://schemas.microsoft.com/office/drawing/2014/main" id="{67E37865-ED16-C24B-BD2C-26568175A7C0}"/>
              </a:ext>
            </a:extLst>
          </p:cNvPr>
          <p:cNvSpPr>
            <a:spLocks/>
          </p:cNvSpPr>
          <p:nvPr/>
        </p:nvSpPr>
        <p:spPr bwMode="auto">
          <a:xfrm>
            <a:off x="5715000" y="3954463"/>
            <a:ext cx="3322638" cy="46831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a:p>
        </p:txBody>
      </p:sp>
      <p:sp>
        <p:nvSpPr>
          <p:cNvPr id="189454" name="Rectangle 14">
            <a:extLst>
              <a:ext uri="{FF2B5EF4-FFF2-40B4-BE49-F238E27FC236}">
                <a16:creationId xmlns:a16="http://schemas.microsoft.com/office/drawing/2014/main" id="{4B9A9E20-3822-2448-9B3A-499DC271F9CE}"/>
              </a:ext>
            </a:extLst>
          </p:cNvPr>
          <p:cNvSpPr>
            <a:spLocks/>
          </p:cNvSpPr>
          <p:nvPr/>
        </p:nvSpPr>
        <p:spPr bwMode="auto">
          <a:xfrm>
            <a:off x="6702425" y="4005263"/>
            <a:ext cx="13493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600">
                <a:latin typeface="Lucida Grande" panose="020B0600040502020204" pitchFamily="34" charset="0"/>
                <a:sym typeface="Lucida Grande" panose="020B0600040502020204" pitchFamily="34" charset="0"/>
              </a:rPr>
              <a:t>Register File</a:t>
            </a:r>
          </a:p>
        </p:txBody>
      </p:sp>
      <p:sp>
        <p:nvSpPr>
          <p:cNvPr id="189455" name="Line 15">
            <a:extLst>
              <a:ext uri="{FF2B5EF4-FFF2-40B4-BE49-F238E27FC236}">
                <a16:creationId xmlns:a16="http://schemas.microsoft.com/office/drawing/2014/main" id="{209406F5-9B11-2B49-BD4E-F4802587D355}"/>
              </a:ext>
            </a:extLst>
          </p:cNvPr>
          <p:cNvSpPr>
            <a:spLocks noChangeShapeType="1"/>
          </p:cNvSpPr>
          <p:nvPr/>
        </p:nvSpPr>
        <p:spPr bwMode="auto">
          <a:xfrm rot="10800000">
            <a:off x="5786438" y="3679825"/>
            <a:ext cx="1587" cy="269875"/>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89456" name="Line 16">
            <a:extLst>
              <a:ext uri="{FF2B5EF4-FFF2-40B4-BE49-F238E27FC236}">
                <a16:creationId xmlns:a16="http://schemas.microsoft.com/office/drawing/2014/main" id="{90A3D9E1-E3B1-2F41-A71F-B6D10926B64A}"/>
              </a:ext>
            </a:extLst>
          </p:cNvPr>
          <p:cNvSpPr>
            <a:spLocks noChangeShapeType="1"/>
          </p:cNvSpPr>
          <p:nvPr/>
        </p:nvSpPr>
        <p:spPr bwMode="auto">
          <a:xfrm rot="10800000" flipH="1">
            <a:off x="5926138" y="3679825"/>
            <a:ext cx="1587" cy="269875"/>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89457" name="Line 17">
            <a:extLst>
              <a:ext uri="{FF2B5EF4-FFF2-40B4-BE49-F238E27FC236}">
                <a16:creationId xmlns:a16="http://schemas.microsoft.com/office/drawing/2014/main" id="{F5B480CF-F39C-5249-A1E8-7542829E8F9C}"/>
              </a:ext>
            </a:extLst>
          </p:cNvPr>
          <p:cNvSpPr>
            <a:spLocks noChangeShapeType="1"/>
          </p:cNvSpPr>
          <p:nvPr/>
        </p:nvSpPr>
        <p:spPr bwMode="auto">
          <a:xfrm rot="10800000" flipH="1">
            <a:off x="6064250" y="3679825"/>
            <a:ext cx="1588" cy="269875"/>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89458" name="Rectangle 18">
            <a:extLst>
              <a:ext uri="{FF2B5EF4-FFF2-40B4-BE49-F238E27FC236}">
                <a16:creationId xmlns:a16="http://schemas.microsoft.com/office/drawing/2014/main" id="{E18EA1C4-2DAB-984D-83B4-C63BACEBD3F1}"/>
              </a:ext>
            </a:extLst>
          </p:cNvPr>
          <p:cNvSpPr>
            <a:spLocks/>
          </p:cNvSpPr>
          <p:nvPr/>
        </p:nvSpPr>
        <p:spPr bwMode="auto">
          <a:xfrm>
            <a:off x="5786438" y="2605088"/>
            <a:ext cx="623887" cy="33813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a:p>
        </p:txBody>
      </p:sp>
      <p:sp>
        <p:nvSpPr>
          <p:cNvPr id="189459" name="Rectangle 19">
            <a:extLst>
              <a:ext uri="{FF2B5EF4-FFF2-40B4-BE49-F238E27FC236}">
                <a16:creationId xmlns:a16="http://schemas.microsoft.com/office/drawing/2014/main" id="{9B8ED481-D855-9F4C-810C-A2C1308656C3}"/>
              </a:ext>
            </a:extLst>
          </p:cNvPr>
          <p:cNvSpPr>
            <a:spLocks/>
          </p:cNvSpPr>
          <p:nvPr/>
        </p:nvSpPr>
        <p:spPr bwMode="auto">
          <a:xfrm>
            <a:off x="5773738" y="2443163"/>
            <a:ext cx="639762"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600">
                <a:latin typeface="Lucida Grande" panose="020B0600040502020204" pitchFamily="34" charset="0"/>
                <a:sym typeface="Lucida Grande" panose="020B0600040502020204" pitchFamily="34" charset="0"/>
              </a:rPr>
              <a:t>add</a:t>
            </a:r>
          </a:p>
        </p:txBody>
      </p:sp>
      <p:sp>
        <p:nvSpPr>
          <p:cNvPr id="189460" name="Rectangle 20">
            <a:extLst>
              <a:ext uri="{FF2B5EF4-FFF2-40B4-BE49-F238E27FC236}">
                <a16:creationId xmlns:a16="http://schemas.microsoft.com/office/drawing/2014/main" id="{E49FF877-6ADD-D04E-9E98-6F18134CC3D7}"/>
              </a:ext>
            </a:extLst>
          </p:cNvPr>
          <p:cNvSpPr>
            <a:spLocks/>
          </p:cNvSpPr>
          <p:nvPr/>
        </p:nvSpPr>
        <p:spPr bwMode="auto">
          <a:xfrm>
            <a:off x="6410325" y="2605088"/>
            <a:ext cx="623888" cy="33813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a:p>
        </p:txBody>
      </p:sp>
      <p:sp>
        <p:nvSpPr>
          <p:cNvPr id="189461" name="Rectangle 21">
            <a:extLst>
              <a:ext uri="{FF2B5EF4-FFF2-40B4-BE49-F238E27FC236}">
                <a16:creationId xmlns:a16="http://schemas.microsoft.com/office/drawing/2014/main" id="{40DDA191-9C92-B548-A875-D5DB453683E8}"/>
              </a:ext>
            </a:extLst>
          </p:cNvPr>
          <p:cNvSpPr>
            <a:spLocks/>
          </p:cNvSpPr>
          <p:nvPr/>
        </p:nvSpPr>
        <p:spPr bwMode="auto">
          <a:xfrm>
            <a:off x="6415088" y="2443163"/>
            <a:ext cx="593725"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600">
                <a:latin typeface="Lucida Grande" panose="020B0600040502020204" pitchFamily="34" charset="0"/>
                <a:sym typeface="Lucida Grande" panose="020B0600040502020204" pitchFamily="34" charset="0"/>
              </a:rPr>
              <a:t>nop</a:t>
            </a:r>
          </a:p>
        </p:txBody>
      </p:sp>
      <p:sp>
        <p:nvSpPr>
          <p:cNvPr id="189462" name="Rectangle 22">
            <a:extLst>
              <a:ext uri="{FF2B5EF4-FFF2-40B4-BE49-F238E27FC236}">
                <a16:creationId xmlns:a16="http://schemas.microsoft.com/office/drawing/2014/main" id="{B54B32CB-FDB2-B147-B4DE-220122B834E3}"/>
              </a:ext>
            </a:extLst>
          </p:cNvPr>
          <p:cNvSpPr>
            <a:spLocks/>
          </p:cNvSpPr>
          <p:nvPr/>
        </p:nvSpPr>
        <p:spPr bwMode="auto">
          <a:xfrm>
            <a:off x="7034213" y="2605088"/>
            <a:ext cx="623887" cy="33813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a:p>
        </p:txBody>
      </p:sp>
      <p:sp>
        <p:nvSpPr>
          <p:cNvPr id="189463" name="Rectangle 23">
            <a:extLst>
              <a:ext uri="{FF2B5EF4-FFF2-40B4-BE49-F238E27FC236}">
                <a16:creationId xmlns:a16="http://schemas.microsoft.com/office/drawing/2014/main" id="{6B7973F2-FC04-C642-A951-E0CDCDCB24D4}"/>
              </a:ext>
            </a:extLst>
          </p:cNvPr>
          <p:cNvSpPr>
            <a:spLocks/>
          </p:cNvSpPr>
          <p:nvPr/>
        </p:nvSpPr>
        <p:spPr bwMode="auto">
          <a:xfrm>
            <a:off x="7027863" y="2443163"/>
            <a:ext cx="595312"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600">
                <a:latin typeface="Lucida Grande" panose="020B0600040502020204" pitchFamily="34" charset="0"/>
                <a:sym typeface="Lucida Grande" panose="020B0600040502020204" pitchFamily="34" charset="0"/>
              </a:rPr>
              <a:t>nop</a:t>
            </a:r>
          </a:p>
        </p:txBody>
      </p:sp>
      <p:sp>
        <p:nvSpPr>
          <p:cNvPr id="189464" name="Rectangle 24">
            <a:extLst>
              <a:ext uri="{FF2B5EF4-FFF2-40B4-BE49-F238E27FC236}">
                <a16:creationId xmlns:a16="http://schemas.microsoft.com/office/drawing/2014/main" id="{C7200BE3-1B29-D54A-995E-7C3BA82BD1C8}"/>
              </a:ext>
            </a:extLst>
          </p:cNvPr>
          <p:cNvSpPr>
            <a:spLocks/>
          </p:cNvSpPr>
          <p:nvPr/>
        </p:nvSpPr>
        <p:spPr bwMode="auto">
          <a:xfrm>
            <a:off x="7658100" y="2605088"/>
            <a:ext cx="617538" cy="3333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a:p>
        </p:txBody>
      </p:sp>
      <p:sp>
        <p:nvSpPr>
          <p:cNvPr id="189465" name="Rectangle 25">
            <a:extLst>
              <a:ext uri="{FF2B5EF4-FFF2-40B4-BE49-F238E27FC236}">
                <a16:creationId xmlns:a16="http://schemas.microsoft.com/office/drawing/2014/main" id="{D2C4DD1E-FBDD-0F48-AC8A-CB6AB67C3F30}"/>
              </a:ext>
            </a:extLst>
          </p:cNvPr>
          <p:cNvSpPr>
            <a:spLocks/>
          </p:cNvSpPr>
          <p:nvPr/>
        </p:nvSpPr>
        <p:spPr bwMode="auto">
          <a:xfrm>
            <a:off x="7708900" y="2589213"/>
            <a:ext cx="5143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600">
                <a:latin typeface="Lucida Grande" panose="020B0600040502020204" pitchFamily="34" charset="0"/>
                <a:sym typeface="Lucida Grande" panose="020B0600040502020204" pitchFamily="34" charset="0"/>
              </a:rPr>
              <a:t>load</a:t>
            </a:r>
          </a:p>
        </p:txBody>
      </p:sp>
      <p:sp>
        <p:nvSpPr>
          <p:cNvPr id="189466" name="Rectangle 26">
            <a:extLst>
              <a:ext uri="{FF2B5EF4-FFF2-40B4-BE49-F238E27FC236}">
                <a16:creationId xmlns:a16="http://schemas.microsoft.com/office/drawing/2014/main" id="{D750699F-51F1-7749-AF33-1890F12291A5}"/>
              </a:ext>
            </a:extLst>
          </p:cNvPr>
          <p:cNvSpPr>
            <a:spLocks/>
          </p:cNvSpPr>
          <p:nvPr/>
        </p:nvSpPr>
        <p:spPr bwMode="auto">
          <a:xfrm>
            <a:off x="8280400" y="2605088"/>
            <a:ext cx="623888" cy="3333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a:p>
        </p:txBody>
      </p:sp>
      <p:sp>
        <p:nvSpPr>
          <p:cNvPr id="189467" name="Rectangle 27">
            <a:extLst>
              <a:ext uri="{FF2B5EF4-FFF2-40B4-BE49-F238E27FC236}">
                <a16:creationId xmlns:a16="http://schemas.microsoft.com/office/drawing/2014/main" id="{00497B8C-6C3B-F540-8B0F-4F86DFF9F77C}"/>
              </a:ext>
            </a:extLst>
          </p:cNvPr>
          <p:cNvSpPr>
            <a:spLocks/>
          </p:cNvSpPr>
          <p:nvPr/>
        </p:nvSpPr>
        <p:spPr bwMode="auto">
          <a:xfrm>
            <a:off x="8270875" y="2589213"/>
            <a:ext cx="6429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600">
                <a:latin typeface="Lucida Grande" panose="020B0600040502020204" pitchFamily="34" charset="0"/>
                <a:sym typeface="Lucida Grande" panose="020B0600040502020204" pitchFamily="34" charset="0"/>
              </a:rPr>
              <a:t>store</a:t>
            </a:r>
          </a:p>
        </p:txBody>
      </p:sp>
      <p:sp>
        <p:nvSpPr>
          <p:cNvPr id="189468" name="Rectangle 28">
            <a:extLst>
              <a:ext uri="{FF2B5EF4-FFF2-40B4-BE49-F238E27FC236}">
                <a16:creationId xmlns:a16="http://schemas.microsoft.com/office/drawing/2014/main" id="{D9AF330D-05B3-2045-9997-C3884E369C35}"/>
              </a:ext>
            </a:extLst>
          </p:cNvPr>
          <p:cNvSpPr>
            <a:spLocks/>
          </p:cNvSpPr>
          <p:nvPr/>
        </p:nvSpPr>
        <p:spPr bwMode="auto">
          <a:xfrm>
            <a:off x="5911850" y="4467225"/>
            <a:ext cx="3086100" cy="167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a:latin typeface="Lucida Grande" panose="020B0600040502020204" pitchFamily="34" charset="0"/>
                <a:sym typeface="Lucida Grande" panose="020B0600040502020204" pitchFamily="34" charset="0"/>
              </a:rPr>
              <a:t>VLIW instruction =</a:t>
            </a:r>
          </a:p>
          <a:p>
            <a:pPr eaLnBrk="1" hangingPunct="1">
              <a:spcBef>
                <a:spcPct val="0"/>
              </a:spcBef>
              <a:buFontTx/>
              <a:buNone/>
            </a:pPr>
            <a:r>
              <a:rPr lang="en-US" altLang="en-US">
                <a:latin typeface="Lucida Grande" panose="020B0600040502020204" pitchFamily="34" charset="0"/>
                <a:sym typeface="Lucida Grande" panose="020B0600040502020204" pitchFamily="34" charset="0"/>
              </a:rPr>
              <a:t>5 independent operations</a:t>
            </a:r>
          </a:p>
        </p:txBody>
      </p:sp>
      <p:sp>
        <p:nvSpPr>
          <p:cNvPr id="189469" name="Line 29">
            <a:extLst>
              <a:ext uri="{FF2B5EF4-FFF2-40B4-BE49-F238E27FC236}">
                <a16:creationId xmlns:a16="http://schemas.microsoft.com/office/drawing/2014/main" id="{FFEDC165-0163-354B-B074-889E2D999541}"/>
              </a:ext>
            </a:extLst>
          </p:cNvPr>
          <p:cNvSpPr>
            <a:spLocks noChangeShapeType="1"/>
          </p:cNvSpPr>
          <p:nvPr/>
        </p:nvSpPr>
        <p:spPr bwMode="auto">
          <a:xfrm flipH="1">
            <a:off x="6064250" y="2000250"/>
            <a:ext cx="1588" cy="60483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89470" name="Line 30">
            <a:extLst>
              <a:ext uri="{FF2B5EF4-FFF2-40B4-BE49-F238E27FC236}">
                <a16:creationId xmlns:a16="http://schemas.microsoft.com/office/drawing/2014/main" id="{35BDF41E-0102-9848-B19B-D6904C881D3E}"/>
              </a:ext>
            </a:extLst>
          </p:cNvPr>
          <p:cNvSpPr>
            <a:spLocks noChangeShapeType="1"/>
          </p:cNvSpPr>
          <p:nvPr/>
        </p:nvSpPr>
        <p:spPr bwMode="auto">
          <a:xfrm flipH="1">
            <a:off x="6688138" y="2000250"/>
            <a:ext cx="1587" cy="60483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89471" name="Line 31">
            <a:extLst>
              <a:ext uri="{FF2B5EF4-FFF2-40B4-BE49-F238E27FC236}">
                <a16:creationId xmlns:a16="http://schemas.microsoft.com/office/drawing/2014/main" id="{E9884829-058B-ED4C-8197-265199CF725F}"/>
              </a:ext>
            </a:extLst>
          </p:cNvPr>
          <p:cNvSpPr>
            <a:spLocks noChangeShapeType="1"/>
          </p:cNvSpPr>
          <p:nvPr/>
        </p:nvSpPr>
        <p:spPr bwMode="auto">
          <a:xfrm flipH="1">
            <a:off x="7310438" y="2000250"/>
            <a:ext cx="1587" cy="60483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89472" name="Line 32">
            <a:extLst>
              <a:ext uri="{FF2B5EF4-FFF2-40B4-BE49-F238E27FC236}">
                <a16:creationId xmlns:a16="http://schemas.microsoft.com/office/drawing/2014/main" id="{5DACDFF2-B285-6240-95A8-673A14F8B683}"/>
              </a:ext>
            </a:extLst>
          </p:cNvPr>
          <p:cNvSpPr>
            <a:spLocks noChangeShapeType="1"/>
          </p:cNvSpPr>
          <p:nvPr/>
        </p:nvSpPr>
        <p:spPr bwMode="auto">
          <a:xfrm flipH="1">
            <a:off x="7934325" y="2000250"/>
            <a:ext cx="1588" cy="60483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89473" name="Line 33">
            <a:extLst>
              <a:ext uri="{FF2B5EF4-FFF2-40B4-BE49-F238E27FC236}">
                <a16:creationId xmlns:a16="http://schemas.microsoft.com/office/drawing/2014/main" id="{6DBC1246-AF5F-2244-8B60-DDBE42F6FC65}"/>
              </a:ext>
            </a:extLst>
          </p:cNvPr>
          <p:cNvSpPr>
            <a:spLocks noChangeShapeType="1"/>
          </p:cNvSpPr>
          <p:nvPr/>
        </p:nvSpPr>
        <p:spPr bwMode="auto">
          <a:xfrm flipH="1">
            <a:off x="8558213" y="2000250"/>
            <a:ext cx="1587" cy="60483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89474" name="Line 34">
            <a:extLst>
              <a:ext uri="{FF2B5EF4-FFF2-40B4-BE49-F238E27FC236}">
                <a16:creationId xmlns:a16="http://schemas.microsoft.com/office/drawing/2014/main" id="{0B985FFB-F93B-2C43-BB2A-CDB5A6662DD6}"/>
              </a:ext>
            </a:extLst>
          </p:cNvPr>
          <p:cNvSpPr>
            <a:spLocks noChangeShapeType="1"/>
          </p:cNvSpPr>
          <p:nvPr/>
        </p:nvSpPr>
        <p:spPr bwMode="auto">
          <a:xfrm flipH="1">
            <a:off x="6064250" y="2940050"/>
            <a:ext cx="1588" cy="33655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89475" name="Line 35">
            <a:extLst>
              <a:ext uri="{FF2B5EF4-FFF2-40B4-BE49-F238E27FC236}">
                <a16:creationId xmlns:a16="http://schemas.microsoft.com/office/drawing/2014/main" id="{9EB63DF4-4322-D84C-87BC-71225D4128BC}"/>
              </a:ext>
            </a:extLst>
          </p:cNvPr>
          <p:cNvSpPr>
            <a:spLocks noChangeShapeType="1"/>
          </p:cNvSpPr>
          <p:nvPr/>
        </p:nvSpPr>
        <p:spPr bwMode="auto">
          <a:xfrm flipH="1">
            <a:off x="6688138" y="2940050"/>
            <a:ext cx="1587" cy="33655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89476" name="Line 36">
            <a:extLst>
              <a:ext uri="{FF2B5EF4-FFF2-40B4-BE49-F238E27FC236}">
                <a16:creationId xmlns:a16="http://schemas.microsoft.com/office/drawing/2014/main" id="{9B4550AA-3E25-0E49-A905-3A063F9DE96F}"/>
              </a:ext>
            </a:extLst>
          </p:cNvPr>
          <p:cNvSpPr>
            <a:spLocks noChangeShapeType="1"/>
          </p:cNvSpPr>
          <p:nvPr/>
        </p:nvSpPr>
        <p:spPr bwMode="auto">
          <a:xfrm flipH="1">
            <a:off x="7310438" y="2940050"/>
            <a:ext cx="1587" cy="33655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89477" name="Line 37">
            <a:extLst>
              <a:ext uri="{FF2B5EF4-FFF2-40B4-BE49-F238E27FC236}">
                <a16:creationId xmlns:a16="http://schemas.microsoft.com/office/drawing/2014/main" id="{60A90BF9-9D06-E543-94F5-700C9BE57429}"/>
              </a:ext>
            </a:extLst>
          </p:cNvPr>
          <p:cNvSpPr>
            <a:spLocks noChangeShapeType="1"/>
          </p:cNvSpPr>
          <p:nvPr/>
        </p:nvSpPr>
        <p:spPr bwMode="auto">
          <a:xfrm flipH="1">
            <a:off x="8001000" y="2940050"/>
            <a:ext cx="1588" cy="33655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89478" name="Line 38">
            <a:extLst>
              <a:ext uri="{FF2B5EF4-FFF2-40B4-BE49-F238E27FC236}">
                <a16:creationId xmlns:a16="http://schemas.microsoft.com/office/drawing/2014/main" id="{C9BCC416-5FF0-EE44-9DDB-80571A3E098C}"/>
              </a:ext>
            </a:extLst>
          </p:cNvPr>
          <p:cNvSpPr>
            <a:spLocks noChangeShapeType="1"/>
          </p:cNvSpPr>
          <p:nvPr/>
        </p:nvSpPr>
        <p:spPr bwMode="auto">
          <a:xfrm flipH="1">
            <a:off x="8696325" y="2940050"/>
            <a:ext cx="1588" cy="33655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89479" name="Rectangle 39">
            <a:extLst>
              <a:ext uri="{FF2B5EF4-FFF2-40B4-BE49-F238E27FC236}">
                <a16:creationId xmlns:a16="http://schemas.microsoft.com/office/drawing/2014/main" id="{637AFE72-4AAD-6D46-8777-71998BCDFBF0}"/>
              </a:ext>
            </a:extLst>
          </p:cNvPr>
          <p:cNvSpPr>
            <a:spLocks/>
          </p:cNvSpPr>
          <p:nvPr/>
        </p:nvSpPr>
        <p:spPr bwMode="auto">
          <a:xfrm>
            <a:off x="5786438" y="1325563"/>
            <a:ext cx="3117850" cy="67468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a:p>
        </p:txBody>
      </p:sp>
      <p:sp>
        <p:nvSpPr>
          <p:cNvPr id="189480" name="Rectangle 40">
            <a:extLst>
              <a:ext uri="{FF2B5EF4-FFF2-40B4-BE49-F238E27FC236}">
                <a16:creationId xmlns:a16="http://schemas.microsoft.com/office/drawing/2014/main" id="{2F0BB20A-28E8-2C4A-9635-84CF67F4D6B6}"/>
              </a:ext>
            </a:extLst>
          </p:cNvPr>
          <p:cNvSpPr>
            <a:spLocks/>
          </p:cNvSpPr>
          <p:nvPr/>
        </p:nvSpPr>
        <p:spPr bwMode="auto">
          <a:xfrm>
            <a:off x="6297613" y="1479550"/>
            <a:ext cx="2309812"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a:latin typeface="Lucida Grande" panose="020B0600040502020204" pitchFamily="34" charset="0"/>
                <a:sym typeface="Lucida Grande" panose="020B0600040502020204" pitchFamily="34" charset="0"/>
              </a:rPr>
              <a:t>Icache</a:t>
            </a:r>
          </a:p>
        </p:txBody>
      </p:sp>
      <p:sp>
        <p:nvSpPr>
          <p:cNvPr id="189481" name="Line 41">
            <a:extLst>
              <a:ext uri="{FF2B5EF4-FFF2-40B4-BE49-F238E27FC236}">
                <a16:creationId xmlns:a16="http://schemas.microsoft.com/office/drawing/2014/main" id="{3500420A-ED08-8F4F-9AC9-D7D8055EE5F2}"/>
              </a:ext>
            </a:extLst>
          </p:cNvPr>
          <p:cNvSpPr>
            <a:spLocks noChangeShapeType="1"/>
          </p:cNvSpPr>
          <p:nvPr/>
        </p:nvSpPr>
        <p:spPr bwMode="auto">
          <a:xfrm rot="10800000" flipH="1">
            <a:off x="6548438" y="3679825"/>
            <a:ext cx="1587" cy="269875"/>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89482" name="Line 42">
            <a:extLst>
              <a:ext uri="{FF2B5EF4-FFF2-40B4-BE49-F238E27FC236}">
                <a16:creationId xmlns:a16="http://schemas.microsoft.com/office/drawing/2014/main" id="{F9BCF81E-09B1-FE45-9B16-90DCE8AA24B0}"/>
              </a:ext>
            </a:extLst>
          </p:cNvPr>
          <p:cNvSpPr>
            <a:spLocks noChangeShapeType="1"/>
          </p:cNvSpPr>
          <p:nvPr/>
        </p:nvSpPr>
        <p:spPr bwMode="auto">
          <a:xfrm rot="10800000" flipH="1">
            <a:off x="6688138" y="3679825"/>
            <a:ext cx="1587" cy="269875"/>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89483" name="Line 43">
            <a:extLst>
              <a:ext uri="{FF2B5EF4-FFF2-40B4-BE49-F238E27FC236}">
                <a16:creationId xmlns:a16="http://schemas.microsoft.com/office/drawing/2014/main" id="{3A2CC9BE-4A8B-164D-A1D3-20C110236A5A}"/>
              </a:ext>
            </a:extLst>
          </p:cNvPr>
          <p:cNvSpPr>
            <a:spLocks noChangeShapeType="1"/>
          </p:cNvSpPr>
          <p:nvPr/>
        </p:nvSpPr>
        <p:spPr bwMode="auto">
          <a:xfrm rot="10800000" flipH="1">
            <a:off x="6826250" y="3679825"/>
            <a:ext cx="1588" cy="269875"/>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89484" name="Line 44">
            <a:extLst>
              <a:ext uri="{FF2B5EF4-FFF2-40B4-BE49-F238E27FC236}">
                <a16:creationId xmlns:a16="http://schemas.microsoft.com/office/drawing/2014/main" id="{CEFE182C-7F5F-2F47-8548-34DD928F3457}"/>
              </a:ext>
            </a:extLst>
          </p:cNvPr>
          <p:cNvSpPr>
            <a:spLocks noChangeShapeType="1"/>
          </p:cNvSpPr>
          <p:nvPr/>
        </p:nvSpPr>
        <p:spPr bwMode="auto">
          <a:xfrm rot="10800000" flipH="1">
            <a:off x="7310438" y="3679825"/>
            <a:ext cx="1587" cy="269875"/>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89485" name="Line 45">
            <a:extLst>
              <a:ext uri="{FF2B5EF4-FFF2-40B4-BE49-F238E27FC236}">
                <a16:creationId xmlns:a16="http://schemas.microsoft.com/office/drawing/2014/main" id="{997EDBE5-16CF-B545-964A-DF5EEEEFDD7D}"/>
              </a:ext>
            </a:extLst>
          </p:cNvPr>
          <p:cNvSpPr>
            <a:spLocks noChangeShapeType="1"/>
          </p:cNvSpPr>
          <p:nvPr/>
        </p:nvSpPr>
        <p:spPr bwMode="auto">
          <a:xfrm rot="10800000" flipH="1">
            <a:off x="7450138" y="3679825"/>
            <a:ext cx="1587" cy="269875"/>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89486" name="Line 46">
            <a:extLst>
              <a:ext uri="{FF2B5EF4-FFF2-40B4-BE49-F238E27FC236}">
                <a16:creationId xmlns:a16="http://schemas.microsoft.com/office/drawing/2014/main" id="{C0A7C80E-B16D-F347-834F-91133F7B7D8A}"/>
              </a:ext>
            </a:extLst>
          </p:cNvPr>
          <p:cNvSpPr>
            <a:spLocks noChangeShapeType="1"/>
          </p:cNvSpPr>
          <p:nvPr/>
        </p:nvSpPr>
        <p:spPr bwMode="auto">
          <a:xfrm rot="10800000" flipH="1">
            <a:off x="7588250" y="3679825"/>
            <a:ext cx="1588" cy="269875"/>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89487" name="Line 47">
            <a:extLst>
              <a:ext uri="{FF2B5EF4-FFF2-40B4-BE49-F238E27FC236}">
                <a16:creationId xmlns:a16="http://schemas.microsoft.com/office/drawing/2014/main" id="{B779A9B7-5C2D-754C-97A4-8C8E3528449E}"/>
              </a:ext>
            </a:extLst>
          </p:cNvPr>
          <p:cNvSpPr>
            <a:spLocks noChangeShapeType="1"/>
          </p:cNvSpPr>
          <p:nvPr/>
        </p:nvSpPr>
        <p:spPr bwMode="auto">
          <a:xfrm rot="10800000" flipH="1">
            <a:off x="7934325" y="3679825"/>
            <a:ext cx="1588" cy="269875"/>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89488" name="Line 48">
            <a:extLst>
              <a:ext uri="{FF2B5EF4-FFF2-40B4-BE49-F238E27FC236}">
                <a16:creationId xmlns:a16="http://schemas.microsoft.com/office/drawing/2014/main" id="{473E3D44-2981-024A-9BC9-DFEB96559FEB}"/>
              </a:ext>
            </a:extLst>
          </p:cNvPr>
          <p:cNvSpPr>
            <a:spLocks noChangeShapeType="1"/>
          </p:cNvSpPr>
          <p:nvPr/>
        </p:nvSpPr>
        <p:spPr bwMode="auto">
          <a:xfrm rot="10800000" flipH="1">
            <a:off x="8072438" y="3679825"/>
            <a:ext cx="1587" cy="269875"/>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89489" name="Line 49">
            <a:extLst>
              <a:ext uri="{FF2B5EF4-FFF2-40B4-BE49-F238E27FC236}">
                <a16:creationId xmlns:a16="http://schemas.microsoft.com/office/drawing/2014/main" id="{9A659989-C81F-D342-9D9C-E441219CB27E}"/>
              </a:ext>
            </a:extLst>
          </p:cNvPr>
          <p:cNvSpPr>
            <a:spLocks noChangeShapeType="1"/>
          </p:cNvSpPr>
          <p:nvPr/>
        </p:nvSpPr>
        <p:spPr bwMode="auto">
          <a:xfrm rot="10800000" flipH="1">
            <a:off x="8212138" y="3679825"/>
            <a:ext cx="1587" cy="269875"/>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89490" name="Line 50">
            <a:extLst>
              <a:ext uri="{FF2B5EF4-FFF2-40B4-BE49-F238E27FC236}">
                <a16:creationId xmlns:a16="http://schemas.microsoft.com/office/drawing/2014/main" id="{178FD950-C78D-A24D-B318-8A42C0597D60}"/>
              </a:ext>
            </a:extLst>
          </p:cNvPr>
          <p:cNvSpPr>
            <a:spLocks noChangeShapeType="1"/>
          </p:cNvSpPr>
          <p:nvPr/>
        </p:nvSpPr>
        <p:spPr bwMode="auto">
          <a:xfrm rot="10800000" flipH="1">
            <a:off x="8628063" y="3679825"/>
            <a:ext cx="1587" cy="269875"/>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89491" name="Line 51">
            <a:extLst>
              <a:ext uri="{FF2B5EF4-FFF2-40B4-BE49-F238E27FC236}">
                <a16:creationId xmlns:a16="http://schemas.microsoft.com/office/drawing/2014/main" id="{591504E3-5A53-D243-8E09-C77F145999EA}"/>
              </a:ext>
            </a:extLst>
          </p:cNvPr>
          <p:cNvSpPr>
            <a:spLocks noChangeShapeType="1"/>
          </p:cNvSpPr>
          <p:nvPr/>
        </p:nvSpPr>
        <p:spPr bwMode="auto">
          <a:xfrm rot="10800000" flipH="1">
            <a:off x="8766175" y="3679825"/>
            <a:ext cx="1588" cy="269875"/>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89492" name="Line 52">
            <a:extLst>
              <a:ext uri="{FF2B5EF4-FFF2-40B4-BE49-F238E27FC236}">
                <a16:creationId xmlns:a16="http://schemas.microsoft.com/office/drawing/2014/main" id="{51506106-1835-BF44-9015-8F16C702D297}"/>
              </a:ext>
            </a:extLst>
          </p:cNvPr>
          <p:cNvSpPr>
            <a:spLocks noChangeShapeType="1"/>
          </p:cNvSpPr>
          <p:nvPr/>
        </p:nvSpPr>
        <p:spPr bwMode="auto">
          <a:xfrm rot="10800000" flipH="1">
            <a:off x="8904288" y="3679825"/>
            <a:ext cx="1587" cy="269875"/>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a:extLst>
              <a:ext uri="{FF2B5EF4-FFF2-40B4-BE49-F238E27FC236}">
                <a16:creationId xmlns:a16="http://schemas.microsoft.com/office/drawing/2014/main" id="{7C0C3FA0-F01C-CB46-9DF4-09286A169F35}"/>
              </a:ext>
            </a:extLst>
          </p:cNvPr>
          <p:cNvSpPr>
            <a:spLocks noGrp="1" noChangeArrowheads="1"/>
          </p:cNvSpPr>
          <p:nvPr>
            <p:ph type="title"/>
          </p:nvPr>
        </p:nvSpPr>
        <p:spPr/>
        <p:txBody>
          <a:bodyPr/>
          <a:lstStyle/>
          <a:p>
            <a:r>
              <a:rPr lang="en-US" altLang="en-US"/>
              <a:t>Example:  IOI-OOC</a:t>
            </a:r>
          </a:p>
        </p:txBody>
      </p:sp>
      <p:sp>
        <p:nvSpPr>
          <p:cNvPr id="33794" name="Freeform 2">
            <a:extLst>
              <a:ext uri="{FF2B5EF4-FFF2-40B4-BE49-F238E27FC236}">
                <a16:creationId xmlns:a16="http://schemas.microsoft.com/office/drawing/2014/main" id="{ED5064E0-C6C5-A040-A41C-F05F1380FAD9}"/>
              </a:ext>
            </a:extLst>
          </p:cNvPr>
          <p:cNvSpPr>
            <a:spLocks/>
          </p:cNvSpPr>
          <p:nvPr/>
        </p:nvSpPr>
        <p:spPr bwMode="auto">
          <a:xfrm>
            <a:off x="2689225" y="1336675"/>
            <a:ext cx="334963" cy="766763"/>
          </a:xfrm>
          <a:custGeom>
            <a:avLst/>
            <a:gdLst>
              <a:gd name="T0" fmla="*/ 0 w 21600"/>
              <a:gd name="T1" fmla="*/ 2147483646 h 21600"/>
              <a:gd name="T2" fmla="*/ 2147483646 w 21600"/>
              <a:gd name="T3" fmla="*/ 2147483646 h 21600"/>
              <a:gd name="T4" fmla="*/ 0 w 21600"/>
              <a:gd name="T5" fmla="*/ 2147483646 h 21600"/>
              <a:gd name="T6" fmla="*/ 0 w 21600"/>
              <a:gd name="T7" fmla="*/ 0 h 21600"/>
              <a:gd name="T8" fmla="*/ 2147483646 w 21600"/>
              <a:gd name="T9" fmla="*/ 2147483646 h 21600"/>
              <a:gd name="T10" fmla="*/ 2147483646 w 21600"/>
              <a:gd name="T11" fmla="*/ 2147483646 h 21600"/>
              <a:gd name="T12" fmla="*/ 0 w 21600"/>
              <a:gd name="T13" fmla="*/ 2147483646 h 21600"/>
              <a:gd name="T14" fmla="*/ 0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4400"/>
                </a:moveTo>
                <a:lnTo>
                  <a:pt x="7234" y="10800"/>
                </a:lnTo>
                <a:lnTo>
                  <a:pt x="0" y="7200"/>
                </a:lnTo>
                <a:lnTo>
                  <a:pt x="0" y="0"/>
                </a:lnTo>
                <a:lnTo>
                  <a:pt x="21600" y="7200"/>
                </a:lnTo>
                <a:lnTo>
                  <a:pt x="21600" y="14400"/>
                </a:lnTo>
                <a:lnTo>
                  <a:pt x="0" y="21600"/>
                </a:lnTo>
                <a:lnTo>
                  <a:pt x="0" y="144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3795" name="Rectangle 3">
            <a:extLst>
              <a:ext uri="{FF2B5EF4-FFF2-40B4-BE49-F238E27FC236}">
                <a16:creationId xmlns:a16="http://schemas.microsoft.com/office/drawing/2014/main" id="{23B65314-9FFB-6B46-9325-9D79B272B574}"/>
              </a:ext>
            </a:extLst>
          </p:cNvPr>
          <p:cNvSpPr>
            <a:spLocks/>
          </p:cNvSpPr>
          <p:nvPr/>
        </p:nvSpPr>
        <p:spPr bwMode="auto">
          <a:xfrm rot="5400000">
            <a:off x="2729706" y="1556545"/>
            <a:ext cx="269875"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7" bIns="0" anchor="ctr">
            <a:spAutoFit/>
          </a:bodyP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EX</a:t>
            </a:r>
          </a:p>
        </p:txBody>
      </p:sp>
      <p:sp>
        <p:nvSpPr>
          <p:cNvPr id="33796" name="Rectangle 4">
            <a:extLst>
              <a:ext uri="{FF2B5EF4-FFF2-40B4-BE49-F238E27FC236}">
                <a16:creationId xmlns:a16="http://schemas.microsoft.com/office/drawing/2014/main" id="{70D3110E-1ECB-D44E-9E5F-59362FF2D81D}"/>
              </a:ext>
            </a:extLst>
          </p:cNvPr>
          <p:cNvSpPr>
            <a:spLocks/>
          </p:cNvSpPr>
          <p:nvPr/>
        </p:nvSpPr>
        <p:spPr bwMode="auto">
          <a:xfrm>
            <a:off x="1979613" y="1504950"/>
            <a:ext cx="23177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7" bIns="0" anchor="ctr">
            <a:spAutoFit/>
          </a:bodyP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IF</a:t>
            </a:r>
          </a:p>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ID</a:t>
            </a:r>
          </a:p>
        </p:txBody>
      </p:sp>
      <p:sp>
        <p:nvSpPr>
          <p:cNvPr id="33797" name="Freeform 5">
            <a:extLst>
              <a:ext uri="{FF2B5EF4-FFF2-40B4-BE49-F238E27FC236}">
                <a16:creationId xmlns:a16="http://schemas.microsoft.com/office/drawing/2014/main" id="{86A80FB7-1625-AC44-9E41-E070B9CC46B3}"/>
              </a:ext>
            </a:extLst>
          </p:cNvPr>
          <p:cNvSpPr>
            <a:spLocks/>
          </p:cNvSpPr>
          <p:nvPr/>
        </p:nvSpPr>
        <p:spPr bwMode="auto">
          <a:xfrm>
            <a:off x="1884363" y="1485900"/>
            <a:ext cx="266700" cy="457200"/>
          </a:xfrm>
          <a:custGeom>
            <a:avLst/>
            <a:gdLst>
              <a:gd name="T0" fmla="*/ 2147483646 w 21600"/>
              <a:gd name="T1" fmla="*/ 0 h 21600"/>
              <a:gd name="T2" fmla="*/ 0 w 21600"/>
              <a:gd name="T3" fmla="*/ 0 h 21600"/>
              <a:gd name="T4" fmla="*/ 0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21600" y="0"/>
                </a:moveTo>
                <a:lnTo>
                  <a:pt x="0" y="0"/>
                </a:lnTo>
                <a:lnTo>
                  <a:pt x="0" y="21600"/>
                </a:lnTo>
                <a:lnTo>
                  <a:pt x="2160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3798" name="Freeform 6">
            <a:extLst>
              <a:ext uri="{FF2B5EF4-FFF2-40B4-BE49-F238E27FC236}">
                <a16:creationId xmlns:a16="http://schemas.microsoft.com/office/drawing/2014/main" id="{9C73FC40-E966-D14C-BBFE-4EAFA32B5910}"/>
              </a:ext>
            </a:extLst>
          </p:cNvPr>
          <p:cNvSpPr>
            <a:spLocks/>
          </p:cNvSpPr>
          <p:nvPr/>
        </p:nvSpPr>
        <p:spPr bwMode="auto">
          <a:xfrm>
            <a:off x="2151063" y="1485900"/>
            <a:ext cx="269875" cy="457200"/>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3799" name="Line 7">
            <a:extLst>
              <a:ext uri="{FF2B5EF4-FFF2-40B4-BE49-F238E27FC236}">
                <a16:creationId xmlns:a16="http://schemas.microsoft.com/office/drawing/2014/main" id="{FE7288C0-E0E0-0D43-A17C-1B0A9DB3269E}"/>
              </a:ext>
            </a:extLst>
          </p:cNvPr>
          <p:cNvSpPr>
            <a:spLocks noChangeShapeType="1"/>
          </p:cNvSpPr>
          <p:nvPr/>
        </p:nvSpPr>
        <p:spPr bwMode="auto">
          <a:xfrm>
            <a:off x="2427288" y="1565275"/>
            <a:ext cx="249237"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3800" name="Rectangle 8">
            <a:extLst>
              <a:ext uri="{FF2B5EF4-FFF2-40B4-BE49-F238E27FC236}">
                <a16:creationId xmlns:a16="http://schemas.microsoft.com/office/drawing/2014/main" id="{431FAB55-F90A-024C-A45C-8FB3BFFCA5E8}"/>
              </a:ext>
            </a:extLst>
          </p:cNvPr>
          <p:cNvSpPr>
            <a:spLocks/>
          </p:cNvSpPr>
          <p:nvPr/>
        </p:nvSpPr>
        <p:spPr bwMode="auto">
          <a:xfrm>
            <a:off x="4021138" y="1493838"/>
            <a:ext cx="4127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39687" bIns="0" anchor="ct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WB</a:t>
            </a:r>
          </a:p>
        </p:txBody>
      </p:sp>
      <p:sp>
        <p:nvSpPr>
          <p:cNvPr id="33801" name="Freeform 9">
            <a:extLst>
              <a:ext uri="{FF2B5EF4-FFF2-40B4-BE49-F238E27FC236}">
                <a16:creationId xmlns:a16="http://schemas.microsoft.com/office/drawing/2014/main" id="{2A006258-BB47-3D4E-83B6-ECD19C6BCF98}"/>
              </a:ext>
            </a:extLst>
          </p:cNvPr>
          <p:cNvSpPr>
            <a:spLocks/>
          </p:cNvSpPr>
          <p:nvPr/>
        </p:nvSpPr>
        <p:spPr bwMode="auto">
          <a:xfrm>
            <a:off x="3978275" y="1485900"/>
            <a:ext cx="225425" cy="457200"/>
          </a:xfrm>
          <a:custGeom>
            <a:avLst/>
            <a:gdLst>
              <a:gd name="T0" fmla="*/ 2147483646 w 21600"/>
              <a:gd name="T1" fmla="*/ 0 h 21600"/>
              <a:gd name="T2" fmla="*/ 0 w 21600"/>
              <a:gd name="T3" fmla="*/ 0 h 21600"/>
              <a:gd name="T4" fmla="*/ 0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21600" y="0"/>
                </a:moveTo>
                <a:lnTo>
                  <a:pt x="0" y="0"/>
                </a:lnTo>
                <a:lnTo>
                  <a:pt x="0" y="21600"/>
                </a:lnTo>
                <a:lnTo>
                  <a:pt x="2160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3802" name="Freeform 10">
            <a:extLst>
              <a:ext uri="{FF2B5EF4-FFF2-40B4-BE49-F238E27FC236}">
                <a16:creationId xmlns:a16="http://schemas.microsoft.com/office/drawing/2014/main" id="{49FC8715-D430-BA4D-928A-D70407C86DCD}"/>
              </a:ext>
            </a:extLst>
          </p:cNvPr>
          <p:cNvSpPr>
            <a:spLocks/>
          </p:cNvSpPr>
          <p:nvPr/>
        </p:nvSpPr>
        <p:spPr bwMode="auto">
          <a:xfrm>
            <a:off x="4206875" y="1485900"/>
            <a:ext cx="225425" cy="457200"/>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3803" name="Line 11">
            <a:extLst>
              <a:ext uri="{FF2B5EF4-FFF2-40B4-BE49-F238E27FC236}">
                <a16:creationId xmlns:a16="http://schemas.microsoft.com/office/drawing/2014/main" id="{836AA615-4975-654B-BE56-B7664C102F5E}"/>
              </a:ext>
            </a:extLst>
          </p:cNvPr>
          <p:cNvSpPr>
            <a:spLocks noChangeShapeType="1"/>
          </p:cNvSpPr>
          <p:nvPr/>
        </p:nvSpPr>
        <p:spPr bwMode="auto">
          <a:xfrm>
            <a:off x="3713163" y="1714500"/>
            <a:ext cx="246062"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3804" name="Line 12">
            <a:extLst>
              <a:ext uri="{FF2B5EF4-FFF2-40B4-BE49-F238E27FC236}">
                <a16:creationId xmlns:a16="http://schemas.microsoft.com/office/drawing/2014/main" id="{89DBD701-BBC4-8E48-A0CF-934AD0FF9E96}"/>
              </a:ext>
            </a:extLst>
          </p:cNvPr>
          <p:cNvSpPr>
            <a:spLocks noChangeShapeType="1"/>
          </p:cNvSpPr>
          <p:nvPr/>
        </p:nvSpPr>
        <p:spPr bwMode="auto">
          <a:xfrm>
            <a:off x="2427288" y="1863725"/>
            <a:ext cx="249237"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3805" name="Rectangle 13">
            <a:extLst>
              <a:ext uri="{FF2B5EF4-FFF2-40B4-BE49-F238E27FC236}">
                <a16:creationId xmlns:a16="http://schemas.microsoft.com/office/drawing/2014/main" id="{0D642169-7252-084D-BB7D-8F5A3B9F75C1}"/>
              </a:ext>
            </a:extLst>
          </p:cNvPr>
          <p:cNvSpPr>
            <a:spLocks/>
          </p:cNvSpPr>
          <p:nvPr/>
        </p:nvSpPr>
        <p:spPr bwMode="auto">
          <a:xfrm>
            <a:off x="415925" y="1677988"/>
            <a:ext cx="223838"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7" bIns="0" anchor="ctr">
            <a:spAutoFit/>
          </a:bodyP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800">
                <a:latin typeface="Lucida Grande" panose="020B0600040502020204" pitchFamily="34" charset="0"/>
                <a:sym typeface="Lucida Grande" panose="020B0600040502020204" pitchFamily="34" charset="0"/>
              </a:rPr>
              <a:t>I</a:t>
            </a:r>
          </a:p>
          <a:p>
            <a:pPr eaLnBrk="1" hangingPunct="1">
              <a:spcBef>
                <a:spcPct val="0"/>
              </a:spcBef>
              <a:buFontTx/>
              <a:buNone/>
            </a:pPr>
            <a:r>
              <a:rPr lang="en-US" altLang="en-US" sz="1800">
                <a:latin typeface="Lucida Grande" panose="020B0600040502020204" pitchFamily="34" charset="0"/>
                <a:sym typeface="Lucida Grande" panose="020B0600040502020204" pitchFamily="34" charset="0"/>
              </a:rPr>
              <a:t>n</a:t>
            </a:r>
          </a:p>
          <a:p>
            <a:pPr eaLnBrk="1" hangingPunct="1">
              <a:spcBef>
                <a:spcPct val="0"/>
              </a:spcBef>
              <a:buFontTx/>
              <a:buNone/>
            </a:pPr>
            <a:r>
              <a:rPr lang="en-US" altLang="en-US" sz="1800">
                <a:latin typeface="Lucida Grande" panose="020B0600040502020204" pitchFamily="34" charset="0"/>
                <a:sym typeface="Lucida Grande" panose="020B0600040502020204" pitchFamily="34" charset="0"/>
              </a:rPr>
              <a:t>s</a:t>
            </a:r>
          </a:p>
          <a:p>
            <a:pPr eaLnBrk="1" hangingPunct="1">
              <a:spcBef>
                <a:spcPct val="0"/>
              </a:spcBef>
              <a:buFontTx/>
              <a:buNone/>
            </a:pPr>
            <a:r>
              <a:rPr lang="en-US" altLang="en-US" sz="1800">
                <a:latin typeface="Lucida Grande" panose="020B0600040502020204" pitchFamily="34" charset="0"/>
                <a:sym typeface="Lucida Grande" panose="020B0600040502020204" pitchFamily="34" charset="0"/>
              </a:rPr>
              <a:t>t</a:t>
            </a:r>
          </a:p>
          <a:p>
            <a:pPr eaLnBrk="1" hangingPunct="1">
              <a:spcBef>
                <a:spcPct val="0"/>
              </a:spcBef>
              <a:buFontTx/>
              <a:buNone/>
            </a:pPr>
            <a:r>
              <a:rPr lang="en-US" altLang="en-US" sz="1800">
                <a:latin typeface="Lucida Grande" panose="020B0600040502020204" pitchFamily="34" charset="0"/>
                <a:sym typeface="Lucida Grande" panose="020B0600040502020204" pitchFamily="34" charset="0"/>
              </a:rPr>
              <a:t>r.</a:t>
            </a:r>
          </a:p>
          <a:p>
            <a:pPr eaLnBrk="1" hangingPunct="1">
              <a:spcBef>
                <a:spcPct val="0"/>
              </a:spcBef>
              <a:buFontTx/>
              <a:buNone/>
            </a:pPr>
            <a:endParaRPr lang="en-US" altLang="en-US" sz="1800">
              <a:latin typeface="Lucida Grande" panose="020B0600040502020204" pitchFamily="34" charset="0"/>
              <a:sym typeface="Lucida Grande" panose="020B0600040502020204" pitchFamily="34" charset="0"/>
            </a:endParaRPr>
          </a:p>
          <a:p>
            <a:pPr eaLnBrk="1" hangingPunct="1">
              <a:spcBef>
                <a:spcPct val="0"/>
              </a:spcBef>
              <a:buFontTx/>
              <a:buNone/>
            </a:pPr>
            <a:r>
              <a:rPr lang="en-US" altLang="en-US" sz="1800">
                <a:latin typeface="Lucida Grande" panose="020B0600040502020204" pitchFamily="34" charset="0"/>
                <a:sym typeface="Lucida Grande" panose="020B0600040502020204" pitchFamily="34" charset="0"/>
              </a:rPr>
              <a:t>O</a:t>
            </a:r>
          </a:p>
          <a:p>
            <a:pPr eaLnBrk="1" hangingPunct="1">
              <a:spcBef>
                <a:spcPct val="0"/>
              </a:spcBef>
              <a:buFontTx/>
              <a:buNone/>
            </a:pPr>
            <a:r>
              <a:rPr lang="en-US" altLang="en-US" sz="1800">
                <a:latin typeface="Lucida Grande" panose="020B0600040502020204" pitchFamily="34" charset="0"/>
                <a:sym typeface="Lucida Grande" panose="020B0600040502020204" pitchFamily="34" charset="0"/>
              </a:rPr>
              <a:t>r</a:t>
            </a:r>
          </a:p>
          <a:p>
            <a:pPr eaLnBrk="1" hangingPunct="1">
              <a:spcBef>
                <a:spcPct val="0"/>
              </a:spcBef>
              <a:buFontTx/>
              <a:buNone/>
            </a:pPr>
            <a:r>
              <a:rPr lang="en-US" altLang="en-US" sz="1800">
                <a:latin typeface="Lucida Grande" panose="020B0600040502020204" pitchFamily="34" charset="0"/>
                <a:sym typeface="Lucida Grande" panose="020B0600040502020204" pitchFamily="34" charset="0"/>
              </a:rPr>
              <a:t>d</a:t>
            </a:r>
          </a:p>
          <a:p>
            <a:pPr eaLnBrk="1" hangingPunct="1">
              <a:spcBef>
                <a:spcPct val="0"/>
              </a:spcBef>
              <a:buFontTx/>
              <a:buNone/>
            </a:pPr>
            <a:r>
              <a:rPr lang="en-US" altLang="en-US" sz="1800">
                <a:latin typeface="Lucida Grande" panose="020B0600040502020204" pitchFamily="34" charset="0"/>
                <a:sym typeface="Lucida Grande" panose="020B0600040502020204" pitchFamily="34" charset="0"/>
              </a:rPr>
              <a:t>e</a:t>
            </a:r>
          </a:p>
          <a:p>
            <a:pPr eaLnBrk="1" hangingPunct="1">
              <a:spcBef>
                <a:spcPct val="0"/>
              </a:spcBef>
              <a:buFontTx/>
              <a:buNone/>
            </a:pPr>
            <a:r>
              <a:rPr lang="en-US" altLang="en-US" sz="1800">
                <a:latin typeface="Lucida Grande" panose="020B0600040502020204" pitchFamily="34" charset="0"/>
                <a:sym typeface="Lucida Grande" panose="020B0600040502020204" pitchFamily="34" charset="0"/>
              </a:rPr>
              <a:t>r</a:t>
            </a:r>
          </a:p>
        </p:txBody>
      </p:sp>
      <p:sp>
        <p:nvSpPr>
          <p:cNvPr id="33806" name="Rectangle 14">
            <a:extLst>
              <a:ext uri="{FF2B5EF4-FFF2-40B4-BE49-F238E27FC236}">
                <a16:creationId xmlns:a16="http://schemas.microsoft.com/office/drawing/2014/main" id="{9821FF0C-5935-F04D-A663-9D6471635ECB}"/>
              </a:ext>
            </a:extLst>
          </p:cNvPr>
          <p:cNvSpPr>
            <a:spLocks/>
          </p:cNvSpPr>
          <p:nvPr/>
        </p:nvSpPr>
        <p:spPr bwMode="auto">
          <a:xfrm>
            <a:off x="942975" y="1603375"/>
            <a:ext cx="303213"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7" bIns="0" anchor="ctr">
            <a:spAutoFit/>
          </a:bodyP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ts val="275"/>
              </a:spcBef>
              <a:buFontTx/>
              <a:buNone/>
            </a:pPr>
            <a:r>
              <a:rPr lang="en-US" altLang="en-US" sz="2200">
                <a:latin typeface="Lucida Grande" panose="020B0600040502020204" pitchFamily="34" charset="0"/>
                <a:sym typeface="Lucida Grande" panose="020B0600040502020204" pitchFamily="34" charset="0"/>
              </a:rPr>
              <a:t>I1</a:t>
            </a:r>
          </a:p>
          <a:p>
            <a:pPr eaLnBrk="1" hangingPunct="1">
              <a:spcBef>
                <a:spcPts val="275"/>
              </a:spcBef>
              <a:buFontTx/>
              <a:buNone/>
            </a:pPr>
            <a:endParaRPr lang="en-US" altLang="en-US" sz="2200">
              <a:latin typeface="Lucida Grande" panose="020B0600040502020204" pitchFamily="34" charset="0"/>
              <a:sym typeface="Lucida Grande" panose="020B0600040502020204" pitchFamily="34" charset="0"/>
            </a:endParaRPr>
          </a:p>
          <a:p>
            <a:pPr eaLnBrk="1" hangingPunct="1">
              <a:spcBef>
                <a:spcPts val="275"/>
              </a:spcBef>
              <a:buFontTx/>
              <a:buNone/>
            </a:pPr>
            <a:r>
              <a:rPr lang="en-US" altLang="en-US" sz="2200">
                <a:latin typeface="Lucida Grande" panose="020B0600040502020204" pitchFamily="34" charset="0"/>
                <a:sym typeface="Lucida Grande" panose="020B0600040502020204" pitchFamily="34" charset="0"/>
              </a:rPr>
              <a:t>I2</a:t>
            </a:r>
          </a:p>
          <a:p>
            <a:pPr eaLnBrk="1" hangingPunct="1">
              <a:spcBef>
                <a:spcPts val="275"/>
              </a:spcBef>
              <a:buFontTx/>
              <a:buNone/>
            </a:pPr>
            <a:endParaRPr lang="en-US" altLang="en-US" sz="2200">
              <a:latin typeface="Lucida Grande" panose="020B0600040502020204" pitchFamily="34" charset="0"/>
              <a:sym typeface="Lucida Grande" panose="020B0600040502020204" pitchFamily="34" charset="0"/>
            </a:endParaRPr>
          </a:p>
          <a:p>
            <a:pPr eaLnBrk="1" hangingPunct="1">
              <a:spcBef>
                <a:spcPts val="275"/>
              </a:spcBef>
              <a:buFontTx/>
              <a:buNone/>
            </a:pPr>
            <a:r>
              <a:rPr lang="en-US" altLang="en-US" sz="2200">
                <a:latin typeface="Lucida Grande" panose="020B0600040502020204" pitchFamily="34" charset="0"/>
                <a:sym typeface="Lucida Grande" panose="020B0600040502020204" pitchFamily="34" charset="0"/>
              </a:rPr>
              <a:t>I3</a:t>
            </a:r>
          </a:p>
          <a:p>
            <a:pPr eaLnBrk="1" hangingPunct="1">
              <a:spcBef>
                <a:spcPts val="275"/>
              </a:spcBef>
              <a:buFontTx/>
              <a:buNone/>
            </a:pPr>
            <a:endParaRPr lang="en-US" altLang="en-US" sz="2200">
              <a:latin typeface="Lucida Grande" panose="020B0600040502020204" pitchFamily="34" charset="0"/>
              <a:sym typeface="Lucida Grande" panose="020B0600040502020204" pitchFamily="34" charset="0"/>
            </a:endParaRPr>
          </a:p>
          <a:p>
            <a:pPr eaLnBrk="1" hangingPunct="1">
              <a:spcBef>
                <a:spcPts val="275"/>
              </a:spcBef>
              <a:buFontTx/>
              <a:buNone/>
            </a:pPr>
            <a:r>
              <a:rPr lang="en-US" altLang="en-US" sz="2200">
                <a:latin typeface="Lucida Grande" panose="020B0600040502020204" pitchFamily="34" charset="0"/>
                <a:sym typeface="Lucida Grande" panose="020B0600040502020204" pitchFamily="34" charset="0"/>
              </a:rPr>
              <a:t>I4</a:t>
            </a:r>
          </a:p>
          <a:p>
            <a:pPr eaLnBrk="1" hangingPunct="1">
              <a:spcBef>
                <a:spcPts val="275"/>
              </a:spcBef>
              <a:buFontTx/>
              <a:buNone/>
            </a:pPr>
            <a:endParaRPr lang="en-US" altLang="en-US" sz="2200">
              <a:latin typeface="Lucida Grande" panose="020B0600040502020204" pitchFamily="34" charset="0"/>
              <a:sym typeface="Lucida Grande" panose="020B0600040502020204" pitchFamily="34" charset="0"/>
            </a:endParaRPr>
          </a:p>
          <a:p>
            <a:pPr eaLnBrk="1" hangingPunct="1">
              <a:spcBef>
                <a:spcPts val="275"/>
              </a:spcBef>
              <a:buFontTx/>
              <a:buNone/>
            </a:pPr>
            <a:r>
              <a:rPr lang="en-US" altLang="en-US" sz="2200">
                <a:latin typeface="Lucida Grande" panose="020B0600040502020204" pitchFamily="34" charset="0"/>
                <a:sym typeface="Lucida Grande" panose="020B0600040502020204" pitchFamily="34" charset="0"/>
              </a:rPr>
              <a:t>I5</a:t>
            </a:r>
          </a:p>
          <a:p>
            <a:pPr eaLnBrk="1" hangingPunct="1">
              <a:spcBef>
                <a:spcPts val="275"/>
              </a:spcBef>
              <a:buFontTx/>
              <a:buNone/>
            </a:pPr>
            <a:endParaRPr lang="en-US" altLang="en-US" sz="2200">
              <a:latin typeface="Lucida Grande" panose="020B0600040502020204" pitchFamily="34" charset="0"/>
              <a:sym typeface="Lucida Grande" panose="020B0600040502020204" pitchFamily="34" charset="0"/>
            </a:endParaRPr>
          </a:p>
          <a:p>
            <a:pPr eaLnBrk="1" hangingPunct="1">
              <a:spcBef>
                <a:spcPts val="275"/>
              </a:spcBef>
              <a:buFontTx/>
              <a:buNone/>
            </a:pPr>
            <a:r>
              <a:rPr lang="en-US" altLang="en-US" sz="2200">
                <a:latin typeface="Lucida Grande" panose="020B0600040502020204" pitchFamily="34" charset="0"/>
                <a:sym typeface="Lucida Grande" panose="020B0600040502020204" pitchFamily="34" charset="0"/>
              </a:rPr>
              <a:t>I6</a:t>
            </a:r>
          </a:p>
        </p:txBody>
      </p:sp>
      <p:sp>
        <p:nvSpPr>
          <p:cNvPr id="33807" name="Line 15">
            <a:extLst>
              <a:ext uri="{FF2B5EF4-FFF2-40B4-BE49-F238E27FC236}">
                <a16:creationId xmlns:a16="http://schemas.microsoft.com/office/drawing/2014/main" id="{8304FC55-15F4-B64A-9112-7BE73F3EF90F}"/>
              </a:ext>
            </a:extLst>
          </p:cNvPr>
          <p:cNvSpPr>
            <a:spLocks noChangeShapeType="1"/>
          </p:cNvSpPr>
          <p:nvPr/>
        </p:nvSpPr>
        <p:spPr bwMode="auto">
          <a:xfrm>
            <a:off x="738188" y="1635125"/>
            <a:ext cx="3175" cy="3886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3808" name="Line 16">
            <a:extLst>
              <a:ext uri="{FF2B5EF4-FFF2-40B4-BE49-F238E27FC236}">
                <a16:creationId xmlns:a16="http://schemas.microsoft.com/office/drawing/2014/main" id="{A6873789-67BF-4241-87EF-2C945DE3260F}"/>
              </a:ext>
            </a:extLst>
          </p:cNvPr>
          <p:cNvSpPr>
            <a:spLocks noChangeShapeType="1"/>
          </p:cNvSpPr>
          <p:nvPr/>
        </p:nvSpPr>
        <p:spPr bwMode="auto">
          <a:xfrm rot="10800000" flipH="1">
            <a:off x="1577975" y="1108075"/>
            <a:ext cx="5110163" cy="4763"/>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3809" name="Freeform 17">
            <a:extLst>
              <a:ext uri="{FF2B5EF4-FFF2-40B4-BE49-F238E27FC236}">
                <a16:creationId xmlns:a16="http://schemas.microsoft.com/office/drawing/2014/main" id="{C031A85C-B1BB-FF4B-8999-20430543B2B1}"/>
              </a:ext>
            </a:extLst>
          </p:cNvPr>
          <p:cNvSpPr>
            <a:spLocks/>
          </p:cNvSpPr>
          <p:nvPr/>
        </p:nvSpPr>
        <p:spPr bwMode="auto">
          <a:xfrm>
            <a:off x="2689225" y="2092325"/>
            <a:ext cx="334963" cy="765175"/>
          </a:xfrm>
          <a:custGeom>
            <a:avLst/>
            <a:gdLst>
              <a:gd name="T0" fmla="*/ 0 w 21600"/>
              <a:gd name="T1" fmla="*/ 2147483646 h 21600"/>
              <a:gd name="T2" fmla="*/ 2147483646 w 21600"/>
              <a:gd name="T3" fmla="*/ 2147483646 h 21600"/>
              <a:gd name="T4" fmla="*/ 0 w 21600"/>
              <a:gd name="T5" fmla="*/ 2147483646 h 21600"/>
              <a:gd name="T6" fmla="*/ 0 w 21600"/>
              <a:gd name="T7" fmla="*/ 0 h 21600"/>
              <a:gd name="T8" fmla="*/ 2147483646 w 21600"/>
              <a:gd name="T9" fmla="*/ 2147483646 h 21600"/>
              <a:gd name="T10" fmla="*/ 2147483646 w 21600"/>
              <a:gd name="T11" fmla="*/ 2147483646 h 21600"/>
              <a:gd name="T12" fmla="*/ 0 w 21600"/>
              <a:gd name="T13" fmla="*/ 2147483646 h 21600"/>
              <a:gd name="T14" fmla="*/ 0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4400"/>
                </a:moveTo>
                <a:lnTo>
                  <a:pt x="7234" y="10800"/>
                </a:lnTo>
                <a:lnTo>
                  <a:pt x="0" y="7200"/>
                </a:lnTo>
                <a:lnTo>
                  <a:pt x="0" y="0"/>
                </a:lnTo>
                <a:lnTo>
                  <a:pt x="21600" y="7200"/>
                </a:lnTo>
                <a:lnTo>
                  <a:pt x="21600" y="14400"/>
                </a:lnTo>
                <a:lnTo>
                  <a:pt x="0" y="21600"/>
                </a:lnTo>
                <a:lnTo>
                  <a:pt x="0" y="144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3810" name="Rectangle 18">
            <a:extLst>
              <a:ext uri="{FF2B5EF4-FFF2-40B4-BE49-F238E27FC236}">
                <a16:creationId xmlns:a16="http://schemas.microsoft.com/office/drawing/2014/main" id="{A6109C15-675D-E94B-92D5-90EF921ACB45}"/>
              </a:ext>
            </a:extLst>
          </p:cNvPr>
          <p:cNvSpPr>
            <a:spLocks/>
          </p:cNvSpPr>
          <p:nvPr/>
        </p:nvSpPr>
        <p:spPr bwMode="auto">
          <a:xfrm rot="5400000">
            <a:off x="2728913" y="2319338"/>
            <a:ext cx="271462"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7" bIns="0" anchor="ctr">
            <a:spAutoFit/>
          </a:bodyP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EX</a:t>
            </a:r>
          </a:p>
        </p:txBody>
      </p:sp>
      <p:sp>
        <p:nvSpPr>
          <p:cNvPr id="33811" name="Rectangle 19">
            <a:extLst>
              <a:ext uri="{FF2B5EF4-FFF2-40B4-BE49-F238E27FC236}">
                <a16:creationId xmlns:a16="http://schemas.microsoft.com/office/drawing/2014/main" id="{05C99B2E-1897-0647-A21B-817D04F12D19}"/>
              </a:ext>
            </a:extLst>
          </p:cNvPr>
          <p:cNvSpPr>
            <a:spLocks/>
          </p:cNvSpPr>
          <p:nvPr/>
        </p:nvSpPr>
        <p:spPr bwMode="auto">
          <a:xfrm>
            <a:off x="1979613" y="2270125"/>
            <a:ext cx="2317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7" bIns="0" anchor="ctr">
            <a:spAutoFit/>
          </a:bodyP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IF</a:t>
            </a:r>
          </a:p>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ID</a:t>
            </a:r>
          </a:p>
        </p:txBody>
      </p:sp>
      <p:sp>
        <p:nvSpPr>
          <p:cNvPr id="33812" name="Freeform 20">
            <a:extLst>
              <a:ext uri="{FF2B5EF4-FFF2-40B4-BE49-F238E27FC236}">
                <a16:creationId xmlns:a16="http://schemas.microsoft.com/office/drawing/2014/main" id="{2215C563-F792-5748-89D0-23B9D5579F0D}"/>
              </a:ext>
            </a:extLst>
          </p:cNvPr>
          <p:cNvSpPr>
            <a:spLocks/>
          </p:cNvSpPr>
          <p:nvPr/>
        </p:nvSpPr>
        <p:spPr bwMode="auto">
          <a:xfrm>
            <a:off x="1884363" y="2251075"/>
            <a:ext cx="266700" cy="457200"/>
          </a:xfrm>
          <a:custGeom>
            <a:avLst/>
            <a:gdLst>
              <a:gd name="T0" fmla="*/ 2147483646 w 21600"/>
              <a:gd name="T1" fmla="*/ 0 h 21600"/>
              <a:gd name="T2" fmla="*/ 0 w 21600"/>
              <a:gd name="T3" fmla="*/ 0 h 21600"/>
              <a:gd name="T4" fmla="*/ 0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21600" y="0"/>
                </a:moveTo>
                <a:lnTo>
                  <a:pt x="0" y="0"/>
                </a:lnTo>
                <a:lnTo>
                  <a:pt x="0" y="21600"/>
                </a:lnTo>
                <a:lnTo>
                  <a:pt x="2160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3813" name="Freeform 21">
            <a:extLst>
              <a:ext uri="{FF2B5EF4-FFF2-40B4-BE49-F238E27FC236}">
                <a16:creationId xmlns:a16="http://schemas.microsoft.com/office/drawing/2014/main" id="{E53691AE-5E45-AD4F-9D6C-05F96171DB4F}"/>
              </a:ext>
            </a:extLst>
          </p:cNvPr>
          <p:cNvSpPr>
            <a:spLocks/>
          </p:cNvSpPr>
          <p:nvPr/>
        </p:nvSpPr>
        <p:spPr bwMode="auto">
          <a:xfrm>
            <a:off x="2151063" y="2251075"/>
            <a:ext cx="269875" cy="457200"/>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3814" name="Line 22">
            <a:extLst>
              <a:ext uri="{FF2B5EF4-FFF2-40B4-BE49-F238E27FC236}">
                <a16:creationId xmlns:a16="http://schemas.microsoft.com/office/drawing/2014/main" id="{FA2B38AD-1929-3F45-8B6E-6F28FF625768}"/>
              </a:ext>
            </a:extLst>
          </p:cNvPr>
          <p:cNvSpPr>
            <a:spLocks noChangeShapeType="1"/>
          </p:cNvSpPr>
          <p:nvPr/>
        </p:nvSpPr>
        <p:spPr bwMode="auto">
          <a:xfrm>
            <a:off x="2427288" y="2320925"/>
            <a:ext cx="249237"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3815" name="Rectangle 23">
            <a:extLst>
              <a:ext uri="{FF2B5EF4-FFF2-40B4-BE49-F238E27FC236}">
                <a16:creationId xmlns:a16="http://schemas.microsoft.com/office/drawing/2014/main" id="{21039AC6-C4DC-744B-9CFB-301FBB0F6F97}"/>
              </a:ext>
            </a:extLst>
          </p:cNvPr>
          <p:cNvSpPr>
            <a:spLocks/>
          </p:cNvSpPr>
          <p:nvPr/>
        </p:nvSpPr>
        <p:spPr bwMode="auto">
          <a:xfrm>
            <a:off x="3344863" y="2255838"/>
            <a:ext cx="4111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39687" bIns="0" anchor="ct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WB</a:t>
            </a:r>
          </a:p>
        </p:txBody>
      </p:sp>
      <p:sp>
        <p:nvSpPr>
          <p:cNvPr id="33816" name="Freeform 24">
            <a:extLst>
              <a:ext uri="{FF2B5EF4-FFF2-40B4-BE49-F238E27FC236}">
                <a16:creationId xmlns:a16="http://schemas.microsoft.com/office/drawing/2014/main" id="{201C9AFF-B580-7C4F-B69A-934874379F3F}"/>
              </a:ext>
            </a:extLst>
          </p:cNvPr>
          <p:cNvSpPr>
            <a:spLocks/>
          </p:cNvSpPr>
          <p:nvPr/>
        </p:nvSpPr>
        <p:spPr bwMode="auto">
          <a:xfrm>
            <a:off x="3298825" y="2251075"/>
            <a:ext cx="222250" cy="457200"/>
          </a:xfrm>
          <a:custGeom>
            <a:avLst/>
            <a:gdLst>
              <a:gd name="T0" fmla="*/ 2147483646 w 21600"/>
              <a:gd name="T1" fmla="*/ 0 h 21600"/>
              <a:gd name="T2" fmla="*/ 0 w 21600"/>
              <a:gd name="T3" fmla="*/ 0 h 21600"/>
              <a:gd name="T4" fmla="*/ 0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21600" y="0"/>
                </a:moveTo>
                <a:lnTo>
                  <a:pt x="0" y="0"/>
                </a:lnTo>
                <a:lnTo>
                  <a:pt x="0" y="21600"/>
                </a:lnTo>
                <a:lnTo>
                  <a:pt x="2160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3817" name="Freeform 25">
            <a:extLst>
              <a:ext uri="{FF2B5EF4-FFF2-40B4-BE49-F238E27FC236}">
                <a16:creationId xmlns:a16="http://schemas.microsoft.com/office/drawing/2014/main" id="{DB56B985-7F11-E548-B62E-40BFA04B1F6C}"/>
              </a:ext>
            </a:extLst>
          </p:cNvPr>
          <p:cNvSpPr>
            <a:spLocks/>
          </p:cNvSpPr>
          <p:nvPr/>
        </p:nvSpPr>
        <p:spPr bwMode="auto">
          <a:xfrm>
            <a:off x="3521075" y="2251075"/>
            <a:ext cx="227013" cy="457200"/>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3818" name="Line 26">
            <a:extLst>
              <a:ext uri="{FF2B5EF4-FFF2-40B4-BE49-F238E27FC236}">
                <a16:creationId xmlns:a16="http://schemas.microsoft.com/office/drawing/2014/main" id="{8056E8D2-E79E-ED47-A506-353300A6E9ED}"/>
              </a:ext>
            </a:extLst>
          </p:cNvPr>
          <p:cNvSpPr>
            <a:spLocks noChangeShapeType="1"/>
          </p:cNvSpPr>
          <p:nvPr/>
        </p:nvSpPr>
        <p:spPr bwMode="auto">
          <a:xfrm>
            <a:off x="3027363" y="2479675"/>
            <a:ext cx="307975"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3819" name="Line 27">
            <a:extLst>
              <a:ext uri="{FF2B5EF4-FFF2-40B4-BE49-F238E27FC236}">
                <a16:creationId xmlns:a16="http://schemas.microsoft.com/office/drawing/2014/main" id="{FD35FD3C-EEEC-C44B-B9CC-83F40AD7EAD7}"/>
              </a:ext>
            </a:extLst>
          </p:cNvPr>
          <p:cNvSpPr>
            <a:spLocks noChangeShapeType="1"/>
          </p:cNvSpPr>
          <p:nvPr/>
        </p:nvSpPr>
        <p:spPr bwMode="auto">
          <a:xfrm>
            <a:off x="2427288" y="2628900"/>
            <a:ext cx="249237"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nvGrpSpPr>
          <p:cNvPr id="33820" name="Group 28">
            <a:extLst>
              <a:ext uri="{FF2B5EF4-FFF2-40B4-BE49-F238E27FC236}">
                <a16:creationId xmlns:a16="http://schemas.microsoft.com/office/drawing/2014/main" id="{2484541B-3C78-2147-8B27-516AB897EC22}"/>
              </a:ext>
            </a:extLst>
          </p:cNvPr>
          <p:cNvGrpSpPr>
            <a:grpSpLocks/>
          </p:cNvGrpSpPr>
          <p:nvPr/>
        </p:nvGrpSpPr>
        <p:grpSpPr bwMode="auto">
          <a:xfrm>
            <a:off x="1806575" y="1236663"/>
            <a:ext cx="5487988" cy="5049837"/>
            <a:chOff x="0" y="0"/>
            <a:chExt cx="3841" cy="3534"/>
          </a:xfrm>
        </p:grpSpPr>
        <p:sp>
          <p:nvSpPr>
            <p:cNvPr id="33879" name="Line 29">
              <a:extLst>
                <a:ext uri="{FF2B5EF4-FFF2-40B4-BE49-F238E27FC236}">
                  <a16:creationId xmlns:a16="http://schemas.microsoft.com/office/drawing/2014/main" id="{A5B03FFA-8965-7147-BA8A-72800DF2DC06}"/>
                </a:ext>
              </a:extLst>
            </p:cNvPr>
            <p:cNvSpPr>
              <a:spLocks noChangeShapeType="1"/>
            </p:cNvSpPr>
            <p:nvPr/>
          </p:nvSpPr>
          <p:spPr bwMode="auto">
            <a:xfrm>
              <a:off x="0" y="0"/>
              <a:ext cx="1" cy="3518"/>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3880" name="Line 30">
              <a:extLst>
                <a:ext uri="{FF2B5EF4-FFF2-40B4-BE49-F238E27FC236}">
                  <a16:creationId xmlns:a16="http://schemas.microsoft.com/office/drawing/2014/main" id="{ABED7646-5AD0-8E48-AB51-53518C3DF394}"/>
                </a:ext>
              </a:extLst>
            </p:cNvPr>
            <p:cNvSpPr>
              <a:spLocks noChangeShapeType="1"/>
            </p:cNvSpPr>
            <p:nvPr/>
          </p:nvSpPr>
          <p:spPr bwMode="auto">
            <a:xfrm>
              <a:off x="480" y="0"/>
              <a:ext cx="1" cy="3518"/>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3881" name="Line 31">
              <a:extLst>
                <a:ext uri="{FF2B5EF4-FFF2-40B4-BE49-F238E27FC236}">
                  <a16:creationId xmlns:a16="http://schemas.microsoft.com/office/drawing/2014/main" id="{25594BB5-A599-4044-B4C6-5C31C833313A}"/>
                </a:ext>
              </a:extLst>
            </p:cNvPr>
            <p:cNvSpPr>
              <a:spLocks noChangeShapeType="1"/>
            </p:cNvSpPr>
            <p:nvPr/>
          </p:nvSpPr>
          <p:spPr bwMode="auto">
            <a:xfrm>
              <a:off x="960" y="0"/>
              <a:ext cx="1" cy="3518"/>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3882" name="Line 32">
              <a:extLst>
                <a:ext uri="{FF2B5EF4-FFF2-40B4-BE49-F238E27FC236}">
                  <a16:creationId xmlns:a16="http://schemas.microsoft.com/office/drawing/2014/main" id="{38968764-7297-A640-9464-E45443B53CA2}"/>
                </a:ext>
              </a:extLst>
            </p:cNvPr>
            <p:cNvSpPr>
              <a:spLocks noChangeShapeType="1"/>
            </p:cNvSpPr>
            <p:nvPr/>
          </p:nvSpPr>
          <p:spPr bwMode="auto">
            <a:xfrm>
              <a:off x="1440" y="0"/>
              <a:ext cx="1" cy="3518"/>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3883" name="Line 33">
              <a:extLst>
                <a:ext uri="{FF2B5EF4-FFF2-40B4-BE49-F238E27FC236}">
                  <a16:creationId xmlns:a16="http://schemas.microsoft.com/office/drawing/2014/main" id="{87FAAF4A-DB2C-E545-8556-2C03C777AFEF}"/>
                </a:ext>
              </a:extLst>
            </p:cNvPr>
            <p:cNvSpPr>
              <a:spLocks noChangeShapeType="1"/>
            </p:cNvSpPr>
            <p:nvPr/>
          </p:nvSpPr>
          <p:spPr bwMode="auto">
            <a:xfrm>
              <a:off x="1920" y="0"/>
              <a:ext cx="1" cy="3518"/>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3884" name="Line 34">
              <a:extLst>
                <a:ext uri="{FF2B5EF4-FFF2-40B4-BE49-F238E27FC236}">
                  <a16:creationId xmlns:a16="http://schemas.microsoft.com/office/drawing/2014/main" id="{109DCDB6-2AF4-0F4C-BE7A-49ED57EF39C0}"/>
                </a:ext>
              </a:extLst>
            </p:cNvPr>
            <p:cNvSpPr>
              <a:spLocks noChangeShapeType="1"/>
            </p:cNvSpPr>
            <p:nvPr/>
          </p:nvSpPr>
          <p:spPr bwMode="auto">
            <a:xfrm>
              <a:off x="2400" y="0"/>
              <a:ext cx="1" cy="3518"/>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3885" name="Line 35">
              <a:extLst>
                <a:ext uri="{FF2B5EF4-FFF2-40B4-BE49-F238E27FC236}">
                  <a16:creationId xmlns:a16="http://schemas.microsoft.com/office/drawing/2014/main" id="{54B481BA-0B97-5D4E-8653-91619295788F}"/>
                </a:ext>
              </a:extLst>
            </p:cNvPr>
            <p:cNvSpPr>
              <a:spLocks noChangeShapeType="1"/>
            </p:cNvSpPr>
            <p:nvPr/>
          </p:nvSpPr>
          <p:spPr bwMode="auto">
            <a:xfrm>
              <a:off x="2880" y="0"/>
              <a:ext cx="1" cy="3518"/>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3886" name="Line 36">
              <a:extLst>
                <a:ext uri="{FF2B5EF4-FFF2-40B4-BE49-F238E27FC236}">
                  <a16:creationId xmlns:a16="http://schemas.microsoft.com/office/drawing/2014/main" id="{81E3F839-FAB2-FB45-8B4F-C8F5702DB526}"/>
                </a:ext>
              </a:extLst>
            </p:cNvPr>
            <p:cNvSpPr>
              <a:spLocks noChangeShapeType="1"/>
            </p:cNvSpPr>
            <p:nvPr/>
          </p:nvSpPr>
          <p:spPr bwMode="auto">
            <a:xfrm>
              <a:off x="3360" y="0"/>
              <a:ext cx="1" cy="3518"/>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3887" name="Line 37">
              <a:extLst>
                <a:ext uri="{FF2B5EF4-FFF2-40B4-BE49-F238E27FC236}">
                  <a16:creationId xmlns:a16="http://schemas.microsoft.com/office/drawing/2014/main" id="{360CF4B9-E380-3D4D-9A9E-FD288335A310}"/>
                </a:ext>
              </a:extLst>
            </p:cNvPr>
            <p:cNvSpPr>
              <a:spLocks noChangeShapeType="1"/>
            </p:cNvSpPr>
            <p:nvPr/>
          </p:nvSpPr>
          <p:spPr bwMode="auto">
            <a:xfrm>
              <a:off x="3840" y="16"/>
              <a:ext cx="1" cy="3518"/>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sp>
        <p:nvSpPr>
          <p:cNvPr id="33821" name="Freeform 38">
            <a:extLst>
              <a:ext uri="{FF2B5EF4-FFF2-40B4-BE49-F238E27FC236}">
                <a16:creationId xmlns:a16="http://schemas.microsoft.com/office/drawing/2014/main" id="{7F27403F-EDA6-F048-BB4A-831831F45A59}"/>
              </a:ext>
            </a:extLst>
          </p:cNvPr>
          <p:cNvSpPr>
            <a:spLocks/>
          </p:cNvSpPr>
          <p:nvPr/>
        </p:nvSpPr>
        <p:spPr bwMode="auto">
          <a:xfrm>
            <a:off x="3348038" y="1325563"/>
            <a:ext cx="336550" cy="766762"/>
          </a:xfrm>
          <a:custGeom>
            <a:avLst/>
            <a:gdLst>
              <a:gd name="T0" fmla="*/ 0 w 21600"/>
              <a:gd name="T1" fmla="*/ 2147483646 h 21600"/>
              <a:gd name="T2" fmla="*/ 2147483646 w 21600"/>
              <a:gd name="T3" fmla="*/ 2147483646 h 21600"/>
              <a:gd name="T4" fmla="*/ 0 w 21600"/>
              <a:gd name="T5" fmla="*/ 2147483646 h 21600"/>
              <a:gd name="T6" fmla="*/ 0 w 21600"/>
              <a:gd name="T7" fmla="*/ 0 h 21600"/>
              <a:gd name="T8" fmla="*/ 2147483646 w 21600"/>
              <a:gd name="T9" fmla="*/ 2147483646 h 21600"/>
              <a:gd name="T10" fmla="*/ 2147483646 w 21600"/>
              <a:gd name="T11" fmla="*/ 2147483646 h 21600"/>
              <a:gd name="T12" fmla="*/ 0 w 21600"/>
              <a:gd name="T13" fmla="*/ 2147483646 h 21600"/>
              <a:gd name="T14" fmla="*/ 0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4400"/>
                </a:moveTo>
                <a:lnTo>
                  <a:pt x="7234" y="10800"/>
                </a:lnTo>
                <a:lnTo>
                  <a:pt x="0" y="7200"/>
                </a:lnTo>
                <a:lnTo>
                  <a:pt x="0" y="0"/>
                </a:lnTo>
                <a:lnTo>
                  <a:pt x="21600" y="7200"/>
                </a:lnTo>
                <a:lnTo>
                  <a:pt x="21600" y="14400"/>
                </a:lnTo>
                <a:lnTo>
                  <a:pt x="0" y="21600"/>
                </a:lnTo>
                <a:lnTo>
                  <a:pt x="0" y="144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3822" name="Rectangle 39">
            <a:extLst>
              <a:ext uri="{FF2B5EF4-FFF2-40B4-BE49-F238E27FC236}">
                <a16:creationId xmlns:a16="http://schemas.microsoft.com/office/drawing/2014/main" id="{39AAE911-322B-9648-A028-F87DD8BF1300}"/>
              </a:ext>
            </a:extLst>
          </p:cNvPr>
          <p:cNvSpPr>
            <a:spLocks/>
          </p:cNvSpPr>
          <p:nvPr/>
        </p:nvSpPr>
        <p:spPr bwMode="auto">
          <a:xfrm rot="5400000">
            <a:off x="3389312" y="1550988"/>
            <a:ext cx="2698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7" bIns="0" anchor="ctr">
            <a:spAutoFit/>
          </a:bodyP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EX</a:t>
            </a:r>
          </a:p>
        </p:txBody>
      </p:sp>
      <p:sp>
        <p:nvSpPr>
          <p:cNvPr id="33823" name="Line 40">
            <a:extLst>
              <a:ext uri="{FF2B5EF4-FFF2-40B4-BE49-F238E27FC236}">
                <a16:creationId xmlns:a16="http://schemas.microsoft.com/office/drawing/2014/main" id="{D1750AD2-242F-E945-A552-86107E6AA8B9}"/>
              </a:ext>
            </a:extLst>
          </p:cNvPr>
          <p:cNvSpPr>
            <a:spLocks noChangeShapeType="1"/>
          </p:cNvSpPr>
          <p:nvPr/>
        </p:nvSpPr>
        <p:spPr bwMode="auto">
          <a:xfrm>
            <a:off x="3027363" y="1714500"/>
            <a:ext cx="376237"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3824" name="Freeform 41">
            <a:extLst>
              <a:ext uri="{FF2B5EF4-FFF2-40B4-BE49-F238E27FC236}">
                <a16:creationId xmlns:a16="http://schemas.microsoft.com/office/drawing/2014/main" id="{F91EAE7D-B027-FD4A-8168-8695E4576C68}"/>
              </a:ext>
            </a:extLst>
          </p:cNvPr>
          <p:cNvSpPr>
            <a:spLocks/>
          </p:cNvSpPr>
          <p:nvPr/>
        </p:nvSpPr>
        <p:spPr bwMode="auto">
          <a:xfrm>
            <a:off x="3422650" y="2932113"/>
            <a:ext cx="338138" cy="765175"/>
          </a:xfrm>
          <a:custGeom>
            <a:avLst/>
            <a:gdLst>
              <a:gd name="T0" fmla="*/ 0 w 21600"/>
              <a:gd name="T1" fmla="*/ 2147483646 h 21600"/>
              <a:gd name="T2" fmla="*/ 2147483646 w 21600"/>
              <a:gd name="T3" fmla="*/ 2147483646 h 21600"/>
              <a:gd name="T4" fmla="*/ 0 w 21600"/>
              <a:gd name="T5" fmla="*/ 2147483646 h 21600"/>
              <a:gd name="T6" fmla="*/ 0 w 21600"/>
              <a:gd name="T7" fmla="*/ 0 h 21600"/>
              <a:gd name="T8" fmla="*/ 2147483646 w 21600"/>
              <a:gd name="T9" fmla="*/ 2147483646 h 21600"/>
              <a:gd name="T10" fmla="*/ 2147483646 w 21600"/>
              <a:gd name="T11" fmla="*/ 2147483646 h 21600"/>
              <a:gd name="T12" fmla="*/ 0 w 21600"/>
              <a:gd name="T13" fmla="*/ 2147483646 h 21600"/>
              <a:gd name="T14" fmla="*/ 0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4400"/>
                </a:moveTo>
                <a:lnTo>
                  <a:pt x="7234" y="10800"/>
                </a:lnTo>
                <a:lnTo>
                  <a:pt x="0" y="7200"/>
                </a:lnTo>
                <a:lnTo>
                  <a:pt x="0" y="0"/>
                </a:lnTo>
                <a:lnTo>
                  <a:pt x="21600" y="7200"/>
                </a:lnTo>
                <a:lnTo>
                  <a:pt x="21600" y="14400"/>
                </a:lnTo>
                <a:lnTo>
                  <a:pt x="0" y="21600"/>
                </a:lnTo>
                <a:lnTo>
                  <a:pt x="0" y="144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3825" name="Rectangle 42">
            <a:extLst>
              <a:ext uri="{FF2B5EF4-FFF2-40B4-BE49-F238E27FC236}">
                <a16:creationId xmlns:a16="http://schemas.microsoft.com/office/drawing/2014/main" id="{1042FCD3-5AA6-8A40-8416-9FF1EB8C09F2}"/>
              </a:ext>
            </a:extLst>
          </p:cNvPr>
          <p:cNvSpPr>
            <a:spLocks/>
          </p:cNvSpPr>
          <p:nvPr/>
        </p:nvSpPr>
        <p:spPr bwMode="auto">
          <a:xfrm rot="5400000">
            <a:off x="3465512" y="3154363"/>
            <a:ext cx="2698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7" bIns="0" anchor="ctr">
            <a:spAutoFit/>
          </a:bodyP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EX</a:t>
            </a:r>
          </a:p>
        </p:txBody>
      </p:sp>
      <p:sp>
        <p:nvSpPr>
          <p:cNvPr id="33826" name="Rectangle 43">
            <a:extLst>
              <a:ext uri="{FF2B5EF4-FFF2-40B4-BE49-F238E27FC236}">
                <a16:creationId xmlns:a16="http://schemas.microsoft.com/office/drawing/2014/main" id="{E2593356-A64D-3D45-B9E2-B77556B37829}"/>
              </a:ext>
            </a:extLst>
          </p:cNvPr>
          <p:cNvSpPr>
            <a:spLocks/>
          </p:cNvSpPr>
          <p:nvPr/>
        </p:nvSpPr>
        <p:spPr bwMode="auto">
          <a:xfrm>
            <a:off x="2665413" y="3106738"/>
            <a:ext cx="2317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7" bIns="0" anchor="ctr">
            <a:spAutoFit/>
          </a:bodyP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IF</a:t>
            </a:r>
          </a:p>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ID</a:t>
            </a:r>
          </a:p>
        </p:txBody>
      </p:sp>
      <p:sp>
        <p:nvSpPr>
          <p:cNvPr id="33827" name="Freeform 44">
            <a:extLst>
              <a:ext uri="{FF2B5EF4-FFF2-40B4-BE49-F238E27FC236}">
                <a16:creationId xmlns:a16="http://schemas.microsoft.com/office/drawing/2014/main" id="{92565EFB-3AB3-A242-8D16-FC4A5D3E191B}"/>
              </a:ext>
            </a:extLst>
          </p:cNvPr>
          <p:cNvSpPr>
            <a:spLocks/>
          </p:cNvSpPr>
          <p:nvPr/>
        </p:nvSpPr>
        <p:spPr bwMode="auto">
          <a:xfrm>
            <a:off x="2570163" y="3082925"/>
            <a:ext cx="266700" cy="457200"/>
          </a:xfrm>
          <a:custGeom>
            <a:avLst/>
            <a:gdLst>
              <a:gd name="T0" fmla="*/ 2147483646 w 21600"/>
              <a:gd name="T1" fmla="*/ 0 h 21600"/>
              <a:gd name="T2" fmla="*/ 0 w 21600"/>
              <a:gd name="T3" fmla="*/ 0 h 21600"/>
              <a:gd name="T4" fmla="*/ 0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21600" y="0"/>
                </a:moveTo>
                <a:lnTo>
                  <a:pt x="0" y="0"/>
                </a:lnTo>
                <a:lnTo>
                  <a:pt x="0" y="21600"/>
                </a:lnTo>
                <a:lnTo>
                  <a:pt x="2160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3828" name="Freeform 45">
            <a:extLst>
              <a:ext uri="{FF2B5EF4-FFF2-40B4-BE49-F238E27FC236}">
                <a16:creationId xmlns:a16="http://schemas.microsoft.com/office/drawing/2014/main" id="{3C301221-542C-1D49-A05F-74E0043B0413}"/>
              </a:ext>
            </a:extLst>
          </p:cNvPr>
          <p:cNvSpPr>
            <a:spLocks/>
          </p:cNvSpPr>
          <p:nvPr/>
        </p:nvSpPr>
        <p:spPr bwMode="auto">
          <a:xfrm>
            <a:off x="2836863" y="3082925"/>
            <a:ext cx="269875" cy="457200"/>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3829" name="Line 46">
            <a:extLst>
              <a:ext uri="{FF2B5EF4-FFF2-40B4-BE49-F238E27FC236}">
                <a16:creationId xmlns:a16="http://schemas.microsoft.com/office/drawing/2014/main" id="{459FF734-7445-DB46-A6B8-14F65285E62C}"/>
              </a:ext>
            </a:extLst>
          </p:cNvPr>
          <p:cNvSpPr>
            <a:spLocks noChangeShapeType="1"/>
          </p:cNvSpPr>
          <p:nvPr/>
        </p:nvSpPr>
        <p:spPr bwMode="auto">
          <a:xfrm rot="10800000" flipH="1">
            <a:off x="3103563" y="3165475"/>
            <a:ext cx="307975"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3830" name="Rectangle 47">
            <a:extLst>
              <a:ext uri="{FF2B5EF4-FFF2-40B4-BE49-F238E27FC236}">
                <a16:creationId xmlns:a16="http://schemas.microsoft.com/office/drawing/2014/main" id="{7F0604A2-95BC-884C-882C-BD6CDCF83F6D}"/>
              </a:ext>
            </a:extLst>
          </p:cNvPr>
          <p:cNvSpPr>
            <a:spLocks/>
          </p:cNvSpPr>
          <p:nvPr/>
        </p:nvSpPr>
        <p:spPr bwMode="auto">
          <a:xfrm>
            <a:off x="4030663" y="3094038"/>
            <a:ext cx="422275"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39687" bIns="0" anchor="ct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WB</a:t>
            </a:r>
          </a:p>
        </p:txBody>
      </p:sp>
      <p:sp>
        <p:nvSpPr>
          <p:cNvPr id="33831" name="Freeform 48">
            <a:extLst>
              <a:ext uri="{FF2B5EF4-FFF2-40B4-BE49-F238E27FC236}">
                <a16:creationId xmlns:a16="http://schemas.microsoft.com/office/drawing/2014/main" id="{8F064056-6A5E-0347-90D9-27D084A7072A}"/>
              </a:ext>
            </a:extLst>
          </p:cNvPr>
          <p:cNvSpPr>
            <a:spLocks/>
          </p:cNvSpPr>
          <p:nvPr/>
        </p:nvSpPr>
        <p:spPr bwMode="auto">
          <a:xfrm>
            <a:off x="3984625" y="3082925"/>
            <a:ext cx="222250" cy="457200"/>
          </a:xfrm>
          <a:custGeom>
            <a:avLst/>
            <a:gdLst>
              <a:gd name="T0" fmla="*/ 2147483646 w 21600"/>
              <a:gd name="T1" fmla="*/ 0 h 21600"/>
              <a:gd name="T2" fmla="*/ 0 w 21600"/>
              <a:gd name="T3" fmla="*/ 0 h 21600"/>
              <a:gd name="T4" fmla="*/ 0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21600" y="0"/>
                </a:moveTo>
                <a:lnTo>
                  <a:pt x="0" y="0"/>
                </a:lnTo>
                <a:lnTo>
                  <a:pt x="0" y="21600"/>
                </a:lnTo>
                <a:lnTo>
                  <a:pt x="2160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3832" name="Freeform 49">
            <a:extLst>
              <a:ext uri="{FF2B5EF4-FFF2-40B4-BE49-F238E27FC236}">
                <a16:creationId xmlns:a16="http://schemas.microsoft.com/office/drawing/2014/main" id="{813C1016-339C-4C42-BEA7-DE3BB9C4E8B8}"/>
              </a:ext>
            </a:extLst>
          </p:cNvPr>
          <p:cNvSpPr>
            <a:spLocks/>
          </p:cNvSpPr>
          <p:nvPr/>
        </p:nvSpPr>
        <p:spPr bwMode="auto">
          <a:xfrm>
            <a:off x="4206875" y="3082925"/>
            <a:ext cx="227013" cy="457200"/>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3833" name="Line 50">
            <a:extLst>
              <a:ext uri="{FF2B5EF4-FFF2-40B4-BE49-F238E27FC236}">
                <a16:creationId xmlns:a16="http://schemas.microsoft.com/office/drawing/2014/main" id="{6EE2BC4D-143D-DB48-9862-171AD7CF035C}"/>
              </a:ext>
            </a:extLst>
          </p:cNvPr>
          <p:cNvSpPr>
            <a:spLocks noChangeShapeType="1"/>
          </p:cNvSpPr>
          <p:nvPr/>
        </p:nvSpPr>
        <p:spPr bwMode="auto">
          <a:xfrm rot="10800000" flipH="1">
            <a:off x="3762375" y="3311525"/>
            <a:ext cx="265113"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3834" name="Line 51">
            <a:extLst>
              <a:ext uri="{FF2B5EF4-FFF2-40B4-BE49-F238E27FC236}">
                <a16:creationId xmlns:a16="http://schemas.microsoft.com/office/drawing/2014/main" id="{E2F68526-B54C-F84A-AF85-FE1F67910FB4}"/>
              </a:ext>
            </a:extLst>
          </p:cNvPr>
          <p:cNvSpPr>
            <a:spLocks noChangeShapeType="1"/>
          </p:cNvSpPr>
          <p:nvPr/>
        </p:nvSpPr>
        <p:spPr bwMode="auto">
          <a:xfrm rot="10800000" flipH="1">
            <a:off x="3103563" y="3463925"/>
            <a:ext cx="307975"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3835" name="Freeform 52">
            <a:extLst>
              <a:ext uri="{FF2B5EF4-FFF2-40B4-BE49-F238E27FC236}">
                <a16:creationId xmlns:a16="http://schemas.microsoft.com/office/drawing/2014/main" id="{4E4B8677-F595-DD49-BD11-50BF8FD973A3}"/>
              </a:ext>
            </a:extLst>
          </p:cNvPr>
          <p:cNvSpPr>
            <a:spLocks/>
          </p:cNvSpPr>
          <p:nvPr/>
        </p:nvSpPr>
        <p:spPr bwMode="auto">
          <a:xfrm>
            <a:off x="4033838" y="3694113"/>
            <a:ext cx="336550" cy="765175"/>
          </a:xfrm>
          <a:custGeom>
            <a:avLst/>
            <a:gdLst>
              <a:gd name="T0" fmla="*/ 0 w 21600"/>
              <a:gd name="T1" fmla="*/ 2147483646 h 21600"/>
              <a:gd name="T2" fmla="*/ 2147483646 w 21600"/>
              <a:gd name="T3" fmla="*/ 2147483646 h 21600"/>
              <a:gd name="T4" fmla="*/ 0 w 21600"/>
              <a:gd name="T5" fmla="*/ 2147483646 h 21600"/>
              <a:gd name="T6" fmla="*/ 0 w 21600"/>
              <a:gd name="T7" fmla="*/ 0 h 21600"/>
              <a:gd name="T8" fmla="*/ 2147483646 w 21600"/>
              <a:gd name="T9" fmla="*/ 2147483646 h 21600"/>
              <a:gd name="T10" fmla="*/ 2147483646 w 21600"/>
              <a:gd name="T11" fmla="*/ 2147483646 h 21600"/>
              <a:gd name="T12" fmla="*/ 0 w 21600"/>
              <a:gd name="T13" fmla="*/ 2147483646 h 21600"/>
              <a:gd name="T14" fmla="*/ 0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4400"/>
                </a:moveTo>
                <a:lnTo>
                  <a:pt x="7234" y="10800"/>
                </a:lnTo>
                <a:lnTo>
                  <a:pt x="0" y="7200"/>
                </a:lnTo>
                <a:lnTo>
                  <a:pt x="0" y="0"/>
                </a:lnTo>
                <a:lnTo>
                  <a:pt x="21600" y="7200"/>
                </a:lnTo>
                <a:lnTo>
                  <a:pt x="21600" y="14400"/>
                </a:lnTo>
                <a:lnTo>
                  <a:pt x="0" y="21600"/>
                </a:lnTo>
                <a:lnTo>
                  <a:pt x="0" y="144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3836" name="Rectangle 53">
            <a:extLst>
              <a:ext uri="{FF2B5EF4-FFF2-40B4-BE49-F238E27FC236}">
                <a16:creationId xmlns:a16="http://schemas.microsoft.com/office/drawing/2014/main" id="{73290674-BB89-2440-BD70-48066AE0A038}"/>
              </a:ext>
            </a:extLst>
          </p:cNvPr>
          <p:cNvSpPr>
            <a:spLocks/>
          </p:cNvSpPr>
          <p:nvPr/>
        </p:nvSpPr>
        <p:spPr bwMode="auto">
          <a:xfrm rot="5400000">
            <a:off x="4074319" y="3918744"/>
            <a:ext cx="27146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7" bIns="0" anchor="ctr">
            <a:spAutoFit/>
          </a:bodyP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EX</a:t>
            </a:r>
          </a:p>
        </p:txBody>
      </p:sp>
      <p:sp>
        <p:nvSpPr>
          <p:cNvPr id="33837" name="Rectangle 54">
            <a:extLst>
              <a:ext uri="{FF2B5EF4-FFF2-40B4-BE49-F238E27FC236}">
                <a16:creationId xmlns:a16="http://schemas.microsoft.com/office/drawing/2014/main" id="{17FF63C7-E8D7-AD4A-BBE2-20DB24C5010C}"/>
              </a:ext>
            </a:extLst>
          </p:cNvPr>
          <p:cNvSpPr>
            <a:spLocks/>
          </p:cNvSpPr>
          <p:nvPr/>
        </p:nvSpPr>
        <p:spPr bwMode="auto">
          <a:xfrm>
            <a:off x="2665413" y="3867150"/>
            <a:ext cx="2317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7" bIns="0" anchor="ctr">
            <a:spAutoFit/>
          </a:bodyP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IF</a:t>
            </a:r>
          </a:p>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ID</a:t>
            </a:r>
          </a:p>
        </p:txBody>
      </p:sp>
      <p:sp>
        <p:nvSpPr>
          <p:cNvPr id="33838" name="Freeform 55">
            <a:extLst>
              <a:ext uri="{FF2B5EF4-FFF2-40B4-BE49-F238E27FC236}">
                <a16:creationId xmlns:a16="http://schemas.microsoft.com/office/drawing/2014/main" id="{BE518CFE-7136-9941-8A2A-FF772A93C413}"/>
              </a:ext>
            </a:extLst>
          </p:cNvPr>
          <p:cNvSpPr>
            <a:spLocks/>
          </p:cNvSpPr>
          <p:nvPr/>
        </p:nvSpPr>
        <p:spPr bwMode="auto">
          <a:xfrm>
            <a:off x="2570163" y="3846513"/>
            <a:ext cx="266700" cy="457200"/>
          </a:xfrm>
          <a:custGeom>
            <a:avLst/>
            <a:gdLst>
              <a:gd name="T0" fmla="*/ 2147483646 w 21600"/>
              <a:gd name="T1" fmla="*/ 0 h 21600"/>
              <a:gd name="T2" fmla="*/ 0 w 21600"/>
              <a:gd name="T3" fmla="*/ 0 h 21600"/>
              <a:gd name="T4" fmla="*/ 0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21600" y="0"/>
                </a:moveTo>
                <a:lnTo>
                  <a:pt x="0" y="0"/>
                </a:lnTo>
                <a:lnTo>
                  <a:pt x="0" y="21600"/>
                </a:lnTo>
                <a:lnTo>
                  <a:pt x="2160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3839" name="Freeform 56">
            <a:extLst>
              <a:ext uri="{FF2B5EF4-FFF2-40B4-BE49-F238E27FC236}">
                <a16:creationId xmlns:a16="http://schemas.microsoft.com/office/drawing/2014/main" id="{9056242A-3FF1-F747-9404-AAF2C0D4F110}"/>
              </a:ext>
            </a:extLst>
          </p:cNvPr>
          <p:cNvSpPr>
            <a:spLocks/>
          </p:cNvSpPr>
          <p:nvPr/>
        </p:nvSpPr>
        <p:spPr bwMode="auto">
          <a:xfrm>
            <a:off x="2836863" y="3846513"/>
            <a:ext cx="269875" cy="457200"/>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3840" name="Line 57">
            <a:extLst>
              <a:ext uri="{FF2B5EF4-FFF2-40B4-BE49-F238E27FC236}">
                <a16:creationId xmlns:a16="http://schemas.microsoft.com/office/drawing/2014/main" id="{C3F4E2A1-0977-4848-86E5-56198B05CC07}"/>
              </a:ext>
            </a:extLst>
          </p:cNvPr>
          <p:cNvSpPr>
            <a:spLocks noChangeShapeType="1"/>
          </p:cNvSpPr>
          <p:nvPr/>
        </p:nvSpPr>
        <p:spPr bwMode="auto">
          <a:xfrm>
            <a:off x="3103563" y="3922713"/>
            <a:ext cx="914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3841" name="Rectangle 58">
            <a:extLst>
              <a:ext uri="{FF2B5EF4-FFF2-40B4-BE49-F238E27FC236}">
                <a16:creationId xmlns:a16="http://schemas.microsoft.com/office/drawing/2014/main" id="{932C0C84-C2D7-FF44-808C-1C0AE8F838D9}"/>
              </a:ext>
            </a:extLst>
          </p:cNvPr>
          <p:cNvSpPr>
            <a:spLocks/>
          </p:cNvSpPr>
          <p:nvPr/>
        </p:nvSpPr>
        <p:spPr bwMode="auto">
          <a:xfrm>
            <a:off x="4706938" y="3854450"/>
            <a:ext cx="4127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39687" bIns="0" anchor="ct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WB</a:t>
            </a:r>
          </a:p>
        </p:txBody>
      </p:sp>
      <p:sp>
        <p:nvSpPr>
          <p:cNvPr id="33842" name="Freeform 59">
            <a:extLst>
              <a:ext uri="{FF2B5EF4-FFF2-40B4-BE49-F238E27FC236}">
                <a16:creationId xmlns:a16="http://schemas.microsoft.com/office/drawing/2014/main" id="{A62689EE-01BA-7A4C-8486-78B0E4CDB81F}"/>
              </a:ext>
            </a:extLst>
          </p:cNvPr>
          <p:cNvSpPr>
            <a:spLocks/>
          </p:cNvSpPr>
          <p:nvPr/>
        </p:nvSpPr>
        <p:spPr bwMode="auto">
          <a:xfrm>
            <a:off x="4664075" y="3846513"/>
            <a:ext cx="225425" cy="457200"/>
          </a:xfrm>
          <a:custGeom>
            <a:avLst/>
            <a:gdLst>
              <a:gd name="T0" fmla="*/ 2147483646 w 21600"/>
              <a:gd name="T1" fmla="*/ 0 h 21600"/>
              <a:gd name="T2" fmla="*/ 0 w 21600"/>
              <a:gd name="T3" fmla="*/ 0 h 21600"/>
              <a:gd name="T4" fmla="*/ 0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21600" y="0"/>
                </a:moveTo>
                <a:lnTo>
                  <a:pt x="0" y="0"/>
                </a:lnTo>
                <a:lnTo>
                  <a:pt x="0" y="21600"/>
                </a:lnTo>
                <a:lnTo>
                  <a:pt x="2160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3843" name="Freeform 60">
            <a:extLst>
              <a:ext uri="{FF2B5EF4-FFF2-40B4-BE49-F238E27FC236}">
                <a16:creationId xmlns:a16="http://schemas.microsoft.com/office/drawing/2014/main" id="{A4D34996-ABC4-384B-AE3D-64C1D059D865}"/>
              </a:ext>
            </a:extLst>
          </p:cNvPr>
          <p:cNvSpPr>
            <a:spLocks/>
          </p:cNvSpPr>
          <p:nvPr/>
        </p:nvSpPr>
        <p:spPr bwMode="auto">
          <a:xfrm>
            <a:off x="4892675" y="3846513"/>
            <a:ext cx="225425" cy="457200"/>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3844" name="Line 61">
            <a:extLst>
              <a:ext uri="{FF2B5EF4-FFF2-40B4-BE49-F238E27FC236}">
                <a16:creationId xmlns:a16="http://schemas.microsoft.com/office/drawing/2014/main" id="{5359EB72-7D3B-C14C-AE99-275404ECD04E}"/>
              </a:ext>
            </a:extLst>
          </p:cNvPr>
          <p:cNvSpPr>
            <a:spLocks noChangeShapeType="1"/>
          </p:cNvSpPr>
          <p:nvPr/>
        </p:nvSpPr>
        <p:spPr bwMode="auto">
          <a:xfrm>
            <a:off x="4398963" y="4075113"/>
            <a:ext cx="246062"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3845" name="Line 62">
            <a:extLst>
              <a:ext uri="{FF2B5EF4-FFF2-40B4-BE49-F238E27FC236}">
                <a16:creationId xmlns:a16="http://schemas.microsoft.com/office/drawing/2014/main" id="{73AED44C-1605-364D-A495-3CAB57B73579}"/>
              </a:ext>
            </a:extLst>
          </p:cNvPr>
          <p:cNvSpPr>
            <a:spLocks noChangeShapeType="1"/>
          </p:cNvSpPr>
          <p:nvPr/>
        </p:nvSpPr>
        <p:spPr bwMode="auto">
          <a:xfrm>
            <a:off x="3103563" y="4225925"/>
            <a:ext cx="914400"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3846" name="Freeform 63">
            <a:extLst>
              <a:ext uri="{FF2B5EF4-FFF2-40B4-BE49-F238E27FC236}">
                <a16:creationId xmlns:a16="http://schemas.microsoft.com/office/drawing/2014/main" id="{BA3BF7A7-23A1-D34B-B823-E78985BA68EB}"/>
              </a:ext>
            </a:extLst>
          </p:cNvPr>
          <p:cNvSpPr>
            <a:spLocks/>
          </p:cNvSpPr>
          <p:nvPr/>
        </p:nvSpPr>
        <p:spPr bwMode="auto">
          <a:xfrm>
            <a:off x="5414963" y="5292725"/>
            <a:ext cx="334962" cy="765175"/>
          </a:xfrm>
          <a:custGeom>
            <a:avLst/>
            <a:gdLst>
              <a:gd name="T0" fmla="*/ 0 w 21600"/>
              <a:gd name="T1" fmla="*/ 2147483646 h 21600"/>
              <a:gd name="T2" fmla="*/ 2147483646 w 21600"/>
              <a:gd name="T3" fmla="*/ 2147483646 h 21600"/>
              <a:gd name="T4" fmla="*/ 0 w 21600"/>
              <a:gd name="T5" fmla="*/ 2147483646 h 21600"/>
              <a:gd name="T6" fmla="*/ 0 w 21600"/>
              <a:gd name="T7" fmla="*/ 0 h 21600"/>
              <a:gd name="T8" fmla="*/ 2147483646 w 21600"/>
              <a:gd name="T9" fmla="*/ 2147483646 h 21600"/>
              <a:gd name="T10" fmla="*/ 2147483646 w 21600"/>
              <a:gd name="T11" fmla="*/ 2147483646 h 21600"/>
              <a:gd name="T12" fmla="*/ 0 w 21600"/>
              <a:gd name="T13" fmla="*/ 2147483646 h 21600"/>
              <a:gd name="T14" fmla="*/ 0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4400"/>
                </a:moveTo>
                <a:lnTo>
                  <a:pt x="7234" y="10800"/>
                </a:lnTo>
                <a:lnTo>
                  <a:pt x="0" y="7200"/>
                </a:lnTo>
                <a:lnTo>
                  <a:pt x="0" y="0"/>
                </a:lnTo>
                <a:lnTo>
                  <a:pt x="21600" y="7200"/>
                </a:lnTo>
                <a:lnTo>
                  <a:pt x="21600" y="14400"/>
                </a:lnTo>
                <a:lnTo>
                  <a:pt x="0" y="21600"/>
                </a:lnTo>
                <a:lnTo>
                  <a:pt x="0" y="144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3847" name="Rectangle 64">
            <a:extLst>
              <a:ext uri="{FF2B5EF4-FFF2-40B4-BE49-F238E27FC236}">
                <a16:creationId xmlns:a16="http://schemas.microsoft.com/office/drawing/2014/main" id="{D0DE022F-278A-7741-8C41-2DD4DCD46BCA}"/>
              </a:ext>
            </a:extLst>
          </p:cNvPr>
          <p:cNvSpPr>
            <a:spLocks/>
          </p:cNvSpPr>
          <p:nvPr/>
        </p:nvSpPr>
        <p:spPr bwMode="auto">
          <a:xfrm rot="5400000">
            <a:off x="5454651" y="5519737"/>
            <a:ext cx="27146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7" bIns="0" anchor="ctr">
            <a:spAutoFit/>
          </a:bodyP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EX</a:t>
            </a:r>
          </a:p>
        </p:txBody>
      </p:sp>
      <p:sp>
        <p:nvSpPr>
          <p:cNvPr id="33848" name="Rectangle 65">
            <a:extLst>
              <a:ext uri="{FF2B5EF4-FFF2-40B4-BE49-F238E27FC236}">
                <a16:creationId xmlns:a16="http://schemas.microsoft.com/office/drawing/2014/main" id="{DB6CA449-CD1B-2E4A-A605-8AD764625854}"/>
              </a:ext>
            </a:extLst>
          </p:cNvPr>
          <p:cNvSpPr>
            <a:spLocks/>
          </p:cNvSpPr>
          <p:nvPr/>
        </p:nvSpPr>
        <p:spPr bwMode="auto">
          <a:xfrm>
            <a:off x="4037013" y="5470525"/>
            <a:ext cx="2317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7" bIns="0" anchor="ctr">
            <a:spAutoFit/>
          </a:bodyP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IF</a:t>
            </a:r>
          </a:p>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ID</a:t>
            </a:r>
          </a:p>
        </p:txBody>
      </p:sp>
      <p:sp>
        <p:nvSpPr>
          <p:cNvPr id="33849" name="Freeform 66">
            <a:extLst>
              <a:ext uri="{FF2B5EF4-FFF2-40B4-BE49-F238E27FC236}">
                <a16:creationId xmlns:a16="http://schemas.microsoft.com/office/drawing/2014/main" id="{44E97995-D404-1341-A21A-ABF2D99B6D98}"/>
              </a:ext>
            </a:extLst>
          </p:cNvPr>
          <p:cNvSpPr>
            <a:spLocks/>
          </p:cNvSpPr>
          <p:nvPr/>
        </p:nvSpPr>
        <p:spPr bwMode="auto">
          <a:xfrm>
            <a:off x="3941763" y="5451475"/>
            <a:ext cx="266700" cy="457200"/>
          </a:xfrm>
          <a:custGeom>
            <a:avLst/>
            <a:gdLst>
              <a:gd name="T0" fmla="*/ 2147483646 w 21600"/>
              <a:gd name="T1" fmla="*/ 0 h 21600"/>
              <a:gd name="T2" fmla="*/ 0 w 21600"/>
              <a:gd name="T3" fmla="*/ 0 h 21600"/>
              <a:gd name="T4" fmla="*/ 0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21600" y="0"/>
                </a:moveTo>
                <a:lnTo>
                  <a:pt x="0" y="0"/>
                </a:lnTo>
                <a:lnTo>
                  <a:pt x="0" y="21600"/>
                </a:lnTo>
                <a:lnTo>
                  <a:pt x="2160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3850" name="Freeform 67">
            <a:extLst>
              <a:ext uri="{FF2B5EF4-FFF2-40B4-BE49-F238E27FC236}">
                <a16:creationId xmlns:a16="http://schemas.microsoft.com/office/drawing/2014/main" id="{2097796A-6207-3640-AA38-C4C60EB84846}"/>
              </a:ext>
            </a:extLst>
          </p:cNvPr>
          <p:cNvSpPr>
            <a:spLocks/>
          </p:cNvSpPr>
          <p:nvPr/>
        </p:nvSpPr>
        <p:spPr bwMode="auto">
          <a:xfrm>
            <a:off x="4208463" y="5451475"/>
            <a:ext cx="269875" cy="457200"/>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3851" name="Line 68">
            <a:extLst>
              <a:ext uri="{FF2B5EF4-FFF2-40B4-BE49-F238E27FC236}">
                <a16:creationId xmlns:a16="http://schemas.microsoft.com/office/drawing/2014/main" id="{4B2EDFD1-31F9-E842-9257-B77A1E827904}"/>
              </a:ext>
            </a:extLst>
          </p:cNvPr>
          <p:cNvSpPr>
            <a:spLocks noChangeShapeType="1"/>
          </p:cNvSpPr>
          <p:nvPr/>
        </p:nvSpPr>
        <p:spPr bwMode="auto">
          <a:xfrm>
            <a:off x="4465638" y="5521325"/>
            <a:ext cx="936625"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3852" name="Rectangle 69">
            <a:extLst>
              <a:ext uri="{FF2B5EF4-FFF2-40B4-BE49-F238E27FC236}">
                <a16:creationId xmlns:a16="http://schemas.microsoft.com/office/drawing/2014/main" id="{9F1BB690-7051-1743-9034-EDC55E6D5BC6}"/>
              </a:ext>
            </a:extLst>
          </p:cNvPr>
          <p:cNvSpPr>
            <a:spLocks/>
          </p:cNvSpPr>
          <p:nvPr/>
        </p:nvSpPr>
        <p:spPr bwMode="auto">
          <a:xfrm>
            <a:off x="6076950" y="5456238"/>
            <a:ext cx="4111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39687" bIns="0" anchor="ct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WB</a:t>
            </a:r>
          </a:p>
        </p:txBody>
      </p:sp>
      <p:sp>
        <p:nvSpPr>
          <p:cNvPr id="33853" name="Freeform 70">
            <a:extLst>
              <a:ext uri="{FF2B5EF4-FFF2-40B4-BE49-F238E27FC236}">
                <a16:creationId xmlns:a16="http://schemas.microsoft.com/office/drawing/2014/main" id="{890E0A59-BAAF-E545-92AD-E760EA1E5BE0}"/>
              </a:ext>
            </a:extLst>
          </p:cNvPr>
          <p:cNvSpPr>
            <a:spLocks/>
          </p:cNvSpPr>
          <p:nvPr/>
        </p:nvSpPr>
        <p:spPr bwMode="auto">
          <a:xfrm>
            <a:off x="6030913" y="5451475"/>
            <a:ext cx="222250" cy="457200"/>
          </a:xfrm>
          <a:custGeom>
            <a:avLst/>
            <a:gdLst>
              <a:gd name="T0" fmla="*/ 2147483646 w 21600"/>
              <a:gd name="T1" fmla="*/ 0 h 21600"/>
              <a:gd name="T2" fmla="*/ 0 w 21600"/>
              <a:gd name="T3" fmla="*/ 0 h 21600"/>
              <a:gd name="T4" fmla="*/ 0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21600" y="0"/>
                </a:moveTo>
                <a:lnTo>
                  <a:pt x="0" y="0"/>
                </a:lnTo>
                <a:lnTo>
                  <a:pt x="0" y="21600"/>
                </a:lnTo>
                <a:lnTo>
                  <a:pt x="2160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3854" name="Freeform 71">
            <a:extLst>
              <a:ext uri="{FF2B5EF4-FFF2-40B4-BE49-F238E27FC236}">
                <a16:creationId xmlns:a16="http://schemas.microsoft.com/office/drawing/2014/main" id="{5B651843-BF9B-B04F-901E-B52EA20BB8AF}"/>
              </a:ext>
            </a:extLst>
          </p:cNvPr>
          <p:cNvSpPr>
            <a:spLocks/>
          </p:cNvSpPr>
          <p:nvPr/>
        </p:nvSpPr>
        <p:spPr bwMode="auto">
          <a:xfrm>
            <a:off x="6253163" y="5451475"/>
            <a:ext cx="225425" cy="457200"/>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3855" name="Line 72">
            <a:extLst>
              <a:ext uri="{FF2B5EF4-FFF2-40B4-BE49-F238E27FC236}">
                <a16:creationId xmlns:a16="http://schemas.microsoft.com/office/drawing/2014/main" id="{0C6D9683-C4D7-3044-AC68-7FED320D9D98}"/>
              </a:ext>
            </a:extLst>
          </p:cNvPr>
          <p:cNvSpPr>
            <a:spLocks noChangeShapeType="1"/>
          </p:cNvSpPr>
          <p:nvPr/>
        </p:nvSpPr>
        <p:spPr bwMode="auto">
          <a:xfrm>
            <a:off x="5764213" y="5680075"/>
            <a:ext cx="244475"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3856" name="Line 73">
            <a:extLst>
              <a:ext uri="{FF2B5EF4-FFF2-40B4-BE49-F238E27FC236}">
                <a16:creationId xmlns:a16="http://schemas.microsoft.com/office/drawing/2014/main" id="{4333F954-FBD6-F54D-8831-763BE7047633}"/>
              </a:ext>
            </a:extLst>
          </p:cNvPr>
          <p:cNvSpPr>
            <a:spLocks noChangeShapeType="1"/>
          </p:cNvSpPr>
          <p:nvPr/>
        </p:nvSpPr>
        <p:spPr bwMode="auto">
          <a:xfrm>
            <a:off x="4465638" y="5829300"/>
            <a:ext cx="936625"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3857" name="Freeform 74">
            <a:extLst>
              <a:ext uri="{FF2B5EF4-FFF2-40B4-BE49-F238E27FC236}">
                <a16:creationId xmlns:a16="http://schemas.microsoft.com/office/drawing/2014/main" id="{DDD41AA8-5715-0E42-8F0E-FC329735D182}"/>
              </a:ext>
            </a:extLst>
          </p:cNvPr>
          <p:cNvSpPr>
            <a:spLocks/>
          </p:cNvSpPr>
          <p:nvPr/>
        </p:nvSpPr>
        <p:spPr bwMode="auto">
          <a:xfrm>
            <a:off x="4729163" y="4532313"/>
            <a:ext cx="334962" cy="765175"/>
          </a:xfrm>
          <a:custGeom>
            <a:avLst/>
            <a:gdLst>
              <a:gd name="T0" fmla="*/ 0 w 21600"/>
              <a:gd name="T1" fmla="*/ 2147483646 h 21600"/>
              <a:gd name="T2" fmla="*/ 2147483646 w 21600"/>
              <a:gd name="T3" fmla="*/ 2147483646 h 21600"/>
              <a:gd name="T4" fmla="*/ 0 w 21600"/>
              <a:gd name="T5" fmla="*/ 2147483646 h 21600"/>
              <a:gd name="T6" fmla="*/ 0 w 21600"/>
              <a:gd name="T7" fmla="*/ 0 h 21600"/>
              <a:gd name="T8" fmla="*/ 2147483646 w 21600"/>
              <a:gd name="T9" fmla="*/ 2147483646 h 21600"/>
              <a:gd name="T10" fmla="*/ 2147483646 w 21600"/>
              <a:gd name="T11" fmla="*/ 2147483646 h 21600"/>
              <a:gd name="T12" fmla="*/ 0 w 21600"/>
              <a:gd name="T13" fmla="*/ 2147483646 h 21600"/>
              <a:gd name="T14" fmla="*/ 0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4400"/>
                </a:moveTo>
                <a:lnTo>
                  <a:pt x="7234" y="10800"/>
                </a:lnTo>
                <a:lnTo>
                  <a:pt x="0" y="7200"/>
                </a:lnTo>
                <a:lnTo>
                  <a:pt x="0" y="0"/>
                </a:lnTo>
                <a:lnTo>
                  <a:pt x="21600" y="7200"/>
                </a:lnTo>
                <a:lnTo>
                  <a:pt x="21600" y="14400"/>
                </a:lnTo>
                <a:lnTo>
                  <a:pt x="0" y="21600"/>
                </a:lnTo>
                <a:lnTo>
                  <a:pt x="0" y="144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3858" name="Rectangle 75">
            <a:extLst>
              <a:ext uri="{FF2B5EF4-FFF2-40B4-BE49-F238E27FC236}">
                <a16:creationId xmlns:a16="http://schemas.microsoft.com/office/drawing/2014/main" id="{8798B51B-0B36-A148-A089-56F501CEC20D}"/>
              </a:ext>
            </a:extLst>
          </p:cNvPr>
          <p:cNvSpPr>
            <a:spLocks/>
          </p:cNvSpPr>
          <p:nvPr/>
        </p:nvSpPr>
        <p:spPr bwMode="auto">
          <a:xfrm rot="5400000">
            <a:off x="4769644" y="4755356"/>
            <a:ext cx="26987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7" bIns="0" anchor="ctr">
            <a:spAutoFit/>
          </a:bodyP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EX</a:t>
            </a:r>
          </a:p>
        </p:txBody>
      </p:sp>
      <p:sp>
        <p:nvSpPr>
          <p:cNvPr id="33859" name="Rectangle 76">
            <a:extLst>
              <a:ext uri="{FF2B5EF4-FFF2-40B4-BE49-F238E27FC236}">
                <a16:creationId xmlns:a16="http://schemas.microsoft.com/office/drawing/2014/main" id="{CE635E5A-73C9-B845-A64E-DD01563E7A33}"/>
              </a:ext>
            </a:extLst>
          </p:cNvPr>
          <p:cNvSpPr>
            <a:spLocks/>
          </p:cNvSpPr>
          <p:nvPr/>
        </p:nvSpPr>
        <p:spPr bwMode="auto">
          <a:xfrm>
            <a:off x="4037013" y="4706938"/>
            <a:ext cx="2317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7" bIns="0" anchor="ctr">
            <a:spAutoFit/>
          </a:bodyP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IF</a:t>
            </a:r>
          </a:p>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ID</a:t>
            </a:r>
          </a:p>
        </p:txBody>
      </p:sp>
      <p:sp>
        <p:nvSpPr>
          <p:cNvPr id="33860" name="Freeform 77">
            <a:extLst>
              <a:ext uri="{FF2B5EF4-FFF2-40B4-BE49-F238E27FC236}">
                <a16:creationId xmlns:a16="http://schemas.microsoft.com/office/drawing/2014/main" id="{B21A56CE-6203-6B4A-B962-3E43AD3D4923}"/>
              </a:ext>
            </a:extLst>
          </p:cNvPr>
          <p:cNvSpPr>
            <a:spLocks/>
          </p:cNvSpPr>
          <p:nvPr/>
        </p:nvSpPr>
        <p:spPr bwMode="auto">
          <a:xfrm>
            <a:off x="3941763" y="4683125"/>
            <a:ext cx="266700" cy="457200"/>
          </a:xfrm>
          <a:custGeom>
            <a:avLst/>
            <a:gdLst>
              <a:gd name="T0" fmla="*/ 2147483646 w 21600"/>
              <a:gd name="T1" fmla="*/ 0 h 21600"/>
              <a:gd name="T2" fmla="*/ 0 w 21600"/>
              <a:gd name="T3" fmla="*/ 0 h 21600"/>
              <a:gd name="T4" fmla="*/ 0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21600" y="0"/>
                </a:moveTo>
                <a:lnTo>
                  <a:pt x="0" y="0"/>
                </a:lnTo>
                <a:lnTo>
                  <a:pt x="0" y="21600"/>
                </a:lnTo>
                <a:lnTo>
                  <a:pt x="2160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3861" name="Freeform 78">
            <a:extLst>
              <a:ext uri="{FF2B5EF4-FFF2-40B4-BE49-F238E27FC236}">
                <a16:creationId xmlns:a16="http://schemas.microsoft.com/office/drawing/2014/main" id="{54903CDF-F7C0-D947-A97C-8C623E5912D8}"/>
              </a:ext>
            </a:extLst>
          </p:cNvPr>
          <p:cNvSpPr>
            <a:spLocks/>
          </p:cNvSpPr>
          <p:nvPr/>
        </p:nvSpPr>
        <p:spPr bwMode="auto">
          <a:xfrm>
            <a:off x="4208463" y="4683125"/>
            <a:ext cx="269875" cy="457200"/>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3862" name="Line 79">
            <a:extLst>
              <a:ext uri="{FF2B5EF4-FFF2-40B4-BE49-F238E27FC236}">
                <a16:creationId xmlns:a16="http://schemas.microsoft.com/office/drawing/2014/main" id="{C4592E24-57C5-4B4E-811F-C5033D3BE866}"/>
              </a:ext>
            </a:extLst>
          </p:cNvPr>
          <p:cNvSpPr>
            <a:spLocks noChangeShapeType="1"/>
          </p:cNvSpPr>
          <p:nvPr/>
        </p:nvSpPr>
        <p:spPr bwMode="auto">
          <a:xfrm>
            <a:off x="4465638" y="4760913"/>
            <a:ext cx="250825"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3863" name="Rectangle 80">
            <a:extLst>
              <a:ext uri="{FF2B5EF4-FFF2-40B4-BE49-F238E27FC236}">
                <a16:creationId xmlns:a16="http://schemas.microsoft.com/office/drawing/2014/main" id="{C7FD3A7E-C70B-6246-8418-06109EA2769F}"/>
              </a:ext>
            </a:extLst>
          </p:cNvPr>
          <p:cNvSpPr>
            <a:spLocks/>
          </p:cNvSpPr>
          <p:nvPr/>
        </p:nvSpPr>
        <p:spPr bwMode="auto">
          <a:xfrm>
            <a:off x="5391150" y="4694238"/>
            <a:ext cx="422275"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39687" bIns="0" anchor="ct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latin typeface="Lucida Grande" panose="020B0600040502020204" pitchFamily="34" charset="0"/>
                <a:sym typeface="Lucida Grande" panose="020B0600040502020204" pitchFamily="34" charset="0"/>
              </a:rPr>
              <a:t>WB</a:t>
            </a:r>
          </a:p>
        </p:txBody>
      </p:sp>
      <p:sp>
        <p:nvSpPr>
          <p:cNvPr id="33864" name="Freeform 81">
            <a:extLst>
              <a:ext uri="{FF2B5EF4-FFF2-40B4-BE49-F238E27FC236}">
                <a16:creationId xmlns:a16="http://schemas.microsoft.com/office/drawing/2014/main" id="{0B48E6E2-56E8-644C-B28F-FA61E5BB2522}"/>
              </a:ext>
            </a:extLst>
          </p:cNvPr>
          <p:cNvSpPr>
            <a:spLocks/>
          </p:cNvSpPr>
          <p:nvPr/>
        </p:nvSpPr>
        <p:spPr bwMode="auto">
          <a:xfrm>
            <a:off x="5345113" y="4683125"/>
            <a:ext cx="222250" cy="457200"/>
          </a:xfrm>
          <a:custGeom>
            <a:avLst/>
            <a:gdLst>
              <a:gd name="T0" fmla="*/ 2147483646 w 21600"/>
              <a:gd name="T1" fmla="*/ 0 h 21600"/>
              <a:gd name="T2" fmla="*/ 0 w 21600"/>
              <a:gd name="T3" fmla="*/ 0 h 21600"/>
              <a:gd name="T4" fmla="*/ 0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21600" y="0"/>
                </a:moveTo>
                <a:lnTo>
                  <a:pt x="0" y="0"/>
                </a:lnTo>
                <a:lnTo>
                  <a:pt x="0" y="21600"/>
                </a:lnTo>
                <a:lnTo>
                  <a:pt x="2160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3865" name="Freeform 82">
            <a:extLst>
              <a:ext uri="{FF2B5EF4-FFF2-40B4-BE49-F238E27FC236}">
                <a16:creationId xmlns:a16="http://schemas.microsoft.com/office/drawing/2014/main" id="{E3F69879-63EF-B847-AC1D-621FA038BDE7}"/>
              </a:ext>
            </a:extLst>
          </p:cNvPr>
          <p:cNvSpPr>
            <a:spLocks/>
          </p:cNvSpPr>
          <p:nvPr/>
        </p:nvSpPr>
        <p:spPr bwMode="auto">
          <a:xfrm>
            <a:off x="5567363" y="4683125"/>
            <a:ext cx="225425" cy="457200"/>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3866" name="Line 83">
            <a:extLst>
              <a:ext uri="{FF2B5EF4-FFF2-40B4-BE49-F238E27FC236}">
                <a16:creationId xmlns:a16="http://schemas.microsoft.com/office/drawing/2014/main" id="{6A3D4FC0-7C56-F64E-A232-7D455BD2A667}"/>
              </a:ext>
            </a:extLst>
          </p:cNvPr>
          <p:cNvSpPr>
            <a:spLocks noChangeShapeType="1"/>
          </p:cNvSpPr>
          <p:nvPr/>
        </p:nvSpPr>
        <p:spPr bwMode="auto">
          <a:xfrm>
            <a:off x="5078413" y="4911725"/>
            <a:ext cx="244475" cy="31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3867" name="Line 84">
            <a:extLst>
              <a:ext uri="{FF2B5EF4-FFF2-40B4-BE49-F238E27FC236}">
                <a16:creationId xmlns:a16="http://schemas.microsoft.com/office/drawing/2014/main" id="{91F8EA77-63C6-7843-A5DB-99DCEE7C35E1}"/>
              </a:ext>
            </a:extLst>
          </p:cNvPr>
          <p:cNvSpPr>
            <a:spLocks noChangeShapeType="1"/>
          </p:cNvSpPr>
          <p:nvPr/>
        </p:nvSpPr>
        <p:spPr bwMode="auto">
          <a:xfrm>
            <a:off x="4465638" y="5065713"/>
            <a:ext cx="2508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3868" name="Rectangle 85">
            <a:extLst>
              <a:ext uri="{FF2B5EF4-FFF2-40B4-BE49-F238E27FC236}">
                <a16:creationId xmlns:a16="http://schemas.microsoft.com/office/drawing/2014/main" id="{80FDC271-F6F8-584F-8F88-DED08D26644F}"/>
              </a:ext>
            </a:extLst>
          </p:cNvPr>
          <p:cNvSpPr>
            <a:spLocks/>
          </p:cNvSpPr>
          <p:nvPr/>
        </p:nvSpPr>
        <p:spPr bwMode="auto">
          <a:xfrm>
            <a:off x="3368675" y="3870325"/>
            <a:ext cx="2301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7" bIns="0" anchor="ctr">
            <a:spAutoFit/>
          </a:bodyP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solidFill>
                  <a:srgbClr val="BEBEBE"/>
                </a:solidFill>
                <a:latin typeface="Lucida Grande" panose="020B0600040502020204" pitchFamily="34" charset="0"/>
                <a:sym typeface="Lucida Grande" panose="020B0600040502020204" pitchFamily="34" charset="0"/>
              </a:rPr>
              <a:t>IF</a:t>
            </a:r>
          </a:p>
          <a:p>
            <a:pPr eaLnBrk="1" hangingPunct="1">
              <a:spcBef>
                <a:spcPct val="0"/>
              </a:spcBef>
              <a:buFontTx/>
              <a:buNone/>
            </a:pPr>
            <a:r>
              <a:rPr lang="en-US" altLang="en-US" sz="1400">
                <a:solidFill>
                  <a:srgbClr val="BEBEBE"/>
                </a:solidFill>
                <a:latin typeface="Lucida Grande" panose="020B0600040502020204" pitchFamily="34" charset="0"/>
                <a:sym typeface="Lucida Grande" panose="020B0600040502020204" pitchFamily="34" charset="0"/>
              </a:rPr>
              <a:t>ID</a:t>
            </a:r>
          </a:p>
        </p:txBody>
      </p:sp>
      <p:sp>
        <p:nvSpPr>
          <p:cNvPr id="33869" name="Freeform 86">
            <a:extLst>
              <a:ext uri="{FF2B5EF4-FFF2-40B4-BE49-F238E27FC236}">
                <a16:creationId xmlns:a16="http://schemas.microsoft.com/office/drawing/2014/main" id="{4063BEC8-F712-8F48-8497-E0413C99386C}"/>
              </a:ext>
            </a:extLst>
          </p:cNvPr>
          <p:cNvSpPr>
            <a:spLocks/>
          </p:cNvSpPr>
          <p:nvPr/>
        </p:nvSpPr>
        <p:spPr bwMode="auto">
          <a:xfrm>
            <a:off x="3273425" y="3851275"/>
            <a:ext cx="268288" cy="457200"/>
          </a:xfrm>
          <a:custGeom>
            <a:avLst/>
            <a:gdLst>
              <a:gd name="T0" fmla="*/ 2147483646 w 21600"/>
              <a:gd name="T1" fmla="*/ 0 h 21600"/>
              <a:gd name="T2" fmla="*/ 0 w 21600"/>
              <a:gd name="T3" fmla="*/ 0 h 21600"/>
              <a:gd name="T4" fmla="*/ 0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21600" y="0"/>
                </a:moveTo>
                <a:lnTo>
                  <a:pt x="0" y="0"/>
                </a:lnTo>
                <a:lnTo>
                  <a:pt x="0" y="21600"/>
                </a:lnTo>
                <a:lnTo>
                  <a:pt x="21600" y="21600"/>
                </a:lnTo>
              </a:path>
            </a:pathLst>
          </a:custGeom>
          <a:noFill/>
          <a:ln w="25400" cap="rnd">
            <a:solidFill>
              <a:srgbClr val="BEBEBE"/>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3870" name="Freeform 87">
            <a:extLst>
              <a:ext uri="{FF2B5EF4-FFF2-40B4-BE49-F238E27FC236}">
                <a16:creationId xmlns:a16="http://schemas.microsoft.com/office/drawing/2014/main" id="{AAE0BE1C-0B99-9841-A146-EA73D57DDB54}"/>
              </a:ext>
            </a:extLst>
          </p:cNvPr>
          <p:cNvSpPr>
            <a:spLocks/>
          </p:cNvSpPr>
          <p:nvPr/>
        </p:nvSpPr>
        <p:spPr bwMode="auto">
          <a:xfrm>
            <a:off x="3541713" y="3851275"/>
            <a:ext cx="268287" cy="457200"/>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path>
            </a:pathLst>
          </a:custGeom>
          <a:noFill/>
          <a:ln w="25400" cap="rnd">
            <a:solidFill>
              <a:srgbClr val="BEBEBE"/>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3871" name="Rectangle 88">
            <a:extLst>
              <a:ext uri="{FF2B5EF4-FFF2-40B4-BE49-F238E27FC236}">
                <a16:creationId xmlns:a16="http://schemas.microsoft.com/office/drawing/2014/main" id="{944B543F-3C4E-CA4F-8012-C2DDE7C407C7}"/>
              </a:ext>
            </a:extLst>
          </p:cNvPr>
          <p:cNvSpPr>
            <a:spLocks/>
          </p:cNvSpPr>
          <p:nvPr/>
        </p:nvSpPr>
        <p:spPr bwMode="auto">
          <a:xfrm>
            <a:off x="4732338" y="5470525"/>
            <a:ext cx="2301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7" bIns="0" anchor="ctr">
            <a:spAutoFit/>
          </a:bodyPr>
          <a:lstStyle>
            <a:lvl1pPr marL="38100">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a:solidFill>
                  <a:srgbClr val="BEBEBE"/>
                </a:solidFill>
                <a:latin typeface="Lucida Grande" panose="020B0600040502020204" pitchFamily="34" charset="0"/>
                <a:sym typeface="Lucida Grande" panose="020B0600040502020204" pitchFamily="34" charset="0"/>
              </a:rPr>
              <a:t>IF</a:t>
            </a:r>
          </a:p>
          <a:p>
            <a:pPr eaLnBrk="1" hangingPunct="1">
              <a:spcBef>
                <a:spcPct val="0"/>
              </a:spcBef>
              <a:buFontTx/>
              <a:buNone/>
            </a:pPr>
            <a:r>
              <a:rPr lang="en-US" altLang="en-US" sz="1400">
                <a:solidFill>
                  <a:srgbClr val="BEBEBE"/>
                </a:solidFill>
                <a:latin typeface="Lucida Grande" panose="020B0600040502020204" pitchFamily="34" charset="0"/>
                <a:sym typeface="Lucida Grande" panose="020B0600040502020204" pitchFamily="34" charset="0"/>
              </a:rPr>
              <a:t>ID</a:t>
            </a:r>
          </a:p>
        </p:txBody>
      </p:sp>
      <p:sp>
        <p:nvSpPr>
          <p:cNvPr id="33872" name="Freeform 89">
            <a:extLst>
              <a:ext uri="{FF2B5EF4-FFF2-40B4-BE49-F238E27FC236}">
                <a16:creationId xmlns:a16="http://schemas.microsoft.com/office/drawing/2014/main" id="{31FFE57C-F505-1E42-9DDF-9DE8D2A4C341}"/>
              </a:ext>
            </a:extLst>
          </p:cNvPr>
          <p:cNvSpPr>
            <a:spLocks/>
          </p:cNvSpPr>
          <p:nvPr/>
        </p:nvSpPr>
        <p:spPr bwMode="auto">
          <a:xfrm>
            <a:off x="4635500" y="5451475"/>
            <a:ext cx="269875" cy="457200"/>
          </a:xfrm>
          <a:custGeom>
            <a:avLst/>
            <a:gdLst>
              <a:gd name="T0" fmla="*/ 2147483646 w 21600"/>
              <a:gd name="T1" fmla="*/ 0 h 21600"/>
              <a:gd name="T2" fmla="*/ 0 w 21600"/>
              <a:gd name="T3" fmla="*/ 0 h 21600"/>
              <a:gd name="T4" fmla="*/ 0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21600" y="0"/>
                </a:moveTo>
                <a:lnTo>
                  <a:pt x="0" y="0"/>
                </a:lnTo>
                <a:lnTo>
                  <a:pt x="0" y="21600"/>
                </a:lnTo>
                <a:lnTo>
                  <a:pt x="21600" y="21600"/>
                </a:lnTo>
              </a:path>
            </a:pathLst>
          </a:custGeom>
          <a:noFill/>
          <a:ln w="25400" cap="rnd">
            <a:solidFill>
              <a:srgbClr val="BEBEBE"/>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3873" name="Freeform 90">
            <a:extLst>
              <a:ext uri="{FF2B5EF4-FFF2-40B4-BE49-F238E27FC236}">
                <a16:creationId xmlns:a16="http://schemas.microsoft.com/office/drawing/2014/main" id="{16D4A9F5-ABCD-494C-8BE6-97CED0A4A2E5}"/>
              </a:ext>
            </a:extLst>
          </p:cNvPr>
          <p:cNvSpPr>
            <a:spLocks/>
          </p:cNvSpPr>
          <p:nvPr/>
        </p:nvSpPr>
        <p:spPr bwMode="auto">
          <a:xfrm>
            <a:off x="4905375" y="5451475"/>
            <a:ext cx="269875" cy="457200"/>
          </a:xfrm>
          <a:custGeom>
            <a:avLst/>
            <a:gdLst>
              <a:gd name="T0" fmla="*/ 0 w 21600"/>
              <a:gd name="T1" fmla="*/ 0 h 21600"/>
              <a:gd name="T2" fmla="*/ 2147483646 w 21600"/>
              <a:gd name="T3" fmla="*/ 0 h 21600"/>
              <a:gd name="T4" fmla="*/ 2147483646 w 21600"/>
              <a:gd name="T5" fmla="*/ 2147483646 h 21600"/>
              <a:gd name="T6" fmla="*/ 0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path>
            </a:pathLst>
          </a:custGeom>
          <a:noFill/>
          <a:ln w="25400" cap="rnd">
            <a:solidFill>
              <a:srgbClr val="BEBEBE"/>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3874" name="Rectangle 91">
            <a:extLst>
              <a:ext uri="{FF2B5EF4-FFF2-40B4-BE49-F238E27FC236}">
                <a16:creationId xmlns:a16="http://schemas.microsoft.com/office/drawing/2014/main" id="{EED2D3CE-D626-094A-80E7-22E109779134}"/>
              </a:ext>
            </a:extLst>
          </p:cNvPr>
          <p:cNvSpPr>
            <a:spLocks/>
          </p:cNvSpPr>
          <p:nvPr/>
        </p:nvSpPr>
        <p:spPr bwMode="auto">
          <a:xfrm>
            <a:off x="4618038" y="1543050"/>
            <a:ext cx="4513262" cy="184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2000">
                <a:solidFill>
                  <a:srgbClr val="0000FF"/>
                </a:solidFill>
                <a:sym typeface="Lucida Grande" panose="020B0600040502020204" pitchFamily="34" charset="0"/>
              </a:rPr>
              <a:t>I1: two execute cycles +</a:t>
            </a:r>
            <a:r>
              <a:rPr lang="en-US" altLang="en-US" sz="2000">
                <a:solidFill>
                  <a:srgbClr val="FF0000"/>
                </a:solidFill>
                <a:sym typeface="Lucida Grande" panose="020B0600040502020204" pitchFamily="34" charset="0"/>
              </a:rPr>
              <a:t> WB to R3</a:t>
            </a:r>
          </a:p>
          <a:p>
            <a:pPr eaLnBrk="1" hangingPunct="1">
              <a:spcBef>
                <a:spcPct val="0"/>
              </a:spcBef>
              <a:buFontTx/>
              <a:buNone/>
            </a:pPr>
            <a:r>
              <a:rPr lang="en-US" altLang="en-US" sz="2000">
                <a:solidFill>
                  <a:srgbClr val="0000FF"/>
                </a:solidFill>
                <a:sym typeface="Lucida Grande" panose="020B0600040502020204" pitchFamily="34" charset="0"/>
              </a:rPr>
              <a:t>I2: </a:t>
            </a:r>
            <a:r>
              <a:rPr lang="en-US" altLang="en-US" sz="2000">
                <a:solidFill>
                  <a:srgbClr val="FF0000"/>
                </a:solidFill>
                <a:sym typeface="Lucida Grande" panose="020B0600040502020204" pitchFamily="34" charset="0"/>
              </a:rPr>
              <a:t>WB to R3</a:t>
            </a:r>
          </a:p>
          <a:p>
            <a:pPr eaLnBrk="1" hangingPunct="1">
              <a:spcBef>
                <a:spcPct val="0"/>
              </a:spcBef>
              <a:buFontTx/>
              <a:buNone/>
            </a:pPr>
            <a:r>
              <a:rPr lang="en-US" altLang="en-US" sz="2000">
                <a:solidFill>
                  <a:srgbClr val="0000FF"/>
                </a:solidFill>
                <a:sym typeface="Lucida Grande" panose="020B0600040502020204" pitchFamily="34" charset="0"/>
              </a:rPr>
              <a:t>I3</a:t>
            </a:r>
          </a:p>
          <a:p>
            <a:pPr eaLnBrk="1" hangingPunct="1">
              <a:spcBef>
                <a:spcPct val="0"/>
              </a:spcBef>
              <a:buFontTx/>
              <a:buNone/>
            </a:pPr>
            <a:r>
              <a:rPr lang="en-US" altLang="en-US" sz="2000">
                <a:solidFill>
                  <a:srgbClr val="0000FF"/>
                </a:solidFill>
                <a:sym typeface="Lucida Grande" panose="020B0600040502020204" pitchFamily="34" charset="0"/>
              </a:rPr>
              <a:t>I4: same function unit as I3</a:t>
            </a:r>
          </a:p>
          <a:p>
            <a:pPr eaLnBrk="1" hangingPunct="1">
              <a:spcBef>
                <a:spcPct val="0"/>
              </a:spcBef>
              <a:buFontTx/>
              <a:buNone/>
            </a:pPr>
            <a:r>
              <a:rPr lang="en-US" altLang="en-US" sz="2000">
                <a:solidFill>
                  <a:srgbClr val="0000FF"/>
                </a:solidFill>
                <a:sym typeface="Lucida Grande" panose="020B0600040502020204" pitchFamily="34" charset="0"/>
              </a:rPr>
              <a:t>I5: </a:t>
            </a:r>
            <a:r>
              <a:rPr lang="en-US" altLang="en-US" sz="2000">
                <a:solidFill>
                  <a:srgbClr val="FF0000"/>
                </a:solidFill>
                <a:sym typeface="Lucida Grande" panose="020B0600040502020204" pitchFamily="34" charset="0"/>
              </a:rPr>
              <a:t>read R3</a:t>
            </a:r>
            <a:r>
              <a:rPr lang="en-US" altLang="en-US" sz="2000">
                <a:solidFill>
                  <a:srgbClr val="0000FF"/>
                </a:solidFill>
                <a:sym typeface="Lucida Grande" panose="020B0600040502020204" pitchFamily="34" charset="0"/>
              </a:rPr>
              <a:t> + data value produced by I4</a:t>
            </a:r>
          </a:p>
          <a:p>
            <a:pPr eaLnBrk="1" hangingPunct="1">
              <a:spcBef>
                <a:spcPct val="0"/>
              </a:spcBef>
              <a:buFontTx/>
              <a:buNone/>
            </a:pPr>
            <a:r>
              <a:rPr lang="en-US" altLang="en-US" sz="2000">
                <a:solidFill>
                  <a:srgbClr val="0000FF"/>
                </a:solidFill>
                <a:sym typeface="Lucida Grande" panose="020B0600040502020204" pitchFamily="34" charset="0"/>
              </a:rPr>
              <a:t>I6: same function unit as I5</a:t>
            </a:r>
          </a:p>
        </p:txBody>
      </p:sp>
      <p:sp>
        <p:nvSpPr>
          <p:cNvPr id="33875" name="Text Box 5">
            <a:extLst>
              <a:ext uri="{FF2B5EF4-FFF2-40B4-BE49-F238E27FC236}">
                <a16:creationId xmlns:a16="http://schemas.microsoft.com/office/drawing/2014/main" id="{D722CDC2-3403-9149-A35F-E6939D316131}"/>
              </a:ext>
            </a:extLst>
          </p:cNvPr>
          <p:cNvSpPr txBox="1">
            <a:spLocks noChangeArrowheads="1"/>
          </p:cNvSpPr>
          <p:nvPr/>
        </p:nvSpPr>
        <p:spPr bwMode="auto">
          <a:xfrm rot="5400000">
            <a:off x="7814469" y="5542757"/>
            <a:ext cx="2289175" cy="3698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800">
                <a:solidFill>
                  <a:srgbClr val="0066FF"/>
                </a:solidFill>
              </a:rPr>
              <a:t>Dynamic Scheduling</a:t>
            </a:r>
          </a:p>
        </p:txBody>
      </p:sp>
      <p:cxnSp>
        <p:nvCxnSpPr>
          <p:cNvPr id="33876" name="Straight Arrow Connector 94">
            <a:extLst>
              <a:ext uri="{FF2B5EF4-FFF2-40B4-BE49-F238E27FC236}">
                <a16:creationId xmlns:a16="http://schemas.microsoft.com/office/drawing/2014/main" id="{9E58FC60-B05A-AA47-8A4A-3FC3148B11A4}"/>
              </a:ext>
            </a:extLst>
          </p:cNvPr>
          <p:cNvCxnSpPr>
            <a:cxnSpLocks noChangeShapeType="1"/>
          </p:cNvCxnSpPr>
          <p:nvPr/>
        </p:nvCxnSpPr>
        <p:spPr bwMode="auto">
          <a:xfrm rot="10800000">
            <a:off x="6134100" y="2032000"/>
            <a:ext cx="1892300" cy="2032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3877" name="Straight Arrow Connector 96">
            <a:extLst>
              <a:ext uri="{FF2B5EF4-FFF2-40B4-BE49-F238E27FC236}">
                <a16:creationId xmlns:a16="http://schemas.microsoft.com/office/drawing/2014/main" id="{2CCD8819-BB7B-CB45-8CC6-46D2B9FF9DF7}"/>
              </a:ext>
            </a:extLst>
          </p:cNvPr>
          <p:cNvCxnSpPr>
            <a:cxnSpLocks noChangeShapeType="1"/>
          </p:cNvCxnSpPr>
          <p:nvPr/>
        </p:nvCxnSpPr>
        <p:spPr bwMode="auto">
          <a:xfrm rot="10800000" flipV="1">
            <a:off x="5930900" y="2349500"/>
            <a:ext cx="2120900" cy="5334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33878" name="TextBox 99">
            <a:extLst>
              <a:ext uri="{FF2B5EF4-FFF2-40B4-BE49-F238E27FC236}">
                <a16:creationId xmlns:a16="http://schemas.microsoft.com/office/drawing/2014/main" id="{A886E099-14BB-8E40-80EB-AADFF57CD37E}"/>
              </a:ext>
            </a:extLst>
          </p:cNvPr>
          <p:cNvSpPr txBox="1">
            <a:spLocks noChangeArrowheads="1"/>
          </p:cNvSpPr>
          <p:nvPr/>
        </p:nvSpPr>
        <p:spPr bwMode="auto">
          <a:xfrm>
            <a:off x="8004175" y="2070100"/>
            <a:ext cx="1054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2000"/>
              <a:t>rename</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02913300-801A-934A-B667-865D26045147}"/>
                  </a:ext>
                </a:extLst>
              </p14:cNvPr>
              <p14:cNvContentPartPr/>
              <p14:nvPr/>
            </p14:nvContentPartPr>
            <p14:xfrm>
              <a:off x="6484320" y="3480480"/>
              <a:ext cx="36360" cy="45000"/>
            </p14:xfrm>
          </p:contentPart>
        </mc:Choice>
        <mc:Fallback xmlns="">
          <p:pic>
            <p:nvPicPr>
              <p:cNvPr id="9" name="Ink 8">
                <a:extLst>
                  <a:ext uri="{FF2B5EF4-FFF2-40B4-BE49-F238E27FC236}">
                    <a16:creationId xmlns:a16="http://schemas.microsoft.com/office/drawing/2014/main" id="{02913300-801A-934A-B667-865D26045147}"/>
                  </a:ext>
                </a:extLst>
              </p:cNvPr>
              <p:cNvPicPr/>
              <p:nvPr/>
            </p:nvPicPr>
            <p:blipFill>
              <a:blip r:embed="rId6"/>
              <a:stretch>
                <a:fillRect/>
              </a:stretch>
            </p:blipFill>
            <p:spPr>
              <a:xfrm>
                <a:off x="6474960" y="3471120"/>
                <a:ext cx="55080" cy="63720"/>
              </a:xfrm>
              <a:prstGeom prst="rect">
                <a:avLst/>
              </a:prstGeom>
            </p:spPr>
          </p:pic>
        </mc:Fallback>
      </mc:AlternateContent>
    </p:spTree>
  </p:cSld>
  <p:clrMapOvr>
    <a:masterClrMapping/>
  </p:clrMapOvr>
  <p:transition advTm="133546"/>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0465" name="Rectangle 1">
            <a:extLst>
              <a:ext uri="{FF2B5EF4-FFF2-40B4-BE49-F238E27FC236}">
                <a16:creationId xmlns:a16="http://schemas.microsoft.com/office/drawing/2014/main" id="{9D63F5FE-867A-BA44-AF1C-30B2160C6CA6}"/>
              </a:ext>
            </a:extLst>
          </p:cNvPr>
          <p:cNvSpPr>
            <a:spLocks noGrp="1" noChangeArrowheads="1"/>
          </p:cNvSpPr>
          <p:nvPr>
            <p:ph type="title"/>
          </p:nvPr>
        </p:nvSpPr>
        <p:spPr/>
        <p:txBody>
          <a:bodyPr/>
          <a:lstStyle/>
          <a:p>
            <a:r>
              <a:rPr lang="en-US" altLang="en-US"/>
              <a:t>Compiler Support for VLIW Processors</a:t>
            </a:r>
          </a:p>
        </p:txBody>
      </p:sp>
      <p:sp>
        <p:nvSpPr>
          <p:cNvPr id="79874" name="Rectangle 2">
            <a:extLst>
              <a:ext uri="{FF2B5EF4-FFF2-40B4-BE49-F238E27FC236}">
                <a16:creationId xmlns:a16="http://schemas.microsoft.com/office/drawing/2014/main" id="{0D630C9D-E201-CA4C-9E57-C472732A9B57}"/>
              </a:ext>
            </a:extLst>
          </p:cNvPr>
          <p:cNvSpPr>
            <a:spLocks noGrp="1" noChangeArrowheads="1"/>
          </p:cNvSpPr>
          <p:nvPr>
            <p:ph idx="1"/>
          </p:nvPr>
        </p:nvSpPr>
        <p:spPr/>
        <p:txBody>
          <a:bodyPr/>
          <a:lstStyle/>
          <a:p>
            <a:pPr marL="457200" indent="-457200">
              <a:buFontTx/>
              <a:buAutoNum type="arabicPeriod"/>
            </a:pPr>
            <a:r>
              <a:rPr lang="en-US" altLang="en-US"/>
              <a:t>The compiler packs groups of independent instructions into the bundle</a:t>
            </a:r>
          </a:p>
          <a:p>
            <a:pPr lvl="1"/>
            <a:r>
              <a:rPr lang="en-US" altLang="en-US"/>
              <a:t>Because branch prediction is not perfect, done by code re-ordering (trace scheduling)</a:t>
            </a:r>
          </a:p>
          <a:p>
            <a:pPr marL="457200" indent="-457200">
              <a:buFontTx/>
              <a:buAutoNum type="arabicPeriod"/>
            </a:pPr>
            <a:r>
              <a:rPr lang="en-US" altLang="en-US"/>
              <a:t>The compiler uses loop unrolling to expose more ILP </a:t>
            </a:r>
          </a:p>
          <a:p>
            <a:pPr marL="457200" indent="-457200">
              <a:buFontTx/>
              <a:buAutoNum type="arabicPeriod"/>
            </a:pPr>
            <a:r>
              <a:rPr lang="en-US" altLang="en-US"/>
              <a:t>The compiler uses register renaming to solve name dependencies and ensures no-load use hazards occur</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987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79874">
                                            <p:txEl>
                                              <p:pRg st="1" end="1"/>
                                            </p:txEl>
                                          </p:spTgt>
                                        </p:tgtEl>
                                        <p:attrNameLst>
                                          <p:attrName>style.visibility</p:attrName>
                                        </p:attrNameLst>
                                      </p:cBhvr>
                                      <p:to>
                                        <p:strVal val="visible"/>
                                      </p:to>
                                    </p:set>
                                  </p:childTnLst>
                                </p:cTn>
                              </p:par>
                            </p:childTnLst>
                          </p:cTn>
                        </p:par>
                        <p:par>
                          <p:cTn id="9" fill="hold" nodeType="afterGroup">
                            <p:stCondLst>
                              <p:cond delay="500"/>
                            </p:stCondLst>
                            <p:childTnLst>
                              <p:par>
                                <p:cTn id="10" presetID="1" presetClass="entr" presetSubtype="0" fill="hold" grpId="0" nodeType="afterEffect">
                                  <p:stCondLst>
                                    <p:cond delay="0"/>
                                  </p:stCondLst>
                                  <p:childTnLst>
                                    <p:set>
                                      <p:cBhvr>
                                        <p:cTn id="11" dur="1" fill="hold">
                                          <p:stCondLst>
                                            <p:cond delay="499"/>
                                          </p:stCondLst>
                                        </p:cTn>
                                        <p:tgtEl>
                                          <p:spTgt spid="79874">
                                            <p:txEl>
                                              <p:pRg st="2" end="2"/>
                                            </p:txEl>
                                          </p:spTgt>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7987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4" grpId="0" uiExpand="1" build="p" autoUpdateAnimBg="0" advAuto="0"/>
    </p:bld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1489" name="Rectangle 1">
            <a:extLst>
              <a:ext uri="{FF2B5EF4-FFF2-40B4-BE49-F238E27FC236}">
                <a16:creationId xmlns:a16="http://schemas.microsoft.com/office/drawing/2014/main" id="{7868C266-7822-174C-AA79-73D7951166CA}"/>
              </a:ext>
            </a:extLst>
          </p:cNvPr>
          <p:cNvSpPr>
            <a:spLocks noGrp="1" noChangeArrowheads="1"/>
          </p:cNvSpPr>
          <p:nvPr>
            <p:ph type="title"/>
          </p:nvPr>
        </p:nvSpPr>
        <p:spPr/>
        <p:txBody>
          <a:bodyPr/>
          <a:lstStyle/>
          <a:p>
            <a:r>
              <a:rPr lang="en-US" altLang="en-US"/>
              <a:t>Compiler Support for VLIW Processors</a:t>
            </a:r>
          </a:p>
        </p:txBody>
      </p:sp>
      <p:sp>
        <p:nvSpPr>
          <p:cNvPr id="80898" name="Rectangle 2">
            <a:extLst>
              <a:ext uri="{FF2B5EF4-FFF2-40B4-BE49-F238E27FC236}">
                <a16:creationId xmlns:a16="http://schemas.microsoft.com/office/drawing/2014/main" id="{149BE7C0-0C6A-5C42-B275-F0E749B988D5}"/>
              </a:ext>
            </a:extLst>
          </p:cNvPr>
          <p:cNvSpPr>
            <a:spLocks noGrp="1" noChangeArrowheads="1"/>
          </p:cNvSpPr>
          <p:nvPr>
            <p:ph idx="1"/>
          </p:nvPr>
        </p:nvSpPr>
        <p:spPr/>
        <p:txBody>
          <a:bodyPr/>
          <a:lstStyle/>
          <a:p>
            <a:r>
              <a:rPr lang="en-US" altLang="en-US"/>
              <a:t>While superscalars use dynamic prediction, VLIWs primarily depend on the compiler for extracting ILP</a:t>
            </a:r>
          </a:p>
          <a:p>
            <a:pPr lvl="1"/>
            <a:r>
              <a:rPr lang="en-US" altLang="en-US"/>
              <a:t>Loop unrolling reduces the number of conditional branches</a:t>
            </a:r>
          </a:p>
          <a:p>
            <a:pPr lvl="1"/>
            <a:r>
              <a:rPr lang="en-US" altLang="en-US"/>
              <a:t>Predication eliminates if-the-else branch structures by replacing them with predicated instructions</a:t>
            </a:r>
          </a:p>
          <a:p>
            <a:pPr lvl="2"/>
            <a:r>
              <a:rPr lang="en-US" altLang="en-US"/>
              <a:t>We’</a:t>
            </a:r>
            <a:r>
              <a:rPr lang="en-US" altLang="ja-JP"/>
              <a:t>ll cover this in a future lecture as well</a:t>
            </a:r>
          </a:p>
          <a:p>
            <a:r>
              <a:rPr lang="en-US" altLang="en-US"/>
              <a:t>The compiler predicts memory bank references to help minimize memory bank conflicts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089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8089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8089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80898">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8089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8" grpId="0" uiExpand="1" build="p" autoUpdateAnimBg="0" advAuto="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Rectangle 1">
            <a:extLst>
              <a:ext uri="{FF2B5EF4-FFF2-40B4-BE49-F238E27FC236}">
                <a16:creationId xmlns:a16="http://schemas.microsoft.com/office/drawing/2014/main" id="{C8E07646-F661-1147-A161-427DA64AEC75}"/>
              </a:ext>
            </a:extLst>
          </p:cNvPr>
          <p:cNvSpPr>
            <a:spLocks noGrp="1" noChangeArrowheads="1"/>
          </p:cNvSpPr>
          <p:nvPr>
            <p:ph type="title"/>
          </p:nvPr>
        </p:nvSpPr>
        <p:spPr/>
        <p:txBody>
          <a:bodyPr/>
          <a:lstStyle/>
          <a:p>
            <a:r>
              <a:rPr lang="en-US" altLang="en-US"/>
              <a:t>VLIW Advantages</a:t>
            </a:r>
          </a:p>
        </p:txBody>
      </p:sp>
      <p:sp>
        <p:nvSpPr>
          <p:cNvPr id="193538" name="Rectangle 2">
            <a:extLst>
              <a:ext uri="{FF2B5EF4-FFF2-40B4-BE49-F238E27FC236}">
                <a16:creationId xmlns:a16="http://schemas.microsoft.com/office/drawing/2014/main" id="{7D2E3232-A47E-8948-BA5D-FF757387A12E}"/>
              </a:ext>
            </a:extLst>
          </p:cNvPr>
          <p:cNvSpPr>
            <a:spLocks noGrp="1" noChangeArrowheads="1"/>
          </p:cNvSpPr>
          <p:nvPr>
            <p:ph type="body" idx="1"/>
          </p:nvPr>
        </p:nvSpPr>
        <p:spPr/>
        <p:txBody>
          <a:bodyPr/>
          <a:lstStyle/>
          <a:p>
            <a:pPr marL="617538"/>
            <a:r>
              <a:rPr lang="en-US" altLang="en-US"/>
              <a:t>Advantages</a:t>
            </a:r>
          </a:p>
          <a:p>
            <a:pPr marL="904875" lvl="1"/>
            <a:r>
              <a:rPr lang="en-US" altLang="en-US"/>
              <a:t>Simpler hardware (potentially less power hungry)</a:t>
            </a:r>
          </a:p>
          <a:p>
            <a:pPr marL="904875" lvl="1"/>
            <a:r>
              <a:rPr lang="en-US" altLang="en-US"/>
              <a:t>Potentially more scalable</a:t>
            </a:r>
          </a:p>
          <a:p>
            <a:pPr marL="1192213" lvl="2"/>
            <a:r>
              <a:rPr lang="en-US" altLang="en-US"/>
              <a:t>Allow more instructions per VLIW bundle and add more FUs</a:t>
            </a:r>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5" name="Rectangle 1">
            <a:extLst>
              <a:ext uri="{FF2B5EF4-FFF2-40B4-BE49-F238E27FC236}">
                <a16:creationId xmlns:a16="http://schemas.microsoft.com/office/drawing/2014/main" id="{D51AFE78-2792-8F40-8665-AA2431BA2DC3}"/>
              </a:ext>
            </a:extLst>
          </p:cNvPr>
          <p:cNvSpPr>
            <a:spLocks noGrp="1" noChangeArrowheads="1"/>
          </p:cNvSpPr>
          <p:nvPr>
            <p:ph type="title"/>
          </p:nvPr>
        </p:nvSpPr>
        <p:spPr/>
        <p:txBody>
          <a:bodyPr/>
          <a:lstStyle/>
          <a:p>
            <a:r>
              <a:rPr lang="en-US" altLang="en-US"/>
              <a:t>VLIW Disadvantages</a:t>
            </a:r>
          </a:p>
        </p:txBody>
      </p:sp>
      <p:sp>
        <p:nvSpPr>
          <p:cNvPr id="195586" name="Rectangle 2">
            <a:extLst>
              <a:ext uri="{FF2B5EF4-FFF2-40B4-BE49-F238E27FC236}">
                <a16:creationId xmlns:a16="http://schemas.microsoft.com/office/drawing/2014/main" id="{EB1D9E42-F26D-2949-BF76-27724351D08A}"/>
              </a:ext>
            </a:extLst>
          </p:cNvPr>
          <p:cNvSpPr>
            <a:spLocks noGrp="1" noChangeArrowheads="1"/>
          </p:cNvSpPr>
          <p:nvPr>
            <p:ph type="body" idx="1"/>
          </p:nvPr>
        </p:nvSpPr>
        <p:spPr/>
        <p:txBody>
          <a:bodyPr/>
          <a:lstStyle/>
          <a:p>
            <a:pPr marL="554038"/>
            <a:r>
              <a:rPr lang="en-US" altLang="en-US"/>
              <a:t>Programmer/compiler complexity and longer compilation times</a:t>
            </a:r>
          </a:p>
          <a:p>
            <a:pPr marL="841375" lvl="1"/>
            <a:r>
              <a:rPr lang="en-US" altLang="en-US"/>
              <a:t>Deep pipelines and long latencies can be confusing (making peak performance elusive)</a:t>
            </a:r>
          </a:p>
          <a:p>
            <a:pPr marL="554038"/>
            <a:r>
              <a:rPr lang="en-US" altLang="en-US"/>
              <a:t>Lock-step operation, i.e., on hazard all future issues stall until hazard is resolved (hence need for predication)</a:t>
            </a:r>
          </a:p>
          <a:p>
            <a:pPr marL="554038"/>
            <a:r>
              <a:rPr lang="en-US" altLang="en-US"/>
              <a:t>Object (binary) code incompatibility</a:t>
            </a:r>
          </a:p>
          <a:p>
            <a:pPr marL="554038"/>
            <a:r>
              <a:rPr lang="en-US" altLang="en-US"/>
              <a:t>Needs lots of program memory bandwidth</a:t>
            </a:r>
          </a:p>
          <a:p>
            <a:pPr marL="554038"/>
            <a:r>
              <a:rPr lang="en-US" altLang="en-US"/>
              <a:t>Code bloat</a:t>
            </a:r>
          </a:p>
          <a:p>
            <a:pPr marL="841375" lvl="1"/>
            <a:r>
              <a:rPr lang="ja-JP" altLang="en-US"/>
              <a:t>“</a:t>
            </a:r>
            <a:r>
              <a:rPr lang="en-US" altLang="ja-JP"/>
              <a:t>No ops</a:t>
            </a:r>
            <a:r>
              <a:rPr lang="ja-JP" altLang="en-US"/>
              <a:t>”</a:t>
            </a:r>
            <a:r>
              <a:rPr lang="en-US" altLang="ja-JP"/>
              <a:t> are a waste of program memory space </a:t>
            </a:r>
          </a:p>
          <a:p>
            <a:pPr marL="841375" lvl="1"/>
            <a:r>
              <a:rPr lang="en-US" altLang="en-US"/>
              <a:t>Loop unrolling to expose more ILP uses more program memory space</a:t>
            </a:r>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7633" name="Rectangle 3">
            <a:extLst>
              <a:ext uri="{FF2B5EF4-FFF2-40B4-BE49-F238E27FC236}">
                <a16:creationId xmlns:a16="http://schemas.microsoft.com/office/drawing/2014/main" id="{70CF3D13-CE9A-A646-A249-F51D60ABC06D}"/>
              </a:ext>
            </a:extLst>
          </p:cNvPr>
          <p:cNvSpPr>
            <a:spLocks noGrp="1" noChangeArrowheads="1"/>
          </p:cNvSpPr>
          <p:nvPr>
            <p:ph type="body" idx="1"/>
          </p:nvPr>
        </p:nvSpPr>
        <p:spPr/>
        <p:txBody>
          <a:bodyPr/>
          <a:lstStyle/>
          <a:p>
            <a:r>
              <a:rPr lang="en-US" altLang="en-US"/>
              <a:t>Need high instruction bandwidth!</a:t>
            </a:r>
          </a:p>
          <a:p>
            <a:pPr lvl="1"/>
            <a:r>
              <a:rPr lang="en-US" altLang="en-US"/>
              <a:t>Branch-Target buffers</a:t>
            </a:r>
          </a:p>
          <a:p>
            <a:pPr lvl="2"/>
            <a:r>
              <a:rPr lang="en-US" altLang="en-US" sz="1600"/>
              <a:t>Next PC prediction buffer, indexed by current PC</a:t>
            </a:r>
          </a:p>
        </p:txBody>
      </p:sp>
      <p:sp>
        <p:nvSpPr>
          <p:cNvPr id="197634" name="Text Box 5">
            <a:extLst>
              <a:ext uri="{FF2B5EF4-FFF2-40B4-BE49-F238E27FC236}">
                <a16:creationId xmlns:a16="http://schemas.microsoft.com/office/drawing/2014/main" id="{C78D5CBF-44D5-B14E-ACE0-99561F2C6E9E}"/>
              </a:ext>
            </a:extLst>
          </p:cNvPr>
          <p:cNvSpPr txBox="1">
            <a:spLocks noChangeArrowheads="1"/>
          </p:cNvSpPr>
          <p:nvPr/>
        </p:nvSpPr>
        <p:spPr bwMode="auto">
          <a:xfrm rot="5400000">
            <a:off x="5953125" y="3657600"/>
            <a:ext cx="6015038" cy="3698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800">
                <a:solidFill>
                  <a:srgbClr val="0066FF"/>
                </a:solidFill>
              </a:rPr>
              <a:t>Adv. Techniques for Instruction Delivery and Speculation</a:t>
            </a:r>
          </a:p>
        </p:txBody>
      </p:sp>
      <p:sp>
        <p:nvSpPr>
          <p:cNvPr id="197635" name="Title 5">
            <a:extLst>
              <a:ext uri="{FF2B5EF4-FFF2-40B4-BE49-F238E27FC236}">
                <a16:creationId xmlns:a16="http://schemas.microsoft.com/office/drawing/2014/main" id="{C070617A-0285-624E-85EA-160D6B0527EE}"/>
              </a:ext>
            </a:extLst>
          </p:cNvPr>
          <p:cNvSpPr>
            <a:spLocks noGrp="1" noChangeArrowheads="1"/>
          </p:cNvSpPr>
          <p:nvPr>
            <p:ph type="title"/>
          </p:nvPr>
        </p:nvSpPr>
        <p:spPr/>
        <p:txBody>
          <a:bodyPr/>
          <a:lstStyle/>
          <a:p>
            <a:r>
              <a:rPr lang="en-US" altLang="en-US"/>
              <a:t>Branch-Target Buffer</a:t>
            </a:r>
          </a:p>
        </p:txBody>
      </p:sp>
      <p:pic>
        <p:nvPicPr>
          <p:cNvPr id="197636" name="Picture 2">
            <a:extLst>
              <a:ext uri="{FF2B5EF4-FFF2-40B4-BE49-F238E27FC236}">
                <a16:creationId xmlns:a16="http://schemas.microsoft.com/office/drawing/2014/main" id="{8D4E3654-294D-0940-AFF7-A888FA3411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2708275"/>
            <a:ext cx="4252912" cy="290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7637" name="Picture 3">
            <a:extLst>
              <a:ext uri="{FF2B5EF4-FFF2-40B4-BE49-F238E27FC236}">
                <a16:creationId xmlns:a16="http://schemas.microsoft.com/office/drawing/2014/main" id="{738F5E89-E9FC-D441-87E1-654A6D1380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9338" y="2276475"/>
            <a:ext cx="3656012" cy="385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9681" name="Rectangle 3">
            <a:extLst>
              <a:ext uri="{FF2B5EF4-FFF2-40B4-BE49-F238E27FC236}">
                <a16:creationId xmlns:a16="http://schemas.microsoft.com/office/drawing/2014/main" id="{A3058AF7-57D6-5B4B-99D1-ED1994CE792F}"/>
              </a:ext>
            </a:extLst>
          </p:cNvPr>
          <p:cNvSpPr>
            <a:spLocks noGrp="1" noChangeArrowheads="1"/>
          </p:cNvSpPr>
          <p:nvPr>
            <p:ph type="body" idx="1"/>
          </p:nvPr>
        </p:nvSpPr>
        <p:spPr/>
        <p:txBody>
          <a:bodyPr/>
          <a:lstStyle/>
          <a:p>
            <a:r>
              <a:rPr lang="en-US" altLang="en-US"/>
              <a:t>Optimization:</a:t>
            </a:r>
          </a:p>
          <a:p>
            <a:pPr lvl="1"/>
            <a:r>
              <a:rPr lang="en-US" altLang="en-US"/>
              <a:t>Larger branch-target buffer</a:t>
            </a:r>
          </a:p>
          <a:p>
            <a:pPr lvl="1"/>
            <a:r>
              <a:rPr lang="en-US" altLang="en-US"/>
              <a:t>Add target instruction into buffer to deal with longer decoding time required by larger buffer</a:t>
            </a:r>
          </a:p>
          <a:p>
            <a:pPr lvl="1"/>
            <a:r>
              <a:rPr lang="ja-JP" altLang="en-US"/>
              <a:t>“</a:t>
            </a:r>
            <a:r>
              <a:rPr lang="en-US" altLang="ja-JP"/>
              <a:t>Branch folding</a:t>
            </a:r>
            <a:r>
              <a:rPr lang="ja-JP" altLang="en-US"/>
              <a:t>”</a:t>
            </a:r>
            <a:endParaRPr lang="en-US" altLang="ja-JP"/>
          </a:p>
          <a:p>
            <a:pPr lvl="1"/>
            <a:endParaRPr lang="en-US" altLang="en-US"/>
          </a:p>
        </p:txBody>
      </p:sp>
      <p:sp>
        <p:nvSpPr>
          <p:cNvPr id="199682" name="Text Box 5">
            <a:extLst>
              <a:ext uri="{FF2B5EF4-FFF2-40B4-BE49-F238E27FC236}">
                <a16:creationId xmlns:a16="http://schemas.microsoft.com/office/drawing/2014/main" id="{40A05112-4A0A-C741-9619-ABB43CEE7303}"/>
              </a:ext>
            </a:extLst>
          </p:cNvPr>
          <p:cNvSpPr txBox="1">
            <a:spLocks noChangeArrowheads="1"/>
          </p:cNvSpPr>
          <p:nvPr/>
        </p:nvSpPr>
        <p:spPr bwMode="auto">
          <a:xfrm rot="5400000">
            <a:off x="5953125" y="3667125"/>
            <a:ext cx="6015038" cy="3698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800">
                <a:solidFill>
                  <a:srgbClr val="0066FF"/>
                </a:solidFill>
              </a:rPr>
              <a:t>Adv. Techniques for Instruction Delivery and Speculation</a:t>
            </a:r>
          </a:p>
        </p:txBody>
      </p:sp>
      <p:sp>
        <p:nvSpPr>
          <p:cNvPr id="199683" name="Title 5">
            <a:extLst>
              <a:ext uri="{FF2B5EF4-FFF2-40B4-BE49-F238E27FC236}">
                <a16:creationId xmlns:a16="http://schemas.microsoft.com/office/drawing/2014/main" id="{B6D55460-6051-5741-86FD-D0A978882472}"/>
              </a:ext>
            </a:extLst>
          </p:cNvPr>
          <p:cNvSpPr>
            <a:spLocks noGrp="1" noChangeArrowheads="1"/>
          </p:cNvSpPr>
          <p:nvPr>
            <p:ph type="title"/>
          </p:nvPr>
        </p:nvSpPr>
        <p:spPr/>
        <p:txBody>
          <a:bodyPr/>
          <a:lstStyle/>
          <a:p>
            <a:r>
              <a:rPr lang="en-US" altLang="en-US"/>
              <a:t>Branch Folding</a:t>
            </a:r>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1729" name="Rectangle 3">
            <a:extLst>
              <a:ext uri="{FF2B5EF4-FFF2-40B4-BE49-F238E27FC236}">
                <a16:creationId xmlns:a16="http://schemas.microsoft.com/office/drawing/2014/main" id="{37937E41-BDCF-5B46-B900-A1B93DCB3422}"/>
              </a:ext>
            </a:extLst>
          </p:cNvPr>
          <p:cNvSpPr>
            <a:spLocks noGrp="1" noChangeArrowheads="1"/>
          </p:cNvSpPr>
          <p:nvPr>
            <p:ph type="body" idx="1"/>
          </p:nvPr>
        </p:nvSpPr>
        <p:spPr>
          <a:xfrm>
            <a:off x="684213" y="1125538"/>
            <a:ext cx="7991475" cy="5111750"/>
          </a:xfrm>
        </p:spPr>
        <p:txBody>
          <a:bodyPr/>
          <a:lstStyle/>
          <a:p>
            <a:r>
              <a:rPr lang="en-US" altLang="en-US"/>
              <a:t>Most unconditional branches come from function returns</a:t>
            </a:r>
          </a:p>
          <a:p>
            <a:r>
              <a:rPr lang="en-US" altLang="en-US"/>
              <a:t>The same procedure can be called from multiple sites</a:t>
            </a:r>
          </a:p>
          <a:p>
            <a:pPr lvl="1"/>
            <a:r>
              <a:rPr lang="en-US" altLang="en-US"/>
              <a:t>Causes the buffer to potentially forget about the return address from previous calls</a:t>
            </a:r>
          </a:p>
          <a:p>
            <a:r>
              <a:rPr lang="en-US" altLang="en-US"/>
              <a:t>Create return address buffer organized as a stack</a:t>
            </a:r>
          </a:p>
          <a:p>
            <a:pPr lvl="1"/>
            <a:endParaRPr lang="en-US" altLang="en-US"/>
          </a:p>
        </p:txBody>
      </p:sp>
      <p:sp>
        <p:nvSpPr>
          <p:cNvPr id="201730" name="Text Box 5">
            <a:extLst>
              <a:ext uri="{FF2B5EF4-FFF2-40B4-BE49-F238E27FC236}">
                <a16:creationId xmlns:a16="http://schemas.microsoft.com/office/drawing/2014/main" id="{7EDA5ABF-70C7-FC48-B19B-E7E5E227C9AC}"/>
              </a:ext>
            </a:extLst>
          </p:cNvPr>
          <p:cNvSpPr txBox="1">
            <a:spLocks noChangeArrowheads="1"/>
          </p:cNvSpPr>
          <p:nvPr/>
        </p:nvSpPr>
        <p:spPr bwMode="auto">
          <a:xfrm rot="5400000">
            <a:off x="5953125" y="3667125"/>
            <a:ext cx="6015038" cy="3698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800">
                <a:solidFill>
                  <a:srgbClr val="0066FF"/>
                </a:solidFill>
              </a:rPr>
              <a:t>Adv. Techniques for Instruction Delivery and Speculation</a:t>
            </a:r>
          </a:p>
        </p:txBody>
      </p:sp>
      <p:sp>
        <p:nvSpPr>
          <p:cNvPr id="201731" name="Title 5">
            <a:extLst>
              <a:ext uri="{FF2B5EF4-FFF2-40B4-BE49-F238E27FC236}">
                <a16:creationId xmlns:a16="http://schemas.microsoft.com/office/drawing/2014/main" id="{FC2D36AB-805E-F24A-9F60-A917D5887850}"/>
              </a:ext>
            </a:extLst>
          </p:cNvPr>
          <p:cNvSpPr>
            <a:spLocks noGrp="1" noChangeArrowheads="1"/>
          </p:cNvSpPr>
          <p:nvPr>
            <p:ph type="title"/>
          </p:nvPr>
        </p:nvSpPr>
        <p:spPr/>
        <p:txBody>
          <a:bodyPr/>
          <a:lstStyle/>
          <a:p>
            <a:r>
              <a:rPr lang="en-US" altLang="en-US"/>
              <a:t>Return Address Predictor</a:t>
            </a:r>
          </a:p>
        </p:txBody>
      </p:sp>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3777" name="Rectangle 3">
            <a:extLst>
              <a:ext uri="{FF2B5EF4-FFF2-40B4-BE49-F238E27FC236}">
                <a16:creationId xmlns:a16="http://schemas.microsoft.com/office/drawing/2014/main" id="{0FA6F149-2384-F646-98D1-6DE81B2E8B07}"/>
              </a:ext>
            </a:extLst>
          </p:cNvPr>
          <p:cNvSpPr>
            <a:spLocks noGrp="1" noChangeArrowheads="1"/>
          </p:cNvSpPr>
          <p:nvPr>
            <p:ph type="body" idx="1"/>
          </p:nvPr>
        </p:nvSpPr>
        <p:spPr>
          <a:xfrm>
            <a:off x="684213" y="1125538"/>
            <a:ext cx="7991475" cy="5111750"/>
          </a:xfrm>
        </p:spPr>
        <p:txBody>
          <a:bodyPr/>
          <a:lstStyle/>
          <a:p>
            <a:r>
              <a:rPr lang="en-US" altLang="en-US"/>
              <a:t>Design monolithic unit that performs:</a:t>
            </a:r>
          </a:p>
          <a:p>
            <a:pPr lvl="1"/>
            <a:r>
              <a:rPr lang="en-US" altLang="en-US"/>
              <a:t>Branch prediction</a:t>
            </a:r>
          </a:p>
          <a:p>
            <a:pPr lvl="1"/>
            <a:r>
              <a:rPr lang="en-US" altLang="en-US"/>
              <a:t>Instruction prefetch</a:t>
            </a:r>
          </a:p>
          <a:p>
            <a:pPr lvl="2"/>
            <a:r>
              <a:rPr lang="en-US" altLang="en-US"/>
              <a:t>Fetch ahead</a:t>
            </a:r>
          </a:p>
          <a:p>
            <a:pPr lvl="1"/>
            <a:r>
              <a:rPr lang="en-US" altLang="en-US"/>
              <a:t>Instruction memory access and buffering</a:t>
            </a:r>
          </a:p>
          <a:p>
            <a:pPr lvl="2"/>
            <a:r>
              <a:rPr lang="en-US" altLang="en-US"/>
              <a:t>Deal with crossing cache lines</a:t>
            </a:r>
          </a:p>
        </p:txBody>
      </p:sp>
      <p:sp>
        <p:nvSpPr>
          <p:cNvPr id="203778" name="Text Box 5">
            <a:extLst>
              <a:ext uri="{FF2B5EF4-FFF2-40B4-BE49-F238E27FC236}">
                <a16:creationId xmlns:a16="http://schemas.microsoft.com/office/drawing/2014/main" id="{123FEF2C-E29C-E745-8B49-E59429F33961}"/>
              </a:ext>
            </a:extLst>
          </p:cNvPr>
          <p:cNvSpPr txBox="1">
            <a:spLocks noChangeArrowheads="1"/>
          </p:cNvSpPr>
          <p:nvPr/>
        </p:nvSpPr>
        <p:spPr bwMode="auto">
          <a:xfrm rot="5400000">
            <a:off x="5953125" y="3667125"/>
            <a:ext cx="6015038" cy="3698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800">
                <a:solidFill>
                  <a:srgbClr val="0066FF"/>
                </a:solidFill>
              </a:rPr>
              <a:t>Adv. Techniques for Instruction Delivery and Speculation</a:t>
            </a:r>
          </a:p>
        </p:txBody>
      </p:sp>
      <p:sp>
        <p:nvSpPr>
          <p:cNvPr id="203779" name="Title 5">
            <a:extLst>
              <a:ext uri="{FF2B5EF4-FFF2-40B4-BE49-F238E27FC236}">
                <a16:creationId xmlns:a16="http://schemas.microsoft.com/office/drawing/2014/main" id="{16634E8F-6032-BF46-A06C-534343ED8A78}"/>
              </a:ext>
            </a:extLst>
          </p:cNvPr>
          <p:cNvSpPr>
            <a:spLocks noGrp="1" noChangeArrowheads="1"/>
          </p:cNvSpPr>
          <p:nvPr>
            <p:ph type="title"/>
          </p:nvPr>
        </p:nvSpPr>
        <p:spPr/>
        <p:txBody>
          <a:bodyPr/>
          <a:lstStyle/>
          <a:p>
            <a:r>
              <a:rPr lang="en-US" altLang="en-US"/>
              <a:t>Integrated Instruction Fetch Unit</a:t>
            </a:r>
          </a:p>
        </p:txBody>
      </p:sp>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825" name="Rectangle 3">
            <a:extLst>
              <a:ext uri="{FF2B5EF4-FFF2-40B4-BE49-F238E27FC236}">
                <a16:creationId xmlns:a16="http://schemas.microsoft.com/office/drawing/2014/main" id="{FFB40F77-137D-B244-8257-5AE6F1B53F82}"/>
              </a:ext>
            </a:extLst>
          </p:cNvPr>
          <p:cNvSpPr>
            <a:spLocks noGrp="1" noChangeArrowheads="1"/>
          </p:cNvSpPr>
          <p:nvPr>
            <p:ph type="body" idx="1"/>
          </p:nvPr>
        </p:nvSpPr>
        <p:spPr>
          <a:xfrm>
            <a:off x="684213" y="1125538"/>
            <a:ext cx="7991475" cy="5111750"/>
          </a:xfrm>
        </p:spPr>
        <p:txBody>
          <a:bodyPr/>
          <a:lstStyle/>
          <a:p>
            <a:r>
              <a:rPr lang="en-US" altLang="en-US"/>
              <a:t>Register renaming vs. reorder buffers</a:t>
            </a:r>
          </a:p>
          <a:p>
            <a:pPr lvl="1"/>
            <a:r>
              <a:rPr lang="en-US" altLang="en-US"/>
              <a:t>Instead of virtual registers from reservation stations and reorder buffer, create a single register pool</a:t>
            </a:r>
          </a:p>
          <a:p>
            <a:pPr lvl="2"/>
            <a:r>
              <a:rPr lang="en-US" altLang="en-US"/>
              <a:t>Contains visible registers and virtual registers</a:t>
            </a:r>
          </a:p>
          <a:p>
            <a:pPr lvl="1"/>
            <a:r>
              <a:rPr lang="en-US" altLang="en-US"/>
              <a:t>Use hardware-based map to rename registers during issue</a:t>
            </a:r>
          </a:p>
          <a:p>
            <a:pPr lvl="1"/>
            <a:r>
              <a:rPr lang="en-US" altLang="en-US"/>
              <a:t>WAW and WAR hazards are avoided</a:t>
            </a:r>
          </a:p>
          <a:p>
            <a:pPr lvl="1"/>
            <a:r>
              <a:rPr lang="en-US" altLang="en-US"/>
              <a:t>Speculation recovery occurs by copying during commit</a:t>
            </a:r>
          </a:p>
          <a:p>
            <a:pPr lvl="1"/>
            <a:r>
              <a:rPr lang="en-US" altLang="en-US"/>
              <a:t>Still need a ROB-like queue to update table in order</a:t>
            </a:r>
          </a:p>
          <a:p>
            <a:pPr lvl="1"/>
            <a:r>
              <a:rPr lang="en-US" altLang="en-US"/>
              <a:t>Simplifies commit:</a:t>
            </a:r>
          </a:p>
          <a:p>
            <a:pPr lvl="2"/>
            <a:r>
              <a:rPr lang="en-US" altLang="en-US" sz="1600"/>
              <a:t>Record that mapping between architectural register and physical register is no longer speculative</a:t>
            </a:r>
          </a:p>
          <a:p>
            <a:pPr lvl="2"/>
            <a:r>
              <a:rPr lang="en-US" altLang="en-US" sz="1600"/>
              <a:t>Free up physical register used to hold older value</a:t>
            </a:r>
          </a:p>
          <a:p>
            <a:pPr lvl="2"/>
            <a:r>
              <a:rPr lang="en-US" altLang="en-US" sz="1600"/>
              <a:t>In other words:  SWAP physical registers on commit</a:t>
            </a:r>
          </a:p>
          <a:p>
            <a:pPr lvl="1"/>
            <a:r>
              <a:rPr lang="en-US" altLang="en-US"/>
              <a:t>Physical register de-allocation is more difficult</a:t>
            </a:r>
          </a:p>
        </p:txBody>
      </p:sp>
      <p:sp>
        <p:nvSpPr>
          <p:cNvPr id="205826" name="Text Box 5">
            <a:extLst>
              <a:ext uri="{FF2B5EF4-FFF2-40B4-BE49-F238E27FC236}">
                <a16:creationId xmlns:a16="http://schemas.microsoft.com/office/drawing/2014/main" id="{AC0844E6-7496-BA4D-A580-3407CADAB1D0}"/>
              </a:ext>
            </a:extLst>
          </p:cNvPr>
          <p:cNvSpPr txBox="1">
            <a:spLocks noChangeArrowheads="1"/>
          </p:cNvSpPr>
          <p:nvPr/>
        </p:nvSpPr>
        <p:spPr bwMode="auto">
          <a:xfrm rot="5400000">
            <a:off x="5951538" y="3665538"/>
            <a:ext cx="6015037" cy="3698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800">
                <a:solidFill>
                  <a:srgbClr val="0066FF"/>
                </a:solidFill>
              </a:rPr>
              <a:t>Adv. Techniques for Instruction Delivery and Speculation</a:t>
            </a:r>
          </a:p>
        </p:txBody>
      </p:sp>
      <p:sp>
        <p:nvSpPr>
          <p:cNvPr id="205827" name="Title 5">
            <a:extLst>
              <a:ext uri="{FF2B5EF4-FFF2-40B4-BE49-F238E27FC236}">
                <a16:creationId xmlns:a16="http://schemas.microsoft.com/office/drawing/2014/main" id="{C5B5D24E-83A1-C648-BF52-B78954E13067}"/>
              </a:ext>
            </a:extLst>
          </p:cNvPr>
          <p:cNvSpPr>
            <a:spLocks noGrp="1" noChangeArrowheads="1"/>
          </p:cNvSpPr>
          <p:nvPr>
            <p:ph type="title"/>
          </p:nvPr>
        </p:nvSpPr>
        <p:spPr/>
        <p:txBody>
          <a:bodyPr/>
          <a:lstStyle/>
          <a:p>
            <a:r>
              <a:rPr lang="en-US" altLang="en-US"/>
              <a:t>Register Renaming</a:t>
            </a:r>
          </a:p>
        </p:txBody>
      </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7873" name="Rectangle 3">
            <a:extLst>
              <a:ext uri="{FF2B5EF4-FFF2-40B4-BE49-F238E27FC236}">
                <a16:creationId xmlns:a16="http://schemas.microsoft.com/office/drawing/2014/main" id="{38DBAD57-7313-084B-A824-3A4DF3665EC6}"/>
              </a:ext>
            </a:extLst>
          </p:cNvPr>
          <p:cNvSpPr>
            <a:spLocks noGrp="1" noChangeArrowheads="1"/>
          </p:cNvSpPr>
          <p:nvPr>
            <p:ph type="body" idx="1"/>
          </p:nvPr>
        </p:nvSpPr>
        <p:spPr>
          <a:xfrm>
            <a:off x="684213" y="1125538"/>
            <a:ext cx="7991475" cy="5111750"/>
          </a:xfrm>
        </p:spPr>
        <p:txBody>
          <a:bodyPr/>
          <a:lstStyle/>
          <a:p>
            <a:r>
              <a:rPr lang="en-US" altLang="en-US"/>
              <a:t>Combining instruction issue with register renaming:</a:t>
            </a:r>
          </a:p>
          <a:p>
            <a:pPr lvl="1"/>
            <a:r>
              <a:rPr lang="en-US" altLang="en-US"/>
              <a:t>Issue logic pre-reserves enough physical registers for the bundle (fixed number?)</a:t>
            </a:r>
          </a:p>
          <a:p>
            <a:pPr lvl="1"/>
            <a:r>
              <a:rPr lang="en-US" altLang="en-US"/>
              <a:t>Issue logic finds dependencies within bundle, maps registers as necessary</a:t>
            </a:r>
          </a:p>
          <a:p>
            <a:pPr lvl="1"/>
            <a:r>
              <a:rPr lang="en-US" altLang="en-US"/>
              <a:t>Issue logic finds dependencies between current bundle and already in-flight bundles, maps registers as necessary</a:t>
            </a:r>
          </a:p>
        </p:txBody>
      </p:sp>
      <p:sp>
        <p:nvSpPr>
          <p:cNvPr id="207874" name="Text Box 5">
            <a:extLst>
              <a:ext uri="{FF2B5EF4-FFF2-40B4-BE49-F238E27FC236}">
                <a16:creationId xmlns:a16="http://schemas.microsoft.com/office/drawing/2014/main" id="{A277FD15-9B20-B14A-A1EB-C0A666DC563D}"/>
              </a:ext>
            </a:extLst>
          </p:cNvPr>
          <p:cNvSpPr txBox="1">
            <a:spLocks noChangeArrowheads="1"/>
          </p:cNvSpPr>
          <p:nvPr/>
        </p:nvSpPr>
        <p:spPr bwMode="auto">
          <a:xfrm rot="5400000">
            <a:off x="5951538" y="3665538"/>
            <a:ext cx="6015037" cy="3698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660000"/>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a:solidFill>
                  <a:srgbClr val="FF6600"/>
                </a:solidFill>
                <a:latin typeface="Arial" panose="020B0604020202020204" pitchFamily="34" charset="0"/>
                <a:ea typeface="ＭＳ Ｐゴシック" panose="020B0600070205080204" pitchFamily="34" charset="-128"/>
              </a:defRPr>
            </a:lvl4pPr>
            <a:lvl5pPr marL="20574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800">
                <a:solidFill>
                  <a:srgbClr val="0066FF"/>
                </a:solidFill>
              </a:rPr>
              <a:t>Adv. Techniques for Instruction Delivery and Speculation</a:t>
            </a:r>
          </a:p>
        </p:txBody>
      </p:sp>
      <p:sp>
        <p:nvSpPr>
          <p:cNvPr id="207875" name="Title 5">
            <a:extLst>
              <a:ext uri="{FF2B5EF4-FFF2-40B4-BE49-F238E27FC236}">
                <a16:creationId xmlns:a16="http://schemas.microsoft.com/office/drawing/2014/main" id="{905779EB-E8C7-C24A-907C-7FE7927465C2}"/>
              </a:ext>
            </a:extLst>
          </p:cNvPr>
          <p:cNvSpPr>
            <a:spLocks noGrp="1" noChangeArrowheads="1"/>
          </p:cNvSpPr>
          <p:nvPr>
            <p:ph type="title"/>
          </p:nvPr>
        </p:nvSpPr>
        <p:spPr/>
        <p:txBody>
          <a:bodyPr/>
          <a:lstStyle/>
          <a:p>
            <a:r>
              <a:rPr lang="en-US" altLang="en-US"/>
              <a:t>Integrated Issue and Renaming</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IMING" val="|9.2"/>
</p:tagLst>
</file>

<file path=ppt/tags/tag2.xml><?xml version="1.0" encoding="utf-8"?>
<p:tagLst xmlns:a="http://schemas.openxmlformats.org/drawingml/2006/main" xmlns:r="http://schemas.openxmlformats.org/officeDocument/2006/relationships" xmlns:p="http://schemas.openxmlformats.org/presentationml/2006/main">
  <p:tag name="TIMING" val="|224.1"/>
</p:tagLst>
</file>

<file path=ppt/tags/tag3.xml><?xml version="1.0" encoding="utf-8"?>
<p:tagLst xmlns:a="http://schemas.openxmlformats.org/drawingml/2006/main" xmlns:r="http://schemas.openxmlformats.org/officeDocument/2006/relationships" xmlns:p="http://schemas.openxmlformats.org/presentationml/2006/main">
  <p:tag name="TIMING" val="|154.6|85.7"/>
</p:tagLst>
</file>

<file path=ppt/tags/tag4.xml><?xml version="1.0" encoding="utf-8"?>
<p:tagLst xmlns:a="http://schemas.openxmlformats.org/drawingml/2006/main" xmlns:r="http://schemas.openxmlformats.org/officeDocument/2006/relationships" xmlns:p="http://schemas.openxmlformats.org/presentationml/2006/main">
  <p:tag name="TIMING" val="|8.6|134.8|73.5|28.2"/>
</p:tagLst>
</file>

<file path=ppt/tags/tag5.xml><?xml version="1.0" encoding="utf-8"?>
<p:tagLst xmlns:a="http://schemas.openxmlformats.org/drawingml/2006/main" xmlns:r="http://schemas.openxmlformats.org/officeDocument/2006/relationships" xmlns:p="http://schemas.openxmlformats.org/presentationml/2006/main">
  <p:tag name="TIMING" val="|30.9"/>
</p:tagLst>
</file>

<file path=ppt/tags/tag6.xml><?xml version="1.0" encoding="utf-8"?>
<p:tagLst xmlns:a="http://schemas.openxmlformats.org/drawingml/2006/main" xmlns:r="http://schemas.openxmlformats.org/officeDocument/2006/relationships" xmlns:p="http://schemas.openxmlformats.org/presentationml/2006/main">
  <p:tag name="TIMING" val="|55.4"/>
</p:tagLst>
</file>

<file path=ppt/tags/tag7.xml><?xml version="1.0" encoding="utf-8"?>
<p:tagLst xmlns:a="http://schemas.openxmlformats.org/drawingml/2006/main" xmlns:r="http://schemas.openxmlformats.org/officeDocument/2006/relationships" xmlns:p="http://schemas.openxmlformats.org/presentationml/2006/main">
  <p:tag name="TIMING" val="|18.9|68.6"/>
</p:tagLst>
</file>

<file path=ppt/theme/theme1.xml><?xml version="1.0" encoding="utf-8"?>
<a:theme xmlns:a="http://schemas.openxmlformats.org/drawingml/2006/main" name="VT">
  <a:themeElements>
    <a:clrScheme name="V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VT">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defRPr>
        </a:defPPr>
      </a:lstStyle>
    </a:lnDef>
  </a:objectDefaults>
  <a:extraClrSchemeLst>
    <a:extraClrScheme>
      <a:clrScheme name="V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V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V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V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V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V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VT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V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V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V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V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V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Macintosh HD:Applications:Microsoft Office 2004:Templates:My Templates:VT.pot</Template>
  <TotalTime>267663</TotalTime>
  <Words>14217</Words>
  <Application>Microsoft Macintosh PowerPoint</Application>
  <PresentationFormat>On-screen Show (4:3)</PresentationFormat>
  <Paragraphs>2032</Paragraphs>
  <Slides>102</Slides>
  <Notes>90</Notes>
  <HiddenSlides>22</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102</vt:i4>
      </vt:variant>
    </vt:vector>
  </HeadingPairs>
  <TitlesOfParts>
    <vt:vector size="113" baseType="lpstr">
      <vt:lpstr>Arial</vt:lpstr>
      <vt:lpstr>Arial Black</vt:lpstr>
      <vt:lpstr>Candara</vt:lpstr>
      <vt:lpstr>Consolas</vt:lpstr>
      <vt:lpstr>Courier New</vt:lpstr>
      <vt:lpstr>Gill Sans</vt:lpstr>
      <vt:lpstr>Helvetica</vt:lpstr>
      <vt:lpstr>Lucida Grande</vt:lpstr>
      <vt:lpstr>Times New Roman</vt:lpstr>
      <vt:lpstr>Wingdings</vt:lpstr>
      <vt:lpstr>VT</vt:lpstr>
      <vt:lpstr>PowerPoint Presentation</vt:lpstr>
      <vt:lpstr>Acknowledgements</vt:lpstr>
      <vt:lpstr>Instruction Issue and Completion</vt:lpstr>
      <vt:lpstr>In-Order Issue, In-Order Completion (IOI-IOC)</vt:lpstr>
      <vt:lpstr> Example:  IOI-IOC</vt:lpstr>
      <vt:lpstr>In-Order Issue, Out-of-Order Completion</vt:lpstr>
      <vt:lpstr>Example:  IOI-OOC</vt:lpstr>
      <vt:lpstr>Handling Output Dependencies</vt:lpstr>
      <vt:lpstr>Example:  IOI-OOC</vt:lpstr>
      <vt:lpstr>Out-of-Order Issue with Out-of-Order Completion (OOI-OOC)</vt:lpstr>
      <vt:lpstr>OOI-OOC Example</vt:lpstr>
      <vt:lpstr>Overview:  Dynamic Scheduling</vt:lpstr>
      <vt:lpstr>Recap: Dependencies</vt:lpstr>
      <vt:lpstr>Recap: Pipeline Scheduling</vt:lpstr>
      <vt:lpstr>Example:  IOI-OOC</vt:lpstr>
      <vt:lpstr>Dynamic Scheduling with Tomasulo’s Algorithm</vt:lpstr>
      <vt:lpstr>Another Example: IOI-OOC Introduces WAR &amp; WAW</vt:lpstr>
      <vt:lpstr>Register Renaming</vt:lpstr>
      <vt:lpstr>Register Renaming</vt:lpstr>
      <vt:lpstr>Register Renaming</vt:lpstr>
      <vt:lpstr>Register Renaming</vt:lpstr>
      <vt:lpstr>High-Level Architecture for Tomasulo’s Algorithm</vt:lpstr>
      <vt:lpstr>Tomasulo’s Algorithm at High Level</vt:lpstr>
      <vt:lpstr>High-Level Architecture for Tomasulo’s Algorithm</vt:lpstr>
      <vt:lpstr>Example:  Tomasulo’s in Action</vt:lpstr>
      <vt:lpstr>Example: Tomasulo’s for IOI/OOI-OOC</vt:lpstr>
      <vt:lpstr>Tomasulo’s w/ Straightline Code</vt:lpstr>
      <vt:lpstr>PowerPoint Presentation</vt:lpstr>
      <vt:lpstr>Example: Tomasulo’s for IOI/OOI-OOC</vt:lpstr>
      <vt:lpstr>Tomasulo’s with Loop-Based Code</vt:lpstr>
      <vt:lpstr>Tomasulo’s with Loop-Based Code</vt:lpstr>
      <vt:lpstr>Tomasulo’s with Loop-Based Code</vt:lpstr>
      <vt:lpstr>Tomasulo’s with Loop-Based Code</vt:lpstr>
      <vt:lpstr>Adoption of Tomasulo’s Algorithm</vt:lpstr>
      <vt:lpstr>Recap:  Dynamic Scheduling</vt:lpstr>
      <vt:lpstr>Hardware-Based Speculation</vt:lpstr>
      <vt:lpstr>Hardware-Based Speculation</vt:lpstr>
      <vt:lpstr>Re-order Buffer (ROB)</vt:lpstr>
      <vt:lpstr>Tomasulo’s with Reorder Buffer</vt:lpstr>
      <vt:lpstr>Reorder Buffer</vt:lpstr>
      <vt:lpstr>Re-order Buffer (ROB)</vt:lpstr>
      <vt:lpstr>Tomasulo’s with Reorder Buffer</vt:lpstr>
      <vt:lpstr>ROB w/ Previous Straightline Code (no loop)</vt:lpstr>
      <vt:lpstr>ROB with Loop-Based Code</vt:lpstr>
      <vt:lpstr>ROB with Loop-Based Code</vt:lpstr>
      <vt:lpstr>ROB with Loop-Based Code</vt:lpstr>
      <vt:lpstr>ROB with Loop-Based Code</vt:lpstr>
      <vt:lpstr>ROB with Loop-Based Code</vt:lpstr>
      <vt:lpstr>Adoption of Tomasulo’s</vt:lpstr>
      <vt:lpstr>ROB with Loop-Based Code</vt:lpstr>
      <vt:lpstr>ROB with Loop-Based Code</vt:lpstr>
      <vt:lpstr>ROB Example (No Speculation)</vt:lpstr>
      <vt:lpstr>ROB Example (with Speculation)</vt:lpstr>
      <vt:lpstr>Recall:  Hardware-Based Speculation</vt:lpstr>
      <vt:lpstr>Recall:  Hardware-Based Speculation</vt:lpstr>
      <vt:lpstr>Dynamic, Multiple Issue, and Speculation</vt:lpstr>
      <vt:lpstr>Multiple Issue</vt:lpstr>
      <vt:lpstr>Re-visiting Re-order Buffer</vt:lpstr>
      <vt:lpstr>Example</vt:lpstr>
      <vt:lpstr>Example (No Speculation)</vt:lpstr>
      <vt:lpstr>Example (Speculation)</vt:lpstr>
      <vt:lpstr>Speculation: How Much?</vt:lpstr>
      <vt:lpstr>How Much?</vt:lpstr>
      <vt:lpstr>Energy Efficiency</vt:lpstr>
      <vt:lpstr>Recap</vt:lpstr>
      <vt:lpstr>Get WIDER:  Multiple Issue</vt:lpstr>
      <vt:lpstr>Get WIDER: Machine Parallelism</vt:lpstr>
      <vt:lpstr>Multiple-Issue Processor Styles</vt:lpstr>
      <vt:lpstr>Multiple-Issue Processor Styles</vt:lpstr>
      <vt:lpstr>Multiple-Issue Processor Styles</vt:lpstr>
      <vt:lpstr>VLIW Beginnings</vt:lpstr>
      <vt:lpstr>History of VLIW Processors</vt:lpstr>
      <vt:lpstr>Overview:  VLIW Processors</vt:lpstr>
      <vt:lpstr>VLIW Processors  (Static Multiple-Issue Machines)</vt:lpstr>
      <vt:lpstr>VLIW Processors</vt:lpstr>
      <vt:lpstr>VLIW in Illustration </vt:lpstr>
      <vt:lpstr>Static Multiple-Issue Machines (VLIW)</vt:lpstr>
      <vt:lpstr>An Example: VLIW MIPS</vt:lpstr>
      <vt:lpstr>An Example: VLIW MIPS</vt:lpstr>
      <vt:lpstr>A MIPS VLIW (2-issue) Datapath</vt:lpstr>
      <vt:lpstr>Code Scheduling Example</vt:lpstr>
      <vt:lpstr>The Scheduled Code (Not Unrolled)</vt:lpstr>
      <vt:lpstr>Scheduled Code (Not Unrolled)</vt:lpstr>
      <vt:lpstr>Loop Unrolling</vt:lpstr>
      <vt:lpstr>Unrolled Code Example</vt:lpstr>
      <vt:lpstr>Scheduled Code (Unrolled)</vt:lpstr>
      <vt:lpstr>Scheduled Code (Unrolled)</vt:lpstr>
      <vt:lpstr>What does N=14 assembly look like?</vt:lpstr>
      <vt:lpstr>Defining Attributes of VLIW</vt:lpstr>
      <vt:lpstr>Compiler Support for VLIW Processors</vt:lpstr>
      <vt:lpstr>Compiler Support for VLIW Processors</vt:lpstr>
      <vt:lpstr>VLIW Advantages</vt:lpstr>
      <vt:lpstr>VLIW Disadvantages</vt:lpstr>
      <vt:lpstr>Branch-Target Buffer</vt:lpstr>
      <vt:lpstr>Branch Folding</vt:lpstr>
      <vt:lpstr>Return Address Predictor</vt:lpstr>
      <vt:lpstr>Integrated Instruction Fetch Unit</vt:lpstr>
      <vt:lpstr>Register Renaming</vt:lpstr>
      <vt:lpstr>Integrated Issue and Renaming</vt:lpstr>
      <vt:lpstr>Review:   Multiple-Issue Processor Styles</vt:lpstr>
      <vt:lpstr>CISC vs RISC vs SS vs VLIW</vt:lpstr>
      <vt:lpstr>Multiple Issue</vt:lpstr>
    </vt:vector>
  </TitlesOfParts>
  <Company>Virginia 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Bits, Data Types, and Operations</dc:title>
  <dc:creator>Wuchun Feng</dc:creator>
  <cp:lastModifiedBy>Feng, Wu-Chun</cp:lastModifiedBy>
  <cp:revision>130</cp:revision>
  <cp:lastPrinted>2022-08-16T06:27:37Z</cp:lastPrinted>
  <dcterms:created xsi:type="dcterms:W3CDTF">2012-03-15T05:56:43Z</dcterms:created>
  <dcterms:modified xsi:type="dcterms:W3CDTF">2022-08-16T06:27:41Z</dcterms:modified>
</cp:coreProperties>
</file>