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372" r:id="rId2"/>
    <p:sldId id="317" r:id="rId3"/>
    <p:sldId id="474" r:id="rId4"/>
    <p:sldId id="475" r:id="rId5"/>
    <p:sldId id="476" r:id="rId6"/>
    <p:sldId id="480" r:id="rId7"/>
    <p:sldId id="481" r:id="rId8"/>
    <p:sldId id="482" r:id="rId9"/>
    <p:sldId id="483" r:id="rId10"/>
    <p:sldId id="484" r:id="rId11"/>
    <p:sldId id="485" r:id="rId12"/>
    <p:sldId id="486" r:id="rId13"/>
    <p:sldId id="487" r:id="rId14"/>
    <p:sldId id="477" r:id="rId15"/>
    <p:sldId id="478"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504" userDrawn="1">
          <p15:clr>
            <a:srgbClr val="A4A3A4"/>
          </p15:clr>
        </p15:guide>
        <p15:guide id="2"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CA60"/>
    <a:srgbClr val="FFFD78"/>
    <a:srgbClr val="941651"/>
    <a:srgbClr val="FF9300"/>
    <a:srgbClr val="00905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95"/>
    <p:restoredTop sz="82721"/>
  </p:normalViewPr>
  <p:slideViewPr>
    <p:cSldViewPr snapToGrid="0" showGuides="1">
      <p:cViewPr varScale="1">
        <p:scale>
          <a:sx n="100" d="100"/>
          <a:sy n="100" d="100"/>
        </p:scale>
        <p:origin x="1584" y="176"/>
      </p:cViewPr>
      <p:guideLst>
        <p:guide orient="horz" pos="3504"/>
        <p:guide pos="2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AEAAC4-0BF7-584C-81F2-E33C2534FAA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3" name="Rectangle 3">
            <a:extLst>
              <a:ext uri="{FF2B5EF4-FFF2-40B4-BE49-F238E27FC236}">
                <a16:creationId xmlns:a16="http://schemas.microsoft.com/office/drawing/2014/main" id="{4A63421B-4FD0-5641-820F-EE9480B4461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5364" name="Rectangle 4">
            <a:extLst>
              <a:ext uri="{FF2B5EF4-FFF2-40B4-BE49-F238E27FC236}">
                <a16:creationId xmlns:a16="http://schemas.microsoft.com/office/drawing/2014/main" id="{D32BBDF2-A467-704D-96EF-0719A832278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2290462-1114-4641-B9C0-D5CFA1E83AB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D37267E-FFBD-C945-814C-5BACA35635D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7" name="Rectangle 7">
            <a:extLst>
              <a:ext uri="{FF2B5EF4-FFF2-40B4-BE49-F238E27FC236}">
                <a16:creationId xmlns:a16="http://schemas.microsoft.com/office/drawing/2014/main" id="{094F01EF-F56C-D24B-AC59-AB9A651508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95B3DCB-BD9E-D54E-BECC-768EC8DFA10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234A70A-2A0B-894F-9538-9DAB46E4F8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6386" name="Rectangle 3">
            <a:extLst>
              <a:ext uri="{FF2B5EF4-FFF2-40B4-BE49-F238E27FC236}">
                <a16:creationId xmlns:a16="http://schemas.microsoft.com/office/drawing/2014/main" id="{97F1AD60-3B1B-1740-A2FD-5E69A1EB06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3B5CEE-450F-0046-8598-2F23DEDF96D0}" type="datetime3">
              <a:rPr lang="en-US" altLang="en-US" smtClean="0"/>
              <a:pPr>
                <a:spcBef>
                  <a:spcPct val="0"/>
                </a:spcBef>
              </a:pPr>
              <a:t>18 August 2022</a:t>
            </a:fld>
            <a:endParaRPr lang="en-US" altLang="en-US"/>
          </a:p>
        </p:txBody>
      </p:sp>
      <p:sp>
        <p:nvSpPr>
          <p:cNvPr id="16387" name="Rectangle 6">
            <a:extLst>
              <a:ext uri="{FF2B5EF4-FFF2-40B4-BE49-F238E27FC236}">
                <a16:creationId xmlns:a16="http://schemas.microsoft.com/office/drawing/2014/main" id="{D3921A6F-BB57-5140-9D19-B86B881EA3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6388" name="Rectangle 7">
            <a:extLst>
              <a:ext uri="{FF2B5EF4-FFF2-40B4-BE49-F238E27FC236}">
                <a16:creationId xmlns:a16="http://schemas.microsoft.com/office/drawing/2014/main" id="{B40D9AA7-9A3A-F447-8C2C-9EF4CCADF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024A194-438D-5840-AD35-49F8A68A4192}" type="slidenum">
              <a:rPr lang="en-US" altLang="en-US" smtClean="0"/>
              <a:pPr>
                <a:spcBef>
                  <a:spcPct val="0"/>
                </a:spcBef>
              </a:pPr>
              <a:t>1</a:t>
            </a:fld>
            <a:endParaRPr lang="en-US" altLang="en-US"/>
          </a:p>
        </p:txBody>
      </p:sp>
      <p:sp>
        <p:nvSpPr>
          <p:cNvPr id="16389" name="Rectangle 2">
            <a:extLst>
              <a:ext uri="{FF2B5EF4-FFF2-40B4-BE49-F238E27FC236}">
                <a16:creationId xmlns:a16="http://schemas.microsoft.com/office/drawing/2014/main" id="{7BFDAAC9-F854-F44B-83AF-2B5A45F86876}"/>
              </a:ext>
            </a:extLst>
          </p:cNvPr>
          <p:cNvSpPr>
            <a:spLocks noGrp="1" noRot="1" noChangeAspect="1" noChangeArrowheads="1" noTextEdit="1"/>
          </p:cNvSpPr>
          <p:nvPr>
            <p:ph type="sldImg"/>
          </p:nvPr>
        </p:nvSpPr>
        <p:spPr>
          <a:ln/>
        </p:spPr>
      </p:sp>
      <p:sp>
        <p:nvSpPr>
          <p:cNvPr id="16390" name="Rectangle 3">
            <a:extLst>
              <a:ext uri="{FF2B5EF4-FFF2-40B4-BE49-F238E27FC236}">
                <a16:creationId xmlns:a16="http://schemas.microsoft.com/office/drawing/2014/main" id="{66C96D32-2343-D54B-A0A3-D187AB790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4FEEA8E-7C7B-E57A-B18E-6A833939986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0962" name="Rectangle 3">
            <a:extLst>
              <a:ext uri="{FF2B5EF4-FFF2-40B4-BE49-F238E27FC236}">
                <a16:creationId xmlns:a16="http://schemas.microsoft.com/office/drawing/2014/main" id="{65C61E9B-F72D-F919-12F8-09EB7EC2F2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FBC381-863F-2C42-BC63-2D3812DD2228}" type="datetime3">
              <a:rPr lang="en-US" altLang="en-US" sz="1200" smtClean="0"/>
              <a:pPr/>
              <a:t>18 August 2022</a:t>
            </a:fld>
            <a:endParaRPr lang="en-US" altLang="en-US" sz="1200"/>
          </a:p>
        </p:txBody>
      </p:sp>
      <p:sp>
        <p:nvSpPr>
          <p:cNvPr id="40963" name="Rectangle 6">
            <a:extLst>
              <a:ext uri="{FF2B5EF4-FFF2-40B4-BE49-F238E27FC236}">
                <a16:creationId xmlns:a16="http://schemas.microsoft.com/office/drawing/2014/main" id="{49A0C340-97AF-0F3D-6E04-2A2D8B2D03B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0964" name="Rectangle 7">
            <a:extLst>
              <a:ext uri="{FF2B5EF4-FFF2-40B4-BE49-F238E27FC236}">
                <a16:creationId xmlns:a16="http://schemas.microsoft.com/office/drawing/2014/main" id="{4D8D9FA1-C2B7-5820-3C97-EC6178687D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A439D8-19B3-0A4D-B9D3-7A5A5F2DF2DE}" type="slidenum">
              <a:rPr lang="en-US" altLang="en-US" sz="1200"/>
              <a:pPr/>
              <a:t>15</a:t>
            </a:fld>
            <a:endParaRPr lang="en-US" altLang="en-US" sz="1200"/>
          </a:p>
        </p:txBody>
      </p:sp>
      <p:sp>
        <p:nvSpPr>
          <p:cNvPr id="40965" name="Rectangle 2">
            <a:extLst>
              <a:ext uri="{FF2B5EF4-FFF2-40B4-BE49-F238E27FC236}">
                <a16:creationId xmlns:a16="http://schemas.microsoft.com/office/drawing/2014/main" id="{C3DEC8DD-1258-9E7B-D783-3C626C3A1CB8}"/>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8A7C34AE-3689-68D8-9AE7-CBB2D14F30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Slanted part of roof:  Memory bandwidth limited</a:t>
            </a:r>
          </a:p>
          <a:p>
            <a:r>
              <a:rPr lang="en-AU" altLang="en-US">
                <a:latin typeface="Arial" panose="020B0604020202020204" pitchFamily="34" charset="0"/>
                <a:ea typeface="ＭＳ Ｐゴシック" panose="020B0600070205080204" pitchFamily="34" charset="-128"/>
              </a:rPr>
              <a:t>Flat part of roof:  Computationally limited.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Peak computational performance of SX-9 ix 2.4x faster than Core i7.</a:t>
            </a:r>
          </a:p>
          <a:p>
            <a:r>
              <a:rPr lang="en-AU" altLang="en-US">
                <a:latin typeface="Arial" panose="020B0604020202020204" pitchFamily="34" charset="0"/>
                <a:ea typeface="ＭＳ Ｐゴシック" panose="020B0600070205080204" pitchFamily="34" charset="-128"/>
              </a:rPr>
              <a:t>Memory performance is 10x faster.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8BA1171-1D50-DD9B-FD70-6DD7C470DEE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20482" name="Rectangle 3">
            <a:extLst>
              <a:ext uri="{FF2B5EF4-FFF2-40B4-BE49-F238E27FC236}">
                <a16:creationId xmlns:a16="http://schemas.microsoft.com/office/drawing/2014/main" id="{C3759D88-1C3C-9BD0-FD30-F13C81CEFD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18EB03-312A-034C-9072-819D4E4A5ED3}" type="datetime3">
              <a:rPr lang="en-US" altLang="en-US" sz="1200" smtClean="0"/>
              <a:pPr/>
              <a:t>18 August 2022</a:t>
            </a:fld>
            <a:endParaRPr lang="en-US" altLang="en-US" sz="1200"/>
          </a:p>
        </p:txBody>
      </p:sp>
      <p:sp>
        <p:nvSpPr>
          <p:cNvPr id="20483" name="Rectangle 6">
            <a:extLst>
              <a:ext uri="{FF2B5EF4-FFF2-40B4-BE49-F238E27FC236}">
                <a16:creationId xmlns:a16="http://schemas.microsoft.com/office/drawing/2014/main" id="{BF162C6B-F88B-27F4-B096-C912CAB9B8C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20484" name="Rectangle 7">
            <a:extLst>
              <a:ext uri="{FF2B5EF4-FFF2-40B4-BE49-F238E27FC236}">
                <a16:creationId xmlns:a16="http://schemas.microsoft.com/office/drawing/2014/main" id="{DA5D88A1-B2CD-C432-919A-4D32BD3F95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60CD81-F110-1E47-A7BE-D1C2C2BAE5D9}" type="slidenum">
              <a:rPr lang="en-US" altLang="en-US" sz="1200"/>
              <a:pPr/>
              <a:t>3</a:t>
            </a:fld>
            <a:endParaRPr lang="en-US" altLang="en-US" sz="1200"/>
          </a:p>
        </p:txBody>
      </p:sp>
      <p:sp>
        <p:nvSpPr>
          <p:cNvPr id="20485" name="Rectangle 2">
            <a:extLst>
              <a:ext uri="{FF2B5EF4-FFF2-40B4-BE49-F238E27FC236}">
                <a16:creationId xmlns:a16="http://schemas.microsoft.com/office/drawing/2014/main" id="{B7C9E985-45CC-4AFD-5512-02A1E7D5CE45}"/>
              </a:ext>
            </a:extLst>
          </p:cNvPr>
          <p:cNvSpPr>
            <a:spLocks noGrp="1" noRot="1" noChangeAspect="1" noChangeArrowheads="1" noTextEdit="1"/>
          </p:cNvSpPr>
          <p:nvPr>
            <p:ph type="sldImg"/>
          </p:nvPr>
        </p:nvSpPr>
        <p:spPr>
          <a:ln/>
        </p:spPr>
      </p:sp>
      <p:sp>
        <p:nvSpPr>
          <p:cNvPr id="64519" name="Rectangle 3">
            <a:extLst>
              <a:ext uri="{FF2B5EF4-FFF2-40B4-BE49-F238E27FC236}">
                <a16:creationId xmlns:a16="http://schemas.microsoft.com/office/drawing/2014/main" id="{D3553DB8-259F-424C-AE01-C9F51365308F}"/>
              </a:ext>
            </a:extLst>
          </p:cNvPr>
          <p:cNvSpPr>
            <a:spLocks noGrp="1" noChangeArrowheads="1"/>
          </p:cNvSpPr>
          <p:nvPr>
            <p:ph type="body" idx="1"/>
          </p:nvPr>
        </p:nvSpPr>
        <p:spPr>
          <a:ln/>
        </p:spPr>
        <p:txBody>
          <a:bodyPr/>
          <a:lstStyle/>
          <a:p>
            <a:r>
              <a:rPr lang="en-AU" altLang="en-US">
                <a:latin typeface="Arial" panose="020B0604020202020204" pitchFamily="34" charset="0"/>
                <a:ea typeface="ＭＳ Ｐゴシック" panose="020B0600070205080204" pitchFamily="34" charset="-128"/>
              </a:rPr>
              <a:t>SIMD started with observation that many media applications operate on narrower data types than what 32-bit processors were optimized for.</a:t>
            </a:r>
          </a:p>
          <a:p>
            <a:r>
              <a:rPr lang="en-AU" altLang="en-US">
                <a:latin typeface="Arial" panose="020B0604020202020204" pitchFamily="34" charset="0"/>
                <a:ea typeface="ＭＳ Ｐゴシック" panose="020B0600070205080204" pitchFamily="34" charset="-128"/>
              </a:rPr>
              <a:t>Example: </a:t>
            </a:r>
          </a:p>
          <a:p>
            <a:pPr>
              <a:buFontTx/>
              <a:buChar char="•"/>
            </a:pPr>
            <a:r>
              <a:rPr lang="en-AU" altLang="en-US">
                <a:latin typeface="Arial" panose="020B0604020202020204" pitchFamily="34" charset="0"/>
                <a:ea typeface="ＭＳ Ｐゴシック" panose="020B0600070205080204" pitchFamily="34" charset="-128"/>
              </a:rPr>
              <a:t>Graphics:  8 bits for each of three primary colors plus 8 bits for transparency.</a:t>
            </a:r>
          </a:p>
          <a:p>
            <a:pPr>
              <a:buFontTx/>
              <a:buChar char="•"/>
            </a:pPr>
            <a:r>
              <a:rPr lang="en-AU" altLang="en-US">
                <a:latin typeface="Arial" panose="020B0604020202020204" pitchFamily="34" charset="0"/>
                <a:ea typeface="ＭＳ Ｐゴシック" panose="020B0600070205080204" pitchFamily="34" charset="-128"/>
              </a:rPr>
              <a:t>Sound:  8 to 16 bits.</a:t>
            </a:r>
          </a:p>
          <a:p>
            <a:pPr>
              <a:buFontTx/>
              <a:buChar char="•"/>
            </a:pPr>
            <a:endParaRPr lang="en-AU" altLang="en-US">
              <a:latin typeface="Arial" panose="020B0604020202020204" pitchFamily="34" charset="0"/>
              <a:ea typeface="ＭＳ Ｐゴシック" panose="020B0600070205080204" pitchFamily="34" charset="-128"/>
            </a:endParaRPr>
          </a:p>
          <a:p>
            <a:pPr>
              <a:buFontTx/>
              <a:buChar char="•"/>
            </a:pPr>
            <a:r>
              <a:rPr lang="en-AU" altLang="en-US">
                <a:latin typeface="Arial" panose="020B0604020202020204" pitchFamily="34" charset="0"/>
                <a:ea typeface="ＭＳ Ｐゴシック" panose="020B0600070205080204" pitchFamily="34" charset="-128"/>
              </a:rPr>
              <a:t># data operands encoded in opcode?  </a:t>
            </a:r>
          </a:p>
          <a:p>
            <a:r>
              <a:rPr lang="en-AU" altLang="en-US">
                <a:latin typeface="Arial" panose="020B0604020202020204" pitchFamily="34" charset="0"/>
                <a:ea typeface="ＭＳ Ｐゴシック" panose="020B0600070205080204" pitchFamily="34" charset="-128"/>
              </a:rPr>
              <a:t>Consequence:  Addition of HUNDREDS of instructions in MMX, SSE, and AVX extensions of the x86 architecture. (Potential special topics talk on Thursday.)</a:t>
            </a:r>
          </a:p>
          <a:p>
            <a:pPr>
              <a:buFontTx/>
              <a:buChar char="•"/>
            </a:pPr>
            <a:r>
              <a:rPr lang="en-AU" altLang="en-US">
                <a:latin typeface="Arial" panose="020B0604020202020204" pitchFamily="34" charset="0"/>
                <a:ea typeface="ＭＳ Ｐゴシック" panose="020B0600070205080204" pitchFamily="34" charset="-128"/>
              </a:rPr>
              <a:t>No sophisticated addressing modes</a:t>
            </a:r>
          </a:p>
          <a:p>
            <a:r>
              <a:rPr lang="en-AU" altLang="en-US">
                <a:latin typeface="Arial" panose="020B0604020202020204" pitchFamily="34" charset="0"/>
                <a:ea typeface="ＭＳ Ｐゴシック" panose="020B0600070205080204" pitchFamily="34" charset="-128"/>
              </a:rPr>
              <a:t>Consequence:  Limits what can be vectorized.  (More on this later.)</a:t>
            </a:r>
          </a:p>
          <a:p>
            <a:pPr>
              <a:buFontTx/>
              <a:buChar char="•"/>
            </a:pPr>
            <a:r>
              <a:rPr lang="en-AU" altLang="en-US">
                <a:latin typeface="Arial" panose="020B0604020202020204" pitchFamily="34" charset="0"/>
                <a:ea typeface="ＭＳ Ｐゴシック" panose="020B0600070205080204" pitchFamily="34" charset="-128"/>
              </a:rPr>
              <a:t>No mask registers</a:t>
            </a:r>
          </a:p>
          <a:p>
            <a:r>
              <a:rPr lang="en-AU" altLang="en-US">
                <a:latin typeface="Arial" panose="020B0604020202020204" pitchFamily="34" charset="0"/>
                <a:ea typeface="ＭＳ Ｐゴシック" panose="020B0600070205080204" pitchFamily="34" charset="-128"/>
              </a:rPr>
              <a:t>Conditional execution on individual vector elements not supported.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Why SSE so popular if so problematic?</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Low cost</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Easy to implement</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Little extra state needed (vs. vector architectures (particularly context-switch overhead)</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Need lots of memory BW to support vector architecture, which many computers don’t have.</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SIMD does not have to deal with problems in VM when a single instruction that can generate 64 memory accesses can get a page fault in the middle of a vector.</a:t>
            </a:r>
          </a:p>
          <a:p>
            <a:pPr marL="685800" lvl="1" indent="-228600">
              <a:buFontTx/>
              <a:buChar char="•"/>
            </a:pPr>
            <a:r>
              <a:rPr lang="en-AU" altLang="en-US">
                <a:latin typeface="Arial" panose="020B0604020202020204" pitchFamily="34" charset="0"/>
                <a:ea typeface="ＭＳ Ｐゴシック" panose="020B0600070205080204" pitchFamily="34" charset="-128"/>
              </a:rPr>
              <a:t>SIMD extensions use separate data transfers per SIMD group of operands that are ALIGNED in memory so they cannot cross page boundaries.</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Short, fixed-length “vectors” of SIMD allows easy introduction of instructions that can help with new media standards.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B9A7785-445E-B499-B6B0-06DC3A0B80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22530" name="Rectangle 3">
            <a:extLst>
              <a:ext uri="{FF2B5EF4-FFF2-40B4-BE49-F238E27FC236}">
                <a16:creationId xmlns:a16="http://schemas.microsoft.com/office/drawing/2014/main" id="{4724B6B5-FA54-30E8-49D1-913D2AA8CC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23AA19-3039-CE47-BB11-8C6EFBF31103}" type="datetime3">
              <a:rPr lang="en-US" altLang="en-US" sz="1200" smtClean="0"/>
              <a:pPr/>
              <a:t>18 August 2022</a:t>
            </a:fld>
            <a:endParaRPr lang="en-US" altLang="en-US" sz="1200"/>
          </a:p>
        </p:txBody>
      </p:sp>
      <p:sp>
        <p:nvSpPr>
          <p:cNvPr id="22531" name="Rectangle 6">
            <a:extLst>
              <a:ext uri="{FF2B5EF4-FFF2-40B4-BE49-F238E27FC236}">
                <a16:creationId xmlns:a16="http://schemas.microsoft.com/office/drawing/2014/main" id="{37C4037D-F4AF-C799-2522-9645A4029C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22532" name="Rectangle 7">
            <a:extLst>
              <a:ext uri="{FF2B5EF4-FFF2-40B4-BE49-F238E27FC236}">
                <a16:creationId xmlns:a16="http://schemas.microsoft.com/office/drawing/2014/main" id="{8B9177C3-A1BA-AC4E-0E9B-795FF4CE5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ACD287-2E8A-D24C-922E-99D64A4281D6}" type="slidenum">
              <a:rPr lang="en-US" altLang="en-US" sz="1200"/>
              <a:pPr/>
              <a:t>4</a:t>
            </a:fld>
            <a:endParaRPr lang="en-US" altLang="en-US" sz="1200"/>
          </a:p>
        </p:txBody>
      </p:sp>
      <p:sp>
        <p:nvSpPr>
          <p:cNvPr id="22533" name="Rectangle 2">
            <a:extLst>
              <a:ext uri="{FF2B5EF4-FFF2-40B4-BE49-F238E27FC236}">
                <a16:creationId xmlns:a16="http://schemas.microsoft.com/office/drawing/2014/main" id="{4A8CD615-38EF-B45B-7AAF-D73C34A1391B}"/>
              </a:ext>
            </a:extLst>
          </p:cNvPr>
          <p:cNvSpPr>
            <a:spLocks noGrp="1" noRot="1" noChangeAspect="1" noChangeArrowheads="1" noTextEdit="1"/>
          </p:cNvSpPr>
          <p:nvPr>
            <p:ph type="sldImg"/>
          </p:nvPr>
        </p:nvSpPr>
        <p:spPr>
          <a:ln/>
        </p:spPr>
      </p:sp>
      <p:sp>
        <p:nvSpPr>
          <p:cNvPr id="22534" name="Rectangle 3">
            <a:extLst>
              <a:ext uri="{FF2B5EF4-FFF2-40B4-BE49-F238E27FC236}">
                <a16:creationId xmlns:a16="http://schemas.microsoft.com/office/drawing/2014/main" id="{38EF92F6-5FE1-EAEA-9AC1-621CE963D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Intel MMX:  Re-purposed 64-bit floating-point registers.</a:t>
            </a:r>
          </a:p>
          <a:p>
            <a:r>
              <a:rPr lang="en-AU" altLang="en-US">
                <a:latin typeface="Arial" panose="020B0604020202020204" pitchFamily="34" charset="0"/>
                <a:ea typeface="ＭＳ Ｐゴシック" panose="020B0600070205080204" pitchFamily="34" charset="-128"/>
              </a:rPr>
              <a:t>SSE:  Added separate registers that were 128 bits wide, but because of these separate registers, also needed to add separate data transfer instructions.  ISA bloat.</a:t>
            </a:r>
          </a:p>
          <a:p>
            <a:r>
              <a:rPr lang="en-AU" altLang="en-US">
                <a:latin typeface="Arial" panose="020B0604020202020204" pitchFamily="34" charset="0"/>
                <a:ea typeface="ＭＳ Ｐゴシック" panose="020B0600070205080204" pitchFamily="34" charset="-128"/>
              </a:rPr>
              <a:t>AVX:  Doubles the width of SSE registers, thus doubling the # of ops on narrower data types.</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904E0FA-CD9B-8C7A-7C3C-E13029CBEB7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24578" name="Rectangle 3">
            <a:extLst>
              <a:ext uri="{FF2B5EF4-FFF2-40B4-BE49-F238E27FC236}">
                <a16:creationId xmlns:a16="http://schemas.microsoft.com/office/drawing/2014/main" id="{2702A720-DA85-7A54-E510-96808AA12B5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C0756F-92FC-2143-BACC-81019DA9A912}" type="datetime3">
              <a:rPr lang="en-US" altLang="en-US" sz="1200" smtClean="0"/>
              <a:pPr/>
              <a:t>18 August 2022</a:t>
            </a:fld>
            <a:endParaRPr lang="en-US" altLang="en-US" sz="1200"/>
          </a:p>
        </p:txBody>
      </p:sp>
      <p:sp>
        <p:nvSpPr>
          <p:cNvPr id="24579" name="Rectangle 6">
            <a:extLst>
              <a:ext uri="{FF2B5EF4-FFF2-40B4-BE49-F238E27FC236}">
                <a16:creationId xmlns:a16="http://schemas.microsoft.com/office/drawing/2014/main" id="{6094E724-8A3D-59CA-4FC1-F91C366AF41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24580" name="Rectangle 7">
            <a:extLst>
              <a:ext uri="{FF2B5EF4-FFF2-40B4-BE49-F238E27FC236}">
                <a16:creationId xmlns:a16="http://schemas.microsoft.com/office/drawing/2014/main" id="{56CC6412-6B42-BE9E-9BCD-C41ED5AD49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2609AD-7C88-224B-B473-C13BF373CFFF}" type="slidenum">
              <a:rPr lang="en-US" altLang="en-US" sz="1200"/>
              <a:pPr/>
              <a:t>5</a:t>
            </a:fld>
            <a:endParaRPr lang="en-US" altLang="en-US" sz="1200"/>
          </a:p>
        </p:txBody>
      </p:sp>
      <p:sp>
        <p:nvSpPr>
          <p:cNvPr id="24581" name="Rectangle 2">
            <a:extLst>
              <a:ext uri="{FF2B5EF4-FFF2-40B4-BE49-F238E27FC236}">
                <a16:creationId xmlns:a16="http://schemas.microsoft.com/office/drawing/2014/main" id="{03A762AB-F253-2933-4398-2CADF03B01C4}"/>
              </a:ext>
            </a:extLst>
          </p:cNvPr>
          <p:cNvSpPr>
            <a:spLocks noGrp="1" noRot="1" noChangeAspect="1" noChangeArrowheads="1" noTextEdit="1"/>
          </p:cNvSpPr>
          <p:nvPr>
            <p:ph type="sldImg"/>
          </p:nvPr>
        </p:nvSpPr>
        <p:spPr>
          <a:ln/>
        </p:spPr>
      </p:sp>
      <p:sp>
        <p:nvSpPr>
          <p:cNvPr id="68615" name="Rectangle 3">
            <a:extLst>
              <a:ext uri="{FF2B5EF4-FFF2-40B4-BE49-F238E27FC236}">
                <a16:creationId xmlns:a16="http://schemas.microsoft.com/office/drawing/2014/main" id="{5E3963F4-B0B8-8E35-2247-685093FC3D79}"/>
              </a:ext>
            </a:extLst>
          </p:cNvPr>
          <p:cNvSpPr>
            <a:spLocks noGrp="1" noChangeArrowheads="1"/>
          </p:cNvSpPr>
          <p:nvPr>
            <p:ph type="body" idx="1"/>
          </p:nvPr>
        </p:nvSpPr>
        <p:spPr>
          <a:ln/>
        </p:spPr>
        <p:txBody>
          <a:bodyPr/>
          <a:lstStyle/>
          <a:p>
            <a:r>
              <a:rPr lang="en-AU" altLang="en-US">
                <a:latin typeface="Arial" panose="020B0604020202020204" pitchFamily="34" charset="0"/>
                <a:ea typeface="ＭＳ Ｐゴシック" panose="020B0600070205080204" pitchFamily="34" charset="-128"/>
              </a:rPr>
              <a:t>Assume we add 256-bit SIMD multimedia instructions to MIPS.</a:t>
            </a:r>
          </a:p>
          <a:p>
            <a:r>
              <a:rPr lang="en-AU" altLang="en-US">
                <a:latin typeface="Arial" panose="020B0604020202020204" pitchFamily="34" charset="0"/>
                <a:ea typeface="ＭＳ Ｐゴシック" panose="020B0600070205080204" pitchFamily="34" charset="-128"/>
              </a:rPr>
              <a:t>4D </a:t>
            </a:r>
            <a:r>
              <a:rPr lang="en-US" altLang="en-US">
                <a:latin typeface="Arial" panose="020B0604020202020204" pitchFamily="34" charset="0"/>
                <a:ea typeface="ＭＳ Ｐゴシック" panose="020B0600070205080204" pitchFamily="34" charset="-128"/>
                <a:sym typeface="Wingdings" pitchFamily="2" charset="2"/>
              </a:rPr>
              <a:t> 4 DP operands at once  4 lanes as in a vector architecture.</a:t>
            </a:r>
          </a:p>
          <a:p>
            <a:endParaRPr lang="en-US" altLang="en-US">
              <a:latin typeface="Arial" panose="020B0604020202020204" pitchFamily="34" charset="0"/>
              <a:ea typeface="ＭＳ Ｐゴシック" panose="020B0600070205080204" pitchFamily="34" charset="-128"/>
              <a:sym typeface="Wingdings" pitchFamily="2" charset="2"/>
            </a:endParaRPr>
          </a:p>
          <a:p>
            <a:r>
              <a:rPr lang="en-US" altLang="en-US">
                <a:latin typeface="Arial" panose="020B0604020202020204" pitchFamily="34" charset="0"/>
                <a:ea typeface="ＭＳ Ｐゴシック" panose="020B0600070205080204" pitchFamily="34" charset="-128"/>
                <a:sym typeface="Wingdings" pitchFamily="2" charset="2"/>
              </a:rPr>
              <a:t>Assume starting addresses of X and Y are in Rx and Ry.</a:t>
            </a:r>
          </a:p>
          <a:p>
            <a:r>
              <a:rPr lang="en-AU" altLang="en-US">
                <a:latin typeface="Arial" panose="020B0604020202020204" pitchFamily="34" charset="0"/>
                <a:ea typeface="ＭＳ Ｐゴシック" panose="020B0600070205080204" pitchFamily="34" charset="-128"/>
              </a:rPr>
              <a:t>Changes:</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Replace every MIPS DP instruction with its 4D equivalent, increasing the increment from 8 to 32.</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Change registers F2 and F4 to F4 and F8 to get enough space in the register file for four sequential double-precision operands.</a:t>
            </a:r>
          </a:p>
          <a:p>
            <a:pPr>
              <a:buFont typeface="Calibri" panose="020F0502020204030204" pitchFamily="34" charset="0"/>
              <a:buAutoNum type="arabicPeriod"/>
            </a:pPr>
            <a:r>
              <a:rPr lang="en-AU" altLang="en-US">
                <a:latin typeface="Arial" panose="020B0604020202020204" pitchFamily="34" charset="0"/>
                <a:ea typeface="ＭＳ Ｐゴシック" panose="020B0600070205080204" pitchFamily="34" charset="-128"/>
              </a:rPr>
              <a:t>So each SIMD lane has its own copy of the scalar a, copy value into F1, F2, and F3.</a:t>
            </a:r>
          </a:p>
          <a:p>
            <a:pPr>
              <a:buFont typeface="+mj-lt" charset="0"/>
              <a:buNone/>
            </a:pPr>
            <a:r>
              <a:rPr lang="en-AU" altLang="en-US">
                <a:latin typeface="Arial" panose="020B0604020202020204" pitchFamily="34" charset="0"/>
                <a:ea typeface="ＭＳ Ｐゴシック" panose="020B0600070205080204" pitchFamily="34" charset="-128"/>
              </a:rPr>
              <a:t>Result:  Multiply does F4*F0, F5*F1, F6*F2, and F7*F3.</a:t>
            </a:r>
          </a:p>
          <a:p>
            <a:pPr>
              <a:buFont typeface="+mj-lt" charset="0"/>
              <a:buNone/>
            </a:pPr>
            <a:endParaRPr lang="en-AU" altLang="en-US">
              <a:latin typeface="Arial" panose="020B0604020202020204" pitchFamily="34" charset="0"/>
              <a:ea typeface="ＭＳ Ｐゴシック" panose="020B0600070205080204" pitchFamily="34" charset="-128"/>
            </a:endParaRPr>
          </a:p>
          <a:p>
            <a:pPr>
              <a:buFont typeface="+mj-lt" charset="0"/>
              <a:buNone/>
            </a:pPr>
            <a:r>
              <a:rPr lang="en-AU" altLang="en-US">
                <a:latin typeface="Arial" panose="020B0604020202020204" pitchFamily="34" charset="0"/>
                <a:ea typeface="ＭＳ Ｐゴシック" panose="020B0600070205080204" pitchFamily="34" charset="-128"/>
              </a:rPr>
              <a:t>Not as dramatic as 100x reduction in dynamic instruction bandwidth of VMIPS … but does get a 4x reduction, i.e., 149 vs. 578 executed for MIPS.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00F37C9-1F75-409E-2889-AB8AFEFD510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30722" name="Rectangle 3">
            <a:extLst>
              <a:ext uri="{FF2B5EF4-FFF2-40B4-BE49-F238E27FC236}">
                <a16:creationId xmlns:a16="http://schemas.microsoft.com/office/drawing/2014/main" id="{AC154C10-B594-F68B-6768-63A768F663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B41E33-440C-5F48-B608-67F55E584503}" type="datetime3">
              <a:rPr lang="en-US" altLang="en-US" sz="1200" smtClean="0"/>
              <a:pPr/>
              <a:t>18 August 2022</a:t>
            </a:fld>
            <a:endParaRPr lang="en-US" altLang="en-US" sz="1200"/>
          </a:p>
        </p:txBody>
      </p:sp>
      <p:sp>
        <p:nvSpPr>
          <p:cNvPr id="30723" name="Rectangle 6">
            <a:extLst>
              <a:ext uri="{FF2B5EF4-FFF2-40B4-BE49-F238E27FC236}">
                <a16:creationId xmlns:a16="http://schemas.microsoft.com/office/drawing/2014/main" id="{185E468C-DBE4-0E31-8996-ED42178BC4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30724" name="Rectangle 7">
            <a:extLst>
              <a:ext uri="{FF2B5EF4-FFF2-40B4-BE49-F238E27FC236}">
                <a16:creationId xmlns:a16="http://schemas.microsoft.com/office/drawing/2014/main" id="{73EA933B-17E8-664B-F213-919EC7DC36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5379F1-156F-B04E-80C1-03DACFF71A54}" type="slidenum">
              <a:rPr lang="en-US" altLang="en-US" sz="1200"/>
              <a:pPr/>
              <a:t>10</a:t>
            </a:fld>
            <a:endParaRPr lang="en-US" altLang="en-US" sz="1200"/>
          </a:p>
        </p:txBody>
      </p:sp>
      <p:sp>
        <p:nvSpPr>
          <p:cNvPr id="30725" name="Rectangle 2">
            <a:extLst>
              <a:ext uri="{FF2B5EF4-FFF2-40B4-BE49-F238E27FC236}">
                <a16:creationId xmlns:a16="http://schemas.microsoft.com/office/drawing/2014/main" id="{31B9BBD2-0CAA-F7C5-1360-FA91F419267C}"/>
              </a:ext>
            </a:extLst>
          </p:cNvPr>
          <p:cNvSpPr>
            <a:spLocks noGrp="1" noRot="1" noChangeAspect="1" noChangeArrowheads="1" noTextEdit="1"/>
          </p:cNvSpPr>
          <p:nvPr>
            <p:ph type="sldImg"/>
          </p:nvPr>
        </p:nvSpPr>
        <p:spPr>
          <a:ln/>
        </p:spPr>
      </p:sp>
      <p:sp>
        <p:nvSpPr>
          <p:cNvPr id="30726" name="Rectangle 3">
            <a:extLst>
              <a:ext uri="{FF2B5EF4-FFF2-40B4-BE49-F238E27FC236}">
                <a16:creationId xmlns:a16="http://schemas.microsoft.com/office/drawing/2014/main" id="{3A8DC646-F4EF-0C0F-284A-A0563F99A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What makes this model challenging?</a:t>
            </a:r>
          </a:p>
          <a:p>
            <a:pPr>
              <a:buFontTx/>
              <a:buAutoNum type="arabicPeriod"/>
            </a:pPr>
            <a:r>
              <a:rPr lang="en-AU" altLang="en-US">
                <a:latin typeface="Arial" panose="020B0604020202020204" pitchFamily="34" charset="0"/>
                <a:ea typeface="ＭＳ Ｐゴシック" panose="020B0600070205080204" pitchFamily="34" charset="-128"/>
              </a:rPr>
              <a:t>Extraction of good performance out of the GPU</a:t>
            </a:r>
          </a:p>
          <a:p>
            <a:pPr>
              <a:buFontTx/>
              <a:buAutoNum type="arabicPeriod"/>
            </a:pPr>
            <a:r>
              <a:rPr lang="en-AU" altLang="en-US">
                <a:latin typeface="Arial" panose="020B0604020202020204" pitchFamily="34" charset="0"/>
                <a:ea typeface="ＭＳ Ｐゴシック" panose="020B0600070205080204" pitchFamily="34" charset="-128"/>
              </a:rPr>
              <a:t>Coordination of </a:t>
            </a:r>
          </a:p>
          <a:p>
            <a:pPr marL="685800" lvl="1" indent="-228600">
              <a:buFontTx/>
              <a:buChar char="•"/>
            </a:pPr>
            <a:r>
              <a:rPr lang="en-AU" altLang="en-US">
                <a:latin typeface="Arial" panose="020B0604020202020204" pitchFamily="34" charset="0"/>
                <a:ea typeface="ＭＳ Ｐゴシック" panose="020B0600070205080204" pitchFamily="34" charset="-128"/>
              </a:rPr>
              <a:t>The scheduling of computation on the CPU and GPU.</a:t>
            </a:r>
          </a:p>
          <a:p>
            <a:pPr marL="685800" lvl="1" indent="-228600">
              <a:buFontTx/>
              <a:buChar char="•"/>
            </a:pPr>
            <a:r>
              <a:rPr lang="en-AU" altLang="en-US">
                <a:latin typeface="Arial" panose="020B0604020202020204" pitchFamily="34" charset="0"/>
                <a:ea typeface="ＭＳ Ｐゴシック" panose="020B0600070205080204" pitchFamily="34" charset="-128"/>
              </a:rPr>
              <a:t>The transfer of data between system memory and GPU memory</a:t>
            </a:r>
          </a:p>
          <a:p>
            <a:pPr>
              <a:buFontTx/>
              <a:buAutoNum type="arabicPeriod"/>
            </a:pPr>
            <a:r>
              <a:rPr lang="en-AU" altLang="en-US">
                <a:latin typeface="Arial" panose="020B0604020202020204" pitchFamily="34" charset="0"/>
                <a:ea typeface="ＭＳ Ｐゴシック" panose="020B0600070205080204" pitchFamily="34" charset="-128"/>
              </a:rPr>
              <a:t>GPUs have virtually EVERY type of parallelism that can be captured by the programming environment:  multithreading, MIMD, SIMD, and even ILP.</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434B28B5-4646-45E1-244C-AC2ADD9D69B9}"/>
              </a:ext>
            </a:extLst>
          </p:cNvPr>
          <p:cNvSpPr>
            <a:spLocks noGrp="1" noRot="1" noChangeAspect="1"/>
          </p:cNvSpPr>
          <p:nvPr>
            <p:ph type="sldImg"/>
          </p:nvPr>
        </p:nvSpPr>
        <p:spPr>
          <a:ln/>
        </p:spPr>
      </p:sp>
      <p:sp>
        <p:nvSpPr>
          <p:cNvPr id="32770" name="Notes Placeholder 2">
            <a:extLst>
              <a:ext uri="{FF2B5EF4-FFF2-40B4-BE49-F238E27FC236}">
                <a16:creationId xmlns:a16="http://schemas.microsoft.com/office/drawing/2014/main" id="{287131D7-ABC9-4AEB-5413-C377D31E54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16:30</a:t>
            </a:r>
          </a:p>
          <a:p>
            <a:r>
              <a:rPr lang="en-US" altLang="en-US">
                <a:latin typeface="Arial" panose="020B0604020202020204" pitchFamily="34" charset="0"/>
                <a:ea typeface="ＭＳ Ｐゴシック" panose="020B0600070205080204" pitchFamily="34" charset="-128"/>
              </a:rPr>
              <a:t>The x86 CPU cores and the vector (SIMD) engines are attached to the system memory via the same high speed bus and memory controller. </a:t>
            </a:r>
          </a:p>
          <a:p>
            <a:r>
              <a:rPr lang="en-US" altLang="en-US">
                <a:latin typeface="Arial" panose="020B0604020202020204" pitchFamily="34" charset="0"/>
                <a:ea typeface="ＭＳ Ｐゴシック" panose="020B0600070205080204" pitchFamily="34" charset="-128"/>
              </a:rPr>
              <a:t>This architectural artifact allows the AMD Fusion architecture to alleviate the fundamental PCIe constraint that has traditionally limited performance on discrete GPUs.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 first-generation implementation of Fusion divides system memory into two halves — one that is visible to and managed by the operating system running on x86 cores and one that is managed by the software running on the SIMD engines. Therefore, even on the Fusion architecture, data has to be moved from the operating system</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portion of system memory to that portion that is visible to the SIMD engines.</a:t>
            </a:r>
            <a:endParaRPr lang="en-US" altLang="en-US">
              <a:latin typeface="Arial" panose="020B0604020202020204" pitchFamily="34" charset="0"/>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4A8D32E3-BC21-39E0-4CE2-637D50416E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E3630B-2237-5244-9181-1DC85DAFEACB}" type="slidenum">
              <a:rPr lang="en-US" altLang="en-US" sz="1200"/>
              <a:pPr/>
              <a:t>11</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02A59870-7E46-373C-FA2E-77E6F2EB0EBD}"/>
              </a:ext>
            </a:extLst>
          </p:cNvPr>
          <p:cNvSpPr>
            <a:spLocks noGrp="1" noRot="1" noChangeAspect="1"/>
          </p:cNvSpPr>
          <p:nvPr>
            <p:ph type="sldImg"/>
          </p:nvPr>
        </p:nvSpPr>
        <p:spPr>
          <a:ln/>
        </p:spPr>
      </p:sp>
      <p:sp>
        <p:nvSpPr>
          <p:cNvPr id="34818" name="Notes Placeholder 2">
            <a:extLst>
              <a:ext uri="{FF2B5EF4-FFF2-40B4-BE49-F238E27FC236}">
                <a16:creationId xmlns:a16="http://schemas.microsoft.com/office/drawing/2014/main" id="{DA1751E4-8BC1-5786-04B4-68A9272E26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17:00</a:t>
            </a:r>
          </a:p>
          <a:p>
            <a:r>
              <a:rPr lang="en-US" altLang="en-US">
                <a:latin typeface="Arial" panose="020B0604020202020204" pitchFamily="34" charset="0"/>
                <a:ea typeface="ＭＳ Ｐゴシック" panose="020B0600070205080204" pitchFamily="34" charset="-128"/>
              </a:rPr>
              <a:t>COMPUTE-BOUND APPLICATION … &lt; animation &gt;</a:t>
            </a:r>
          </a:p>
          <a:p>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34BCBE92-2FAA-A644-3523-29E6CFF724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D3A843-9F24-1D48-96E4-879DFCFAA289}" type="slidenum">
              <a:rPr lang="en-US" altLang="en-US" sz="1200"/>
              <a:pPr/>
              <a:t>12</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E7436B7D-1C7C-AF66-9386-7E0BE2F022A2}"/>
              </a:ext>
            </a:extLst>
          </p:cNvPr>
          <p:cNvSpPr>
            <a:spLocks noGrp="1" noRot="1" noChangeAspect="1"/>
          </p:cNvSpPr>
          <p:nvPr>
            <p:ph type="sldImg"/>
          </p:nvPr>
        </p:nvSpPr>
        <p:spPr>
          <a:ln/>
        </p:spPr>
      </p:sp>
      <p:sp>
        <p:nvSpPr>
          <p:cNvPr id="36866" name="Notes Placeholder 2">
            <a:extLst>
              <a:ext uri="{FF2B5EF4-FFF2-40B4-BE49-F238E27FC236}">
                <a16:creationId xmlns:a16="http://schemas.microsoft.com/office/drawing/2014/main" id="{9B75A7EE-6DA9-841C-5307-68BC70F8E8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19:00</a:t>
            </a:r>
          </a:p>
          <a:p>
            <a:r>
              <a:rPr lang="en-US" altLang="en-US">
                <a:latin typeface="Arial" panose="020B0604020202020204" pitchFamily="34" charset="0"/>
                <a:ea typeface="ＭＳ Ｐゴシック" panose="020B0600070205080204" pitchFamily="34" charset="-128"/>
              </a:rPr>
              <a:t>I/O-bound.  A reduce algorithm uses a binary operation to reduce an input sequence to a a single value.  For example, the sum of an array of numbers is obtained by reducing the array with a plus operation.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 </a:t>
            </a:r>
            <a:r>
              <a:rPr lang="en-US" altLang="en-US" i="1">
                <a:latin typeface="Arial" panose="020B0604020202020204" pitchFamily="34" charset="0"/>
                <a:ea typeface="ＭＳ Ｐゴシック" panose="020B0600070205080204" pitchFamily="34" charset="-128"/>
              </a:rPr>
              <a:t>execution times </a:t>
            </a:r>
            <a:r>
              <a:rPr lang="en-US" altLang="en-US">
                <a:latin typeface="Arial" panose="020B0604020202020204" pitchFamily="34" charset="0"/>
                <a:ea typeface="ＭＳ Ｐゴシック" panose="020B0600070205080204" pitchFamily="34" charset="-128"/>
              </a:rPr>
              <a:t>of the fused AMD Zacate APU and discrete AMD 5870 are approximately the same despite the fact that:</a:t>
            </a:r>
          </a:p>
          <a:p>
            <a:pPr>
              <a:buFontTx/>
              <a:buAutoNum type="arabicPeriod"/>
            </a:pPr>
            <a:r>
              <a:rPr lang="en-US" altLang="en-US">
                <a:latin typeface="Arial" panose="020B0604020202020204" pitchFamily="34" charset="0"/>
                <a:ea typeface="ＭＳ Ｐゴシック" panose="020B0600070205080204" pitchFamily="34" charset="-128"/>
              </a:rPr>
              <a:t>The AMD Zacate APU has 20x less cores, i.e., 80 vs. 1600.</a:t>
            </a:r>
          </a:p>
          <a:p>
            <a:pPr>
              <a:buFontTx/>
              <a:buAutoNum type="arabicPeriod"/>
            </a:pPr>
            <a:r>
              <a:rPr lang="en-US" altLang="en-US">
                <a:latin typeface="Arial" panose="020B0604020202020204" pitchFamily="34" charset="0"/>
                <a:ea typeface="ＭＳ Ｐゴシック" panose="020B0600070205080204" pitchFamily="34" charset="-128"/>
              </a:rPr>
              <a:t>The AMD Zacate APU has </a:t>
            </a:r>
            <a:r>
              <a:rPr lang="en-US" altLang="en-US" i="1">
                <a:latin typeface="Arial" panose="020B0604020202020204" pitchFamily="34" charset="0"/>
                <a:ea typeface="ＭＳ Ｐゴシック" panose="020B0600070205080204" pitchFamily="34" charset="-128"/>
              </a:rPr>
              <a:t>slower</a:t>
            </a:r>
            <a:r>
              <a:rPr lang="en-US" altLang="en-US">
                <a:latin typeface="Arial" panose="020B0604020202020204" pitchFamily="34" charset="0"/>
                <a:ea typeface="ＭＳ Ｐゴシック" panose="020B0600070205080204" pitchFamily="34" charset="-128"/>
              </a:rPr>
              <a:t> cores. </a:t>
            </a:r>
          </a:p>
          <a:p>
            <a:endParaRPr lang="en-US" altLang="en-US">
              <a:latin typeface="Arial" panose="020B0604020202020204" pitchFamily="34" charset="0"/>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3D6171DA-1AB3-F923-EA70-6C4E8F1D8B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F2C902-B683-C34E-85CC-44B1D013FCF9}" type="slidenum">
              <a:rPr lang="en-US" altLang="en-US" sz="1200"/>
              <a:pPr/>
              <a:t>13</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6EFF0E8-2014-5A87-3861-85B8890CE1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38914" name="Rectangle 3">
            <a:extLst>
              <a:ext uri="{FF2B5EF4-FFF2-40B4-BE49-F238E27FC236}">
                <a16:creationId xmlns:a16="http://schemas.microsoft.com/office/drawing/2014/main" id="{882CB9B7-C127-A48E-49DE-2BFBF9D04CB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A452B5-0D78-8D4D-9DDE-20E74EF3073B}" type="datetime3">
              <a:rPr lang="en-US" altLang="en-US" sz="1200" smtClean="0"/>
              <a:pPr/>
              <a:t>18 August 2022</a:t>
            </a:fld>
            <a:endParaRPr lang="en-US" altLang="en-US" sz="1200"/>
          </a:p>
        </p:txBody>
      </p:sp>
      <p:sp>
        <p:nvSpPr>
          <p:cNvPr id="38915" name="Rectangle 6">
            <a:extLst>
              <a:ext uri="{FF2B5EF4-FFF2-40B4-BE49-F238E27FC236}">
                <a16:creationId xmlns:a16="http://schemas.microsoft.com/office/drawing/2014/main" id="{1BEE81F0-942D-5891-5718-C306E6D099B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38916" name="Rectangle 7">
            <a:extLst>
              <a:ext uri="{FF2B5EF4-FFF2-40B4-BE49-F238E27FC236}">
                <a16:creationId xmlns:a16="http://schemas.microsoft.com/office/drawing/2014/main" id="{D48DC371-9331-35C8-EFB0-3219A20242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555383-8556-2543-B779-3B8B1FFEFBC1}" type="slidenum">
              <a:rPr lang="en-US" altLang="en-US" sz="1200"/>
              <a:pPr/>
              <a:t>14</a:t>
            </a:fld>
            <a:endParaRPr lang="en-US" altLang="en-US" sz="1200"/>
          </a:p>
        </p:txBody>
      </p:sp>
      <p:sp>
        <p:nvSpPr>
          <p:cNvPr id="38917" name="Rectangle 2">
            <a:extLst>
              <a:ext uri="{FF2B5EF4-FFF2-40B4-BE49-F238E27FC236}">
                <a16:creationId xmlns:a16="http://schemas.microsoft.com/office/drawing/2014/main" id="{9BD29AC2-CADD-F2F5-F781-611608E148C6}"/>
              </a:ext>
            </a:extLst>
          </p:cNvPr>
          <p:cNvSpPr>
            <a:spLocks noGrp="1" noRot="1" noChangeAspect="1" noChangeArrowheads="1" noTextEdit="1"/>
          </p:cNvSpPr>
          <p:nvPr>
            <p:ph type="sldImg"/>
          </p:nvPr>
        </p:nvSpPr>
        <p:spPr>
          <a:ln/>
        </p:spPr>
      </p:sp>
      <p:sp>
        <p:nvSpPr>
          <p:cNvPr id="38918" name="Rectangle 3">
            <a:extLst>
              <a:ext uri="{FF2B5EF4-FFF2-40B4-BE49-F238E27FC236}">
                <a16:creationId xmlns:a16="http://schemas.microsoft.com/office/drawing/2014/main" id="{D4854DA5-5860-C972-CFAF-A920A5C5FD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Arithmetic intensity = # of Floating-point ops per program divided by # of data bytes transferred to main memory.</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Memory performance defined by the memory system behind the cashes.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4C4BC988-4F55-0B45-8B4A-A1078F24286D}"/>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 name="Rectangle 20">
            <a:extLst>
              <a:ext uri="{FF2B5EF4-FFF2-40B4-BE49-F238E27FC236}">
                <a16:creationId xmlns:a16="http://schemas.microsoft.com/office/drawing/2014/main" id="{F8C7FE40-CAD9-B145-A869-E5468B6035D6}"/>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 name="Rectangle 21">
            <a:extLst>
              <a:ext uri="{FF2B5EF4-FFF2-40B4-BE49-F238E27FC236}">
                <a16:creationId xmlns:a16="http://schemas.microsoft.com/office/drawing/2014/main" id="{D6042BD3-5504-F34F-BC13-B83536615147}"/>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 name="Text Box 42">
            <a:extLst>
              <a:ext uri="{FF2B5EF4-FFF2-40B4-BE49-F238E27FC236}">
                <a16:creationId xmlns:a16="http://schemas.microsoft.com/office/drawing/2014/main" id="{A0FE9AC4-DE20-044A-A7ED-8E54D4FD4AE0}"/>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CFC8AAF3-A7EA-004B-BF91-91A971C5F795}" type="slidenum">
              <a:rPr lang="en-AU" altLang="en-US" sz="1200" b="1">
                <a:solidFill>
                  <a:schemeClr val="bg1"/>
                </a:solidFill>
              </a:rPr>
              <a:pPr algn="r"/>
              <a:t>‹#›</a:t>
            </a:fld>
            <a:endParaRPr lang="en-GB" altLang="en-US" sz="1200" dirty="0">
              <a:solidFill>
                <a:schemeClr val="bg1"/>
              </a:solidFill>
            </a:endParaRPr>
          </a:p>
        </p:txBody>
      </p:sp>
      <p:pic>
        <p:nvPicPr>
          <p:cNvPr id="14" name="Picture 13">
            <a:extLst>
              <a:ext uri="{FF2B5EF4-FFF2-40B4-BE49-F238E27FC236}">
                <a16:creationId xmlns:a16="http://schemas.microsoft.com/office/drawing/2014/main" id="{1C004370-F8CC-7F44-A56F-7F28BDAD8172}"/>
              </a:ext>
            </a:extLst>
          </p:cNvPr>
          <p:cNvPicPr>
            <a:picLocks noChangeAspect="1"/>
          </p:cNvPicPr>
          <p:nvPr userDrawn="1"/>
        </p:nvPicPr>
        <p:blipFill>
          <a:blip r:embed="rId2"/>
          <a:stretch>
            <a:fillRect/>
          </a:stretch>
        </p:blipFill>
        <p:spPr>
          <a:xfrm>
            <a:off x="189547" y="1479550"/>
            <a:ext cx="1797991" cy="2206625"/>
          </a:xfrm>
          <a:prstGeom prst="rect">
            <a:avLst/>
          </a:prstGeom>
        </p:spPr>
      </p:pic>
    </p:spTree>
    <p:extLst>
      <p:ext uri="{BB962C8B-B14F-4D97-AF65-F5344CB8AC3E}">
        <p14:creationId xmlns:p14="http://schemas.microsoft.com/office/powerpoint/2010/main" val="113212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2D008B-8E98-AF44-B678-20DF55F6975D}"/>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CDCE439-BAA9-A345-9FB8-B547EDA79BF5}"/>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5BD24C7D-3FE6-0F47-BAE9-1778B48F1D7F}"/>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AF7B37B9-F025-1B45-A623-5702700F06F0}" type="slidenum">
              <a:rPr lang="en-US" altLang="en-US" smtClean="0"/>
              <a:pPr/>
              <a:t>‹#›</a:t>
            </a:fld>
            <a:endParaRPr lang="en-US" altLang="en-US"/>
          </a:p>
        </p:txBody>
      </p:sp>
    </p:spTree>
    <p:extLst>
      <p:ext uri="{BB962C8B-B14F-4D97-AF65-F5344CB8AC3E}">
        <p14:creationId xmlns:p14="http://schemas.microsoft.com/office/powerpoint/2010/main" val="5040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712380-D250-5B4B-86E3-B0BA22D4E52A}"/>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E4CE66B-026D-9646-8D1C-9AF86943E9CF}"/>
              </a:ext>
            </a:extLst>
          </p:cNvPr>
          <p:cNvSpPr>
            <a:spLocks noGrp="1" noChangeArrowheads="1"/>
          </p:cNvSpPr>
          <p:nvPr>
            <p:ph type="ftr" sz="quarter" idx="11"/>
          </p:nvPr>
        </p:nvSpPr>
        <p:spPr>
          <a:xfrm>
            <a:off x="2997200" y="6248400"/>
            <a:ext cx="31496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94241018-A62C-1343-A33E-D3100F129134}"/>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08972E2F-9C78-A043-AD5A-422A1A30759F}" type="slidenum">
              <a:rPr lang="en-US" altLang="en-US" smtClean="0"/>
              <a:pPr/>
              <a:t>‹#›</a:t>
            </a:fld>
            <a:endParaRPr lang="en-US" altLang="en-US"/>
          </a:p>
        </p:txBody>
      </p:sp>
    </p:spTree>
    <p:extLst>
      <p:ext uri="{BB962C8B-B14F-4D97-AF65-F5344CB8AC3E}">
        <p14:creationId xmlns:p14="http://schemas.microsoft.com/office/powerpoint/2010/main" val="124921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9" name="Line 12">
            <a:extLst>
              <a:ext uri="{FF2B5EF4-FFF2-40B4-BE49-F238E27FC236}">
                <a16:creationId xmlns:a16="http://schemas.microsoft.com/office/drawing/2014/main" id="{BD75EC00-4517-2F41-85B0-7E230A07182C}"/>
              </a:ext>
            </a:extLst>
          </p:cNvPr>
          <p:cNvSpPr>
            <a:spLocks noChangeShapeType="1"/>
          </p:cNvSpPr>
          <p:nvPr/>
        </p:nvSpPr>
        <p:spPr bwMode="auto">
          <a:xfrm>
            <a:off x="228600" y="6553200"/>
            <a:ext cx="29718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
        <p:nvSpPr>
          <p:cNvPr id="11" name="Footer Placeholder 3">
            <a:extLst>
              <a:ext uri="{FF2B5EF4-FFF2-40B4-BE49-F238E27FC236}">
                <a16:creationId xmlns:a16="http://schemas.microsoft.com/office/drawing/2014/main" id="{3938D051-5186-A049-BD1C-57EEB8710A78}"/>
              </a:ext>
            </a:extLst>
          </p:cNvPr>
          <p:cNvSpPr>
            <a:spLocks noGrp="1"/>
          </p:cNvSpPr>
          <p:nvPr>
            <p:ph type="ftr" sz="quarter" idx="10"/>
          </p:nvPr>
        </p:nvSpPr>
        <p:spPr>
          <a:xfrm>
            <a:off x="1042988" y="6381750"/>
            <a:ext cx="7272337" cy="358775"/>
          </a:xfrm>
        </p:spPr>
        <p:txBody>
          <a:bodyPr/>
          <a:lstStyle>
            <a:lvl1pPr>
              <a:defRPr smtClean="0">
                <a:latin typeface="Candara" panose="020E0502030303020204" pitchFamily="34" charset="0"/>
                <a:ea typeface="ＭＳ Ｐゴシック" panose="020B0600070205080204" pitchFamily="34" charset="-128"/>
              </a:defRPr>
            </a:lvl1pPr>
          </a:lstStyle>
          <a:p>
            <a:r>
              <a:rPr lang="en-AU" altLang="en-US"/>
              <a:t>Copyright © 2012-2020, Elsevier Inc. Copyright © 2021-2022, Wu-chun Feng. </a:t>
            </a:r>
            <a:endParaRPr lang="en-AU" altLang="en-US" dirty="0"/>
          </a:p>
        </p:txBody>
      </p:sp>
    </p:spTree>
    <p:extLst>
      <p:ext uri="{BB962C8B-B14F-4D97-AF65-F5344CB8AC3E}">
        <p14:creationId xmlns:p14="http://schemas.microsoft.com/office/powerpoint/2010/main" val="37099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solidFill>
                  <a:srgbClr val="941651"/>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8726BF-9777-7B4B-AA15-CC8D6EA0A2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B378E8-0F32-AD4B-8914-3266817B6440}"/>
              </a:ext>
            </a:extLst>
          </p:cNvPr>
          <p:cNvSpPr>
            <a:spLocks noGrp="1" noChangeArrowheads="1"/>
          </p:cNvSpPr>
          <p:nvPr>
            <p:ph type="ftr" sz="quarter" idx="11"/>
          </p:nvPr>
        </p:nvSpPr>
        <p:spPr>
          <a:xfrm>
            <a:off x="3098800" y="6248400"/>
            <a:ext cx="303784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DFBF7E6E-0C4D-174F-AD82-0ACE3FD8E72E}"/>
              </a:ext>
            </a:extLst>
          </p:cNvPr>
          <p:cNvSpPr>
            <a:spLocks noGrp="1" noChangeArrowheads="1"/>
          </p:cNvSpPr>
          <p:nvPr>
            <p:ph type="sldNum" sz="quarter" idx="12"/>
          </p:nvPr>
        </p:nvSpPr>
        <p:spPr>
          <a:ln/>
        </p:spPr>
        <p:txBody>
          <a:bodyPr/>
          <a:lstStyle>
            <a:lvl1pPr>
              <a:defRPr/>
            </a:lvl1pPr>
          </a:lstStyle>
          <a:p>
            <a:fld id="{6945A006-9FF0-194A-A485-0B71368BAB59}" type="slidenum">
              <a:rPr lang="en-US" altLang="en-US"/>
              <a:pPr/>
              <a:t>‹#›</a:t>
            </a:fld>
            <a:endParaRPr lang="en-US" altLang="en-US"/>
          </a:p>
        </p:txBody>
      </p:sp>
    </p:spTree>
    <p:extLst>
      <p:ext uri="{BB962C8B-B14F-4D97-AF65-F5344CB8AC3E}">
        <p14:creationId xmlns:p14="http://schemas.microsoft.com/office/powerpoint/2010/main" val="29728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AD488D-877E-3242-AE63-1F1AFBE62C09}"/>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dirty="0"/>
          </a:p>
        </p:txBody>
      </p:sp>
      <p:sp>
        <p:nvSpPr>
          <p:cNvPr id="5" name="Rectangle 5">
            <a:extLst>
              <a:ext uri="{FF2B5EF4-FFF2-40B4-BE49-F238E27FC236}">
                <a16:creationId xmlns:a16="http://schemas.microsoft.com/office/drawing/2014/main" id="{24C2468D-6B72-094C-85D5-3203BBFF4D81}"/>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709C77C1-E54D-4749-8894-332D61B79137}"/>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65A91E63-9F1A-0242-8107-D3284F43A95E}" type="slidenum">
              <a:rPr lang="en-US" altLang="en-US" smtClean="0"/>
              <a:pPr/>
              <a:t>‹#›</a:t>
            </a:fld>
            <a:endParaRPr lang="en-US" altLang="en-US"/>
          </a:p>
        </p:txBody>
      </p:sp>
    </p:spTree>
    <p:extLst>
      <p:ext uri="{BB962C8B-B14F-4D97-AF65-F5344CB8AC3E}">
        <p14:creationId xmlns:p14="http://schemas.microsoft.com/office/powerpoint/2010/main" val="4075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4EECD47E-75A7-7841-AF30-7BDA7DEAB93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F57AACC3-A30A-3548-8A16-273A59953739}"/>
              </a:ext>
            </a:extLst>
          </p:cNvPr>
          <p:cNvSpPr>
            <a:spLocks noGrp="1" noChangeArrowheads="1"/>
          </p:cNvSpPr>
          <p:nvPr>
            <p:ph type="ftr" sz="quarter" idx="11"/>
          </p:nvPr>
        </p:nvSpPr>
        <p:spPr>
          <a:xfrm>
            <a:off x="29972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099DABD0-3C38-0E42-A63E-5A1B339C9A86}"/>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B5A7D503-690B-C944-BB3A-0749E0EF6FFD}" type="slidenum">
              <a:rPr lang="en-US" altLang="en-US" smtClean="0"/>
              <a:pPr/>
              <a:t>‹#›</a:t>
            </a:fld>
            <a:endParaRPr lang="en-US" altLang="en-US"/>
          </a:p>
        </p:txBody>
      </p:sp>
    </p:spTree>
    <p:extLst>
      <p:ext uri="{BB962C8B-B14F-4D97-AF65-F5344CB8AC3E}">
        <p14:creationId xmlns:p14="http://schemas.microsoft.com/office/powerpoint/2010/main" val="399107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0C3A0CC-DF1A-8943-A256-4FAE6F511CB2}"/>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8" name="Rectangle 5">
            <a:extLst>
              <a:ext uri="{FF2B5EF4-FFF2-40B4-BE49-F238E27FC236}">
                <a16:creationId xmlns:a16="http://schemas.microsoft.com/office/drawing/2014/main" id="{E48FF7FF-CA57-0E4F-873A-333445F92333}"/>
              </a:ext>
            </a:extLst>
          </p:cNvPr>
          <p:cNvSpPr>
            <a:spLocks noGrp="1" noChangeArrowheads="1"/>
          </p:cNvSpPr>
          <p:nvPr>
            <p:ph type="ftr" sz="quarter" idx="11"/>
          </p:nvPr>
        </p:nvSpPr>
        <p:spPr>
          <a:xfrm>
            <a:off x="3035300" y="6248400"/>
            <a:ext cx="30861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9" name="Rectangle 6">
            <a:extLst>
              <a:ext uri="{FF2B5EF4-FFF2-40B4-BE49-F238E27FC236}">
                <a16:creationId xmlns:a16="http://schemas.microsoft.com/office/drawing/2014/main" id="{533D9C4C-4A92-9841-87B3-8B6F75DE4A63}"/>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E47C8982-1612-4045-86E9-9B2EE0012FFE}" type="slidenum">
              <a:rPr lang="en-US" altLang="en-US" smtClean="0"/>
              <a:pPr/>
              <a:t>‹#›</a:t>
            </a:fld>
            <a:endParaRPr lang="en-US" altLang="en-US"/>
          </a:p>
        </p:txBody>
      </p:sp>
    </p:spTree>
    <p:extLst>
      <p:ext uri="{BB962C8B-B14F-4D97-AF65-F5344CB8AC3E}">
        <p14:creationId xmlns:p14="http://schemas.microsoft.com/office/powerpoint/2010/main" val="32662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D3D90B4-19D8-B148-9BDC-CA1CDB03109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4" name="Rectangle 5">
            <a:extLst>
              <a:ext uri="{FF2B5EF4-FFF2-40B4-BE49-F238E27FC236}">
                <a16:creationId xmlns:a16="http://schemas.microsoft.com/office/drawing/2014/main" id="{E6B2D1B3-DE5C-D444-B2B2-019F8E61D517}"/>
              </a:ext>
            </a:extLst>
          </p:cNvPr>
          <p:cNvSpPr>
            <a:spLocks noGrp="1" noChangeArrowheads="1"/>
          </p:cNvSpPr>
          <p:nvPr>
            <p:ph type="ftr" sz="quarter" idx="11"/>
          </p:nvPr>
        </p:nvSpPr>
        <p:spPr>
          <a:xfrm>
            <a:off x="3009900" y="6248400"/>
            <a:ext cx="31623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5" name="Rectangle 6">
            <a:extLst>
              <a:ext uri="{FF2B5EF4-FFF2-40B4-BE49-F238E27FC236}">
                <a16:creationId xmlns:a16="http://schemas.microsoft.com/office/drawing/2014/main" id="{075FCE34-1689-9043-971A-4D8DC11B938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39EB2DAC-ACFA-1E49-A481-30B4A92DF11E}" type="slidenum">
              <a:rPr lang="en-US" altLang="en-US" smtClean="0"/>
              <a:pPr/>
              <a:t>‹#›</a:t>
            </a:fld>
            <a:endParaRPr lang="en-US" altLang="en-US"/>
          </a:p>
        </p:txBody>
      </p:sp>
    </p:spTree>
    <p:extLst>
      <p:ext uri="{BB962C8B-B14F-4D97-AF65-F5344CB8AC3E}">
        <p14:creationId xmlns:p14="http://schemas.microsoft.com/office/powerpoint/2010/main" val="397704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CD6B52-3455-3F4E-BACF-75E2067A5D0B}"/>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3" name="Rectangle 5">
            <a:extLst>
              <a:ext uri="{FF2B5EF4-FFF2-40B4-BE49-F238E27FC236}">
                <a16:creationId xmlns:a16="http://schemas.microsoft.com/office/drawing/2014/main" id="{8899109E-DE65-0F4D-BACB-7BA1C90029C1}"/>
              </a:ext>
            </a:extLst>
          </p:cNvPr>
          <p:cNvSpPr>
            <a:spLocks noGrp="1" noChangeArrowheads="1"/>
          </p:cNvSpPr>
          <p:nvPr>
            <p:ph type="ftr" sz="quarter" idx="11"/>
          </p:nvPr>
        </p:nvSpPr>
        <p:spPr>
          <a:xfrm>
            <a:off x="3048000" y="6248400"/>
            <a:ext cx="31369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4" name="Rectangle 6">
            <a:extLst>
              <a:ext uri="{FF2B5EF4-FFF2-40B4-BE49-F238E27FC236}">
                <a16:creationId xmlns:a16="http://schemas.microsoft.com/office/drawing/2014/main" id="{717CFA02-F157-1346-88E7-EF4C59DF369C}"/>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DFBADBF0-1886-4A49-A4AD-54FAFAFA2C2A}" type="slidenum">
              <a:rPr lang="en-US" altLang="en-US" smtClean="0"/>
              <a:pPr/>
              <a:t>‹#›</a:t>
            </a:fld>
            <a:endParaRPr lang="en-US" altLang="en-US"/>
          </a:p>
        </p:txBody>
      </p:sp>
    </p:spTree>
    <p:extLst>
      <p:ext uri="{BB962C8B-B14F-4D97-AF65-F5344CB8AC3E}">
        <p14:creationId xmlns:p14="http://schemas.microsoft.com/office/powerpoint/2010/main" val="193882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29F0EE-3B88-2F47-B7A6-97DAE4FD55DF}"/>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B658DA12-3038-9044-9CA1-E653DB971840}"/>
              </a:ext>
            </a:extLst>
          </p:cNvPr>
          <p:cNvSpPr>
            <a:spLocks noGrp="1" noChangeArrowheads="1"/>
          </p:cNvSpPr>
          <p:nvPr>
            <p:ph type="ftr" sz="quarter" idx="11"/>
          </p:nvPr>
        </p:nvSpPr>
        <p:spPr>
          <a:xfrm>
            <a:off x="30226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A5043E5A-DA57-2E42-9653-13589F6DB37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5A4E0703-9B05-5D46-BF2C-03F8BC35EA1D}" type="slidenum">
              <a:rPr lang="en-US" altLang="en-US" smtClean="0"/>
              <a:pPr/>
              <a:t>‹#›</a:t>
            </a:fld>
            <a:endParaRPr lang="en-US" altLang="en-US"/>
          </a:p>
        </p:txBody>
      </p:sp>
    </p:spTree>
    <p:extLst>
      <p:ext uri="{BB962C8B-B14F-4D97-AF65-F5344CB8AC3E}">
        <p14:creationId xmlns:p14="http://schemas.microsoft.com/office/powerpoint/2010/main" val="42525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4D12DE5-120C-D847-A35B-E5EA0F31A9FE}"/>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DF4C5AD5-9111-1D4A-BDB0-F22B88A47250}"/>
              </a:ext>
            </a:extLst>
          </p:cNvPr>
          <p:cNvSpPr>
            <a:spLocks noGrp="1" noChangeArrowheads="1"/>
          </p:cNvSpPr>
          <p:nvPr>
            <p:ph type="ftr" sz="quarter" idx="11"/>
          </p:nvPr>
        </p:nvSpPr>
        <p:spPr>
          <a:xfrm>
            <a:off x="3060700" y="6248400"/>
            <a:ext cx="30988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2755D287-ECB6-0D4A-ABE2-EFF4AA8212E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4015E9CF-C40C-8F4B-AD87-E855A5A0F58A}" type="slidenum">
              <a:rPr lang="en-US" altLang="en-US" smtClean="0"/>
              <a:pPr/>
              <a:t>‹#›</a:t>
            </a:fld>
            <a:endParaRPr lang="en-US" altLang="en-US"/>
          </a:p>
        </p:txBody>
      </p:sp>
    </p:spTree>
    <p:extLst>
      <p:ext uri="{BB962C8B-B14F-4D97-AF65-F5344CB8AC3E}">
        <p14:creationId xmlns:p14="http://schemas.microsoft.com/office/powerpoint/2010/main" val="72234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5">
            <a:extLst>
              <a:ext uri="{FF2B5EF4-FFF2-40B4-BE49-F238E27FC236}">
                <a16:creationId xmlns:a16="http://schemas.microsoft.com/office/drawing/2014/main" id="{473DD40B-F209-0845-ABC2-39F190F2B1EA}"/>
              </a:ext>
            </a:extLst>
          </p:cNvPr>
          <p:cNvPicPr>
            <a:picLocks noChangeAspect="1" noChangeArrowheads="1"/>
          </p:cNvPicPr>
          <p:nvPr userDrawn="1"/>
        </p:nvPicPr>
        <p:blipFill>
          <a:blip r:embed="rId14">
            <a:alphaModFix amt="2000"/>
          </a:blip>
          <a:srcRect l="14400"/>
          <a:stretch>
            <a:fillRect/>
          </a:stretch>
        </p:blipFill>
        <p:spPr bwMode="auto">
          <a:xfrm>
            <a:off x="4" y="152400"/>
            <a:ext cx="5478463" cy="6400800"/>
          </a:xfrm>
          <a:prstGeom prst="rect">
            <a:avLst/>
          </a:prstGeom>
          <a:noFill/>
          <a:ln w="9525">
            <a:noFill/>
            <a:miter lim="800000"/>
            <a:headEnd/>
            <a:tailEnd/>
          </a:ln>
        </p:spPr>
      </p:pic>
      <p:sp>
        <p:nvSpPr>
          <p:cNvPr id="1026" name="Rectangle 2">
            <a:extLst>
              <a:ext uri="{FF2B5EF4-FFF2-40B4-BE49-F238E27FC236}">
                <a16:creationId xmlns:a16="http://schemas.microsoft.com/office/drawing/2014/main" id="{188C69CA-3345-4040-B3DB-147E553DF087}"/>
              </a:ext>
            </a:extLst>
          </p:cNvPr>
          <p:cNvSpPr>
            <a:spLocks noGrp="1" noChangeArrowheads="1"/>
          </p:cNvSpPr>
          <p:nvPr>
            <p:ph type="title"/>
          </p:nvPr>
        </p:nvSpPr>
        <p:spPr bwMode="auto">
          <a:xfrm>
            <a:off x="685800" y="37084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9BFFFFA7-D2AA-0A4D-B2C7-B02D9708180D}"/>
              </a:ext>
            </a:extLst>
          </p:cNvPr>
          <p:cNvSpPr>
            <a:spLocks noGrp="1" noChangeArrowheads="1"/>
          </p:cNvSpPr>
          <p:nvPr>
            <p:ph type="body" idx="1"/>
          </p:nvPr>
        </p:nvSpPr>
        <p:spPr bwMode="auto">
          <a:xfrm>
            <a:off x="685800" y="1229360"/>
            <a:ext cx="7772400" cy="509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8BD7E02A-5913-6741-8546-89B14AC0DEC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1029" name="Rectangle 5">
            <a:extLst>
              <a:ext uri="{FF2B5EF4-FFF2-40B4-BE49-F238E27FC236}">
                <a16:creationId xmlns:a16="http://schemas.microsoft.com/office/drawing/2014/main" id="{5EA700B3-0D15-4F44-BA9F-3BCB2DBDB195}"/>
              </a:ext>
            </a:extLst>
          </p:cNvPr>
          <p:cNvSpPr>
            <a:spLocks noGrp="1" noChangeArrowheads="1"/>
          </p:cNvSpPr>
          <p:nvPr>
            <p:ph type="ftr" sz="quarter" idx="3"/>
          </p:nvPr>
        </p:nvSpPr>
        <p:spPr bwMode="auto">
          <a:xfrm>
            <a:off x="3047999" y="6248400"/>
            <a:ext cx="3108961"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ndara" panose="020E0502030303020204" pitchFamily="34" charset="0"/>
                <a:ea typeface="ＭＳ Ｐゴシック" charset="-128"/>
                <a:cs typeface="Candara" panose="020E0502030303020204" pitchFamily="34" charset="0"/>
              </a:defRPr>
            </a:lvl1pPr>
          </a:lstStyle>
          <a:p>
            <a:pPr>
              <a:defRPr/>
            </a:pPr>
            <a:r>
              <a:rPr lang="en-US"/>
              <a:t>Copyright © 2012-2020, Elsevier Inc. Copyright © 2021-2022, Wu-chun Feng. </a:t>
            </a:r>
            <a:endParaRPr lang="en-US" dirty="0"/>
          </a:p>
        </p:txBody>
      </p:sp>
      <p:sp>
        <p:nvSpPr>
          <p:cNvPr id="1030" name="Rectangle 6">
            <a:extLst>
              <a:ext uri="{FF2B5EF4-FFF2-40B4-BE49-F238E27FC236}">
                <a16:creationId xmlns:a16="http://schemas.microsoft.com/office/drawing/2014/main" id="{2E06F629-B182-A046-81C8-A06C9FD3E8D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9CA5E315-E011-7F4F-94B1-34E0E8310B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0"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41" r:id="rId12"/>
  </p:sldLayoutIdLst>
  <p:hf sldNum="0" hdr="0" ftr="0" dt="0"/>
  <p:txStyles>
    <p:titleStyle>
      <a:lvl1pPr algn="l" rtl="0" eaLnBrk="0" fontAlgn="base" hangingPunct="0">
        <a:spcBef>
          <a:spcPct val="0"/>
        </a:spcBef>
        <a:spcAft>
          <a:spcPct val="0"/>
        </a:spcAft>
        <a:defRPr sz="3200">
          <a:solidFill>
            <a:schemeClr val="tx2"/>
          </a:solidFill>
          <a:latin typeface="Candara" panose="020E0502030303020204" pitchFamily="34" charset="0"/>
          <a:ea typeface="+mj-ea"/>
          <a:cs typeface="+mj-c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ndara" panose="020E0502030303020204" pitchFamily="34" charset="0"/>
          <a:ea typeface="+mn-ea"/>
        </a:defRPr>
      </a:lvl2pPr>
      <a:lvl3pPr marL="1143000" indent="-228600" algn="l" rtl="0" eaLnBrk="0" fontAlgn="base" hangingPunct="0">
        <a:spcBef>
          <a:spcPct val="20000"/>
        </a:spcBef>
        <a:spcAft>
          <a:spcPct val="0"/>
        </a:spcAft>
        <a:buChar char="•"/>
        <a:defRPr>
          <a:solidFill>
            <a:schemeClr val="bg1">
              <a:lumMod val="50000"/>
            </a:schemeClr>
          </a:solidFill>
          <a:latin typeface="Candara" panose="020E0502030303020204" pitchFamily="34" charset="0"/>
          <a:ea typeface="+mn-ea"/>
        </a:defRPr>
      </a:lvl3pPr>
      <a:lvl4pPr marL="1600200" indent="-228600" algn="l" rtl="0" eaLnBrk="0" fontAlgn="base" hangingPunct="0">
        <a:spcBef>
          <a:spcPct val="20000"/>
        </a:spcBef>
        <a:spcAft>
          <a:spcPct val="0"/>
        </a:spcAft>
        <a:buChar char="–"/>
        <a:defRPr>
          <a:solidFill>
            <a:srgbClr val="941651"/>
          </a:solidFill>
          <a:latin typeface="Candara" panose="020E0502030303020204" pitchFamily="34" charset="0"/>
          <a:ea typeface="+mn-ea"/>
        </a:defRPr>
      </a:lvl4pPr>
      <a:lvl5pPr marL="2057400" indent="-228600" algn="l" rtl="0" eaLnBrk="0" fontAlgn="base" hangingPunct="0">
        <a:spcBef>
          <a:spcPct val="20000"/>
        </a:spcBef>
        <a:spcAft>
          <a:spcPct val="0"/>
        </a:spcAft>
        <a:buChar char="»"/>
        <a:defRPr>
          <a:solidFill>
            <a:srgbClr val="FF9300"/>
          </a:solidFill>
          <a:latin typeface="Candara" panose="020E0502030303020204"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a:extLst>
              <a:ext uri="{FF2B5EF4-FFF2-40B4-BE49-F238E27FC236}">
                <a16:creationId xmlns:a16="http://schemas.microsoft.com/office/drawing/2014/main" id="{6F5FA7D4-55CD-D542-B4B3-A7CA289E4C57}"/>
              </a:ext>
            </a:extLst>
          </p:cNvPr>
          <p:cNvSpPr>
            <a:spLocks noChangeArrowheads="1"/>
          </p:cNvSpPr>
          <p:nvPr/>
        </p:nvSpPr>
        <p:spPr bwMode="auto">
          <a:xfrm>
            <a:off x="2843213" y="1254125"/>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Chapter 4</a:t>
            </a:r>
            <a:endParaRPr lang="en-GB" altLang="en-US" dirty="0">
              <a:solidFill>
                <a:srgbClr val="011893"/>
              </a:solidFill>
            </a:endParaRPr>
          </a:p>
        </p:txBody>
      </p:sp>
      <p:sp>
        <p:nvSpPr>
          <p:cNvPr id="15362" name="Rectangle 12">
            <a:extLst>
              <a:ext uri="{FF2B5EF4-FFF2-40B4-BE49-F238E27FC236}">
                <a16:creationId xmlns:a16="http://schemas.microsoft.com/office/drawing/2014/main" id="{D5340182-4691-B341-A97E-399D98551E3F}"/>
              </a:ext>
            </a:extLst>
          </p:cNvPr>
          <p:cNvSpPr>
            <a:spLocks noChangeArrowheads="1"/>
          </p:cNvSpPr>
          <p:nvPr/>
        </p:nvSpPr>
        <p:spPr bwMode="auto">
          <a:xfrm>
            <a:off x="2843213" y="2060575"/>
            <a:ext cx="6094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Data-Level Parallelism (DLP) in Vector, SIMD, and GPU Architectures</a:t>
            </a:r>
          </a:p>
          <a:p>
            <a:pPr eaLnBrk="1" hangingPunct="1">
              <a:spcBef>
                <a:spcPct val="0"/>
              </a:spcBef>
              <a:buFontTx/>
              <a:buNone/>
            </a:pPr>
            <a:endParaRPr lang="en-AU" altLang="en-US" dirty="0">
              <a:solidFill>
                <a:srgbClr val="011893"/>
              </a:solidFill>
            </a:endParaRPr>
          </a:p>
          <a:p>
            <a:pPr eaLnBrk="1" hangingPunct="1">
              <a:spcBef>
                <a:spcPct val="0"/>
              </a:spcBef>
              <a:buFontTx/>
              <a:buNone/>
            </a:pPr>
            <a:r>
              <a:rPr lang="en-AU" altLang="en-US" dirty="0">
                <a:solidFill>
                  <a:srgbClr val="011893"/>
                </a:solidFill>
              </a:rPr>
              <a:t>Part 3:  SIMD Extensions and GPU Intro</a:t>
            </a:r>
          </a:p>
        </p:txBody>
      </p:sp>
      <p:sp>
        <p:nvSpPr>
          <p:cNvPr id="15363" name="Text Box 13">
            <a:extLst>
              <a:ext uri="{FF2B5EF4-FFF2-40B4-BE49-F238E27FC236}">
                <a16:creationId xmlns:a16="http://schemas.microsoft.com/office/drawing/2014/main" id="{0E200B17-369C-BF43-8F3E-59FE4E83C85B}"/>
              </a:ext>
            </a:extLst>
          </p:cNvPr>
          <p:cNvSpPr txBox="1">
            <a:spLocks noChangeArrowheads="1"/>
          </p:cNvSpPr>
          <p:nvPr/>
        </p:nvSpPr>
        <p:spPr bwMode="auto">
          <a:xfrm>
            <a:off x="2789238" y="-57150"/>
            <a:ext cx="4502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algn="ctr" eaLnBrk="1" hangingPunct="1">
              <a:spcBef>
                <a:spcPct val="0"/>
              </a:spcBef>
              <a:buFontTx/>
              <a:buNone/>
            </a:pPr>
            <a:r>
              <a:rPr lang="en-US" altLang="en-US" sz="2800">
                <a:solidFill>
                  <a:schemeClr val="bg1"/>
                </a:solidFill>
                <a:latin typeface="Times New Roman" panose="02020603050405020304" pitchFamily="18" charset="0"/>
              </a:rPr>
              <a:t>Computer Architecture</a:t>
            </a:r>
          </a:p>
          <a:p>
            <a:pPr algn="ctr" eaLnBrk="1" hangingPunct="1">
              <a:spcBef>
                <a:spcPct val="0"/>
              </a:spcBef>
              <a:buFontTx/>
              <a:buNone/>
            </a:pPr>
            <a:r>
              <a:rPr lang="en-US" altLang="en-US" sz="2000">
                <a:solidFill>
                  <a:schemeClr val="bg1"/>
                </a:solidFill>
                <a:latin typeface="Arial" panose="020B0604020202020204" pitchFamily="34" charset="0"/>
              </a:rPr>
              <a:t>A Quantitative Approach, Sixth Edition</a:t>
            </a:r>
            <a:endParaRPr lang="en-GB" altLang="en-US" sz="2000">
              <a:solidFill>
                <a:schemeClr val="bg1"/>
              </a:solidFill>
              <a:latin typeface="Arial" panose="020B0604020202020204" pitchFamily="34" charset="0"/>
            </a:endParaRPr>
          </a:p>
        </p:txBody>
      </p:sp>
      <p:sp>
        <p:nvSpPr>
          <p:cNvPr id="2" name="TextBox 1">
            <a:extLst>
              <a:ext uri="{FF2B5EF4-FFF2-40B4-BE49-F238E27FC236}">
                <a16:creationId xmlns:a16="http://schemas.microsoft.com/office/drawing/2014/main" id="{BB6CA6BD-5A28-EFF1-5759-524FD06E629F}"/>
              </a:ext>
            </a:extLst>
          </p:cNvPr>
          <p:cNvSpPr txBox="1"/>
          <p:nvPr/>
        </p:nvSpPr>
        <p:spPr>
          <a:xfrm>
            <a:off x="3568732" y="4072710"/>
            <a:ext cx="5132388" cy="2462213"/>
          </a:xfrm>
          <a:prstGeom prst="rect">
            <a:avLst/>
          </a:prstGeom>
          <a:noFill/>
        </p:spPr>
        <p:txBody>
          <a:bodyPr wrap="square" rtlCol="0">
            <a:spAutoFit/>
          </a:bodyPr>
          <a:lstStyle/>
          <a:p>
            <a:pPr>
              <a:tabLst>
                <a:tab pos="4852988" algn="r"/>
              </a:tabLst>
            </a:pPr>
            <a:r>
              <a:rPr lang="en-US" sz="1400" dirty="0">
                <a:solidFill>
                  <a:schemeClr val="bg2"/>
                </a:solidFill>
                <a:latin typeface="Candara" panose="020E0502030303020204" pitchFamily="34" charset="0"/>
              </a:rPr>
              <a:t>“We call these algorithms </a:t>
            </a:r>
            <a:r>
              <a:rPr lang="en-US" sz="1400" i="1" dirty="0">
                <a:solidFill>
                  <a:schemeClr val="bg2"/>
                </a:solidFill>
                <a:latin typeface="Candara" panose="020E0502030303020204" pitchFamily="34" charset="0"/>
              </a:rPr>
              <a:t>data parallel </a:t>
            </a:r>
            <a:r>
              <a:rPr lang="en-US" sz="1400" dirty="0">
                <a:solidFill>
                  <a:schemeClr val="bg2"/>
                </a:solidFill>
                <a:latin typeface="Candara" panose="020E0502030303020204" pitchFamily="34" charset="0"/>
              </a:rPr>
              <a:t>algorithms because their parallelism comes from simultaneous operations across large sets of data, rather than from multiple thread of control.”</a:t>
            </a:r>
          </a:p>
          <a:p>
            <a:pPr>
              <a:tabLst>
                <a:tab pos="4852988" algn="r"/>
              </a:tabLst>
            </a:pPr>
            <a:r>
              <a:rPr lang="en-US" sz="1400" dirty="0">
                <a:solidFill>
                  <a:schemeClr val="bg2"/>
                </a:solidFill>
                <a:latin typeface="Candara" panose="020E0502030303020204" pitchFamily="34" charset="0"/>
              </a:rPr>
              <a:t>	- W. Daniel Hillis and Guy L. Steele</a:t>
            </a:r>
          </a:p>
          <a:p>
            <a:pPr>
              <a:tabLst>
                <a:tab pos="4852988" algn="r"/>
              </a:tabLst>
            </a:pPr>
            <a:r>
              <a:rPr lang="en-US" sz="1400" dirty="0">
                <a:solidFill>
                  <a:schemeClr val="bg2"/>
                </a:solidFill>
                <a:latin typeface="Candara" panose="020E0502030303020204" pitchFamily="34" charset="0"/>
              </a:rPr>
              <a:t>	”Data Parallel Algorithms,” </a:t>
            </a:r>
            <a:r>
              <a:rPr lang="en-US" sz="1400" i="1" dirty="0">
                <a:solidFill>
                  <a:schemeClr val="bg2"/>
                </a:solidFill>
                <a:latin typeface="Candara" panose="020E0502030303020204" pitchFamily="34" charset="0"/>
              </a:rPr>
              <a:t>Comm. ACM </a:t>
            </a:r>
            <a:r>
              <a:rPr lang="en-US" sz="1400" dirty="0">
                <a:solidFill>
                  <a:schemeClr val="bg2"/>
                </a:solidFill>
                <a:latin typeface="Candara" panose="020E0502030303020204" pitchFamily="34" charset="0"/>
              </a:rPr>
              <a:t>(1986)</a:t>
            </a:r>
          </a:p>
          <a:p>
            <a:pPr>
              <a:tabLst>
                <a:tab pos="4852988" algn="r"/>
              </a:tabLst>
            </a:pPr>
            <a:endParaRPr lang="en-US" sz="1400" dirty="0">
              <a:solidFill>
                <a:schemeClr val="bg2"/>
              </a:solidFill>
              <a:latin typeface="Candara" panose="020E0502030303020204" pitchFamily="34" charset="0"/>
            </a:endParaRPr>
          </a:p>
          <a:p>
            <a:pPr>
              <a:tabLst>
                <a:tab pos="4852988" algn="r"/>
              </a:tabLst>
            </a:pPr>
            <a:r>
              <a:rPr lang="en-US" sz="1400" dirty="0">
                <a:solidFill>
                  <a:schemeClr val="bg2"/>
                </a:solidFill>
                <a:latin typeface="Candara" panose="020E0502030303020204" pitchFamily="34" charset="0"/>
              </a:rPr>
              <a:t>“If you were plowing a field, which would you rather use, two strong oxen or 1024 chickens?”</a:t>
            </a:r>
          </a:p>
          <a:p>
            <a:pPr>
              <a:tabLst>
                <a:tab pos="4852988" algn="r"/>
              </a:tabLst>
            </a:pPr>
            <a:r>
              <a:rPr lang="en-US" sz="1400" dirty="0">
                <a:solidFill>
                  <a:schemeClr val="bg2"/>
                </a:solidFill>
                <a:latin typeface="Candara" panose="020E0502030303020204" pitchFamily="34" charset="0"/>
              </a:rPr>
              <a:t>	- Seymour Cray, Father of the Supercomputer</a:t>
            </a:r>
          </a:p>
          <a:p>
            <a:pPr>
              <a:tabLst>
                <a:tab pos="4852988" algn="r"/>
              </a:tabLst>
            </a:pPr>
            <a:r>
              <a:rPr lang="en-US" sz="1400" dirty="0">
                <a:solidFill>
                  <a:schemeClr val="bg2"/>
                </a:solidFill>
                <a:latin typeface="Candara" panose="020E0502030303020204" pitchFamily="34" charset="0"/>
              </a:rPr>
              <a:t>	(arguing for two powerful vector processors </a:t>
            </a:r>
          </a:p>
          <a:p>
            <a:pPr>
              <a:tabLst>
                <a:tab pos="4852988" algn="r"/>
              </a:tabLst>
            </a:pPr>
            <a:r>
              <a:rPr lang="en-US" sz="1400" dirty="0">
                <a:solidFill>
                  <a:schemeClr val="bg2"/>
                </a:solidFill>
                <a:latin typeface="Candara" panose="020E0502030303020204" pitchFamily="34" charset="0"/>
              </a:rPr>
              <a:t>	versus many simple processors)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E7517641-9C96-608E-BDB0-B948042A664F}"/>
              </a:ext>
            </a:extLst>
          </p:cNvPr>
          <p:cNvSpPr>
            <a:spLocks noGrp="1" noChangeArrowheads="1"/>
          </p:cNvSpPr>
          <p:nvPr>
            <p:ph type="title"/>
          </p:nvPr>
        </p:nvSpPr>
        <p:spPr/>
        <p:txBody>
          <a:bodyPr/>
          <a:lstStyle/>
          <a:p>
            <a:r>
              <a:rPr lang="en-US" altLang="en-US"/>
              <a:t>Graphical Processing Units</a:t>
            </a:r>
            <a:endParaRPr lang="en-AU" altLang="en-US"/>
          </a:p>
        </p:txBody>
      </p:sp>
      <p:sp>
        <p:nvSpPr>
          <p:cNvPr id="29698" name="Rectangle 3">
            <a:extLst>
              <a:ext uri="{FF2B5EF4-FFF2-40B4-BE49-F238E27FC236}">
                <a16:creationId xmlns:a16="http://schemas.microsoft.com/office/drawing/2014/main" id="{9DEB1A67-DD97-FCA5-691D-ABCF1C0E86D1}"/>
              </a:ext>
            </a:extLst>
          </p:cNvPr>
          <p:cNvSpPr>
            <a:spLocks noGrp="1" noChangeArrowheads="1"/>
          </p:cNvSpPr>
          <p:nvPr>
            <p:ph type="body" idx="1"/>
          </p:nvPr>
        </p:nvSpPr>
        <p:spPr/>
        <p:txBody>
          <a:bodyPr/>
          <a:lstStyle/>
          <a:p>
            <a:r>
              <a:rPr lang="en-US" altLang="en-US"/>
              <a:t>Given the hardware invested to do graphics well, how can be supplement it to improve performance of a wider range of applications?</a:t>
            </a:r>
          </a:p>
          <a:p>
            <a:endParaRPr lang="en-US" altLang="en-US"/>
          </a:p>
          <a:p>
            <a:r>
              <a:rPr lang="en-US" altLang="en-US"/>
              <a:t>Basic Idea</a:t>
            </a:r>
          </a:p>
          <a:p>
            <a:pPr lvl="1"/>
            <a:r>
              <a:rPr lang="en-US" altLang="en-US"/>
              <a:t>Heterogeneous execution model</a:t>
            </a:r>
          </a:p>
          <a:p>
            <a:pPr lvl="2"/>
            <a:r>
              <a:rPr lang="en-US" altLang="en-US"/>
              <a:t>CPU is the </a:t>
            </a:r>
            <a:r>
              <a:rPr lang="en-US" altLang="en-US" i="1"/>
              <a:t>host</a:t>
            </a:r>
            <a:r>
              <a:rPr lang="en-US" altLang="en-US"/>
              <a:t>, GPU is the </a:t>
            </a:r>
            <a:r>
              <a:rPr lang="en-US" altLang="en-US" i="1"/>
              <a:t>device</a:t>
            </a:r>
            <a:endParaRPr lang="en-US" altLang="en-US"/>
          </a:p>
          <a:p>
            <a:pPr lvl="2"/>
            <a:r>
              <a:rPr lang="en-US" altLang="en-US"/>
              <a:t>What makes this model challenging?</a:t>
            </a:r>
          </a:p>
          <a:p>
            <a:pPr lvl="1"/>
            <a:r>
              <a:rPr lang="en-US" altLang="en-US">
                <a:solidFill>
                  <a:srgbClr val="7F7F7F"/>
                </a:solidFill>
              </a:rPr>
              <a:t>Develop a C/C++-like programming language for GPU</a:t>
            </a:r>
          </a:p>
          <a:p>
            <a:pPr lvl="1"/>
            <a:r>
              <a:rPr lang="en-US" altLang="en-US">
                <a:solidFill>
                  <a:srgbClr val="7F7F7F"/>
                </a:solidFill>
              </a:rPr>
              <a:t>Unify all forms of GPU parallelism as </a:t>
            </a:r>
            <a:r>
              <a:rPr lang="en-US" altLang="en-US" i="1">
                <a:solidFill>
                  <a:srgbClr val="7F7F7F"/>
                </a:solidFill>
              </a:rPr>
              <a:t>CUDA thread</a:t>
            </a:r>
            <a:r>
              <a:rPr lang="en-US" altLang="en-US">
                <a:solidFill>
                  <a:srgbClr val="7F7F7F"/>
                </a:solidFill>
              </a:rPr>
              <a:t> (NVIDIA)</a:t>
            </a:r>
            <a:endParaRPr lang="en-US" altLang="en-US" i="1">
              <a:solidFill>
                <a:srgbClr val="7F7F7F"/>
              </a:solidFill>
            </a:endParaRPr>
          </a:p>
          <a:p>
            <a:pPr lvl="2"/>
            <a:r>
              <a:rPr lang="en-US" altLang="en-US">
                <a:solidFill>
                  <a:srgbClr val="7F7F7F"/>
                </a:solidFill>
              </a:rPr>
              <a:t>OpenCL: Emerging vendor-independent language for multiple platforms</a:t>
            </a:r>
          </a:p>
          <a:p>
            <a:pPr lvl="1"/>
            <a:r>
              <a:rPr lang="en-US" altLang="en-US">
                <a:solidFill>
                  <a:srgbClr val="7F7F7F"/>
                </a:solidFill>
              </a:rPr>
              <a:t>Programming model is </a:t>
            </a:r>
            <a:r>
              <a:rPr lang="ja-JP" altLang="en-US">
                <a:solidFill>
                  <a:srgbClr val="7F7F7F"/>
                </a:solidFill>
              </a:rPr>
              <a:t>“</a:t>
            </a:r>
            <a:r>
              <a:rPr lang="en-US" altLang="ja-JP">
                <a:solidFill>
                  <a:srgbClr val="7F7F7F"/>
                </a:solidFill>
              </a:rPr>
              <a:t>Single Instruction Multiple Thread</a:t>
            </a:r>
            <a:r>
              <a:rPr lang="ja-JP" altLang="en-US">
                <a:solidFill>
                  <a:srgbClr val="7F7F7F"/>
                </a:solidFill>
              </a:rPr>
              <a:t>”</a:t>
            </a:r>
            <a:endParaRPr lang="en-US" altLang="en-US">
              <a:solidFill>
                <a:srgbClr val="7F7F7F"/>
              </a:solidFill>
            </a:endParaRPr>
          </a:p>
        </p:txBody>
      </p:sp>
      <p:sp>
        <p:nvSpPr>
          <p:cNvPr id="29699" name="Text Box 5">
            <a:extLst>
              <a:ext uri="{FF2B5EF4-FFF2-40B4-BE49-F238E27FC236}">
                <a16:creationId xmlns:a16="http://schemas.microsoft.com/office/drawing/2014/main" id="{B37636E6-482B-65CC-AF8D-421F98D6D9B4}"/>
              </a:ext>
            </a:extLst>
          </p:cNvPr>
          <p:cNvSpPr txBox="1">
            <a:spLocks noChangeArrowheads="1"/>
          </p:cNvSpPr>
          <p:nvPr/>
        </p:nvSpPr>
        <p:spPr bwMode="auto">
          <a:xfrm rot="5400000">
            <a:off x="7475538" y="1300163"/>
            <a:ext cx="296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Graphical Processing Units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9">
            <a:extLst>
              <a:ext uri="{FF2B5EF4-FFF2-40B4-BE49-F238E27FC236}">
                <a16:creationId xmlns:a16="http://schemas.microsoft.com/office/drawing/2014/main" id="{846FE2E8-6129-CD9A-F1A1-D4B7AF6CCDAD}"/>
              </a:ext>
            </a:extLst>
          </p:cNvPr>
          <p:cNvSpPr>
            <a:spLocks noGrp="1"/>
          </p:cNvSpPr>
          <p:nvPr>
            <p:ph type="title"/>
          </p:nvPr>
        </p:nvSpPr>
        <p:spPr/>
        <p:txBody>
          <a:bodyPr/>
          <a:lstStyle/>
          <a:p>
            <a:r>
              <a:rPr lang="en-US" altLang="en-US" sz="2800"/>
              <a:t>Amdahl’s</a:t>
            </a:r>
            <a:r>
              <a:rPr lang="en-US" altLang="ja-JP" sz="2800"/>
              <a:t> Law:</a:t>
            </a:r>
            <a:br>
              <a:rPr lang="en-US" altLang="ja-JP" sz="2800"/>
            </a:br>
            <a:r>
              <a:rPr lang="en-US" altLang="ja-JP" sz="2800"/>
              <a:t>Different Parallel Devices</a:t>
            </a:r>
            <a:endParaRPr lang="en-US" altLang="en-US" sz="2800"/>
          </a:p>
        </p:txBody>
      </p:sp>
      <p:pic>
        <p:nvPicPr>
          <p:cNvPr id="6" name="Picture 5">
            <a:extLst>
              <a:ext uri="{FF2B5EF4-FFF2-40B4-BE49-F238E27FC236}">
                <a16:creationId xmlns:a16="http://schemas.microsoft.com/office/drawing/2014/main" id="{584F0C0C-8E8A-20EE-481E-CA6D2E9328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78280"/>
            <a:ext cx="75184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5DB5BF19-41E5-7A1E-DF4F-9F4CEEA790B9}"/>
              </a:ext>
            </a:extLst>
          </p:cNvPr>
          <p:cNvSpPr>
            <a:spLocks noGrp="1"/>
          </p:cNvSpPr>
          <p:nvPr>
            <p:ph type="title"/>
          </p:nvPr>
        </p:nvSpPr>
        <p:spPr/>
        <p:txBody>
          <a:bodyPr/>
          <a:lstStyle/>
          <a:p>
            <a:r>
              <a:rPr lang="en-US" altLang="en-US" sz="2800"/>
              <a:t>Performance: </a:t>
            </a:r>
            <a:br>
              <a:rPr lang="en-US" altLang="en-US" sz="2800"/>
            </a:br>
            <a:r>
              <a:rPr lang="en-US" altLang="en-US" sz="2800"/>
              <a:t>Molecular Modeling (N-Body)</a:t>
            </a:r>
          </a:p>
        </p:txBody>
      </p:sp>
      <p:pic>
        <p:nvPicPr>
          <p:cNvPr id="33794" name="Picture 4">
            <a:extLst>
              <a:ext uri="{FF2B5EF4-FFF2-40B4-BE49-F238E27FC236}">
                <a16:creationId xmlns:a16="http://schemas.microsoft.com/office/drawing/2014/main" id="{348A41AB-B163-BE89-A9EB-172692AC9DC2}"/>
              </a:ext>
            </a:extLst>
          </p:cNvPr>
          <p:cNvPicPr>
            <a:picLocks noChangeAspect="1"/>
          </p:cNvPicPr>
          <p:nvPr/>
        </p:nvPicPr>
        <p:blipFill>
          <a:blip r:embed="rId3">
            <a:extLst>
              <a:ext uri="{28A0092B-C50C-407E-A947-70E740481C1C}">
                <a14:useLocalDpi xmlns:a14="http://schemas.microsoft.com/office/drawing/2010/main" val="0"/>
              </a:ext>
            </a:extLst>
          </a:blip>
          <a:srcRect l="996"/>
          <a:stretch>
            <a:fillRect/>
          </a:stretch>
        </p:blipFill>
        <p:spPr bwMode="auto">
          <a:xfrm>
            <a:off x="44450" y="1463675"/>
            <a:ext cx="818038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1">
            <a:extLst>
              <a:ext uri="{FF2B5EF4-FFF2-40B4-BE49-F238E27FC236}">
                <a16:creationId xmlns:a16="http://schemas.microsoft.com/office/drawing/2014/main" id="{B3B010EE-04CF-C480-2936-0CCB4181591B}"/>
              </a:ext>
            </a:extLst>
          </p:cNvPr>
          <p:cNvSpPr txBox="1">
            <a:spLocks/>
          </p:cNvSpPr>
          <p:nvPr/>
        </p:nvSpPr>
        <p:spPr bwMode="auto">
          <a:xfrm>
            <a:off x="5249863" y="2217738"/>
            <a:ext cx="3841750" cy="219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lstStyle>
            <a:lvl1pPr marL="228600" indent="-228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rgbClr val="930035"/>
              </a:buClr>
              <a:buSzPct val="65000"/>
              <a:buFont typeface="Wingdings" pitchFamily="2" charset="2"/>
              <a:buChar char="n"/>
            </a:pPr>
            <a:r>
              <a:rPr lang="en-US" altLang="en-US" sz="1600">
                <a:cs typeface="Arial" panose="020B0604020202020204" pitchFamily="34" charset="0"/>
              </a:rPr>
              <a:t>APU reduces data transfer times for all problem sizes.</a:t>
            </a:r>
          </a:p>
          <a:p>
            <a:pPr>
              <a:spcBef>
                <a:spcPct val="20000"/>
              </a:spcBef>
              <a:buClr>
                <a:srgbClr val="930035"/>
              </a:buClr>
              <a:buSzPct val="65000"/>
              <a:buFont typeface="Wingdings" pitchFamily="2" charset="2"/>
              <a:buChar char="n"/>
            </a:pPr>
            <a:r>
              <a:rPr lang="en-US" altLang="en-US" sz="1600">
                <a:cs typeface="Arial" panose="020B0604020202020204" pitchFamily="34" charset="0"/>
              </a:rPr>
              <a:t>The efficacy of the APU increases as the problem size increases, but …</a:t>
            </a:r>
          </a:p>
          <a:p>
            <a:pPr>
              <a:spcBef>
                <a:spcPct val="20000"/>
              </a:spcBef>
              <a:buClr>
                <a:srgbClr val="930035"/>
              </a:buClr>
              <a:buSzPct val="65000"/>
              <a:buFont typeface="Wingdings" pitchFamily="2" charset="2"/>
              <a:buChar char="n"/>
            </a:pPr>
            <a:r>
              <a:rPr lang="en-US" altLang="en-US" sz="1600">
                <a:cs typeface="Arial" panose="020B0604020202020204" pitchFamily="34" charset="0"/>
              </a:rPr>
              <a:t>The kernel executes fastest on discrete AMD 5870 due to more and faster GPU cores. The fused AMD Zacate APU is next fastest.</a:t>
            </a:r>
          </a:p>
          <a:p>
            <a:pPr>
              <a:spcBef>
                <a:spcPct val="20000"/>
              </a:spcBef>
              <a:buClr>
                <a:schemeClr val="accent1"/>
              </a:buClr>
              <a:buSzPct val="65000"/>
              <a:buFont typeface="Wingdings" pitchFamily="2" charset="2"/>
              <a:buChar char="n"/>
            </a:pPr>
            <a:endParaRPr lang="en-US" altLang="en-US" sz="16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0A817D0-9840-86DB-F294-0E6BE6C14B89}"/>
              </a:ext>
            </a:extLst>
          </p:cNvPr>
          <p:cNvSpPr>
            <a:spLocks noGrp="1"/>
          </p:cNvSpPr>
          <p:nvPr>
            <p:ph type="title"/>
          </p:nvPr>
        </p:nvSpPr>
        <p:spPr/>
        <p:txBody>
          <a:bodyPr/>
          <a:lstStyle/>
          <a:p>
            <a:r>
              <a:rPr lang="en-US" altLang="en-US" sz="2800"/>
              <a:t>Performance:  </a:t>
            </a:r>
            <a:br>
              <a:rPr lang="en-US" altLang="en-US" sz="2800"/>
            </a:br>
            <a:r>
              <a:rPr lang="en-US" altLang="en-US" sz="2800"/>
              <a:t>Reduction (Dense Linear Algebra) </a:t>
            </a:r>
          </a:p>
        </p:txBody>
      </p:sp>
      <p:pic>
        <p:nvPicPr>
          <p:cNvPr id="35842" name="Picture 4">
            <a:extLst>
              <a:ext uri="{FF2B5EF4-FFF2-40B4-BE49-F238E27FC236}">
                <a16:creationId xmlns:a16="http://schemas.microsoft.com/office/drawing/2014/main" id="{32C557E3-CDC1-4388-913E-4652F489F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27150"/>
            <a:ext cx="82851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Content Placeholder 16">
            <a:extLst>
              <a:ext uri="{FF2B5EF4-FFF2-40B4-BE49-F238E27FC236}">
                <a16:creationId xmlns:a16="http://schemas.microsoft.com/office/drawing/2014/main" id="{F92F5E0B-CFFC-E6D9-6BCA-2B3A47595716}"/>
              </a:ext>
            </a:extLst>
          </p:cNvPr>
          <p:cNvSpPr>
            <a:spLocks noGrp="1"/>
          </p:cNvSpPr>
          <p:nvPr>
            <p:ph idx="4294967295"/>
          </p:nvPr>
        </p:nvSpPr>
        <p:spPr>
          <a:xfrm>
            <a:off x="5356225" y="2105025"/>
            <a:ext cx="3787775" cy="2378075"/>
          </a:xfrm>
          <a:solidFill>
            <a:schemeClr val="bg1"/>
          </a:solidFill>
        </p:spPr>
        <p:txBody>
          <a:bodyPr/>
          <a:lstStyle/>
          <a:p>
            <a:pPr>
              <a:buClr>
                <a:srgbClr val="930035"/>
              </a:buClr>
              <a:buFont typeface="Wingdings" pitchFamily="2" charset="2"/>
              <a:buChar char="§"/>
            </a:pPr>
            <a:r>
              <a:rPr lang="en-US" altLang="en-US" sz="1600">
                <a:latin typeface="Calibri" panose="020F0502020204030204" pitchFamily="34" charset="0"/>
              </a:rPr>
              <a:t>The </a:t>
            </a:r>
            <a:r>
              <a:rPr lang="en-US" altLang="en-US" sz="1600" i="1">
                <a:latin typeface="Calibri" panose="020F0502020204030204" pitchFamily="34" charset="0"/>
              </a:rPr>
              <a:t>execution time profiles </a:t>
            </a:r>
            <a:r>
              <a:rPr lang="en-US" altLang="en-US" sz="1600">
                <a:latin typeface="Calibri" panose="020F0502020204030204" pitchFamily="34" charset="0"/>
              </a:rPr>
              <a:t>of the fused AMD APU and the discrete AMD 5870 are complementary.</a:t>
            </a:r>
          </a:p>
          <a:p>
            <a:pPr marL="635000" lvl="1" indent="-223838">
              <a:buClr>
                <a:srgbClr val="008000"/>
              </a:buClr>
              <a:buSzPct val="65000"/>
              <a:buFont typeface="Arial" panose="020B0604020202020204" pitchFamily="34" charset="0"/>
              <a:buChar char="•"/>
            </a:pPr>
            <a:r>
              <a:rPr lang="en-US" altLang="en-US" sz="1600">
                <a:latin typeface="Calibri" panose="020F0502020204030204" pitchFamily="34" charset="0"/>
              </a:rPr>
              <a:t>Fused AMD APU die with only 80 GPU cores </a:t>
            </a:r>
            <a:r>
              <a:rPr lang="en-US" altLang="en-US" sz="1600" i="1">
                <a:latin typeface="Calibri" panose="020F0502020204030204" pitchFamily="34" charset="0"/>
              </a:rPr>
              <a:t>significantly </a:t>
            </a:r>
            <a:r>
              <a:rPr lang="en-US" altLang="en-US" sz="1600">
                <a:latin typeface="Calibri" panose="020F0502020204030204" pitchFamily="34" charset="0"/>
              </a:rPr>
              <a:t>improves </a:t>
            </a:r>
            <a:r>
              <a:rPr lang="en-US" altLang="en-US" sz="1600" i="1">
                <a:latin typeface="Calibri" panose="020F0502020204030204" pitchFamily="34" charset="0"/>
              </a:rPr>
              <a:t>data transfer time</a:t>
            </a:r>
            <a:r>
              <a:rPr lang="en-US" altLang="en-US" sz="1600">
                <a:latin typeface="Calibri" panose="020F0502020204030204" pitchFamily="34" charset="0"/>
              </a:rPr>
              <a:t>.</a:t>
            </a:r>
          </a:p>
          <a:p>
            <a:pPr marL="635000" lvl="1" indent="-223838">
              <a:buClr>
                <a:srgbClr val="008000"/>
              </a:buClr>
              <a:buSzPct val="65000"/>
              <a:buFont typeface="Arial" panose="020B0604020202020204" pitchFamily="34" charset="0"/>
              <a:buChar char="•"/>
            </a:pPr>
            <a:r>
              <a:rPr lang="en-US" altLang="en-US" sz="1600">
                <a:solidFill>
                  <a:srgbClr val="FF6600"/>
                </a:solidFill>
                <a:latin typeface="Calibri" panose="020F0502020204030204" pitchFamily="34" charset="0"/>
              </a:rPr>
              <a:t>Discrete AMD 5870 die with 1600 </a:t>
            </a:r>
            <a:r>
              <a:rPr lang="en-US" altLang="en-US" sz="1600" i="1">
                <a:solidFill>
                  <a:srgbClr val="FF6600"/>
                </a:solidFill>
                <a:latin typeface="Calibri" panose="020F0502020204030204" pitchFamily="34" charset="0"/>
              </a:rPr>
              <a:t>faster</a:t>
            </a:r>
            <a:r>
              <a:rPr lang="en-US" altLang="en-US" sz="1600">
                <a:solidFill>
                  <a:srgbClr val="FF6600"/>
                </a:solidFill>
                <a:latin typeface="Calibri" panose="020F0502020204030204" pitchFamily="34" charset="0"/>
              </a:rPr>
              <a:t> GPU cores </a:t>
            </a:r>
            <a:r>
              <a:rPr lang="en-US" altLang="en-US" sz="1600" i="1">
                <a:solidFill>
                  <a:srgbClr val="FF6600"/>
                </a:solidFill>
                <a:latin typeface="Calibri" panose="020F0502020204030204" pitchFamily="34" charset="0"/>
              </a:rPr>
              <a:t>significantly</a:t>
            </a:r>
            <a:r>
              <a:rPr lang="en-US" altLang="en-US" sz="1600">
                <a:solidFill>
                  <a:srgbClr val="FF6600"/>
                </a:solidFill>
                <a:latin typeface="Calibri" panose="020F0502020204030204" pitchFamily="34" charset="0"/>
              </a:rPr>
              <a:t> improves </a:t>
            </a:r>
            <a:r>
              <a:rPr lang="en-US" altLang="en-US" sz="1600" i="1">
                <a:solidFill>
                  <a:srgbClr val="FF6600"/>
                </a:solidFill>
                <a:latin typeface="Calibri" panose="020F0502020204030204" pitchFamily="34" charset="0"/>
              </a:rPr>
              <a:t>kernel execution time.</a:t>
            </a:r>
            <a:endParaRPr lang="en-US" altLang="en-US" sz="1600">
              <a:solidFill>
                <a:srgbClr val="FF6600"/>
              </a:solidFill>
              <a:latin typeface="Calibri" panose="020F0502020204030204" pitchFamily="34" charset="0"/>
            </a:endParaRPr>
          </a:p>
          <a:p>
            <a:endParaRPr lang="en-US" altLang="en-US" sz="1600">
              <a:latin typeface="Calibri" panose="020F0502020204030204" pitchFamily="34" charset="0"/>
            </a:endParaRPr>
          </a:p>
          <a:p>
            <a:pPr marL="635000" lvl="1" indent="-223838">
              <a:buClr>
                <a:schemeClr val="accent1"/>
              </a:buClr>
              <a:buSzPct val="65000"/>
              <a:buFont typeface="Arial" panose="020B0604020202020204" pitchFamily="34" charset="0"/>
              <a:buChar char="•"/>
            </a:pPr>
            <a:endParaRPr lang="en-US" altLang="en-US" sz="1600">
              <a:solidFill>
                <a:schemeClr val="tx1"/>
              </a:solidFill>
              <a:latin typeface="Calibri" panose="020F0502020204030204" pitchFamily="34" charset="0"/>
            </a:endParaRPr>
          </a:p>
          <a:p>
            <a:endParaRPr lang="en-US" altLang="en-US">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4">
                                            <p:bg/>
                                          </p:spTgt>
                                        </p:tgtEl>
                                        <p:attrNameLst>
                                          <p:attrName>style.visibility</p:attrName>
                                        </p:attrNameLst>
                                      </p:cBhvr>
                                      <p:to>
                                        <p:strVal val="visible"/>
                                      </p:to>
                                    </p:set>
                                    <p:animEffect transition="in" filter="slide(fromBottom)">
                                      <p:cBhvr>
                                        <p:cTn id="7" dur="500"/>
                                        <p:tgtEl>
                                          <p:spTgt spid="87044">
                                            <p:bg/>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7044">
                                            <p:txEl>
                                              <p:pRg st="0" end="0"/>
                                            </p:txEl>
                                          </p:spTgt>
                                        </p:tgtEl>
                                        <p:attrNameLst>
                                          <p:attrName>style.visibility</p:attrName>
                                        </p:attrNameLst>
                                      </p:cBhvr>
                                      <p:to>
                                        <p:strVal val="visible"/>
                                      </p:to>
                                    </p:set>
                                    <p:animEffect transition="in" filter="slide(fromBottom)">
                                      <p:cBhvr>
                                        <p:cTn id="10" dur="500"/>
                                        <p:tgtEl>
                                          <p:spTgt spid="87044">
                                            <p:txEl>
                                              <p:pRg st="0" end="0"/>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7044">
                                            <p:txEl>
                                              <p:pRg st="1" end="1"/>
                                            </p:txEl>
                                          </p:spTgt>
                                        </p:tgtEl>
                                        <p:attrNameLst>
                                          <p:attrName>style.visibility</p:attrName>
                                        </p:attrNameLst>
                                      </p:cBhvr>
                                      <p:to>
                                        <p:strVal val="visible"/>
                                      </p:to>
                                    </p:set>
                                    <p:animEffect transition="in" filter="slide(fromBottom)">
                                      <p:cBhvr>
                                        <p:cTn id="13" dur="500"/>
                                        <p:tgtEl>
                                          <p:spTgt spid="87044">
                                            <p:txEl>
                                              <p:pRg st="1" end="1"/>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7044">
                                            <p:txEl>
                                              <p:pRg st="2" end="2"/>
                                            </p:txEl>
                                          </p:spTgt>
                                        </p:tgtEl>
                                        <p:attrNameLst>
                                          <p:attrName>style.visibility</p:attrName>
                                        </p:attrNameLst>
                                      </p:cBhvr>
                                      <p:to>
                                        <p:strVal val="visible"/>
                                      </p:to>
                                    </p:set>
                                    <p:animEffect transition="in" filter="slide(fromBottom)">
                                      <p:cBhvr>
                                        <p:cTn id="16" dur="500"/>
                                        <p:tgtEl>
                                          <p:spTgt spid="870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DF72778-7922-5FBC-60CA-603BCCB66920}"/>
              </a:ext>
            </a:extLst>
          </p:cNvPr>
          <p:cNvSpPr>
            <a:spLocks noGrp="1" noChangeArrowheads="1"/>
          </p:cNvSpPr>
          <p:nvPr>
            <p:ph type="title"/>
          </p:nvPr>
        </p:nvSpPr>
        <p:spPr/>
        <p:txBody>
          <a:bodyPr/>
          <a:lstStyle/>
          <a:p>
            <a:r>
              <a:rPr lang="en-US" altLang="en-US"/>
              <a:t>Roofline Performance Model</a:t>
            </a:r>
            <a:br>
              <a:rPr lang="en-US" altLang="en-US"/>
            </a:br>
            <a:r>
              <a:rPr lang="en-US" altLang="en-US" sz="2000"/>
              <a:t>[Williams et al., 2009]</a:t>
            </a:r>
            <a:endParaRPr lang="en-AU" altLang="en-US"/>
          </a:p>
        </p:txBody>
      </p:sp>
      <p:sp>
        <p:nvSpPr>
          <p:cNvPr id="37890" name="Rectangle 3">
            <a:extLst>
              <a:ext uri="{FF2B5EF4-FFF2-40B4-BE49-F238E27FC236}">
                <a16:creationId xmlns:a16="http://schemas.microsoft.com/office/drawing/2014/main" id="{3B705A7B-9236-6683-032C-0B403F0866B1}"/>
              </a:ext>
            </a:extLst>
          </p:cNvPr>
          <p:cNvSpPr>
            <a:spLocks noGrp="1" noChangeArrowheads="1"/>
          </p:cNvSpPr>
          <p:nvPr>
            <p:ph type="body" idx="1"/>
          </p:nvPr>
        </p:nvSpPr>
        <p:spPr>
          <a:xfrm>
            <a:off x="685800" y="1409700"/>
            <a:ext cx="7772400" cy="4914900"/>
          </a:xfrm>
        </p:spPr>
        <p:txBody>
          <a:bodyPr/>
          <a:lstStyle/>
          <a:p>
            <a:r>
              <a:rPr lang="en-US" altLang="en-US" dirty="0"/>
              <a:t>Basic Idea</a:t>
            </a:r>
          </a:p>
          <a:p>
            <a:pPr lvl="1"/>
            <a:r>
              <a:rPr lang="en-US" altLang="en-US" dirty="0"/>
              <a:t>Plot peak floating-point throughput as a function of arithmetic intensity</a:t>
            </a:r>
          </a:p>
          <a:p>
            <a:pPr lvl="1"/>
            <a:r>
              <a:rPr lang="en-US" altLang="en-US" dirty="0"/>
              <a:t>Ties together floating-point performance, memory performance for a target machine, and arithmetic intensity</a:t>
            </a:r>
          </a:p>
          <a:p>
            <a:r>
              <a:rPr lang="en-US" altLang="en-US" dirty="0"/>
              <a:t>Arithmetic Intensity</a:t>
            </a:r>
          </a:p>
          <a:p>
            <a:pPr lvl="1"/>
            <a:r>
              <a:rPr lang="en-US" altLang="en-US" dirty="0"/>
              <a:t>Floating-point operations per byte read</a:t>
            </a:r>
          </a:p>
        </p:txBody>
      </p:sp>
      <p:sp>
        <p:nvSpPr>
          <p:cNvPr id="37891" name="Text Box 5">
            <a:extLst>
              <a:ext uri="{FF2B5EF4-FFF2-40B4-BE49-F238E27FC236}">
                <a16:creationId xmlns:a16="http://schemas.microsoft.com/office/drawing/2014/main" id="{E5C1F74D-ED29-783D-1A01-4B030B9F1248}"/>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pic>
        <p:nvPicPr>
          <p:cNvPr id="37892" name="Picture 2">
            <a:extLst>
              <a:ext uri="{FF2B5EF4-FFF2-40B4-BE49-F238E27FC236}">
                <a16:creationId xmlns:a16="http://schemas.microsoft.com/office/drawing/2014/main" id="{CC0456FB-5F2F-39C8-AD61-E7ECBCF5D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4086225"/>
            <a:ext cx="54641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BD6E7106-18BC-1FB6-9222-675F1D988885}"/>
              </a:ext>
            </a:extLst>
          </p:cNvPr>
          <p:cNvSpPr>
            <a:spLocks noGrp="1" noChangeArrowheads="1"/>
          </p:cNvSpPr>
          <p:nvPr>
            <p:ph type="title"/>
          </p:nvPr>
        </p:nvSpPr>
        <p:spPr/>
        <p:txBody>
          <a:bodyPr/>
          <a:lstStyle/>
          <a:p>
            <a:r>
              <a:rPr lang="en-US" altLang="en-US"/>
              <a:t>Examples</a:t>
            </a:r>
            <a:endParaRPr lang="en-AU" altLang="en-US"/>
          </a:p>
        </p:txBody>
      </p:sp>
      <p:sp>
        <p:nvSpPr>
          <p:cNvPr id="39938" name="Rectangle 3">
            <a:extLst>
              <a:ext uri="{FF2B5EF4-FFF2-40B4-BE49-F238E27FC236}">
                <a16:creationId xmlns:a16="http://schemas.microsoft.com/office/drawing/2014/main" id="{3AF64873-FAE3-D479-BB30-53C9AB7FC7B8}"/>
              </a:ext>
            </a:extLst>
          </p:cNvPr>
          <p:cNvSpPr>
            <a:spLocks noGrp="1" noChangeArrowheads="1"/>
          </p:cNvSpPr>
          <p:nvPr>
            <p:ph type="body" idx="1"/>
          </p:nvPr>
        </p:nvSpPr>
        <p:spPr/>
        <p:txBody>
          <a:bodyPr/>
          <a:lstStyle/>
          <a:p>
            <a:r>
              <a:rPr lang="en-US" altLang="en-US"/>
              <a:t>Attainable GFLOPs/sec = min (Peak Memory BW × Arithmetic Intensity, Peak Floating Point Perf.)</a:t>
            </a:r>
          </a:p>
        </p:txBody>
      </p:sp>
      <p:sp>
        <p:nvSpPr>
          <p:cNvPr id="39939" name="Text Box 5">
            <a:extLst>
              <a:ext uri="{FF2B5EF4-FFF2-40B4-BE49-F238E27FC236}">
                <a16:creationId xmlns:a16="http://schemas.microsoft.com/office/drawing/2014/main" id="{7A7D3548-0087-E0F0-0AAB-46BF75D0CDD9}"/>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pic>
        <p:nvPicPr>
          <p:cNvPr id="39940" name="Picture 2">
            <a:extLst>
              <a:ext uri="{FF2B5EF4-FFF2-40B4-BE49-F238E27FC236}">
                <a16:creationId xmlns:a16="http://schemas.microsoft.com/office/drawing/2014/main" id="{FEC5F58C-4C37-60CD-DDE5-337E8704A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33600"/>
            <a:ext cx="71342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C58D214-F7FA-944F-A046-44C359F6BD26}"/>
              </a:ext>
            </a:extLst>
          </p:cNvPr>
          <p:cNvSpPr>
            <a:spLocks noGrp="1"/>
          </p:cNvSpPr>
          <p:nvPr>
            <p:ph type="title"/>
          </p:nvPr>
        </p:nvSpPr>
        <p:spPr>
          <a:xfrm>
            <a:off x="545124" y="333142"/>
            <a:ext cx="7772400" cy="762000"/>
          </a:xfrm>
        </p:spPr>
        <p:txBody>
          <a:bodyPr/>
          <a:lstStyle/>
          <a:p>
            <a:r>
              <a:rPr lang="en-US" altLang="en-US" dirty="0"/>
              <a:t>Acknowledgements</a:t>
            </a:r>
          </a:p>
        </p:txBody>
      </p:sp>
      <p:sp>
        <p:nvSpPr>
          <p:cNvPr id="18434" name="Content Placeholder 2">
            <a:extLst>
              <a:ext uri="{FF2B5EF4-FFF2-40B4-BE49-F238E27FC236}">
                <a16:creationId xmlns:a16="http://schemas.microsoft.com/office/drawing/2014/main" id="{6CBFC776-2424-144D-9B73-01E91F7A146B}"/>
              </a:ext>
            </a:extLst>
          </p:cNvPr>
          <p:cNvSpPr>
            <a:spLocks noGrp="1"/>
          </p:cNvSpPr>
          <p:nvPr>
            <p:ph idx="1"/>
          </p:nvPr>
        </p:nvSpPr>
        <p:spPr>
          <a:xfrm>
            <a:off x="545124" y="1215851"/>
            <a:ext cx="8056266" cy="5159549"/>
          </a:xfrm>
        </p:spPr>
        <p:txBody>
          <a:bodyPr/>
          <a:lstStyle/>
          <a:p>
            <a:r>
              <a:rPr lang="en-US" altLang="en-US" dirty="0"/>
              <a:t>Thanks to many sources for slide material</a:t>
            </a:r>
          </a:p>
          <a:p>
            <a:pPr lvl="1">
              <a:spcBef>
                <a:spcPts val="600"/>
              </a:spcBef>
              <a:buFontTx/>
              <a:buNone/>
            </a:pPr>
            <a:r>
              <a:rPr lang="en-US" altLang="en-US" sz="1600" dirty="0"/>
              <a:t>© 1990 Morgan Kaufmann Publishers, © 2001-present Elsevier</a:t>
            </a:r>
          </a:p>
          <a:p>
            <a:pPr lvl="1">
              <a:spcBef>
                <a:spcPts val="0"/>
              </a:spcBef>
              <a:buFontTx/>
              <a:buNone/>
            </a:pPr>
            <a:r>
              <a:rPr lang="en-US" altLang="en-US" sz="1600" dirty="0"/>
              <a:t>	Computer Architecture: A Quantitative Approach by J. Hennessy &amp; D. Patterson</a:t>
            </a:r>
          </a:p>
          <a:p>
            <a:pPr lvl="1">
              <a:spcBef>
                <a:spcPts val="600"/>
              </a:spcBef>
              <a:buNone/>
            </a:pPr>
            <a:r>
              <a:rPr lang="en-US" altLang="en-US" sz="1600" dirty="0"/>
              <a:t>© 1994 Morgan Kaufmann Publishers, © 2001-present Elsevier </a:t>
            </a:r>
          </a:p>
          <a:p>
            <a:pPr lvl="1">
              <a:spcBef>
                <a:spcPts val="0"/>
              </a:spcBef>
              <a:buFontTx/>
              <a:buNone/>
            </a:pPr>
            <a:r>
              <a:rPr lang="en-US" altLang="en-US" sz="1600" dirty="0"/>
              <a:t>	Computer Organization and Design by D. Patterson &amp; J. Hennessy</a:t>
            </a:r>
          </a:p>
          <a:p>
            <a:pPr lvl="1">
              <a:spcBef>
                <a:spcPts val="600"/>
              </a:spcBef>
              <a:buNone/>
            </a:pPr>
            <a:r>
              <a:rPr lang="en-US" altLang="en-US" sz="1600" dirty="0"/>
              <a:t>© 2002 K. </a:t>
            </a:r>
            <a:r>
              <a:rPr lang="en-US" altLang="en-US" sz="1600" dirty="0" err="1"/>
              <a:t>Asinovic</a:t>
            </a:r>
            <a:r>
              <a:rPr lang="en-US" altLang="en-US" sz="1600" dirty="0"/>
              <a:t> &amp; Arvind, MIT</a:t>
            </a:r>
          </a:p>
          <a:p>
            <a:pPr lvl="1">
              <a:spcBef>
                <a:spcPts val="600"/>
              </a:spcBef>
              <a:buNone/>
            </a:pPr>
            <a:r>
              <a:rPr lang="en-US" altLang="en-US" sz="1600" dirty="0"/>
              <a:t>© 2002 J. </a:t>
            </a:r>
            <a:r>
              <a:rPr lang="en-US" altLang="en-US" sz="1600" dirty="0" err="1"/>
              <a:t>Kubiatowicz</a:t>
            </a:r>
            <a:r>
              <a:rPr lang="en-US" altLang="en-US" sz="1600" dirty="0"/>
              <a:t>, University of California at Berkeley </a:t>
            </a:r>
          </a:p>
          <a:p>
            <a:pPr lvl="1">
              <a:spcBef>
                <a:spcPts val="600"/>
              </a:spcBef>
              <a:buFontTx/>
              <a:buNone/>
            </a:pPr>
            <a:r>
              <a:rPr lang="en-US" altLang="en-US" sz="1600" dirty="0"/>
              <a:t>© 2006, © 2010 No Starch Press for Inside the Machine by J. Stokes</a:t>
            </a:r>
          </a:p>
          <a:p>
            <a:pPr lvl="1">
              <a:spcBef>
                <a:spcPts val="600"/>
              </a:spcBef>
              <a:buFontTx/>
              <a:buNone/>
            </a:pPr>
            <a:r>
              <a:rPr lang="en-US" altLang="en-US" sz="1600" dirty="0"/>
              <a:t>© 2007 W.-M. </a:t>
            </a:r>
            <a:r>
              <a:rPr lang="en-US" altLang="en-US" sz="1600" dirty="0" err="1"/>
              <a:t>Hwu</a:t>
            </a:r>
            <a:r>
              <a:rPr lang="en-US" altLang="en-US" sz="1600" dirty="0"/>
              <a:t> &amp; D. Kirk, University of Illinois &amp; NVIDIA</a:t>
            </a:r>
          </a:p>
          <a:p>
            <a:pPr lvl="1">
              <a:spcBef>
                <a:spcPts val="600"/>
              </a:spcBef>
              <a:buFontTx/>
              <a:buNone/>
            </a:pPr>
            <a:r>
              <a:rPr lang="en-US" altLang="en-US" sz="1600" dirty="0"/>
              <a:t>© 2007-2010 J. Owens, University of California at Davis</a:t>
            </a:r>
          </a:p>
          <a:p>
            <a:pPr lvl="1">
              <a:spcBef>
                <a:spcPts val="600"/>
              </a:spcBef>
              <a:buFontTx/>
              <a:buNone/>
            </a:pPr>
            <a:r>
              <a:rPr lang="en-US" altLang="en-US" sz="1600" dirty="0"/>
              <a:t>© 2010 CRC Press for Introduction to Concurrency in Programming Languages by M. </a:t>
            </a:r>
            <a:r>
              <a:rPr lang="en-US" altLang="en-US" sz="1600" dirty="0" err="1"/>
              <a:t>Sottile</a:t>
            </a:r>
            <a:r>
              <a:rPr lang="en-US" altLang="en-US" sz="1600" dirty="0"/>
              <a:t>, T. Mattson, and C. Rasmussen</a:t>
            </a:r>
          </a:p>
          <a:p>
            <a:pPr lvl="1">
              <a:spcBef>
                <a:spcPts val="600"/>
              </a:spcBef>
              <a:buFontTx/>
              <a:buNone/>
            </a:pPr>
            <a:r>
              <a:rPr lang="en-US" altLang="en-US" sz="1600" dirty="0"/>
              <a:t>© 2017, IBM POWER9 Processor Architecture by </a:t>
            </a:r>
            <a:r>
              <a:rPr lang="en-US" altLang="en-US" sz="1600" dirty="0" err="1"/>
              <a:t>Sadasivam</a:t>
            </a:r>
            <a:r>
              <a:rPr lang="en-US" altLang="en-US" sz="1600" dirty="0"/>
              <a:t> et al., IBM</a:t>
            </a:r>
          </a:p>
          <a:p>
            <a:pPr lvl="1">
              <a:spcBef>
                <a:spcPts val="600"/>
              </a:spcBef>
              <a:buFontTx/>
              <a:buNone/>
            </a:pPr>
            <a:r>
              <a:rPr lang="en-US" altLang="en-US" sz="1600" dirty="0"/>
              <a:t>© 2016, © 2019 POWER9 Processor User’s Manual, IBM</a:t>
            </a:r>
          </a:p>
          <a:p>
            <a:pPr lvl="1">
              <a:spcBef>
                <a:spcPts val="600"/>
              </a:spcBef>
              <a:buFontTx/>
              <a:buNone/>
            </a:pPr>
            <a:r>
              <a:rPr lang="en-US" altLang="en-US" sz="1600" dirty="0"/>
              <a:t>© The </a:t>
            </a:r>
            <a:r>
              <a:rPr lang="en-US" altLang="en-US" sz="1600" dirty="0" err="1"/>
              <a:t>OpenPOWER</a:t>
            </a:r>
            <a:r>
              <a:rPr lang="en-US" altLang="en-US" sz="1600" dirty="0"/>
              <a:t> Foundation</a:t>
            </a:r>
          </a:p>
          <a:p>
            <a:pPr lvl="1">
              <a:spcBef>
                <a:spcPts val="600"/>
              </a:spcBef>
              <a:buFontTx/>
              <a:buNone/>
            </a:pPr>
            <a:r>
              <a:rPr lang="en-US" altLang="en-US" sz="1600" dirty="0"/>
              <a:t>© 2022, W. Feng, Virginia Tech</a:t>
            </a:r>
          </a:p>
        </p:txBody>
      </p:sp>
    </p:spTree>
    <p:extLst>
      <p:ext uri="{BB962C8B-B14F-4D97-AF65-F5344CB8AC3E}">
        <p14:creationId xmlns:p14="http://schemas.microsoft.com/office/powerpoint/2010/main" val="224264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485A7D5-C37F-2FEB-66A7-9171A33B9071}"/>
              </a:ext>
            </a:extLst>
          </p:cNvPr>
          <p:cNvSpPr>
            <a:spLocks noGrp="1" noChangeArrowheads="1"/>
          </p:cNvSpPr>
          <p:nvPr>
            <p:ph type="title"/>
          </p:nvPr>
        </p:nvSpPr>
        <p:spPr/>
        <p:txBody>
          <a:bodyPr/>
          <a:lstStyle/>
          <a:p>
            <a:r>
              <a:rPr lang="en-US" altLang="en-US"/>
              <a:t>SIMD Extensions</a:t>
            </a:r>
            <a:endParaRPr lang="en-AU" altLang="en-US"/>
          </a:p>
        </p:txBody>
      </p:sp>
      <p:sp>
        <p:nvSpPr>
          <p:cNvPr id="19458" name="Rectangle 3">
            <a:extLst>
              <a:ext uri="{FF2B5EF4-FFF2-40B4-BE49-F238E27FC236}">
                <a16:creationId xmlns:a16="http://schemas.microsoft.com/office/drawing/2014/main" id="{F2179AB1-EDC3-38B0-AE7F-6F9D4E033553}"/>
              </a:ext>
            </a:extLst>
          </p:cNvPr>
          <p:cNvSpPr>
            <a:spLocks noGrp="1" noChangeArrowheads="1"/>
          </p:cNvSpPr>
          <p:nvPr>
            <p:ph type="body" idx="1"/>
          </p:nvPr>
        </p:nvSpPr>
        <p:spPr/>
        <p:txBody>
          <a:bodyPr/>
          <a:lstStyle/>
          <a:p>
            <a:r>
              <a:rPr lang="en-US" altLang="en-US"/>
              <a:t>Media applications operate on data types narrower than the native word size</a:t>
            </a:r>
          </a:p>
          <a:p>
            <a:pPr lvl="1"/>
            <a:r>
              <a:rPr lang="en-US" altLang="en-US"/>
              <a:t>Examples:  graphics and sound</a:t>
            </a:r>
          </a:p>
          <a:p>
            <a:pPr lvl="1"/>
            <a:endParaRPr lang="en-US" altLang="en-US"/>
          </a:p>
          <a:p>
            <a:r>
              <a:rPr lang="en-US" altLang="en-US"/>
              <a:t>Major limitations (compared to vector instructions)</a:t>
            </a:r>
          </a:p>
          <a:p>
            <a:pPr lvl="1"/>
            <a:r>
              <a:rPr lang="en-US" altLang="en-US"/>
              <a:t>Number of data operands encoded into op code</a:t>
            </a:r>
          </a:p>
          <a:p>
            <a:pPr lvl="2"/>
            <a:r>
              <a:rPr lang="en-US" altLang="en-US"/>
              <a:t>Consequence?</a:t>
            </a:r>
          </a:p>
          <a:p>
            <a:pPr lvl="1"/>
            <a:r>
              <a:rPr lang="en-US" altLang="en-US"/>
              <a:t>No sophisticated addressing modes (strided, scatter-gather)</a:t>
            </a:r>
          </a:p>
          <a:p>
            <a:pPr lvl="2"/>
            <a:r>
              <a:rPr lang="en-US" altLang="en-US"/>
              <a:t>Consequence?</a:t>
            </a:r>
          </a:p>
          <a:p>
            <a:pPr lvl="1"/>
            <a:r>
              <a:rPr lang="en-US" altLang="en-US"/>
              <a:t>No mask registers</a:t>
            </a:r>
          </a:p>
          <a:p>
            <a:pPr lvl="2"/>
            <a:r>
              <a:rPr lang="en-US" altLang="en-US"/>
              <a:t>Consequence?  </a:t>
            </a:r>
          </a:p>
        </p:txBody>
      </p:sp>
      <p:sp>
        <p:nvSpPr>
          <p:cNvPr id="19459" name="Text Box 5">
            <a:extLst>
              <a:ext uri="{FF2B5EF4-FFF2-40B4-BE49-F238E27FC236}">
                <a16:creationId xmlns:a16="http://schemas.microsoft.com/office/drawing/2014/main" id="{CDE3674B-5270-55F1-A0B9-64D4C4471BDC}"/>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68A06D89-C658-CE94-72B3-D3EA3ACF2BB1}"/>
              </a:ext>
            </a:extLst>
          </p:cNvPr>
          <p:cNvSpPr>
            <a:spLocks noGrp="1" noChangeArrowheads="1"/>
          </p:cNvSpPr>
          <p:nvPr>
            <p:ph type="title"/>
          </p:nvPr>
        </p:nvSpPr>
        <p:spPr/>
        <p:txBody>
          <a:bodyPr/>
          <a:lstStyle/>
          <a:p>
            <a:r>
              <a:rPr lang="en-US" altLang="en-US"/>
              <a:t>SIMD Implementations</a:t>
            </a:r>
            <a:endParaRPr lang="en-AU" altLang="en-US"/>
          </a:p>
        </p:txBody>
      </p:sp>
      <p:sp>
        <p:nvSpPr>
          <p:cNvPr id="21506" name="Rectangle 3">
            <a:extLst>
              <a:ext uri="{FF2B5EF4-FFF2-40B4-BE49-F238E27FC236}">
                <a16:creationId xmlns:a16="http://schemas.microsoft.com/office/drawing/2014/main" id="{C9A94B4A-0D9E-CEA4-8456-4465622C4743}"/>
              </a:ext>
            </a:extLst>
          </p:cNvPr>
          <p:cNvSpPr>
            <a:spLocks noGrp="1" noChangeArrowheads="1"/>
          </p:cNvSpPr>
          <p:nvPr>
            <p:ph type="body" idx="1"/>
          </p:nvPr>
        </p:nvSpPr>
        <p:spPr/>
        <p:txBody>
          <a:bodyPr/>
          <a:lstStyle/>
          <a:p>
            <a:r>
              <a:rPr lang="en-US" altLang="en-US"/>
              <a:t>Implementations</a:t>
            </a:r>
          </a:p>
          <a:p>
            <a:pPr lvl="1"/>
            <a:r>
              <a:rPr lang="en-US" altLang="en-US"/>
              <a:t>Intel MMX (1996)</a:t>
            </a:r>
          </a:p>
          <a:p>
            <a:pPr lvl="2"/>
            <a:r>
              <a:rPr lang="en-US" altLang="en-US"/>
              <a:t>Eight 8-bit integer ops or four 16-bit integer ops</a:t>
            </a:r>
          </a:p>
          <a:p>
            <a:pPr lvl="1"/>
            <a:r>
              <a:rPr lang="en-US" altLang="en-US"/>
              <a:t>Streaming SIMD Extensions (SSE) (1999)</a:t>
            </a:r>
          </a:p>
          <a:p>
            <a:pPr lvl="2"/>
            <a:r>
              <a:rPr lang="en-US" altLang="en-US"/>
              <a:t>Eight 16-bit integer ops</a:t>
            </a:r>
          </a:p>
          <a:p>
            <a:pPr lvl="2"/>
            <a:r>
              <a:rPr lang="en-US" altLang="en-US"/>
              <a:t>Four 32-bit integer/fp ops or two 64-bit integer/fp ops</a:t>
            </a:r>
          </a:p>
          <a:p>
            <a:pPr lvl="1"/>
            <a:r>
              <a:rPr lang="en-US" altLang="en-US"/>
              <a:t>Advanced Vector Extensions (2010)</a:t>
            </a:r>
          </a:p>
          <a:p>
            <a:pPr lvl="2"/>
            <a:r>
              <a:rPr lang="en-US" altLang="en-US"/>
              <a:t>Four 64-bit integer/fp ops</a:t>
            </a:r>
          </a:p>
          <a:p>
            <a:pPr lvl="1"/>
            <a:endParaRPr lang="en-US" altLang="en-US"/>
          </a:p>
          <a:p>
            <a:pPr lvl="1"/>
            <a:r>
              <a:rPr lang="en-US" altLang="en-US"/>
              <a:t>Operands must be consecutive and aligned memory locations</a:t>
            </a:r>
          </a:p>
          <a:p>
            <a:pPr lvl="1"/>
            <a:endParaRPr lang="en-US" altLang="en-US"/>
          </a:p>
        </p:txBody>
      </p:sp>
      <p:sp>
        <p:nvSpPr>
          <p:cNvPr id="21507" name="Text Box 5">
            <a:extLst>
              <a:ext uri="{FF2B5EF4-FFF2-40B4-BE49-F238E27FC236}">
                <a16:creationId xmlns:a16="http://schemas.microsoft.com/office/drawing/2014/main" id="{6AC1BF41-EEE3-F0C7-B1C3-486B0012EC74}"/>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D19A0F03-17AF-99CE-FE61-46B9CC382606}"/>
              </a:ext>
            </a:extLst>
          </p:cNvPr>
          <p:cNvSpPr>
            <a:spLocks noGrp="1" noChangeArrowheads="1"/>
          </p:cNvSpPr>
          <p:nvPr>
            <p:ph type="title"/>
          </p:nvPr>
        </p:nvSpPr>
        <p:spPr>
          <a:xfrm>
            <a:off x="685800" y="205740"/>
            <a:ext cx="7772400" cy="762000"/>
          </a:xfrm>
        </p:spPr>
        <p:txBody>
          <a:bodyPr/>
          <a:lstStyle/>
          <a:p>
            <a:r>
              <a:rPr lang="en-US" altLang="en-US" dirty="0"/>
              <a:t>Example SIMD Code:  DAXPY</a:t>
            </a:r>
            <a:endParaRPr lang="en-AU" altLang="en-US" dirty="0"/>
          </a:p>
        </p:txBody>
      </p:sp>
      <p:sp>
        <p:nvSpPr>
          <p:cNvPr id="23554" name="Rectangle 3">
            <a:extLst>
              <a:ext uri="{FF2B5EF4-FFF2-40B4-BE49-F238E27FC236}">
                <a16:creationId xmlns:a16="http://schemas.microsoft.com/office/drawing/2014/main" id="{667CD434-B1C4-F1DE-B5A9-1D57733D24DC}"/>
              </a:ext>
            </a:extLst>
          </p:cNvPr>
          <p:cNvSpPr>
            <a:spLocks noGrp="1" noChangeArrowheads="1"/>
          </p:cNvSpPr>
          <p:nvPr>
            <p:ph type="body" idx="1"/>
          </p:nvPr>
        </p:nvSpPr>
        <p:spPr>
          <a:xfrm>
            <a:off x="685800" y="1033780"/>
            <a:ext cx="7772400" cy="5590540"/>
          </a:xfrm>
        </p:spPr>
        <p:txBody>
          <a:bodyPr/>
          <a:lstStyle/>
          <a:p>
            <a:pPr>
              <a:buFontTx/>
              <a:buNone/>
            </a:pPr>
            <a:r>
              <a:rPr lang="en-US" altLang="en-US" sz="1400" dirty="0">
                <a:latin typeface="Monaco" pitchFamily="2" charset="77"/>
              </a:rPr>
              <a:t>	</a:t>
            </a:r>
            <a:r>
              <a:rPr lang="en-US" altLang="en-US" sz="1600" dirty="0">
                <a:latin typeface="Monaco" pitchFamily="2" charset="77"/>
              </a:rPr>
              <a:t>L.D		F0,a		;load scalar a</a:t>
            </a:r>
          </a:p>
          <a:p>
            <a:pPr>
              <a:buFontTx/>
              <a:buNone/>
            </a:pPr>
            <a:r>
              <a:rPr lang="en-US" altLang="en-US" sz="1600" dirty="0">
                <a:latin typeface="Monaco" pitchFamily="2" charset="77"/>
              </a:rPr>
              <a:t>	</a:t>
            </a:r>
            <a:r>
              <a:rPr lang="en-US" altLang="en-US" sz="1600" dirty="0">
                <a:solidFill>
                  <a:srgbClr val="FF0000"/>
                </a:solidFill>
                <a:latin typeface="Monaco" pitchFamily="2" charset="77"/>
              </a:rPr>
              <a:t>MOV		F1, F0		;copy a into F1 for SIMD MUL</a:t>
            </a:r>
          </a:p>
          <a:p>
            <a:pPr>
              <a:buFontTx/>
              <a:buNone/>
            </a:pPr>
            <a:r>
              <a:rPr lang="en-US" altLang="en-US" sz="1600" dirty="0">
                <a:solidFill>
                  <a:srgbClr val="FF0000"/>
                </a:solidFill>
                <a:latin typeface="Monaco" pitchFamily="2" charset="77"/>
              </a:rPr>
              <a:t>	MOV		F2, F0		;copy a into F2 for SIMD MUL</a:t>
            </a:r>
          </a:p>
          <a:p>
            <a:pPr>
              <a:buFontTx/>
              <a:buNone/>
            </a:pPr>
            <a:r>
              <a:rPr lang="en-US" altLang="en-US" sz="1600" dirty="0">
                <a:solidFill>
                  <a:srgbClr val="FF0000"/>
                </a:solidFill>
                <a:latin typeface="Monaco" pitchFamily="2" charset="77"/>
              </a:rPr>
              <a:t>	MOV		F3, F0		;copy a into F3 for SIMD MUL</a:t>
            </a:r>
          </a:p>
          <a:p>
            <a:pPr>
              <a:buFontTx/>
              <a:buNone/>
            </a:pPr>
            <a:r>
              <a:rPr lang="en-US" altLang="en-US" sz="1600" dirty="0">
                <a:latin typeface="Monaco" pitchFamily="2" charset="77"/>
              </a:rPr>
              <a:t>	DADDIU	R4,Rx,</a:t>
            </a:r>
            <a:r>
              <a:rPr lang="en-US" altLang="en-US" sz="1600" dirty="0">
                <a:solidFill>
                  <a:srgbClr val="FF0000"/>
                </a:solidFill>
                <a:latin typeface="Monaco" pitchFamily="2" charset="77"/>
              </a:rPr>
              <a:t>#512</a:t>
            </a:r>
            <a:r>
              <a:rPr lang="en-US" altLang="en-US" sz="1600" dirty="0">
                <a:latin typeface="Monaco" pitchFamily="2" charset="77"/>
              </a:rPr>
              <a:t>	;last address to load</a:t>
            </a:r>
          </a:p>
          <a:p>
            <a:pPr>
              <a:buFontTx/>
              <a:buNone/>
            </a:pPr>
            <a:r>
              <a:rPr lang="en-US" altLang="en-US" sz="1600" dirty="0">
                <a:latin typeface="Monaco" pitchFamily="2" charset="77"/>
              </a:rPr>
              <a:t>Loop:		</a:t>
            </a:r>
          </a:p>
          <a:p>
            <a:pPr>
              <a:buFontTx/>
              <a:buNone/>
            </a:pPr>
            <a:r>
              <a:rPr lang="en-US" altLang="en-US" sz="1600" dirty="0">
                <a:solidFill>
                  <a:srgbClr val="FF0000"/>
                </a:solidFill>
                <a:latin typeface="Monaco" pitchFamily="2" charset="77"/>
              </a:rPr>
              <a:t> 	L.4D 	F4</a:t>
            </a:r>
            <a:r>
              <a:rPr lang="en-US" altLang="en-US" sz="1600" dirty="0">
                <a:latin typeface="Monaco" pitchFamily="2" charset="77"/>
              </a:rPr>
              <a:t>,0[Rx]	;load X[</a:t>
            </a:r>
            <a:r>
              <a:rPr lang="en-US" altLang="en-US" sz="1600" dirty="0" err="1">
                <a:latin typeface="Monaco" pitchFamily="2" charset="77"/>
              </a:rPr>
              <a:t>i</a:t>
            </a:r>
            <a:r>
              <a:rPr lang="en-US" altLang="en-US" sz="1600" dirty="0">
                <a:latin typeface="Monaco" pitchFamily="2" charset="77"/>
              </a:rPr>
              <a:t>]</a:t>
            </a:r>
            <a:r>
              <a:rPr lang="en-US" altLang="en-US" sz="1600" dirty="0">
                <a:solidFill>
                  <a:srgbClr val="FF0000"/>
                </a:solidFill>
                <a:latin typeface="Monaco" pitchFamily="2" charset="77"/>
              </a:rPr>
              <a:t>, X[i+1], X[i+2], X[i+3]</a:t>
            </a:r>
          </a:p>
          <a:p>
            <a:pPr>
              <a:buFontTx/>
              <a:buNone/>
            </a:pPr>
            <a:r>
              <a:rPr lang="en-US" altLang="en-US" sz="1600" dirty="0">
                <a:latin typeface="Monaco" pitchFamily="2" charset="77"/>
              </a:rPr>
              <a:t>	</a:t>
            </a:r>
            <a:r>
              <a:rPr lang="en-US" altLang="en-US" sz="1600" dirty="0">
                <a:solidFill>
                  <a:srgbClr val="FF0000"/>
                </a:solidFill>
                <a:latin typeface="Monaco" pitchFamily="2" charset="77"/>
              </a:rPr>
              <a:t>MUL.4D	F4,F4</a:t>
            </a:r>
            <a:r>
              <a:rPr lang="en-US" altLang="en-US" sz="1600" dirty="0">
                <a:latin typeface="Monaco" pitchFamily="2" charset="77"/>
              </a:rPr>
              <a:t>,F0	;</a:t>
            </a:r>
            <a:r>
              <a:rPr lang="en-US" altLang="en-US" sz="1600" dirty="0" err="1">
                <a:latin typeface="Monaco" pitchFamily="2" charset="77"/>
              </a:rPr>
              <a:t>a×X</a:t>
            </a:r>
            <a:r>
              <a:rPr lang="en-US" altLang="en-US" sz="1600" dirty="0">
                <a:latin typeface="Monaco" pitchFamily="2" charset="77"/>
              </a:rPr>
              <a:t>[</a:t>
            </a:r>
            <a:r>
              <a:rPr lang="en-US" altLang="en-US" sz="1600" dirty="0" err="1">
                <a:latin typeface="Monaco" pitchFamily="2" charset="77"/>
              </a:rPr>
              <a:t>i</a:t>
            </a:r>
            <a:r>
              <a:rPr lang="en-US" altLang="en-US" sz="1600" dirty="0">
                <a:latin typeface="Monaco" pitchFamily="2" charset="77"/>
              </a:rPr>
              <a:t>]</a:t>
            </a:r>
            <a:r>
              <a:rPr lang="en-US" altLang="en-US" sz="1600" dirty="0">
                <a:solidFill>
                  <a:srgbClr val="FF0000"/>
                </a:solidFill>
                <a:latin typeface="Monaco" pitchFamily="2" charset="77"/>
              </a:rPr>
              <a:t>,</a:t>
            </a:r>
            <a:r>
              <a:rPr lang="en-US" altLang="en-US" sz="1600" dirty="0" err="1">
                <a:solidFill>
                  <a:srgbClr val="FF0000"/>
                </a:solidFill>
                <a:latin typeface="Monaco" pitchFamily="2" charset="77"/>
              </a:rPr>
              <a:t>a×X</a:t>
            </a:r>
            <a:r>
              <a:rPr lang="en-US" altLang="en-US" sz="1600" dirty="0">
                <a:solidFill>
                  <a:srgbClr val="FF0000"/>
                </a:solidFill>
                <a:latin typeface="Monaco" pitchFamily="2" charset="77"/>
              </a:rPr>
              <a:t>[i+1],</a:t>
            </a:r>
            <a:r>
              <a:rPr lang="en-US" altLang="en-US" sz="1600" dirty="0" err="1">
                <a:solidFill>
                  <a:srgbClr val="FF0000"/>
                </a:solidFill>
                <a:latin typeface="Monaco" pitchFamily="2" charset="77"/>
              </a:rPr>
              <a:t>a×X</a:t>
            </a:r>
            <a:r>
              <a:rPr lang="en-US" altLang="en-US" sz="1600" dirty="0">
                <a:solidFill>
                  <a:srgbClr val="FF0000"/>
                </a:solidFill>
                <a:latin typeface="Monaco" pitchFamily="2" charset="77"/>
              </a:rPr>
              <a:t>[i+2],</a:t>
            </a:r>
            <a:r>
              <a:rPr lang="en-US" altLang="en-US" sz="1600" dirty="0" err="1">
                <a:solidFill>
                  <a:srgbClr val="FF0000"/>
                </a:solidFill>
                <a:latin typeface="Monaco" pitchFamily="2" charset="77"/>
              </a:rPr>
              <a:t>a×X</a:t>
            </a:r>
            <a:r>
              <a:rPr lang="en-US" altLang="en-US" sz="1600" dirty="0">
                <a:solidFill>
                  <a:srgbClr val="FF0000"/>
                </a:solidFill>
                <a:latin typeface="Monaco" pitchFamily="2" charset="77"/>
              </a:rPr>
              <a:t>[i+3]</a:t>
            </a:r>
          </a:p>
          <a:p>
            <a:pPr>
              <a:buFontTx/>
              <a:buNone/>
            </a:pPr>
            <a:r>
              <a:rPr lang="es-ES" altLang="en-US" sz="1600" dirty="0">
                <a:latin typeface="Monaco" pitchFamily="2" charset="77"/>
              </a:rPr>
              <a:t>	L.4D		F8,0[</a:t>
            </a:r>
            <a:r>
              <a:rPr lang="es-ES" altLang="en-US" sz="1600" dirty="0" err="1">
                <a:latin typeface="Monaco" pitchFamily="2" charset="77"/>
              </a:rPr>
              <a:t>Ry</a:t>
            </a:r>
            <a:r>
              <a:rPr lang="es-ES" altLang="en-US" sz="1600" dirty="0">
                <a:latin typeface="Monaco" pitchFamily="2" charset="77"/>
              </a:rPr>
              <a:t>]	;load Y[i]</a:t>
            </a:r>
            <a:r>
              <a:rPr lang="es-ES" altLang="en-US" sz="1600" dirty="0">
                <a:solidFill>
                  <a:srgbClr val="FF0000"/>
                </a:solidFill>
                <a:latin typeface="Monaco" pitchFamily="2" charset="77"/>
              </a:rPr>
              <a:t>, Y[i+1], Y[i+2], Y[i+3]</a:t>
            </a:r>
          </a:p>
          <a:p>
            <a:pPr>
              <a:buFontTx/>
              <a:buNone/>
            </a:pPr>
            <a:r>
              <a:rPr lang="nn-NO" altLang="en-US" sz="1600" dirty="0">
                <a:latin typeface="Monaco" pitchFamily="2" charset="77"/>
              </a:rPr>
              <a:t>	ADD.4D	F8,F8,F4	;</a:t>
            </a:r>
            <a:r>
              <a:rPr lang="nn-NO" altLang="en-US" sz="1600" dirty="0" err="1">
                <a:latin typeface="Monaco" pitchFamily="2" charset="77"/>
              </a:rPr>
              <a:t>a×X</a:t>
            </a:r>
            <a:r>
              <a:rPr lang="nn-NO" altLang="en-US" sz="1600" dirty="0">
                <a:latin typeface="Monaco" pitchFamily="2" charset="77"/>
              </a:rPr>
              <a:t>[i]+Y[i]</a:t>
            </a:r>
            <a:r>
              <a:rPr lang="nn-NO" altLang="en-US" sz="1600" dirty="0">
                <a:solidFill>
                  <a:srgbClr val="FF0000"/>
                </a:solidFill>
                <a:latin typeface="Monaco" pitchFamily="2" charset="77"/>
              </a:rPr>
              <a:t>, ..., </a:t>
            </a:r>
            <a:r>
              <a:rPr lang="nn-NO" altLang="en-US" sz="1600" dirty="0" err="1">
                <a:solidFill>
                  <a:srgbClr val="FF0000"/>
                </a:solidFill>
                <a:latin typeface="Monaco" pitchFamily="2" charset="77"/>
              </a:rPr>
              <a:t>a×X</a:t>
            </a:r>
            <a:r>
              <a:rPr lang="nn-NO" altLang="en-US" sz="1600" dirty="0">
                <a:solidFill>
                  <a:srgbClr val="FF0000"/>
                </a:solidFill>
                <a:latin typeface="Monaco" pitchFamily="2" charset="77"/>
              </a:rPr>
              <a:t>[i+3]+Y[i+3]</a:t>
            </a:r>
          </a:p>
          <a:p>
            <a:pPr>
              <a:buFontTx/>
              <a:buNone/>
            </a:pPr>
            <a:r>
              <a:rPr lang="en-US" altLang="en-US" sz="1600" dirty="0">
                <a:latin typeface="Monaco" pitchFamily="2" charset="77"/>
              </a:rPr>
              <a:t>	S.4D		0[Ry],F8	;store into Y[</a:t>
            </a:r>
            <a:r>
              <a:rPr lang="en-US" altLang="en-US" sz="1600" dirty="0" err="1">
                <a:latin typeface="Monaco" pitchFamily="2" charset="77"/>
              </a:rPr>
              <a:t>i</a:t>
            </a:r>
            <a:r>
              <a:rPr lang="en-US" altLang="en-US" sz="1600" dirty="0">
                <a:latin typeface="Monaco" pitchFamily="2" charset="77"/>
              </a:rPr>
              <a:t>]</a:t>
            </a:r>
            <a:r>
              <a:rPr lang="en-US" altLang="en-US" sz="1600" dirty="0">
                <a:solidFill>
                  <a:srgbClr val="FF0000"/>
                </a:solidFill>
                <a:latin typeface="Monaco" pitchFamily="2" charset="77"/>
              </a:rPr>
              <a:t>, </a:t>
            </a:r>
            <a:r>
              <a:rPr lang="nn-NO" altLang="en-US" sz="1600" dirty="0">
                <a:solidFill>
                  <a:srgbClr val="FF0000"/>
                </a:solidFill>
                <a:latin typeface="Monaco" pitchFamily="2" charset="77"/>
              </a:rPr>
              <a:t>...</a:t>
            </a:r>
            <a:r>
              <a:rPr lang="en-US" altLang="en-US" sz="1600" dirty="0">
                <a:solidFill>
                  <a:srgbClr val="FF0000"/>
                </a:solidFill>
                <a:latin typeface="Monaco" pitchFamily="2" charset="77"/>
              </a:rPr>
              <a:t>, Y[i+3]</a:t>
            </a:r>
          </a:p>
          <a:p>
            <a:pPr>
              <a:buFontTx/>
              <a:buNone/>
            </a:pPr>
            <a:r>
              <a:rPr lang="en-US" altLang="en-US" sz="1600" dirty="0">
                <a:latin typeface="Monaco" pitchFamily="2" charset="77"/>
              </a:rPr>
              <a:t>	DADDIU	Rx,Rx,#32	;increment index to X</a:t>
            </a:r>
          </a:p>
          <a:p>
            <a:pPr>
              <a:buFontTx/>
              <a:buNone/>
            </a:pPr>
            <a:r>
              <a:rPr lang="en-US" altLang="en-US" sz="1600" dirty="0">
                <a:latin typeface="Monaco" pitchFamily="2" charset="77"/>
              </a:rPr>
              <a:t>	DADDIU	Ry,Ry,#32	;increment index to Y</a:t>
            </a:r>
          </a:p>
          <a:p>
            <a:pPr>
              <a:buFontTx/>
              <a:buNone/>
            </a:pPr>
            <a:r>
              <a:rPr lang="en-US" altLang="en-US" sz="1600" dirty="0">
                <a:latin typeface="Monaco" pitchFamily="2" charset="77"/>
              </a:rPr>
              <a:t>	DSUBU	R20,R4,Rx	;compute bound</a:t>
            </a:r>
          </a:p>
          <a:p>
            <a:pPr>
              <a:buFontTx/>
              <a:buNone/>
            </a:pPr>
            <a:r>
              <a:rPr lang="en-US" altLang="en-US" sz="1600" dirty="0">
                <a:latin typeface="Monaco" pitchFamily="2" charset="77"/>
              </a:rPr>
              <a:t>	BNEZ		R20,Loop	;check if done</a:t>
            </a:r>
            <a:endParaRPr lang="en-US" altLang="en-US" sz="2000" dirty="0">
              <a:latin typeface="Monaco" pitchFamily="2" charset="77"/>
            </a:endParaRPr>
          </a:p>
        </p:txBody>
      </p:sp>
      <p:sp>
        <p:nvSpPr>
          <p:cNvPr id="23555" name="Text Box 5">
            <a:extLst>
              <a:ext uri="{FF2B5EF4-FFF2-40B4-BE49-F238E27FC236}">
                <a16:creationId xmlns:a16="http://schemas.microsoft.com/office/drawing/2014/main" id="{1BF278B5-92E4-39CD-5EF3-0EAFA19EA004}"/>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5">
            <a:extLst>
              <a:ext uri="{FF2B5EF4-FFF2-40B4-BE49-F238E27FC236}">
                <a16:creationId xmlns:a16="http://schemas.microsoft.com/office/drawing/2014/main" id="{B9209C5A-BB93-EBDF-FBB3-80F2DF151BBE}"/>
              </a:ext>
            </a:extLst>
          </p:cNvPr>
          <p:cNvSpPr>
            <a:spLocks noGrp="1"/>
          </p:cNvSpPr>
          <p:nvPr>
            <p:ph type="title"/>
          </p:nvPr>
        </p:nvSpPr>
        <p:spPr/>
        <p:txBody>
          <a:bodyPr/>
          <a:lstStyle/>
          <a:p>
            <a:r>
              <a:rPr lang="en-US" altLang="en-US"/>
              <a:t>SSE (Streaming SIMD)</a:t>
            </a:r>
          </a:p>
        </p:txBody>
      </p:sp>
      <p:sp>
        <p:nvSpPr>
          <p:cNvPr id="25602" name="Content Placeholder 6">
            <a:extLst>
              <a:ext uri="{FF2B5EF4-FFF2-40B4-BE49-F238E27FC236}">
                <a16:creationId xmlns:a16="http://schemas.microsoft.com/office/drawing/2014/main" id="{01CCC185-EAD5-DA38-EAC9-7EEB1B976520}"/>
              </a:ext>
            </a:extLst>
          </p:cNvPr>
          <p:cNvSpPr>
            <a:spLocks noGrp="1"/>
          </p:cNvSpPr>
          <p:nvPr>
            <p:ph idx="1"/>
          </p:nvPr>
        </p:nvSpPr>
        <p:spPr/>
        <p:txBody>
          <a:bodyPr/>
          <a:lstStyle/>
          <a:p>
            <a:r>
              <a:rPr lang="en-US" altLang="en-US"/>
              <a:t>Intel 4-wide floating point</a:t>
            </a:r>
          </a:p>
          <a:p>
            <a:r>
              <a:rPr lang="en-US" altLang="en-US"/>
              <a:t>Pentium III: 2 fully-pipelined, SIMD, single-precision FP units</a:t>
            </a:r>
          </a:p>
          <a:p>
            <a:r>
              <a:rPr lang="en-US" altLang="en-US"/>
              <a:t>Eight 128-bit registers added to ISA</a:t>
            </a:r>
          </a:p>
          <a:p>
            <a:r>
              <a:rPr lang="en-US" altLang="en-US"/>
              <a:t>In HW, (historically) broke 4-wide instructions into two 2-wide instructions</a:t>
            </a:r>
          </a:p>
          <a:p>
            <a:pPr lvl="1"/>
            <a:r>
              <a:rPr lang="en-US" altLang="en-US"/>
              <a:t>Interrupts are a problem</a:t>
            </a:r>
          </a:p>
          <a:p>
            <a:r>
              <a:rPr lang="en-US" altLang="en-US"/>
              <a:t>MMX + SSE: added 10% to PIII die</a:t>
            </a:r>
          </a:p>
        </p:txBody>
      </p:sp>
      <p:sp>
        <p:nvSpPr>
          <p:cNvPr id="25603" name="Text Box 5">
            <a:extLst>
              <a:ext uri="{FF2B5EF4-FFF2-40B4-BE49-F238E27FC236}">
                <a16:creationId xmlns:a16="http://schemas.microsoft.com/office/drawing/2014/main" id="{44999D27-139E-0956-E570-0B430DE1F8E4}"/>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88402237-91AB-4716-1171-F3BEDFCA8A98}"/>
              </a:ext>
            </a:extLst>
          </p:cNvPr>
          <p:cNvSpPr>
            <a:spLocks noGrp="1"/>
          </p:cNvSpPr>
          <p:nvPr>
            <p:ph type="title"/>
          </p:nvPr>
        </p:nvSpPr>
        <p:spPr/>
        <p:txBody>
          <a:bodyPr/>
          <a:lstStyle/>
          <a:p>
            <a:r>
              <a:rPr lang="en-US" altLang="en-US"/>
              <a:t>Multimedia Extensions</a:t>
            </a:r>
          </a:p>
        </p:txBody>
      </p:sp>
      <p:sp>
        <p:nvSpPr>
          <p:cNvPr id="26626" name="Content Placeholder 2">
            <a:extLst>
              <a:ext uri="{FF2B5EF4-FFF2-40B4-BE49-F238E27FC236}">
                <a16:creationId xmlns:a16="http://schemas.microsoft.com/office/drawing/2014/main" id="{25374EF4-FD9B-9B4F-4D77-297AE1455EE5}"/>
              </a:ext>
            </a:extLst>
          </p:cNvPr>
          <p:cNvSpPr>
            <a:spLocks noGrp="1"/>
          </p:cNvSpPr>
          <p:nvPr>
            <p:ph idx="1"/>
          </p:nvPr>
        </p:nvSpPr>
        <p:spPr>
          <a:xfrm>
            <a:off x="685800" y="1117600"/>
            <a:ext cx="8001000" cy="5207000"/>
          </a:xfrm>
        </p:spPr>
        <p:txBody>
          <a:bodyPr/>
          <a:lstStyle/>
          <a:p>
            <a:r>
              <a:rPr lang="en-US" altLang="en-US"/>
              <a:t>Very short vectors added to existing ISAs for micros</a:t>
            </a:r>
          </a:p>
          <a:p>
            <a:r>
              <a:rPr lang="en-US" altLang="en-US"/>
              <a:t>Usually 64-bit registers split into 2x32b or 4x16b or 8x8b</a:t>
            </a:r>
          </a:p>
          <a:p>
            <a:pPr lvl="1"/>
            <a:r>
              <a:rPr lang="en-US" altLang="en-US"/>
              <a:t>Newer designs have 128-bit registers (Altivec, SSE2)</a:t>
            </a:r>
          </a:p>
          <a:p>
            <a:r>
              <a:rPr lang="en-US" altLang="en-US"/>
              <a:t>Limited instruction set:</a:t>
            </a:r>
          </a:p>
          <a:p>
            <a:pPr lvl="1"/>
            <a:r>
              <a:rPr lang="en-US" altLang="en-US"/>
              <a:t>no vector length control</a:t>
            </a:r>
          </a:p>
          <a:p>
            <a:pPr lvl="1"/>
            <a:r>
              <a:rPr lang="en-US" altLang="en-US"/>
              <a:t>no strided load/store or scatter/gather</a:t>
            </a:r>
          </a:p>
          <a:p>
            <a:pPr lvl="1"/>
            <a:r>
              <a:rPr lang="en-US" altLang="en-US"/>
              <a:t>unit-stride loads must be aligned to 64/128-bit boundary</a:t>
            </a:r>
          </a:p>
          <a:p>
            <a:r>
              <a:rPr lang="en-US" altLang="en-US"/>
              <a:t>Limited vector register length:</a:t>
            </a:r>
          </a:p>
          <a:p>
            <a:pPr lvl="1"/>
            <a:r>
              <a:rPr lang="en-US" altLang="en-US"/>
              <a:t>Requires superscalar dispatch to keep multiply/add/load units busy</a:t>
            </a:r>
          </a:p>
          <a:p>
            <a:pPr lvl="1"/>
            <a:r>
              <a:rPr lang="en-US" altLang="en-US"/>
              <a:t>Requires loop unrolling to hide latencies but increases register pressure</a:t>
            </a:r>
          </a:p>
          <a:p>
            <a:pPr lvl="1"/>
            <a:r>
              <a:rPr lang="en-US" altLang="en-US"/>
              <a:t>Trend towards fuller vector support in microprocessors</a:t>
            </a:r>
          </a:p>
        </p:txBody>
      </p:sp>
      <p:sp>
        <p:nvSpPr>
          <p:cNvPr id="26627" name="Text Box 5">
            <a:extLst>
              <a:ext uri="{FF2B5EF4-FFF2-40B4-BE49-F238E27FC236}">
                <a16:creationId xmlns:a16="http://schemas.microsoft.com/office/drawing/2014/main" id="{E252E1DE-464A-34E2-C84B-672CBC47AD45}"/>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a:extLst>
              <a:ext uri="{FF2B5EF4-FFF2-40B4-BE49-F238E27FC236}">
                <a16:creationId xmlns:a16="http://schemas.microsoft.com/office/drawing/2014/main" id="{492AD622-6921-2877-2342-B094F5C786F7}"/>
              </a:ext>
            </a:extLst>
          </p:cNvPr>
          <p:cNvSpPr>
            <a:spLocks noGrp="1"/>
          </p:cNvSpPr>
          <p:nvPr>
            <p:ph type="title"/>
          </p:nvPr>
        </p:nvSpPr>
        <p:spPr/>
        <p:txBody>
          <a:bodyPr/>
          <a:lstStyle/>
          <a:p>
            <a:r>
              <a:rPr lang="en-US" altLang="en-US"/>
              <a:t>Larrabee Vectors</a:t>
            </a:r>
            <a:br>
              <a:rPr lang="en-US" altLang="en-US"/>
            </a:br>
            <a:r>
              <a:rPr lang="en-US" altLang="en-US" sz="2400"/>
              <a:t>(Intel</a:t>
            </a:r>
            <a:r>
              <a:rPr lang="ja-JP" altLang="en-US" sz="2400"/>
              <a:t>’</a:t>
            </a:r>
            <a:r>
              <a:rPr lang="en-US" altLang="ja-JP" sz="2400"/>
              <a:t>s Initial </a:t>
            </a:r>
            <a:r>
              <a:rPr lang="ja-JP" altLang="en-US" sz="2400"/>
              <a:t>“</a:t>
            </a:r>
            <a:r>
              <a:rPr lang="en-US" altLang="ja-JP" sz="2400"/>
              <a:t>GPU</a:t>
            </a:r>
            <a:r>
              <a:rPr lang="ja-JP" altLang="en-US" sz="2400"/>
              <a:t>”</a:t>
            </a:r>
            <a:r>
              <a:rPr lang="en-US" altLang="ja-JP" sz="2400"/>
              <a:t> Offering)</a:t>
            </a:r>
            <a:endParaRPr lang="en-US" altLang="en-US" sz="2400"/>
          </a:p>
        </p:txBody>
      </p:sp>
      <p:sp>
        <p:nvSpPr>
          <p:cNvPr id="27650" name="Content Placeholder 4">
            <a:extLst>
              <a:ext uri="{FF2B5EF4-FFF2-40B4-BE49-F238E27FC236}">
                <a16:creationId xmlns:a16="http://schemas.microsoft.com/office/drawing/2014/main" id="{1FCC0B39-9A57-F184-5AD4-07433E6E36A8}"/>
              </a:ext>
            </a:extLst>
          </p:cNvPr>
          <p:cNvSpPr>
            <a:spLocks noGrp="1"/>
          </p:cNvSpPr>
          <p:nvPr>
            <p:ph idx="1"/>
          </p:nvPr>
        </p:nvSpPr>
        <p:spPr>
          <a:xfrm>
            <a:off x="685800" y="1587500"/>
            <a:ext cx="7772400" cy="4737100"/>
          </a:xfrm>
        </p:spPr>
        <p:txBody>
          <a:bodyPr/>
          <a:lstStyle/>
          <a:p>
            <a:r>
              <a:rPr lang="en-US" altLang="en-US" dirty="0"/>
              <a:t>32 512b-wide new registers</a:t>
            </a:r>
          </a:p>
          <a:p>
            <a:r>
              <a:rPr lang="en-US" altLang="en-US" dirty="0"/>
              <a:t>8 16b-wide vector mask registers</a:t>
            </a:r>
          </a:p>
          <a:p>
            <a:r>
              <a:rPr lang="en-US" altLang="en-US" dirty="0"/>
              <a:t>Register ops generally ternary (a=b op c)</a:t>
            </a:r>
          </a:p>
          <a:p>
            <a:r>
              <a:rPr lang="en-US" altLang="en-US" dirty="0"/>
              <a:t>Extensive use of masks</a:t>
            </a:r>
          </a:p>
        </p:txBody>
      </p:sp>
      <p:pic>
        <p:nvPicPr>
          <p:cNvPr id="27651" name="Picture 3">
            <a:extLst>
              <a:ext uri="{FF2B5EF4-FFF2-40B4-BE49-F238E27FC236}">
                <a16:creationId xmlns:a16="http://schemas.microsoft.com/office/drawing/2014/main" id="{8FC9C12E-8693-37F6-45AA-FA1BECB9AC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3594100"/>
            <a:ext cx="628015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a:extLst>
              <a:ext uri="{FF2B5EF4-FFF2-40B4-BE49-F238E27FC236}">
                <a16:creationId xmlns:a16="http://schemas.microsoft.com/office/drawing/2014/main" id="{9FB2EBDE-6A78-B017-6318-6F405DE11654}"/>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2D6D186-8E81-9BB8-13F4-93A520587C7C}"/>
              </a:ext>
            </a:extLst>
          </p:cNvPr>
          <p:cNvSpPr>
            <a:spLocks noGrp="1"/>
          </p:cNvSpPr>
          <p:nvPr>
            <p:ph type="title"/>
          </p:nvPr>
        </p:nvSpPr>
        <p:spPr>
          <a:xfrm>
            <a:off x="685800" y="205740"/>
            <a:ext cx="7772400" cy="762000"/>
          </a:xfrm>
        </p:spPr>
        <p:txBody>
          <a:bodyPr/>
          <a:lstStyle/>
          <a:p>
            <a:r>
              <a:rPr lang="en-US" altLang="en-US" dirty="0"/>
              <a:t>Larrabee Example</a:t>
            </a:r>
          </a:p>
        </p:txBody>
      </p:sp>
      <p:pic>
        <p:nvPicPr>
          <p:cNvPr id="28674" name="Picture 4">
            <a:extLst>
              <a:ext uri="{FF2B5EF4-FFF2-40B4-BE49-F238E27FC236}">
                <a16:creationId xmlns:a16="http://schemas.microsoft.com/office/drawing/2014/main" id="{78AC2601-D4E8-CE9D-FF30-E460CFDAB4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58850"/>
            <a:ext cx="840105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5">
            <a:extLst>
              <a:ext uri="{FF2B5EF4-FFF2-40B4-BE49-F238E27FC236}">
                <a16:creationId xmlns:a16="http://schemas.microsoft.com/office/drawing/2014/main" id="{5740DF1F-B3DD-D4DC-AED5-43180B661153}"/>
              </a:ext>
            </a:extLst>
          </p:cNvPr>
          <p:cNvSpPr txBox="1">
            <a:spLocks noChangeArrowheads="1"/>
          </p:cNvSpPr>
          <p:nvPr/>
        </p:nvSpPr>
        <p:spPr bwMode="auto">
          <a:xfrm rot="5400000">
            <a:off x="6455569" y="2315369"/>
            <a:ext cx="50069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SIMD Instruction Set Extensions for Multimedia</a:t>
            </a:r>
          </a:p>
        </p:txBody>
      </p:sp>
    </p:spTree>
  </p:cSld>
  <p:clrMapOvr>
    <a:masterClrMapping/>
  </p:clrMapOvr>
  <p:transition spd="slow"/>
</p:sld>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Templates:VT.pot</Template>
  <TotalTime>268739</TotalTime>
  <Words>2191</Words>
  <Application>Microsoft Macintosh PowerPoint</Application>
  <PresentationFormat>On-screen Show (4:3)</PresentationFormat>
  <Paragraphs>224</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Candara</vt:lpstr>
      <vt:lpstr>Monaco</vt:lpstr>
      <vt:lpstr>Times New Roman</vt:lpstr>
      <vt:lpstr>Wingdings</vt:lpstr>
      <vt:lpstr>VT</vt:lpstr>
      <vt:lpstr>PowerPoint Presentation</vt:lpstr>
      <vt:lpstr>Acknowledgements</vt:lpstr>
      <vt:lpstr>SIMD Extensions</vt:lpstr>
      <vt:lpstr>SIMD Implementations</vt:lpstr>
      <vt:lpstr>Example SIMD Code:  DAXPY</vt:lpstr>
      <vt:lpstr>SSE (Streaming SIMD)</vt:lpstr>
      <vt:lpstr>Multimedia Extensions</vt:lpstr>
      <vt:lpstr>Larrabee Vectors (Intel’s Initial “GPU” Offering)</vt:lpstr>
      <vt:lpstr>Larrabee Example</vt:lpstr>
      <vt:lpstr>Graphical Processing Units</vt:lpstr>
      <vt:lpstr>Amdahl’s Law: Different Parallel Devices</vt:lpstr>
      <vt:lpstr>Performance:  Molecular Modeling (N-Body)</vt:lpstr>
      <vt:lpstr>Performance:   Reduction (Dense Linear Algebra) </vt:lpstr>
      <vt:lpstr>Roofline Performance Model [Williams et al., 2009]</vt:lpstr>
      <vt:lpstr>Examples</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Bits, Data Types, and Operations</dc:title>
  <dc:creator>Wuchun Feng</dc:creator>
  <cp:lastModifiedBy>Feng, Wu-Chun</cp:lastModifiedBy>
  <cp:revision>135</cp:revision>
  <cp:lastPrinted>2022-08-18T05:53:39Z</cp:lastPrinted>
  <dcterms:created xsi:type="dcterms:W3CDTF">2012-03-15T05:56:43Z</dcterms:created>
  <dcterms:modified xsi:type="dcterms:W3CDTF">2022-08-18T06:24:18Z</dcterms:modified>
</cp:coreProperties>
</file>