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372" r:id="rId2"/>
    <p:sldId id="317" r:id="rId3"/>
    <p:sldId id="465" r:id="rId4"/>
    <p:sldId id="445" r:id="rId5"/>
    <p:sldId id="447" r:id="rId6"/>
    <p:sldId id="448" r:id="rId7"/>
    <p:sldId id="427" r:id="rId8"/>
    <p:sldId id="428" r:id="rId9"/>
    <p:sldId id="518" r:id="rId10"/>
    <p:sldId id="514" r:id="rId11"/>
    <p:sldId id="515" r:id="rId12"/>
    <p:sldId id="506" r:id="rId13"/>
    <p:sldId id="508" r:id="rId14"/>
    <p:sldId id="509" r:id="rId15"/>
    <p:sldId id="510" r:id="rId16"/>
    <p:sldId id="511" r:id="rId17"/>
    <p:sldId id="512" r:id="rId18"/>
    <p:sldId id="517" r:id="rId19"/>
    <p:sldId id="429" r:id="rId20"/>
    <p:sldId id="430" r:id="rId21"/>
    <p:sldId id="431" r:id="rId22"/>
    <p:sldId id="43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 userDrawn="1">
          <p15:clr>
            <a:srgbClr val="A4A3A4"/>
          </p15:clr>
        </p15:guide>
        <p15:guide id="2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A60"/>
    <a:srgbClr val="FFFD78"/>
    <a:srgbClr val="941651"/>
    <a:srgbClr val="FF9300"/>
    <a:srgbClr val="009051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64"/>
    <p:restoredTop sz="82721"/>
  </p:normalViewPr>
  <p:slideViewPr>
    <p:cSldViewPr snapToGrid="0" showGuides="1">
      <p:cViewPr varScale="1">
        <p:scale>
          <a:sx n="100" d="100"/>
          <a:sy n="100" d="100"/>
        </p:scale>
        <p:origin x="1584" y="176"/>
      </p:cViewPr>
      <p:guideLst>
        <p:guide orient="horz" pos="3504"/>
        <p:guide pos="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8T14:28:39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12011 14540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DAEAAC4-0BF7-584C-81F2-E33C2534FA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A63421B-4FD0-5641-820F-EE9480B446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32BBDF2-A467-704D-96EF-0719A83227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2290462-1114-4641-B9C0-D5CFA1E83A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D37267E-FFBD-C945-814C-5BACA35635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94F01EF-F56C-D24B-AC59-AB9A651508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5B3DCB-BD9E-D54E-BECC-768EC8DFA1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E234A70A-2A0B-894F-9538-9DAB46E4F8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97F1AD60-3B1B-1740-A2FD-5E69A1EB06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3B5CEE-450F-0046-8598-2F23DEDF96D0}" type="datetime3">
              <a:rPr lang="en-US" altLang="en-US" smtClean="0"/>
              <a:pPr>
                <a:spcBef>
                  <a:spcPct val="0"/>
                </a:spcBef>
              </a:pPr>
              <a:t>18 August 2022</a:t>
            </a:fld>
            <a:endParaRPr lang="en-US" altLang="en-US"/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D3921A6F-BB57-5140-9D19-B86B881EA3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16388" name="Rectangle 7">
            <a:extLst>
              <a:ext uri="{FF2B5EF4-FFF2-40B4-BE49-F238E27FC236}">
                <a16:creationId xmlns:a16="http://schemas.microsoft.com/office/drawing/2014/main" id="{B40D9AA7-9A3A-F447-8C2C-9EF4CCADF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024A194-438D-5840-AD35-49F8A68A4192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7BFDAAC9-F854-F44B-83AF-2B5A45F868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66C96D32-2343-D54B-A0A3-D187AB790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E055EE4B-5D22-2542-BEC2-7C5A07600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B44BB431-9A76-144C-972E-A483060F9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Multiple lanes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B715365E-F428-D349-A872-D6FE5685A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4DCB39-5001-0E4E-A87F-72E4D168DA25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61CA497C-FD10-7246-BBDB-E75443A9ED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The University of Adelaide, School of Computer Science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80C86DD3-36F4-7140-A13A-348F1CA0FE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4642C3-FE34-184C-A17C-B32A33173A90}" type="datetime3">
              <a:rPr lang="en-US" altLang="en-US" sz="1200" smtClean="0"/>
              <a:pPr/>
              <a:t>18 August 2022</a:t>
            </a:fld>
            <a:endParaRPr lang="en-US" altLang="en-US" sz="1200"/>
          </a:p>
        </p:txBody>
      </p:sp>
      <p:sp>
        <p:nvSpPr>
          <p:cNvPr id="56323" name="Rectangle 6">
            <a:extLst>
              <a:ext uri="{FF2B5EF4-FFF2-40B4-BE49-F238E27FC236}">
                <a16:creationId xmlns:a16="http://schemas.microsoft.com/office/drawing/2014/main" id="{53959C03-B35A-534E-9DDB-C1D906BECA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Chapter 2 — Instructions: Language of the Computer</a:t>
            </a:r>
          </a:p>
        </p:txBody>
      </p:sp>
      <p:sp>
        <p:nvSpPr>
          <p:cNvPr id="56324" name="Rectangle 7">
            <a:extLst>
              <a:ext uri="{FF2B5EF4-FFF2-40B4-BE49-F238E27FC236}">
                <a16:creationId xmlns:a16="http://schemas.microsoft.com/office/drawing/2014/main" id="{2F65C891-A252-7748-8E44-B25F9E9C66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20F547-4A7E-A343-8366-62D1CC7B71BC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9D35B68E-5BEE-804F-8EAE-7C2EC1124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>
            <a:extLst>
              <a:ext uri="{FF2B5EF4-FFF2-40B4-BE49-F238E27FC236}">
                <a16:creationId xmlns:a16="http://schemas.microsoft.com/office/drawing/2014/main" id="{8ACEBFEF-94EF-5343-A157-32206D620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641F42D1-985D-A340-9A42-1DBA05C8D4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The University of Adelaide, School of Computer Science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3B495612-737F-7540-A030-5B51E30168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97C4BC1-4B48-E94F-B805-2F3FA5D9A7F0}" type="datetime3">
              <a:rPr lang="en-US" altLang="en-US" sz="1200" smtClean="0"/>
              <a:pPr/>
              <a:t>18 August 2022</a:t>
            </a:fld>
            <a:endParaRPr lang="en-US" altLang="en-US" sz="1200"/>
          </a:p>
        </p:txBody>
      </p:sp>
      <p:sp>
        <p:nvSpPr>
          <p:cNvPr id="58371" name="Rectangle 6">
            <a:extLst>
              <a:ext uri="{FF2B5EF4-FFF2-40B4-BE49-F238E27FC236}">
                <a16:creationId xmlns:a16="http://schemas.microsoft.com/office/drawing/2014/main" id="{F3CDE654-ABC8-9D42-AE64-A46DD8DD61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Chapter 2 — Instructions: Language of the Computer</a:t>
            </a:r>
          </a:p>
        </p:txBody>
      </p:sp>
      <p:sp>
        <p:nvSpPr>
          <p:cNvPr id="58372" name="Rectangle 7">
            <a:extLst>
              <a:ext uri="{FF2B5EF4-FFF2-40B4-BE49-F238E27FC236}">
                <a16:creationId xmlns:a16="http://schemas.microsoft.com/office/drawing/2014/main" id="{08C5C768-715B-1F4A-948A-599354C65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7AE420-0CA1-8045-AABB-5532AF8E68BD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id="{7A12825D-5CE1-EC49-A658-2396F7B96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C2ABED65-C89B-6F47-8094-F828846B0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4C464463-30C3-E244-B092-215D2BBF7F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The University of Adelaide, School of Computer Science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8F8E2CE1-5C2E-814A-9CA7-7456BFFB87A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9281D8-F677-F247-8FD4-188E2EAEB7CA}" type="datetime3">
              <a:rPr lang="en-US" altLang="en-US" sz="1200" smtClean="0"/>
              <a:pPr/>
              <a:t>18 August 2022</a:t>
            </a:fld>
            <a:endParaRPr lang="en-US" altLang="en-US" sz="1200"/>
          </a:p>
        </p:txBody>
      </p:sp>
      <p:sp>
        <p:nvSpPr>
          <p:cNvPr id="60419" name="Rectangle 6">
            <a:extLst>
              <a:ext uri="{FF2B5EF4-FFF2-40B4-BE49-F238E27FC236}">
                <a16:creationId xmlns:a16="http://schemas.microsoft.com/office/drawing/2014/main" id="{5F28E574-00E0-6F49-AE0B-3FAE96FB4A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Chapter 2 — Instructions: Language of the Computer</a:t>
            </a:r>
          </a:p>
        </p:txBody>
      </p:sp>
      <p:sp>
        <p:nvSpPr>
          <p:cNvPr id="60420" name="Rectangle 7">
            <a:extLst>
              <a:ext uri="{FF2B5EF4-FFF2-40B4-BE49-F238E27FC236}">
                <a16:creationId xmlns:a16="http://schemas.microsoft.com/office/drawing/2014/main" id="{BC0CF27A-6E6A-1243-91CD-6F9430E1F2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99D260-0B3F-BF49-B0EE-D5B29A1C9D14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2781EED6-50B1-A34C-ADB1-8A46E08E9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>
            <a:extLst>
              <a:ext uri="{FF2B5EF4-FFF2-40B4-BE49-F238E27FC236}">
                <a16:creationId xmlns:a16="http://schemas.microsoft.com/office/drawing/2014/main" id="{74D3726D-5840-6741-B9D4-4C1F92F86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E95F0518-F97E-2940-AAA0-C5D5851A71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The University of Adelaide, School of Computer Science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A0D8063D-5C42-F845-B71B-442C7E115A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344E3C-6209-6A4B-A29B-8E0EC4B4B191}" type="datetime3">
              <a:rPr lang="en-US" altLang="en-US" sz="1200" smtClean="0"/>
              <a:pPr/>
              <a:t>18 August 2022</a:t>
            </a:fld>
            <a:endParaRPr lang="en-US" altLang="en-US" sz="1200"/>
          </a:p>
        </p:txBody>
      </p:sp>
      <p:sp>
        <p:nvSpPr>
          <p:cNvPr id="62467" name="Rectangle 6">
            <a:extLst>
              <a:ext uri="{FF2B5EF4-FFF2-40B4-BE49-F238E27FC236}">
                <a16:creationId xmlns:a16="http://schemas.microsoft.com/office/drawing/2014/main" id="{DA44D376-5A1B-AF40-A2D8-CC8B7282EF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Chapter 2 — Instructions: Language of the Computer</a:t>
            </a:r>
          </a:p>
        </p:txBody>
      </p:sp>
      <p:sp>
        <p:nvSpPr>
          <p:cNvPr id="62468" name="Rectangle 7">
            <a:extLst>
              <a:ext uri="{FF2B5EF4-FFF2-40B4-BE49-F238E27FC236}">
                <a16:creationId xmlns:a16="http://schemas.microsoft.com/office/drawing/2014/main" id="{E963EA66-5BE6-404D-8410-9220990E20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011F7D-D4D0-7343-9940-1896F1C9FF8B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BF5BDBBA-06AD-CB4C-A28F-DA73F2F635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FC88A9C5-AB57-4A43-AF51-B756BC496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ED5B7D00-2469-2349-B61A-8B96CF79C2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The University of Adelaide, School of Computer Science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628D08BA-595B-ED43-8522-6F6885EC45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B9594C-9746-7D4F-A090-75A6EC9B2257}" type="datetime3">
              <a:rPr lang="en-US" altLang="en-US" sz="1200" smtClean="0"/>
              <a:pPr/>
              <a:t>18 August 2022</a:t>
            </a:fld>
            <a:endParaRPr lang="en-US" altLang="en-US" sz="1200"/>
          </a:p>
        </p:txBody>
      </p:sp>
      <p:sp>
        <p:nvSpPr>
          <p:cNvPr id="64515" name="Rectangle 6">
            <a:extLst>
              <a:ext uri="{FF2B5EF4-FFF2-40B4-BE49-F238E27FC236}">
                <a16:creationId xmlns:a16="http://schemas.microsoft.com/office/drawing/2014/main" id="{9E1F7E27-35D5-974F-B1DC-9F650361FA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Chapter 2 — Instructions: Language of the Computer</a:t>
            </a:r>
          </a:p>
        </p:txBody>
      </p:sp>
      <p:sp>
        <p:nvSpPr>
          <p:cNvPr id="64516" name="Rectangle 7">
            <a:extLst>
              <a:ext uri="{FF2B5EF4-FFF2-40B4-BE49-F238E27FC236}">
                <a16:creationId xmlns:a16="http://schemas.microsoft.com/office/drawing/2014/main" id="{DAF7055F-F5E2-664F-8B84-ACF17B5347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4020F1-5F45-9449-B020-CFD7B960CE87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64517" name="Rectangle 2">
            <a:extLst>
              <a:ext uri="{FF2B5EF4-FFF2-40B4-BE49-F238E27FC236}">
                <a16:creationId xmlns:a16="http://schemas.microsoft.com/office/drawing/2014/main" id="{B1FE52CD-D90C-9B47-9D86-63D52B2ECC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>
            <a:extLst>
              <a:ext uri="{FF2B5EF4-FFF2-40B4-BE49-F238E27FC236}">
                <a16:creationId xmlns:a16="http://schemas.microsoft.com/office/drawing/2014/main" id="{CC9D1AC2-9A67-A34B-BCE8-A96EFF7E9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You can estimate performance of a section of code by counting the number of convoys.</a:t>
            </a:r>
          </a:p>
          <a:p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Instructions in a convoy must NOT contain any structural hazards.</a:t>
            </a:r>
          </a:p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77EC6A96-0F5E-7D4C-B226-3E2305DDFA9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3F39E27-E062-D547-A898-4579B95B7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Control: Multiple fetch; trace cache; branch prediction; out of order; VLIW; EPIC</a:t>
            </a:r>
          </a:p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Datapath: Multiple issue; out of order; branch prediction; predication; speculation; loop unrolling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E47F35D1-3541-3747-A003-6F1B921829C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04D6BD6-A645-154A-91B8-43426EB0C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Granularity: Size of chunks of work given to each processor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F8F91638-1550-C74F-B042-9E43D1E68F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The University of Adelaide, School of Computer Science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C70AFD79-B10C-DB42-AC4D-35A64B5AD5D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48B298-BB94-D841-BC54-A4095D55434B}" type="datetime3">
              <a:rPr lang="en-US" altLang="en-US" sz="1200" smtClean="0"/>
              <a:pPr/>
              <a:t>18 August 2022</a:t>
            </a:fld>
            <a:endParaRPr lang="en-US" altLang="en-US" sz="1200"/>
          </a:p>
        </p:txBody>
      </p:sp>
      <p:sp>
        <p:nvSpPr>
          <p:cNvPr id="36867" name="Rectangle 6">
            <a:extLst>
              <a:ext uri="{FF2B5EF4-FFF2-40B4-BE49-F238E27FC236}">
                <a16:creationId xmlns:a16="http://schemas.microsoft.com/office/drawing/2014/main" id="{BDA06349-0859-0544-B166-6CE242B5B1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Chapter 2 — Instructions: Language of the Computer</a:t>
            </a:r>
          </a:p>
        </p:txBody>
      </p:sp>
      <p:sp>
        <p:nvSpPr>
          <p:cNvPr id="36868" name="Rectangle 7">
            <a:extLst>
              <a:ext uri="{FF2B5EF4-FFF2-40B4-BE49-F238E27FC236}">
                <a16:creationId xmlns:a16="http://schemas.microsoft.com/office/drawing/2014/main" id="{7D15C7FB-5713-F644-A4CA-4CE82D9567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672ACD-CBFB-8544-9C84-40E724B5D168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4CF07036-0D06-1D4B-BB77-611E800A4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27E95680-4FDD-8A4D-9BA9-D79A98392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Power wall leads architects to value architectures that can deliver high performance without the energy and design complexity costs of highly out-of-order superscalar processors.</a:t>
            </a:r>
          </a:p>
          <a:p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Vector instructions are ideal.  Why?</a:t>
            </a:r>
          </a:p>
          <a:p>
            <a:pPr>
              <a:buFontTx/>
              <a:buChar char="•"/>
            </a:pPr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Increase performance of simple in-order scalar processors without increasing design complexity (and hence, without greatly increasing energy demands).</a:t>
            </a:r>
          </a:p>
          <a:p>
            <a:pPr>
              <a:buFontTx/>
              <a:buChar char="•"/>
            </a:pPr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Allows for slow but wide execution units to achieve high performance at low power.</a:t>
            </a:r>
          </a:p>
          <a:p>
            <a:pPr>
              <a:buFontTx/>
              <a:buChar char="•"/>
            </a:pPr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Independence of elements within a vector instruction set allows scaling of functional units without performing additional costly dependency checks (a la Tomasulo’s)</a:t>
            </a:r>
          </a:p>
          <a:p>
            <a:pPr>
              <a:buFontTx/>
              <a:buChar char="•"/>
            </a:pPr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Can naturally accommodate varying data sizes:  64 64-bit elts, 128 32-bit elts, 256 16-bit elts.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B02359A4-CC06-2C45-B730-5224BBA994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The University of Adelaide, School of Computer Science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552A43ED-BC8A-9A4F-B704-1CEB3FDB81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E588FF-1A41-DD4E-BAB9-E579C8D959DB}" type="datetime3">
              <a:rPr lang="en-US" altLang="en-US" sz="1200" smtClean="0"/>
              <a:pPr/>
              <a:t>18 August 2022</a:t>
            </a:fld>
            <a:endParaRPr lang="en-US" altLang="en-US" sz="1200"/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86E95C1B-4A9E-B942-8323-A1739DB8EB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Chapter 2 — Instructions: Language of the Computer</a:t>
            </a:r>
          </a:p>
        </p:txBody>
      </p:sp>
      <p:sp>
        <p:nvSpPr>
          <p:cNvPr id="38916" name="Rectangle 7">
            <a:extLst>
              <a:ext uri="{FF2B5EF4-FFF2-40B4-BE49-F238E27FC236}">
                <a16:creationId xmlns:a16="http://schemas.microsoft.com/office/drawing/2014/main" id="{4094C9C7-2F96-7048-95C4-C650A7923F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765349-8DB1-754B-B5D3-075291A307C3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98B9D9A6-C725-6C4C-956C-9FD132B62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8840013F-AD7A-A041-9F29-4E99BDB35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B02359A4-CC06-2C45-B730-5224BBA994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The University of Adelaide, School of Computer Science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552A43ED-BC8A-9A4F-B704-1CEB3FDB81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E588FF-1A41-DD4E-BAB9-E579C8D959DB}" type="datetime3">
              <a:rPr lang="en-US" altLang="en-US" sz="1200" smtClean="0"/>
              <a:pPr/>
              <a:t>18 August 2022</a:t>
            </a:fld>
            <a:endParaRPr lang="en-US" altLang="en-US" sz="1200"/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86E95C1B-4A9E-B942-8323-A1739DB8EB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Chapter 2 — Instructions: Language of the Computer</a:t>
            </a:r>
          </a:p>
        </p:txBody>
      </p:sp>
      <p:sp>
        <p:nvSpPr>
          <p:cNvPr id="38916" name="Rectangle 7">
            <a:extLst>
              <a:ext uri="{FF2B5EF4-FFF2-40B4-BE49-F238E27FC236}">
                <a16:creationId xmlns:a16="http://schemas.microsoft.com/office/drawing/2014/main" id="{4094C9C7-2F96-7048-95C4-C650A7923F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765349-8DB1-754B-B5D3-075291A307C3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98B9D9A6-C725-6C4C-956C-9FD132B62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8840013F-AD7A-A041-9F29-4E99BDB35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22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47C5BA57-C6A6-0845-AE6C-81F192ACE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ADF7FE23-3E12-AC42-BCBA-F6CE1EDDA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Cray recommended using the backs of the pages so that the lines were not so dominant.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ED11253D-9EEF-F946-A475-857971513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366B1C-548D-DF40-81B6-75680F6EA965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AB20ED88-B255-184A-AA44-5AD60B7A38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70EB2BAB-0D69-5243-9D1D-8CFDABCFC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TWO big advantages to this code: parallel (lots of ILP) and also compact (little instruction bandwidth)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When we get to the SIMD extensions, think about how this vector code might translate to MMX or SSE code.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6A09B121-DE58-DA41-9376-B61C4F868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D943A6-B1C2-AB40-BF2B-FA41CF147477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DDE427E7-B8A7-564A-97D7-D1C7CA4A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>
            <a:extLst>
              <a:ext uri="{FF2B5EF4-FFF2-40B4-BE49-F238E27FC236}">
                <a16:creationId xmlns:a16="http://schemas.microsoft.com/office/drawing/2014/main" id="{A2AF91B1-7B32-964D-992E-324437B1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Remember:  Computer architecture is all about tradeoffs.</a:t>
            </a: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E07F35ED-2D71-794B-8825-DE9EADC6DF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1B74D8-F9AB-F34C-99E3-B018E12B6D43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4C4BC988-4F55-0B45-8B4A-A1078F2428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F8C7FE40-CAD9-B145-A869-E5468B6035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D6042BD3-5504-F34F-BC13-B835366151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Text Box 42">
            <a:extLst>
              <a:ext uri="{FF2B5EF4-FFF2-40B4-BE49-F238E27FC236}">
                <a16:creationId xmlns:a16="http://schemas.microsoft.com/office/drawing/2014/main" id="{A0FE9AC4-DE20-044A-A7ED-8E54D4FD4A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FC8AAF3-A7EA-004B-BF91-91A971C5F795}" type="slidenum">
              <a:rPr lang="en-AU" altLang="en-US" sz="1200" b="1">
                <a:solidFill>
                  <a:schemeClr val="bg1"/>
                </a:solidFill>
              </a:rPr>
              <a:pPr algn="r"/>
              <a:t>‹#›</a:t>
            </a:fld>
            <a:endParaRPr lang="en-GB" altLang="en-US" sz="12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004370-F8CC-7F44-A56F-7F28BDAD81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547" y="1479550"/>
            <a:ext cx="1797991" cy="22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2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2D008B-8E98-AF44-B678-20DF55F69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DCE439-BAA9-A345-9FB8-B547EDA79B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09900" y="6248400"/>
            <a:ext cx="31750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D24C7D-3FE6-0F47-BAE9-1778B48F1D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AF7B37B9-F025-1B45-A623-5702700F06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04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712380-D250-5B4B-86E3-B0BA22D4E5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4CE66B-026D-9646-8D1C-9AF86943E9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997200" y="6248400"/>
            <a:ext cx="31496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241018-A62C-1343-A33E-D3100F1291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08972E2F-9C78-A043-AD5A-422A1A3075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21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2">
            <a:extLst>
              <a:ext uri="{FF2B5EF4-FFF2-40B4-BE49-F238E27FC236}">
                <a16:creationId xmlns:a16="http://schemas.microsoft.com/office/drawing/2014/main" id="{BD75EC00-4517-2F41-85B0-7E230A071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553200"/>
            <a:ext cx="2971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938D051-5186-A049-BD1C-57EEB8710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 smtClean="0"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</a:lstStyle>
          <a:p>
            <a:r>
              <a:rPr lang="en-AU" altLang="en-US"/>
              <a:t>Copyright © 2012-2020, Elsevier Inc. Copyright © 2021-2022, Wu-chun Feng. 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709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941651"/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8726BF-9777-7B4B-AA15-CC8D6EA0A2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B378E8-0F32-AD4B-8914-3266817B64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98800" y="6248400"/>
            <a:ext cx="303784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BF7E6E-0C4D-174F-AD82-0ACE3FD8E7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5A006-9FF0-194A-A485-0B71368BA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88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AD488D-877E-3242-AE63-1F1AFBE62C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C2468D-6B72-094C-85D5-3203BBFF4D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09900" y="6248400"/>
            <a:ext cx="31750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9C77C1-E54D-4749-8894-332D61B79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65A91E63-9F1A-0242-8107-D3284F43A9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46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00480"/>
            <a:ext cx="3810000" cy="5024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0480"/>
            <a:ext cx="3810000" cy="5024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CD47E-75A7-7841-AF30-7BDA7DEAB9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7AACC3-A30A-3548-8A16-273A599537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997200" y="6248400"/>
            <a:ext cx="31115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9DABD0-3C38-0E42-A63E-5A1B339C9A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B5A7D503-690B-C944-BB3A-0749E0EF6F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07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0C3A0CC-DF1A-8943-A256-4FAE6F511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48FF7FF-CA57-0E4F-873A-333445F92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35300" y="6248400"/>
            <a:ext cx="30861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33D9C4C-4A92-9841-87B3-8B6F75DE4A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E47C8982-1612-4045-86E9-9B2EE0012F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24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D3D90B4-19D8-B148-9BDC-CA1CDB0310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B2D1B3-DE5C-D444-B2B2-019F8E61D5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09900" y="6248400"/>
            <a:ext cx="31623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5FCE34-1689-9043-971A-4D8DC11B93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39EB2DAC-ACFA-1E49-A481-30B4A92DF1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0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CCD6B52-3455-3F4E-BACF-75E2067A5D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899109E-DE65-0F4D-BACB-7BA1C9002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248400"/>
            <a:ext cx="31369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7CFA02-F157-1346-88E7-EF4C59DF3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DFBADBF0-1886-4A49-A4AD-54FAFAFA2C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82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29F0EE-3B88-2F47-B7A6-97DAE4FD55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8DA12-3038-9044-9CA1-E653DB9718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22600" y="6248400"/>
            <a:ext cx="31115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43E5A-DA57-2E42-9653-13589F6DB3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5A4E0703-9B05-5D46-BF2C-03F8BC35EA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50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12DE5-120C-D847-A35B-E5EA0F31A9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4C5AD5-9111-1D4A-BDB0-F22B88A472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60700" y="6248400"/>
            <a:ext cx="30988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5D287-ECB6-0D4A-ABE2-EFF4AA8212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015E9CF-C40C-8F4B-AD87-E855A5A0F5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34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5">
            <a:extLst>
              <a:ext uri="{FF2B5EF4-FFF2-40B4-BE49-F238E27FC236}">
                <a16:creationId xmlns:a16="http://schemas.microsoft.com/office/drawing/2014/main" id="{473DD40B-F209-0845-ABC2-39F190F2B1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alphaModFix amt="2000"/>
          </a:blip>
          <a:srcRect l="14400"/>
          <a:stretch>
            <a:fillRect/>
          </a:stretch>
        </p:blipFill>
        <p:spPr bwMode="auto">
          <a:xfrm>
            <a:off x="4" y="152400"/>
            <a:ext cx="547846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188C69CA-3345-4040-B3DB-147E553DF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7084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FFFFA7-D2AA-0A4D-B2C7-B02D97081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29360"/>
            <a:ext cx="7772400" cy="509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D7E02A-5913-6741-8546-89B14AC0DE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A700B3-0D15-4F44-BA9F-3BCB2DBDB1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7999" y="6248400"/>
            <a:ext cx="31089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ndara" panose="020E0502030303020204" pitchFamily="34" charset="0"/>
                <a:ea typeface="ＭＳ Ｐゴシック" charset="-128"/>
                <a:cs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E06F629-B182-A046-81C8-A06C9FD3E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CA5E315-E011-7F4F-94B1-34E0E8310B2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41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ndara" panose="020E0502030303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anose="020E0502030303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941651"/>
          </a:solidFill>
          <a:latin typeface="Candara" panose="020E0502030303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FF9300"/>
          </a:solidFill>
          <a:latin typeface="Candara" panose="020E0502030303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1">
            <a:extLst>
              <a:ext uri="{FF2B5EF4-FFF2-40B4-BE49-F238E27FC236}">
                <a16:creationId xmlns:a16="http://schemas.microsoft.com/office/drawing/2014/main" id="{6F5FA7D4-55CD-D542-B4B3-A7CA289E4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254125"/>
            <a:ext cx="145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7F7F7F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94165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>
                <a:solidFill>
                  <a:srgbClr val="011893"/>
                </a:solidFill>
              </a:rPr>
              <a:t>Chapter 4</a:t>
            </a:r>
            <a:endParaRPr lang="en-GB" altLang="en-US" dirty="0">
              <a:solidFill>
                <a:srgbClr val="011893"/>
              </a:solidFill>
            </a:endParaRPr>
          </a:p>
        </p:txBody>
      </p:sp>
      <p:sp>
        <p:nvSpPr>
          <p:cNvPr id="15362" name="Rectangle 12">
            <a:extLst>
              <a:ext uri="{FF2B5EF4-FFF2-40B4-BE49-F238E27FC236}">
                <a16:creationId xmlns:a16="http://schemas.microsoft.com/office/drawing/2014/main" id="{D5340182-4691-B341-A97E-399D98551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060575"/>
            <a:ext cx="60944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7F7F7F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94165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>
                <a:solidFill>
                  <a:srgbClr val="011893"/>
                </a:solidFill>
              </a:rPr>
              <a:t>Data-Level Parallelism (DLP) in Vector, SIMD, and GPU Architectures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dirty="0">
              <a:solidFill>
                <a:srgbClr val="01189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>
                <a:solidFill>
                  <a:srgbClr val="011893"/>
                </a:solidFill>
              </a:rPr>
              <a:t>Part 1:  Introduction &amp; Vector Architectures</a:t>
            </a:r>
          </a:p>
        </p:txBody>
      </p:sp>
      <p:sp>
        <p:nvSpPr>
          <p:cNvPr id="15363" name="Text Box 13">
            <a:extLst>
              <a:ext uri="{FF2B5EF4-FFF2-40B4-BE49-F238E27FC236}">
                <a16:creationId xmlns:a16="http://schemas.microsoft.com/office/drawing/2014/main" id="{0E200B17-369C-BF43-8F3E-59FE4E83C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238" y="-57150"/>
            <a:ext cx="45021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7F7F7F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94165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Computer Architecture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A Quantitative Approach, Sixth Edition</a:t>
            </a:r>
            <a:endParaRPr lang="en-GB" altLang="en-US" sz="2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E4377-D9B0-AA46-8138-1B44641BA055}"/>
              </a:ext>
            </a:extLst>
          </p:cNvPr>
          <p:cNvSpPr txBox="1"/>
          <p:nvPr/>
        </p:nvSpPr>
        <p:spPr>
          <a:xfrm>
            <a:off x="3568732" y="4072710"/>
            <a:ext cx="51323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“We call these algorithms </a:t>
            </a:r>
            <a:r>
              <a:rPr lang="en-US" sz="1400" i="1" dirty="0">
                <a:solidFill>
                  <a:schemeClr val="bg2"/>
                </a:solidFill>
                <a:latin typeface="Candara" panose="020E0502030303020204" pitchFamily="34" charset="0"/>
              </a:rPr>
              <a:t>data parallel </a:t>
            </a: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algorithms because their parallelism comes from simultaneous operations across large sets of data, rather than from multiple thread of control.”</a:t>
            </a:r>
          </a:p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	- W. Daniel Hillis and Guy L. Steele</a:t>
            </a:r>
          </a:p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	”Data Parallel Algorithms,” </a:t>
            </a:r>
            <a:r>
              <a:rPr lang="en-US" sz="1400" i="1" dirty="0">
                <a:solidFill>
                  <a:schemeClr val="bg2"/>
                </a:solidFill>
                <a:latin typeface="Candara" panose="020E0502030303020204" pitchFamily="34" charset="0"/>
              </a:rPr>
              <a:t>Comm. ACM </a:t>
            </a: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(1986)</a:t>
            </a:r>
          </a:p>
          <a:p>
            <a:pPr>
              <a:tabLst>
                <a:tab pos="4852988" algn="r"/>
              </a:tabLst>
            </a:pPr>
            <a:endParaRPr lang="en-US" sz="1400" dirty="0">
              <a:solidFill>
                <a:schemeClr val="bg2"/>
              </a:solidFill>
              <a:latin typeface="Candara" panose="020E0502030303020204" pitchFamily="34" charset="0"/>
            </a:endParaRPr>
          </a:p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“If you were plowing a field, which would you rather use, two strong oxen or 1024 chickens?”</a:t>
            </a:r>
          </a:p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	- Seymour Cray, Father of the Supercomputer</a:t>
            </a:r>
          </a:p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	(arguing for two powerful vector processors </a:t>
            </a:r>
          </a:p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	versus many simple processors)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945F4578-8C95-FB44-B9F4-6DC026B2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0335"/>
            <a:ext cx="7772400" cy="762000"/>
          </a:xfrm>
        </p:spPr>
        <p:txBody>
          <a:bodyPr/>
          <a:lstStyle/>
          <a:p>
            <a:r>
              <a:rPr lang="en-US" altLang="en-US" dirty="0"/>
              <a:t>Seymour Cray</a:t>
            </a:r>
            <a:br>
              <a:rPr lang="en-US" altLang="en-US" dirty="0"/>
            </a:br>
            <a:r>
              <a:rPr lang="en-US" altLang="en-US" sz="2400" i="1" dirty="0"/>
              <a:t>The Father of Supercomputing</a:t>
            </a:r>
            <a:endParaRPr lang="en-US" altLang="en-US" dirty="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553CC422-8217-2242-AA16-4E9DCA695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7585"/>
            <a:ext cx="7772400" cy="50958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800" dirty="0"/>
              <a:t>An American electrical engineer and supercomputer architect who designed a series of computers that were the fastest in the world for decades..</a:t>
            </a:r>
          </a:p>
          <a:p>
            <a:pPr marL="346075" indent="-346075">
              <a:spcBef>
                <a:spcPts val="1800"/>
              </a:spcBef>
            </a:pPr>
            <a:r>
              <a:rPr lang="ja-JP" altLang="en-US"/>
              <a:t>“</a:t>
            </a:r>
            <a:r>
              <a:rPr lang="en-US" altLang="ja-JP" dirty="0"/>
              <a:t>Anyone can build a fast CPU. The trick is to build a fast system.</a:t>
            </a:r>
            <a:r>
              <a:rPr lang="ja-JP" altLang="en-US"/>
              <a:t>”</a:t>
            </a:r>
            <a:endParaRPr lang="en-US" altLang="ja-JP" dirty="0"/>
          </a:p>
          <a:p>
            <a:pPr marL="346075" indent="-346075"/>
            <a:r>
              <a:rPr lang="en-US" altLang="en-US" dirty="0"/>
              <a:t>When asked what kind of CAD tools he used for the Cray-1, Cray said that he liked </a:t>
            </a:r>
            <a:r>
              <a:rPr lang="ja-JP" altLang="en-US"/>
              <a:t>“</a:t>
            </a:r>
            <a:r>
              <a:rPr lang="en-US" altLang="ja-JP" dirty="0"/>
              <a:t>#3 pencils with quadrille pads.</a:t>
            </a:r>
            <a:r>
              <a:rPr lang="ja-JP" altLang="en-US"/>
              <a:t>”</a:t>
            </a:r>
            <a:endParaRPr lang="en-US" altLang="ja-JP" dirty="0"/>
          </a:p>
          <a:p>
            <a:pPr marL="346075" indent="-346075"/>
            <a:r>
              <a:rPr lang="en-US" altLang="en-US" dirty="0"/>
              <a:t>When he was told that Apple Computer had just bought a Cray to help design the next Apple Macintosh, Cray commented that he had just bought a Macintosh to design the next Cray.</a:t>
            </a:r>
          </a:p>
          <a:p>
            <a:pPr marL="346075" indent="-346075">
              <a:spcBef>
                <a:spcPts val="600"/>
              </a:spcBef>
            </a:pPr>
            <a:r>
              <a:rPr lang="en-US" altLang="en-US" dirty="0"/>
              <a:t>In 70s–80s, Supercomputer ≡ Vector Machine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915EDF8D-68BF-7E40-8AB5-535BBF6CB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29" y="190500"/>
            <a:ext cx="9509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 Box 5">
            <a:extLst>
              <a:ext uri="{FF2B5EF4-FFF2-40B4-BE49-F238E27FC236}">
                <a16:creationId xmlns:a16="http://schemas.microsoft.com/office/drawing/2014/main" id="{DD981665-48F3-0846-A2D4-05B0181F258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265319" y="507206"/>
            <a:ext cx="1390650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684BB3D2-5CB9-9F43-973D-73096BE6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Scalar vs. Vector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99D26A7D-33C1-4C44-98B8-71688622B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470400"/>
            <a:ext cx="8001000" cy="1854200"/>
          </a:xfrm>
        </p:spPr>
        <p:txBody>
          <a:bodyPr/>
          <a:lstStyle/>
          <a:p>
            <a:r>
              <a:rPr lang="ja-JP" altLang="en-US"/>
              <a:t>“</a:t>
            </a:r>
            <a:r>
              <a:rPr lang="en-US" altLang="ja-JP"/>
              <a:t>The basic unit of SIMD is the vector, which is why SIMD computing is also known as vector processing.  A vector is nothing more than a row of individual numbers or scalars.</a:t>
            </a:r>
            <a:r>
              <a:rPr lang="ja-JP" altLang="en-US"/>
              <a:t>”</a:t>
            </a:r>
            <a:endParaRPr lang="en-US" altLang="en-US"/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4A13B339-221E-6F44-81C3-AD82A298A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" t="5035" r="8212" b="5035"/>
          <a:stretch>
            <a:fillRect/>
          </a:stretch>
        </p:blipFill>
        <p:spPr bwMode="auto">
          <a:xfrm>
            <a:off x="798513" y="989013"/>
            <a:ext cx="28829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Box 5">
            <a:extLst>
              <a:ext uri="{FF2B5EF4-FFF2-40B4-BE49-F238E27FC236}">
                <a16:creationId xmlns:a16="http://schemas.microsoft.com/office/drawing/2014/main" id="{80823B96-26D6-2A4C-AA4A-72B8D0C50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6121400"/>
            <a:ext cx="421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SIMD Architectures by Jon </a:t>
            </a:r>
            <a:r>
              <a:rPr lang="ja-JP" altLang="en-US" sz="1400"/>
              <a:t>“</a:t>
            </a:r>
            <a:r>
              <a:rPr lang="en-US" altLang="ja-JP" sz="1400" dirty="0"/>
              <a:t>Hannibal</a:t>
            </a:r>
            <a:r>
              <a:rPr lang="ja-JP" altLang="en-US" sz="1400"/>
              <a:t>”</a:t>
            </a:r>
            <a:r>
              <a:rPr lang="en-US" altLang="ja-JP" sz="1400" dirty="0"/>
              <a:t> Stokes</a:t>
            </a:r>
          </a:p>
          <a:p>
            <a:pPr eaLnBrk="1" hangingPunct="1"/>
            <a:r>
              <a:rPr lang="en-US" altLang="en-US" sz="1400" dirty="0"/>
              <a:t>http://</a:t>
            </a:r>
            <a:r>
              <a:rPr lang="en-US" altLang="en-US" sz="1400" dirty="0" err="1"/>
              <a:t>arstechnica.com</a:t>
            </a:r>
            <a:r>
              <a:rPr lang="en-US" altLang="en-US" sz="1400" dirty="0"/>
              <a:t>/articles/</a:t>
            </a:r>
            <a:r>
              <a:rPr lang="en-US" altLang="en-US" sz="1400" dirty="0" err="1"/>
              <a:t>paedia</a:t>
            </a:r>
            <a:r>
              <a:rPr lang="en-US" altLang="en-US" sz="1400" dirty="0"/>
              <a:t>/</a:t>
            </a:r>
            <a:r>
              <a:rPr lang="en-US" altLang="en-US" sz="1400" dirty="0" err="1"/>
              <a:t>cpu</a:t>
            </a:r>
            <a:r>
              <a:rPr lang="en-US" altLang="en-US" sz="1400" dirty="0"/>
              <a:t>/</a:t>
            </a:r>
            <a:r>
              <a:rPr lang="en-US" altLang="en-US" sz="1400" dirty="0" err="1"/>
              <a:t>simd.ars</a:t>
            </a:r>
            <a:endParaRPr lang="en-US" alt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80AB4-CD4F-A547-8A04-C0022AEA1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2244725"/>
            <a:ext cx="4648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58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F7F7F"/>
                </a:solidFill>
                <a:latin typeface="Candara" panose="020E0502030303020204" pitchFamily="34" charset="0"/>
              </a:rPr>
              <a:t>Representing Vectors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7F7F7F"/>
                </a:solidFill>
                <a:latin typeface="Candara" panose="020E0502030303020204" pitchFamily="34" charset="0"/>
              </a:rPr>
              <a:t>Multiple items within same data word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7F7F7F"/>
                </a:solidFill>
                <a:latin typeface="Candara" panose="020E0502030303020204" pitchFamily="34" charset="0"/>
              </a:rPr>
              <a:t>Multiple data words</a:t>
            </a:r>
            <a:endParaRPr lang="en-US" altLang="en-US" sz="2000" dirty="0">
              <a:solidFill>
                <a:srgbClr val="7F7F7F"/>
              </a:solidFill>
              <a:latin typeface="Candara" panose="020E0502030303020204" pitchFamily="34" charset="0"/>
            </a:endParaRPr>
          </a:p>
        </p:txBody>
      </p:sp>
      <p:sp>
        <p:nvSpPr>
          <p:cNvPr id="44038" name="Text Box 5">
            <a:extLst>
              <a:ext uri="{FF2B5EF4-FFF2-40B4-BE49-F238E27FC236}">
                <a16:creationId xmlns:a16="http://schemas.microsoft.com/office/drawing/2014/main" id="{41A1F7C3-E7BF-7B4F-99F4-EE620F45CFD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265319" y="507206"/>
            <a:ext cx="1390650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Introduction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113D4D-0ADF-E242-989B-19668E07DE67}"/>
                  </a:ext>
                </a:extLst>
              </p14:cNvPr>
              <p14:cNvContentPartPr/>
              <p14:nvPr/>
            </p14:nvContentPartPr>
            <p14:xfrm>
              <a:off x="4323960" y="52344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113D4D-0ADF-E242-989B-19668E07DE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4600" y="5225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36839333-06DA-7347-BF97-694DB1ED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Code Example</a:t>
            </a:r>
          </a:p>
        </p:txBody>
      </p:sp>
      <p:sp>
        <p:nvSpPr>
          <p:cNvPr id="45058" name="Content Placeholder 4">
            <a:extLst>
              <a:ext uri="{FF2B5EF4-FFF2-40B4-BE49-F238E27FC236}">
                <a16:creationId xmlns:a16="http://schemas.microsoft.com/office/drawing/2014/main" id="{353DEC12-6F0C-9D4E-A3F6-FF8C5F19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791200"/>
            <a:ext cx="8001000" cy="482600"/>
          </a:xfrm>
        </p:spPr>
        <p:txBody>
          <a:bodyPr/>
          <a:lstStyle/>
          <a:p>
            <a:r>
              <a:rPr lang="en-US" altLang="en-US"/>
              <a:t>What are the advantages of vector code?</a:t>
            </a:r>
          </a:p>
          <a:p>
            <a:endParaRPr lang="en-US" altLang="en-US"/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B9D16C34-CF97-784B-9DF7-A03355F41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1174750"/>
            <a:ext cx="92297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3">
            <a:extLst>
              <a:ext uri="{FF2B5EF4-FFF2-40B4-BE49-F238E27FC236}">
                <a16:creationId xmlns:a16="http://schemas.microsoft.com/office/drawing/2014/main" id="{E72633BC-6720-704C-B02A-4ABDDF01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Instruction Set</a:t>
            </a:r>
          </a:p>
        </p:txBody>
      </p:sp>
      <p:sp>
        <p:nvSpPr>
          <p:cNvPr id="47106" name="Content Placeholder 4">
            <a:extLst>
              <a:ext uri="{FF2B5EF4-FFF2-40B4-BE49-F238E27FC236}">
                <a16:creationId xmlns:a16="http://schemas.microsoft.com/office/drawing/2014/main" id="{6F69A448-85EE-0749-BEE0-360AACE6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Compact</a:t>
            </a:r>
          </a:p>
          <a:p>
            <a:pPr lvl="1"/>
            <a:r>
              <a:rPr lang="en-US" altLang="en-US"/>
              <a:t>one short instruction encodes N operations</a:t>
            </a:r>
          </a:p>
          <a:p>
            <a:r>
              <a:rPr lang="en-US" altLang="en-US"/>
              <a:t>Expressive … tells hardware that these N operations:</a:t>
            </a:r>
          </a:p>
          <a:p>
            <a:pPr lvl="1"/>
            <a:r>
              <a:rPr lang="en-US" altLang="en-US"/>
              <a:t>are independent</a:t>
            </a:r>
          </a:p>
          <a:p>
            <a:pPr lvl="1"/>
            <a:r>
              <a:rPr lang="en-US" altLang="en-US"/>
              <a:t>use the same functional unit</a:t>
            </a:r>
          </a:p>
          <a:p>
            <a:pPr lvl="1"/>
            <a:r>
              <a:rPr lang="en-US" altLang="en-US"/>
              <a:t>access disjoint registers</a:t>
            </a:r>
          </a:p>
          <a:p>
            <a:pPr lvl="1"/>
            <a:r>
              <a:rPr lang="en-US" altLang="en-US"/>
              <a:t>access registers in the same pattern as previous instructions</a:t>
            </a:r>
          </a:p>
          <a:p>
            <a:pPr lvl="1"/>
            <a:r>
              <a:rPr lang="en-US" altLang="en-US"/>
              <a:t>access a contiguous block of memory (unit-stride load/store), or</a:t>
            </a:r>
          </a:p>
          <a:p>
            <a:pPr lvl="1"/>
            <a:r>
              <a:rPr lang="en-US" altLang="en-US"/>
              <a:t>access memory in a known pattern (strided load/store)</a:t>
            </a:r>
          </a:p>
          <a:p>
            <a:r>
              <a:rPr lang="en-US" altLang="en-US"/>
              <a:t>Scalable</a:t>
            </a:r>
          </a:p>
          <a:p>
            <a:pPr lvl="1"/>
            <a:r>
              <a:rPr lang="en-US" altLang="en-US"/>
              <a:t>can run same object code on more parallel pipelines or lanes</a:t>
            </a:r>
          </a:p>
        </p:txBody>
      </p:sp>
      <p:sp>
        <p:nvSpPr>
          <p:cNvPr id="47107" name="Text Box 5">
            <a:extLst>
              <a:ext uri="{FF2B5EF4-FFF2-40B4-BE49-F238E27FC236}">
                <a16:creationId xmlns:a16="http://schemas.microsoft.com/office/drawing/2014/main" id="{1E3C9871-B83C-DD4D-BCC4-6FE5E7A084C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42250" y="935038"/>
            <a:ext cx="2236787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Vector Architectures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45628E86-EA87-C742-ADC6-C5FD6249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Arithmetic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7B5FE0FC-A33A-434D-BE51-4385CC492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4356100" cy="5105400"/>
          </a:xfrm>
        </p:spPr>
        <p:txBody>
          <a:bodyPr/>
          <a:lstStyle/>
          <a:p>
            <a:r>
              <a:rPr lang="en-US" altLang="en-US"/>
              <a:t>Use deep pipeline (=&gt; fast clock) to execute element operations</a:t>
            </a:r>
          </a:p>
          <a:p>
            <a:r>
              <a:rPr lang="en-US" altLang="en-US"/>
              <a:t>Simplifies control of deep pipeline because elements in vector are independent (=&gt; no hazards!) </a:t>
            </a: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2DDFB067-7897-AE4C-B584-A37A1C454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079500"/>
            <a:ext cx="59817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 Box 5">
            <a:extLst>
              <a:ext uri="{FF2B5EF4-FFF2-40B4-BE49-F238E27FC236}">
                <a16:creationId xmlns:a16="http://schemas.microsoft.com/office/drawing/2014/main" id="{919618B1-4312-E443-9753-D8634222B56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42250" y="935038"/>
            <a:ext cx="2236787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Vector Architectures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46269540-7D53-8948-9C73-9B5EBA0C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/>
              <a:t>Vector Instruction</a:t>
            </a:r>
          </a:p>
        </p:txBody>
      </p:sp>
      <p:pic>
        <p:nvPicPr>
          <p:cNvPr id="50178" name="Picture 3">
            <a:extLst>
              <a:ext uri="{FF2B5EF4-FFF2-40B4-BE49-F238E27FC236}">
                <a16:creationId xmlns:a16="http://schemas.microsoft.com/office/drawing/2014/main" id="{4BFFA3F6-B849-4242-9F2D-74A3FEE78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508000"/>
            <a:ext cx="87249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 Box 5">
            <a:extLst>
              <a:ext uri="{FF2B5EF4-FFF2-40B4-BE49-F238E27FC236}">
                <a16:creationId xmlns:a16="http://schemas.microsoft.com/office/drawing/2014/main" id="{DF0E58E2-B521-BF4D-81BB-FF8912FAF9A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42250" y="935038"/>
            <a:ext cx="2236787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Vector Architectures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A0528A1F-C45C-4B42-A1DF-BB2073F6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56" y="371475"/>
            <a:ext cx="8458200" cy="762000"/>
          </a:xfrm>
        </p:spPr>
        <p:txBody>
          <a:bodyPr/>
          <a:lstStyle/>
          <a:p>
            <a:r>
              <a:rPr lang="en-US" altLang="en-US" sz="2800" dirty="0"/>
              <a:t>Vector Memory-Memory vs. Vector Register Machines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05A157FF-3AFD-734F-8C60-F8AA5640E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55" y="1231392"/>
            <a:ext cx="8480043" cy="4995672"/>
          </a:xfrm>
        </p:spPr>
        <p:txBody>
          <a:bodyPr/>
          <a:lstStyle/>
          <a:p>
            <a:r>
              <a:rPr lang="en-US" altLang="en-US" dirty="0"/>
              <a:t>Vector memory-memory instructions hold all vector operands in main memory</a:t>
            </a:r>
          </a:p>
          <a:p>
            <a:r>
              <a:rPr lang="en-US" altLang="en-US" dirty="0"/>
              <a:t>The first vector machines, CDC Star-100 (</a:t>
            </a:r>
            <a:r>
              <a:rPr lang="ja-JP" altLang="en-US"/>
              <a:t>‘</a:t>
            </a:r>
            <a:r>
              <a:rPr lang="en-US" altLang="ja-JP" dirty="0"/>
              <a:t>73) and TI ASC (</a:t>
            </a:r>
            <a:r>
              <a:rPr lang="ja-JP" altLang="en-US"/>
              <a:t>‘</a:t>
            </a:r>
            <a:r>
              <a:rPr lang="en-US" altLang="ja-JP" dirty="0"/>
              <a:t>71), were memory-memory machines</a:t>
            </a:r>
            <a:endParaRPr lang="en-US" altLang="en-US" dirty="0"/>
          </a:p>
        </p:txBody>
      </p:sp>
      <p:pic>
        <p:nvPicPr>
          <p:cNvPr id="52227" name="Picture 3">
            <a:extLst>
              <a:ext uri="{FF2B5EF4-FFF2-40B4-BE49-F238E27FC236}">
                <a16:creationId xmlns:a16="http://schemas.microsoft.com/office/drawing/2014/main" id="{302C63C9-2845-3648-A62E-322065D7E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009900"/>
            <a:ext cx="7862888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5">
            <a:extLst>
              <a:ext uri="{FF2B5EF4-FFF2-40B4-BE49-F238E27FC236}">
                <a16:creationId xmlns:a16="http://schemas.microsoft.com/office/drawing/2014/main" id="{ECBD8180-8AA6-4F40-BCDB-0ACFE34A384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42250" y="935038"/>
            <a:ext cx="2236787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Vector Architectures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C1D2FD20-3717-4D4F-A4F6-66D317D6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32" y="370174"/>
            <a:ext cx="8362188" cy="762000"/>
          </a:xfrm>
        </p:spPr>
        <p:txBody>
          <a:bodyPr/>
          <a:lstStyle/>
          <a:p>
            <a:r>
              <a:rPr lang="en-US" altLang="en-US" sz="2800" dirty="0"/>
              <a:t>Vector Memory-Memory vs. Vector Register Machines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685AAAE5-0BF1-C64D-A9C5-39BF9B8DD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" y="1219200"/>
            <a:ext cx="7772400" cy="5095875"/>
          </a:xfrm>
        </p:spPr>
        <p:txBody>
          <a:bodyPr/>
          <a:lstStyle/>
          <a:p>
            <a:r>
              <a:rPr lang="en-US" altLang="en-US" dirty="0"/>
              <a:t>Vector memory-memory architectures (VMMA) require greater main memory bandwidth.  Why?</a:t>
            </a:r>
          </a:p>
          <a:p>
            <a:r>
              <a:rPr lang="en-US" altLang="en-US" dirty="0"/>
              <a:t>VMMAs make it difficult to overlap execution of multiple vector operations.  Why?</a:t>
            </a:r>
          </a:p>
          <a:p>
            <a:r>
              <a:rPr lang="en-US" altLang="en-US" dirty="0"/>
              <a:t>VMMAs incur greater startup latency.</a:t>
            </a:r>
          </a:p>
          <a:p>
            <a:pPr lvl="1"/>
            <a:r>
              <a:rPr lang="en-US" altLang="en-US" dirty="0"/>
              <a:t>Scalar code was faster on CDC Star-100 for vectors &lt; 100 elements.</a:t>
            </a:r>
          </a:p>
          <a:p>
            <a:pPr lvl="1"/>
            <a:r>
              <a:rPr lang="en-US" altLang="en-US" dirty="0"/>
              <a:t>For Cray-1, vector/scalar breakeven point was around 2 elements.</a:t>
            </a:r>
          </a:p>
          <a:p>
            <a:r>
              <a:rPr lang="en-US" altLang="en-US" dirty="0"/>
              <a:t>Apart from CDC follow-ons (Cyber-205, ETA-10) all major vector machines since Cray-1 have had </a:t>
            </a:r>
            <a:r>
              <a:rPr lang="en-US" altLang="en-US" i="1" dirty="0"/>
              <a:t>vector register architectures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We ignore vector memory-memory from now on.</a:t>
            </a:r>
          </a:p>
        </p:txBody>
      </p:sp>
      <p:sp>
        <p:nvSpPr>
          <p:cNvPr id="53251" name="Text Box 5">
            <a:extLst>
              <a:ext uri="{FF2B5EF4-FFF2-40B4-BE49-F238E27FC236}">
                <a16:creationId xmlns:a16="http://schemas.microsoft.com/office/drawing/2014/main" id="{A0DEAB56-DBF1-9447-8AE4-7CA2CCE2CD6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42250" y="935038"/>
            <a:ext cx="2236787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Vector Architectures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850AD3F4-FEC1-5D4C-BDC6-34A477D1D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656" y="371475"/>
            <a:ext cx="7772400" cy="762000"/>
          </a:xfrm>
        </p:spPr>
        <p:txBody>
          <a:bodyPr/>
          <a:lstStyle/>
          <a:p>
            <a:r>
              <a:rPr lang="en-US" altLang="en-US" dirty="0"/>
              <a:t>Vector Register Architectures</a:t>
            </a:r>
            <a:endParaRPr lang="en-AU" altLang="en-US" dirty="0"/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27A4C2FE-88DF-BF48-A0A5-012958361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3624" y="1220724"/>
            <a:ext cx="4105275" cy="5105400"/>
          </a:xfrm>
        </p:spPr>
        <p:txBody>
          <a:bodyPr/>
          <a:lstStyle/>
          <a:p>
            <a:r>
              <a:rPr lang="en-US" altLang="en-US" dirty="0"/>
              <a:t>Basic idea</a:t>
            </a:r>
          </a:p>
          <a:p>
            <a:pPr lvl="1"/>
            <a:r>
              <a:rPr lang="en-US" altLang="en-US" dirty="0"/>
              <a:t>Read sets of data elements into </a:t>
            </a:r>
            <a:r>
              <a:rPr lang="ja-JP" altLang="en-US"/>
              <a:t>“</a:t>
            </a:r>
            <a:r>
              <a:rPr lang="en-US" altLang="ja-JP" dirty="0"/>
              <a:t>vector registers</a:t>
            </a:r>
            <a:r>
              <a:rPr lang="ja-JP" altLang="en-US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Operate on those registers</a:t>
            </a:r>
          </a:p>
          <a:p>
            <a:pPr lvl="1"/>
            <a:r>
              <a:rPr lang="en-US" altLang="en-US" dirty="0"/>
              <a:t>Disperse the results back into memory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Registers are controlled by compiler</a:t>
            </a:r>
          </a:p>
          <a:p>
            <a:pPr lvl="1"/>
            <a:r>
              <a:rPr lang="en-US" altLang="en-US" dirty="0"/>
              <a:t>Used to hide memory latency</a:t>
            </a:r>
          </a:p>
          <a:p>
            <a:pPr lvl="1"/>
            <a:r>
              <a:rPr lang="en-US" altLang="en-US" dirty="0"/>
              <a:t>Leverage memory bandwidth</a:t>
            </a:r>
          </a:p>
        </p:txBody>
      </p:sp>
      <p:pic>
        <p:nvPicPr>
          <p:cNvPr id="55299" name="Picture 6">
            <a:extLst>
              <a:ext uri="{FF2B5EF4-FFF2-40B4-BE49-F238E27FC236}">
                <a16:creationId xmlns:a16="http://schemas.microsoft.com/office/drawing/2014/main" id="{FD292329-A9F0-B24C-8C81-879D2123D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091" y="1454150"/>
            <a:ext cx="4732909" cy="45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12" descr="f04-02-9780123838728">
            <a:extLst>
              <a:ext uri="{FF2B5EF4-FFF2-40B4-BE49-F238E27FC236}">
                <a16:creationId xmlns:a16="http://schemas.microsoft.com/office/drawing/2014/main" id="{FDCFB585-9E75-114F-BB03-B4CF85191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1419225"/>
            <a:ext cx="42862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>
            <a:extLst>
              <a:ext uri="{FF2B5EF4-FFF2-40B4-BE49-F238E27FC236}">
                <a16:creationId xmlns:a16="http://schemas.microsoft.com/office/drawing/2014/main" id="{F51E9231-CA8F-D148-9D67-037DE8377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656" y="371475"/>
            <a:ext cx="7772400" cy="762000"/>
          </a:xfrm>
        </p:spPr>
        <p:txBody>
          <a:bodyPr/>
          <a:lstStyle/>
          <a:p>
            <a:r>
              <a:rPr lang="en-US" altLang="en-US" dirty="0"/>
              <a:t>Vector Register Architectures</a:t>
            </a:r>
            <a:endParaRPr lang="en-AU" altLang="en-US" dirty="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58EBED6-2030-1A40-9CB6-A0BA71D30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7180" y="1219200"/>
            <a:ext cx="4241800" cy="5105400"/>
          </a:xfrm>
        </p:spPr>
        <p:txBody>
          <a:bodyPr/>
          <a:lstStyle/>
          <a:p>
            <a:r>
              <a:rPr lang="en-US" altLang="en-US" dirty="0"/>
              <a:t>Basic idea</a:t>
            </a:r>
          </a:p>
          <a:p>
            <a:pPr lvl="1"/>
            <a:r>
              <a:rPr lang="en-US" altLang="en-US" dirty="0"/>
              <a:t>Read sets of data elements into </a:t>
            </a:r>
            <a:r>
              <a:rPr lang="ja-JP" altLang="en-US"/>
              <a:t>“</a:t>
            </a:r>
            <a:r>
              <a:rPr lang="en-US" altLang="ja-JP" dirty="0"/>
              <a:t>vector registers</a:t>
            </a:r>
            <a:r>
              <a:rPr lang="ja-JP" altLang="en-US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Operate on those registers</a:t>
            </a:r>
          </a:p>
          <a:p>
            <a:pPr lvl="1"/>
            <a:r>
              <a:rPr lang="en-US" altLang="en-US" dirty="0"/>
              <a:t>Disperse the results back into memory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Registers are controlled by compiler</a:t>
            </a:r>
          </a:p>
          <a:p>
            <a:pPr lvl="1"/>
            <a:r>
              <a:rPr lang="en-US" altLang="en-US" dirty="0"/>
              <a:t>Used to hide memory latency</a:t>
            </a:r>
          </a:p>
          <a:p>
            <a:pPr lvl="1"/>
            <a:r>
              <a:rPr lang="en-US" altLang="en-US" dirty="0"/>
              <a:t>Leverage memory bandwidth</a:t>
            </a:r>
          </a:p>
        </p:txBody>
      </p:sp>
      <p:sp>
        <p:nvSpPr>
          <p:cNvPr id="57348" name="Text Box 5">
            <a:extLst>
              <a:ext uri="{FF2B5EF4-FFF2-40B4-BE49-F238E27FC236}">
                <a16:creationId xmlns:a16="http://schemas.microsoft.com/office/drawing/2014/main" id="{7CA4618F-B462-7F48-BD9C-A13EE1CA869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42250" y="935038"/>
            <a:ext cx="2236787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Vector Architectures</a:t>
            </a:r>
          </a:p>
        </p:txBody>
      </p:sp>
      <p:sp>
        <p:nvSpPr>
          <p:cNvPr id="57349" name="TextBox 8">
            <a:extLst>
              <a:ext uri="{FF2B5EF4-FFF2-40B4-BE49-F238E27FC236}">
                <a16:creationId xmlns:a16="http://schemas.microsoft.com/office/drawing/2014/main" id="{6F9A841A-9517-0F4F-B0FC-B9E168DC7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25" y="1460500"/>
            <a:ext cx="1187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VMIPS</a:t>
            </a:r>
          </a:p>
          <a:p>
            <a:pPr algn="ctr" eaLnBrk="1" hangingPunct="1"/>
            <a:r>
              <a:rPr lang="en-US" altLang="en-US" sz="1600"/>
              <a:t>(next slide)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DC58D214-F7FA-944F-A046-44C359F6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24" y="333142"/>
            <a:ext cx="7772400" cy="762000"/>
          </a:xfrm>
        </p:spPr>
        <p:txBody>
          <a:bodyPr/>
          <a:lstStyle/>
          <a:p>
            <a:r>
              <a:rPr lang="en-US" altLang="en-US" dirty="0"/>
              <a:t>Acknowledgements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6CBFC776-2424-144D-9B73-01E91F7A1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4" y="1215851"/>
            <a:ext cx="8056266" cy="5159549"/>
          </a:xfrm>
        </p:spPr>
        <p:txBody>
          <a:bodyPr/>
          <a:lstStyle/>
          <a:p>
            <a:r>
              <a:rPr lang="en-US" altLang="en-US" dirty="0"/>
              <a:t>Thanks to many sources for slide material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1990 Morgan Kaufmann Publishers, © 2001-present Elsevier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en-US" sz="1600" dirty="0"/>
              <a:t>	Computer Architecture: A Quantitative Approach by J. Hennessy &amp; D. Patterson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en-US" sz="1600" dirty="0"/>
              <a:t>© 1994 Morgan Kaufmann Publishers, © 2001-present Elsevier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en-US" sz="1600" dirty="0"/>
              <a:t>	Computer Organization and Design by D. Patterson &amp; J. Hennessy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en-US" sz="1600" dirty="0"/>
              <a:t>© 2002 K. </a:t>
            </a:r>
            <a:r>
              <a:rPr lang="en-US" altLang="en-US" sz="1600" dirty="0" err="1"/>
              <a:t>Asinovic</a:t>
            </a:r>
            <a:r>
              <a:rPr lang="en-US" altLang="en-US" sz="1600" dirty="0"/>
              <a:t> &amp; Arvind, MIT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en-US" sz="1600" dirty="0"/>
              <a:t>© 2002 J. </a:t>
            </a:r>
            <a:r>
              <a:rPr lang="en-US" altLang="en-US" sz="1600" dirty="0" err="1"/>
              <a:t>Kubiatowicz</a:t>
            </a:r>
            <a:r>
              <a:rPr lang="en-US" altLang="en-US" sz="1600" dirty="0"/>
              <a:t>, University of California at Berkeley 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2006, © 2010 No Starch Press for Inside the Machine by J. Stokes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2007 W.-M. </a:t>
            </a:r>
            <a:r>
              <a:rPr lang="en-US" altLang="en-US" sz="1600" dirty="0" err="1"/>
              <a:t>Hwu</a:t>
            </a:r>
            <a:r>
              <a:rPr lang="en-US" altLang="en-US" sz="1600" dirty="0"/>
              <a:t> &amp; D. Kirk, University of Illinois &amp; NVIDIA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2007-2010 J. Owens, University of California at Davis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2010 CRC Press for Introduction to Concurrency in Programming Languages by M. </a:t>
            </a:r>
            <a:r>
              <a:rPr lang="en-US" altLang="en-US" sz="1600" dirty="0" err="1"/>
              <a:t>Sottile</a:t>
            </a:r>
            <a:r>
              <a:rPr lang="en-US" altLang="en-US" sz="1600" dirty="0"/>
              <a:t>, T. Mattson, and C. Rasmussen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2017, IBM POWER9 Processor Architecture by </a:t>
            </a:r>
            <a:r>
              <a:rPr lang="en-US" altLang="en-US" sz="1600" dirty="0" err="1"/>
              <a:t>Sadasivam</a:t>
            </a:r>
            <a:r>
              <a:rPr lang="en-US" altLang="en-US" sz="1600" dirty="0"/>
              <a:t> et al., IBM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2016, © 2019 POWER9 Processor User’s Manual, IBM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The </a:t>
            </a:r>
            <a:r>
              <a:rPr lang="en-US" altLang="en-US" sz="1600" dirty="0" err="1"/>
              <a:t>OpenPOWER</a:t>
            </a:r>
            <a:r>
              <a:rPr lang="en-US" altLang="en-US" sz="1600" dirty="0"/>
              <a:t> Foundation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2022, W. Feng, Virginia Tech</a:t>
            </a:r>
          </a:p>
        </p:txBody>
      </p:sp>
    </p:spTree>
    <p:extLst>
      <p:ext uri="{BB962C8B-B14F-4D97-AF65-F5344CB8AC3E}">
        <p14:creationId xmlns:p14="http://schemas.microsoft.com/office/powerpoint/2010/main" val="2242648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12" descr="f04-02-9780123838728">
            <a:extLst>
              <a:ext uri="{FF2B5EF4-FFF2-40B4-BE49-F238E27FC236}">
                <a16:creationId xmlns:a16="http://schemas.microsoft.com/office/drawing/2014/main" id="{6414BBC8-C84B-4042-8A44-6B7F653B7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5" y="3425825"/>
            <a:ext cx="28448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Rectangle 2">
            <a:extLst>
              <a:ext uri="{FF2B5EF4-FFF2-40B4-BE49-F238E27FC236}">
                <a16:creationId xmlns:a16="http://schemas.microsoft.com/office/drawing/2014/main" id="{3968187D-13B9-A04A-A4CA-87BDD4884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2920" y="371475"/>
            <a:ext cx="7772400" cy="762000"/>
          </a:xfrm>
        </p:spPr>
        <p:txBody>
          <a:bodyPr/>
          <a:lstStyle/>
          <a:p>
            <a:r>
              <a:rPr lang="en-US" altLang="en-US"/>
              <a:t>VMIPS</a:t>
            </a:r>
            <a:endParaRPr lang="en-AU" alt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1EF5EA3-9A09-584E-8E77-3D025391B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5775" y="1155700"/>
            <a:ext cx="8001000" cy="5105400"/>
          </a:xfrm>
        </p:spPr>
        <p:txBody>
          <a:bodyPr/>
          <a:lstStyle/>
          <a:p>
            <a:r>
              <a:rPr lang="en-US" altLang="en-US"/>
              <a:t>Example architecture:  VMIPS</a:t>
            </a:r>
          </a:p>
          <a:p>
            <a:pPr lvl="1"/>
            <a:r>
              <a:rPr lang="en-US" altLang="en-US"/>
              <a:t>Loosely based on Cray-1</a:t>
            </a:r>
          </a:p>
          <a:p>
            <a:pPr lvl="1"/>
            <a:r>
              <a:rPr lang="en-US" altLang="en-US"/>
              <a:t>Vector registers</a:t>
            </a:r>
          </a:p>
          <a:p>
            <a:pPr lvl="2"/>
            <a:r>
              <a:rPr lang="en-US" altLang="en-US"/>
              <a:t>Each register holds a 64-element, 64 bits/element vector</a:t>
            </a:r>
          </a:p>
          <a:p>
            <a:pPr lvl="2"/>
            <a:r>
              <a:rPr lang="en-US" altLang="en-US"/>
              <a:t>Register file has 16 read ports and 8 write ports</a:t>
            </a:r>
          </a:p>
          <a:p>
            <a:pPr lvl="1"/>
            <a:r>
              <a:rPr lang="en-US" altLang="en-US"/>
              <a:t>Vector functional units</a:t>
            </a:r>
          </a:p>
          <a:p>
            <a:pPr lvl="2"/>
            <a:r>
              <a:rPr lang="en-US" altLang="en-US"/>
              <a:t>Fully pipelined</a:t>
            </a:r>
          </a:p>
          <a:p>
            <a:pPr lvl="2"/>
            <a:r>
              <a:rPr lang="en-US" altLang="en-US"/>
              <a:t>Data and control hazards are detected</a:t>
            </a:r>
          </a:p>
          <a:p>
            <a:pPr lvl="1"/>
            <a:r>
              <a:rPr lang="en-US" altLang="en-US"/>
              <a:t>Vector load-store unit</a:t>
            </a:r>
          </a:p>
          <a:p>
            <a:pPr lvl="2"/>
            <a:r>
              <a:rPr lang="en-US" altLang="en-US"/>
              <a:t>Fully pipelined</a:t>
            </a:r>
          </a:p>
          <a:p>
            <a:pPr lvl="2"/>
            <a:r>
              <a:rPr lang="en-US" altLang="en-US"/>
              <a:t>One word per clock cycle after initial latency</a:t>
            </a:r>
          </a:p>
          <a:p>
            <a:pPr lvl="1"/>
            <a:r>
              <a:rPr lang="en-US" altLang="en-US"/>
              <a:t>Scalar registers</a:t>
            </a:r>
          </a:p>
          <a:p>
            <a:pPr lvl="2"/>
            <a:r>
              <a:rPr lang="en-US" altLang="en-US"/>
              <a:t>32 general-purpose registers</a:t>
            </a:r>
          </a:p>
          <a:p>
            <a:pPr lvl="2"/>
            <a:r>
              <a:rPr lang="en-US" altLang="en-US"/>
              <a:t>32 floating-point registers</a:t>
            </a:r>
          </a:p>
        </p:txBody>
      </p:sp>
      <p:sp>
        <p:nvSpPr>
          <p:cNvPr id="59396" name="Text Box 5">
            <a:extLst>
              <a:ext uri="{FF2B5EF4-FFF2-40B4-BE49-F238E27FC236}">
                <a16:creationId xmlns:a16="http://schemas.microsoft.com/office/drawing/2014/main" id="{330CFDDC-F36D-EA44-B0F1-BC328AD5BB4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42250" y="935038"/>
            <a:ext cx="2236787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Vector Architectures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7C063F72-F157-7241-B844-42A52E005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VMIPS Instructions</a:t>
            </a:r>
            <a:endParaRPr lang="en-AU" altLang="en-US"/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A120BC70-A8DE-B94B-AB08-AE0D6F044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ADDVV.D:  add two vectors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ADDVS.D:  add vector to a scalar</a:t>
            </a:r>
          </a:p>
          <a:p>
            <a:pPr>
              <a:lnSpc>
                <a:spcPct val="90000"/>
              </a:lnSpc>
            </a:pPr>
            <a:r>
              <a:rPr lang="en-US" altLang="en-US"/>
              <a:t>LV/SV:  vector load and vector store from address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Example:  DAXPY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Monaco" pitchFamily="2" charset="77"/>
              </a:rPr>
              <a:t>L.D		F0,a		; load scalar 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Monaco" pitchFamily="2" charset="77"/>
              </a:rPr>
              <a:t>LV			V1,Rx		; load vector 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Monaco" pitchFamily="2" charset="77"/>
              </a:rPr>
              <a:t>MULVS.D	V2,V1,F0	; vector-scalar multiply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Monaco" pitchFamily="2" charset="77"/>
              </a:rPr>
              <a:t>LV			V3,Ry		; load vector 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Monaco" pitchFamily="2" charset="77"/>
              </a:rPr>
              <a:t>ADDVV	V4,V2,V3	; add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Monaco" pitchFamily="2" charset="77"/>
              </a:rPr>
              <a:t>SV			Ry,V4		; store the result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>
              <a:latin typeface="Monaco" pitchFamily="2" charset="77"/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Requires 6 instructions vs. almost 600 for MIPS</a:t>
            </a:r>
          </a:p>
        </p:txBody>
      </p:sp>
      <p:sp>
        <p:nvSpPr>
          <p:cNvPr id="61443" name="Text Box 5">
            <a:extLst>
              <a:ext uri="{FF2B5EF4-FFF2-40B4-BE49-F238E27FC236}">
                <a16:creationId xmlns:a16="http://schemas.microsoft.com/office/drawing/2014/main" id="{57FFE23F-B956-7C4E-B037-D4ACA327B93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42250" y="935038"/>
            <a:ext cx="2236787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Vector Architectures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A3F0F238-367C-8046-B49D-5A6356A94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Execution Time</a:t>
            </a:r>
            <a:endParaRPr lang="en-AU" altLang="en-US"/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95D78850-024C-7D41-B45D-B90662C7F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Execution time depends on three factors:</a:t>
            </a:r>
          </a:p>
          <a:p>
            <a:pPr lvl="1"/>
            <a:r>
              <a:rPr lang="en-US" altLang="en-US"/>
              <a:t>Length of operand vectors</a:t>
            </a:r>
          </a:p>
          <a:p>
            <a:pPr lvl="1"/>
            <a:r>
              <a:rPr lang="en-US" altLang="en-US"/>
              <a:t>Structural hazards</a:t>
            </a:r>
          </a:p>
          <a:p>
            <a:pPr lvl="1"/>
            <a:r>
              <a:rPr lang="en-US" altLang="en-US"/>
              <a:t>Data dependencies</a:t>
            </a:r>
          </a:p>
          <a:p>
            <a:pPr lvl="1"/>
            <a:endParaRPr lang="en-US" altLang="en-US"/>
          </a:p>
          <a:p>
            <a:r>
              <a:rPr lang="en-US" altLang="en-US"/>
              <a:t>VMIPS functional units consume one element per clock cycle</a:t>
            </a:r>
          </a:p>
          <a:p>
            <a:pPr lvl="1"/>
            <a:r>
              <a:rPr lang="en-US" altLang="en-US"/>
              <a:t>Execution time is approximately the vector length</a:t>
            </a:r>
          </a:p>
          <a:p>
            <a:pPr lvl="1"/>
            <a:endParaRPr lang="en-US" altLang="en-US"/>
          </a:p>
          <a:p>
            <a:r>
              <a:rPr lang="en-US" altLang="en-US"/>
              <a:t>Convoy</a:t>
            </a:r>
          </a:p>
          <a:p>
            <a:pPr lvl="1"/>
            <a:r>
              <a:rPr lang="en-US" altLang="en-US"/>
              <a:t>Set of vector instructions that could potentially execute together</a:t>
            </a:r>
          </a:p>
        </p:txBody>
      </p:sp>
      <p:sp>
        <p:nvSpPr>
          <p:cNvPr id="63491" name="Text Box 5">
            <a:extLst>
              <a:ext uri="{FF2B5EF4-FFF2-40B4-BE49-F238E27FC236}">
                <a16:creationId xmlns:a16="http://schemas.microsoft.com/office/drawing/2014/main" id="{6C8B398E-689C-9842-BEAC-D4437C5D2BA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842250" y="935038"/>
            <a:ext cx="2236787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Vector Architectures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208D1D2D-FE4D-CF44-BB1F-217E02AF2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We Know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1612579-02E6-5446-B17F-E5B0BA0D4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" y="4457700"/>
            <a:ext cx="8721725" cy="2239963"/>
          </a:xfrm>
        </p:spPr>
        <p:txBody>
          <a:bodyPr/>
          <a:lstStyle/>
          <a:p>
            <a:pPr marL="617538"/>
            <a:r>
              <a:rPr lang="en-US" altLang="en-US"/>
              <a:t>What new techniques have we learned that make …</a:t>
            </a:r>
          </a:p>
          <a:p>
            <a:pPr marL="904875" lvl="1">
              <a:buFontTx/>
              <a:buNone/>
            </a:pPr>
            <a:r>
              <a:rPr lang="en-US" altLang="en-US"/>
              <a:t>… </a:t>
            </a:r>
            <a:r>
              <a:rPr lang="en-US" altLang="en-US" i="1"/>
              <a:t>control </a:t>
            </a:r>
            <a:r>
              <a:rPr lang="en-US" altLang="en-US"/>
              <a:t>go fast?</a:t>
            </a:r>
          </a:p>
          <a:p>
            <a:pPr marL="904875" lvl="1">
              <a:buFontTx/>
              <a:buNone/>
            </a:pPr>
            <a:r>
              <a:rPr lang="en-US" altLang="en-US"/>
              <a:t>… </a:t>
            </a:r>
            <a:r>
              <a:rPr lang="en-US" altLang="en-US" i="1"/>
              <a:t>datapath </a:t>
            </a:r>
            <a:r>
              <a:rPr lang="en-US" altLang="en-US"/>
              <a:t>go fast?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B10E422-18D7-5A4A-9F1B-FEBAF9470340}"/>
              </a:ext>
            </a:extLst>
          </p:cNvPr>
          <p:cNvSpPr>
            <a:spLocks/>
          </p:cNvSpPr>
          <p:nvPr/>
        </p:nvSpPr>
        <p:spPr bwMode="auto">
          <a:xfrm>
            <a:off x="2079625" y="1549400"/>
            <a:ext cx="4960938" cy="2438400"/>
          </a:xfrm>
          <a:prstGeom prst="rect">
            <a:avLst/>
          </a:prstGeom>
          <a:solidFill>
            <a:schemeClr val="accent1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B1133268-CA68-9A4F-988F-D6699FAE3A57}"/>
              </a:ext>
            </a:extLst>
          </p:cNvPr>
          <p:cNvSpPr>
            <a:spLocks/>
          </p:cNvSpPr>
          <p:nvPr/>
        </p:nvSpPr>
        <p:spPr bwMode="auto">
          <a:xfrm>
            <a:off x="4000500" y="1793875"/>
            <a:ext cx="12366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2860" tIns="22860" rIns="57150" bIns="22860">
            <a:spAutoFit/>
          </a:bodyPr>
          <a:lstStyle>
            <a:lvl1pPr marL="111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Lucida Grande" panose="020B0600040502020204" pitchFamily="34" charset="0"/>
                <a:sym typeface="Lucida Grande" panose="020B0600040502020204" pitchFamily="34" charset="0"/>
              </a:rPr>
              <a:t> Processor</a:t>
            </a:r>
          </a:p>
        </p:txBody>
      </p:sp>
      <p:sp>
        <p:nvSpPr>
          <p:cNvPr id="18437" name="AutoShape 5">
            <a:extLst>
              <a:ext uri="{FF2B5EF4-FFF2-40B4-BE49-F238E27FC236}">
                <a16:creationId xmlns:a16="http://schemas.microsoft.com/office/drawing/2014/main" id="{37649C44-B21B-2E48-985D-7E187A3A75CD}"/>
              </a:ext>
            </a:extLst>
          </p:cNvPr>
          <p:cNvSpPr>
            <a:spLocks/>
          </p:cNvSpPr>
          <p:nvPr/>
        </p:nvSpPr>
        <p:spPr bwMode="auto">
          <a:xfrm>
            <a:off x="2206625" y="2352675"/>
            <a:ext cx="4708525" cy="595313"/>
          </a:xfrm>
          <a:prstGeom prst="roundRect">
            <a:avLst>
              <a:gd name="adj" fmla="val 11292"/>
            </a:avLst>
          </a:prstGeom>
          <a:solidFill>
            <a:schemeClr val="accent1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D4FAE6CD-EA51-B346-B92D-A1D9A5D8C5D1}"/>
              </a:ext>
            </a:extLst>
          </p:cNvPr>
          <p:cNvSpPr>
            <a:spLocks/>
          </p:cNvSpPr>
          <p:nvPr/>
        </p:nvSpPr>
        <p:spPr bwMode="auto">
          <a:xfrm>
            <a:off x="2206625" y="3119438"/>
            <a:ext cx="4708525" cy="593725"/>
          </a:xfrm>
          <a:prstGeom prst="roundRect">
            <a:avLst>
              <a:gd name="adj" fmla="val 11292"/>
            </a:avLst>
          </a:prstGeom>
          <a:solidFill>
            <a:schemeClr val="accent1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7EB8E27C-1D05-1245-B202-9FF5DDB5C721}"/>
              </a:ext>
            </a:extLst>
          </p:cNvPr>
          <p:cNvSpPr>
            <a:spLocks/>
          </p:cNvSpPr>
          <p:nvPr/>
        </p:nvSpPr>
        <p:spPr bwMode="auto">
          <a:xfrm>
            <a:off x="4160838" y="2479675"/>
            <a:ext cx="9144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2860" tIns="22860" rIns="57150" bIns="22860">
            <a:spAutoFit/>
          </a:bodyPr>
          <a:lstStyle>
            <a:lvl1pPr marL="111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Lucida Grande" panose="020B0600040502020204" pitchFamily="34" charset="0"/>
                <a:sym typeface="Lucida Grande" panose="020B0600040502020204" pitchFamily="34" charset="0"/>
              </a:rPr>
              <a:t>Control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93FC1CB6-94F3-EB4D-99E1-29C58BBEF6E3}"/>
              </a:ext>
            </a:extLst>
          </p:cNvPr>
          <p:cNvSpPr>
            <a:spLocks/>
          </p:cNvSpPr>
          <p:nvPr/>
        </p:nvSpPr>
        <p:spPr bwMode="auto">
          <a:xfrm>
            <a:off x="4092575" y="3244850"/>
            <a:ext cx="10969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2860" tIns="22860" rIns="57150" bIns="22860">
            <a:spAutoFit/>
          </a:bodyPr>
          <a:lstStyle>
            <a:lvl1pPr marL="111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Lucida Grande" panose="020B0600040502020204" pitchFamily="34" charset="0"/>
                <a:sym typeface="Lucida Grande" panose="020B0600040502020204" pitchFamily="34" charset="0"/>
              </a:rPr>
              <a:t>Datapath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47F60924-B9EE-174C-9549-037653BF9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Flynn’s</a:t>
            </a:r>
            <a:r>
              <a:rPr lang="en-US" altLang="ja-JP" dirty="0"/>
              <a:t> Classification Scheme</a:t>
            </a:r>
            <a:endParaRPr lang="en-US" altLang="en-US" dirty="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D137528-9874-354C-8748-56E4901B6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66900"/>
            <a:ext cx="8001000" cy="4457700"/>
          </a:xfrm>
        </p:spPr>
        <p:txBody>
          <a:bodyPr/>
          <a:lstStyle/>
          <a:p>
            <a:r>
              <a:rPr lang="en-US" altLang="en-US" dirty="0"/>
              <a:t>SISD – single instruction, single data stream</a:t>
            </a:r>
          </a:p>
          <a:p>
            <a:pPr lvl="1"/>
            <a:r>
              <a:rPr lang="en-US" altLang="en-US" dirty="0"/>
              <a:t>uniprocessors</a:t>
            </a:r>
          </a:p>
          <a:p>
            <a:r>
              <a:rPr lang="en-US" altLang="en-US" dirty="0"/>
              <a:t>SIMD – single instruction, multiple data streams</a:t>
            </a:r>
          </a:p>
          <a:p>
            <a:pPr lvl="1"/>
            <a:r>
              <a:rPr lang="en-US" altLang="en-US" dirty="0"/>
              <a:t>single control unit broadcasting operations to multiple </a:t>
            </a:r>
            <a:r>
              <a:rPr lang="en-US" altLang="en-US" dirty="0" err="1"/>
              <a:t>datapaths</a:t>
            </a:r>
            <a:endParaRPr lang="en-US" altLang="en-US" dirty="0"/>
          </a:p>
          <a:p>
            <a:r>
              <a:rPr lang="en-US" altLang="en-US" dirty="0"/>
              <a:t>MISD – multiple instruction, single data stream</a:t>
            </a:r>
          </a:p>
          <a:p>
            <a:pPr lvl="1"/>
            <a:r>
              <a:rPr lang="en-US" altLang="en-US" dirty="0"/>
              <a:t>no such machine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dirty="0"/>
              <a:t> 	(though some people put vector machines in this category)</a:t>
            </a:r>
          </a:p>
          <a:p>
            <a:r>
              <a:rPr lang="en-US" altLang="en-US" dirty="0"/>
              <a:t>MIMD – multiple instructions, multiple data streams</a:t>
            </a:r>
          </a:p>
          <a:p>
            <a:pPr lvl="1"/>
            <a:r>
              <a:rPr lang="en-US" altLang="en-US" i="1" dirty="0" err="1"/>
              <a:t>a.k.a</a:t>
            </a:r>
            <a:r>
              <a:rPr lang="en-US" altLang="en-US" dirty="0"/>
              <a:t> multiprocessors (SMPs, MPPs, clusters, NOWs)</a:t>
            </a:r>
          </a:p>
        </p:txBody>
      </p:sp>
      <p:pic>
        <p:nvPicPr>
          <p:cNvPr id="27652" name="Picture 3">
            <a:extLst>
              <a:ext uri="{FF2B5EF4-FFF2-40B4-BE49-F238E27FC236}">
                <a16:creationId xmlns:a16="http://schemas.microsoft.com/office/drawing/2014/main" id="{1E663681-0046-5D47-9251-31DCEB2F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4738" y="1016000"/>
            <a:ext cx="1311275" cy="1687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softEdge rad="50800"/>
          </a:effec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2C96D018-E63A-7D43-95A3-D00C0AA56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Continuum of Granularity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ED91346F-2A4F-FA44-9A1D-02E8BCCE3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1975" y="1117600"/>
            <a:ext cx="8124825" cy="5207000"/>
          </a:xfrm>
        </p:spPr>
        <p:txBody>
          <a:bodyPr/>
          <a:lstStyle/>
          <a:p>
            <a:r>
              <a:rPr lang="ja-JP" altLang="en-US"/>
              <a:t>“</a:t>
            </a:r>
            <a:r>
              <a:rPr lang="en-US" altLang="ja-JP"/>
              <a:t>Coarse</a:t>
            </a:r>
            <a:r>
              <a:rPr lang="ja-JP" altLang="en-US"/>
              <a:t>”</a:t>
            </a:r>
            <a:endParaRPr lang="en-US" altLang="ja-JP"/>
          </a:p>
          <a:p>
            <a:pPr lvl="1"/>
            <a:r>
              <a:rPr lang="en-US" altLang="en-US"/>
              <a:t>Each processor is more powerful</a:t>
            </a:r>
          </a:p>
          <a:p>
            <a:pPr lvl="1"/>
            <a:r>
              <a:rPr lang="en-US" altLang="en-US"/>
              <a:t>Usually fewer processors</a:t>
            </a:r>
          </a:p>
          <a:p>
            <a:pPr lvl="1"/>
            <a:r>
              <a:rPr lang="en-US" altLang="en-US"/>
              <a:t>Communication is more expensive between processors</a:t>
            </a:r>
          </a:p>
          <a:p>
            <a:pPr lvl="1"/>
            <a:r>
              <a:rPr lang="en-US" altLang="en-US"/>
              <a:t>Processors are more loosely coupled</a:t>
            </a:r>
          </a:p>
          <a:p>
            <a:pPr lvl="1"/>
            <a:r>
              <a:rPr lang="en-US" altLang="en-US"/>
              <a:t>Tend toward MIMD</a:t>
            </a:r>
          </a:p>
          <a:p>
            <a:r>
              <a:rPr lang="ja-JP" altLang="en-US"/>
              <a:t>“</a:t>
            </a:r>
            <a:r>
              <a:rPr lang="en-US" altLang="ja-JP"/>
              <a:t>Fine</a:t>
            </a:r>
            <a:r>
              <a:rPr lang="ja-JP" altLang="en-US"/>
              <a:t>”</a:t>
            </a:r>
            <a:endParaRPr lang="en-US" altLang="ja-JP"/>
          </a:p>
          <a:p>
            <a:pPr lvl="1"/>
            <a:r>
              <a:rPr lang="en-US" altLang="en-US"/>
              <a:t>Each processor is less powerful</a:t>
            </a:r>
          </a:p>
          <a:p>
            <a:pPr lvl="1"/>
            <a:r>
              <a:rPr lang="en-US" altLang="en-US"/>
              <a:t>Usually more processors</a:t>
            </a:r>
          </a:p>
          <a:p>
            <a:pPr lvl="1"/>
            <a:r>
              <a:rPr lang="en-US" altLang="en-US"/>
              <a:t>Communication is cheaper between processors</a:t>
            </a:r>
          </a:p>
          <a:p>
            <a:pPr lvl="1"/>
            <a:r>
              <a:rPr lang="en-US" altLang="en-US"/>
              <a:t>Processors are more tightly coupled</a:t>
            </a:r>
          </a:p>
          <a:p>
            <a:pPr lvl="1"/>
            <a:r>
              <a:rPr lang="en-US" altLang="en-US"/>
              <a:t>Tend toward SIMD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757DC-79FB-544F-9798-7723D9FAB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7" y="5751286"/>
            <a:ext cx="572996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1800">
                <a:latin typeface="Candara" panose="020E0502030303020204" pitchFamily="34" charset="0"/>
              </a:rPr>
              <a:t>“</a:t>
            </a:r>
            <a:r>
              <a:rPr lang="en-US" altLang="ja-JP" sz="1800" dirty="0">
                <a:latin typeface="Candara" panose="020E0502030303020204" pitchFamily="34" charset="0"/>
              </a:rPr>
              <a:t>If you were plowing a field, which would you rather use? Two strong oxen or 1024 chickens?</a:t>
            </a:r>
            <a:r>
              <a:rPr lang="ja-JP" altLang="en-US" sz="1800">
                <a:latin typeface="Candara" panose="020E0502030303020204" pitchFamily="34" charset="0"/>
              </a:rPr>
              <a:t>”</a:t>
            </a:r>
            <a:endParaRPr lang="en-US" altLang="ja-JP" sz="1800" dirty="0">
              <a:latin typeface="Candara" panose="020E0502030303020204" pitchFamily="34" charset="0"/>
            </a:endParaRPr>
          </a:p>
          <a:p>
            <a:pPr eaLnBrk="1" hangingPunct="1"/>
            <a:r>
              <a:rPr lang="en-US" altLang="en-US" sz="1800" dirty="0">
                <a:latin typeface="Candara" panose="020E0502030303020204" pitchFamily="34" charset="0"/>
              </a:rPr>
              <a:t>				- Seymour Cray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554B154-0A5C-FE4E-844C-6E08CD0D7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Road Ahead</a:t>
            </a:r>
          </a:p>
        </p:txBody>
      </p:sp>
      <p:sp>
        <p:nvSpPr>
          <p:cNvPr id="34818" name="Rectangle 1">
            <a:extLst>
              <a:ext uri="{FF2B5EF4-FFF2-40B4-BE49-F238E27FC236}">
                <a16:creationId xmlns:a16="http://schemas.microsoft.com/office/drawing/2014/main" id="{D2C9B628-C461-5648-9C2F-A952F38E0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29360"/>
            <a:ext cx="7874000" cy="5095240"/>
          </a:xfrm>
        </p:spPr>
        <p:txBody>
          <a:bodyPr/>
          <a:lstStyle/>
          <a:p>
            <a:r>
              <a:rPr lang="en-US" altLang="en-US" dirty="0"/>
              <a:t>What’s Up?</a:t>
            </a:r>
          </a:p>
          <a:p>
            <a:pPr lvl="1"/>
            <a:r>
              <a:rPr lang="en-US" altLang="en-US" dirty="0"/>
              <a:t>Chapter 4:  Data-level parallelism (DLP). Fine-grained parallelism. </a:t>
            </a:r>
          </a:p>
          <a:p>
            <a:pPr lvl="2"/>
            <a:r>
              <a:rPr lang="en-US" altLang="en-US" dirty="0"/>
              <a:t>Vector &amp; stream processors </a:t>
            </a:r>
          </a:p>
          <a:p>
            <a:pPr lvl="2"/>
            <a:r>
              <a:rPr lang="en-US" altLang="en-US" dirty="0"/>
              <a:t>SIMD extensions:  MMX 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en-US" altLang="en-US" dirty="0"/>
              <a:t>SSE</a:t>
            </a:r>
          </a:p>
          <a:p>
            <a:pPr lvl="2"/>
            <a:r>
              <a:rPr lang="en-US" altLang="en-US" dirty="0"/>
              <a:t>Graphics processing units (GPUs)</a:t>
            </a:r>
          </a:p>
          <a:p>
            <a:r>
              <a:rPr lang="en-US" altLang="en-US" dirty="0"/>
              <a:t>What We Just Completed</a:t>
            </a:r>
          </a:p>
          <a:p>
            <a:pPr lvl="1"/>
            <a:r>
              <a:rPr lang="en-US" altLang="en-US" dirty="0"/>
              <a:t>Chapter 5:  Thread-level parallelism (TLP). Coarse-grained parallelism.</a:t>
            </a:r>
          </a:p>
          <a:p>
            <a:pPr lvl="2"/>
            <a:r>
              <a:rPr lang="en-US" altLang="en-US" dirty="0"/>
              <a:t>Multicore</a:t>
            </a:r>
          </a:p>
          <a:p>
            <a:pPr lvl="2"/>
            <a:r>
              <a:rPr lang="en-US" altLang="en-US" dirty="0"/>
              <a:t>Multiprocessors</a:t>
            </a:r>
          </a:p>
          <a:p>
            <a:pPr lvl="2"/>
            <a:r>
              <a:rPr lang="en-US" altLang="en-US" dirty="0"/>
              <a:t>Clusters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777444FD-E704-E947-B890-0AEAF2EC2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</a:t>
            </a:r>
            <a:r>
              <a:rPr lang="en-US" altLang="en-US">
                <a:sym typeface="Wingdings" pitchFamily="2" charset="2"/>
              </a:rPr>
              <a:t>SIMD</a:t>
            </a:r>
            <a:endParaRPr lang="en-AU" altLang="en-US"/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76C99A4F-163C-B64D-97EC-41EAF6B57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SIMD architectures can exploit significant data-level parallelism for</a:t>
            </a:r>
          </a:p>
          <a:p>
            <a:pPr lvl="1"/>
            <a:r>
              <a:rPr lang="en-US" altLang="en-US"/>
              <a:t>Matrix-oriented scientific computing</a:t>
            </a:r>
          </a:p>
          <a:p>
            <a:pPr lvl="1"/>
            <a:r>
              <a:rPr lang="en-US" altLang="en-US"/>
              <a:t>Media-oriented image and sound processors</a:t>
            </a:r>
          </a:p>
          <a:p>
            <a:endParaRPr lang="en-US" altLang="en-US"/>
          </a:p>
          <a:p>
            <a:r>
              <a:rPr lang="en-US" altLang="en-US"/>
              <a:t>SIMD is more energy efficient than MIMD</a:t>
            </a:r>
          </a:p>
          <a:p>
            <a:pPr lvl="1"/>
            <a:r>
              <a:rPr lang="en-US" altLang="en-US"/>
              <a:t>Only needs to fetch one instruction per data operation</a:t>
            </a:r>
          </a:p>
          <a:p>
            <a:pPr lvl="1"/>
            <a:r>
              <a:rPr lang="en-US" altLang="en-US"/>
              <a:t>Makes SIMD attractive for personal mobile devices</a:t>
            </a:r>
          </a:p>
          <a:p>
            <a:pPr lvl="1"/>
            <a:endParaRPr lang="en-US" altLang="en-US"/>
          </a:p>
          <a:p>
            <a:r>
              <a:rPr lang="en-US" altLang="en-US"/>
              <a:t>SIMD allows programmer to continue to think sequentially</a:t>
            </a:r>
          </a:p>
        </p:txBody>
      </p:sp>
      <p:sp>
        <p:nvSpPr>
          <p:cNvPr id="35843" name="Text Box 5">
            <a:extLst>
              <a:ext uri="{FF2B5EF4-FFF2-40B4-BE49-F238E27FC236}">
                <a16:creationId xmlns:a16="http://schemas.microsoft.com/office/drawing/2014/main" id="{413EBE2F-A8F1-FF42-B697-96BD0B989F9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265319" y="507206"/>
            <a:ext cx="1390650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D688EB73-F04D-C24E-9C8C-1AC181913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SIMD Parallelism</a:t>
            </a:r>
            <a:endParaRPr lang="en-AU" altLang="en-US"/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F2C68742-F754-574C-AB11-93D1B1577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Vector architectures (VMIPS, Motorola </a:t>
            </a:r>
            <a:r>
              <a:rPr lang="en-US" altLang="en-US" dirty="0" err="1"/>
              <a:t>AltiVec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SIMD extensions (MMX </a:t>
            </a:r>
            <a:r>
              <a:rPr lang="en-US" altLang="en-US" dirty="0">
                <a:sym typeface="Wingdings" pitchFamily="2" charset="2"/>
              </a:rPr>
              <a:t> SSE  AVX)</a:t>
            </a:r>
            <a:endParaRPr lang="en-US" altLang="en-US" dirty="0"/>
          </a:p>
          <a:p>
            <a:r>
              <a:rPr lang="en-US" altLang="en-US" dirty="0"/>
              <a:t>Graphics processing units (GPUs)</a:t>
            </a:r>
          </a:p>
          <a:p>
            <a:endParaRPr lang="en-US" altLang="en-US" dirty="0"/>
          </a:p>
          <a:p>
            <a:r>
              <a:rPr lang="en-US" altLang="en-US" dirty="0"/>
              <a:t>For x86 processors</a:t>
            </a:r>
          </a:p>
          <a:p>
            <a:pPr lvl="1"/>
            <a:r>
              <a:rPr lang="en-US" altLang="en-US" dirty="0"/>
              <a:t>Expect two additional cores per chip per year</a:t>
            </a:r>
          </a:p>
          <a:p>
            <a:pPr lvl="1"/>
            <a:r>
              <a:rPr lang="en-US" altLang="en-US" dirty="0"/>
              <a:t>Expect SIMD width to double every four years</a:t>
            </a:r>
          </a:p>
          <a:p>
            <a:pPr lvl="1"/>
            <a:r>
              <a:rPr lang="en-US" altLang="en-US" dirty="0"/>
              <a:t>Expect potential speedup from SIMD to be twice that from MIMD</a:t>
            </a:r>
          </a:p>
        </p:txBody>
      </p:sp>
      <p:sp>
        <p:nvSpPr>
          <p:cNvPr id="37891" name="Text Box 5">
            <a:extLst>
              <a:ext uri="{FF2B5EF4-FFF2-40B4-BE49-F238E27FC236}">
                <a16:creationId xmlns:a16="http://schemas.microsoft.com/office/drawing/2014/main" id="{3182741B-310C-D04B-8BA6-C2D81DE12C2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265319" y="507206"/>
            <a:ext cx="1390650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D688EB73-F04D-C24E-9C8C-1AC181913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SIMD Parallelism</a:t>
            </a:r>
            <a:endParaRPr lang="en-AU" altLang="en-US"/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F2C68742-F754-574C-AB11-93D1B1577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Vector architectures (VMIPS, Motorola </a:t>
            </a:r>
            <a:r>
              <a:rPr lang="en-US" altLang="en-US" dirty="0" err="1">
                <a:solidFill>
                  <a:srgbClr val="FF0000"/>
                </a:solidFill>
              </a:rPr>
              <a:t>AltiVec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dirty="0"/>
              <a:t>SIMD extensions (MMX </a:t>
            </a:r>
            <a:r>
              <a:rPr lang="en-US" altLang="en-US" dirty="0">
                <a:sym typeface="Wingdings" pitchFamily="2" charset="2"/>
              </a:rPr>
              <a:t> SSE  AVX)</a:t>
            </a:r>
            <a:endParaRPr lang="en-US" altLang="en-US" dirty="0"/>
          </a:p>
          <a:p>
            <a:r>
              <a:rPr lang="en-US" altLang="en-US" dirty="0"/>
              <a:t>Graphics processing units (GPUs)</a:t>
            </a:r>
          </a:p>
          <a:p>
            <a:endParaRPr lang="en-US" altLang="en-US" dirty="0"/>
          </a:p>
          <a:p>
            <a:r>
              <a:rPr lang="en-US" altLang="en-US" dirty="0"/>
              <a:t>For x86 processors</a:t>
            </a:r>
          </a:p>
          <a:p>
            <a:pPr lvl="1"/>
            <a:r>
              <a:rPr lang="en-US" altLang="en-US" dirty="0"/>
              <a:t>Expect two additional cores per chip per year</a:t>
            </a:r>
          </a:p>
          <a:p>
            <a:pPr lvl="1"/>
            <a:r>
              <a:rPr lang="en-US" altLang="en-US" dirty="0"/>
              <a:t>Expect SIMD width to double every four years</a:t>
            </a:r>
          </a:p>
          <a:p>
            <a:pPr lvl="1"/>
            <a:r>
              <a:rPr lang="en-US" altLang="en-US" dirty="0"/>
              <a:t>Expect potential speedup from SIMD to be twice that from MIMD</a:t>
            </a:r>
          </a:p>
        </p:txBody>
      </p:sp>
      <p:sp>
        <p:nvSpPr>
          <p:cNvPr id="37891" name="Text Box 5">
            <a:extLst>
              <a:ext uri="{FF2B5EF4-FFF2-40B4-BE49-F238E27FC236}">
                <a16:creationId xmlns:a16="http://schemas.microsoft.com/office/drawing/2014/main" id="{3182741B-310C-D04B-8BA6-C2D81DE12C2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265319" y="507206"/>
            <a:ext cx="1390650" cy="3698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66FF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63538697"/>
      </p:ext>
    </p:extLst>
  </p:cSld>
  <p:clrMapOvr>
    <a:masterClrMapping/>
  </p:clrMapOvr>
</p:sld>
</file>

<file path=ppt/theme/theme1.xml><?xml version="1.0" encoding="utf-8"?>
<a:theme xmlns:a="http://schemas.openxmlformats.org/drawingml/2006/main" name="VT">
  <a:themeElements>
    <a:clrScheme name="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T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Templates:VT.pot</Template>
  <TotalTime>267730</TotalTime>
  <Words>1911</Words>
  <Application>Microsoft Macintosh PowerPoint</Application>
  <PresentationFormat>On-screen Show (4:3)</PresentationFormat>
  <Paragraphs>274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Candara</vt:lpstr>
      <vt:lpstr>Lucida Grande</vt:lpstr>
      <vt:lpstr>Monaco</vt:lpstr>
      <vt:lpstr>Times New Roman</vt:lpstr>
      <vt:lpstr>VT</vt:lpstr>
      <vt:lpstr>PowerPoint Presentation</vt:lpstr>
      <vt:lpstr>Acknowledgements</vt:lpstr>
      <vt:lpstr>What We Know</vt:lpstr>
      <vt:lpstr>Flynn’s Classification Scheme</vt:lpstr>
      <vt:lpstr>Continuum of Granularity</vt:lpstr>
      <vt:lpstr>The Road Ahead</vt:lpstr>
      <vt:lpstr>Introduction to SIMD</vt:lpstr>
      <vt:lpstr>SIMD Parallelism</vt:lpstr>
      <vt:lpstr>SIMD Parallelism</vt:lpstr>
      <vt:lpstr>Seymour Cray The Father of Supercomputing</vt:lpstr>
      <vt:lpstr>Scalar vs. Vector</vt:lpstr>
      <vt:lpstr>Vector Code Example</vt:lpstr>
      <vt:lpstr>Vector Instruction Set</vt:lpstr>
      <vt:lpstr>Vector Arithmetic</vt:lpstr>
      <vt:lpstr>Vector Instruction</vt:lpstr>
      <vt:lpstr>Vector Memory-Memory vs. Vector Register Machines</vt:lpstr>
      <vt:lpstr>Vector Memory-Memory vs. Vector Register Machines</vt:lpstr>
      <vt:lpstr>Vector Register Architectures</vt:lpstr>
      <vt:lpstr>Vector Register Architectures</vt:lpstr>
      <vt:lpstr>VMIPS</vt:lpstr>
      <vt:lpstr>VMIPS Instructions</vt:lpstr>
      <vt:lpstr>Vector Execution Time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Bits, Data Types, and Operations</dc:title>
  <dc:creator>Wuchun Feng</dc:creator>
  <cp:lastModifiedBy>Feng, Wu-Chun</cp:lastModifiedBy>
  <cp:revision>133</cp:revision>
  <cp:lastPrinted>2022-08-16T06:27:37Z</cp:lastPrinted>
  <dcterms:created xsi:type="dcterms:W3CDTF">2012-03-15T05:56:43Z</dcterms:created>
  <dcterms:modified xsi:type="dcterms:W3CDTF">2022-08-18T06:14:44Z</dcterms:modified>
</cp:coreProperties>
</file>