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9"/>
  </p:notesMasterIdLst>
  <p:handoutMasterIdLst>
    <p:handoutMasterId r:id="rId60"/>
  </p:handoutMasterIdLst>
  <p:sldIdLst>
    <p:sldId id="256" r:id="rId2"/>
    <p:sldId id="348" r:id="rId3"/>
    <p:sldId id="328" r:id="rId4"/>
    <p:sldId id="310" r:id="rId5"/>
    <p:sldId id="296" r:id="rId6"/>
    <p:sldId id="358" r:id="rId7"/>
    <p:sldId id="365" r:id="rId8"/>
    <p:sldId id="368" r:id="rId9"/>
    <p:sldId id="367" r:id="rId10"/>
    <p:sldId id="302" r:id="rId11"/>
    <p:sldId id="311" r:id="rId12"/>
    <p:sldId id="329" r:id="rId13"/>
    <p:sldId id="298" r:id="rId14"/>
    <p:sldId id="312" r:id="rId15"/>
    <p:sldId id="315" r:id="rId16"/>
    <p:sldId id="316" r:id="rId17"/>
    <p:sldId id="313" r:id="rId18"/>
    <p:sldId id="330" r:id="rId19"/>
    <p:sldId id="314" r:id="rId20"/>
    <p:sldId id="369" r:id="rId21"/>
    <p:sldId id="318" r:id="rId22"/>
    <p:sldId id="319" r:id="rId23"/>
    <p:sldId id="325" r:id="rId24"/>
    <p:sldId id="362" r:id="rId25"/>
    <p:sldId id="347" r:id="rId26"/>
    <p:sldId id="320" r:id="rId27"/>
    <p:sldId id="344" r:id="rId28"/>
    <p:sldId id="327" r:id="rId29"/>
    <p:sldId id="345" r:id="rId30"/>
    <p:sldId id="370" r:id="rId31"/>
    <p:sldId id="335" r:id="rId32"/>
    <p:sldId id="336" r:id="rId33"/>
    <p:sldId id="346" r:id="rId34"/>
    <p:sldId id="339" r:id="rId35"/>
    <p:sldId id="323" r:id="rId36"/>
    <p:sldId id="326" r:id="rId37"/>
    <p:sldId id="324" r:id="rId38"/>
    <p:sldId id="349" r:id="rId39"/>
    <p:sldId id="332" r:id="rId40"/>
    <p:sldId id="331" r:id="rId41"/>
    <p:sldId id="297" r:id="rId42"/>
    <p:sldId id="334" r:id="rId43"/>
    <p:sldId id="299" r:id="rId44"/>
    <p:sldId id="351" r:id="rId45"/>
    <p:sldId id="356" r:id="rId46"/>
    <p:sldId id="357" r:id="rId47"/>
    <p:sldId id="353" r:id="rId48"/>
    <p:sldId id="354" r:id="rId49"/>
    <p:sldId id="352" r:id="rId50"/>
    <p:sldId id="333" r:id="rId51"/>
    <p:sldId id="355" r:id="rId52"/>
    <p:sldId id="300" r:id="rId53"/>
    <p:sldId id="341" r:id="rId54"/>
    <p:sldId id="342" r:id="rId55"/>
    <p:sldId id="360" r:id="rId56"/>
    <p:sldId id="343" r:id="rId57"/>
    <p:sldId id="292"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59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78571" autoAdjust="0"/>
  </p:normalViewPr>
  <p:slideViewPr>
    <p:cSldViewPr>
      <p:cViewPr>
        <p:scale>
          <a:sx n="75" d="100"/>
          <a:sy n="75" d="100"/>
        </p:scale>
        <p:origin x="-1098" y="-54"/>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250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340C5E-07C9-4FF7-80CA-C460478A53E8}" type="datetimeFigureOut">
              <a:rPr lang="zh-CN" altLang="en-US" smtClean="0"/>
              <a:t>2012/8/31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3F4E7-ECAF-481B-8B2F-F6F21EE505AD}" type="slidenum">
              <a:rPr lang="zh-CN" altLang="en-US" smtClean="0"/>
              <a:t>‹#›</a:t>
            </a:fld>
            <a:endParaRPr lang="zh-CN" altLang="en-US"/>
          </a:p>
        </p:txBody>
      </p:sp>
    </p:spTree>
    <p:extLst>
      <p:ext uri="{BB962C8B-B14F-4D97-AF65-F5344CB8AC3E}">
        <p14:creationId xmlns:p14="http://schemas.microsoft.com/office/powerpoint/2010/main" val="273847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latinLnBrk="0">
              <a:spcBef>
                <a:spcPts val="0"/>
              </a:spcBef>
              <a:spcAft>
                <a:spcPts val="0"/>
              </a:spcAft>
              <a:defRPr lang="zh-CN" sz="1200">
                <a:latin typeface="+mn-lt"/>
                <a:ea typeface="+mn-ea"/>
              </a:defRPr>
            </a:lvl1pPr>
            <a:extLst/>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latinLnBrk="0">
              <a:spcBef>
                <a:spcPts val="0"/>
              </a:spcBef>
              <a:spcAft>
                <a:spcPts val="0"/>
              </a:spcAft>
              <a:defRPr lang="zh-CN" sz="1200">
                <a:latin typeface="+mn-lt"/>
                <a:ea typeface="+mn-ea"/>
              </a:defRPr>
            </a:lvl1pPr>
            <a:extLst/>
          </a:lstStyle>
          <a:p>
            <a:pPr>
              <a:defRPr/>
            </a:pPr>
            <a:fld id="{9F57A9CD-D3D9-4AD4-8343-D816E3EC0E60}" type="datetimeFigureOut">
              <a:rPr altLang="en-US"/>
              <a:pPr>
                <a:defRPr/>
              </a:pPr>
              <a:t>2010/12/12</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latinLnBrk="0">
              <a:spcBef>
                <a:spcPts val="0"/>
              </a:spcBef>
              <a:spcAft>
                <a:spcPts val="0"/>
              </a:spcAft>
              <a:defRPr lang="zh-CN" sz="1200">
                <a:latin typeface="+mn-lt"/>
                <a:ea typeface="+mn-ea"/>
              </a:defRPr>
            </a:lvl1pPr>
            <a:extLst/>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latinLnBrk="0">
              <a:spcBef>
                <a:spcPts val="0"/>
              </a:spcBef>
              <a:spcAft>
                <a:spcPts val="0"/>
              </a:spcAft>
              <a:defRPr lang="zh-CN" sz="1200">
                <a:latin typeface="+mn-lt"/>
                <a:ea typeface="+mn-ea"/>
              </a:defRPr>
            </a:lvl1pPr>
            <a:extLst/>
          </a:lstStyle>
          <a:p>
            <a:pPr>
              <a:defRPr/>
            </a:pPr>
            <a:fld id="{5A48F94F-F0B9-41F2-867A-315AA9698995}" type="slidenum">
              <a:rPr lang="en-US" altLang="zh-CN"/>
              <a:pPr>
                <a:defRPr/>
              </a:pPr>
              <a:t>‹#›</a:t>
            </a:fld>
            <a:endParaRPr/>
          </a:p>
        </p:txBody>
      </p:sp>
    </p:spTree>
    <p:extLst>
      <p:ext uri="{BB962C8B-B14F-4D97-AF65-F5344CB8AC3E}">
        <p14:creationId xmlns:p14="http://schemas.microsoft.com/office/powerpoint/2010/main" val="39953031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latinLnBrk="0">
      <a:defRPr lang="zh-CN" sz="1200" kern="1200">
        <a:solidFill>
          <a:schemeClr val="tx1"/>
        </a:solidFill>
        <a:latin typeface="+mn-lt"/>
        <a:ea typeface="+mn-ea"/>
        <a:cs typeface="+mn-cs"/>
      </a:defRPr>
    </a:lvl6pPr>
    <a:lvl7pPr marL="2743200" algn="l" rtl="0" latinLnBrk="0">
      <a:defRPr lang="zh-CN" sz="1200" kern="1200">
        <a:solidFill>
          <a:schemeClr val="tx1"/>
        </a:solidFill>
        <a:latin typeface="+mn-lt"/>
        <a:ea typeface="+mn-ea"/>
        <a:cs typeface="+mn-cs"/>
      </a:defRPr>
    </a:lvl7pPr>
    <a:lvl8pPr marL="3200400" algn="l" rtl="0" latinLnBrk="0">
      <a:defRPr lang="zh-CN" sz="1200" kern="1200">
        <a:solidFill>
          <a:schemeClr val="tx1"/>
        </a:solidFill>
        <a:latin typeface="+mn-lt"/>
        <a:ea typeface="+mn-ea"/>
        <a:cs typeface="+mn-cs"/>
      </a:defRPr>
    </a:lvl8pPr>
    <a:lvl9pPr marL="3657600" algn="l" rtl="0" latinLnBrk="0">
      <a:defRPr lang="zh-CN"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lucene.apache.org/solr/"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ucene.apache.org/"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hadoop.apache.org/" TargetMode="External"/><Relationship Id="rId4" Type="http://schemas.openxmlformats.org/officeDocument/2006/relationships/hyperlink" Target="http://lucene.apache.org/nutc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Rot="1" noChangeAspect="1" noTextEdit="1"/>
          </p:cNvSpPr>
          <p:nvPr>
            <p:ph type="sldImg"/>
          </p:nvPr>
        </p:nvSpPr>
        <p:spPr bwMode="auto">
          <a:noFill/>
          <a:ln>
            <a:solidFill>
              <a:srgbClr val="000000"/>
            </a:solidFill>
            <a:miter lim="800000"/>
            <a:headEnd/>
            <a:tailEnd/>
          </a:ln>
        </p:spPr>
      </p:sp>
      <p:sp>
        <p:nvSpPr>
          <p:cNvPr id="52227" name="Rectangle 2"/>
          <p:cNvSpPr>
            <a:spLocks noGrp="1"/>
          </p:cNvSpPr>
          <p:nvPr>
            <p:ph type="body" idx="1"/>
          </p:nvPr>
        </p:nvSpPr>
        <p:spPr bwMode="auto">
          <a:noFill/>
        </p:spPr>
        <p:txBody>
          <a:bodyPr/>
          <a:lstStyle/>
          <a:p>
            <a:pPr eaLnBrk="1" hangingPunct="1">
              <a:spcBef>
                <a:spcPct val="0"/>
              </a:spcBef>
            </a:pPr>
            <a:endParaRPr altLang="zh-CN" smtClean="0"/>
          </a:p>
        </p:txBody>
      </p:sp>
      <p:sp>
        <p:nvSpPr>
          <p:cNvPr id="13315"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3555C8C-56D9-4222-823F-07CA05611D63}" type="slidenum">
              <a:rPr altLang="zh-CN" smtClean="0"/>
              <a:pPr fontAlgn="base">
                <a:spcBef>
                  <a:spcPct val="0"/>
                </a:spcBef>
                <a:spcAft>
                  <a:spcPct val="0"/>
                </a:spcAft>
                <a:defRPr/>
              </a:pPr>
              <a:t>1</a:t>
            </a:fld>
            <a:endParaRPr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err="1" smtClean="0"/>
              <a:t>Lucene</a:t>
            </a:r>
            <a:r>
              <a:rPr lang="zh-CN" altLang="en-US" dirty="0" smtClean="0"/>
              <a:t>作为一个优秀的全文检索引擎，其系统结构具有强烈的面向对象特征。首先是定义了一个与平台无关的索引文件格式，其次通过抽象将系统的核心组成 部分设计为抽象类，具体的平台实现部分设计为抽象类的实现，此外与具体平台相关的部分比如文件存储也封装为类，经过层层的面向对象式的处理，最终达成了一 个低耦合高效率，容易二次开发的检索引擎系统。</a:t>
            </a:r>
            <a:endParaRPr lang="en-US" altLang="zh-CN" dirty="0" smtClean="0"/>
          </a:p>
          <a:p>
            <a:endParaRPr lang="en-US" altLang="zh-CN" dirty="0" smtClean="0"/>
          </a:p>
          <a:p>
            <a:r>
              <a:rPr lang="zh-CN" altLang="en-US" dirty="0" smtClean="0"/>
              <a:t>从图中我们清楚的看到，</a:t>
            </a:r>
            <a:r>
              <a:rPr lang="en-US" altLang="zh-CN" dirty="0" err="1" smtClean="0"/>
              <a:t>Lucene</a:t>
            </a:r>
            <a:r>
              <a:rPr lang="zh-CN" altLang="en-US" dirty="0" smtClean="0"/>
              <a:t>的系统由基础结构封装、索引核心、对外接口三大部分组成。其中直接操作索引文件的索引核心又是系统的重点。 </a:t>
            </a:r>
            <a:r>
              <a:rPr lang="en-US" altLang="zh-CN" dirty="0" err="1" smtClean="0"/>
              <a:t>Lucene</a:t>
            </a:r>
            <a:r>
              <a:rPr lang="zh-CN" altLang="en-US" dirty="0" smtClean="0"/>
              <a:t>的将所有源码分为了</a:t>
            </a:r>
            <a:r>
              <a:rPr lang="en-US" altLang="zh-CN" dirty="0" smtClean="0"/>
              <a:t>7</a:t>
            </a:r>
            <a:r>
              <a:rPr lang="zh-CN" altLang="en-US" dirty="0" smtClean="0"/>
              <a:t>个模块（在</a:t>
            </a:r>
            <a:r>
              <a:rPr lang="en-US" altLang="zh-CN" dirty="0" smtClean="0"/>
              <a:t>java</a:t>
            </a:r>
            <a:r>
              <a:rPr lang="zh-CN" altLang="en-US" dirty="0" smtClean="0"/>
              <a:t>语言中以包即</a:t>
            </a:r>
            <a:r>
              <a:rPr lang="en-US" altLang="zh-CN" dirty="0" smtClean="0"/>
              <a:t>package</a:t>
            </a:r>
            <a:r>
              <a:rPr lang="zh-CN" altLang="en-US" dirty="0" smtClean="0"/>
              <a:t>来表示），各个模块所属的系统部分也如上图所示。需要说明的是 </a:t>
            </a:r>
            <a:r>
              <a:rPr lang="en-US" altLang="zh-CN" dirty="0" err="1" smtClean="0"/>
              <a:t>org.apache.lucene.queryPaser</a:t>
            </a:r>
            <a:r>
              <a:rPr lang="zh-CN" altLang="en-US" dirty="0" smtClean="0"/>
              <a:t>是做为</a:t>
            </a:r>
            <a:r>
              <a:rPr lang="en-US" altLang="zh-CN" dirty="0" err="1" smtClean="0"/>
              <a:t>org.apache.lucene.search</a:t>
            </a:r>
            <a:r>
              <a:rPr lang="zh-CN" altLang="en-US" dirty="0" smtClean="0"/>
              <a:t>的语法解析器存在，不被系统之外实际 调用，因此这里没有当作对外接口看待，而是将之独立出来。 </a:t>
            </a:r>
          </a:p>
          <a:p>
            <a:r>
              <a:rPr lang="zh-CN" altLang="en-US" dirty="0" smtClean="0"/>
              <a:t> </a:t>
            </a:r>
          </a:p>
          <a:p>
            <a:r>
              <a:rPr lang="zh-CN" altLang="en-US" dirty="0" smtClean="0"/>
              <a:t>    从面象对象的观点来考察，</a:t>
            </a:r>
            <a:r>
              <a:rPr lang="en-US" altLang="zh-CN" dirty="0" err="1" smtClean="0"/>
              <a:t>Lucene</a:t>
            </a:r>
            <a:r>
              <a:rPr lang="zh-CN" altLang="en-US" dirty="0" smtClean="0"/>
              <a:t>应用了最基本的一条程序设计准则：引入额外的抽象层以降低耦合性。首先，引入对索引文件的操作 </a:t>
            </a:r>
            <a:r>
              <a:rPr lang="en-US" altLang="zh-CN" dirty="0" err="1" smtClean="0"/>
              <a:t>org.apache.lucene.store</a:t>
            </a:r>
            <a:r>
              <a:rPr lang="zh-CN" altLang="en-US" dirty="0" smtClean="0"/>
              <a:t>的封装，然后将索引部分的实现建立在（</a:t>
            </a:r>
            <a:r>
              <a:rPr lang="en-US" altLang="zh-CN" dirty="0" err="1" smtClean="0"/>
              <a:t>org.apache.lucene.index</a:t>
            </a:r>
            <a:r>
              <a:rPr lang="zh-CN" altLang="en-US" dirty="0" smtClean="0"/>
              <a:t>）其之上，完成对 索引核心的抽象。在索引核心的基础上开始设计对外的接口</a:t>
            </a:r>
            <a:r>
              <a:rPr lang="en-US" altLang="zh-CN" dirty="0" err="1" smtClean="0"/>
              <a:t>org.apache.lucene.search</a:t>
            </a:r>
            <a:r>
              <a:rPr lang="zh-CN" altLang="en-US" dirty="0" smtClean="0"/>
              <a:t>与 </a:t>
            </a:r>
            <a:r>
              <a:rPr lang="en-US" altLang="zh-CN" dirty="0" err="1" smtClean="0"/>
              <a:t>org.apache.lucene.analysis</a:t>
            </a:r>
            <a:r>
              <a:rPr lang="zh-CN" altLang="en-US" dirty="0" smtClean="0"/>
              <a:t>。在每一个局部细节上，比如某些常用的数据结构与算法上，</a:t>
            </a:r>
            <a:r>
              <a:rPr lang="en-US" altLang="zh-CN" dirty="0" err="1" smtClean="0"/>
              <a:t>Lucene</a:t>
            </a:r>
            <a:r>
              <a:rPr lang="zh-CN" altLang="en-US" dirty="0" smtClean="0"/>
              <a:t>也充分的应用了这一条准则。 在高度的面向对象理论的支撑下，使得</a:t>
            </a:r>
            <a:r>
              <a:rPr lang="en-US" altLang="zh-CN" dirty="0" err="1" smtClean="0"/>
              <a:t>Lucene</a:t>
            </a:r>
            <a:r>
              <a:rPr lang="zh-CN" altLang="en-US" dirty="0" smtClean="0"/>
              <a:t>的实现容易理解，易于扩展。</a:t>
            </a:r>
          </a:p>
          <a:p>
            <a:r>
              <a:rPr lang="zh-CN" altLang="en-US" dirty="0" smtClean="0"/>
              <a:t> </a:t>
            </a:r>
          </a:p>
          <a:p>
            <a:r>
              <a:rPr lang="zh-CN" altLang="en-US" dirty="0" smtClean="0"/>
              <a:t>    </a:t>
            </a:r>
            <a:r>
              <a:rPr lang="en-US" altLang="zh-CN" dirty="0" err="1" smtClean="0"/>
              <a:t>Lucene</a:t>
            </a:r>
            <a:r>
              <a:rPr lang="zh-CN" altLang="en-US" dirty="0" smtClean="0"/>
              <a:t>在系统结构上的另一个特点表现为其引入了传统的客户端服务器结构以外的的应用结构。</a:t>
            </a:r>
            <a:r>
              <a:rPr lang="en-US" altLang="zh-CN" dirty="0" err="1" smtClean="0"/>
              <a:t>Lucene</a:t>
            </a:r>
            <a:r>
              <a:rPr lang="zh-CN" altLang="en-US" dirty="0" smtClean="0"/>
              <a:t>可以作为一个运行库被包含进入 应用本身中去，而不是做为一个单独的索引服务器存在。这自然和</a:t>
            </a:r>
            <a:r>
              <a:rPr lang="en-US" altLang="zh-CN" dirty="0" err="1" smtClean="0"/>
              <a:t>Lucene</a:t>
            </a:r>
            <a:r>
              <a:rPr lang="zh-CN" altLang="en-US" dirty="0" smtClean="0"/>
              <a:t>开放源代码的特征分不开，但是也体现了</a:t>
            </a:r>
            <a:r>
              <a:rPr lang="en-US" altLang="zh-CN" dirty="0" err="1" smtClean="0"/>
              <a:t>Lucene</a:t>
            </a:r>
            <a:r>
              <a:rPr lang="zh-CN" altLang="en-US" dirty="0" smtClean="0"/>
              <a:t>在编写上的本来意图：提供一 个全文索引引擎的架构，而不是实现。</a:t>
            </a: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16</a:t>
            </a:fld>
            <a:endParaRPr lang="en-US"/>
          </a:p>
        </p:txBody>
      </p:sp>
    </p:spTree>
    <p:extLst>
      <p:ext uri="{BB962C8B-B14F-4D97-AF65-F5344CB8AC3E}">
        <p14:creationId xmlns:p14="http://schemas.microsoft.com/office/powerpoint/2010/main" val="342220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err="1" smtClean="0"/>
              <a:t>Lucene</a:t>
            </a:r>
            <a:r>
              <a:rPr lang="zh-CN" altLang="en-US" dirty="0" smtClean="0"/>
              <a:t>作为一个优秀的全文检索引擎，其系统结构具有强烈的面向对象特征。首先是定义了一个与平台无关的索引文件格式，其次通过抽象将系统的核心组成 部分设计为抽象类，具体的平台实现部分设计为抽象类的实现，此外与具体平台相关的部分比如文件存储也封装为类，经过层层的面向对象式的处理，最终达成了一 个低耦合高效率，容易二次开发的检索引擎系统。</a:t>
            </a:r>
            <a:endParaRPr lang="en-US" altLang="zh-CN" dirty="0" smtClean="0"/>
          </a:p>
          <a:p>
            <a:endParaRPr lang="en-US" altLang="zh-CN" dirty="0" smtClean="0"/>
          </a:p>
          <a:p>
            <a:r>
              <a:rPr lang="zh-CN" altLang="en-US" dirty="0" smtClean="0"/>
              <a:t>从图中我们清楚的看到，</a:t>
            </a:r>
            <a:r>
              <a:rPr lang="en-US" altLang="zh-CN" dirty="0" err="1" smtClean="0"/>
              <a:t>Lucene</a:t>
            </a:r>
            <a:r>
              <a:rPr lang="zh-CN" altLang="en-US" dirty="0" smtClean="0"/>
              <a:t>的系统由基础结构封装、索引核心、对外接口三大部分组成。其中直接操作索引文件的索引核心又是系统的重点。 </a:t>
            </a:r>
            <a:r>
              <a:rPr lang="en-US" altLang="zh-CN" dirty="0" err="1" smtClean="0"/>
              <a:t>Lucene</a:t>
            </a:r>
            <a:r>
              <a:rPr lang="zh-CN" altLang="en-US" dirty="0" smtClean="0"/>
              <a:t>的将所有源码分为了</a:t>
            </a:r>
            <a:r>
              <a:rPr lang="en-US" altLang="zh-CN" dirty="0" smtClean="0"/>
              <a:t>7</a:t>
            </a:r>
            <a:r>
              <a:rPr lang="zh-CN" altLang="en-US" dirty="0" smtClean="0"/>
              <a:t>个模块（在</a:t>
            </a:r>
            <a:r>
              <a:rPr lang="en-US" altLang="zh-CN" dirty="0" smtClean="0"/>
              <a:t>java</a:t>
            </a:r>
            <a:r>
              <a:rPr lang="zh-CN" altLang="en-US" dirty="0" smtClean="0"/>
              <a:t>语言中以包即</a:t>
            </a:r>
            <a:r>
              <a:rPr lang="en-US" altLang="zh-CN" dirty="0" smtClean="0"/>
              <a:t>package</a:t>
            </a:r>
            <a:r>
              <a:rPr lang="zh-CN" altLang="en-US" dirty="0" smtClean="0"/>
              <a:t>来表示），各个模块所属的系统部分也如上图所示。需要说明的是 </a:t>
            </a:r>
            <a:r>
              <a:rPr lang="en-US" altLang="zh-CN" dirty="0" err="1" smtClean="0"/>
              <a:t>org.apache.lucene.queryPaser</a:t>
            </a:r>
            <a:r>
              <a:rPr lang="zh-CN" altLang="en-US" dirty="0" smtClean="0"/>
              <a:t>是做为</a:t>
            </a:r>
            <a:r>
              <a:rPr lang="en-US" altLang="zh-CN" dirty="0" err="1" smtClean="0"/>
              <a:t>org.apache.lucene.search</a:t>
            </a:r>
            <a:r>
              <a:rPr lang="zh-CN" altLang="en-US" dirty="0" smtClean="0"/>
              <a:t>的语法解析器存在，不被系统之外实际 调用，因此这里没有当作对外接口看待，而是将之独立出来。 </a:t>
            </a:r>
          </a:p>
          <a:p>
            <a:r>
              <a:rPr lang="zh-CN" altLang="en-US" dirty="0" smtClean="0"/>
              <a:t> </a:t>
            </a:r>
          </a:p>
          <a:p>
            <a:r>
              <a:rPr lang="zh-CN" altLang="en-US" dirty="0" smtClean="0"/>
              <a:t>    从面象对象的观点来考察，</a:t>
            </a:r>
            <a:r>
              <a:rPr lang="en-US" altLang="zh-CN" dirty="0" err="1" smtClean="0"/>
              <a:t>Lucene</a:t>
            </a:r>
            <a:r>
              <a:rPr lang="zh-CN" altLang="en-US" dirty="0" smtClean="0"/>
              <a:t>应用了最基本的一条程序设计准则：引入额外的抽象层以降低耦合性。首先，引入对索引文件的操作 </a:t>
            </a:r>
            <a:r>
              <a:rPr lang="en-US" altLang="zh-CN" dirty="0" err="1" smtClean="0"/>
              <a:t>org.apache.lucene.store</a:t>
            </a:r>
            <a:r>
              <a:rPr lang="zh-CN" altLang="en-US" dirty="0" smtClean="0"/>
              <a:t>的封装，然后将索引部分的实现建立在（</a:t>
            </a:r>
            <a:r>
              <a:rPr lang="en-US" altLang="zh-CN" dirty="0" err="1" smtClean="0"/>
              <a:t>org.apache.lucene.index</a:t>
            </a:r>
            <a:r>
              <a:rPr lang="zh-CN" altLang="en-US" dirty="0" smtClean="0"/>
              <a:t>）其之上，完成对 索引核心的抽象。在索引核心的基础上开始设计对外的接口</a:t>
            </a:r>
            <a:r>
              <a:rPr lang="en-US" altLang="zh-CN" dirty="0" err="1" smtClean="0"/>
              <a:t>org.apache.lucene.search</a:t>
            </a:r>
            <a:r>
              <a:rPr lang="zh-CN" altLang="en-US" dirty="0" smtClean="0"/>
              <a:t>与 </a:t>
            </a:r>
            <a:r>
              <a:rPr lang="en-US" altLang="zh-CN" dirty="0" err="1" smtClean="0"/>
              <a:t>org.apache.lucene.analysis</a:t>
            </a:r>
            <a:r>
              <a:rPr lang="zh-CN" altLang="en-US" dirty="0" smtClean="0"/>
              <a:t>。在每一个局部细节上，比如某些常用的数据结构与算法上，</a:t>
            </a:r>
            <a:r>
              <a:rPr lang="en-US" altLang="zh-CN" dirty="0" err="1" smtClean="0"/>
              <a:t>Lucene</a:t>
            </a:r>
            <a:r>
              <a:rPr lang="zh-CN" altLang="en-US" dirty="0" smtClean="0"/>
              <a:t>也充分的应用了这一条准则。 在高度的面向对象理论的支撑下，使得</a:t>
            </a:r>
            <a:r>
              <a:rPr lang="en-US" altLang="zh-CN" dirty="0" err="1" smtClean="0"/>
              <a:t>Lucene</a:t>
            </a:r>
            <a:r>
              <a:rPr lang="zh-CN" altLang="en-US" dirty="0" smtClean="0"/>
              <a:t>的实现容易理解，易于扩展。</a:t>
            </a:r>
          </a:p>
          <a:p>
            <a:r>
              <a:rPr lang="zh-CN" altLang="en-US" dirty="0" smtClean="0"/>
              <a:t> </a:t>
            </a:r>
          </a:p>
          <a:p>
            <a:r>
              <a:rPr lang="zh-CN" altLang="en-US" dirty="0" smtClean="0"/>
              <a:t>    </a:t>
            </a:r>
            <a:r>
              <a:rPr lang="en-US" altLang="zh-CN" dirty="0" err="1" smtClean="0"/>
              <a:t>Lucene</a:t>
            </a:r>
            <a:r>
              <a:rPr lang="zh-CN" altLang="en-US" dirty="0" smtClean="0"/>
              <a:t>在系统结构上的另一个特点表现为其引入了传统的客户端服务器结构以外的的应用结构。</a:t>
            </a:r>
            <a:r>
              <a:rPr lang="en-US" altLang="zh-CN" dirty="0" err="1" smtClean="0"/>
              <a:t>Lucene</a:t>
            </a:r>
            <a:r>
              <a:rPr lang="zh-CN" altLang="en-US" dirty="0" smtClean="0"/>
              <a:t>可以作为一个运行库被包含进入 应用本身中去，而不是做为一个单独的索引服务器存在。这自然和</a:t>
            </a:r>
            <a:r>
              <a:rPr lang="en-US" altLang="zh-CN" dirty="0" err="1" smtClean="0"/>
              <a:t>Lucene</a:t>
            </a:r>
            <a:r>
              <a:rPr lang="zh-CN" altLang="en-US" dirty="0" smtClean="0"/>
              <a:t>开放源代码的特征分不开，但是也体现了</a:t>
            </a:r>
            <a:r>
              <a:rPr lang="en-US" altLang="zh-CN" dirty="0" err="1" smtClean="0"/>
              <a:t>Lucene</a:t>
            </a:r>
            <a:r>
              <a:rPr lang="zh-CN" altLang="en-US" dirty="0" smtClean="0"/>
              <a:t>在编写上的本来意图：提供一 个全文索引引擎的架构，而不是实现。</a:t>
            </a: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17</a:t>
            </a:fld>
            <a:endParaRPr lang="en-US"/>
          </a:p>
        </p:txBody>
      </p:sp>
    </p:spTree>
    <p:extLst>
      <p:ext uri="{BB962C8B-B14F-4D97-AF65-F5344CB8AC3E}">
        <p14:creationId xmlns:p14="http://schemas.microsoft.com/office/powerpoint/2010/main" val="3422202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a:t>
            </a:r>
            <a:r>
              <a:rPr lang="en-US" altLang="zh-CN" dirty="0" err="1" smtClean="0"/>
              <a:t>Lucene</a:t>
            </a:r>
            <a:r>
              <a:rPr lang="zh-CN" altLang="en-US" dirty="0" smtClean="0"/>
              <a:t>的注释，</a:t>
            </a:r>
            <a:r>
              <a:rPr lang="en-US" altLang="zh-CN" dirty="0" smtClean="0"/>
              <a:t>No norms means that index-time field and document boosting and field length normalization are disabled.  The benefit is less memory usage as norms take up one byte of RAM per indexed field for every document in the index, during searching.  Note that once you index a given field with norms enabled, disabling norms will have no effect. </a:t>
            </a:r>
          </a:p>
          <a:p>
            <a:r>
              <a:rPr lang="zh-CN" altLang="en-US" dirty="0" smtClean="0"/>
              <a:t>没有</a:t>
            </a:r>
            <a:r>
              <a:rPr lang="en-US" altLang="zh-CN" dirty="0" smtClean="0"/>
              <a:t>norms</a:t>
            </a:r>
            <a:r>
              <a:rPr lang="zh-CN" altLang="en-US" dirty="0" smtClean="0"/>
              <a:t>意味着索引阶段禁用了文档</a:t>
            </a:r>
            <a:r>
              <a:rPr lang="en-US" altLang="zh-CN" dirty="0" smtClean="0"/>
              <a:t>boost</a:t>
            </a:r>
            <a:r>
              <a:rPr lang="zh-CN" altLang="en-US" dirty="0" smtClean="0"/>
              <a:t>和域的</a:t>
            </a:r>
            <a:r>
              <a:rPr lang="en-US" altLang="zh-CN" dirty="0" smtClean="0"/>
              <a:t>boost</a:t>
            </a:r>
            <a:r>
              <a:rPr lang="zh-CN" altLang="en-US" dirty="0" smtClean="0"/>
              <a:t>及长度标准化。好处在于节省内存，不用在搜索阶段为索引中的每篇文档的每个域都占用一 个字节来保存</a:t>
            </a:r>
            <a:r>
              <a:rPr lang="en-US" altLang="zh-CN" dirty="0" smtClean="0"/>
              <a:t>norms</a:t>
            </a:r>
            <a:r>
              <a:rPr lang="zh-CN" altLang="en-US" dirty="0" smtClean="0"/>
              <a:t>信息了。但是对</a:t>
            </a:r>
            <a:r>
              <a:rPr lang="en-US" altLang="zh-CN" dirty="0" smtClean="0"/>
              <a:t>norms</a:t>
            </a:r>
            <a:r>
              <a:rPr lang="zh-CN" altLang="en-US" dirty="0" smtClean="0"/>
              <a:t>信息的禁用是必须全部域都禁用的，一旦有一个域不禁用，则其他禁用的域也会存放默认的</a:t>
            </a:r>
            <a:r>
              <a:rPr lang="en-US" altLang="zh-CN" dirty="0" smtClean="0"/>
              <a:t>norms</a:t>
            </a:r>
            <a:r>
              <a:rPr lang="zh-CN" altLang="en-US" dirty="0" smtClean="0"/>
              <a:t>值。因为 为了加快</a:t>
            </a:r>
            <a:r>
              <a:rPr lang="en-US" altLang="zh-CN" dirty="0" smtClean="0"/>
              <a:t>norms</a:t>
            </a:r>
            <a:r>
              <a:rPr lang="zh-CN" altLang="en-US" dirty="0" smtClean="0"/>
              <a:t>的搜索速度，</a:t>
            </a:r>
            <a:r>
              <a:rPr lang="en-US" altLang="zh-CN" dirty="0" err="1" smtClean="0"/>
              <a:t>Lucene</a:t>
            </a:r>
            <a:r>
              <a:rPr lang="zh-CN" altLang="en-US" dirty="0" smtClean="0"/>
              <a:t>是根据文档号乘以每篇文档的</a:t>
            </a:r>
            <a:r>
              <a:rPr lang="en-US" altLang="zh-CN" dirty="0" smtClean="0"/>
              <a:t>norms</a:t>
            </a:r>
            <a:r>
              <a:rPr lang="zh-CN" altLang="en-US" dirty="0" smtClean="0"/>
              <a:t>信息所占用的大小来计算偏移量的，中间少一篇文档，偏移量将无法计算。 也即</a:t>
            </a:r>
            <a:r>
              <a:rPr lang="en-US" altLang="zh-CN" dirty="0" smtClean="0"/>
              <a:t>norms</a:t>
            </a:r>
            <a:r>
              <a:rPr lang="zh-CN" altLang="en-US" dirty="0" smtClean="0"/>
              <a:t>信息要么都保存，要么都不保存。</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20</a:t>
            </a:fld>
            <a:endParaRPr lang="en-US"/>
          </a:p>
        </p:txBody>
      </p:sp>
    </p:spTree>
    <p:extLst>
      <p:ext uri="{BB962C8B-B14F-4D97-AF65-F5344CB8AC3E}">
        <p14:creationId xmlns:p14="http://schemas.microsoft.com/office/powerpoint/2010/main" val="3555667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索引加权与搜索加权的区别</a:t>
            </a:r>
            <a:endParaRPr lang="en-US" altLang="zh-CN" dirty="0" smtClean="0"/>
          </a:p>
          <a:p>
            <a:r>
              <a:rPr lang="en-US" altLang="zh-CN" dirty="0" smtClean="0"/>
              <a:t>Index time field boosts (</a:t>
            </a:r>
            <a:r>
              <a:rPr lang="en-US" altLang="zh-CN" dirty="0" err="1" smtClean="0"/>
              <a:t>field.setBoost</a:t>
            </a:r>
            <a:r>
              <a:rPr lang="en-US" altLang="zh-CN" dirty="0" smtClean="0"/>
              <a:t>(boost)) are a way to express things like "this document's title is worth twice as much as the title of most documents". Query time boosts (</a:t>
            </a:r>
            <a:r>
              <a:rPr lang="en-US" altLang="zh-CN" dirty="0" err="1" smtClean="0"/>
              <a:t>query.setBoost</a:t>
            </a:r>
            <a:r>
              <a:rPr lang="en-US" altLang="zh-CN" dirty="0" smtClean="0"/>
              <a:t>(boost)) are a way to express "I care about matches on this clause of my query twice as much as I do about matches on other clauses of my query". </a:t>
            </a:r>
          </a:p>
          <a:p>
            <a:endParaRPr lang="en-US" altLang="zh-CN" dirty="0" smtClean="0"/>
          </a:p>
          <a:p>
            <a:r>
              <a:rPr lang="en-US" altLang="zh-CN" dirty="0" smtClean="0"/>
              <a:t>Index time field boosts are worthless if you set them on every document.</a:t>
            </a:r>
          </a:p>
          <a:p>
            <a:r>
              <a:rPr lang="en-US" altLang="zh-CN" dirty="0" smtClean="0"/>
              <a:t>Index time document boosts (</a:t>
            </a:r>
            <a:r>
              <a:rPr lang="en-US" altLang="zh-CN" dirty="0" err="1" smtClean="0"/>
              <a:t>doc.setBoost</a:t>
            </a:r>
            <a:r>
              <a:rPr lang="en-US" altLang="zh-CN" dirty="0" smtClean="0"/>
              <a:t>(float)) are equivalent to setting a field boost on ever field in that</a:t>
            </a:r>
          </a:p>
          <a:p>
            <a:endParaRPr lang="en-US" altLang="zh-CN" dirty="0" smtClean="0"/>
          </a:p>
          <a:p>
            <a:r>
              <a:rPr lang="zh-CN" altLang="en-US" b="1" dirty="0" smtClean="0"/>
              <a:t>评分因子</a:t>
            </a:r>
            <a:endParaRPr lang="en-US" altLang="zh-CN" b="1" dirty="0" smtClean="0"/>
          </a:p>
          <a:p>
            <a:r>
              <a:rPr lang="en-US" altLang="zh-CN" b="1" dirty="0" err="1" smtClean="0"/>
              <a:t>tf</a:t>
            </a:r>
            <a:r>
              <a:rPr lang="en-US" altLang="zh-CN" b="1" dirty="0" smtClean="0"/>
              <a:t>(t in d)</a:t>
            </a:r>
            <a:endParaRPr lang="zh-CN" altLang="en-US" dirty="0" smtClean="0"/>
          </a:p>
          <a:p>
            <a:r>
              <a:rPr lang="zh-CN" altLang="en-US" dirty="0" smtClean="0"/>
              <a:t>关联到词的频率，定义成词</a:t>
            </a:r>
            <a:r>
              <a:rPr lang="en-US" altLang="zh-CN" dirty="0" smtClean="0"/>
              <a:t>t</a:t>
            </a:r>
            <a:r>
              <a:rPr lang="zh-CN" altLang="en-US" dirty="0" smtClean="0"/>
              <a:t>在当前评分的文档</a:t>
            </a:r>
            <a:r>
              <a:rPr lang="en-US" altLang="zh-CN" dirty="0" smtClean="0"/>
              <a:t>d</a:t>
            </a:r>
            <a:r>
              <a:rPr lang="zh-CN" altLang="en-US" dirty="0" smtClean="0"/>
              <a:t>的次数。指定的词在文档中有很多会获得更高的评分。注意</a:t>
            </a:r>
            <a:r>
              <a:rPr lang="en-US" altLang="zh-CN" dirty="0" err="1" smtClean="0"/>
              <a:t>tf</a:t>
            </a:r>
            <a:r>
              <a:rPr lang="en-US" altLang="zh-CN" dirty="0" smtClean="0"/>
              <a:t>(t in q)</a:t>
            </a:r>
            <a:r>
              <a:rPr lang="zh-CN" altLang="en-US" dirty="0" smtClean="0"/>
              <a:t>被假设成</a:t>
            </a:r>
            <a:r>
              <a:rPr lang="en-US" altLang="zh-CN" dirty="0" smtClean="0"/>
              <a:t>1</a:t>
            </a:r>
            <a:r>
              <a:rPr lang="zh-CN" altLang="en-US" dirty="0" smtClean="0"/>
              <a:t>，因此它不会表现成这样，因此如果一个查询包括了一个词两次，对于一个词就有两次词查询，因此计算仍然会很准确。在 </a:t>
            </a:r>
            <a:r>
              <a:rPr lang="en-US" altLang="zh-CN" dirty="0" err="1" smtClean="0"/>
              <a:t>DefaultSimilarity</a:t>
            </a:r>
            <a:r>
              <a:rPr lang="zh-CN" altLang="en-US" dirty="0" smtClean="0"/>
              <a:t>中默认的计算</a:t>
            </a:r>
            <a:r>
              <a:rPr lang="en-US" altLang="zh-CN" dirty="0" err="1" smtClean="0"/>
              <a:t>tf</a:t>
            </a:r>
            <a:r>
              <a:rPr lang="en-US" altLang="zh-CN" dirty="0" smtClean="0"/>
              <a:t>(t in d)</a:t>
            </a:r>
            <a:r>
              <a:rPr lang="zh-CN" altLang="en-US" dirty="0" smtClean="0"/>
              <a:t>是：</a:t>
            </a:r>
          </a:p>
          <a:p>
            <a:r>
              <a:rPr lang="zh-CN" altLang="en-US" b="1" dirty="0" smtClean="0"/>
              <a:t>                                                                             </a:t>
            </a:r>
            <a:r>
              <a:rPr lang="en-US" altLang="zh-CN" b="1" dirty="0" err="1" smtClean="0"/>
              <a:t>tf</a:t>
            </a:r>
            <a:r>
              <a:rPr lang="en-US" altLang="zh-CN" b="1" dirty="0" smtClean="0"/>
              <a:t>(t in d) = frequency½</a:t>
            </a:r>
          </a:p>
          <a:p>
            <a:r>
              <a:rPr lang="en-US" altLang="zh-CN" b="1" dirty="0" err="1" smtClean="0"/>
              <a:t>idf</a:t>
            </a:r>
            <a:r>
              <a:rPr lang="en-US" altLang="zh-CN" b="1" dirty="0" smtClean="0"/>
              <a:t>(t)</a:t>
            </a:r>
            <a:endParaRPr lang="zh-CN" alt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idf</a:t>
            </a:r>
            <a:r>
              <a:rPr lang="en-US" altLang="zh-CN" dirty="0" smtClean="0"/>
              <a:t>(t)</a:t>
            </a:r>
            <a:r>
              <a:rPr lang="zh-CN" altLang="en-US" dirty="0" smtClean="0"/>
              <a:t>表示反向文档频率</a:t>
            </a:r>
            <a:r>
              <a:rPr lang="zh-CN" altLang="en-US" sz="2200" dirty="0" smtClean="0"/>
              <a:t>，衡量</a:t>
            </a:r>
            <a:r>
              <a:rPr lang="en-US" altLang="zh-CN" sz="2200" dirty="0" smtClean="0"/>
              <a:t>Term</a:t>
            </a:r>
            <a:r>
              <a:rPr lang="zh-CN" altLang="en-US" sz="2200" dirty="0" smtClean="0"/>
              <a:t>的唯一性</a:t>
            </a:r>
            <a:r>
              <a:rPr lang="zh-CN" altLang="en-US" dirty="0" smtClean="0"/>
              <a:t>。这个值关联着反向的</a:t>
            </a:r>
            <a:r>
              <a:rPr lang="en-US" altLang="zh-CN" dirty="0" err="1" smtClean="0"/>
              <a:t>docFreq</a:t>
            </a:r>
            <a:r>
              <a:rPr lang="en-US" altLang="zh-CN" dirty="0" smtClean="0"/>
              <a:t> ( </a:t>
            </a:r>
            <a:r>
              <a:rPr lang="zh-CN" altLang="en-US" dirty="0" smtClean="0"/>
              <a:t>词</a:t>
            </a:r>
            <a:r>
              <a:rPr lang="en-US" altLang="zh-CN" dirty="0" smtClean="0"/>
              <a:t>t</a:t>
            </a:r>
            <a:r>
              <a:rPr lang="zh-CN" altLang="en-US" dirty="0" smtClean="0"/>
              <a:t>在多少文档没有出现 </a:t>
            </a:r>
            <a:r>
              <a:rPr lang="en-US" altLang="zh-CN" dirty="0" smtClean="0"/>
              <a:t>)</a:t>
            </a:r>
            <a:r>
              <a:rPr lang="zh-CN" altLang="en-US" dirty="0" smtClean="0"/>
              <a:t>。这个意味着罕见的词对于总评分会有更高的贡献。对于词</a:t>
            </a:r>
            <a:r>
              <a:rPr lang="en-US" altLang="zh-CN" dirty="0" smtClean="0"/>
              <a:t>t</a:t>
            </a:r>
            <a:r>
              <a:rPr lang="zh-CN" altLang="en-US" dirty="0" smtClean="0"/>
              <a:t>的</a:t>
            </a:r>
            <a:r>
              <a:rPr lang="en-US" altLang="zh-CN" dirty="0" err="1" smtClean="0"/>
              <a:t>idf</a:t>
            </a:r>
            <a:r>
              <a:rPr lang="en-US" altLang="zh-CN" dirty="0" smtClean="0"/>
              <a:t>(t)</a:t>
            </a:r>
            <a:r>
              <a:rPr lang="zh-CN" altLang="en-US" dirty="0" smtClean="0"/>
              <a:t>不光针对于查询和文档。因此在方程里它是平方。这个在 </a:t>
            </a:r>
            <a:r>
              <a:rPr lang="en-US" altLang="zh-CN" dirty="0" err="1" smtClean="0"/>
              <a:t>DefaultSimilarity</a:t>
            </a:r>
            <a:r>
              <a:rPr lang="zh-CN" altLang="en-US" dirty="0" smtClean="0"/>
              <a:t>中对于</a:t>
            </a:r>
            <a:r>
              <a:rPr lang="en-US" altLang="zh-CN" dirty="0" err="1" smtClean="0"/>
              <a:t>idf</a:t>
            </a:r>
            <a:r>
              <a:rPr lang="en-US" altLang="zh-CN" dirty="0" smtClean="0"/>
              <a:t>(t)</a:t>
            </a:r>
            <a:r>
              <a:rPr lang="zh-CN" altLang="en-US" dirty="0" smtClean="0"/>
              <a:t>的默认的计算是：</a:t>
            </a:r>
          </a:p>
          <a:p>
            <a:r>
              <a:rPr lang="zh-CN" altLang="en-US" b="1" dirty="0" smtClean="0"/>
              <a:t>                                                                            </a:t>
            </a:r>
            <a:r>
              <a:rPr lang="en-US" altLang="zh-CN" b="1" dirty="0" err="1" smtClean="0"/>
              <a:t>idf</a:t>
            </a:r>
            <a:r>
              <a:rPr lang="en-US" altLang="zh-CN" b="1" dirty="0" smtClean="0"/>
              <a:t>(t) = 1 + log ( </a:t>
            </a:r>
            <a:r>
              <a:rPr lang="en-US" altLang="zh-CN" b="1" dirty="0" err="1" smtClean="0"/>
              <a:t>numDocs</a:t>
            </a:r>
            <a:r>
              <a:rPr lang="en-US" altLang="zh-CN" b="1" dirty="0" smtClean="0"/>
              <a:t>/ (docFreq+1) )</a:t>
            </a:r>
          </a:p>
          <a:p>
            <a:r>
              <a:rPr lang="en-US" altLang="zh-CN" b="1" dirty="0" err="1" smtClean="0"/>
              <a:t>coord</a:t>
            </a:r>
            <a:r>
              <a:rPr lang="en-US" altLang="zh-CN" b="1" dirty="0" smtClean="0"/>
              <a:t>(</a:t>
            </a:r>
            <a:r>
              <a:rPr lang="en-US" altLang="zh-CN" b="1" dirty="0" err="1" smtClean="0"/>
              <a:t>q,d</a:t>
            </a:r>
            <a:r>
              <a:rPr lang="en-US" altLang="zh-CN" b="1" dirty="0" smtClean="0"/>
              <a:t>)</a:t>
            </a:r>
            <a:endParaRPr lang="zh-CN" altLang="en-US" dirty="0" smtClean="0"/>
          </a:p>
          <a:p>
            <a:r>
              <a:rPr lang="en-US" altLang="zh-CN" dirty="0" err="1" smtClean="0"/>
              <a:t>coord</a:t>
            </a:r>
            <a:r>
              <a:rPr lang="en-US" altLang="zh-CN" dirty="0" smtClean="0"/>
              <a:t>(</a:t>
            </a:r>
            <a:r>
              <a:rPr lang="en-US" altLang="zh-CN" dirty="0" err="1" smtClean="0"/>
              <a:t>q,d</a:t>
            </a:r>
            <a:r>
              <a:rPr lang="en-US" altLang="zh-CN" dirty="0" smtClean="0"/>
              <a:t>)</a:t>
            </a:r>
            <a:r>
              <a:rPr lang="zh-CN" altLang="en-US" dirty="0" smtClean="0"/>
              <a:t>是一个评分因素，基于在特定的文档中能找到有多少查询词。通常情况下，一个文档包括更多的查询词比一个有少一些的查询词的文档会得到一个更高的评分。这个是一个搜索时间计算的因子，只在搜索时产生影响。</a:t>
            </a:r>
          </a:p>
          <a:p>
            <a:r>
              <a:rPr lang="en-US" altLang="zh-CN" b="1" dirty="0" err="1" smtClean="0"/>
              <a:t>queryNorm</a:t>
            </a:r>
            <a:r>
              <a:rPr lang="en-US" altLang="zh-CN" b="1" dirty="0" smtClean="0"/>
              <a:t>(q)</a:t>
            </a:r>
            <a:endParaRPr lang="zh-CN" altLang="en-US" dirty="0" smtClean="0"/>
          </a:p>
          <a:p>
            <a:r>
              <a:rPr lang="en-US" altLang="zh-CN" dirty="0" err="1" smtClean="0"/>
              <a:t>queryNorm</a:t>
            </a:r>
            <a:r>
              <a:rPr lang="en-US" altLang="zh-CN" dirty="0" smtClean="0"/>
              <a:t>(q)</a:t>
            </a:r>
            <a:r>
              <a:rPr lang="zh-CN" altLang="en-US" dirty="0" smtClean="0"/>
              <a:t>是一个用于在查询的产生评分可比较性。这个因素不影响文档的排行</a:t>
            </a:r>
            <a:r>
              <a:rPr lang="en-US" altLang="zh-CN" dirty="0" smtClean="0"/>
              <a:t>(</a:t>
            </a:r>
            <a:r>
              <a:rPr lang="zh-CN" altLang="en-US" dirty="0" smtClean="0"/>
              <a:t>因为所有的文档都乘以相同的因子</a:t>
            </a:r>
            <a:r>
              <a:rPr lang="en-US" altLang="zh-CN" dirty="0" smtClean="0"/>
              <a:t>)</a:t>
            </a:r>
            <a:r>
              <a:rPr lang="zh-CN" altLang="en-US" dirty="0" smtClean="0"/>
              <a:t>。但是宁可尝试去对不同的查询的评分可比较。这个是一个搜索时间计算的因子，只在搜索时产生影响。</a:t>
            </a:r>
          </a:p>
          <a:p>
            <a:pPr lvl="1"/>
            <a:r>
              <a:rPr lang="en-US" altLang="zh-CN" sz="2200" dirty="0" err="1" smtClean="0"/>
              <a:t>tf</a:t>
            </a:r>
            <a:r>
              <a:rPr lang="zh-CN" altLang="en-US" sz="2200" dirty="0" smtClean="0"/>
              <a:t>：</a:t>
            </a:r>
            <a:r>
              <a:rPr lang="en-US" altLang="zh-CN" sz="2200" dirty="0" err="1" smtClean="0"/>
              <a:t>idf</a:t>
            </a:r>
            <a:r>
              <a:rPr lang="zh-CN" altLang="en-US" sz="2200" dirty="0" smtClean="0"/>
              <a:t>：</a:t>
            </a:r>
            <a:r>
              <a:rPr lang="en-US" altLang="zh-CN" sz="2200" dirty="0" smtClean="0"/>
              <a:t>Term</a:t>
            </a:r>
            <a:r>
              <a:rPr lang="zh-CN" altLang="en-US" sz="2200" dirty="0" smtClean="0"/>
              <a:t>在</a:t>
            </a:r>
            <a:r>
              <a:rPr lang="en-US" altLang="zh-CN" sz="2200" dirty="0" smtClean="0"/>
              <a:t>Document</a:t>
            </a:r>
            <a:r>
              <a:rPr lang="zh-CN" altLang="en-US" sz="2200" dirty="0" smtClean="0"/>
              <a:t>中出现的频率</a:t>
            </a:r>
            <a:r>
              <a:rPr lang="en-US" altLang="zh-CN" sz="2200" dirty="0" smtClean="0"/>
              <a:t>boost</a:t>
            </a:r>
            <a:r>
              <a:rPr lang="zh-CN" altLang="en-US" sz="2200" dirty="0" smtClean="0"/>
              <a:t>：</a:t>
            </a:r>
            <a:r>
              <a:rPr lang="en-US" altLang="zh-CN" sz="2200" dirty="0" smtClean="0"/>
              <a:t>Field</a:t>
            </a:r>
            <a:r>
              <a:rPr lang="zh-CN" altLang="en-US" sz="2200" dirty="0" smtClean="0"/>
              <a:t>或</a:t>
            </a:r>
            <a:r>
              <a:rPr lang="en-US" altLang="zh-CN" sz="2200" dirty="0" smtClean="0"/>
              <a:t>Document</a:t>
            </a:r>
            <a:r>
              <a:rPr lang="zh-CN" altLang="en-US" sz="2200" dirty="0" smtClean="0"/>
              <a:t>的加权，即索引时设置的权重</a:t>
            </a:r>
            <a:endParaRPr lang="en-US" altLang="zh-CN" sz="2200" dirty="0" smtClean="0"/>
          </a:p>
          <a:p>
            <a:pPr lvl="1"/>
            <a:endParaRPr lang="en-US" altLang="zh-CN" sz="2200" dirty="0" smtClean="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23</a:t>
            </a:fld>
            <a:endParaRPr lang="en-US"/>
          </a:p>
        </p:txBody>
      </p:sp>
    </p:spTree>
    <p:extLst>
      <p:ext uri="{BB962C8B-B14F-4D97-AF65-F5344CB8AC3E}">
        <p14:creationId xmlns:p14="http://schemas.microsoft.com/office/powerpoint/2010/main" val="689641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Luke </a:t>
            </a:r>
            <a:r>
              <a:rPr lang="zh-CN" altLang="en-US" dirty="0" smtClean="0"/>
              <a:t>是查询</a:t>
            </a:r>
            <a:r>
              <a:rPr lang="en-US" altLang="zh-CN" dirty="0" smtClean="0"/>
              <a:t>LUCENE</a:t>
            </a:r>
            <a:r>
              <a:rPr lang="zh-CN" altLang="en-US" dirty="0" smtClean="0"/>
              <a:t>索引文件的工具， 而且用 </a:t>
            </a:r>
            <a:r>
              <a:rPr lang="en-US" altLang="zh-CN" b="1" dirty="0" smtClean="0"/>
              <a:t>Luke </a:t>
            </a:r>
            <a:r>
              <a:rPr lang="zh-CN" altLang="en-US" dirty="0" smtClean="0"/>
              <a:t>的</a:t>
            </a:r>
            <a:r>
              <a:rPr lang="en-US" altLang="zh-CN" dirty="0" smtClean="0"/>
              <a:t>Search</a:t>
            </a:r>
            <a:r>
              <a:rPr lang="zh-CN" altLang="en-US" dirty="0" smtClean="0"/>
              <a:t>可以做查询</a:t>
            </a:r>
            <a:endParaRPr lang="en-US" altLang="zh-CN" dirty="0" smtClean="0"/>
          </a:p>
          <a:p>
            <a:r>
              <a:rPr lang="en-US" altLang="zh-CN" b="1" dirty="0" smtClean="0"/>
              <a:t>Luke</a:t>
            </a:r>
            <a:r>
              <a:rPr lang="en-US" altLang="zh-CN" dirty="0" smtClean="0"/>
              <a:t> is a handy development and diagnostic tool, which accesses already existing </a:t>
            </a:r>
            <a:r>
              <a:rPr lang="en-US" altLang="zh-CN" dirty="0" err="1" smtClean="0"/>
              <a:t>Lucene</a:t>
            </a:r>
            <a:r>
              <a:rPr lang="en-US" altLang="zh-CN" dirty="0" smtClean="0"/>
              <a:t> indexes and allows you to display and modify their contents in several ways:</a:t>
            </a:r>
          </a:p>
          <a:p>
            <a:pPr marL="171450" indent="-171450">
              <a:buFont typeface="Arial" pitchFamily="34" charset="0"/>
              <a:buChar char="•"/>
            </a:pPr>
            <a:r>
              <a:rPr lang="en-US" altLang="zh-CN" dirty="0" smtClean="0"/>
              <a:t>browse by document number, or by term </a:t>
            </a:r>
          </a:p>
          <a:p>
            <a:pPr marL="171450" indent="-171450">
              <a:buFont typeface="Arial" pitchFamily="34" charset="0"/>
              <a:buChar char="•"/>
            </a:pPr>
            <a:r>
              <a:rPr lang="en-US" altLang="zh-CN" dirty="0" smtClean="0"/>
              <a:t>view documents / copy to clipboard </a:t>
            </a:r>
          </a:p>
          <a:p>
            <a:pPr marL="171450" indent="-171450">
              <a:buFont typeface="Arial" pitchFamily="34" charset="0"/>
              <a:buChar char="•"/>
            </a:pPr>
            <a:r>
              <a:rPr lang="en-US" altLang="zh-CN" dirty="0" smtClean="0"/>
              <a:t>retrieve a ranked list of most frequent terms </a:t>
            </a:r>
          </a:p>
          <a:p>
            <a:pPr marL="171450" indent="-171450">
              <a:buFont typeface="Arial" pitchFamily="34" charset="0"/>
              <a:buChar char="•"/>
            </a:pPr>
            <a:r>
              <a:rPr lang="en-US" altLang="zh-CN" dirty="0" smtClean="0"/>
              <a:t>execute a search, and browse the results </a:t>
            </a:r>
          </a:p>
          <a:p>
            <a:pPr marL="171450" indent="-171450">
              <a:buFont typeface="Arial" pitchFamily="34" charset="0"/>
              <a:buChar char="•"/>
            </a:pPr>
            <a:r>
              <a:rPr lang="en-US" altLang="zh-CN" dirty="0" smtClean="0"/>
              <a:t>analyze search results </a:t>
            </a:r>
          </a:p>
          <a:p>
            <a:pPr marL="171450" indent="-171450">
              <a:buFont typeface="Arial" pitchFamily="34" charset="0"/>
              <a:buChar char="•"/>
            </a:pPr>
            <a:r>
              <a:rPr lang="en-US" altLang="zh-CN" dirty="0" smtClean="0"/>
              <a:t>selectively delete documents from the index </a:t>
            </a:r>
          </a:p>
          <a:p>
            <a:pPr marL="171450" indent="-171450">
              <a:buFont typeface="Arial" pitchFamily="34" charset="0"/>
              <a:buChar char="•"/>
            </a:pPr>
            <a:r>
              <a:rPr lang="en-US" altLang="zh-CN" dirty="0" smtClean="0"/>
              <a:t>reconstruct the original document fields, edit them and re-insert to the index </a:t>
            </a:r>
          </a:p>
          <a:p>
            <a:pPr marL="171450" indent="-171450">
              <a:buFont typeface="Arial" pitchFamily="34" charset="0"/>
              <a:buChar char="•"/>
            </a:pPr>
            <a:r>
              <a:rPr lang="en-US" altLang="zh-CN" dirty="0" smtClean="0"/>
              <a:t>optimize indexes </a:t>
            </a:r>
          </a:p>
          <a:p>
            <a:r>
              <a:rPr lang="en-US" altLang="zh-CN" dirty="0" smtClean="0"/>
              <a:t>and much more... </a:t>
            </a: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24</a:t>
            </a:fld>
            <a:endParaRPr lang="en-US"/>
          </a:p>
        </p:txBody>
      </p:sp>
    </p:spTree>
    <p:extLst>
      <p:ext uri="{BB962C8B-B14F-4D97-AF65-F5344CB8AC3E}">
        <p14:creationId xmlns:p14="http://schemas.microsoft.com/office/powerpoint/2010/main" val="2198177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25</a:t>
            </a:fld>
            <a:endParaRPr lang="en-US"/>
          </a:p>
        </p:txBody>
      </p:sp>
    </p:spTree>
    <p:extLst>
      <p:ext uri="{BB962C8B-B14F-4D97-AF65-F5344CB8AC3E}">
        <p14:creationId xmlns:p14="http://schemas.microsoft.com/office/powerpoint/2010/main" val="345434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ConstantScoreRangeQuery</a:t>
            </a:r>
            <a:r>
              <a:rPr lang="en-US" altLang="zh-CN" dirty="0" smtClean="0"/>
              <a:t>  </a:t>
            </a:r>
            <a:r>
              <a:rPr lang="zh-CN" altLang="en-US" dirty="0" smtClean="0"/>
              <a:t>和 </a:t>
            </a:r>
            <a:r>
              <a:rPr lang="en-US" altLang="zh-CN" dirty="0" err="1" smtClean="0"/>
              <a:t>RangeQuery</a:t>
            </a:r>
            <a:r>
              <a:rPr lang="en-US" altLang="zh-CN" dirty="0" smtClean="0"/>
              <a:t>  </a:t>
            </a:r>
            <a:r>
              <a:rPr lang="zh-CN" altLang="en-US" dirty="0" smtClean="0"/>
              <a:t>的区别在于：</a:t>
            </a:r>
          </a:p>
          <a:p>
            <a:r>
              <a:rPr lang="en-US" altLang="zh-CN" dirty="0" smtClean="0"/>
              <a:t>It is faster than </a:t>
            </a:r>
            <a:r>
              <a:rPr lang="en-US" altLang="zh-CN" dirty="0" err="1" smtClean="0"/>
              <a:t>RangeQuery</a:t>
            </a:r>
            <a:r>
              <a:rPr lang="en-US" altLang="zh-CN" dirty="0" smtClean="0"/>
              <a:t> </a:t>
            </a:r>
          </a:p>
          <a:p>
            <a:r>
              <a:rPr lang="en-US" altLang="zh-CN" dirty="0" smtClean="0"/>
              <a:t>Unlike </a:t>
            </a:r>
            <a:r>
              <a:rPr lang="en-US" altLang="zh-CN" dirty="0" err="1" smtClean="0"/>
              <a:t>RangeQuery</a:t>
            </a:r>
            <a:r>
              <a:rPr lang="en-US" altLang="zh-CN" dirty="0" smtClean="0"/>
              <a:t>, it does not cause a </a:t>
            </a:r>
            <a:r>
              <a:rPr lang="en-US" altLang="zh-CN" dirty="0" err="1" smtClean="0"/>
              <a:t>BooleanQuery.TooManyClauses</a:t>
            </a:r>
            <a:r>
              <a:rPr lang="en-US" altLang="zh-CN" dirty="0" smtClean="0"/>
              <a:t> exception if the range of values is large</a:t>
            </a:r>
          </a:p>
          <a:p>
            <a:r>
              <a:rPr lang="en-US" altLang="zh-CN" dirty="0" smtClean="0"/>
              <a:t>Unlike </a:t>
            </a:r>
            <a:r>
              <a:rPr lang="en-US" altLang="zh-CN" dirty="0" err="1" smtClean="0"/>
              <a:t>RangeQuery</a:t>
            </a:r>
            <a:r>
              <a:rPr lang="en-US" altLang="zh-CN" dirty="0" smtClean="0"/>
              <a:t> it does not influence scoring based on the scarcity of individual terms that may match</a:t>
            </a: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30</a:t>
            </a:fld>
            <a:endParaRPr lang="en-US"/>
          </a:p>
        </p:txBody>
      </p:sp>
    </p:spTree>
    <p:extLst>
      <p:ext uri="{BB962C8B-B14F-4D97-AF65-F5344CB8AC3E}">
        <p14:creationId xmlns:p14="http://schemas.microsoft.com/office/powerpoint/2010/main" val="3725571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答案是</a:t>
            </a:r>
            <a:r>
              <a:rPr lang="zh-CN" altLang="en-US" baseline="0" dirty="0" smtClean="0"/>
              <a:t> 否，因为需要</a:t>
            </a:r>
            <a:r>
              <a:rPr lang="en-US" altLang="zh-CN" baseline="0" dirty="0" smtClean="0"/>
              <a:t>slop=5</a:t>
            </a:r>
            <a:r>
              <a:rPr lang="zh-CN" altLang="en-US" baseline="0" dirty="0" smtClean="0"/>
              <a:t>才能符合条件</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33</a:t>
            </a:fld>
            <a:endParaRPr lang="en-US"/>
          </a:p>
        </p:txBody>
      </p:sp>
    </p:spTree>
    <p:extLst>
      <p:ext uri="{BB962C8B-B14F-4D97-AF65-F5344CB8AC3E}">
        <p14:creationId xmlns:p14="http://schemas.microsoft.com/office/powerpoint/2010/main" val="169065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接受</a:t>
            </a:r>
            <a:r>
              <a:rPr lang="en-US" altLang="zh-CN" dirty="0" smtClean="0"/>
              <a:t>Sort</a:t>
            </a:r>
            <a:r>
              <a:rPr lang="zh-CN" altLang="en-US" dirty="0" smtClean="0"/>
              <a:t>对象参数的</a:t>
            </a:r>
            <a:r>
              <a:rPr lang="en-US" altLang="zh-CN" dirty="0" smtClean="0"/>
              <a:t>Search</a:t>
            </a:r>
            <a:r>
              <a:rPr lang="zh-CN" altLang="en-US" dirty="0" smtClean="0"/>
              <a:t>方法不会对文档进行评分，因为评分操作会消耗大量系统性能</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因此，如果希望按照相关性排序时，应尽量用无</a:t>
            </a:r>
            <a:r>
              <a:rPr lang="en-US" altLang="zh-CN" dirty="0" smtClean="0"/>
              <a:t>Sort</a:t>
            </a:r>
            <a:r>
              <a:rPr lang="zh-CN" altLang="en-US" dirty="0" smtClean="0"/>
              <a:t>参数</a:t>
            </a:r>
            <a:r>
              <a:rPr lang="en-US" altLang="zh-CN" dirty="0" smtClean="0"/>
              <a:t>Search</a:t>
            </a:r>
            <a:r>
              <a:rPr lang="zh-CN" altLang="en-US" dirty="0" smtClean="0"/>
              <a:t>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37</a:t>
            </a:fld>
            <a:endParaRPr lang="en-US"/>
          </a:p>
        </p:txBody>
      </p:sp>
    </p:spTree>
    <p:extLst>
      <p:ext uri="{BB962C8B-B14F-4D97-AF65-F5344CB8AC3E}">
        <p14:creationId xmlns:p14="http://schemas.microsoft.com/office/powerpoint/2010/main" val="1558692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39</a:t>
            </a:fld>
            <a:endParaRPr lang="en-US"/>
          </a:p>
        </p:txBody>
      </p:sp>
    </p:spTree>
    <p:extLst>
      <p:ext uri="{BB962C8B-B14F-4D97-AF65-F5344CB8AC3E}">
        <p14:creationId xmlns:p14="http://schemas.microsoft.com/office/powerpoint/2010/main" val="231946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Wingdings" pitchFamily="2" charset="2"/>
              </a:rPr>
              <a:t>全文检索就是按特定的数据存储格式先建立索引，再对索引进行搜索的过程。</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4</a:t>
            </a:fld>
            <a:endParaRPr lang="en-US"/>
          </a:p>
        </p:txBody>
      </p:sp>
    </p:spTree>
    <p:extLst>
      <p:ext uri="{BB962C8B-B14F-4D97-AF65-F5344CB8AC3E}">
        <p14:creationId xmlns:p14="http://schemas.microsoft.com/office/powerpoint/2010/main" val="1309121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IndexReader</a:t>
            </a:r>
            <a:r>
              <a:rPr lang="zh-CN" altLang="en-US" dirty="0" smtClean="0"/>
              <a:t>在打开索引时获得一个索引镜像，</a:t>
            </a:r>
            <a:endParaRPr lang="en-US" altLang="zh-CN" dirty="0" smtClean="0"/>
          </a:p>
          <a:p>
            <a:r>
              <a:rPr lang="en-US" altLang="zh-CN" sz="2000" dirty="0" err="1" smtClean="0"/>
              <a:t>IndexWriter</a:t>
            </a:r>
            <a:r>
              <a:rPr lang="zh-CN" altLang="en-US" sz="2000" dirty="0" smtClean="0"/>
              <a:t>必须执行</a:t>
            </a:r>
            <a:r>
              <a:rPr lang="en-US" altLang="zh-CN" sz="2000" dirty="0" smtClean="0"/>
              <a:t>Commit</a:t>
            </a:r>
            <a:r>
              <a:rPr lang="zh-CN" altLang="en-US" sz="2000" dirty="0" smtClean="0"/>
              <a:t>操作才能将索引写入硬盘</a:t>
            </a:r>
            <a:endParaRPr lang="en-US" altLang="zh-CN" sz="2000" dirty="0" smtClean="0"/>
          </a:p>
          <a:p>
            <a:r>
              <a:rPr lang="en-US" altLang="zh-CN" sz="2000" dirty="0" err="1" smtClean="0"/>
              <a:t>IndexSearcher</a:t>
            </a:r>
            <a:r>
              <a:rPr lang="zh-CN" altLang="en-US" sz="2000" dirty="0" smtClean="0"/>
              <a:t>只能搜索</a:t>
            </a:r>
            <a:r>
              <a:rPr lang="en-US" altLang="zh-CN" sz="2000" dirty="0" err="1" smtClean="0"/>
              <a:t>IndexReader</a:t>
            </a:r>
            <a:r>
              <a:rPr lang="zh-CN" altLang="en-US" sz="2000" dirty="0" smtClean="0"/>
              <a:t>打开时的搜索内容</a:t>
            </a:r>
            <a:endParaRPr lang="en-US" altLang="zh-CN" sz="2000" dirty="0" smtClean="0"/>
          </a:p>
          <a:p>
            <a:r>
              <a:rPr lang="en-US" altLang="zh-CN" sz="2000" dirty="0" err="1" smtClean="0"/>
              <a:t>IndexWriter</a:t>
            </a:r>
            <a:r>
              <a:rPr lang="zh-CN" altLang="en-US" sz="2000" dirty="0" smtClean="0"/>
              <a:t>的</a:t>
            </a:r>
            <a:r>
              <a:rPr lang="en-US" altLang="zh-CN" sz="2000" dirty="0" smtClean="0"/>
              <a:t>Commit</a:t>
            </a:r>
            <a:r>
              <a:rPr lang="zh-CN" altLang="en-US" sz="2000" dirty="0" smtClean="0"/>
              <a:t>和</a:t>
            </a:r>
            <a:r>
              <a:rPr lang="en-US" altLang="zh-CN" sz="2000" dirty="0" err="1" smtClean="0"/>
              <a:t>IndexReader</a:t>
            </a:r>
            <a:r>
              <a:rPr lang="zh-CN" altLang="en-US" sz="2000" dirty="0" smtClean="0"/>
              <a:t>的</a:t>
            </a:r>
            <a:r>
              <a:rPr lang="en-US" altLang="zh-CN" sz="2000" dirty="0" smtClean="0"/>
              <a:t>Open</a:t>
            </a:r>
            <a:r>
              <a:rPr lang="zh-CN" altLang="en-US" sz="2000" dirty="0" smtClean="0"/>
              <a:t>代价昂贵</a:t>
            </a:r>
            <a:endParaRPr lang="en-US" altLang="zh-CN" sz="2000" dirty="0" smtClean="0"/>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40</a:t>
            </a:fld>
            <a:endParaRPr lang="en-US"/>
          </a:p>
        </p:txBody>
      </p:sp>
    </p:spTree>
    <p:extLst>
      <p:ext uri="{BB962C8B-B14F-4D97-AF65-F5344CB8AC3E}">
        <p14:creationId xmlns:p14="http://schemas.microsoft.com/office/powerpoint/2010/main" val="1909209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全文索引的分布式检索粗想想似乎很简单，感觉就是把多个接入点搜索出来的数据做个合并排序就可以，但如果想要做好，满足商业应用要求，这里面涉及到 很多算法优化的问题，比如多路排序的优化，动态路由，翻页的优化，通讯的优化，分发复制，冗余和故障转移等等。从今天开始，我将逐步讲解 </a:t>
            </a:r>
            <a:r>
              <a:rPr lang="en-US" altLang="zh-CN" dirty="0" err="1" smtClean="0"/>
              <a:t>HubbleDotNet</a:t>
            </a:r>
            <a:r>
              <a:rPr lang="en-US" altLang="zh-CN" dirty="0" smtClean="0"/>
              <a:t> </a:t>
            </a:r>
            <a:r>
              <a:rPr lang="zh-CN" altLang="en-US" dirty="0" smtClean="0"/>
              <a:t>在分布式检索方面的众多算法考虑。目前支持分布式查询的开源搜索技术有很多。最常见的比如  </a:t>
            </a:r>
            <a:r>
              <a:rPr lang="en-US" altLang="zh-CN" dirty="0" err="1" smtClean="0">
                <a:hlinkClick r:id="rId3"/>
              </a:rPr>
              <a:t>solr</a:t>
            </a:r>
            <a:r>
              <a:rPr lang="zh-CN" altLang="en-US" dirty="0" smtClean="0"/>
              <a:t> </a:t>
            </a:r>
            <a:r>
              <a:rPr lang="en-US" altLang="zh-CN" dirty="0" smtClean="0"/>
              <a:t>. </a:t>
            </a:r>
            <a:r>
              <a:rPr lang="en-US" altLang="zh-CN" dirty="0" err="1" smtClean="0"/>
              <a:t>solr</a:t>
            </a:r>
            <a:r>
              <a:rPr lang="en-US" altLang="zh-CN" dirty="0" smtClean="0"/>
              <a:t> </a:t>
            </a:r>
            <a:r>
              <a:rPr lang="zh-CN" altLang="en-US" dirty="0" smtClean="0"/>
              <a:t>实际上是把 </a:t>
            </a:r>
            <a:r>
              <a:rPr lang="en-US" altLang="zh-CN" dirty="0" err="1" smtClean="0"/>
              <a:t>lucene</a:t>
            </a:r>
            <a:r>
              <a:rPr lang="en-US" altLang="zh-CN" dirty="0" smtClean="0"/>
              <a:t> </a:t>
            </a:r>
            <a:r>
              <a:rPr lang="zh-CN" altLang="en-US" dirty="0" smtClean="0"/>
              <a:t>做成了服务形式</a:t>
            </a: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由于索引文件同时只能由一个</a:t>
            </a:r>
            <a:r>
              <a:rPr lang="en-US" altLang="zh-CN" sz="1200" kern="1200" dirty="0" err="1" smtClean="0">
                <a:solidFill>
                  <a:schemeClr val="tx1"/>
                </a:solidFill>
                <a:effectLst/>
                <a:latin typeface="+mn-lt"/>
                <a:ea typeface="+mn-ea"/>
                <a:cs typeface="+mn-cs"/>
              </a:rPr>
              <a:t>IndexWriter</a:t>
            </a:r>
            <a:r>
              <a:rPr lang="zh-CN" altLang="zh-CN" sz="1200" kern="1200" dirty="0" smtClean="0">
                <a:solidFill>
                  <a:schemeClr val="tx1"/>
                </a:solidFill>
                <a:effectLst/>
                <a:latin typeface="+mn-lt"/>
                <a:ea typeface="+mn-ea"/>
                <a:cs typeface="+mn-cs"/>
              </a:rPr>
              <a:t>打开，只能由一个程序实例对索引进行更新操作。另外，基于</a:t>
            </a:r>
            <a:r>
              <a:rPr lang="en-US" altLang="zh-CN" sz="1200" kern="1200" dirty="0" smtClean="0">
                <a:solidFill>
                  <a:schemeClr val="tx1"/>
                </a:solidFill>
                <a:effectLst/>
                <a:latin typeface="+mn-lt"/>
                <a:ea typeface="+mn-ea"/>
                <a:cs typeface="+mn-cs"/>
              </a:rPr>
              <a:t>NRT</a:t>
            </a:r>
            <a:r>
              <a:rPr lang="zh-CN" altLang="zh-CN" sz="1200" kern="1200" dirty="0" smtClean="0">
                <a:solidFill>
                  <a:schemeClr val="tx1"/>
                </a:solidFill>
                <a:effectLst/>
                <a:latin typeface="+mn-lt"/>
                <a:ea typeface="+mn-ea"/>
                <a:cs typeface="+mn-cs"/>
              </a:rPr>
              <a:t>的设计原理，</a:t>
            </a:r>
            <a:r>
              <a:rPr lang="en-US" altLang="zh-CN" sz="1200" kern="1200" dirty="0" err="1" smtClean="0">
                <a:solidFill>
                  <a:schemeClr val="tx1"/>
                </a:solidFill>
                <a:effectLst/>
                <a:latin typeface="+mn-lt"/>
                <a:ea typeface="+mn-ea"/>
                <a:cs typeface="+mn-cs"/>
              </a:rPr>
              <a:t>IndexReader</a:t>
            </a:r>
            <a:r>
              <a:rPr lang="zh-CN" altLang="zh-CN" sz="1200" kern="1200" dirty="0" smtClean="0">
                <a:solidFill>
                  <a:schemeClr val="tx1"/>
                </a:solidFill>
                <a:effectLst/>
                <a:latin typeface="+mn-lt"/>
                <a:ea typeface="+mn-ea"/>
                <a:cs typeface="+mn-cs"/>
              </a:rPr>
              <a:t>也从</a:t>
            </a:r>
            <a:r>
              <a:rPr lang="en-US" altLang="zh-CN" sz="1200" kern="1200" dirty="0" err="1" smtClean="0">
                <a:solidFill>
                  <a:schemeClr val="tx1"/>
                </a:solidFill>
                <a:effectLst/>
                <a:latin typeface="+mn-lt"/>
                <a:ea typeface="+mn-ea"/>
                <a:cs typeface="+mn-cs"/>
              </a:rPr>
              <a:t>IndexWriter</a:t>
            </a:r>
            <a:r>
              <a:rPr lang="zh-CN" altLang="zh-CN" sz="1200" kern="1200" dirty="0" smtClean="0">
                <a:solidFill>
                  <a:schemeClr val="tx1"/>
                </a:solidFill>
                <a:effectLst/>
                <a:latin typeface="+mn-lt"/>
                <a:ea typeface="+mn-ea"/>
                <a:cs typeface="+mn-cs"/>
              </a:rPr>
              <a:t>中获取，因而搜索服务和索引服务必须在同一个程序实例中。基于这两点原因，在集群环境中，必须选择其中一台机器作为集中式的搜索服务器，同时为其它服务器提供索引更新和搜索服务。</a:t>
            </a:r>
          </a:p>
          <a:p>
            <a:r>
              <a:rPr lang="zh-CN" altLang="zh-CN" sz="1200" kern="1200" dirty="0" smtClean="0">
                <a:solidFill>
                  <a:schemeClr val="tx1"/>
                </a:solidFill>
                <a:effectLst/>
                <a:latin typeface="+mn-lt"/>
                <a:ea typeface="+mn-ea"/>
                <a:cs typeface="+mn-cs"/>
              </a:rPr>
              <a:t>系统使用</a:t>
            </a:r>
            <a:r>
              <a:rPr lang="en-US" altLang="zh-CN" sz="1200" kern="1200" dirty="0" smtClean="0">
                <a:solidFill>
                  <a:schemeClr val="tx1"/>
                </a:solidFill>
                <a:effectLst/>
                <a:latin typeface="+mn-lt"/>
                <a:ea typeface="+mn-ea"/>
                <a:cs typeface="+mn-cs"/>
              </a:rPr>
              <a:t>WCF</a:t>
            </a:r>
            <a:r>
              <a:rPr lang="zh-CN" altLang="zh-CN" sz="1200" kern="1200" dirty="0" smtClean="0">
                <a:solidFill>
                  <a:schemeClr val="tx1"/>
                </a:solidFill>
                <a:effectLst/>
                <a:latin typeface="+mn-lt"/>
                <a:ea typeface="+mn-ea"/>
                <a:cs typeface="+mn-cs"/>
              </a:rPr>
              <a:t>进行服务的远程调用，由</a:t>
            </a:r>
            <a:r>
              <a:rPr lang="en-US" altLang="zh-CN" sz="1200" kern="1200" dirty="0" err="1" smtClean="0">
                <a:solidFill>
                  <a:schemeClr val="tx1"/>
                </a:solidFill>
                <a:effectLst/>
                <a:latin typeface="+mn-lt"/>
                <a:ea typeface="+mn-ea"/>
                <a:cs typeface="+mn-cs"/>
              </a:rPr>
              <a:t>WcfWeb</a:t>
            </a:r>
            <a:r>
              <a:rPr lang="zh-CN" altLang="zh-CN" sz="1200" kern="1200" dirty="0" smtClean="0">
                <a:solidFill>
                  <a:schemeClr val="tx1"/>
                </a:solidFill>
                <a:effectLst/>
                <a:latin typeface="+mn-lt"/>
                <a:ea typeface="+mn-ea"/>
                <a:cs typeface="+mn-cs"/>
              </a:rPr>
              <a:t>提供</a:t>
            </a:r>
            <a:r>
              <a:rPr lang="en-US" altLang="zh-CN" sz="1200" kern="1200" dirty="0" smtClean="0">
                <a:solidFill>
                  <a:schemeClr val="tx1"/>
                </a:solidFill>
                <a:effectLst/>
                <a:latin typeface="+mn-lt"/>
                <a:ea typeface="+mn-ea"/>
                <a:cs typeface="+mn-cs"/>
              </a:rPr>
              <a:t>WCF</a:t>
            </a:r>
            <a:r>
              <a:rPr lang="zh-CN" altLang="zh-CN" sz="1200" kern="1200" dirty="0" smtClean="0">
                <a:solidFill>
                  <a:schemeClr val="tx1"/>
                </a:solidFill>
                <a:effectLst/>
                <a:latin typeface="+mn-lt"/>
                <a:ea typeface="+mn-ea"/>
                <a:cs typeface="+mn-cs"/>
              </a:rPr>
              <a:t>服务。</a:t>
            </a:r>
            <a:r>
              <a:rPr lang="en-US" altLang="zh-CN" sz="1200" kern="1200" dirty="0" err="1" smtClean="0">
                <a:solidFill>
                  <a:schemeClr val="tx1"/>
                </a:solidFill>
                <a:effectLst/>
                <a:latin typeface="+mn-lt"/>
                <a:ea typeface="+mn-ea"/>
                <a:cs typeface="+mn-cs"/>
              </a:rPr>
              <a:t>SearchServer</a:t>
            </a:r>
            <a:r>
              <a:rPr lang="zh-CN" altLang="zh-CN" sz="1200" kern="1200" dirty="0" smtClean="0">
                <a:solidFill>
                  <a:schemeClr val="tx1"/>
                </a:solidFill>
                <a:effectLst/>
                <a:latin typeface="+mn-lt"/>
                <a:ea typeface="+mn-ea"/>
                <a:cs typeface="+mn-cs"/>
              </a:rPr>
              <a:t>子项目提供了</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的另一个实现类——</a:t>
            </a:r>
            <a:r>
              <a:rPr lang="en-US" altLang="zh-CN" sz="1200" kern="1200" dirty="0" err="1" smtClean="0">
                <a:solidFill>
                  <a:schemeClr val="tx1"/>
                </a:solidFill>
                <a:effectLst/>
                <a:latin typeface="+mn-lt"/>
                <a:ea typeface="+mn-ea"/>
                <a:cs typeface="+mn-cs"/>
              </a:rPr>
              <a:t>SearchEngineClient</a:t>
            </a:r>
            <a:r>
              <a:rPr lang="zh-CN" altLang="zh-CN" sz="1200" kern="1200" dirty="0" smtClean="0">
                <a:solidFill>
                  <a:schemeClr val="tx1"/>
                </a:solidFill>
                <a:effectLst/>
                <a:latin typeface="+mn-lt"/>
                <a:ea typeface="+mn-ea"/>
                <a:cs typeface="+mn-cs"/>
              </a:rPr>
              <a:t>，客户端系统简单的通过</a:t>
            </a:r>
            <a:r>
              <a:rPr lang="en-US" altLang="zh-CN" sz="1200" kern="1200" dirty="0" smtClean="0">
                <a:solidFill>
                  <a:schemeClr val="tx1"/>
                </a:solidFill>
                <a:effectLst/>
                <a:latin typeface="+mn-lt"/>
                <a:ea typeface="+mn-ea"/>
                <a:cs typeface="+mn-cs"/>
              </a:rPr>
              <a:t>DI</a:t>
            </a:r>
            <a:r>
              <a:rPr lang="zh-CN" altLang="zh-CN" sz="1200" kern="1200" dirty="0" smtClean="0">
                <a:solidFill>
                  <a:schemeClr val="tx1"/>
                </a:solidFill>
                <a:effectLst/>
                <a:latin typeface="+mn-lt"/>
                <a:ea typeface="+mn-ea"/>
                <a:cs typeface="+mn-cs"/>
              </a:rPr>
              <a:t>容器注册不同的</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实现，即可完成本地搜索和分布式搜索的切换。分布式环境时，调用</a:t>
            </a:r>
            <a:r>
              <a:rPr lang="en-US" altLang="zh-CN" sz="1200" kern="1200" dirty="0" err="1" smtClean="0">
                <a:solidFill>
                  <a:schemeClr val="tx1"/>
                </a:solidFill>
                <a:effectLst/>
                <a:latin typeface="+mn-lt"/>
                <a:ea typeface="+mn-ea"/>
                <a:cs typeface="+mn-cs"/>
              </a:rPr>
              <a:t>SearchEngineClient</a:t>
            </a:r>
            <a:r>
              <a:rPr lang="zh-CN" altLang="zh-CN" sz="1200" kern="1200" dirty="0" smtClean="0">
                <a:solidFill>
                  <a:schemeClr val="tx1"/>
                </a:solidFill>
                <a:effectLst/>
                <a:latin typeface="+mn-lt"/>
                <a:ea typeface="+mn-ea"/>
                <a:cs typeface="+mn-cs"/>
              </a:rPr>
              <a:t>的方法，通过</a:t>
            </a:r>
            <a:r>
              <a:rPr lang="en-US" altLang="zh-CN" sz="1200" kern="1200" dirty="0" smtClean="0">
                <a:solidFill>
                  <a:schemeClr val="tx1"/>
                </a:solidFill>
                <a:effectLst/>
                <a:latin typeface="+mn-lt"/>
                <a:ea typeface="+mn-ea"/>
                <a:cs typeface="+mn-cs"/>
              </a:rPr>
              <a:t>WCF</a:t>
            </a:r>
            <a:r>
              <a:rPr lang="zh-CN" altLang="zh-CN" sz="1200" kern="1200" dirty="0" smtClean="0">
                <a:solidFill>
                  <a:schemeClr val="tx1"/>
                </a:solidFill>
                <a:effectLst/>
                <a:latin typeface="+mn-lt"/>
                <a:ea typeface="+mn-ea"/>
                <a:cs typeface="+mn-cs"/>
              </a:rPr>
              <a:t>调用远程搜索服务器中</a:t>
            </a:r>
            <a:r>
              <a:rPr lang="en-US" altLang="zh-CN" sz="1200" kern="1200" dirty="0" err="1" smtClean="0">
                <a:solidFill>
                  <a:schemeClr val="tx1"/>
                </a:solidFill>
                <a:effectLst/>
                <a:latin typeface="+mn-lt"/>
                <a:ea typeface="+mn-ea"/>
                <a:cs typeface="+mn-cs"/>
              </a:rPr>
              <a:t>SearchEngine</a:t>
            </a:r>
            <a:r>
              <a:rPr lang="zh-CN" altLang="zh-CN" sz="1200" kern="1200" dirty="0" smtClean="0">
                <a:solidFill>
                  <a:schemeClr val="tx1"/>
                </a:solidFill>
                <a:effectLst/>
                <a:latin typeface="+mn-lt"/>
                <a:ea typeface="+mn-ea"/>
                <a:cs typeface="+mn-cs"/>
              </a:rPr>
              <a:t>的相关方法。</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42</a:t>
            </a:fld>
            <a:endParaRPr lang="en-US"/>
          </a:p>
        </p:txBody>
      </p:sp>
    </p:spTree>
    <p:extLst>
      <p:ext uri="{BB962C8B-B14F-4D97-AF65-F5344CB8AC3E}">
        <p14:creationId xmlns:p14="http://schemas.microsoft.com/office/powerpoint/2010/main" val="2338204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SearcherManager</a:t>
            </a:r>
            <a:r>
              <a:rPr lang="zh-CN" altLang="zh-CN" sz="1200" kern="1200" dirty="0" smtClean="0">
                <a:solidFill>
                  <a:schemeClr val="tx1"/>
                </a:solidFill>
                <a:effectLst/>
                <a:latin typeface="+mn-lt"/>
                <a:ea typeface="+mn-ea"/>
                <a:cs typeface="+mn-cs"/>
              </a:rPr>
              <a:t>提供了对</a:t>
            </a:r>
            <a:r>
              <a:rPr lang="en-US" altLang="zh-CN" sz="1200" kern="1200" dirty="0" smtClean="0">
                <a:solidFill>
                  <a:schemeClr val="tx1"/>
                </a:solidFill>
                <a:effectLst/>
                <a:latin typeface="+mn-lt"/>
                <a:ea typeface="+mn-ea"/>
                <a:cs typeface="+mn-cs"/>
              </a:rPr>
              <a:t>NRT</a:t>
            </a:r>
            <a:r>
              <a:rPr lang="zh-CN" altLang="zh-CN" sz="1200" kern="1200" dirty="0" smtClean="0">
                <a:solidFill>
                  <a:schemeClr val="tx1"/>
                </a:solidFill>
                <a:effectLst/>
                <a:latin typeface="+mn-lt"/>
                <a:ea typeface="+mn-ea"/>
                <a:cs typeface="+mn-cs"/>
              </a:rPr>
              <a:t>操作的封装，其</a:t>
            </a:r>
            <a:r>
              <a:rPr lang="en-US" altLang="zh-CN" sz="1200" kern="1200" dirty="0" err="1" smtClean="0">
                <a:solidFill>
                  <a:schemeClr val="tx1"/>
                </a:solidFill>
                <a:effectLst/>
                <a:latin typeface="+mn-lt"/>
                <a:ea typeface="+mn-ea"/>
                <a:cs typeface="+mn-cs"/>
              </a:rPr>
              <a:t>GetSearcher</a:t>
            </a:r>
            <a:r>
              <a:rPr lang="zh-CN" altLang="zh-CN" sz="1200" kern="1200" dirty="0" smtClean="0">
                <a:solidFill>
                  <a:schemeClr val="tx1"/>
                </a:solidFill>
                <a:effectLst/>
                <a:latin typeface="+mn-lt"/>
                <a:ea typeface="+mn-ea"/>
                <a:cs typeface="+mn-cs"/>
              </a:rPr>
              <a:t>方法可以返回当前索引状态下的最新</a:t>
            </a:r>
            <a:r>
              <a:rPr lang="en-US" altLang="zh-CN" sz="1200" kern="1200" dirty="0" err="1" smtClean="0">
                <a:solidFill>
                  <a:schemeClr val="tx1"/>
                </a:solidFill>
                <a:effectLst/>
                <a:latin typeface="+mn-lt"/>
                <a:ea typeface="+mn-ea"/>
                <a:cs typeface="+mn-cs"/>
              </a:rPr>
              <a:t>IndexSearcher</a:t>
            </a:r>
            <a:r>
              <a:rPr lang="zh-CN" altLang="zh-CN" sz="1200" kern="1200" dirty="0" smtClean="0">
                <a:solidFill>
                  <a:schemeClr val="tx1"/>
                </a:solidFill>
                <a:effectLst/>
                <a:latin typeface="+mn-lt"/>
                <a:ea typeface="+mn-ea"/>
                <a:cs typeface="+mn-cs"/>
              </a:rPr>
              <a:t>。另外，</a:t>
            </a:r>
            <a:r>
              <a:rPr lang="en-US" altLang="zh-CN" sz="1200" kern="1200" dirty="0" err="1" smtClean="0">
                <a:solidFill>
                  <a:schemeClr val="tx1"/>
                </a:solidFill>
                <a:effectLst/>
                <a:latin typeface="+mn-lt"/>
                <a:ea typeface="+mn-ea"/>
                <a:cs typeface="+mn-cs"/>
              </a:rPr>
              <a:t>SearcherManager</a:t>
            </a:r>
            <a:r>
              <a:rPr lang="zh-CN" altLang="zh-CN" sz="1200" kern="1200" dirty="0" smtClean="0">
                <a:solidFill>
                  <a:schemeClr val="tx1"/>
                </a:solidFill>
                <a:effectLst/>
                <a:latin typeface="+mn-lt"/>
                <a:ea typeface="+mn-ea"/>
                <a:cs typeface="+mn-cs"/>
              </a:rPr>
              <a:t>使用了线程同步技术，能够保证索引变更时不会影响到正在执行的查询操作。</a:t>
            </a:r>
          </a:p>
          <a:p>
            <a:r>
              <a:rPr lang="en-US" altLang="zh-CN" sz="1200" kern="1200" dirty="0" err="1" smtClean="0">
                <a:solidFill>
                  <a:schemeClr val="tx1"/>
                </a:solidFill>
                <a:effectLst/>
                <a:latin typeface="+mn-lt"/>
                <a:ea typeface="+mn-ea"/>
                <a:cs typeface="+mn-cs"/>
              </a:rPr>
              <a:t>SearchEngine</a:t>
            </a:r>
            <a:r>
              <a:rPr lang="zh-CN" altLang="zh-CN" sz="1200" kern="1200" dirty="0" smtClean="0">
                <a:solidFill>
                  <a:schemeClr val="tx1"/>
                </a:solidFill>
                <a:effectLst/>
                <a:latin typeface="+mn-lt"/>
                <a:ea typeface="+mn-ea"/>
                <a:cs typeface="+mn-cs"/>
              </a:rPr>
              <a:t>类提供了搜索引擎功能的完整实现，包括索引操作和搜索操作。</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SearchEngine</a:t>
            </a:r>
            <a:r>
              <a:rPr lang="zh-CN" altLang="zh-CN" sz="1200" kern="1200" dirty="0" smtClean="0">
                <a:solidFill>
                  <a:schemeClr val="tx1"/>
                </a:solidFill>
                <a:effectLst/>
                <a:latin typeface="+mn-lt"/>
                <a:ea typeface="+mn-ea"/>
                <a:cs typeface="+mn-cs"/>
              </a:rPr>
              <a:t>类实现了</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接口，</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接口同时是一个</a:t>
            </a:r>
            <a:r>
              <a:rPr lang="en-US" altLang="zh-CN" sz="1200" kern="1200" dirty="0" smtClean="0">
                <a:solidFill>
                  <a:schemeClr val="tx1"/>
                </a:solidFill>
                <a:effectLst/>
                <a:latin typeface="+mn-lt"/>
                <a:ea typeface="+mn-ea"/>
                <a:cs typeface="+mn-cs"/>
              </a:rPr>
              <a:t>WCF</a:t>
            </a:r>
            <a:r>
              <a:rPr lang="zh-CN" altLang="zh-CN" sz="1200" kern="1200" dirty="0" smtClean="0">
                <a:solidFill>
                  <a:schemeClr val="tx1"/>
                </a:solidFill>
                <a:effectLst/>
                <a:latin typeface="+mn-lt"/>
                <a:ea typeface="+mn-ea"/>
                <a:cs typeface="+mn-cs"/>
              </a:rPr>
              <a:t>服务契约，因此</a:t>
            </a:r>
            <a:r>
              <a:rPr lang="en-US" altLang="zh-CN" sz="1200" kern="1200" dirty="0" err="1" smtClean="0">
                <a:solidFill>
                  <a:schemeClr val="tx1"/>
                </a:solidFill>
                <a:effectLst/>
                <a:latin typeface="+mn-lt"/>
                <a:ea typeface="+mn-ea"/>
                <a:cs typeface="+mn-cs"/>
              </a:rPr>
              <a:t>SearchEngine</a:t>
            </a:r>
            <a:r>
              <a:rPr lang="zh-CN" altLang="zh-CN" sz="1200" kern="1200" dirty="0" smtClean="0">
                <a:solidFill>
                  <a:schemeClr val="tx1"/>
                </a:solidFill>
                <a:effectLst/>
                <a:latin typeface="+mn-lt"/>
                <a:ea typeface="+mn-ea"/>
                <a:cs typeface="+mn-cs"/>
              </a:rPr>
              <a:t>既可以作为本地搜索的实现，也可以通过</a:t>
            </a:r>
            <a:r>
              <a:rPr lang="en-US" altLang="zh-CN" sz="1200" kern="1200" dirty="0" smtClean="0">
                <a:solidFill>
                  <a:schemeClr val="tx1"/>
                </a:solidFill>
                <a:effectLst/>
                <a:latin typeface="+mn-lt"/>
                <a:ea typeface="+mn-ea"/>
                <a:cs typeface="+mn-cs"/>
              </a:rPr>
              <a:t>WCF</a:t>
            </a:r>
            <a:r>
              <a:rPr lang="zh-CN" altLang="zh-CN" sz="1200" kern="1200" dirty="0" smtClean="0">
                <a:solidFill>
                  <a:schemeClr val="tx1"/>
                </a:solidFill>
                <a:effectLst/>
                <a:latin typeface="+mn-lt"/>
                <a:ea typeface="+mn-ea"/>
                <a:cs typeface="+mn-cs"/>
              </a:rPr>
              <a:t>提供分布式搜索服务。</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SearchServer</a:t>
            </a:r>
            <a:r>
              <a:rPr lang="zh-CN" altLang="zh-CN" sz="1200" kern="1200" dirty="0" smtClean="0">
                <a:solidFill>
                  <a:schemeClr val="tx1"/>
                </a:solidFill>
                <a:effectLst/>
                <a:latin typeface="+mn-lt"/>
                <a:ea typeface="+mn-ea"/>
                <a:cs typeface="+mn-cs"/>
              </a:rPr>
              <a:t>子项目提供了</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的另一个实现类——</a:t>
            </a:r>
            <a:r>
              <a:rPr lang="en-US" altLang="zh-CN" sz="1200" kern="1200" dirty="0" err="1" smtClean="0">
                <a:solidFill>
                  <a:schemeClr val="tx1"/>
                </a:solidFill>
                <a:effectLst/>
                <a:latin typeface="+mn-lt"/>
                <a:ea typeface="+mn-ea"/>
                <a:cs typeface="+mn-cs"/>
              </a:rPr>
              <a:t>SearchEngineClient</a:t>
            </a:r>
            <a:r>
              <a:rPr lang="zh-CN" altLang="zh-CN" sz="1200" kern="1200" dirty="0" smtClean="0">
                <a:solidFill>
                  <a:schemeClr val="tx1"/>
                </a:solidFill>
                <a:effectLst/>
                <a:latin typeface="+mn-lt"/>
                <a:ea typeface="+mn-ea"/>
                <a:cs typeface="+mn-cs"/>
              </a:rPr>
              <a:t>，客户端系统简单的通过</a:t>
            </a:r>
            <a:r>
              <a:rPr lang="en-US" altLang="zh-CN" sz="1200" kern="1200" dirty="0" smtClean="0">
                <a:solidFill>
                  <a:schemeClr val="tx1"/>
                </a:solidFill>
                <a:effectLst/>
                <a:latin typeface="+mn-lt"/>
                <a:ea typeface="+mn-ea"/>
                <a:cs typeface="+mn-cs"/>
              </a:rPr>
              <a:t>DI</a:t>
            </a:r>
            <a:r>
              <a:rPr lang="zh-CN" altLang="zh-CN" sz="1200" kern="1200" dirty="0" smtClean="0">
                <a:solidFill>
                  <a:schemeClr val="tx1"/>
                </a:solidFill>
                <a:effectLst/>
                <a:latin typeface="+mn-lt"/>
                <a:ea typeface="+mn-ea"/>
                <a:cs typeface="+mn-cs"/>
              </a:rPr>
              <a:t>容器注册不同的</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实现，即可完成本地搜索和分布式搜索的切换。分布式环境时，调用</a:t>
            </a:r>
            <a:r>
              <a:rPr lang="en-US" altLang="zh-CN" sz="1200" kern="1200" dirty="0" err="1" smtClean="0">
                <a:solidFill>
                  <a:schemeClr val="tx1"/>
                </a:solidFill>
                <a:effectLst/>
                <a:latin typeface="+mn-lt"/>
                <a:ea typeface="+mn-ea"/>
                <a:cs typeface="+mn-cs"/>
              </a:rPr>
              <a:t>SearchEngineClient</a:t>
            </a:r>
            <a:r>
              <a:rPr lang="zh-CN" altLang="zh-CN" sz="1200" kern="1200" dirty="0" smtClean="0">
                <a:solidFill>
                  <a:schemeClr val="tx1"/>
                </a:solidFill>
                <a:effectLst/>
                <a:latin typeface="+mn-lt"/>
                <a:ea typeface="+mn-ea"/>
                <a:cs typeface="+mn-cs"/>
              </a:rPr>
              <a:t>的方法，通过</a:t>
            </a:r>
            <a:r>
              <a:rPr lang="en-US" altLang="zh-CN" sz="1200" kern="1200" dirty="0" smtClean="0">
                <a:solidFill>
                  <a:schemeClr val="tx1"/>
                </a:solidFill>
                <a:effectLst/>
                <a:latin typeface="+mn-lt"/>
                <a:ea typeface="+mn-ea"/>
                <a:cs typeface="+mn-cs"/>
              </a:rPr>
              <a:t>WCF</a:t>
            </a:r>
            <a:r>
              <a:rPr lang="zh-CN" altLang="zh-CN" sz="1200" kern="1200" dirty="0" smtClean="0">
                <a:solidFill>
                  <a:schemeClr val="tx1"/>
                </a:solidFill>
                <a:effectLst/>
                <a:latin typeface="+mn-lt"/>
                <a:ea typeface="+mn-ea"/>
                <a:cs typeface="+mn-cs"/>
              </a:rPr>
              <a:t>调用远程搜索服务器中</a:t>
            </a:r>
            <a:r>
              <a:rPr lang="en-US" altLang="zh-CN" sz="1200" kern="1200" dirty="0" err="1" smtClean="0">
                <a:solidFill>
                  <a:schemeClr val="tx1"/>
                </a:solidFill>
                <a:effectLst/>
                <a:latin typeface="+mn-lt"/>
                <a:ea typeface="+mn-ea"/>
                <a:cs typeface="+mn-cs"/>
              </a:rPr>
              <a:t>SearchEngine</a:t>
            </a:r>
            <a:r>
              <a:rPr lang="zh-CN" altLang="zh-CN" sz="1200" kern="1200" dirty="0" smtClean="0">
                <a:solidFill>
                  <a:schemeClr val="tx1"/>
                </a:solidFill>
                <a:effectLst/>
                <a:latin typeface="+mn-lt"/>
                <a:ea typeface="+mn-ea"/>
                <a:cs typeface="+mn-cs"/>
              </a:rPr>
              <a:t>的相关方法。</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43</a:t>
            </a:fld>
            <a:endParaRPr lang="en-US"/>
          </a:p>
        </p:txBody>
      </p:sp>
    </p:spTree>
    <p:extLst>
      <p:ext uri="{BB962C8B-B14F-4D97-AF65-F5344CB8AC3E}">
        <p14:creationId xmlns:p14="http://schemas.microsoft.com/office/powerpoint/2010/main" val="2412847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lvl="0"/>
            <a:r>
              <a:rPr lang="en-US" altLang="zh-CN" sz="1200" kern="1200" dirty="0" err="1" smtClean="0">
                <a:solidFill>
                  <a:schemeClr val="tx1"/>
                </a:solidFill>
                <a:effectLst/>
                <a:latin typeface="+mn-lt"/>
                <a:ea typeface="+mn-ea"/>
                <a:cs typeface="+mn-cs"/>
              </a:rPr>
              <a:t>ISearcher</a:t>
            </a:r>
            <a:r>
              <a:rPr lang="zh-CN" altLang="en-US" sz="1200" kern="1200" dirty="0" smtClean="0">
                <a:solidFill>
                  <a:schemeClr val="tx1"/>
                </a:solidFill>
                <a:effectLst/>
                <a:latin typeface="+mn-lt"/>
                <a:ea typeface="+mn-ea"/>
                <a:cs typeface="+mn-cs"/>
              </a:rPr>
              <a:t>：搜索器的接口，每一种类型的搜索，如用户搜索、博客搜索、论坛搜索都实现一个特定的搜索器，完成自身内容的搜索</a:t>
            </a:r>
            <a:endParaRPr lang="en-US" altLang="zh-CN" sz="1200" kern="1200" dirty="0" smtClean="0">
              <a:solidFill>
                <a:schemeClr val="tx1"/>
              </a:solidFill>
              <a:effectLst/>
              <a:latin typeface="+mn-lt"/>
              <a:ea typeface="+mn-ea"/>
              <a:cs typeface="+mn-cs"/>
            </a:endParaRPr>
          </a:p>
          <a:p>
            <a:pPr lvl="0"/>
            <a:r>
              <a:rPr lang="en-US" altLang="zh-CN" sz="1200" kern="1200" dirty="0" err="1" smtClean="0">
                <a:solidFill>
                  <a:schemeClr val="tx1"/>
                </a:solidFill>
                <a:effectLst/>
                <a:latin typeface="+mn-lt"/>
                <a:ea typeface="+mn-ea"/>
                <a:cs typeface="+mn-cs"/>
              </a:rPr>
              <a:t>SearcherFactory</a:t>
            </a:r>
            <a:r>
              <a:rPr lang="zh-CN" altLang="en-US" sz="1200" kern="1200" dirty="0" smtClean="0">
                <a:solidFill>
                  <a:schemeClr val="tx1"/>
                </a:solidFill>
                <a:effectLst/>
                <a:latin typeface="+mn-lt"/>
                <a:ea typeface="+mn-ea"/>
                <a:cs typeface="+mn-cs"/>
              </a:rPr>
              <a:t>：搜索器工厂类，所有的搜索器都通过</a:t>
            </a:r>
            <a:r>
              <a:rPr lang="en-US" altLang="zh-CN" sz="1200" kern="1200" dirty="0" smtClean="0">
                <a:solidFill>
                  <a:schemeClr val="tx1"/>
                </a:solidFill>
                <a:effectLst/>
                <a:latin typeface="+mn-lt"/>
                <a:ea typeface="+mn-ea"/>
                <a:cs typeface="+mn-cs"/>
              </a:rPr>
              <a:t>DI</a:t>
            </a:r>
            <a:r>
              <a:rPr lang="zh-CN" altLang="en-US" sz="1200" kern="1200" dirty="0" smtClean="0">
                <a:solidFill>
                  <a:schemeClr val="tx1"/>
                </a:solidFill>
                <a:effectLst/>
                <a:latin typeface="+mn-lt"/>
                <a:ea typeface="+mn-ea"/>
                <a:cs typeface="+mn-cs"/>
              </a:rPr>
              <a:t>容器注册，这个类的作用就是根据不同的条件获取对应的搜索器或搜索引擎对象</a:t>
            </a:r>
            <a:endParaRPr lang="en-US" altLang="zh-CN" sz="1200" kern="1200" dirty="0" smtClean="0">
              <a:solidFill>
                <a:schemeClr val="tx1"/>
              </a:solidFill>
              <a:effectLst/>
              <a:latin typeface="+mn-lt"/>
              <a:ea typeface="+mn-ea"/>
              <a:cs typeface="+mn-cs"/>
            </a:endParaRPr>
          </a:p>
          <a:p>
            <a:pPr lvl="0"/>
            <a:r>
              <a:rPr lang="en-US" altLang="zh-CN" sz="1200" kern="1200" dirty="0" err="1" smtClean="0">
                <a:solidFill>
                  <a:schemeClr val="tx1"/>
                </a:solidFill>
                <a:effectLst/>
                <a:latin typeface="+mn-lt"/>
                <a:ea typeface="+mn-ea"/>
                <a:cs typeface="+mn-cs"/>
              </a:rPr>
              <a:t>LuceneSearchBuilder</a:t>
            </a:r>
            <a:r>
              <a:rPr lang="zh-CN" altLang="en-US" sz="1200" kern="1200" dirty="0" smtClean="0">
                <a:solidFill>
                  <a:schemeClr val="tx1"/>
                </a:solidFill>
                <a:effectLst/>
                <a:latin typeface="+mn-lt"/>
                <a:ea typeface="+mn-ea"/>
                <a:cs typeface="+mn-cs"/>
              </a:rPr>
              <a:t>：搜索条件构造器，</a:t>
            </a:r>
            <a:r>
              <a:rPr lang="en-US" altLang="zh-CN" sz="1200" kern="1200" dirty="0" err="1" smtClean="0">
                <a:solidFill>
                  <a:schemeClr val="tx1"/>
                </a:solidFill>
                <a:effectLst/>
                <a:latin typeface="+mn-lt"/>
                <a:ea typeface="+mn-ea"/>
                <a:cs typeface="+mn-cs"/>
              </a:rPr>
              <a:t>IndexSearch.Search</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方法需要</a:t>
            </a:r>
            <a:r>
              <a:rPr lang="en-US" altLang="zh-CN" sz="1200" kern="1200" dirty="0" smtClean="0">
                <a:solidFill>
                  <a:schemeClr val="tx1"/>
                </a:solidFill>
                <a:effectLst/>
                <a:latin typeface="+mn-lt"/>
                <a:ea typeface="+mn-ea"/>
                <a:cs typeface="+mn-cs"/>
              </a:rPr>
              <a:t>Query</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Filter</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Sort</a:t>
            </a:r>
            <a:r>
              <a:rPr lang="zh-CN" altLang="en-US" sz="1200" kern="1200" dirty="0" smtClean="0">
                <a:solidFill>
                  <a:schemeClr val="tx1"/>
                </a:solidFill>
                <a:effectLst/>
                <a:latin typeface="+mn-lt"/>
                <a:ea typeface="+mn-ea"/>
                <a:cs typeface="+mn-cs"/>
              </a:rPr>
              <a:t>三个参数，这个类对这三个对象的构造做了封装，简化了其构造过程</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en-US" sz="1200" b="1" kern="1200" dirty="0" smtClean="0">
                <a:solidFill>
                  <a:schemeClr val="tx1"/>
                </a:solidFill>
                <a:effectLst/>
                <a:latin typeface="+mn-lt"/>
                <a:ea typeface="+mn-ea"/>
                <a:cs typeface="+mn-cs"/>
              </a:rPr>
              <a:t>索引定时任务</a:t>
            </a:r>
            <a:endParaRPr lang="en-US" altLang="zh-CN" sz="1200" b="1"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由于采用了</a:t>
            </a:r>
            <a:r>
              <a:rPr lang="en-US" altLang="zh-CN" sz="1200" kern="1200" dirty="0" smtClean="0">
                <a:solidFill>
                  <a:schemeClr val="tx1"/>
                </a:solidFill>
                <a:effectLst/>
                <a:latin typeface="+mn-lt"/>
                <a:ea typeface="+mn-ea"/>
                <a:cs typeface="+mn-cs"/>
              </a:rPr>
              <a:t>NRT</a:t>
            </a:r>
            <a:r>
              <a:rPr lang="zh-CN" altLang="zh-CN" sz="1200" kern="1200" dirty="0" smtClean="0">
                <a:solidFill>
                  <a:schemeClr val="tx1"/>
                </a:solidFill>
                <a:effectLst/>
                <a:latin typeface="+mn-lt"/>
                <a:ea typeface="+mn-ea"/>
                <a:cs typeface="+mn-cs"/>
              </a:rPr>
              <a:t>技术，索引的更改并不会立刻变更硬盘上的索引文件，因此需要通过</a:t>
            </a:r>
            <a:r>
              <a:rPr lang="en-US" altLang="zh-CN" sz="1200" kern="1200" dirty="0" err="1" smtClean="0">
                <a:solidFill>
                  <a:schemeClr val="tx1"/>
                </a:solidFill>
                <a:effectLst/>
                <a:latin typeface="+mn-lt"/>
                <a:ea typeface="+mn-ea"/>
                <a:cs typeface="+mn-cs"/>
              </a:rPr>
              <a:t>LuceneIndexCommitTask</a:t>
            </a:r>
            <a:r>
              <a:rPr lang="zh-CN" altLang="zh-CN" sz="1200" kern="1200" dirty="0" smtClean="0">
                <a:solidFill>
                  <a:schemeClr val="tx1"/>
                </a:solidFill>
                <a:effectLst/>
                <a:latin typeface="+mn-lt"/>
                <a:ea typeface="+mn-ea"/>
                <a:cs typeface="+mn-cs"/>
              </a:rPr>
              <a:t>定时执行</a:t>
            </a:r>
            <a:r>
              <a:rPr lang="en-US" altLang="zh-CN" sz="1200" kern="1200" dirty="0" err="1" smtClean="0">
                <a:solidFill>
                  <a:schemeClr val="tx1"/>
                </a:solidFill>
                <a:effectLst/>
                <a:latin typeface="+mn-lt"/>
                <a:ea typeface="+mn-ea"/>
                <a:cs typeface="+mn-cs"/>
              </a:rPr>
              <a:t>SearchEngine</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Commit</a:t>
            </a:r>
            <a:r>
              <a:rPr lang="zh-CN" altLang="zh-CN" sz="1200" kern="1200" dirty="0" smtClean="0">
                <a:solidFill>
                  <a:schemeClr val="tx1"/>
                </a:solidFill>
                <a:effectLst/>
                <a:latin typeface="+mn-lt"/>
                <a:ea typeface="+mn-ea"/>
                <a:cs typeface="+mn-cs"/>
              </a:rPr>
              <a:t>方法，提交索引更改。</a:t>
            </a:r>
            <a:r>
              <a:rPr lang="en-US" altLang="zh-CN" sz="1200" kern="1200" dirty="0" smtClean="0">
                <a:solidFill>
                  <a:schemeClr val="tx1"/>
                </a:solidFill>
                <a:effectLst/>
                <a:latin typeface="+mn-lt"/>
                <a:ea typeface="+mn-ea"/>
                <a:cs typeface="+mn-cs"/>
              </a:rPr>
              <a:t>Commit</a:t>
            </a:r>
            <a:r>
              <a:rPr lang="zh-CN" altLang="zh-CN" sz="1200" kern="1200" dirty="0" smtClean="0">
                <a:solidFill>
                  <a:schemeClr val="tx1"/>
                </a:solidFill>
                <a:effectLst/>
                <a:latin typeface="+mn-lt"/>
                <a:ea typeface="+mn-ea"/>
                <a:cs typeface="+mn-cs"/>
              </a:rPr>
              <a:t>方法执行后，不需要关闭或重新打开</a:t>
            </a:r>
            <a:r>
              <a:rPr lang="en-US" altLang="zh-CN" sz="1200" kern="1200" dirty="0" err="1" smtClean="0">
                <a:solidFill>
                  <a:schemeClr val="tx1"/>
                </a:solidFill>
                <a:effectLst/>
                <a:latin typeface="+mn-lt"/>
                <a:ea typeface="+mn-ea"/>
                <a:cs typeface="+mn-cs"/>
              </a:rPr>
              <a:t>IndexWriter</a:t>
            </a:r>
            <a:r>
              <a:rPr lang="zh-CN" altLang="zh-CN" sz="1200" kern="1200" dirty="0" smtClean="0">
                <a:solidFill>
                  <a:schemeClr val="tx1"/>
                </a:solidFill>
                <a:effectLst/>
                <a:latin typeface="+mn-lt"/>
                <a:ea typeface="+mn-ea"/>
                <a:cs typeface="+mn-cs"/>
              </a:rPr>
              <a:t>，正在执行的查询操作也不受影响。</a:t>
            </a:r>
          </a:p>
          <a:p>
            <a:r>
              <a:rPr lang="zh-CN" altLang="zh-CN" sz="1200" kern="1200" dirty="0" smtClean="0">
                <a:solidFill>
                  <a:schemeClr val="tx1"/>
                </a:solidFill>
                <a:effectLst/>
                <a:latin typeface="+mn-lt"/>
                <a:ea typeface="+mn-ea"/>
                <a:cs typeface="+mn-cs"/>
              </a:rPr>
              <a:t>需要注意的时，如果遇到服务器断电、服务意外停止等特殊情况，自最后一次</a:t>
            </a:r>
            <a:r>
              <a:rPr lang="en-US" altLang="zh-CN" sz="1200" kern="1200" dirty="0" smtClean="0">
                <a:solidFill>
                  <a:schemeClr val="tx1"/>
                </a:solidFill>
                <a:effectLst/>
                <a:latin typeface="+mn-lt"/>
                <a:ea typeface="+mn-ea"/>
                <a:cs typeface="+mn-cs"/>
              </a:rPr>
              <a:t>Commit</a:t>
            </a:r>
            <a:r>
              <a:rPr lang="zh-CN" altLang="zh-CN" sz="1200" kern="1200" dirty="0" smtClean="0">
                <a:solidFill>
                  <a:schemeClr val="tx1"/>
                </a:solidFill>
                <a:effectLst/>
                <a:latin typeface="+mn-lt"/>
                <a:ea typeface="+mn-ea"/>
                <a:cs typeface="+mn-cs"/>
              </a:rPr>
              <a:t>的索引变更将无法持久化到硬盘，因此</a:t>
            </a:r>
            <a:r>
              <a:rPr lang="en-US" altLang="zh-CN" sz="1200" kern="1200" dirty="0" smtClean="0">
                <a:solidFill>
                  <a:schemeClr val="tx1"/>
                </a:solidFill>
                <a:effectLst/>
                <a:latin typeface="+mn-lt"/>
                <a:ea typeface="+mn-ea"/>
                <a:cs typeface="+mn-cs"/>
              </a:rPr>
              <a:t>Commit</a:t>
            </a:r>
            <a:r>
              <a:rPr lang="zh-CN" altLang="zh-CN" sz="1200" kern="1200" dirty="0" smtClean="0">
                <a:solidFill>
                  <a:schemeClr val="tx1"/>
                </a:solidFill>
                <a:effectLst/>
                <a:latin typeface="+mn-lt"/>
                <a:ea typeface="+mn-ea"/>
                <a:cs typeface="+mn-cs"/>
              </a:rPr>
              <a:t>任务的间隔不宜太长，可以设置为</a:t>
            </a:r>
            <a:r>
              <a:rPr lang="en-US" altLang="zh-CN" sz="1200" kern="1200" dirty="0" smtClean="0">
                <a:solidFill>
                  <a:schemeClr val="tx1"/>
                </a:solidFill>
                <a:effectLst/>
                <a:latin typeface="+mn-lt"/>
                <a:ea typeface="+mn-ea"/>
                <a:cs typeface="+mn-cs"/>
              </a:rPr>
              <a:t>3-5</a:t>
            </a:r>
            <a:r>
              <a:rPr lang="zh-CN" altLang="zh-CN" sz="1200" kern="1200" dirty="0" smtClean="0">
                <a:solidFill>
                  <a:schemeClr val="tx1"/>
                </a:solidFill>
                <a:effectLst/>
                <a:latin typeface="+mn-lt"/>
                <a:ea typeface="+mn-ea"/>
                <a:cs typeface="+mn-cs"/>
              </a:rPr>
              <a:t>分钟。</a:t>
            </a:r>
          </a:p>
          <a:p>
            <a:pPr lvl="0"/>
            <a:r>
              <a:rPr lang="en-US" altLang="zh-CN" sz="1200" kern="1200" dirty="0" err="1" smtClean="0">
                <a:solidFill>
                  <a:schemeClr val="tx1"/>
                </a:solidFill>
                <a:effectLst/>
                <a:latin typeface="+mn-lt"/>
                <a:ea typeface="+mn-ea"/>
                <a:cs typeface="+mn-cs"/>
              </a:rPr>
              <a:t>SearchEngine</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Optimize</a:t>
            </a:r>
            <a:r>
              <a:rPr lang="zh-CN" altLang="zh-CN" sz="1200" kern="1200" dirty="0" smtClean="0">
                <a:solidFill>
                  <a:schemeClr val="tx1"/>
                </a:solidFill>
                <a:effectLst/>
                <a:latin typeface="+mn-lt"/>
                <a:ea typeface="+mn-ea"/>
                <a:cs typeface="+mn-cs"/>
              </a:rPr>
              <a:t>方法用于优化索引，通过</a:t>
            </a:r>
            <a:r>
              <a:rPr lang="en-US" altLang="zh-CN" sz="1200" kern="1200" dirty="0" err="1" smtClean="0">
                <a:solidFill>
                  <a:schemeClr val="tx1"/>
                </a:solidFill>
                <a:effectLst/>
                <a:latin typeface="+mn-lt"/>
                <a:ea typeface="+mn-ea"/>
                <a:cs typeface="+mn-cs"/>
              </a:rPr>
              <a:t>LuceneIndexOptimizeTask</a:t>
            </a:r>
            <a:r>
              <a:rPr lang="zh-CN" altLang="zh-CN" sz="1200" kern="1200" dirty="0" smtClean="0">
                <a:solidFill>
                  <a:schemeClr val="tx1"/>
                </a:solidFill>
                <a:effectLst/>
                <a:latin typeface="+mn-lt"/>
                <a:ea typeface="+mn-ea"/>
                <a:cs typeface="+mn-cs"/>
              </a:rPr>
              <a:t>定时调用。索引优化可以一定程度上提高搜索性能，但是</a:t>
            </a:r>
            <a:r>
              <a:rPr lang="en-US" altLang="zh-CN" sz="1200" kern="1200" dirty="0" smtClean="0">
                <a:solidFill>
                  <a:schemeClr val="tx1"/>
                </a:solidFill>
                <a:effectLst/>
                <a:latin typeface="+mn-lt"/>
                <a:ea typeface="+mn-ea"/>
                <a:cs typeface="+mn-cs"/>
              </a:rPr>
              <a:t>Optimize</a:t>
            </a:r>
            <a:r>
              <a:rPr lang="zh-CN" altLang="zh-CN" sz="1200" kern="1200" dirty="0" smtClean="0">
                <a:solidFill>
                  <a:schemeClr val="tx1"/>
                </a:solidFill>
                <a:effectLst/>
                <a:latin typeface="+mn-lt"/>
                <a:ea typeface="+mn-ea"/>
                <a:cs typeface="+mn-cs"/>
              </a:rPr>
              <a:t>方法会进行大量的</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操作，在执行时可能会影响系统的正常运行，因此一般建议只有搜索性能受索引碎片的影响比较大时才选择运行（如经过测试，搜索性能提高不大，则可以关闭这个定时任务），并且定时任务的间隔不宜太短，建议设定运行频率为</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小时。</a:t>
            </a: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44</a:t>
            </a:fld>
            <a:endParaRPr lang="en-US"/>
          </a:p>
        </p:txBody>
      </p:sp>
    </p:spTree>
    <p:extLst>
      <p:ext uri="{BB962C8B-B14F-4D97-AF65-F5344CB8AC3E}">
        <p14:creationId xmlns:p14="http://schemas.microsoft.com/office/powerpoint/2010/main" val="746416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46</a:t>
            </a:fld>
            <a:endParaRPr lang="en-US"/>
          </a:p>
        </p:txBody>
      </p:sp>
    </p:spTree>
    <p:extLst>
      <p:ext uri="{BB962C8B-B14F-4D97-AF65-F5344CB8AC3E}">
        <p14:creationId xmlns:p14="http://schemas.microsoft.com/office/powerpoint/2010/main" val="1404134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搜索器：系统需要为每一种类型的搜索创建一个搜索器，搜索器的实现类需要继承</a:t>
            </a:r>
            <a:r>
              <a:rPr lang="en-US" altLang="zh-CN" sz="1200" kern="1200" dirty="0" err="1" smtClean="0">
                <a:solidFill>
                  <a:schemeClr val="tx1"/>
                </a:solidFill>
                <a:effectLst/>
                <a:latin typeface="+mn-lt"/>
                <a:ea typeface="+mn-ea"/>
                <a:cs typeface="+mn-cs"/>
              </a:rPr>
              <a:t>ISearcher</a:t>
            </a:r>
            <a:r>
              <a:rPr lang="zh-CN" altLang="zh-CN" sz="1200" kern="1200" dirty="0" smtClean="0">
                <a:solidFill>
                  <a:schemeClr val="tx1"/>
                </a:solidFill>
                <a:effectLst/>
                <a:latin typeface="+mn-lt"/>
                <a:ea typeface="+mn-ea"/>
                <a:cs typeface="+mn-cs"/>
              </a:rPr>
              <a:t>接口。搜索器调用</a:t>
            </a:r>
            <a:r>
              <a:rPr lang="en-US" altLang="zh-CN" sz="1200" kern="1200" dirty="0" err="1" smtClean="0">
                <a:solidFill>
                  <a:schemeClr val="tx1"/>
                </a:solidFill>
                <a:effectLst/>
                <a:latin typeface="+mn-lt"/>
                <a:ea typeface="+mn-ea"/>
                <a:cs typeface="+mn-cs"/>
              </a:rPr>
              <a:t>LuceneSearchBuilder</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BuildQuery</a:t>
            </a:r>
            <a:r>
              <a:rPr lang="zh-CN" altLang="zh-CN" sz="1200" kern="1200" dirty="0" smtClean="0">
                <a:solidFill>
                  <a:schemeClr val="tx1"/>
                </a:solidFill>
                <a:effectLst/>
                <a:latin typeface="+mn-lt"/>
                <a:ea typeface="+mn-ea"/>
                <a:cs typeface="+mn-cs"/>
              </a:rPr>
              <a:t>方法构造</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搜索需要的</a:t>
            </a:r>
            <a:r>
              <a:rPr lang="en-US" altLang="zh-CN" sz="1200" kern="1200" dirty="0" err="1" smtClean="0">
                <a:solidFill>
                  <a:schemeClr val="tx1"/>
                </a:solidFill>
                <a:effectLst/>
                <a:latin typeface="+mn-lt"/>
                <a:ea typeface="+mn-ea"/>
                <a:cs typeface="+mn-cs"/>
              </a:rPr>
              <a:t>Lucene.Net.Search.Query</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Lucene.Net.Search.Filter</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Lucene.Net.Search.SortField</a:t>
            </a:r>
            <a:r>
              <a:rPr lang="zh-CN" altLang="zh-CN" sz="1200" kern="1200" dirty="0" smtClean="0">
                <a:solidFill>
                  <a:schemeClr val="tx1"/>
                </a:solidFill>
                <a:effectLst/>
                <a:latin typeface="+mn-lt"/>
                <a:ea typeface="+mn-ea"/>
                <a:cs typeface="+mn-cs"/>
              </a:rPr>
              <a:t>，然后调用</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实现类的</a:t>
            </a:r>
            <a:r>
              <a:rPr lang="en-US" altLang="zh-CN" sz="1200" kern="1200" dirty="0" smtClean="0">
                <a:solidFill>
                  <a:schemeClr val="tx1"/>
                </a:solidFill>
                <a:effectLst/>
                <a:latin typeface="+mn-lt"/>
                <a:ea typeface="+mn-ea"/>
                <a:cs typeface="+mn-cs"/>
              </a:rPr>
              <a:t>Search</a:t>
            </a:r>
            <a:r>
              <a:rPr lang="zh-CN" altLang="zh-CN" sz="1200" kern="1200" dirty="0" smtClean="0">
                <a:solidFill>
                  <a:schemeClr val="tx1"/>
                </a:solidFill>
                <a:effectLst/>
                <a:latin typeface="+mn-lt"/>
                <a:ea typeface="+mn-ea"/>
                <a:cs typeface="+mn-cs"/>
              </a:rPr>
              <a:t>方法完成搜索，返回搜索结果。</a:t>
            </a:r>
          </a:p>
          <a:p>
            <a:endParaRPr lang="en-US" altLang="zh-CN" dirty="0" smtClean="0"/>
          </a:p>
          <a:p>
            <a:pPr lvl="0"/>
            <a:r>
              <a:rPr lang="zh-CN" altLang="zh-CN" sz="1200" kern="1200" dirty="0" smtClean="0">
                <a:solidFill>
                  <a:schemeClr val="tx1"/>
                </a:solidFill>
                <a:effectLst/>
                <a:latin typeface="+mn-lt"/>
                <a:ea typeface="+mn-ea"/>
                <a:cs typeface="+mn-cs"/>
              </a:rPr>
              <a:t>快捷搜索：</a:t>
            </a:r>
          </a:p>
          <a:p>
            <a:pPr lvl="1"/>
            <a:r>
              <a:rPr lang="zh-CN" altLang="zh-CN" sz="1200" kern="1200" dirty="0" smtClean="0">
                <a:solidFill>
                  <a:schemeClr val="tx1"/>
                </a:solidFill>
                <a:effectLst/>
                <a:latin typeface="+mn-lt"/>
                <a:ea typeface="+mn-ea"/>
                <a:cs typeface="+mn-cs"/>
              </a:rPr>
              <a:t>在</a:t>
            </a:r>
            <a:r>
              <a:rPr lang="en-US" altLang="zh-CN" sz="1200" kern="1200" dirty="0" err="1" smtClean="0">
                <a:solidFill>
                  <a:schemeClr val="tx1"/>
                </a:solidFill>
                <a:effectLst/>
                <a:latin typeface="+mn-lt"/>
                <a:ea typeface="+mn-ea"/>
                <a:cs typeface="+mn-cs"/>
              </a:rPr>
              <a:t>ISearcher</a:t>
            </a:r>
            <a:r>
              <a:rPr lang="zh-CN" altLang="zh-CN" sz="1200" kern="1200" dirty="0" smtClean="0">
                <a:solidFill>
                  <a:schemeClr val="tx1"/>
                </a:solidFill>
                <a:effectLst/>
                <a:latin typeface="+mn-lt"/>
                <a:ea typeface="+mn-ea"/>
                <a:cs typeface="+mn-cs"/>
              </a:rPr>
              <a:t>的各实现类定义是否作为快捷搜索（</a:t>
            </a:r>
            <a:r>
              <a:rPr lang="en-US" altLang="zh-CN" sz="1200" kern="1200" dirty="0" err="1" smtClean="0">
                <a:solidFill>
                  <a:schemeClr val="tx1"/>
                </a:solidFill>
                <a:effectLst/>
                <a:latin typeface="+mn-lt"/>
                <a:ea typeface="+mn-ea"/>
                <a:cs typeface="+mn-cs"/>
              </a:rPr>
              <a:t>AsQuickSearch</a:t>
            </a:r>
            <a:r>
              <a:rPr lang="zh-CN" altLang="zh-CN" sz="1200" kern="1200" dirty="0" smtClean="0">
                <a:solidFill>
                  <a:schemeClr val="tx1"/>
                </a:solidFill>
                <a:effectLst/>
                <a:latin typeface="+mn-lt"/>
                <a:ea typeface="+mn-ea"/>
                <a:cs typeface="+mn-cs"/>
              </a:rPr>
              <a:t>）；</a:t>
            </a:r>
          </a:p>
          <a:p>
            <a:pPr lvl="1"/>
            <a:r>
              <a:rPr lang="zh-CN" altLang="zh-CN" sz="1200" kern="1200" dirty="0" smtClean="0">
                <a:solidFill>
                  <a:schemeClr val="tx1"/>
                </a:solidFill>
                <a:effectLst/>
                <a:latin typeface="+mn-lt"/>
                <a:ea typeface="+mn-ea"/>
                <a:cs typeface="+mn-cs"/>
              </a:rPr>
              <a:t>从</a:t>
            </a:r>
            <a:r>
              <a:rPr lang="en-US" altLang="zh-CN" sz="1200" kern="1200" dirty="0" err="1" smtClean="0">
                <a:solidFill>
                  <a:schemeClr val="tx1"/>
                </a:solidFill>
                <a:effectLst/>
                <a:latin typeface="+mn-lt"/>
                <a:ea typeface="+mn-ea"/>
                <a:cs typeface="+mn-cs"/>
              </a:rPr>
              <a:t>SearcherFactory.GetQuickSearchers</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，顺序获取所有用于快捷搜索的</a:t>
            </a:r>
            <a:r>
              <a:rPr lang="en-US" altLang="zh-CN" sz="1200" kern="1200" dirty="0" err="1" smtClean="0">
                <a:solidFill>
                  <a:schemeClr val="tx1"/>
                </a:solidFill>
                <a:effectLst/>
                <a:latin typeface="+mn-lt"/>
                <a:ea typeface="+mn-ea"/>
                <a:cs typeface="+mn-cs"/>
              </a:rPr>
              <a:t>ISearcher</a:t>
            </a:r>
            <a:r>
              <a:rPr lang="zh-CN" altLang="zh-CN" sz="1200" kern="1200" dirty="0" smtClean="0">
                <a:solidFill>
                  <a:schemeClr val="tx1"/>
                </a:solidFill>
                <a:effectLst/>
                <a:latin typeface="+mn-lt"/>
                <a:ea typeface="+mn-ea"/>
                <a:cs typeface="+mn-cs"/>
              </a:rPr>
              <a:t>，并通过</a:t>
            </a:r>
            <a:r>
              <a:rPr lang="en-US" altLang="zh-CN" sz="1200" kern="1200" dirty="0" smtClean="0">
                <a:solidFill>
                  <a:schemeClr val="tx1"/>
                </a:solidFill>
                <a:effectLst/>
                <a:latin typeface="+mn-lt"/>
                <a:ea typeface="+mn-ea"/>
                <a:cs typeface="+mn-cs"/>
              </a:rPr>
              <a:t>Ajax</a:t>
            </a:r>
            <a:r>
              <a:rPr lang="zh-CN" altLang="zh-CN" sz="1200" kern="1200" dirty="0" smtClean="0">
                <a:solidFill>
                  <a:schemeClr val="tx1"/>
                </a:solidFill>
                <a:effectLst/>
                <a:latin typeface="+mn-lt"/>
                <a:ea typeface="+mn-ea"/>
                <a:cs typeface="+mn-cs"/>
              </a:rPr>
              <a:t>分别调用各</a:t>
            </a:r>
            <a:r>
              <a:rPr lang="en-US" altLang="zh-CN" sz="1200" kern="1200" dirty="0" err="1" smtClean="0">
                <a:solidFill>
                  <a:schemeClr val="tx1"/>
                </a:solidFill>
                <a:effectLst/>
                <a:latin typeface="+mn-lt"/>
                <a:ea typeface="+mn-ea"/>
                <a:cs typeface="+mn-cs"/>
              </a:rPr>
              <a:t>ISearcher</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QuickSearchActionUrl</a:t>
            </a:r>
            <a:r>
              <a:rPr lang="en-US" altLang="zh-CN" sz="1200" kern="1200" dirty="0" smtClean="0">
                <a:solidFill>
                  <a:schemeClr val="tx1"/>
                </a:solidFill>
                <a:effectLst/>
                <a:latin typeface="+mn-lt"/>
                <a:ea typeface="+mn-ea"/>
                <a:cs typeface="+mn-cs"/>
              </a:rPr>
              <a:t>(string keyword)</a:t>
            </a:r>
            <a:r>
              <a:rPr lang="zh-CN" altLang="zh-CN" sz="1200" kern="1200" dirty="0" smtClean="0">
                <a:solidFill>
                  <a:schemeClr val="tx1"/>
                </a:solidFill>
                <a:effectLst/>
                <a:latin typeface="+mn-lt"/>
                <a:ea typeface="+mn-ea"/>
                <a:cs typeface="+mn-cs"/>
              </a:rPr>
              <a:t>，并对结果进行汇总；</a:t>
            </a:r>
          </a:p>
          <a:p>
            <a:pPr lvl="0"/>
            <a:r>
              <a:rPr lang="zh-CN" altLang="zh-CN" sz="1200" kern="1200" dirty="0" smtClean="0">
                <a:solidFill>
                  <a:schemeClr val="tx1"/>
                </a:solidFill>
                <a:effectLst/>
                <a:latin typeface="+mn-lt"/>
                <a:ea typeface="+mn-ea"/>
                <a:cs typeface="+mn-cs"/>
              </a:rPr>
              <a:t>全局搜索：从</a:t>
            </a:r>
            <a:r>
              <a:rPr lang="en-US" altLang="zh-CN" sz="1200" kern="1200" dirty="0" err="1" smtClean="0">
                <a:solidFill>
                  <a:schemeClr val="tx1"/>
                </a:solidFill>
                <a:effectLst/>
                <a:latin typeface="+mn-lt"/>
                <a:ea typeface="+mn-ea"/>
                <a:cs typeface="+mn-cs"/>
              </a:rPr>
              <a:t>SearcherFactory.GetSearchers</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，顺序获取所有</a:t>
            </a:r>
            <a:r>
              <a:rPr lang="en-US" altLang="zh-CN" sz="1200" kern="1200" dirty="0" err="1" smtClean="0">
                <a:solidFill>
                  <a:schemeClr val="tx1"/>
                </a:solidFill>
                <a:effectLst/>
                <a:latin typeface="+mn-lt"/>
                <a:ea typeface="+mn-ea"/>
                <a:cs typeface="+mn-cs"/>
              </a:rPr>
              <a:t>ISearcher</a:t>
            </a:r>
            <a:r>
              <a:rPr lang="zh-CN" altLang="zh-CN" sz="1200" kern="1200" dirty="0" smtClean="0">
                <a:solidFill>
                  <a:schemeClr val="tx1"/>
                </a:solidFill>
                <a:effectLst/>
                <a:latin typeface="+mn-lt"/>
                <a:ea typeface="+mn-ea"/>
                <a:cs typeface="+mn-cs"/>
              </a:rPr>
              <a:t>，并通过</a:t>
            </a:r>
            <a:r>
              <a:rPr lang="en-US" altLang="zh-CN" sz="1200" kern="1200" dirty="0" smtClean="0">
                <a:solidFill>
                  <a:schemeClr val="tx1"/>
                </a:solidFill>
                <a:effectLst/>
                <a:latin typeface="+mn-lt"/>
                <a:ea typeface="+mn-ea"/>
                <a:cs typeface="+mn-cs"/>
              </a:rPr>
              <a:t>Ajax</a:t>
            </a:r>
            <a:r>
              <a:rPr lang="zh-CN" altLang="zh-CN" sz="1200" kern="1200" dirty="0" smtClean="0">
                <a:solidFill>
                  <a:schemeClr val="tx1"/>
                </a:solidFill>
                <a:effectLst/>
                <a:latin typeface="+mn-lt"/>
                <a:ea typeface="+mn-ea"/>
                <a:cs typeface="+mn-cs"/>
              </a:rPr>
              <a:t>分别调用各</a:t>
            </a:r>
            <a:r>
              <a:rPr lang="en-US" altLang="zh-CN" sz="1200" kern="1200" dirty="0" err="1" smtClean="0">
                <a:solidFill>
                  <a:schemeClr val="tx1"/>
                </a:solidFill>
                <a:effectLst/>
                <a:latin typeface="+mn-lt"/>
                <a:ea typeface="+mn-ea"/>
                <a:cs typeface="+mn-cs"/>
              </a:rPr>
              <a:t>ISearcher</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GlobalSearchActionUrl</a:t>
            </a:r>
            <a:r>
              <a:rPr lang="en-US" altLang="zh-CN" sz="1200" kern="1200" dirty="0" smtClean="0">
                <a:solidFill>
                  <a:schemeClr val="tx1"/>
                </a:solidFill>
                <a:effectLst/>
                <a:latin typeface="+mn-lt"/>
                <a:ea typeface="+mn-ea"/>
                <a:cs typeface="+mn-cs"/>
              </a:rPr>
              <a:t>(string keyword)</a:t>
            </a:r>
            <a:r>
              <a:rPr lang="zh-CN" altLang="zh-CN" sz="1200" kern="1200" dirty="0" smtClean="0">
                <a:solidFill>
                  <a:schemeClr val="tx1"/>
                </a:solidFill>
                <a:effectLst/>
                <a:latin typeface="+mn-lt"/>
                <a:ea typeface="+mn-ea"/>
                <a:cs typeface="+mn-cs"/>
              </a:rPr>
              <a:t>，并对结果进行汇总；</a:t>
            </a:r>
          </a:p>
          <a:p>
            <a:pPr lvl="0"/>
            <a:r>
              <a:rPr lang="en-US" altLang="zh-CN" sz="1200" kern="1200" dirty="0" err="1" smtClean="0">
                <a:solidFill>
                  <a:schemeClr val="tx1"/>
                </a:solidFill>
                <a:effectLst/>
                <a:latin typeface="+mn-lt"/>
                <a:ea typeface="+mn-ea"/>
                <a:cs typeface="+mn-cs"/>
              </a:rPr>
              <a:t>ISearcher</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Code</a:t>
            </a:r>
            <a:r>
              <a:rPr lang="zh-CN" altLang="zh-CN" sz="1200" kern="1200" dirty="0" smtClean="0">
                <a:solidFill>
                  <a:schemeClr val="tx1"/>
                </a:solidFill>
                <a:effectLst/>
                <a:latin typeface="+mn-lt"/>
                <a:ea typeface="+mn-ea"/>
                <a:cs typeface="+mn-cs"/>
              </a:rPr>
              <a:t>命名规则</a:t>
            </a:r>
          </a:p>
          <a:p>
            <a:pPr lvl="1"/>
            <a:r>
              <a:rPr lang="zh-CN" altLang="zh-CN" sz="1200" kern="1200" dirty="0" smtClean="0">
                <a:solidFill>
                  <a:schemeClr val="tx1"/>
                </a:solidFill>
                <a:effectLst/>
                <a:latin typeface="+mn-lt"/>
                <a:ea typeface="+mn-ea"/>
                <a:cs typeface="+mn-cs"/>
              </a:rPr>
              <a:t>各</a:t>
            </a:r>
            <a:r>
              <a:rPr lang="en-US" altLang="zh-CN" sz="1200" kern="1200" dirty="0" err="1" smtClean="0">
                <a:solidFill>
                  <a:schemeClr val="tx1"/>
                </a:solidFill>
                <a:effectLst/>
                <a:latin typeface="+mn-lt"/>
                <a:ea typeface="+mn-ea"/>
                <a:cs typeface="+mn-cs"/>
              </a:rPr>
              <a:t>ISearcher</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Code</a:t>
            </a:r>
            <a:r>
              <a:rPr lang="zh-CN" altLang="zh-CN" sz="1200" kern="1200" dirty="0" smtClean="0">
                <a:solidFill>
                  <a:schemeClr val="tx1"/>
                </a:solidFill>
                <a:effectLst/>
                <a:latin typeface="+mn-lt"/>
                <a:ea typeface="+mn-ea"/>
                <a:cs typeface="+mn-cs"/>
              </a:rPr>
              <a:t>必须唯一；</a:t>
            </a:r>
          </a:p>
          <a:p>
            <a:pPr lvl="1"/>
            <a:r>
              <a:rPr lang="zh-CN" altLang="zh-CN" sz="1200" kern="1200" dirty="0" smtClean="0">
                <a:solidFill>
                  <a:schemeClr val="tx1"/>
                </a:solidFill>
                <a:effectLst/>
                <a:latin typeface="+mn-lt"/>
                <a:ea typeface="+mn-ea"/>
                <a:cs typeface="+mn-cs"/>
              </a:rPr>
              <a:t>应用的</a:t>
            </a:r>
            <a:r>
              <a:rPr lang="en-US" altLang="zh-CN" sz="1200" kern="1200" dirty="0" smtClean="0">
                <a:solidFill>
                  <a:schemeClr val="tx1"/>
                </a:solidFill>
                <a:effectLst/>
                <a:latin typeface="+mn-lt"/>
                <a:ea typeface="+mn-ea"/>
                <a:cs typeface="+mn-cs"/>
              </a:rPr>
              <a:t>Code</a:t>
            </a:r>
            <a:r>
              <a:rPr lang="zh-CN" altLang="zh-CN" sz="1200" kern="1200" dirty="0" smtClean="0">
                <a:solidFill>
                  <a:schemeClr val="tx1"/>
                </a:solidFill>
                <a:effectLst/>
                <a:latin typeface="+mn-lt"/>
                <a:ea typeface="+mn-ea"/>
                <a:cs typeface="+mn-cs"/>
              </a:rPr>
              <a:t>以</a:t>
            </a:r>
            <a:r>
              <a:rPr lang="en-US" altLang="zh-CN" sz="1200" kern="1200" dirty="0" err="1" smtClean="0">
                <a:solidFill>
                  <a:schemeClr val="tx1"/>
                </a:solidFill>
                <a:effectLst/>
                <a:latin typeface="+mn-lt"/>
                <a:ea typeface="+mn-ea"/>
                <a:cs typeface="+mn-cs"/>
              </a:rPr>
              <a:t>ApplicationKey</a:t>
            </a:r>
            <a:r>
              <a:rPr lang="zh-CN" altLang="zh-CN" sz="1200" kern="1200" dirty="0" smtClean="0">
                <a:solidFill>
                  <a:schemeClr val="tx1"/>
                </a:solidFill>
                <a:effectLst/>
                <a:latin typeface="+mn-lt"/>
                <a:ea typeface="+mn-ea"/>
                <a:cs typeface="+mn-cs"/>
              </a:rPr>
              <a:t>作为前缀，例如：</a:t>
            </a:r>
            <a:r>
              <a:rPr lang="en-US" altLang="zh-CN" sz="1200" kern="1200" dirty="0" err="1" smtClean="0">
                <a:solidFill>
                  <a:schemeClr val="tx1"/>
                </a:solidFill>
                <a:effectLst/>
                <a:latin typeface="+mn-lt"/>
                <a:ea typeface="+mn-ea"/>
                <a:cs typeface="+mn-cs"/>
              </a:rPr>
              <a:t>Blog_Search</a:t>
            </a:r>
            <a:r>
              <a:rPr lang="zh-CN" altLang="zh-CN" sz="1200" kern="1200" dirty="0" smtClean="0">
                <a:solidFill>
                  <a:schemeClr val="tx1"/>
                </a:solidFill>
                <a:effectLst/>
                <a:latin typeface="+mn-lt"/>
                <a:ea typeface="+mn-ea"/>
                <a:cs typeface="+mn-cs"/>
              </a:rPr>
              <a:t>；</a:t>
            </a:r>
          </a:p>
          <a:p>
            <a:pPr lvl="1"/>
            <a:r>
              <a:rPr lang="zh-CN" altLang="zh-CN" sz="1200" kern="1200" dirty="0" smtClean="0">
                <a:solidFill>
                  <a:schemeClr val="tx1"/>
                </a:solidFill>
                <a:effectLst/>
                <a:latin typeface="+mn-lt"/>
                <a:ea typeface="+mn-ea"/>
                <a:cs typeface="+mn-cs"/>
              </a:rPr>
              <a:t>全局搜索的</a:t>
            </a:r>
            <a:r>
              <a:rPr lang="en-US" altLang="zh-CN" sz="1200" kern="1200" dirty="0" smtClean="0">
                <a:solidFill>
                  <a:schemeClr val="tx1"/>
                </a:solidFill>
                <a:effectLst/>
                <a:latin typeface="+mn-lt"/>
                <a:ea typeface="+mn-ea"/>
                <a:cs typeface="+mn-cs"/>
              </a:rPr>
              <a:t>Code</a:t>
            </a:r>
            <a:r>
              <a:rPr lang="zh-CN" altLang="zh-CN" sz="1200" kern="1200" dirty="0" smtClean="0">
                <a:solidFill>
                  <a:schemeClr val="tx1"/>
                </a:solidFill>
                <a:effectLst/>
                <a:latin typeface="+mn-lt"/>
                <a:ea typeface="+mn-ea"/>
                <a:cs typeface="+mn-cs"/>
              </a:rPr>
              <a:t>使用空字符串；</a:t>
            </a: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47</a:t>
            </a:fld>
            <a:endParaRPr lang="en-US"/>
          </a:p>
        </p:txBody>
      </p:sp>
    </p:spTree>
    <p:extLst>
      <p:ext uri="{BB962C8B-B14F-4D97-AF65-F5344CB8AC3E}">
        <p14:creationId xmlns:p14="http://schemas.microsoft.com/office/powerpoint/2010/main" val="3055950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由于索引文件同时只能由一个</a:t>
            </a:r>
            <a:r>
              <a:rPr lang="en-US" altLang="zh-CN" sz="1200" kern="1200" dirty="0" err="1" smtClean="0">
                <a:solidFill>
                  <a:schemeClr val="tx1"/>
                </a:solidFill>
                <a:effectLst/>
                <a:latin typeface="+mn-lt"/>
                <a:ea typeface="+mn-ea"/>
                <a:cs typeface="+mn-cs"/>
              </a:rPr>
              <a:t>IndexWriter</a:t>
            </a:r>
            <a:r>
              <a:rPr lang="zh-CN" altLang="zh-CN" sz="1200" kern="1200" dirty="0" smtClean="0">
                <a:solidFill>
                  <a:schemeClr val="tx1"/>
                </a:solidFill>
                <a:effectLst/>
                <a:latin typeface="+mn-lt"/>
                <a:ea typeface="+mn-ea"/>
                <a:cs typeface="+mn-cs"/>
              </a:rPr>
              <a:t>打开，只能由一个程序实例对索引进行更新操作。另外，基于</a:t>
            </a:r>
            <a:r>
              <a:rPr lang="en-US" altLang="zh-CN" sz="1200" kern="1200" dirty="0" smtClean="0">
                <a:solidFill>
                  <a:schemeClr val="tx1"/>
                </a:solidFill>
                <a:effectLst/>
                <a:latin typeface="+mn-lt"/>
                <a:ea typeface="+mn-ea"/>
                <a:cs typeface="+mn-cs"/>
              </a:rPr>
              <a:t>NRT</a:t>
            </a:r>
            <a:r>
              <a:rPr lang="zh-CN" altLang="zh-CN" sz="1200" kern="1200" dirty="0" smtClean="0">
                <a:solidFill>
                  <a:schemeClr val="tx1"/>
                </a:solidFill>
                <a:effectLst/>
                <a:latin typeface="+mn-lt"/>
                <a:ea typeface="+mn-ea"/>
                <a:cs typeface="+mn-cs"/>
              </a:rPr>
              <a:t>的设计原理，</a:t>
            </a:r>
            <a:r>
              <a:rPr lang="en-US" altLang="zh-CN" sz="1200" kern="1200" dirty="0" err="1" smtClean="0">
                <a:solidFill>
                  <a:schemeClr val="tx1"/>
                </a:solidFill>
                <a:effectLst/>
                <a:latin typeface="+mn-lt"/>
                <a:ea typeface="+mn-ea"/>
                <a:cs typeface="+mn-cs"/>
              </a:rPr>
              <a:t>IndexReader</a:t>
            </a:r>
            <a:r>
              <a:rPr lang="zh-CN" altLang="zh-CN" sz="1200" kern="1200" dirty="0" smtClean="0">
                <a:solidFill>
                  <a:schemeClr val="tx1"/>
                </a:solidFill>
                <a:effectLst/>
                <a:latin typeface="+mn-lt"/>
                <a:ea typeface="+mn-ea"/>
                <a:cs typeface="+mn-cs"/>
              </a:rPr>
              <a:t>也从</a:t>
            </a:r>
            <a:r>
              <a:rPr lang="en-US" altLang="zh-CN" sz="1200" kern="1200" dirty="0" err="1" smtClean="0">
                <a:solidFill>
                  <a:schemeClr val="tx1"/>
                </a:solidFill>
                <a:effectLst/>
                <a:latin typeface="+mn-lt"/>
                <a:ea typeface="+mn-ea"/>
                <a:cs typeface="+mn-cs"/>
              </a:rPr>
              <a:t>IndexWriter</a:t>
            </a:r>
            <a:r>
              <a:rPr lang="zh-CN" altLang="zh-CN" sz="1200" kern="1200" dirty="0" smtClean="0">
                <a:solidFill>
                  <a:schemeClr val="tx1"/>
                </a:solidFill>
                <a:effectLst/>
                <a:latin typeface="+mn-lt"/>
                <a:ea typeface="+mn-ea"/>
                <a:cs typeface="+mn-cs"/>
              </a:rPr>
              <a:t>中获取，因而搜索服务和索引服务必须在同一个程序实例中。基于这两点原因，在集群环境中，必须选择其中一台机器作为集中式的搜索服务器，同时为其它服务器提供索引更新和搜索服务。</a:t>
            </a:r>
          </a:p>
          <a:p>
            <a:r>
              <a:rPr lang="zh-CN" altLang="zh-CN" sz="1200" kern="1200" dirty="0" smtClean="0">
                <a:solidFill>
                  <a:schemeClr val="tx1"/>
                </a:solidFill>
                <a:effectLst/>
                <a:latin typeface="+mn-lt"/>
                <a:ea typeface="+mn-ea"/>
                <a:cs typeface="+mn-cs"/>
              </a:rPr>
              <a:t>系统使用</a:t>
            </a:r>
            <a:r>
              <a:rPr lang="en-US" altLang="zh-CN" sz="1200" kern="1200" dirty="0" smtClean="0">
                <a:solidFill>
                  <a:schemeClr val="tx1"/>
                </a:solidFill>
                <a:effectLst/>
                <a:latin typeface="+mn-lt"/>
                <a:ea typeface="+mn-ea"/>
                <a:cs typeface="+mn-cs"/>
              </a:rPr>
              <a:t>WCF</a:t>
            </a:r>
            <a:r>
              <a:rPr lang="zh-CN" altLang="zh-CN" sz="1200" kern="1200" dirty="0" smtClean="0">
                <a:solidFill>
                  <a:schemeClr val="tx1"/>
                </a:solidFill>
                <a:effectLst/>
                <a:latin typeface="+mn-lt"/>
                <a:ea typeface="+mn-ea"/>
                <a:cs typeface="+mn-cs"/>
              </a:rPr>
              <a:t>进行服务的远程调用，由</a:t>
            </a:r>
            <a:r>
              <a:rPr lang="en-US" altLang="zh-CN" sz="1200" kern="1200" dirty="0" err="1" smtClean="0">
                <a:solidFill>
                  <a:schemeClr val="tx1"/>
                </a:solidFill>
                <a:effectLst/>
                <a:latin typeface="+mn-lt"/>
                <a:ea typeface="+mn-ea"/>
                <a:cs typeface="+mn-cs"/>
              </a:rPr>
              <a:t>WcfWeb</a:t>
            </a:r>
            <a:r>
              <a:rPr lang="zh-CN" altLang="zh-CN" sz="1200" kern="1200" dirty="0" smtClean="0">
                <a:solidFill>
                  <a:schemeClr val="tx1"/>
                </a:solidFill>
                <a:effectLst/>
                <a:latin typeface="+mn-lt"/>
                <a:ea typeface="+mn-ea"/>
                <a:cs typeface="+mn-cs"/>
              </a:rPr>
              <a:t>提供</a:t>
            </a:r>
            <a:r>
              <a:rPr lang="en-US" altLang="zh-CN" sz="1200" kern="1200" dirty="0" smtClean="0">
                <a:solidFill>
                  <a:schemeClr val="tx1"/>
                </a:solidFill>
                <a:effectLst/>
                <a:latin typeface="+mn-lt"/>
                <a:ea typeface="+mn-ea"/>
                <a:cs typeface="+mn-cs"/>
              </a:rPr>
              <a:t>WCF</a:t>
            </a:r>
            <a:r>
              <a:rPr lang="zh-CN" altLang="zh-CN" sz="1200" kern="1200" dirty="0" smtClean="0">
                <a:solidFill>
                  <a:schemeClr val="tx1"/>
                </a:solidFill>
                <a:effectLst/>
                <a:latin typeface="+mn-lt"/>
                <a:ea typeface="+mn-ea"/>
                <a:cs typeface="+mn-cs"/>
              </a:rPr>
              <a:t>服务。</a:t>
            </a:r>
            <a:r>
              <a:rPr lang="en-US" altLang="zh-CN" sz="1200" kern="1200" dirty="0" err="1" smtClean="0">
                <a:solidFill>
                  <a:schemeClr val="tx1"/>
                </a:solidFill>
                <a:effectLst/>
                <a:latin typeface="+mn-lt"/>
                <a:ea typeface="+mn-ea"/>
                <a:cs typeface="+mn-cs"/>
              </a:rPr>
              <a:t>SearchServer</a:t>
            </a:r>
            <a:r>
              <a:rPr lang="zh-CN" altLang="zh-CN" sz="1200" kern="1200" dirty="0" smtClean="0">
                <a:solidFill>
                  <a:schemeClr val="tx1"/>
                </a:solidFill>
                <a:effectLst/>
                <a:latin typeface="+mn-lt"/>
                <a:ea typeface="+mn-ea"/>
                <a:cs typeface="+mn-cs"/>
              </a:rPr>
              <a:t>子项目提供了</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的另一个实现类——</a:t>
            </a:r>
            <a:r>
              <a:rPr lang="en-US" altLang="zh-CN" sz="1200" kern="1200" dirty="0" err="1" smtClean="0">
                <a:solidFill>
                  <a:schemeClr val="tx1"/>
                </a:solidFill>
                <a:effectLst/>
                <a:latin typeface="+mn-lt"/>
                <a:ea typeface="+mn-ea"/>
                <a:cs typeface="+mn-cs"/>
              </a:rPr>
              <a:t>SearchEngineClient</a:t>
            </a:r>
            <a:r>
              <a:rPr lang="zh-CN" altLang="zh-CN" sz="1200" kern="1200" dirty="0" smtClean="0">
                <a:solidFill>
                  <a:schemeClr val="tx1"/>
                </a:solidFill>
                <a:effectLst/>
                <a:latin typeface="+mn-lt"/>
                <a:ea typeface="+mn-ea"/>
                <a:cs typeface="+mn-cs"/>
              </a:rPr>
              <a:t>，客户端系统简单的通过</a:t>
            </a:r>
            <a:r>
              <a:rPr lang="en-US" altLang="zh-CN" sz="1200" kern="1200" dirty="0" smtClean="0">
                <a:solidFill>
                  <a:schemeClr val="tx1"/>
                </a:solidFill>
                <a:effectLst/>
                <a:latin typeface="+mn-lt"/>
                <a:ea typeface="+mn-ea"/>
                <a:cs typeface="+mn-cs"/>
              </a:rPr>
              <a:t>DI</a:t>
            </a:r>
            <a:r>
              <a:rPr lang="zh-CN" altLang="zh-CN" sz="1200" kern="1200" dirty="0" smtClean="0">
                <a:solidFill>
                  <a:schemeClr val="tx1"/>
                </a:solidFill>
                <a:effectLst/>
                <a:latin typeface="+mn-lt"/>
                <a:ea typeface="+mn-ea"/>
                <a:cs typeface="+mn-cs"/>
              </a:rPr>
              <a:t>容器注册不同的</a:t>
            </a:r>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实现，即可完成本地搜索和分布式搜索的切换。分布式环境时，调用</a:t>
            </a:r>
            <a:r>
              <a:rPr lang="en-US" altLang="zh-CN" sz="1200" kern="1200" dirty="0" err="1" smtClean="0">
                <a:solidFill>
                  <a:schemeClr val="tx1"/>
                </a:solidFill>
                <a:effectLst/>
                <a:latin typeface="+mn-lt"/>
                <a:ea typeface="+mn-ea"/>
                <a:cs typeface="+mn-cs"/>
              </a:rPr>
              <a:t>SearchEngineClient</a:t>
            </a:r>
            <a:r>
              <a:rPr lang="zh-CN" altLang="zh-CN" sz="1200" kern="1200" dirty="0" smtClean="0">
                <a:solidFill>
                  <a:schemeClr val="tx1"/>
                </a:solidFill>
                <a:effectLst/>
                <a:latin typeface="+mn-lt"/>
                <a:ea typeface="+mn-ea"/>
                <a:cs typeface="+mn-cs"/>
              </a:rPr>
              <a:t>的方法，通过</a:t>
            </a:r>
            <a:r>
              <a:rPr lang="en-US" altLang="zh-CN" sz="1200" kern="1200" dirty="0" smtClean="0">
                <a:solidFill>
                  <a:schemeClr val="tx1"/>
                </a:solidFill>
                <a:effectLst/>
                <a:latin typeface="+mn-lt"/>
                <a:ea typeface="+mn-ea"/>
                <a:cs typeface="+mn-cs"/>
              </a:rPr>
              <a:t>WCF</a:t>
            </a:r>
            <a:r>
              <a:rPr lang="zh-CN" altLang="zh-CN" sz="1200" kern="1200" dirty="0" smtClean="0">
                <a:solidFill>
                  <a:schemeClr val="tx1"/>
                </a:solidFill>
                <a:effectLst/>
                <a:latin typeface="+mn-lt"/>
                <a:ea typeface="+mn-ea"/>
                <a:cs typeface="+mn-cs"/>
              </a:rPr>
              <a:t>调用远程搜索服务器中</a:t>
            </a:r>
            <a:r>
              <a:rPr lang="en-US" altLang="zh-CN" sz="1200" kern="1200" dirty="0" err="1" smtClean="0">
                <a:solidFill>
                  <a:schemeClr val="tx1"/>
                </a:solidFill>
                <a:effectLst/>
                <a:latin typeface="+mn-lt"/>
                <a:ea typeface="+mn-ea"/>
                <a:cs typeface="+mn-cs"/>
              </a:rPr>
              <a:t>SearchEngine</a:t>
            </a:r>
            <a:r>
              <a:rPr lang="zh-CN" altLang="zh-CN" sz="1200" kern="1200" dirty="0" smtClean="0">
                <a:solidFill>
                  <a:schemeClr val="tx1"/>
                </a:solidFill>
                <a:effectLst/>
                <a:latin typeface="+mn-lt"/>
                <a:ea typeface="+mn-ea"/>
                <a:cs typeface="+mn-cs"/>
              </a:rPr>
              <a:t>的相关方法。</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48</a:t>
            </a:fld>
            <a:endParaRPr lang="en-US"/>
          </a:p>
        </p:txBody>
      </p:sp>
    </p:spTree>
    <p:extLst>
      <p:ext uri="{BB962C8B-B14F-4D97-AF65-F5344CB8AC3E}">
        <p14:creationId xmlns:p14="http://schemas.microsoft.com/office/powerpoint/2010/main" val="435055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ISearchEngine</a:t>
            </a:r>
            <a:r>
              <a:rPr lang="zh-CN" altLang="zh-CN" sz="1200" kern="1200" dirty="0" smtClean="0">
                <a:solidFill>
                  <a:schemeClr val="tx1"/>
                </a:solidFill>
                <a:effectLst/>
                <a:latin typeface="+mn-lt"/>
                <a:ea typeface="+mn-ea"/>
                <a:cs typeface="+mn-cs"/>
              </a:rPr>
              <a:t>实现类的</a:t>
            </a:r>
            <a:r>
              <a:rPr lang="en-US" altLang="zh-CN" sz="1200" kern="1200" dirty="0" err="1" smtClean="0">
                <a:solidFill>
                  <a:schemeClr val="tx1"/>
                </a:solidFill>
                <a:effectLst/>
                <a:latin typeface="+mn-lt"/>
                <a:ea typeface="+mn-ea"/>
                <a:cs typeface="+mn-cs"/>
              </a:rPr>
              <a:t>RebuildIndex</a:t>
            </a:r>
            <a:r>
              <a:rPr lang="zh-CN" altLang="zh-CN" sz="1200" kern="1200" dirty="0" smtClean="0">
                <a:solidFill>
                  <a:schemeClr val="tx1"/>
                </a:solidFill>
                <a:effectLst/>
                <a:latin typeface="+mn-lt"/>
                <a:ea typeface="+mn-ea"/>
                <a:cs typeface="+mn-cs"/>
              </a:rPr>
              <a:t>方法用于索引初始化或重建索引，由于该操作可能会处理大量数据，因此进行了特定优化，调用时需要把数据分成多批次进行，每批建议不超过万条；</a:t>
            </a:r>
          </a:p>
          <a:p>
            <a:r>
              <a:rPr lang="zh-CN" altLang="zh-CN" sz="1200" kern="1200" dirty="0" smtClean="0">
                <a:solidFill>
                  <a:schemeClr val="tx1"/>
                </a:solidFill>
                <a:effectLst/>
                <a:latin typeface="+mn-lt"/>
                <a:ea typeface="+mn-ea"/>
                <a:cs typeface="+mn-cs"/>
              </a:rPr>
              <a:t>增量索引的实现通过</a:t>
            </a:r>
            <a:r>
              <a:rPr lang="en-US" altLang="zh-CN" sz="1200" kern="1200" dirty="0" err="1" smtClean="0">
                <a:solidFill>
                  <a:schemeClr val="tx1"/>
                </a:solidFill>
                <a:effectLst/>
                <a:latin typeface="+mn-lt"/>
                <a:ea typeface="+mn-ea"/>
                <a:cs typeface="+mn-cs"/>
              </a:rPr>
              <a:t>EventModule</a:t>
            </a:r>
            <a:r>
              <a:rPr lang="zh-CN" altLang="zh-CN" sz="1200" kern="1200" dirty="0" smtClean="0">
                <a:solidFill>
                  <a:schemeClr val="tx1"/>
                </a:solidFill>
                <a:effectLst/>
                <a:latin typeface="+mn-lt"/>
                <a:ea typeface="+mn-ea"/>
                <a:cs typeface="+mn-cs"/>
              </a:rPr>
              <a:t>实现，实体添加、修改、删除是通过</a:t>
            </a:r>
            <a:r>
              <a:rPr lang="en-US" altLang="zh-CN" sz="1200" kern="1200" dirty="0" err="1" smtClean="0">
                <a:solidFill>
                  <a:schemeClr val="tx1"/>
                </a:solidFill>
                <a:effectLst/>
                <a:latin typeface="+mn-lt"/>
                <a:ea typeface="+mn-ea"/>
                <a:cs typeface="+mn-cs"/>
              </a:rPr>
              <a:t>EventModule</a:t>
            </a:r>
            <a:r>
              <a:rPr lang="zh-CN" altLang="zh-CN" sz="1200" kern="1200" dirty="0" smtClean="0">
                <a:solidFill>
                  <a:schemeClr val="tx1"/>
                </a:solidFill>
                <a:effectLst/>
                <a:latin typeface="+mn-lt"/>
                <a:ea typeface="+mn-ea"/>
                <a:cs typeface="+mn-cs"/>
              </a:rPr>
              <a:t>进行索引维护操作。</a:t>
            </a: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49</a:t>
            </a:fld>
            <a:endParaRPr lang="en-US"/>
          </a:p>
        </p:txBody>
      </p:sp>
    </p:spTree>
    <p:extLst>
      <p:ext uri="{BB962C8B-B14F-4D97-AF65-F5344CB8AC3E}">
        <p14:creationId xmlns:p14="http://schemas.microsoft.com/office/powerpoint/2010/main" val="1904119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UserIndexDocument</a:t>
            </a:r>
            <a:r>
              <a:rPr lang="zh-CN" altLang="en-US" dirty="0" smtClean="0"/>
              <a:t>定义了用户搜索的索引字段名称，并提供了</a:t>
            </a:r>
            <a:r>
              <a:rPr lang="en-US" altLang="zh-CN" dirty="0" smtClean="0"/>
              <a:t>Covert</a:t>
            </a:r>
            <a:r>
              <a:rPr lang="zh-CN" altLang="en-US" dirty="0" smtClean="0"/>
              <a:t>方法，实现了用户实体</a:t>
            </a:r>
            <a:r>
              <a:rPr lang="en-US" altLang="zh-CN" dirty="0" smtClean="0"/>
              <a:t>User</a:t>
            </a:r>
            <a:r>
              <a:rPr lang="zh-CN" altLang="en-US" dirty="0" smtClean="0"/>
              <a:t>对象掉</a:t>
            </a:r>
            <a:r>
              <a:rPr lang="en-US" altLang="zh-CN" dirty="0" smtClean="0"/>
              <a:t>Document</a:t>
            </a:r>
            <a:r>
              <a:rPr lang="zh-CN" altLang="en-US" dirty="0" smtClean="0"/>
              <a:t>对象的转换</a:t>
            </a:r>
            <a:endParaRPr lang="en-US" altLang="zh-CN" dirty="0" smtClean="0"/>
          </a:p>
          <a:p>
            <a:r>
              <a:rPr lang="en-US" altLang="zh-CN" dirty="0" err="1" smtClean="0"/>
              <a:t>UserFullTextQuery</a:t>
            </a:r>
            <a:r>
              <a:rPr lang="zh-CN" altLang="en-US" dirty="0" smtClean="0"/>
              <a:t>封装了用户搜索的搜索条件，包括搜索字段、分页参数、排序条件等</a:t>
            </a:r>
            <a:endParaRPr lang="en-US" altLang="zh-CN" dirty="0" smtClean="0"/>
          </a:p>
          <a:p>
            <a:r>
              <a:rPr lang="en-US" altLang="zh-CN" dirty="0" err="1" smtClean="0"/>
              <a:t>UserSearcher</a:t>
            </a:r>
            <a:r>
              <a:rPr lang="zh-CN" altLang="en-US" dirty="0" smtClean="0"/>
              <a:t>实现了</a:t>
            </a:r>
            <a:r>
              <a:rPr lang="en-US" altLang="zh-CN" dirty="0" err="1" smtClean="0"/>
              <a:t>ISearcher</a:t>
            </a:r>
            <a:r>
              <a:rPr lang="zh-CN" altLang="en-US" dirty="0" smtClean="0"/>
              <a:t>接口，除了实现</a:t>
            </a:r>
            <a:r>
              <a:rPr lang="en-US" altLang="zh-CN" dirty="0" err="1" smtClean="0"/>
              <a:t>ISearcher</a:t>
            </a:r>
            <a:r>
              <a:rPr lang="zh-CN" altLang="en-US" dirty="0" smtClean="0"/>
              <a:t>的接口方法外，还提供了</a:t>
            </a:r>
            <a:r>
              <a:rPr lang="en-US" altLang="zh-CN" dirty="0" smtClean="0"/>
              <a:t>Search</a:t>
            </a:r>
            <a:r>
              <a:rPr lang="zh-CN" altLang="en-US" dirty="0" smtClean="0"/>
              <a:t>方法用于分页搜索，</a:t>
            </a:r>
            <a:r>
              <a:rPr lang="en-US" altLang="zh-CN" dirty="0" err="1" smtClean="0"/>
              <a:t>AutoCompleteSearch</a:t>
            </a:r>
            <a:r>
              <a:rPr lang="zh-CN" altLang="en-US" dirty="0" smtClean="0"/>
              <a:t>用于自动完成搜索，以及</a:t>
            </a:r>
            <a:r>
              <a:rPr lang="en-US" altLang="zh-CN" dirty="0" smtClean="0"/>
              <a:t>Insert</a:t>
            </a:r>
            <a:r>
              <a:rPr lang="zh-CN" altLang="en-US" dirty="0" smtClean="0"/>
              <a:t>、</a:t>
            </a:r>
            <a:r>
              <a:rPr lang="en-US" altLang="zh-CN" dirty="0" smtClean="0"/>
              <a:t>Delete</a:t>
            </a:r>
            <a:r>
              <a:rPr lang="zh-CN" altLang="en-US" dirty="0" smtClean="0"/>
              <a:t>、</a:t>
            </a:r>
            <a:r>
              <a:rPr lang="en-US" altLang="zh-CN" dirty="0" smtClean="0"/>
              <a:t>Update</a:t>
            </a:r>
            <a:r>
              <a:rPr lang="zh-CN" altLang="en-US" dirty="0" smtClean="0"/>
              <a:t>等方法</a:t>
            </a:r>
            <a:endParaRPr lang="en-US" altLang="zh-CN" dirty="0" smtClean="0"/>
          </a:p>
          <a:p>
            <a:r>
              <a:rPr lang="en-US" altLang="zh-CN" dirty="0" err="1" smtClean="0"/>
              <a:t>UserIndexEventModule</a:t>
            </a:r>
            <a:r>
              <a:rPr lang="zh-CN" altLang="en-US" dirty="0" smtClean="0"/>
              <a:t>实现了</a:t>
            </a:r>
            <a:r>
              <a:rPr lang="en-US" altLang="zh-CN" dirty="0" err="1" smtClean="0"/>
              <a:t>IEventModule</a:t>
            </a:r>
            <a:r>
              <a:rPr lang="zh-CN" altLang="en-US" dirty="0" smtClean="0"/>
              <a:t>接口，用于以事件机制处理用户搜索的增量索引更新</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51</a:t>
            </a:fld>
            <a:endParaRPr lang="en-US"/>
          </a:p>
        </p:txBody>
      </p:sp>
    </p:spTree>
    <p:extLst>
      <p:ext uri="{BB962C8B-B14F-4D97-AF65-F5344CB8AC3E}">
        <p14:creationId xmlns:p14="http://schemas.microsoft.com/office/powerpoint/2010/main" val="2434228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UserSearcher</a:t>
            </a:r>
            <a:r>
              <a:rPr lang="zh-CN" altLang="en-US" dirty="0" smtClean="0"/>
              <a:t>实现了</a:t>
            </a:r>
            <a:r>
              <a:rPr lang="en-US" altLang="zh-CN" dirty="0" err="1" smtClean="0"/>
              <a:t>ISearcher</a:t>
            </a:r>
            <a:r>
              <a:rPr lang="zh-CN" altLang="en-US" dirty="0" smtClean="0"/>
              <a:t>接口，除了实现</a:t>
            </a:r>
            <a:r>
              <a:rPr lang="en-US" altLang="zh-CN" dirty="0" err="1" smtClean="0"/>
              <a:t>ISearcher</a:t>
            </a:r>
            <a:r>
              <a:rPr lang="zh-CN" altLang="en-US" dirty="0" smtClean="0"/>
              <a:t>的接口方法外，还提供了</a:t>
            </a:r>
            <a:r>
              <a:rPr lang="en-US" altLang="zh-CN" dirty="0" smtClean="0"/>
              <a:t>Search</a:t>
            </a:r>
            <a:r>
              <a:rPr lang="zh-CN" altLang="en-US" dirty="0" smtClean="0"/>
              <a:t>方法用于分页搜索，</a:t>
            </a:r>
            <a:r>
              <a:rPr lang="en-US" altLang="zh-CN" dirty="0" err="1" smtClean="0"/>
              <a:t>AutoCompleteSearch</a:t>
            </a:r>
            <a:r>
              <a:rPr lang="zh-CN" altLang="en-US" dirty="0" smtClean="0"/>
              <a:t>用于自动完成搜索，以及</a:t>
            </a:r>
            <a:r>
              <a:rPr lang="en-US" altLang="zh-CN" dirty="0" smtClean="0"/>
              <a:t>Insert</a:t>
            </a:r>
            <a:r>
              <a:rPr lang="zh-CN" altLang="en-US" dirty="0" smtClean="0"/>
              <a:t>、</a:t>
            </a:r>
            <a:r>
              <a:rPr lang="en-US" altLang="zh-CN" dirty="0" smtClean="0"/>
              <a:t>Delete</a:t>
            </a:r>
            <a:r>
              <a:rPr lang="zh-CN" altLang="en-US" dirty="0" smtClean="0"/>
              <a:t>、</a:t>
            </a:r>
            <a:r>
              <a:rPr lang="en-US" altLang="zh-CN" dirty="0" smtClean="0"/>
              <a:t>Update</a:t>
            </a:r>
            <a:r>
              <a:rPr lang="zh-CN" altLang="en-US" dirty="0" smtClean="0"/>
              <a:t>等方法</a:t>
            </a:r>
            <a:endParaRPr lang="en-US" altLang="zh-CN" dirty="0" smtClean="0"/>
          </a:p>
          <a:p>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RebuildIndex</a:t>
            </a:r>
            <a:r>
              <a:rPr lang="zh-CN" altLang="zh-CN" sz="1200" kern="1200" dirty="0" smtClean="0">
                <a:solidFill>
                  <a:schemeClr val="tx1"/>
                </a:solidFill>
                <a:effectLst/>
                <a:latin typeface="+mn-lt"/>
                <a:ea typeface="+mn-ea"/>
                <a:cs typeface="+mn-cs"/>
              </a:rPr>
              <a:t>方法用于索引初始化或重建索引，由于该操作可能会处理大量数据，因此进行了特定优化，调用时需要把数据分成多批次进行，每批建议不超过万条；</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54</a:t>
            </a:fld>
            <a:endParaRPr lang="en-US"/>
          </a:p>
        </p:txBody>
      </p:sp>
    </p:spTree>
    <p:extLst>
      <p:ext uri="{BB962C8B-B14F-4D97-AF65-F5344CB8AC3E}">
        <p14:creationId xmlns:p14="http://schemas.microsoft.com/office/powerpoint/2010/main" val="284538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5</a:t>
            </a:fld>
            <a:endParaRPr lang="en-US"/>
          </a:p>
        </p:txBody>
      </p:sp>
    </p:spTree>
    <p:extLst>
      <p:ext uri="{BB962C8B-B14F-4D97-AF65-F5344CB8AC3E}">
        <p14:creationId xmlns:p14="http://schemas.microsoft.com/office/powerpoint/2010/main" val="3820149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t>UserSearcher</a:t>
            </a:r>
            <a:r>
              <a:rPr lang="zh-CN" altLang="en-US" dirty="0" smtClean="0"/>
              <a:t>实现了</a:t>
            </a:r>
            <a:r>
              <a:rPr lang="en-US" altLang="zh-CN" dirty="0" err="1" smtClean="0"/>
              <a:t>ISearcher</a:t>
            </a:r>
            <a:r>
              <a:rPr lang="zh-CN" altLang="en-US" dirty="0" smtClean="0"/>
              <a:t>接口，除了实现</a:t>
            </a:r>
            <a:r>
              <a:rPr lang="en-US" altLang="zh-CN" dirty="0" err="1" smtClean="0"/>
              <a:t>ISearcher</a:t>
            </a:r>
            <a:r>
              <a:rPr lang="zh-CN" altLang="en-US" dirty="0" smtClean="0"/>
              <a:t>的接口方法外，还提供了</a:t>
            </a:r>
            <a:r>
              <a:rPr lang="en-US" altLang="zh-CN" dirty="0" smtClean="0"/>
              <a:t>Search</a:t>
            </a:r>
            <a:r>
              <a:rPr lang="zh-CN" altLang="en-US" dirty="0" smtClean="0"/>
              <a:t>方法用于分页搜索，</a:t>
            </a:r>
            <a:r>
              <a:rPr lang="en-US" altLang="zh-CN" dirty="0" err="1" smtClean="0"/>
              <a:t>AutoCompleteSearch</a:t>
            </a:r>
            <a:r>
              <a:rPr lang="zh-CN" altLang="en-US" dirty="0" smtClean="0"/>
              <a:t>用于自动完成搜索，以及</a:t>
            </a:r>
            <a:r>
              <a:rPr lang="en-US" altLang="zh-CN" dirty="0" smtClean="0"/>
              <a:t>Insert</a:t>
            </a:r>
            <a:r>
              <a:rPr lang="zh-CN" altLang="en-US" dirty="0" smtClean="0"/>
              <a:t>、</a:t>
            </a:r>
            <a:r>
              <a:rPr lang="en-US" altLang="zh-CN" dirty="0" smtClean="0"/>
              <a:t>Delete</a:t>
            </a:r>
            <a:r>
              <a:rPr lang="zh-CN" altLang="en-US" dirty="0" smtClean="0"/>
              <a:t>、</a:t>
            </a:r>
            <a:r>
              <a:rPr lang="en-US" altLang="zh-CN" dirty="0" smtClean="0"/>
              <a:t>Update</a:t>
            </a:r>
            <a:r>
              <a:rPr lang="zh-CN" altLang="en-US" dirty="0" smtClean="0"/>
              <a:t>等方法</a:t>
            </a:r>
            <a:endParaRPr lang="en-US" altLang="zh-CN" dirty="0" smtClean="0"/>
          </a:p>
          <a:p>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RebuildIndex</a:t>
            </a:r>
            <a:r>
              <a:rPr lang="zh-CN" altLang="zh-CN" sz="1200" kern="1200" dirty="0" smtClean="0">
                <a:solidFill>
                  <a:schemeClr val="tx1"/>
                </a:solidFill>
                <a:effectLst/>
                <a:latin typeface="+mn-lt"/>
                <a:ea typeface="+mn-ea"/>
                <a:cs typeface="+mn-cs"/>
              </a:rPr>
              <a:t>方法用于索引初始化或重建索引，由于该操作可能会处理大量数据，因此进行了特定优化，调用时需要把数据分成多批次进行，每批建议不超过万条；</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55</a:t>
            </a:fld>
            <a:endParaRPr lang="en-US"/>
          </a:p>
        </p:txBody>
      </p:sp>
    </p:spTree>
    <p:extLst>
      <p:ext uri="{BB962C8B-B14F-4D97-AF65-F5344CB8AC3E}">
        <p14:creationId xmlns:p14="http://schemas.microsoft.com/office/powerpoint/2010/main" val="2845380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有了关键词后，我们就可以建立倒排索引了。上面的对应关系是：“文章号”对“文章中所有关键词”。倒排索引把这个关系倒过来，变成：“关键词”对“拥有该关键词的所有文章号”。</a:t>
            </a:r>
            <a:endParaRPr lang="en-US" altLang="zh-CN" dirty="0" smtClean="0"/>
          </a:p>
          <a:p>
            <a:endParaRPr lang="en-US" altLang="zh-CN" dirty="0" smtClean="0"/>
          </a:p>
          <a:p>
            <a:r>
              <a:rPr lang="zh-CN" altLang="en-US" dirty="0" smtClean="0"/>
              <a:t>通常仅知道关键词在哪些文章中出现还不够，我们还需要知道关键词在文章中出现次数和出现的位置，通常有两种位置：</a:t>
            </a:r>
            <a:r>
              <a:rPr lang="en-US" altLang="zh-CN" dirty="0" smtClean="0"/>
              <a:t>a)</a:t>
            </a:r>
            <a:r>
              <a:rPr lang="zh-CN" altLang="en-US" dirty="0" smtClean="0"/>
              <a:t>字符位置，即记录该词是文章中第几个 字符（优点是关键词亮显时定位快）；</a:t>
            </a:r>
            <a:r>
              <a:rPr lang="en-US" altLang="zh-CN" dirty="0" smtClean="0"/>
              <a:t>b)</a:t>
            </a:r>
            <a:r>
              <a:rPr lang="zh-CN" altLang="en-US" dirty="0" smtClean="0"/>
              <a:t>关键词位置，即记录该词是文章中第几个关键词（优点是节约索引空间、词组（</a:t>
            </a:r>
            <a:r>
              <a:rPr lang="en-US" altLang="zh-CN" dirty="0" smtClean="0"/>
              <a:t>phase</a:t>
            </a:r>
            <a:r>
              <a:rPr lang="zh-CN" altLang="en-US" dirty="0" smtClean="0"/>
              <a:t>）查询快），</a:t>
            </a:r>
            <a:r>
              <a:rPr lang="en-US" altLang="zh-CN" dirty="0" err="1" smtClean="0"/>
              <a:t>lucene</a:t>
            </a:r>
            <a:r>
              <a:rPr lang="zh-CN" altLang="en-US" dirty="0" smtClean="0"/>
              <a:t>中 记录的就是这种位置。</a:t>
            </a:r>
            <a:endParaRPr lang="en-US" altLang="zh-CN" dirty="0" smtClean="0"/>
          </a:p>
          <a:p>
            <a:endParaRPr lang="en-US" altLang="zh-CN" dirty="0" smtClean="0"/>
          </a:p>
          <a:p>
            <a:r>
              <a:rPr lang="zh-CN" altLang="en-US" dirty="0" smtClean="0"/>
              <a:t>以上就是</a:t>
            </a:r>
            <a:r>
              <a:rPr lang="en-US" altLang="zh-CN" dirty="0" err="1" smtClean="0"/>
              <a:t>lucene</a:t>
            </a:r>
            <a:r>
              <a:rPr lang="zh-CN" altLang="en-US" dirty="0" smtClean="0"/>
              <a:t>索引结构中最核心的部分。我们注意到关键字是按字符顺序排列的（</a:t>
            </a:r>
            <a:r>
              <a:rPr lang="en-US" altLang="zh-CN" dirty="0" err="1" smtClean="0"/>
              <a:t>lucene</a:t>
            </a:r>
            <a:r>
              <a:rPr lang="zh-CN" altLang="en-US" dirty="0" smtClean="0"/>
              <a:t>没有使用</a:t>
            </a:r>
            <a:r>
              <a:rPr lang="en-US" altLang="zh-CN" dirty="0" smtClean="0"/>
              <a:t>B</a:t>
            </a:r>
            <a:r>
              <a:rPr lang="zh-CN" altLang="en-US" dirty="0" smtClean="0"/>
              <a:t>树结构），因此</a:t>
            </a:r>
            <a:r>
              <a:rPr lang="en-US" altLang="zh-CN" dirty="0" err="1" smtClean="0"/>
              <a:t>lucene</a:t>
            </a:r>
            <a:r>
              <a:rPr lang="zh-CN" altLang="en-US" dirty="0" smtClean="0"/>
              <a:t>可以用二元搜索算法快速定位关键词。</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6</a:t>
            </a:fld>
            <a:endParaRPr lang="en-US"/>
          </a:p>
        </p:txBody>
      </p:sp>
    </p:spTree>
    <p:extLst>
      <p:ext uri="{BB962C8B-B14F-4D97-AF65-F5344CB8AC3E}">
        <p14:creationId xmlns:p14="http://schemas.microsoft.com/office/powerpoint/2010/main" val="169762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endParaRPr lang="en-US" altLang="zh-CN" dirty="0" smtClean="0"/>
          </a:p>
          <a:p>
            <a:endParaRPr lang="en-US" altLang="zh-CN" dirty="0" smtClean="0">
              <a:effectLst/>
            </a:endParaRPr>
          </a:p>
          <a:p>
            <a:r>
              <a:rPr lang="zh-CN" altLang="en-US" dirty="0" smtClean="0">
                <a:effectLst/>
              </a:rPr>
              <a:t>现有的中文分词算法可分为三大类：基于字符串匹配的分词方法、基于理解的分词方法和基于统计的分词方法。后面两者只是听说过，没深入接触过，这里着重讲下基于字符串匹配的分词方法。</a:t>
            </a:r>
          </a:p>
          <a:p>
            <a:r>
              <a:rPr lang="zh-CN" altLang="en-US" dirty="0" smtClean="0">
                <a:effectLst/>
              </a:rPr>
              <a:t>基于字符串匹配的分词方法又叫做机械分词方法，它是按照一定的策略将待分析的汉字串与一个“充分大的”机 器词典中的词条进行配，若在词典中找到某个字符串，则匹配成功（识别出一个词）。按照扫描方向的不同，串匹配分词方法可以分为正向匹配和逆向匹配；按照不 同长度优先匹配的情况，可以分为最大（最长）匹配和最小（最短）匹配；按照是否与词性标注过程相结合，又可以分为单纯分词方法和分词与标注相结合的一体化 方法。常用的几种机械分词方法如下：</a:t>
            </a:r>
          </a:p>
          <a:p>
            <a:r>
              <a:rPr lang="en-US" altLang="zh-CN" dirty="0" smtClean="0">
                <a:effectLst/>
              </a:rPr>
              <a:t>1</a:t>
            </a:r>
            <a:r>
              <a:rPr lang="zh-CN" altLang="en-US" dirty="0" smtClean="0">
                <a:effectLst/>
              </a:rPr>
              <a:t>）正向最大匹配法（由左到右的方向）；</a:t>
            </a:r>
            <a:endParaRPr lang="zh-CN" altLang="en-US" dirty="0" smtClean="0"/>
          </a:p>
          <a:p>
            <a:r>
              <a:rPr lang="en-US" altLang="zh-CN" dirty="0" smtClean="0">
                <a:effectLst/>
              </a:rPr>
              <a:t>2</a:t>
            </a:r>
            <a:r>
              <a:rPr lang="zh-CN" altLang="en-US" dirty="0" smtClean="0">
                <a:effectLst/>
              </a:rPr>
              <a:t>）逆向最大匹配法（由右到左的方向）；</a:t>
            </a:r>
            <a:endParaRPr lang="zh-CN" altLang="en-US" dirty="0" smtClean="0"/>
          </a:p>
          <a:p>
            <a:r>
              <a:rPr lang="en-US" altLang="zh-CN" dirty="0" smtClean="0">
                <a:effectLst/>
              </a:rPr>
              <a:t>3</a:t>
            </a:r>
            <a:r>
              <a:rPr lang="zh-CN" altLang="en-US" dirty="0" smtClean="0">
                <a:effectLst/>
              </a:rPr>
              <a:t>）最少切分（使每一句中切出的词数最小）</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7</a:t>
            </a:fld>
            <a:endParaRPr lang="en-US"/>
          </a:p>
        </p:txBody>
      </p:sp>
    </p:spTree>
    <p:extLst>
      <p:ext uri="{BB962C8B-B14F-4D97-AF65-F5344CB8AC3E}">
        <p14:creationId xmlns:p14="http://schemas.microsoft.com/office/powerpoint/2010/main" val="3228318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err="1" smtClean="0"/>
              <a:t>CJKAnalyzer</a:t>
            </a:r>
            <a:r>
              <a:rPr lang="zh-CN" altLang="en-US" dirty="0" smtClean="0"/>
              <a:t>分析器的思想：</a:t>
            </a:r>
          </a:p>
          <a:p>
            <a:r>
              <a:rPr lang="zh-CN" altLang="en-US" dirty="0" smtClean="0"/>
              <a:t>对中文汉字，每两个字作为一个词条，例如</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是四个中文汉字，使用</a:t>
            </a:r>
            <a:r>
              <a:rPr lang="en-US" altLang="zh-CN" dirty="0" err="1" smtClean="0"/>
              <a:t>CJKAnalyzer</a:t>
            </a:r>
            <a:r>
              <a:rPr lang="zh-CN" altLang="en-US" dirty="0" smtClean="0"/>
              <a:t>分析器分词后一共得到三个词条如下：</a:t>
            </a:r>
          </a:p>
          <a:p>
            <a:r>
              <a:rPr lang="en-US" altLang="zh-CN" dirty="0" smtClean="0"/>
              <a:t>AB</a:t>
            </a:r>
            <a:r>
              <a:rPr lang="zh-CN" altLang="en-US" dirty="0" smtClean="0"/>
              <a:t>，</a:t>
            </a:r>
            <a:r>
              <a:rPr lang="en-US" altLang="zh-CN" dirty="0" smtClean="0"/>
              <a:t>BC</a:t>
            </a:r>
            <a:r>
              <a:rPr lang="zh-CN" altLang="en-US" dirty="0" smtClean="0"/>
              <a:t>，</a:t>
            </a:r>
            <a:r>
              <a:rPr lang="en-US" altLang="zh-CN" dirty="0" smtClean="0"/>
              <a:t>CD</a:t>
            </a:r>
            <a:r>
              <a:rPr lang="zh-CN" altLang="en-US" dirty="0" smtClean="0"/>
              <a:t>。</a:t>
            </a:r>
          </a:p>
          <a:p>
            <a:r>
              <a:rPr lang="zh-CN" altLang="en-US" dirty="0" smtClean="0"/>
              <a:t>其实，</a:t>
            </a:r>
            <a:r>
              <a:rPr lang="en-US" altLang="zh-CN" dirty="0" err="1" smtClean="0"/>
              <a:t>CJKAnalyzer</a:t>
            </a:r>
            <a:r>
              <a:rPr lang="zh-CN" altLang="en-US" dirty="0" smtClean="0"/>
              <a:t>分析器在对中文分词方面比</a:t>
            </a:r>
            <a:r>
              <a:rPr lang="en-US" altLang="zh-CN" dirty="0" err="1" smtClean="0"/>
              <a:t>StandardAnalyzer</a:t>
            </a:r>
            <a:r>
              <a:rPr lang="zh-CN" altLang="en-US" dirty="0" smtClean="0"/>
              <a:t>分析器要好一点。因为根据中文的习惯，包括搜索的时候键入关键字的习惯，中文的词</a:t>
            </a:r>
            <a:r>
              <a:rPr lang="en-US" altLang="zh-CN" dirty="0" smtClean="0"/>
              <a:t>(</a:t>
            </a:r>
            <a:r>
              <a:rPr lang="zh-CN" altLang="en-US" dirty="0" smtClean="0"/>
              <a:t>大于一个汉字</a:t>
            </a:r>
            <a:r>
              <a:rPr lang="en-US" altLang="zh-CN" dirty="0" smtClean="0"/>
              <a:t>)</a:t>
            </a:r>
            <a:r>
              <a:rPr lang="zh-CN" altLang="en-US" dirty="0" smtClean="0"/>
              <a:t>比单个汉字的频率应该高一些。</a:t>
            </a:r>
          </a:p>
          <a:p>
            <a:r>
              <a:rPr lang="zh-CN" altLang="en-US" dirty="0" smtClean="0"/>
              <a:t>但是，在设置相同的过滤词条文本以后，</a:t>
            </a:r>
            <a:r>
              <a:rPr lang="en-US" altLang="zh-CN" dirty="0" err="1" smtClean="0"/>
              <a:t>CJKAnalyzer</a:t>
            </a:r>
            <a:r>
              <a:rPr lang="zh-CN" altLang="en-US" dirty="0" smtClean="0"/>
              <a:t>分析器的缺点就是产生了冗余会比较大，相对于</a:t>
            </a:r>
            <a:r>
              <a:rPr lang="en-US" altLang="zh-CN" dirty="0" err="1" smtClean="0"/>
              <a:t>StandardAnalyzer</a:t>
            </a:r>
            <a:r>
              <a:rPr lang="zh-CN" altLang="en-US" dirty="0" smtClean="0"/>
              <a:t>分析器 来说。使用</a:t>
            </a:r>
            <a:r>
              <a:rPr lang="en-US" altLang="zh-CN" dirty="0" err="1" smtClean="0"/>
              <a:t>StandardAnalyzer</a:t>
            </a:r>
            <a:r>
              <a:rPr lang="zh-CN" altLang="en-US" dirty="0" smtClean="0"/>
              <a:t>分析器可以考虑在以字作为词条时，通过过滤词条文本来优化分词。而</a:t>
            </a:r>
            <a:r>
              <a:rPr lang="en-US" altLang="zh-CN" dirty="0" err="1" smtClean="0"/>
              <a:t>CJKAnalyzer</a:t>
            </a:r>
            <a:r>
              <a:rPr lang="zh-CN" altLang="en-US" dirty="0" smtClean="0"/>
              <a:t>分析器在给定的过滤 词条文本的基础之上，获取有用的词条实际是一个在具有一定中文语言习惯的基础上能够获得最高的期望。</a:t>
            </a: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一元分词和</a:t>
            </a:r>
            <a:r>
              <a:rPr lang="zh-CN" altLang="en-US" sz="1200" b="1" kern="1200" dirty="0" smtClean="0">
                <a:solidFill>
                  <a:schemeClr val="tx1"/>
                </a:solidFill>
                <a:effectLst/>
                <a:latin typeface="+mn-lt"/>
                <a:ea typeface="+mn-ea"/>
                <a:cs typeface="+mn-cs"/>
              </a:rPr>
              <a:t>二元分词</a:t>
            </a:r>
            <a:r>
              <a:rPr lang="zh-CN" altLang="en-US" dirty="0" smtClean="0"/>
              <a:t>实现原理比较简单，基本支持所有东方语言。但二者的缺陷也比较明显。一元分词单纯的考虑了中文的文字而没有考虑到中文的词性，例如在上述的例子中，“中文”、“文字”这两个十分明显的中文词语就没有被识别出来。相反，</a:t>
            </a:r>
            <a:r>
              <a:rPr lang="zh-CN" altLang="en-US" sz="1200" b="1" kern="1200" dirty="0" smtClean="0">
                <a:solidFill>
                  <a:schemeClr val="tx1"/>
                </a:solidFill>
                <a:effectLst/>
                <a:latin typeface="+mn-lt"/>
                <a:ea typeface="+mn-ea"/>
                <a:cs typeface="+mn-cs"/>
              </a:rPr>
              <a:t>二元分词</a:t>
            </a:r>
            <a:r>
              <a:rPr lang="zh-CN" altLang="en-US" dirty="0" smtClean="0"/>
              <a:t>则分出了太多的冗余的中文词，如上所述，“这是”、“是中”毫无意义的文字组合竟被划分为一个词语，而同样的缺陷，命中的词语也不十分准确，如上：在“这是中文字”中，“中文字”这个词语应该优先考虑的。而</a:t>
            </a:r>
            <a:r>
              <a:rPr lang="zh-CN" altLang="en-US" sz="1200" b="1" kern="1200" dirty="0" smtClean="0">
                <a:solidFill>
                  <a:schemeClr val="tx1"/>
                </a:solidFill>
                <a:effectLst/>
                <a:latin typeface="+mn-lt"/>
                <a:ea typeface="+mn-ea"/>
                <a:cs typeface="+mn-cs"/>
              </a:rPr>
              <a:t>二元分词</a:t>
            </a:r>
            <a:r>
              <a:rPr lang="zh-CN" altLang="en-US" dirty="0" smtClean="0"/>
              <a:t>也未能实现。 </a:t>
            </a:r>
            <a:endParaRPr lang="en-US" altLang="zh-CN" dirty="0" smtClean="0"/>
          </a:p>
          <a:p>
            <a:endParaRPr lang="en-US" altLang="zh-CN" dirty="0" smtClean="0"/>
          </a:p>
          <a:p>
            <a:r>
              <a:rPr lang="zh-CN" altLang="en-US" dirty="0" smtClean="0"/>
              <a:t>多元分词的缺点：</a:t>
            </a:r>
          </a:p>
          <a:p>
            <a:r>
              <a:rPr lang="zh-CN" altLang="en-US" dirty="0" smtClean="0"/>
              <a:t>      多元分词和搜索引擎结合可以得到较多的匹配结果，但同时也增加了索引文件的大小。另外由于将一些单词进行了拆分，搜索结果的排序会受到影响。比如搜索黄酒，多元分词后搜索的关键字组合为 黄</a:t>
            </a:r>
            <a:r>
              <a:rPr lang="en-US" altLang="zh-CN" dirty="0" smtClean="0"/>
              <a:t>+</a:t>
            </a:r>
            <a:r>
              <a:rPr lang="zh-CN" altLang="en-US" dirty="0" smtClean="0"/>
              <a:t>酒</a:t>
            </a:r>
            <a:r>
              <a:rPr lang="en-US" altLang="zh-CN" dirty="0" smtClean="0"/>
              <a:t>+</a:t>
            </a:r>
            <a:r>
              <a:rPr lang="zh-CN" altLang="en-US" dirty="0" smtClean="0"/>
              <a:t>黄酒，很可能会将只包含黄或者酒的记录排在包含黄酒的记录前面，这不是我们希望的结果。对于搜索引擎来说这个排序是很重要的，</a:t>
            </a:r>
            <a:r>
              <a:rPr lang="en-US" altLang="zh-CN" dirty="0" err="1" smtClean="0"/>
              <a:t>google</a:t>
            </a:r>
            <a:r>
              <a:rPr lang="en-US" altLang="zh-CN" dirty="0" smtClean="0"/>
              <a:t>,</a:t>
            </a:r>
            <a:r>
              <a:rPr lang="zh-CN" altLang="en-US" dirty="0" smtClean="0"/>
              <a:t>百度 就靠这个吃饭的，如果这样瞎排，估计用户早就把他们抛弃了。事实上，他们做的很好。</a:t>
            </a:r>
          </a:p>
          <a:p>
            <a:r>
              <a:rPr lang="zh-CN" altLang="en-US" dirty="0" smtClean="0"/>
              <a:t>      为了解决这个问题，盘古分词提出了两个概念，一个是多元分词的冗余度</a:t>
            </a:r>
            <a:r>
              <a:rPr lang="en-US" altLang="zh-CN" dirty="0" smtClean="0"/>
              <a:t>(Redundancy)</a:t>
            </a:r>
            <a:r>
              <a:rPr lang="zh-CN" altLang="en-US" dirty="0" smtClean="0"/>
              <a:t>，一个是多元分词结果的权重级别（</a:t>
            </a:r>
            <a:r>
              <a:rPr lang="en-US" altLang="zh-CN" dirty="0" smtClean="0"/>
              <a:t>Rank)</a:t>
            </a:r>
            <a:r>
              <a:rPr lang="zh-CN" altLang="en-US" dirty="0" smtClean="0"/>
              <a:t>。</a:t>
            </a:r>
            <a:br>
              <a:rPr lang="zh-CN" altLang="en-US" dirty="0" smtClean="0"/>
            </a:br>
            <a:endParaRPr lang="zh-CN" altLang="en-US" dirty="0" smtClean="0"/>
          </a:p>
          <a:p>
            <a:r>
              <a:rPr lang="zh-CN" altLang="en-US" dirty="0" smtClean="0"/>
              <a:t>      首先先谈谈冗余度，对于一句话，可能会有很多种分词组合，我们通过冗余度的设置可以控制这个组合的数量。 盘古分词支持</a:t>
            </a:r>
            <a:r>
              <a:rPr lang="en-US" altLang="zh-CN" dirty="0" smtClean="0"/>
              <a:t>3</a:t>
            </a:r>
            <a:r>
              <a:rPr lang="zh-CN" altLang="en-US" dirty="0" smtClean="0"/>
              <a:t>级冗余。当冗余度设置为</a:t>
            </a:r>
            <a:r>
              <a:rPr lang="en-US" altLang="zh-CN" dirty="0" smtClean="0"/>
              <a:t>0</a:t>
            </a:r>
            <a:r>
              <a:rPr lang="zh-CN" altLang="en-US" dirty="0" smtClean="0"/>
              <a:t>时，只分解最佳的分词组合，设置为</a:t>
            </a:r>
            <a:r>
              <a:rPr lang="en-US" altLang="zh-CN" dirty="0" smtClean="0"/>
              <a:t>1</a:t>
            </a:r>
            <a:r>
              <a:rPr lang="zh-CN" altLang="en-US" dirty="0" smtClean="0"/>
              <a:t>时次之，</a:t>
            </a:r>
            <a:r>
              <a:rPr lang="en-US" altLang="zh-CN" dirty="0" smtClean="0"/>
              <a:t>2</a:t>
            </a:r>
            <a:r>
              <a:rPr lang="zh-CN" altLang="en-US" dirty="0" smtClean="0"/>
              <a:t>时再次之。</a:t>
            </a:r>
          </a:p>
          <a:p>
            <a:r>
              <a:rPr lang="zh-CN" altLang="en-US" dirty="0" smtClean="0"/>
              <a:t>      比如 “中华人民共和国” ，冗余度取</a:t>
            </a:r>
            <a:r>
              <a:rPr lang="en-US" altLang="zh-CN" dirty="0" smtClean="0"/>
              <a:t>0</a:t>
            </a:r>
            <a:r>
              <a:rPr lang="zh-CN" altLang="en-US" dirty="0" smtClean="0"/>
              <a:t>，</a:t>
            </a:r>
            <a:r>
              <a:rPr lang="en-US" altLang="zh-CN" dirty="0" smtClean="0"/>
              <a:t>1</a:t>
            </a:r>
            <a:r>
              <a:rPr lang="zh-CN" altLang="en-US" dirty="0" smtClean="0"/>
              <a:t>，</a:t>
            </a:r>
            <a:r>
              <a:rPr lang="en-US" altLang="zh-CN" dirty="0" smtClean="0"/>
              <a:t>2 </a:t>
            </a:r>
            <a:r>
              <a:rPr lang="zh-CN" altLang="en-US" dirty="0" smtClean="0"/>
              <a:t>时 分词结果分别为</a:t>
            </a:r>
            <a:br>
              <a:rPr lang="zh-CN" altLang="en-US" dirty="0" smtClean="0"/>
            </a:br>
            <a:endParaRPr lang="zh-CN" altLang="en-US" dirty="0" smtClean="0"/>
          </a:p>
          <a:p>
            <a:r>
              <a:rPr lang="zh-CN" altLang="en-US" dirty="0" smtClean="0"/>
              <a:t>      中华人民共和国</a:t>
            </a:r>
            <a:r>
              <a:rPr lang="en-US" altLang="zh-CN" dirty="0" smtClean="0"/>
              <a:t>(0,5)/</a:t>
            </a:r>
          </a:p>
          <a:p>
            <a:r>
              <a:rPr lang="en-US" altLang="zh-CN" dirty="0" smtClean="0"/>
              <a:t>      </a:t>
            </a:r>
            <a:r>
              <a:rPr lang="zh-CN" altLang="en-US" dirty="0" smtClean="0"/>
              <a:t>中华</a:t>
            </a:r>
            <a:r>
              <a:rPr lang="en-US" altLang="zh-CN" dirty="0" smtClean="0"/>
              <a:t>(0,3)/</a:t>
            </a:r>
            <a:r>
              <a:rPr lang="zh-CN" altLang="en-US" dirty="0" smtClean="0"/>
              <a:t>人民共和国</a:t>
            </a:r>
            <a:r>
              <a:rPr lang="en-US" altLang="zh-CN" dirty="0" smtClean="0"/>
              <a:t>(2,3)/</a:t>
            </a:r>
            <a:r>
              <a:rPr lang="zh-CN" altLang="en-US" dirty="0" smtClean="0"/>
              <a:t>中华人民</a:t>
            </a:r>
            <a:r>
              <a:rPr lang="en-US" altLang="zh-CN" dirty="0" smtClean="0"/>
              <a:t>(0,3)/</a:t>
            </a:r>
            <a:r>
              <a:rPr lang="zh-CN" altLang="en-US" dirty="0" smtClean="0"/>
              <a:t>共和国</a:t>
            </a:r>
            <a:r>
              <a:rPr lang="en-US" altLang="zh-CN" dirty="0" smtClean="0"/>
              <a:t>(4,3)/</a:t>
            </a:r>
            <a:r>
              <a:rPr lang="zh-CN" altLang="en-US" dirty="0" smtClean="0"/>
              <a:t>中华人民共和国</a:t>
            </a:r>
            <a:r>
              <a:rPr lang="en-US" altLang="zh-CN" dirty="0" smtClean="0"/>
              <a:t>(0,5)/</a:t>
            </a:r>
          </a:p>
          <a:p>
            <a:r>
              <a:rPr lang="en-US" altLang="zh-CN" dirty="0" smtClean="0"/>
              <a:t>      </a:t>
            </a:r>
            <a:r>
              <a:rPr lang="zh-CN" altLang="en-US" dirty="0" smtClean="0"/>
              <a:t>中</a:t>
            </a:r>
            <a:r>
              <a:rPr lang="en-US" altLang="zh-CN" dirty="0" smtClean="0"/>
              <a:t>(0,2)/</a:t>
            </a:r>
            <a:r>
              <a:rPr lang="zh-CN" altLang="en-US" dirty="0" smtClean="0"/>
              <a:t>华</a:t>
            </a:r>
            <a:r>
              <a:rPr lang="en-US" altLang="zh-CN" dirty="0" smtClean="0"/>
              <a:t>(1,2)/</a:t>
            </a:r>
            <a:r>
              <a:rPr lang="zh-CN" altLang="en-US" dirty="0" smtClean="0"/>
              <a:t>人民共和国</a:t>
            </a:r>
            <a:r>
              <a:rPr lang="en-US" altLang="zh-CN" dirty="0" smtClean="0"/>
              <a:t>(2,2)/</a:t>
            </a:r>
            <a:r>
              <a:rPr lang="zh-CN" altLang="en-US" dirty="0" smtClean="0"/>
              <a:t>中华</a:t>
            </a:r>
            <a:r>
              <a:rPr lang="en-US" altLang="zh-CN" dirty="0" smtClean="0"/>
              <a:t>(0,2)/</a:t>
            </a:r>
            <a:r>
              <a:rPr lang="zh-CN" altLang="en-US" dirty="0" smtClean="0"/>
              <a:t>人民</a:t>
            </a:r>
            <a:r>
              <a:rPr lang="en-US" altLang="zh-CN" dirty="0" smtClean="0"/>
              <a:t>(2,2)/</a:t>
            </a:r>
            <a:r>
              <a:rPr lang="zh-CN" altLang="en-US" dirty="0" smtClean="0"/>
              <a:t>共和国</a:t>
            </a:r>
            <a:r>
              <a:rPr lang="en-US" altLang="zh-CN" dirty="0" smtClean="0"/>
              <a:t>(4,2)/</a:t>
            </a:r>
            <a:r>
              <a:rPr lang="zh-CN" altLang="en-US" dirty="0" smtClean="0"/>
              <a:t>中华人民</a:t>
            </a:r>
            <a:r>
              <a:rPr lang="en-US" altLang="zh-CN" dirty="0" smtClean="0"/>
              <a:t>(0,2)/</a:t>
            </a:r>
            <a:r>
              <a:rPr lang="zh-CN" altLang="en-US" dirty="0" smtClean="0"/>
              <a:t>共和</a:t>
            </a:r>
            <a:r>
              <a:rPr lang="en-US" altLang="zh-CN" dirty="0" smtClean="0"/>
              <a:t>(4,2)/</a:t>
            </a:r>
            <a:r>
              <a:rPr lang="zh-CN" altLang="en-US" dirty="0" smtClean="0"/>
              <a:t>国</a:t>
            </a:r>
            <a:r>
              <a:rPr lang="en-US" altLang="zh-CN" dirty="0" smtClean="0"/>
              <a:t>(6,2)/</a:t>
            </a:r>
            <a:r>
              <a:rPr lang="zh-CN" altLang="en-US" dirty="0" smtClean="0"/>
              <a:t>中华人民共和国</a:t>
            </a:r>
            <a:r>
              <a:rPr lang="en-US" altLang="zh-CN" dirty="0" smtClean="0"/>
              <a:t>(0,5)/</a:t>
            </a:r>
          </a:p>
          <a:p>
            <a:r>
              <a:rPr lang="en-US" altLang="zh-CN" dirty="0" smtClean="0"/>
              <a:t>      </a:t>
            </a:r>
            <a:r>
              <a:rPr lang="zh-CN" altLang="en-US" dirty="0" smtClean="0"/>
              <a:t>其中挎号中第一个数字表示单词在整个文章中的位置，第二个数字表示权重级别。</a:t>
            </a: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8</a:t>
            </a:fld>
            <a:endParaRPr lang="en-US"/>
          </a:p>
        </p:txBody>
      </p:sp>
    </p:spTree>
    <p:extLst>
      <p:ext uri="{BB962C8B-B14F-4D97-AF65-F5344CB8AC3E}">
        <p14:creationId xmlns:p14="http://schemas.microsoft.com/office/powerpoint/2010/main" val="247425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en-US" dirty="0" smtClean="0"/>
              <a:t>数据库索引不是为全文索引设计，使用</a:t>
            </a:r>
            <a:r>
              <a:rPr lang="en-US" altLang="zh-CN" dirty="0" smtClean="0"/>
              <a:t>like “keyword%”</a:t>
            </a:r>
            <a:r>
              <a:rPr lang="zh-CN" altLang="en-US" dirty="0" smtClean="0"/>
              <a:t>时索引生效，但</a:t>
            </a:r>
            <a:r>
              <a:rPr lang="en-US" altLang="zh-CN" dirty="0" smtClean="0"/>
              <a:t>like “%keyword%”</a:t>
            </a:r>
            <a:r>
              <a:rPr lang="zh-CN" altLang="en-US" dirty="0" smtClean="0"/>
              <a:t>时，索引不起作用，大量的</a:t>
            </a:r>
            <a:r>
              <a:rPr lang="en-US" altLang="zh-CN" dirty="0" smtClean="0"/>
              <a:t>Like</a:t>
            </a:r>
            <a:r>
              <a:rPr lang="zh-CN" altLang="en-US" dirty="0" smtClean="0"/>
              <a:t>会严重影响数据库性能；</a:t>
            </a:r>
            <a:endParaRPr lang="en-US" altLang="zh-CN" dirty="0" smtClean="0"/>
          </a:p>
          <a:p>
            <a:endParaRPr lang="en-US" altLang="zh-CN" dirty="0" smtClean="0"/>
          </a:p>
          <a:p>
            <a:pPr marL="171450" indent="-171450">
              <a:buFont typeface="Arial" pitchFamily="34" charset="0"/>
              <a:buChar char="•"/>
            </a:pPr>
            <a:r>
              <a:rPr lang="en-US" altLang="zh-CN" dirty="0" smtClean="0"/>
              <a:t>Like</a:t>
            </a:r>
            <a:r>
              <a:rPr lang="zh-CN" altLang="en-US" dirty="0" smtClean="0"/>
              <a:t>解决不了短语查询、同义词、权重等复杂的查询问题</a:t>
            </a:r>
            <a:endParaRPr lang="en-US" altLang="zh-CN" dirty="0" smtClean="0"/>
          </a:p>
          <a:p>
            <a:pPr marL="171450" indent="-171450">
              <a:buFont typeface="Arial" pitchFamily="34" charset="0"/>
              <a:buChar char="•"/>
            </a:pPr>
            <a:endParaRPr lang="zh-CN" altLang="en-US" dirty="0" smtClean="0"/>
          </a:p>
          <a:p>
            <a:pPr rtl="0" eaLnBrk="1" fontAlgn="ctr" latinLnBrk="0" hangingPunct="1"/>
            <a:r>
              <a:rPr lang="zh-CN" altLang="zh-CN" sz="1200" b="1" i="0" u="none" strike="noStrike" kern="1200" dirty="0" smtClean="0">
                <a:solidFill>
                  <a:schemeClr val="tx1"/>
                </a:solidFill>
                <a:effectLst/>
                <a:latin typeface="+mn-lt"/>
                <a:ea typeface="+mn-ea"/>
                <a:cs typeface="+mn-cs"/>
              </a:rPr>
              <a:t>结论</a:t>
            </a:r>
            <a:endParaRPr lang="zh-CN" altLang="zh-CN" sz="1200" b="0" i="0" u="none" strike="noStrike" kern="1200" dirty="0" smtClean="0">
              <a:solidFill>
                <a:schemeClr val="tx1"/>
              </a:solidFill>
              <a:effectLst/>
              <a:latin typeface="+mn-lt"/>
              <a:ea typeface="+mn-ea"/>
              <a:cs typeface="+mn-cs"/>
            </a:endParaRPr>
          </a:p>
          <a:p>
            <a:pPr rtl="0" eaLnBrk="1" fontAlgn="ctr" latinLnBrk="0" hangingPunct="1"/>
            <a:r>
              <a:rPr lang="zh-CN" altLang="zh-CN" sz="1200" b="1" i="0" u="none" strike="noStrike" kern="1200" dirty="0" smtClean="0">
                <a:solidFill>
                  <a:schemeClr val="tx1"/>
                </a:solidFill>
                <a:effectLst/>
                <a:latin typeface="+mn-lt"/>
                <a:ea typeface="+mn-ea"/>
                <a:cs typeface="+mn-cs"/>
              </a:rPr>
              <a:t>高负载的模糊查询应用，需要负责的模糊查询的规则，索引的资料量比较大</a:t>
            </a:r>
            <a:endParaRPr lang="zh-CN" altLang="zh-CN" sz="1200" b="0" i="0" u="none" strike="noStrike" kern="1200" dirty="0" smtClean="0">
              <a:solidFill>
                <a:schemeClr val="tx1"/>
              </a:solidFill>
              <a:effectLst/>
              <a:latin typeface="+mn-lt"/>
              <a:ea typeface="+mn-ea"/>
              <a:cs typeface="+mn-cs"/>
            </a:endParaRPr>
          </a:p>
          <a:p>
            <a:pPr rtl="0" eaLnBrk="1" fontAlgn="ctr" latinLnBrk="0" hangingPunct="1"/>
            <a:r>
              <a:rPr lang="zh-CN" altLang="zh-CN" sz="1200" b="1" i="0" u="none" strike="noStrike" kern="1200" dirty="0" smtClean="0">
                <a:solidFill>
                  <a:schemeClr val="tx1"/>
                </a:solidFill>
                <a:effectLst/>
                <a:latin typeface="+mn-lt"/>
                <a:ea typeface="+mn-ea"/>
                <a:cs typeface="+mn-cs"/>
              </a:rPr>
              <a:t>使用率低，模糊匹配规则简单或者需</a:t>
            </a:r>
            <a:endParaRPr lang="zh-CN" altLang="zh-CN" sz="1200" b="0" i="0" u="none" strike="noStrike"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10</a:t>
            </a:fld>
            <a:endParaRPr lang="en-US"/>
          </a:p>
        </p:txBody>
      </p:sp>
    </p:spTree>
    <p:extLst>
      <p:ext uri="{BB962C8B-B14F-4D97-AF65-F5344CB8AC3E}">
        <p14:creationId xmlns:p14="http://schemas.microsoft.com/office/powerpoint/2010/main" val="1086342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全文检索系统是按照全文检索理论建立起来的用于提供全文检索服务的软件系统。一般来说，全文检索需要具备建立索引和提供查询的基本功能，此外现代的全文检 索系统还需要具有方便的用户接口、面向</a:t>
            </a:r>
            <a:r>
              <a:rPr lang="en-US" altLang="zh-CN" dirty="0" smtClean="0"/>
              <a:t>WWW[1]</a:t>
            </a:r>
            <a:r>
              <a:rPr lang="zh-CN" altLang="en-US" dirty="0" smtClean="0"/>
              <a:t>的开发接口、二次应用开发接口等等。功能上，全文检索系统核心具有建立索引、处理查询返回结果集、增加 索引、优化索引结构等等功能，外围则由各种不同应用具有的功能组成。结构上，全文检索系统核心具有索引引擎、查询引擎、文本分析引擎、对外接口等等，加上 各种外围应用系统等等共同构成了全文检索系统。</a:t>
            </a:r>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11</a:t>
            </a:fld>
            <a:endParaRPr lang="en-US"/>
          </a:p>
        </p:txBody>
      </p:sp>
    </p:spTree>
    <p:extLst>
      <p:ext uri="{BB962C8B-B14F-4D97-AF65-F5344CB8AC3E}">
        <p14:creationId xmlns:p14="http://schemas.microsoft.com/office/powerpoint/2010/main" val="319480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a:buSzPct val="90000"/>
              <a:buFont typeface="Wingdings" pitchFamily="2" charset="2"/>
              <a:buChar char="n"/>
            </a:pPr>
            <a:r>
              <a:rPr lang="en-US" altLang="zh-CN" dirty="0" err="1" smtClean="0"/>
              <a:t>Lucene</a:t>
            </a:r>
            <a:r>
              <a:rPr lang="zh-CN" altLang="en-US" dirty="0" smtClean="0"/>
              <a:t>作为一个全文检索引擎，其具有如下突出的优点：</a:t>
            </a:r>
          </a:p>
          <a:p>
            <a:pPr lvl="1">
              <a:buSzPct val="75000"/>
              <a:buFont typeface="Wingdings" pitchFamily="2" charset="2"/>
              <a:buChar char="u"/>
            </a:pPr>
            <a:r>
              <a:rPr lang="zh-CN" altLang="en-US" dirty="0" smtClean="0"/>
              <a:t>（</a:t>
            </a:r>
            <a:r>
              <a:rPr lang="en-US" altLang="zh-CN" dirty="0" smtClean="0"/>
              <a:t>1</a:t>
            </a:r>
            <a:r>
              <a:rPr lang="zh-CN" altLang="en-US" dirty="0" smtClean="0"/>
              <a:t>）索引文件格式独立于应用平台。</a:t>
            </a:r>
            <a:r>
              <a:rPr lang="en-US" altLang="zh-CN" dirty="0" err="1" smtClean="0"/>
              <a:t>Lucene</a:t>
            </a:r>
            <a:r>
              <a:rPr lang="zh-CN" altLang="en-US" dirty="0" smtClean="0"/>
              <a:t>定义了一套以</a:t>
            </a:r>
            <a:r>
              <a:rPr lang="en-US" altLang="zh-CN" dirty="0" smtClean="0"/>
              <a:t>8</a:t>
            </a:r>
            <a:r>
              <a:rPr lang="zh-CN" altLang="en-US" dirty="0" smtClean="0"/>
              <a:t>位字节为基础的索引文件格式，使得兼容系统或者不同平台的应用能够共享建立的索引文件。</a:t>
            </a:r>
          </a:p>
          <a:p>
            <a:pPr lvl="1">
              <a:buSzPct val="75000"/>
              <a:buFont typeface="Wingdings" pitchFamily="2" charset="2"/>
              <a:buChar char="u"/>
            </a:pPr>
            <a:r>
              <a:rPr lang="zh-CN" altLang="en-US" dirty="0" smtClean="0"/>
              <a:t>（</a:t>
            </a:r>
            <a:r>
              <a:rPr lang="en-US" altLang="zh-CN" dirty="0" smtClean="0"/>
              <a:t>2</a:t>
            </a:r>
            <a:r>
              <a:rPr lang="zh-CN" altLang="en-US" dirty="0" smtClean="0"/>
              <a:t>）在传统全文检索引擎的</a:t>
            </a:r>
            <a:r>
              <a:rPr lang="zh-CN" altLang="en-US" b="1" dirty="0" smtClean="0">
                <a:solidFill>
                  <a:srgbClr val="A50021"/>
                </a:solidFill>
              </a:rPr>
              <a:t>倒排索引</a:t>
            </a:r>
            <a:r>
              <a:rPr lang="zh-CN" altLang="en-US" dirty="0" smtClean="0"/>
              <a:t>的基础上，实现了分块索引，能够针对新的文件建立小文件索引，提升索引速度。然后通过与原有索引的合并，达到优化的目的。</a:t>
            </a:r>
          </a:p>
          <a:p>
            <a:pPr lvl="1">
              <a:buSzPct val="75000"/>
              <a:buFont typeface="Wingdings" pitchFamily="2" charset="2"/>
              <a:buChar char="u"/>
            </a:pPr>
            <a:r>
              <a:rPr lang="zh-CN" altLang="en-US" dirty="0" smtClean="0"/>
              <a:t>（</a:t>
            </a:r>
            <a:r>
              <a:rPr lang="en-US" altLang="zh-CN" dirty="0" smtClean="0"/>
              <a:t>3</a:t>
            </a:r>
            <a:r>
              <a:rPr lang="zh-CN" altLang="en-US" dirty="0" smtClean="0"/>
              <a:t>）优秀的面向对象的系统架构，使得对于</a:t>
            </a:r>
            <a:r>
              <a:rPr lang="en-US" altLang="zh-CN" dirty="0" err="1" smtClean="0"/>
              <a:t>Lucene</a:t>
            </a:r>
            <a:r>
              <a:rPr lang="zh-CN" altLang="en-US" dirty="0" smtClean="0"/>
              <a:t>扩展的学习难度降低，方便扩充新功能。</a:t>
            </a:r>
          </a:p>
          <a:p>
            <a:pPr lvl="1">
              <a:buSzPct val="75000"/>
              <a:buFont typeface="Wingdings" pitchFamily="2" charset="2"/>
              <a:buChar char="u"/>
            </a:pPr>
            <a:r>
              <a:rPr lang="zh-CN" altLang="en-US" dirty="0" smtClean="0"/>
              <a:t>（</a:t>
            </a:r>
            <a:r>
              <a:rPr lang="en-US" altLang="zh-CN" dirty="0" smtClean="0"/>
              <a:t>4</a:t>
            </a:r>
            <a:r>
              <a:rPr lang="zh-CN" altLang="en-US" dirty="0" smtClean="0"/>
              <a:t>）设计了独立于语言和文件格式的文本分析接口，索引器通过接受</a:t>
            </a:r>
            <a:r>
              <a:rPr lang="en-US" altLang="zh-CN" dirty="0" smtClean="0"/>
              <a:t>Token</a:t>
            </a:r>
            <a:r>
              <a:rPr lang="zh-CN" altLang="en-US" dirty="0" smtClean="0"/>
              <a:t>流完成索引文件的创立，用户</a:t>
            </a:r>
            <a:r>
              <a:rPr lang="zh-CN" altLang="en-US" b="1" dirty="0" smtClean="0">
                <a:solidFill>
                  <a:srgbClr val="A50021"/>
                </a:solidFill>
              </a:rPr>
              <a:t>扩展</a:t>
            </a:r>
            <a:r>
              <a:rPr lang="zh-CN" altLang="en-US" dirty="0" smtClean="0"/>
              <a:t>新的语言和文件格式，只需要实现文本分析的接口。</a:t>
            </a:r>
          </a:p>
          <a:p>
            <a:pPr lvl="1">
              <a:buSzPct val="75000"/>
              <a:buFont typeface="Wingdings" pitchFamily="2" charset="2"/>
              <a:buChar char="u"/>
            </a:pPr>
            <a:r>
              <a:rPr lang="zh-CN" altLang="en-US" dirty="0" smtClean="0"/>
              <a:t>（</a:t>
            </a:r>
            <a:r>
              <a:rPr lang="en-US" altLang="zh-CN" dirty="0" smtClean="0"/>
              <a:t>5</a:t>
            </a:r>
            <a:r>
              <a:rPr lang="zh-CN" altLang="en-US" dirty="0" smtClean="0"/>
              <a:t>）已经默认实现了一套强大的</a:t>
            </a:r>
            <a:r>
              <a:rPr lang="zh-CN" altLang="en-US" b="1" dirty="0" smtClean="0">
                <a:solidFill>
                  <a:srgbClr val="A50021"/>
                </a:solidFill>
              </a:rPr>
              <a:t>查询引擎</a:t>
            </a:r>
            <a:r>
              <a:rPr lang="zh-CN" altLang="en-US" dirty="0" smtClean="0"/>
              <a:t>，用户无需自己编写代码即使系统可获得强大的查询能力，</a:t>
            </a:r>
            <a:r>
              <a:rPr lang="en-US" altLang="zh-CN" dirty="0" err="1" smtClean="0"/>
              <a:t>Lucene</a:t>
            </a:r>
            <a:r>
              <a:rPr lang="zh-CN" altLang="en-US" dirty="0" smtClean="0"/>
              <a:t>的查询实现中默认实现了布尔操作、模糊查询（</a:t>
            </a:r>
            <a:r>
              <a:rPr lang="en-US" altLang="zh-CN" dirty="0" smtClean="0"/>
              <a:t>Fuzzy Search</a:t>
            </a:r>
            <a:r>
              <a:rPr lang="zh-CN" altLang="en-US" dirty="0" smtClean="0"/>
              <a:t>）、分组查询等等。</a:t>
            </a:r>
            <a:endParaRPr lang="en-US" altLang="zh-CN" sz="2000" dirty="0" smtClean="0">
              <a:latin typeface="Arial" pitchFamily="34" charset="0"/>
            </a:endParaRPr>
          </a:p>
          <a:p>
            <a:pPr>
              <a:spcBef>
                <a:spcPct val="20000"/>
              </a:spcBef>
              <a:buClr>
                <a:schemeClr val="tx1"/>
              </a:buClr>
              <a:buSzPct val="80000"/>
              <a:buFont typeface="Wingdings" pitchFamily="2" charset="2"/>
              <a:buChar char="n"/>
            </a:pPr>
            <a:r>
              <a:rPr lang="en-US" altLang="zh-CN" sz="2000" dirty="0" err="1" smtClean="0">
                <a:latin typeface="Arial" pitchFamily="34" charset="0"/>
              </a:rPr>
              <a:t>Lucene</a:t>
            </a:r>
            <a:r>
              <a:rPr lang="zh-CN" altLang="en-US" sz="2000" dirty="0" smtClean="0">
                <a:latin typeface="Arial" pitchFamily="34" charset="0"/>
              </a:rPr>
              <a:t>是非常优秀的成熟的开源的免费的纯</a:t>
            </a:r>
            <a:r>
              <a:rPr lang="en-US" altLang="zh-CN" sz="2000" dirty="0" smtClean="0">
                <a:latin typeface="Arial" pitchFamily="34" charset="0"/>
              </a:rPr>
              <a:t>java</a:t>
            </a:r>
            <a:r>
              <a:rPr lang="zh-CN" altLang="en-US" sz="2000" dirty="0" smtClean="0">
                <a:latin typeface="Arial" pitchFamily="34" charset="0"/>
              </a:rPr>
              <a:t>语言的全文索引检索工具包。</a:t>
            </a:r>
          </a:p>
          <a:p>
            <a:pPr>
              <a:spcBef>
                <a:spcPct val="20000"/>
              </a:spcBef>
              <a:buClr>
                <a:schemeClr val="tx1"/>
              </a:buClr>
              <a:buSzPct val="80000"/>
              <a:buFont typeface="Wingdings" pitchFamily="2" charset="2"/>
              <a:buChar char="n"/>
            </a:pPr>
            <a:r>
              <a:rPr lang="en-US" altLang="zh-CN" sz="2000" dirty="0" err="1" smtClean="0">
                <a:latin typeface="Arial" pitchFamily="34" charset="0"/>
              </a:rPr>
              <a:t>Lucene</a:t>
            </a:r>
            <a:r>
              <a:rPr lang="zh-CN" altLang="en-US" sz="2000" dirty="0" smtClean="0">
                <a:latin typeface="Arial" pitchFamily="34" charset="0"/>
              </a:rPr>
              <a:t>是一个高性能、可伸缩的信息搜索</a:t>
            </a:r>
            <a:r>
              <a:rPr lang="en-US" altLang="zh-CN" sz="2000" dirty="0" smtClean="0">
                <a:latin typeface="Arial" pitchFamily="34" charset="0"/>
              </a:rPr>
              <a:t>(IR)</a:t>
            </a:r>
            <a:r>
              <a:rPr lang="zh-CN" altLang="en-US" sz="2000" dirty="0" smtClean="0">
                <a:latin typeface="Arial" pitchFamily="34" charset="0"/>
              </a:rPr>
              <a:t>库</a:t>
            </a:r>
            <a:r>
              <a:rPr lang="zh-CN" altLang="en-US" dirty="0" smtClean="0"/>
              <a:t>，</a:t>
            </a:r>
            <a:r>
              <a:rPr lang="zh-CN" altLang="en-US" sz="2000" dirty="0" smtClean="0">
                <a:latin typeface="Arial" pitchFamily="34" charset="0"/>
              </a:rPr>
              <a:t>即它不是一个完整的全文检索引擎，而是一个全文检索引擎的架构，提供了完整的查询引擎和索引引擎，部分文本分析引擎（英文与德文两种西方语言）。</a:t>
            </a:r>
            <a:r>
              <a:rPr lang="en-US" altLang="zh-CN" sz="2000" dirty="0" smtClean="0">
                <a:latin typeface="Arial" pitchFamily="34" charset="0"/>
              </a:rPr>
              <a:t>Information Retrieval (IR) library.</a:t>
            </a:r>
            <a:r>
              <a:rPr lang="zh-CN" altLang="en-US" sz="2000" dirty="0" smtClean="0">
                <a:latin typeface="Arial" pitchFamily="34" charset="0"/>
              </a:rPr>
              <a:t>它使你可以为你的应用程序添加索引和搜索能力。</a:t>
            </a:r>
          </a:p>
          <a:p>
            <a:pPr>
              <a:spcBef>
                <a:spcPct val="20000"/>
              </a:spcBef>
              <a:buClr>
                <a:schemeClr val="tx1"/>
              </a:buClr>
              <a:buSzPct val="80000"/>
              <a:buFont typeface="Wingdings" pitchFamily="2" charset="2"/>
              <a:buChar char="n"/>
            </a:pPr>
            <a:r>
              <a:rPr lang="en-US" altLang="zh-CN" sz="2000" dirty="0" err="1" smtClean="0">
                <a:latin typeface="Arial" pitchFamily="34" charset="0"/>
              </a:rPr>
              <a:t>Lucene</a:t>
            </a:r>
            <a:r>
              <a:rPr lang="zh-CN" altLang="en-US" sz="2000" dirty="0" smtClean="0">
                <a:latin typeface="Arial" pitchFamily="34" charset="0"/>
              </a:rPr>
              <a:t>的作者</a:t>
            </a:r>
            <a:r>
              <a:rPr lang="en-US" altLang="zh-CN" sz="2000" dirty="0" smtClean="0">
                <a:latin typeface="Arial" pitchFamily="34" charset="0"/>
              </a:rPr>
              <a:t>Doug Cutting</a:t>
            </a:r>
            <a:r>
              <a:rPr lang="zh-CN" altLang="en-US" sz="2000" dirty="0" smtClean="0">
                <a:latin typeface="Arial" pitchFamily="34" charset="0"/>
              </a:rPr>
              <a:t>是资深的全文索引</a:t>
            </a:r>
            <a:r>
              <a:rPr lang="en-US" altLang="zh-CN" sz="2000" dirty="0" smtClean="0">
                <a:latin typeface="Arial" pitchFamily="34" charset="0"/>
              </a:rPr>
              <a:t>/</a:t>
            </a:r>
            <a:r>
              <a:rPr lang="zh-CN" altLang="en-US" sz="2000" dirty="0" smtClean="0">
                <a:latin typeface="Arial" pitchFamily="34" charset="0"/>
              </a:rPr>
              <a:t>检索专家，最开始发布在他本人的主页上，</a:t>
            </a:r>
            <a:r>
              <a:rPr lang="en-US" altLang="zh-CN" sz="2000" dirty="0" smtClean="0">
                <a:latin typeface="Arial" pitchFamily="34" charset="0"/>
              </a:rPr>
              <a:t>2001</a:t>
            </a:r>
            <a:r>
              <a:rPr lang="zh-CN" altLang="en-US" sz="2000" dirty="0" smtClean="0">
                <a:latin typeface="Arial" pitchFamily="34" charset="0"/>
              </a:rPr>
              <a:t>年</a:t>
            </a:r>
            <a:r>
              <a:rPr lang="en-US" altLang="zh-CN" sz="2000" dirty="0" smtClean="0">
                <a:latin typeface="Arial" pitchFamily="34" charset="0"/>
              </a:rPr>
              <a:t>10</a:t>
            </a:r>
            <a:r>
              <a:rPr lang="zh-CN" altLang="en-US" sz="2000" dirty="0" smtClean="0">
                <a:latin typeface="Arial" pitchFamily="34" charset="0"/>
              </a:rPr>
              <a:t>月贡献给</a:t>
            </a:r>
            <a:r>
              <a:rPr lang="en-US" altLang="zh-CN" sz="2000" dirty="0" smtClean="0">
                <a:latin typeface="Arial" pitchFamily="34" charset="0"/>
              </a:rPr>
              <a:t>APACHE</a:t>
            </a:r>
            <a:r>
              <a:rPr lang="zh-CN" altLang="en-US" sz="2000" dirty="0" smtClean="0">
                <a:latin typeface="Arial" pitchFamily="34" charset="0"/>
              </a:rPr>
              <a:t>，成为</a:t>
            </a:r>
            <a:r>
              <a:rPr lang="en-US" altLang="zh-CN" sz="2000" dirty="0" smtClean="0">
                <a:latin typeface="Arial" pitchFamily="34" charset="0"/>
              </a:rPr>
              <a:t>APACHE</a:t>
            </a:r>
            <a:r>
              <a:rPr lang="zh-CN" altLang="en-US" sz="2000" dirty="0" smtClean="0">
                <a:latin typeface="Arial" pitchFamily="34" charset="0"/>
              </a:rPr>
              <a:t>基金的一个子项目。 </a:t>
            </a:r>
          </a:p>
          <a:p>
            <a:pPr>
              <a:spcBef>
                <a:spcPct val="20000"/>
              </a:spcBef>
              <a:buClr>
                <a:schemeClr val="tx1"/>
              </a:buClr>
              <a:buSzPct val="80000"/>
              <a:buFont typeface="Wingdings" pitchFamily="2" charset="2"/>
              <a:buNone/>
            </a:pPr>
            <a:r>
              <a:rPr lang="en-US" altLang="zh-CN" sz="2000" dirty="0" smtClean="0"/>
              <a:t>Doug Cutting</a:t>
            </a:r>
            <a:r>
              <a:rPr lang="zh-CN" altLang="en-US" sz="2000" dirty="0" smtClean="0"/>
              <a:t>原先任职于</a:t>
            </a:r>
            <a:r>
              <a:rPr lang="en-US" altLang="zh-CN" sz="2000" dirty="0" smtClean="0"/>
              <a:t>Yahoo</a:t>
            </a:r>
            <a:r>
              <a:rPr lang="zh-CN" altLang="en-US" sz="2000" dirty="0" smtClean="0"/>
              <a:t>，后加入</a:t>
            </a:r>
            <a:r>
              <a:rPr lang="en-US" altLang="zh-CN" sz="2000" dirty="0" err="1" smtClean="0"/>
              <a:t>Cloudera</a:t>
            </a:r>
            <a:r>
              <a:rPr lang="zh-CN" altLang="en-US" sz="2000" dirty="0" smtClean="0"/>
              <a:t>，现在是</a:t>
            </a:r>
            <a:r>
              <a:rPr lang="en-US" altLang="zh-CN" sz="2000" dirty="0" smtClean="0"/>
              <a:t>Apache</a:t>
            </a:r>
            <a:r>
              <a:rPr lang="zh-CN" altLang="en-US" sz="2000" dirty="0" smtClean="0"/>
              <a:t>基金会主席，他是 </a:t>
            </a:r>
            <a:r>
              <a:rPr lang="en-US" altLang="zh-CN" sz="2000" dirty="0" err="1" smtClean="0">
                <a:hlinkClick r:id="rId3"/>
              </a:rPr>
              <a:t>Lucene</a:t>
            </a:r>
            <a:r>
              <a:rPr lang="en-US" altLang="zh-CN" sz="2000" dirty="0" smtClean="0">
                <a:hlinkClick r:id="rId3"/>
              </a:rPr>
              <a:t> </a:t>
            </a:r>
            <a:r>
              <a:rPr lang="zh-CN" altLang="en-US" sz="2000" dirty="0" smtClean="0"/>
              <a:t>、</a:t>
            </a:r>
            <a:r>
              <a:rPr lang="en-US" altLang="zh-CN" sz="2000" dirty="0" err="1" smtClean="0">
                <a:hlinkClick r:id="rId4"/>
              </a:rPr>
              <a:t>Nutch</a:t>
            </a:r>
            <a:r>
              <a:rPr lang="zh-CN" altLang="en-US" sz="2000" dirty="0" smtClean="0"/>
              <a:t> 、</a:t>
            </a:r>
            <a:r>
              <a:rPr lang="en-US" altLang="zh-CN" sz="2000" dirty="0" err="1" smtClean="0">
                <a:hlinkClick r:id="rId5"/>
              </a:rPr>
              <a:t>Hadoop</a:t>
            </a:r>
            <a:r>
              <a:rPr lang="zh-CN" altLang="en-US" sz="2000" dirty="0" smtClean="0"/>
              <a:t> 等项目的发起人，是他把高深莫测的搜索技术形成产品贡献给普罗大众，某种意义上的盗火者，国内很多网站的搜索引擎都有他的项目的影子。</a:t>
            </a:r>
            <a:endParaRPr lang="en-US" altLang="zh-CN" sz="2000" dirty="0" smtClean="0">
              <a:latin typeface="Arial" pitchFamily="34" charset="0"/>
            </a:endParaRPr>
          </a:p>
          <a:p>
            <a:pPr>
              <a:spcBef>
                <a:spcPct val="20000"/>
              </a:spcBef>
              <a:buClr>
                <a:schemeClr val="tx1"/>
              </a:buClr>
              <a:buSzPct val="80000"/>
              <a:buFont typeface="Wingdings" pitchFamily="2" charset="2"/>
              <a:buChar char="n"/>
            </a:pPr>
            <a:r>
              <a:rPr lang="en-US" altLang="zh-CN" sz="2000" dirty="0" err="1" smtClean="0">
                <a:latin typeface="Arial" pitchFamily="34" charset="0"/>
              </a:rPr>
              <a:t>Lucene</a:t>
            </a:r>
            <a:r>
              <a:rPr lang="zh-CN" altLang="en-US" sz="2000" dirty="0" smtClean="0">
                <a:latin typeface="Arial" pitchFamily="34" charset="0"/>
              </a:rPr>
              <a:t>是一个</a:t>
            </a:r>
            <a:r>
              <a:rPr lang="en-US" altLang="zh-CN" sz="2000" dirty="0" smtClean="0">
                <a:latin typeface="Arial" pitchFamily="34" charset="0"/>
              </a:rPr>
              <a:t>IR</a:t>
            </a:r>
            <a:r>
              <a:rPr lang="zh-CN" altLang="en-US" sz="2000" dirty="0" smtClean="0">
                <a:latin typeface="Arial" pitchFamily="34" charset="0"/>
              </a:rPr>
              <a:t>库而不是现成的产品，</a:t>
            </a:r>
            <a:br>
              <a:rPr lang="zh-CN" altLang="en-US" sz="2000" dirty="0" smtClean="0">
                <a:latin typeface="Arial" pitchFamily="34" charset="0"/>
              </a:rPr>
            </a:br>
            <a:r>
              <a:rPr lang="zh-CN" altLang="en-US" sz="2000" dirty="0" smtClean="0">
                <a:latin typeface="Arial" pitchFamily="34" charset="0"/>
              </a:rPr>
              <a:t>当然也不是</a:t>
            </a:r>
            <a:r>
              <a:rPr lang="en-US" altLang="zh-CN" sz="2000" dirty="0" err="1" smtClean="0">
                <a:latin typeface="Arial" pitchFamily="34" charset="0"/>
              </a:rPr>
              <a:t>Lucene</a:t>
            </a:r>
            <a:r>
              <a:rPr lang="zh-CN" altLang="en-US" sz="2000" dirty="0" smtClean="0">
                <a:latin typeface="Arial" pitchFamily="34" charset="0"/>
              </a:rPr>
              <a:t>的初识者常常认为的</a:t>
            </a:r>
            <a:r>
              <a:rPr lang="en-US" altLang="zh-CN" sz="2000" dirty="0" smtClean="0">
                <a:latin typeface="Arial" pitchFamily="34" charset="0"/>
              </a:rPr>
              <a:t>web</a:t>
            </a:r>
            <a:r>
              <a:rPr lang="zh-CN" altLang="en-US" sz="2000" dirty="0" smtClean="0">
                <a:latin typeface="Arial" pitchFamily="34" charset="0"/>
              </a:rPr>
              <a:t>爬虫</a:t>
            </a:r>
            <a:endParaRPr lang="en-US" altLang="zh-CN" sz="2000" dirty="0" smtClean="0">
              <a:latin typeface="Arial" pitchFamily="34" charset="0"/>
            </a:endParaRPr>
          </a:p>
          <a:p>
            <a:pPr>
              <a:spcBef>
                <a:spcPct val="20000"/>
              </a:spcBef>
              <a:buClr>
                <a:schemeClr val="tx1"/>
              </a:buClr>
              <a:buSzPct val="80000"/>
              <a:buFont typeface="Wingdings" pitchFamily="2" charset="2"/>
              <a:buChar char="n"/>
            </a:pPr>
            <a:endParaRPr lang="en-US" altLang="zh-CN" sz="2000" dirty="0" smtClean="0">
              <a:latin typeface="Arial" pitchFamily="34" charset="0"/>
            </a:endParaRPr>
          </a:p>
          <a:p>
            <a:pPr>
              <a:spcBef>
                <a:spcPct val="20000"/>
              </a:spcBef>
              <a:buClr>
                <a:schemeClr val="tx1"/>
              </a:buClr>
              <a:buSzPct val="80000"/>
              <a:buFont typeface="Wingdings" pitchFamily="2" charset="2"/>
              <a:buChar char="n"/>
            </a:pPr>
            <a:r>
              <a:rPr lang="en-US" altLang="zh-CN" sz="1200" kern="1200" dirty="0" err="1" smtClean="0">
                <a:solidFill>
                  <a:schemeClr val="tx1"/>
                </a:solidFill>
                <a:effectLst/>
                <a:latin typeface="+mn-lt"/>
                <a:ea typeface="+mn-ea"/>
                <a:cs typeface="+mn-cs"/>
              </a:rPr>
              <a:t>solr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səulə</a:t>
            </a:r>
            <a:r>
              <a:rPr lang="en-US" altLang="zh-CN" sz="1200" kern="1200" dirty="0" smtClean="0">
                <a:solidFill>
                  <a:schemeClr val="tx1"/>
                </a:solidFill>
                <a:effectLst/>
                <a:latin typeface="+mn-lt"/>
                <a:ea typeface="+mn-ea"/>
                <a:cs typeface="+mn-cs"/>
              </a:rPr>
              <a:t>]</a:t>
            </a:r>
            <a:r>
              <a:rPr lang="en-US" altLang="zh-CN" sz="2000" dirty="0" smtClean="0">
                <a:effectLst/>
              </a:rPr>
              <a:t> </a:t>
            </a:r>
            <a:br>
              <a:rPr lang="en-US" altLang="zh-CN" sz="2000" dirty="0" smtClean="0">
                <a:effectLst/>
              </a:rPr>
            </a:br>
            <a:r>
              <a:rPr lang="en-US" altLang="zh-CN" sz="2000" dirty="0" smtClean="0">
                <a:effectLst/>
              </a:rPr>
              <a:t>    </a:t>
            </a:r>
            <a:r>
              <a:rPr lang="en-US" altLang="zh-CN" sz="1200" kern="1200" dirty="0" err="1" smtClean="0">
                <a:solidFill>
                  <a:schemeClr val="tx1"/>
                </a:solidFill>
                <a:effectLst/>
                <a:latin typeface="+mn-lt"/>
                <a:ea typeface="+mn-ea"/>
                <a:cs typeface="+mn-cs"/>
              </a:rPr>
              <a:t>solr</a:t>
            </a:r>
            <a:r>
              <a:rPr lang="zh-CN" altLang="en-US" sz="1200" kern="1200" dirty="0" smtClean="0">
                <a:solidFill>
                  <a:schemeClr val="tx1"/>
                </a:solidFill>
                <a:effectLst/>
                <a:latin typeface="+mn-lt"/>
                <a:ea typeface="+mn-ea"/>
                <a:cs typeface="+mn-cs"/>
              </a:rPr>
              <a:t>发音同 </a:t>
            </a:r>
            <a:r>
              <a:rPr lang="en-US" altLang="zh-CN" sz="1200" kern="1200" dirty="0" smtClean="0">
                <a:solidFill>
                  <a:schemeClr val="tx1"/>
                </a:solidFill>
                <a:effectLst/>
                <a:latin typeface="+mn-lt"/>
                <a:ea typeface="+mn-ea"/>
                <a:cs typeface="+mn-cs"/>
              </a:rPr>
              <a:t>solar ['</a:t>
            </a:r>
            <a:r>
              <a:rPr lang="en-US" altLang="zh-CN" sz="1200" kern="1200" dirty="0" err="1" smtClean="0">
                <a:solidFill>
                  <a:schemeClr val="tx1"/>
                </a:solidFill>
                <a:effectLst/>
                <a:latin typeface="+mn-lt"/>
                <a:ea typeface="+mn-ea"/>
                <a:cs typeface="+mn-cs"/>
              </a:rPr>
              <a:t>səulə</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馊了；</a:t>
            </a:r>
            <a:r>
              <a:rPr lang="zh-CN" altLang="en-US" sz="2000" dirty="0" smtClean="0">
                <a:effectLst/>
              </a:rPr>
              <a:t> </a:t>
            </a:r>
            <a:endParaRPr lang="en-US" altLang="zh-CN" sz="2000" dirty="0" smtClean="0">
              <a:effectLst/>
            </a:endParaRPr>
          </a:p>
          <a:p>
            <a:pPr>
              <a:spcBef>
                <a:spcPct val="20000"/>
              </a:spcBef>
              <a:buClr>
                <a:schemeClr val="tx1"/>
              </a:buClr>
              <a:buSzPct val="80000"/>
              <a:buFont typeface="Wingdings" pitchFamily="2" charset="2"/>
              <a:buChar char="n"/>
            </a:pPr>
            <a:r>
              <a:rPr lang="en-US" altLang="zh-CN" sz="1200" kern="1200" dirty="0" err="1" smtClean="0">
                <a:solidFill>
                  <a:schemeClr val="tx1"/>
                </a:solidFill>
                <a:effectLst/>
                <a:latin typeface="+mn-lt"/>
                <a:ea typeface="+mn-ea"/>
                <a:cs typeface="+mn-cs"/>
              </a:rPr>
              <a:t>lucene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lu:si:n</a:t>
            </a:r>
            <a:r>
              <a:rPr lang="en-US" altLang="zh-CN" sz="1200" kern="1200" dirty="0" smtClean="0">
                <a:solidFill>
                  <a:schemeClr val="tx1"/>
                </a:solidFill>
                <a:effectLst/>
                <a:latin typeface="+mn-lt"/>
                <a:ea typeface="+mn-ea"/>
                <a:cs typeface="+mn-cs"/>
              </a:rPr>
              <a:t>]</a:t>
            </a:r>
            <a:r>
              <a:rPr lang="en-US" altLang="zh-CN" sz="2000" dirty="0" smtClean="0">
                <a:effectLst/>
              </a:rPr>
              <a:t> </a:t>
            </a:r>
            <a:br>
              <a:rPr lang="en-US" altLang="zh-CN" sz="2000" dirty="0" smtClean="0">
                <a:effectLst/>
              </a:rPr>
            </a:br>
            <a:r>
              <a:rPr lang="en-US" altLang="zh-CN" sz="2000" dirty="0" smtClean="0">
                <a:effectLst/>
              </a:rPr>
              <a:t>    </a:t>
            </a:r>
            <a:r>
              <a:rPr lang="en-US" altLang="zh-CN" sz="1200" kern="1200" dirty="0" err="1" smtClean="0">
                <a:solidFill>
                  <a:schemeClr val="tx1"/>
                </a:solidFill>
                <a:effectLst/>
                <a:latin typeface="+mn-lt"/>
                <a:ea typeface="+mn-ea"/>
                <a:cs typeface="+mn-cs"/>
              </a:rPr>
              <a:t>lucene</a:t>
            </a:r>
            <a:r>
              <a:rPr lang="zh-CN" altLang="en-US" sz="1200" kern="1200" dirty="0" smtClean="0">
                <a:solidFill>
                  <a:schemeClr val="tx1"/>
                </a:solidFill>
                <a:effectLst/>
                <a:latin typeface="+mn-lt"/>
                <a:ea typeface="+mn-ea"/>
                <a:cs typeface="+mn-cs"/>
              </a:rPr>
              <a:t>的发音来源是</a:t>
            </a:r>
            <a:r>
              <a:rPr lang="en-US" altLang="zh-CN" sz="1200" kern="1200" dirty="0" smtClean="0">
                <a:solidFill>
                  <a:schemeClr val="tx1"/>
                </a:solidFill>
                <a:effectLst/>
                <a:latin typeface="+mn-lt"/>
                <a:ea typeface="+mn-ea"/>
                <a:cs typeface="+mn-cs"/>
              </a:rPr>
              <a:t>Doug Cutting</a:t>
            </a:r>
            <a:r>
              <a:rPr lang="zh-CN" altLang="en-US" sz="1200" kern="1200" dirty="0" smtClean="0">
                <a:solidFill>
                  <a:schemeClr val="tx1"/>
                </a:solidFill>
                <a:effectLst/>
                <a:latin typeface="+mn-lt"/>
                <a:ea typeface="+mn-ea"/>
                <a:cs typeface="+mn-cs"/>
              </a:rPr>
              <a:t>的妻子的名字中的中间名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读做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lu:si:n</a:t>
            </a:r>
            <a:r>
              <a:rPr lang="en-US" altLang="zh-CN" sz="1200" kern="1200" dirty="0" smtClean="0">
                <a:solidFill>
                  <a:schemeClr val="tx1"/>
                </a:solidFill>
                <a:effectLst/>
                <a:latin typeface="+mn-lt"/>
                <a:ea typeface="+mn-ea"/>
                <a:cs typeface="+mn-cs"/>
              </a:rPr>
              <a:t>] </a:t>
            </a:r>
            <a:endParaRPr lang="zh-CN" altLang="en-US" sz="2000" dirty="0" smtClean="0">
              <a:latin typeface="Arial" pitchFamily="34" charset="0"/>
            </a:endParaRPr>
          </a:p>
          <a:p>
            <a:endParaRPr lang="zh-CN" altLang="en-US" dirty="0"/>
          </a:p>
        </p:txBody>
      </p:sp>
      <p:sp>
        <p:nvSpPr>
          <p:cNvPr id="4" name="灯片编号占位符 3"/>
          <p:cNvSpPr>
            <a:spLocks noGrp="1"/>
          </p:cNvSpPr>
          <p:nvPr>
            <p:ph type="sldNum" sz="quarter" idx="10"/>
          </p:nvPr>
        </p:nvSpPr>
        <p:spPr/>
        <p:txBody>
          <a:bodyPr/>
          <a:lstStyle/>
          <a:p>
            <a:pPr>
              <a:defRPr/>
            </a:pPr>
            <a:fld id="{5A48F94F-F0B9-41F2-867A-315AA9698995}" type="slidenum">
              <a:rPr lang="en-US" altLang="zh-CN" smtClean="0"/>
              <a:pPr>
                <a:defRPr/>
              </a:pPr>
              <a:t>13</a:t>
            </a:fld>
            <a:endParaRPr lang="en-US"/>
          </a:p>
        </p:txBody>
      </p:sp>
    </p:spTree>
    <p:extLst>
      <p:ext uri="{BB962C8B-B14F-4D97-AF65-F5344CB8AC3E}">
        <p14:creationId xmlns:p14="http://schemas.microsoft.com/office/powerpoint/2010/main" val="2770985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Rectangle 6"/>
          <p:cNvSpPr/>
          <p:nvPr/>
        </p:nvSpPr>
        <p:spPr>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9" name="Subtitle 8"/>
          <p:cNvSpPr>
            <a:spLocks noGrp="1"/>
          </p:cNvSpPr>
          <p:nvPr>
            <p:ph type="subTitle" idx="1"/>
          </p:nvPr>
        </p:nvSpPr>
        <p:spPr>
          <a:xfrm>
            <a:off x="2362200" y="6050037"/>
            <a:ext cx="6515100" cy="685800"/>
          </a:xfrm>
        </p:spPr>
        <p:txBody>
          <a:bodyPr anchor="ctr"/>
          <a:lstStyle>
            <a:lvl1pPr marL="0" indent="0" algn="l" eaLnBrk="1" latinLnBrk="0" hangingPunct="1">
              <a:buNone/>
              <a:defRPr kumimoji="0" lang="zh-CN"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lang="zh-CN" altLang="en-US" smtClean="0"/>
              <a:t>单击此处编辑母版副标题样式</a:t>
            </a:r>
            <a:endParaRPr/>
          </a:p>
        </p:txBody>
      </p:sp>
      <p:sp>
        <p:nvSpPr>
          <p:cNvPr id="12" name="Rectangle 11"/>
          <p:cNvSpPr>
            <a:spLocks noGrp="1"/>
          </p:cNvSpPr>
          <p:nvPr>
            <p:ph type="title"/>
          </p:nvPr>
        </p:nvSpPr>
        <p:spPr>
          <a:xfrm>
            <a:off x="2362200" y="3124200"/>
            <a:ext cx="6477000" cy="2717800"/>
          </a:xfrm>
        </p:spPr>
        <p:txBody>
          <a:bodyPr rtlCol="0"/>
          <a:lstStyle>
            <a:lvl1pPr eaLnBrk="1" latinLnBrk="0" hangingPunct="1">
              <a:defRPr kumimoji="0" lang="zh-CN" cap="all" baseline="0"/>
            </a:lvl1pPr>
            <a:extLst/>
          </a:lstStyle>
          <a:p>
            <a:r>
              <a:rPr lang="zh-CN" altLang="en-US" smtClean="0"/>
              <a:t>单击此处编辑母版标题样式</a:t>
            </a:r>
            <a:endParaRPr/>
          </a:p>
        </p:txBody>
      </p:sp>
      <p:sp>
        <p:nvSpPr>
          <p:cNvPr id="7" name="Date Placeholder 27"/>
          <p:cNvSpPr>
            <a:spLocks noGrp="1"/>
          </p:cNvSpPr>
          <p:nvPr>
            <p:ph type="dt" sz="half" idx="10"/>
          </p:nvPr>
        </p:nvSpPr>
        <p:spPr>
          <a:xfrm>
            <a:off x="76200" y="6069013"/>
            <a:ext cx="2057400" cy="685800"/>
          </a:xfrm>
        </p:spPr>
        <p:txBody>
          <a:bodyPr>
            <a:noAutofit/>
          </a:bodyPr>
          <a:lstStyle>
            <a:lvl1pPr algn="ctr" eaLnBrk="1" latinLnBrk="0" hangingPunct="1">
              <a:defRPr kumimoji="0" lang="zh-CN" sz="2000">
                <a:solidFill>
                  <a:srgbClr val="FFFFFF"/>
                </a:solidFill>
              </a:defRPr>
            </a:lvl1pPr>
            <a:extLst/>
          </a:lstStyle>
          <a:p>
            <a:pPr>
              <a:defRPr/>
            </a:pPr>
            <a:fld id="{1A500FC6-F3D2-4C24-9A78-B987D24DC696}" type="datetime1">
              <a:rPr lang="en-US" altLang="zh-CN"/>
              <a:pPr>
                <a:defRPr/>
              </a:pPr>
              <a:t>8/31/2012</a:t>
            </a:fld>
            <a:endParaRPr/>
          </a:p>
        </p:txBody>
      </p:sp>
      <p:sp>
        <p:nvSpPr>
          <p:cNvPr id="8" name="Footer Placeholder 16"/>
          <p:cNvSpPr>
            <a:spLocks noGrp="1"/>
          </p:cNvSpPr>
          <p:nvPr>
            <p:ph type="ftr" sz="quarter" idx="11"/>
          </p:nvPr>
        </p:nvSpPr>
        <p:spPr>
          <a:xfrm>
            <a:off x="2085975" y="236538"/>
            <a:ext cx="5867400" cy="365125"/>
          </a:xfrm>
        </p:spPr>
        <p:txBody>
          <a:bodyPr/>
          <a:lstStyle>
            <a:lvl1pPr algn="r" eaLnBrk="1" latinLnBrk="0" hangingPunct="1">
              <a:defRPr kumimoji="0" lang="zh-CN">
                <a:solidFill>
                  <a:schemeClr val="tx2"/>
                </a:solidFill>
              </a:defRPr>
            </a:lvl1pPr>
            <a:extLst/>
          </a:lstStyle>
          <a:p>
            <a:pPr>
              <a:defRPr/>
            </a:pPr>
            <a:endParaRPr/>
          </a:p>
        </p:txBody>
      </p:sp>
      <p:sp>
        <p:nvSpPr>
          <p:cNvPr id="10" name="Slide Number Placeholder 28"/>
          <p:cNvSpPr>
            <a:spLocks noGrp="1"/>
          </p:cNvSpPr>
          <p:nvPr>
            <p:ph type="sldNum" sz="quarter" idx="12"/>
          </p:nvPr>
        </p:nvSpPr>
        <p:spPr>
          <a:xfrm>
            <a:off x="8001000" y="228600"/>
            <a:ext cx="838200" cy="381000"/>
          </a:xfrm>
        </p:spPr>
        <p:txBody>
          <a:bodyPr/>
          <a:lstStyle>
            <a:lvl1pPr eaLnBrk="1" latinLnBrk="0" hangingPunct="1">
              <a:defRPr kumimoji="0" lang="zh-CN">
                <a:solidFill>
                  <a:schemeClr val="tx2"/>
                </a:solidFill>
              </a:defRPr>
            </a:lvl1pPr>
            <a:extLst/>
          </a:lstStyle>
          <a:p>
            <a:pPr>
              <a:defRPr/>
            </a:pPr>
            <a:fld id="{256C77D7-F195-4B19-BE7D-793B650D11F1}" type="slidenum">
              <a:rPr lang="en-US" altLang="zh-CN"/>
              <a:pPr>
                <a:defRPr/>
              </a:pPr>
              <a:t>‹#›</a:t>
            </a:fld>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自定义版式">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zh-CN" altLang="en-US" smtClean="0"/>
              <a:t>单击此处编辑母版标题样式</a:t>
            </a:r>
            <a:endParaRPr/>
          </a:p>
        </p:txBody>
      </p:sp>
      <p:sp>
        <p:nvSpPr>
          <p:cNvPr id="7" name="Rectangle 6"/>
          <p:cNvSpPr>
            <a:spLocks noGrp="1"/>
          </p:cNvSpPr>
          <p:nvPr>
            <p:ph sz="quarter" idx="13"/>
          </p:nvPr>
        </p:nvSpPr>
        <p:spPr>
          <a:xfrm>
            <a:off x="609600" y="1803400"/>
            <a:ext cx="8153400" cy="4368800"/>
          </a:xfrm>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13"/>
          <p:cNvSpPr>
            <a:spLocks noGrp="1"/>
          </p:cNvSpPr>
          <p:nvPr>
            <p:ph type="dt" sz="half" idx="14"/>
          </p:nvPr>
        </p:nvSpPr>
        <p:spPr/>
        <p:txBody>
          <a:bodyPr/>
          <a:lstStyle>
            <a:lvl1pPr>
              <a:defRPr/>
            </a:lvl1pPr>
          </a:lstStyle>
          <a:p>
            <a:pPr>
              <a:defRPr/>
            </a:pPr>
            <a:fld id="{4835CC8E-301C-4C0D-8489-1FF38A81754F}" type="datetime1">
              <a:rPr altLang="en-US"/>
              <a:pPr>
                <a:defRPr/>
              </a:pPr>
              <a:t>2010/12/12</a:t>
            </a:fld>
            <a:endParaRPr/>
          </a:p>
        </p:txBody>
      </p:sp>
      <p:sp>
        <p:nvSpPr>
          <p:cNvPr id="5" name="Footer Placeholder 2"/>
          <p:cNvSpPr>
            <a:spLocks noGrp="1"/>
          </p:cNvSpPr>
          <p:nvPr>
            <p:ph type="ftr" sz="quarter" idx="15"/>
          </p:nvPr>
        </p:nvSpPr>
        <p:spPr/>
        <p:txBody>
          <a:bodyPr/>
          <a:lstStyle>
            <a:lvl1pPr>
              <a:defRPr/>
            </a:lvl1pPr>
          </a:lstStyle>
          <a:p>
            <a:pPr>
              <a:defRPr/>
            </a:pPr>
            <a:endParaRPr/>
          </a:p>
        </p:txBody>
      </p:sp>
      <p:sp>
        <p:nvSpPr>
          <p:cNvPr id="6" name="Slide Number Placeholder 22"/>
          <p:cNvSpPr>
            <a:spLocks noGrp="1"/>
          </p:cNvSpPr>
          <p:nvPr>
            <p:ph type="sldNum" sz="quarter" idx="16"/>
          </p:nvPr>
        </p:nvSpPr>
        <p:spPr/>
        <p:txBody>
          <a:bodyPr/>
          <a:lstStyle>
            <a:lvl1pPr>
              <a:defRPr/>
            </a:lvl1pPr>
          </a:lstStyle>
          <a:p>
            <a:pPr>
              <a:defRPr/>
            </a:pPr>
            <a:fld id="{2ECA4572-BD0D-41AE-BBB5-7246C814FD16}" type="slidenum">
              <a:rPr lang="en-US" altLang="zh-CN"/>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3" name="Text Placeholder 2"/>
          <p:cNvSpPr>
            <a:spLocks noGrp="1"/>
          </p:cNvSpPr>
          <p:nvPr>
            <p:ph type="body" idx="1"/>
          </p:nvPr>
        </p:nvSpPr>
        <p:spPr>
          <a:xfrm>
            <a:off x="1371600" y="2743202"/>
            <a:ext cx="7123113" cy="1673225"/>
          </a:xfrm>
        </p:spPr>
        <p:txBody>
          <a:bodyPr/>
          <a:lstStyle>
            <a:lvl1pPr eaLnBrk="1" latinLnBrk="0" hangingPunct="1">
              <a:buNone/>
              <a:defRPr kumimoji="0" lang="zh-CN" sz="2800">
                <a:solidFill>
                  <a:schemeClr val="tx2"/>
                </a:solidFill>
              </a:defRPr>
            </a:lvl1pPr>
            <a:lvl2pPr eaLnBrk="1" latinLnBrk="0" hangingPunct="1">
              <a:buNone/>
              <a:defRPr kumimoji="0" lang="zh-CN" sz="1800">
                <a:solidFill>
                  <a:schemeClr val="tx1">
                    <a:tint val="75000"/>
                  </a:schemeClr>
                </a:solidFill>
              </a:defRPr>
            </a:lvl2pPr>
            <a:lvl3pPr eaLnBrk="1" latinLnBrk="0" hangingPunct="1">
              <a:buNone/>
              <a:defRPr kumimoji="0" lang="zh-CN" sz="1600">
                <a:solidFill>
                  <a:schemeClr val="tx1">
                    <a:tint val="75000"/>
                  </a:schemeClr>
                </a:solidFill>
              </a:defRPr>
            </a:lvl3pPr>
            <a:lvl4pPr eaLnBrk="1" latinLnBrk="0" hangingPunct="1">
              <a:buNone/>
              <a:defRPr kumimoji="0" lang="zh-CN" sz="1400">
                <a:solidFill>
                  <a:schemeClr val="tx1">
                    <a:tint val="75000"/>
                  </a:schemeClr>
                </a:solidFill>
              </a:defRPr>
            </a:lvl4pPr>
            <a:lvl5pPr eaLnBrk="1" latinLnBrk="0" hangingPunct="1">
              <a:buNone/>
              <a:defRPr kumimoji="0" lang="zh-CN" sz="1400">
                <a:solidFill>
                  <a:schemeClr val="tx1">
                    <a:tint val="75000"/>
                  </a:schemeClr>
                </a:solidFill>
              </a:defRPr>
            </a:lvl5pPr>
            <a:extLst/>
          </a:lstStyle>
          <a:p>
            <a:pPr lvl="0"/>
            <a:r>
              <a:rPr lang="zh-CN" altLang="en-US" smtClean="0"/>
              <a:t>单击此处编辑母版文本样式</a:t>
            </a:r>
          </a:p>
        </p:txBody>
      </p:sp>
      <p:sp>
        <p:nvSpPr>
          <p:cNvPr id="2" name="Title 1"/>
          <p:cNvSpPr>
            <a:spLocks noGrp="1"/>
          </p:cNvSpPr>
          <p:nvPr>
            <p:ph type="title"/>
          </p:nvPr>
        </p:nvSpPr>
        <p:spPr>
          <a:xfrm>
            <a:off x="1371600" y="1600200"/>
            <a:ext cx="7620000" cy="990600"/>
          </a:xfrm>
        </p:spPr>
        <p:txBody>
          <a:bodyPr/>
          <a:lstStyle>
            <a:lvl1pPr algn="l" eaLnBrk="1" latinLnBrk="0" hangingPunct="1">
              <a:buNone/>
              <a:defRPr kumimoji="0" lang="zh-CN" sz="4400" b="0" cap="none">
                <a:solidFill>
                  <a:srgbClr val="FFFFFF"/>
                </a:solidFill>
              </a:defRPr>
            </a:lvl1pPr>
            <a:extLst/>
          </a:lstStyle>
          <a:p>
            <a:r>
              <a:rPr lang="zh-CN" altLang="en-US"/>
              <a:t>单击此处编辑母版标题样式</a:t>
            </a:r>
            <a:endParaRPr lang="zh-CN"/>
          </a:p>
        </p:txBody>
      </p:sp>
      <p:sp>
        <p:nvSpPr>
          <p:cNvPr id="7" name="Date Placeholder 11"/>
          <p:cNvSpPr>
            <a:spLocks noGrp="1"/>
          </p:cNvSpPr>
          <p:nvPr>
            <p:ph type="dt" sz="half" idx="10"/>
          </p:nvPr>
        </p:nvSpPr>
        <p:spPr/>
        <p:txBody>
          <a:bodyPr/>
          <a:lstStyle>
            <a:lvl1pPr>
              <a:defRPr/>
            </a:lvl1pPr>
            <a:extLst/>
          </a:lstStyle>
          <a:p>
            <a:pPr>
              <a:defRPr/>
            </a:pPr>
            <a:fld id="{F957801F-0217-47D2-88A2-3F12ABB3FCC0}" type="datetime1">
              <a:rPr altLang="en-US"/>
              <a:pPr>
                <a:defRPr/>
              </a:pPr>
              <a:t>2010/12/12</a:t>
            </a:fld>
            <a:endParaRPr/>
          </a:p>
        </p:txBody>
      </p:sp>
      <p:sp>
        <p:nvSpPr>
          <p:cNvPr id="8" name="Slide Number Placeholder 12"/>
          <p:cNvSpPr>
            <a:spLocks noGrp="1"/>
          </p:cNvSpPr>
          <p:nvPr>
            <p:ph type="sldNum" sz="quarter" idx="11"/>
          </p:nvPr>
        </p:nvSpPr>
        <p:spPr>
          <a:xfrm>
            <a:off x="0" y="1752600"/>
            <a:ext cx="1295400" cy="701675"/>
          </a:xfrm>
        </p:spPr>
        <p:txBody>
          <a:bodyPr>
            <a:noAutofit/>
          </a:bodyPr>
          <a:lstStyle>
            <a:lvl1pPr eaLnBrk="1" latinLnBrk="0" hangingPunct="1">
              <a:defRPr kumimoji="0" lang="zh-CN" sz="2400">
                <a:solidFill>
                  <a:srgbClr val="FFFFFF"/>
                </a:solidFill>
              </a:defRPr>
            </a:lvl1pPr>
            <a:extLst/>
          </a:lstStyle>
          <a:p>
            <a:pPr>
              <a:defRPr/>
            </a:pPr>
            <a:fld id="{E3644134-07CE-4975-9B3A-7BD0836AF39A}" type="slidenum">
              <a:rPr lang="en-US" altLang="zh-CN"/>
              <a:pPr>
                <a:defRPr/>
              </a:pPr>
              <a:t>‹#›</a:t>
            </a:fld>
            <a:endParaRPr/>
          </a:p>
        </p:txBody>
      </p:sp>
      <p:sp>
        <p:nvSpPr>
          <p:cNvPr id="9" name="Footer Placeholder 13"/>
          <p:cNvSpPr>
            <a:spLocks noGrp="1"/>
          </p:cNvSpPr>
          <p:nvPr>
            <p:ph type="ftr" sz="quarter" idx="12"/>
          </p:nvPr>
        </p:nvSpPr>
        <p:spPr/>
        <p:txBody>
          <a:bodyPr/>
          <a:lstStyle>
            <a:lvl1pPr>
              <a:defRPr/>
            </a:lvl1pPr>
            <a:extLst/>
          </a:lstStyle>
          <a:p>
            <a:pPr>
              <a:defRPr/>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zh-CN" altLang="en-US" smtClean="0"/>
              <a:t>单击此处编辑母版标题样式</a:t>
            </a:r>
            <a:endParaRPr/>
          </a:p>
        </p:txBody>
      </p:sp>
      <p:sp>
        <p:nvSpPr>
          <p:cNvPr id="9" name="Content Placeholder 8"/>
          <p:cNvSpPr>
            <a:spLocks noGrp="1"/>
          </p:cNvSpPr>
          <p:nvPr>
            <p:ph sz="quarter" idx="13"/>
          </p:nvPr>
        </p:nvSpPr>
        <p:spPr>
          <a:xfrm>
            <a:off x="609600" y="1803403"/>
            <a:ext cx="3886200" cy="4358165"/>
          </a:xfrm>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11" name="Content Placeholder 10"/>
          <p:cNvSpPr>
            <a:spLocks noGrp="1"/>
          </p:cNvSpPr>
          <p:nvPr>
            <p:ph sz="quarter" idx="14"/>
          </p:nvPr>
        </p:nvSpPr>
        <p:spPr>
          <a:xfrm>
            <a:off x="4844901" y="1803401"/>
            <a:ext cx="3886200" cy="4358167"/>
          </a:xfrm>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5" name="Date Placeholder 7"/>
          <p:cNvSpPr>
            <a:spLocks noGrp="1"/>
          </p:cNvSpPr>
          <p:nvPr>
            <p:ph type="dt" sz="half" idx="15"/>
          </p:nvPr>
        </p:nvSpPr>
        <p:spPr/>
        <p:txBody>
          <a:bodyPr rtlCol="0"/>
          <a:lstStyle>
            <a:lvl1pPr>
              <a:defRPr/>
            </a:lvl1pPr>
            <a:extLst/>
          </a:lstStyle>
          <a:p>
            <a:pPr>
              <a:defRPr/>
            </a:pPr>
            <a:fld id="{31289D9F-EE42-4874-A344-1E060D57BEC4}" type="datetime1">
              <a:rPr altLang="en-US"/>
              <a:pPr>
                <a:defRPr/>
              </a:pPr>
              <a:t>2010/12/12</a:t>
            </a:fld>
            <a:endParaRPr/>
          </a:p>
        </p:txBody>
      </p:sp>
      <p:sp>
        <p:nvSpPr>
          <p:cNvPr id="6" name="Slide Number Placeholder 9"/>
          <p:cNvSpPr>
            <a:spLocks noGrp="1"/>
          </p:cNvSpPr>
          <p:nvPr>
            <p:ph type="sldNum" sz="quarter" idx="16"/>
          </p:nvPr>
        </p:nvSpPr>
        <p:spPr/>
        <p:txBody>
          <a:bodyPr rtlCol="0"/>
          <a:lstStyle>
            <a:lvl1pPr>
              <a:defRPr/>
            </a:lvl1pPr>
            <a:extLst/>
          </a:lstStyle>
          <a:p>
            <a:pPr>
              <a:defRPr/>
            </a:pPr>
            <a:fld id="{1926FA58-FABF-4993-84DB-7ECC6C9CF8DB}" type="slidenum">
              <a:rPr lang="en-US" altLang="zh-CN"/>
              <a:pPr>
                <a:defRPr/>
              </a:pPr>
              <a:t>‹#›</a:t>
            </a:fld>
            <a:endParaRPr/>
          </a:p>
        </p:txBody>
      </p:sp>
      <p:sp>
        <p:nvSpPr>
          <p:cNvPr id="7" name="Footer Placeholder 11"/>
          <p:cNvSpPr>
            <a:spLocks noGrp="1"/>
          </p:cNvSpPr>
          <p:nvPr>
            <p:ph type="ftr" sz="quarter" idx="17"/>
          </p:nvPr>
        </p:nvSpPr>
        <p:spPr/>
        <p:txBody>
          <a:bodyPr rtlCol="0"/>
          <a:lstStyle>
            <a:lvl1pPr>
              <a:defRPr/>
            </a:lvl1pPr>
            <a:extLst/>
          </a:lstStyle>
          <a:p>
            <a:pPr>
              <a:defRPr/>
            </a:pPr>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0" cy="1341120"/>
          </a:xfrm>
        </p:spPr>
        <p:txBody>
          <a:bodyPr/>
          <a:lstStyle>
            <a:lvl1pPr eaLnBrk="1" latinLnBrk="0" hangingPunct="1">
              <a:defRPr kumimoji="0" lang="zh-CN"/>
            </a:lvl1pPr>
            <a:extLst/>
          </a:lstStyle>
          <a:p>
            <a:r>
              <a:rPr lang="zh-CN" altLang="en-US" smtClean="0"/>
              <a:t>单击此处编辑母版标题样式</a:t>
            </a:r>
            <a:endParaRPr/>
          </a:p>
        </p:txBody>
      </p:sp>
      <p:sp>
        <p:nvSpPr>
          <p:cNvPr id="11" name="Content Placeholder 10"/>
          <p:cNvSpPr>
            <a:spLocks noGrp="1"/>
          </p:cNvSpPr>
          <p:nvPr>
            <p:ph sz="quarter" idx="13"/>
          </p:nvPr>
        </p:nvSpPr>
        <p:spPr>
          <a:xfrm>
            <a:off x="609600" y="2559757"/>
            <a:ext cx="3886200" cy="3505200"/>
          </a:xfrm>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13" name="Content Placeholder 12"/>
          <p:cNvSpPr>
            <a:spLocks noGrp="1"/>
          </p:cNvSpPr>
          <p:nvPr>
            <p:ph sz="quarter" idx="14"/>
          </p:nvPr>
        </p:nvSpPr>
        <p:spPr>
          <a:xfrm>
            <a:off x="4800600" y="2559757"/>
            <a:ext cx="3886200" cy="3505200"/>
          </a:xfrm>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16" name="Text Placeholder 15"/>
          <p:cNvSpPr>
            <a:spLocks noGrp="1"/>
          </p:cNvSpPr>
          <p:nvPr>
            <p:ph type="body" sz="quarter" idx="18"/>
          </p:nvPr>
        </p:nvSpPr>
        <p:spPr>
          <a:xfrm>
            <a:off x="609600" y="1816383"/>
            <a:ext cx="3886200" cy="707136"/>
          </a:xfrm>
          <a:solidFill>
            <a:schemeClr val="accent2"/>
          </a:solidFill>
        </p:spPr>
        <p:txBody>
          <a:bodyPr rtlCol="0" anchor="ctr"/>
          <a:lstStyle>
            <a:lvl1pPr eaLnBrk="1" latinLnBrk="0" hangingPunct="1">
              <a:buFontTx/>
              <a:buNone/>
              <a:defRPr kumimoji="0" lang="zh-CN" sz="2000" b="1">
                <a:solidFill>
                  <a:srgbClr val="FFFFFF"/>
                </a:solidFill>
              </a:defRPr>
            </a:lvl1pPr>
            <a:extLst/>
          </a:lstStyle>
          <a:p>
            <a:pPr lvl="0"/>
            <a:r>
              <a:rPr lang="zh-CN" altLang="en-US" smtClean="0"/>
              <a:t>单击此处编辑母版文本样式</a:t>
            </a:r>
          </a:p>
        </p:txBody>
      </p:sp>
      <p:sp>
        <p:nvSpPr>
          <p:cNvPr id="15" name="Text Placeholder 14"/>
          <p:cNvSpPr>
            <a:spLocks noGrp="1"/>
          </p:cNvSpPr>
          <p:nvPr>
            <p:ph type="body" sz="quarter" idx="19"/>
          </p:nvPr>
        </p:nvSpPr>
        <p:spPr>
          <a:xfrm>
            <a:off x="4800600" y="1816383"/>
            <a:ext cx="3886200" cy="707136"/>
          </a:xfrm>
          <a:solidFill>
            <a:schemeClr val="accent4"/>
          </a:solidFill>
        </p:spPr>
        <p:txBody>
          <a:bodyPr rtlCol="0" anchor="ctr"/>
          <a:lstStyle>
            <a:lvl1pPr eaLnBrk="1" latinLnBrk="0" hangingPunct="1">
              <a:buFontTx/>
              <a:buNone/>
              <a:defRPr kumimoji="0" lang="zh-CN" sz="2000" b="1">
                <a:solidFill>
                  <a:srgbClr val="FFFFFF"/>
                </a:solidFill>
              </a:defRPr>
            </a:lvl1pPr>
            <a:extLst/>
          </a:lstStyle>
          <a:p>
            <a:pPr lvl="0"/>
            <a:r>
              <a:rPr lang="zh-CN" altLang="en-US" smtClean="0"/>
              <a:t>单击此处编辑母版文本样式</a:t>
            </a:r>
          </a:p>
        </p:txBody>
      </p:sp>
      <p:sp>
        <p:nvSpPr>
          <p:cNvPr id="7" name="Date Placeholder 9"/>
          <p:cNvSpPr>
            <a:spLocks noGrp="1"/>
          </p:cNvSpPr>
          <p:nvPr>
            <p:ph type="dt" sz="half" idx="20"/>
          </p:nvPr>
        </p:nvSpPr>
        <p:spPr/>
        <p:txBody>
          <a:bodyPr rtlCol="0"/>
          <a:lstStyle>
            <a:lvl1pPr>
              <a:defRPr/>
            </a:lvl1pPr>
            <a:extLst/>
          </a:lstStyle>
          <a:p>
            <a:pPr>
              <a:defRPr/>
            </a:pPr>
            <a:fld id="{520207CC-2A65-4F94-ACE5-68B5A8A8C606}" type="datetime1">
              <a:rPr altLang="en-US"/>
              <a:pPr>
                <a:defRPr/>
              </a:pPr>
              <a:t>2010/12/12</a:t>
            </a:fld>
            <a:endParaRPr/>
          </a:p>
        </p:txBody>
      </p:sp>
      <p:sp>
        <p:nvSpPr>
          <p:cNvPr id="8" name="Slide Number Placeholder 11"/>
          <p:cNvSpPr>
            <a:spLocks noGrp="1"/>
          </p:cNvSpPr>
          <p:nvPr>
            <p:ph type="sldNum" sz="quarter" idx="21"/>
          </p:nvPr>
        </p:nvSpPr>
        <p:spPr/>
        <p:txBody>
          <a:bodyPr rtlCol="0"/>
          <a:lstStyle>
            <a:lvl1pPr>
              <a:defRPr/>
            </a:lvl1pPr>
            <a:extLst/>
          </a:lstStyle>
          <a:p>
            <a:pPr>
              <a:defRPr/>
            </a:pPr>
            <a:fld id="{96D9E78D-6539-4FBB-B789-ED56C9A89DCE}" type="slidenum">
              <a:rPr lang="en-US" altLang="zh-CN"/>
              <a:pPr>
                <a:defRPr/>
              </a:pPr>
              <a:t>‹#›</a:t>
            </a:fld>
            <a:endParaRPr/>
          </a:p>
        </p:txBody>
      </p:sp>
      <p:sp>
        <p:nvSpPr>
          <p:cNvPr id="9" name="Footer Placeholder 13"/>
          <p:cNvSpPr>
            <a:spLocks noGrp="1"/>
          </p:cNvSpPr>
          <p:nvPr>
            <p:ph type="ftr" sz="quarter" idx="22"/>
          </p:nvPr>
        </p:nvSpPr>
        <p:spPr/>
        <p:txBody>
          <a:bodyPr rtlCol="0"/>
          <a:lstStyle>
            <a:lvl1pPr>
              <a:defRPr/>
            </a:lvl1pPr>
            <a:extLst/>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zh-CN" altLang="en-US" smtClean="0"/>
              <a:t>单击此处编辑母版标题样式</a:t>
            </a:r>
            <a:endParaRPr/>
          </a:p>
        </p:txBody>
      </p:sp>
      <p:sp>
        <p:nvSpPr>
          <p:cNvPr id="3" name="Date Placeholder 13"/>
          <p:cNvSpPr>
            <a:spLocks noGrp="1"/>
          </p:cNvSpPr>
          <p:nvPr>
            <p:ph type="dt" sz="half" idx="10"/>
          </p:nvPr>
        </p:nvSpPr>
        <p:spPr/>
        <p:txBody>
          <a:bodyPr/>
          <a:lstStyle>
            <a:lvl1pPr>
              <a:defRPr/>
            </a:lvl1pPr>
          </a:lstStyle>
          <a:p>
            <a:pPr>
              <a:defRPr/>
            </a:pPr>
            <a:fld id="{B6FB208E-BCED-49CC-B72D-FD508586B557}" type="datetime1">
              <a:rPr altLang="en-US"/>
              <a:pPr>
                <a:defRPr/>
              </a:pPr>
              <a:t>2010/12/12</a:t>
            </a:fld>
            <a:endParaRPr/>
          </a:p>
        </p:txBody>
      </p:sp>
      <p:sp>
        <p:nvSpPr>
          <p:cNvPr id="4" name="Footer Placeholder 2"/>
          <p:cNvSpPr>
            <a:spLocks noGrp="1"/>
          </p:cNvSpPr>
          <p:nvPr>
            <p:ph type="ftr" sz="quarter" idx="11"/>
          </p:nvPr>
        </p:nvSpPr>
        <p:spPr/>
        <p:txBody>
          <a:bodyPr/>
          <a:lstStyle>
            <a:lvl1pPr>
              <a:defRPr/>
            </a:lvl1pPr>
          </a:lstStyle>
          <a:p>
            <a:pPr>
              <a:defRPr/>
            </a:pPr>
            <a:endParaRPr/>
          </a:p>
        </p:txBody>
      </p:sp>
      <p:sp>
        <p:nvSpPr>
          <p:cNvPr id="5" name="Slide Number Placeholder 22"/>
          <p:cNvSpPr>
            <a:spLocks noGrp="1"/>
          </p:cNvSpPr>
          <p:nvPr>
            <p:ph type="sldNum" sz="quarter" idx="12"/>
          </p:nvPr>
        </p:nvSpPr>
        <p:spPr/>
        <p:txBody>
          <a:bodyPr/>
          <a:lstStyle>
            <a:lvl1pPr>
              <a:defRPr/>
            </a:lvl1pPr>
          </a:lstStyle>
          <a:p>
            <a:pPr>
              <a:defRPr/>
            </a:pPr>
            <a:fld id="{482D7BAA-A2E5-4CAA-89E4-492CF42FD0B4}" type="slidenum">
              <a:rPr lang="en-US" altLang="zh-CN"/>
              <a:pPr>
                <a:def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A5D3D76B-BB01-464B-BBF6-1E4346BAE4B1}" type="datetime1">
              <a:rPr altLang="en-US"/>
              <a:pPr>
                <a:defRPr/>
              </a:pPr>
              <a:t>2010/12/12</a:t>
            </a:fld>
            <a:endParaRPr/>
          </a:p>
        </p:txBody>
      </p:sp>
      <p:sp>
        <p:nvSpPr>
          <p:cNvPr id="3" name="Footer Placeholder 2"/>
          <p:cNvSpPr>
            <a:spLocks noGrp="1"/>
          </p:cNvSpPr>
          <p:nvPr>
            <p:ph type="ftr" sz="quarter" idx="11"/>
          </p:nvPr>
        </p:nvSpPr>
        <p:spPr/>
        <p:txBody>
          <a:bodyPr/>
          <a:lstStyle>
            <a:lvl1pPr>
              <a:defRPr/>
            </a:lvl1pPr>
            <a:extLst/>
          </a:lstStyle>
          <a:p>
            <a:pPr>
              <a:defRPr/>
            </a:pPr>
            <a:endParaRPr/>
          </a:p>
        </p:txBody>
      </p:sp>
      <p:sp>
        <p:nvSpPr>
          <p:cNvPr id="4" name="Slide Number Placeholder 3"/>
          <p:cNvSpPr>
            <a:spLocks noGrp="1"/>
          </p:cNvSpPr>
          <p:nvPr>
            <p:ph type="sldNum" sz="quarter" idx="12"/>
          </p:nvPr>
        </p:nvSpPr>
        <p:spPr>
          <a:xfrm>
            <a:off x="0" y="6248400"/>
            <a:ext cx="533400" cy="381000"/>
          </a:xfrm>
        </p:spPr>
        <p:txBody>
          <a:bodyPr/>
          <a:lstStyle>
            <a:lvl1pPr eaLnBrk="1" latinLnBrk="0" hangingPunct="1">
              <a:defRPr kumimoji="0" lang="zh-CN">
                <a:solidFill>
                  <a:schemeClr val="tx2"/>
                </a:solidFill>
              </a:defRPr>
            </a:lvl1pPr>
            <a:extLst/>
          </a:lstStyle>
          <a:p>
            <a:pPr>
              <a:defRPr/>
            </a:pPr>
            <a:fld id="{467B25B7-7A93-4FA2-9F1C-EF2B4F9C87D5}" type="slidenum">
              <a:rPr lang="en-US" altLang="zh-CN"/>
              <a:pPr>
                <a:def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157480"/>
            <a:ext cx="8153400" cy="1341120"/>
          </a:xfrm>
        </p:spPr>
        <p:txBody>
          <a:bodyPr/>
          <a:lstStyle>
            <a:lvl1pPr algn="l" eaLnBrk="1" latinLnBrk="0" hangingPunct="1">
              <a:buNone/>
              <a:defRPr kumimoji="0" lang="zh-CN" sz="4200" b="0"/>
            </a:lvl1pPr>
            <a:extLst/>
          </a:lstStyle>
          <a:p>
            <a:r>
              <a:rPr lang="zh-CN" altLang="en-US" smtClean="0"/>
              <a:t>单击此处编辑母版标题样式</a:t>
            </a:r>
            <a:endParaRPr/>
          </a:p>
        </p:txBody>
      </p:sp>
      <p:sp>
        <p:nvSpPr>
          <p:cNvPr id="3" name="Text Placeholder 2"/>
          <p:cNvSpPr>
            <a:spLocks noGrp="1"/>
          </p:cNvSpPr>
          <p:nvPr>
            <p:ph type="body" idx="1"/>
          </p:nvPr>
        </p:nvSpPr>
        <p:spPr>
          <a:xfrm>
            <a:off x="609600" y="1905000"/>
            <a:ext cx="16002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zh-CN" sz="1800"/>
            </a:lvl1pPr>
            <a:lvl2pPr eaLnBrk="1" latinLnBrk="0" hangingPunct="1">
              <a:buNone/>
              <a:defRPr kumimoji="0" lang="zh-CN" sz="1200"/>
            </a:lvl2pPr>
            <a:lvl3pPr eaLnBrk="1" latinLnBrk="0" hangingPunct="1">
              <a:buNone/>
              <a:defRPr kumimoji="0" lang="zh-CN" sz="1000"/>
            </a:lvl3pPr>
            <a:lvl4pPr eaLnBrk="1" latinLnBrk="0" hangingPunct="1">
              <a:buNone/>
              <a:defRPr kumimoji="0" lang="zh-CN" sz="900"/>
            </a:lvl4pPr>
            <a:lvl5pPr eaLnBrk="1" latinLnBrk="0" hangingPunct="1">
              <a:buNone/>
              <a:defRPr kumimoji="0" lang="zh-CN" sz="900"/>
            </a:lvl5pPr>
            <a:extLst/>
          </a:lstStyle>
          <a:p>
            <a:pPr lvl="0"/>
            <a:r>
              <a:rPr lang="zh-CN" altLang="en-US" smtClean="0"/>
              <a:t>单击此处编辑母版文本样式</a:t>
            </a:r>
          </a:p>
        </p:txBody>
      </p:sp>
      <p:sp>
        <p:nvSpPr>
          <p:cNvPr id="9" name="Content Placeholder 8"/>
          <p:cNvSpPr>
            <a:spLocks noGrp="1"/>
          </p:cNvSpPr>
          <p:nvPr>
            <p:ph sz="quarter" idx="13"/>
          </p:nvPr>
        </p:nvSpPr>
        <p:spPr>
          <a:xfrm>
            <a:off x="2362200" y="1905000"/>
            <a:ext cx="6400800" cy="4267200"/>
          </a:xfrm>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5" name="Date Placeholder 13"/>
          <p:cNvSpPr>
            <a:spLocks noGrp="1"/>
          </p:cNvSpPr>
          <p:nvPr>
            <p:ph type="dt" sz="half" idx="14"/>
          </p:nvPr>
        </p:nvSpPr>
        <p:spPr/>
        <p:txBody>
          <a:bodyPr/>
          <a:lstStyle>
            <a:lvl1pPr>
              <a:defRPr/>
            </a:lvl1pPr>
          </a:lstStyle>
          <a:p>
            <a:pPr>
              <a:defRPr/>
            </a:pPr>
            <a:fld id="{DEC98890-6215-4320-8E18-809CE2A3411D}" type="datetime1">
              <a:rPr altLang="en-US"/>
              <a:pPr>
                <a:defRPr/>
              </a:pPr>
              <a:t>2010/12/12</a:t>
            </a:fld>
            <a:endParaRPr/>
          </a:p>
        </p:txBody>
      </p:sp>
      <p:sp>
        <p:nvSpPr>
          <p:cNvPr id="6" name="Footer Placeholder 2"/>
          <p:cNvSpPr>
            <a:spLocks noGrp="1"/>
          </p:cNvSpPr>
          <p:nvPr>
            <p:ph type="ftr" sz="quarter" idx="15"/>
          </p:nvPr>
        </p:nvSpPr>
        <p:spPr/>
        <p:txBody>
          <a:bodyPr/>
          <a:lstStyle>
            <a:lvl1pPr>
              <a:defRPr/>
            </a:lvl1pPr>
          </a:lstStyle>
          <a:p>
            <a:pPr>
              <a:defRPr/>
            </a:pPr>
            <a:endParaRPr/>
          </a:p>
        </p:txBody>
      </p:sp>
      <p:sp>
        <p:nvSpPr>
          <p:cNvPr id="7" name="Slide Number Placeholder 22"/>
          <p:cNvSpPr>
            <a:spLocks noGrp="1"/>
          </p:cNvSpPr>
          <p:nvPr>
            <p:ph type="sldNum" sz="quarter" idx="16"/>
          </p:nvPr>
        </p:nvSpPr>
        <p:spPr/>
        <p:txBody>
          <a:bodyPr/>
          <a:lstStyle>
            <a:lvl1pPr>
              <a:defRPr/>
            </a:lvl1pPr>
          </a:lstStyle>
          <a:p>
            <a:pPr>
              <a:defRPr/>
            </a:pPr>
            <a:fld id="{D122B00F-0B6C-46F9-A7F5-DCB131831A24}" type="slidenum">
              <a:rPr lang="en-US" altLang="zh-CN"/>
              <a:pPr>
                <a:def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7" name="Rectangle 9"/>
          <p:cNvSpPr/>
          <p:nvPr/>
        </p:nvSpPr>
        <p:spPr>
          <a:xfrm>
            <a:off x="1544638" y="4654550"/>
            <a:ext cx="758983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8" name="Rectangle 10"/>
          <p:cNvSpPr/>
          <p:nvPr/>
        </p:nvSpPr>
        <p:spPr>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normAutofit/>
          </a:bodyPr>
          <a:lstStyle>
            <a:lvl1pPr eaLnBrk="1" latinLnBrk="0" hangingPunct="1">
              <a:buNone/>
              <a:defRPr kumimoji="0" lang="zh-CN" sz="3200"/>
            </a:lvl1pPr>
            <a:extLst/>
          </a:lstStyle>
          <a:p>
            <a:pPr lvl="0"/>
            <a:r>
              <a:rPr lang="zh-CN" altLang="en-US" noProof="0" smtClean="0"/>
              <a:t>单击图标添加图片</a:t>
            </a:r>
            <a:endParaRPr lang="zh-CN" noProof="0"/>
          </a:p>
        </p:txBody>
      </p:sp>
      <p:sp>
        <p:nvSpPr>
          <p:cNvPr id="4" name="Text Placeholder 3"/>
          <p:cNvSpPr>
            <a:spLocks noGrp="1"/>
          </p:cNvSpPr>
          <p:nvPr>
            <p:ph type="body" sz="half" idx="2"/>
          </p:nvPr>
        </p:nvSpPr>
        <p:spPr>
          <a:xfrm>
            <a:off x="1600200" y="5486400"/>
            <a:ext cx="7315200" cy="685800"/>
          </a:xfrm>
        </p:spPr>
        <p:txBody>
          <a:bodyPr/>
          <a:lstStyle>
            <a:lvl1pPr marL="0" indent="0" eaLnBrk="1" latinLnBrk="0" hangingPunct="1">
              <a:buFontTx/>
              <a:buNone/>
              <a:defRPr kumimoji="0" lang="zh-CN" sz="1700"/>
            </a:lvl1pPr>
            <a:lvl2pPr eaLnBrk="1" latinLnBrk="0" hangingPunct="1">
              <a:buFontTx/>
              <a:buNone/>
              <a:defRPr kumimoji="0" lang="zh-CN" sz="1200"/>
            </a:lvl2pPr>
            <a:lvl3pPr eaLnBrk="1" latinLnBrk="0" hangingPunct="1">
              <a:buFontTx/>
              <a:buNone/>
              <a:defRPr kumimoji="0" lang="zh-CN" sz="1000"/>
            </a:lvl3pPr>
            <a:lvl4pPr eaLnBrk="1" latinLnBrk="0" hangingPunct="1">
              <a:buFontTx/>
              <a:buNone/>
              <a:defRPr kumimoji="0" lang="zh-CN" sz="900"/>
            </a:lvl4pPr>
            <a:lvl5pPr eaLnBrk="1" latinLnBrk="0" hangingPunct="1">
              <a:buFontTx/>
              <a:buNone/>
              <a:defRPr kumimoji="0" lang="zh-CN" sz="900"/>
            </a:lvl5pPr>
            <a:extLst/>
          </a:lstStyle>
          <a:p>
            <a:pPr lvl="0"/>
            <a:r>
              <a:rPr lang="zh-CN" altLang="en-US" smtClean="0"/>
              <a:t>单击此处编辑母版文本样式</a:t>
            </a:r>
          </a:p>
        </p:txBody>
      </p:sp>
      <p:sp>
        <p:nvSpPr>
          <p:cNvPr id="2" name="Title 1"/>
          <p:cNvSpPr>
            <a:spLocks noGrp="1"/>
          </p:cNvSpPr>
          <p:nvPr>
            <p:ph type="title"/>
          </p:nvPr>
        </p:nvSpPr>
        <p:spPr>
          <a:xfrm>
            <a:off x="1600200" y="4724400"/>
            <a:ext cx="7315200" cy="609600"/>
          </a:xfrm>
        </p:spPr>
        <p:txBody>
          <a:bodyPr anchor="ctr"/>
          <a:lstStyle>
            <a:lvl1pPr algn="l" eaLnBrk="1" latinLnBrk="0" hangingPunct="1">
              <a:buNone/>
              <a:defRPr kumimoji="0" lang="zh-CN" sz="2800" b="0">
                <a:solidFill>
                  <a:srgbClr val="FFFFFF"/>
                </a:solidFill>
              </a:defRPr>
            </a:lvl1pPr>
            <a:extLst/>
          </a:lstStyle>
          <a:p>
            <a:r>
              <a:rPr lang="zh-CN" altLang="en-US" smtClean="0"/>
              <a:t>单击此处编辑母版标题样式</a:t>
            </a:r>
            <a:endParaRPr/>
          </a:p>
        </p:txBody>
      </p:sp>
      <p:sp>
        <p:nvSpPr>
          <p:cNvPr id="9" name="Date Placeholder 11"/>
          <p:cNvSpPr>
            <a:spLocks noGrp="1"/>
          </p:cNvSpPr>
          <p:nvPr>
            <p:ph type="dt" sz="half" idx="10"/>
          </p:nvPr>
        </p:nvSpPr>
        <p:spPr>
          <a:xfrm>
            <a:off x="6248400" y="6248400"/>
            <a:ext cx="2667000" cy="365125"/>
          </a:xfrm>
        </p:spPr>
        <p:txBody>
          <a:bodyPr rtlCol="0"/>
          <a:lstStyle>
            <a:lvl1pPr>
              <a:defRPr/>
            </a:lvl1pPr>
            <a:extLst/>
          </a:lstStyle>
          <a:p>
            <a:pPr>
              <a:defRPr/>
            </a:pPr>
            <a:fld id="{D185E315-99D5-4730-A314-AD7FAD8ABBD6}" type="datetime1">
              <a:rPr altLang="en-US"/>
              <a:pPr>
                <a:defRPr/>
              </a:pPr>
              <a:t>2010/12/12</a:t>
            </a:fld>
            <a:endParaRPr/>
          </a:p>
        </p:txBody>
      </p:sp>
      <p:sp>
        <p:nvSpPr>
          <p:cNvPr id="10" name="Slide Number Placeholder 12"/>
          <p:cNvSpPr>
            <a:spLocks noGrp="1"/>
          </p:cNvSpPr>
          <p:nvPr>
            <p:ph type="sldNum" sz="quarter" idx="11"/>
          </p:nvPr>
        </p:nvSpPr>
        <p:spPr>
          <a:xfrm>
            <a:off x="0" y="4667250"/>
            <a:ext cx="1447800" cy="663575"/>
          </a:xfrm>
        </p:spPr>
        <p:txBody>
          <a:bodyPr rtlCol="0"/>
          <a:lstStyle>
            <a:lvl1pPr eaLnBrk="1" latinLnBrk="0" hangingPunct="1">
              <a:defRPr kumimoji="0" lang="zh-CN" sz="2800"/>
            </a:lvl1pPr>
            <a:extLst/>
          </a:lstStyle>
          <a:p>
            <a:pPr>
              <a:defRPr/>
            </a:pPr>
            <a:fld id="{7B5D6338-E868-4BCB-82AA-A778422CF734}" type="slidenum">
              <a:rPr lang="en-US" altLang="zh-CN"/>
              <a:pPr>
                <a:defRPr/>
              </a:pPr>
              <a:t>‹#›</a:t>
            </a:fld>
            <a:endParaRPr/>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extLst/>
          </a:lstStyle>
          <a:p>
            <a:pPr>
              <a:defRPr/>
            </a:pPr>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2290" name="Text Placeholder 12"/>
          <p:cNvSpPr>
            <a:spLocks noGrp="1"/>
          </p:cNvSpPr>
          <p:nvPr>
            <p:ph type="body" idx="1"/>
          </p:nvPr>
        </p:nvSpPr>
        <p:spPr bwMode="auto">
          <a:xfrm>
            <a:off x="612775" y="1803400"/>
            <a:ext cx="8153400" cy="4322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lang="zh-CN" sz="1400">
                <a:solidFill>
                  <a:schemeClr val="tx2"/>
                </a:solidFill>
                <a:latin typeface="+mn-lt"/>
                <a:ea typeface="+mn-ea"/>
              </a:defRPr>
            </a:lvl1pPr>
            <a:extLst/>
          </a:lstStyle>
          <a:p>
            <a:pPr>
              <a:defRPr/>
            </a:pPr>
            <a:fld id="{67AF6BBF-EEB8-4E90-A83F-55FE1D970247}" type="datetime1">
              <a:rPr altLang="en-US"/>
              <a:pPr>
                <a:defRPr/>
              </a:pPr>
              <a:t>2010/12/12</a:t>
            </a:fld>
            <a:endParaRPr/>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lang="zh-CN" sz="1400">
                <a:solidFill>
                  <a:schemeClr val="tx2"/>
                </a:solidFill>
                <a:latin typeface="+mn-lt"/>
                <a:ea typeface="+mn-ea"/>
              </a:defRPr>
            </a:lvl1pPr>
            <a:extLst/>
          </a:lstStyle>
          <a:p>
            <a:pPr>
              <a:defRPr/>
            </a:pPr>
            <a:endParaRPr/>
          </a:p>
        </p:txBody>
      </p:sp>
      <p:sp>
        <p:nvSpPr>
          <p:cNvPr id="7" name="Rectangle 6"/>
          <p:cNvSpPr/>
          <p:nvPr/>
        </p:nvSpPr>
        <p:spPr>
          <a:xfrm>
            <a:off x="0" y="1460500"/>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8" name="Rectangle 7"/>
          <p:cNvSpPr/>
          <p:nvPr/>
        </p:nvSpPr>
        <p:spPr>
          <a:xfrm>
            <a:off x="0" y="1506538"/>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9" name="Rectangle 8"/>
          <p:cNvSpPr/>
          <p:nvPr/>
        </p:nvSpPr>
        <p:spPr>
          <a:xfrm>
            <a:off x="590550" y="150653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CN"/>
          </a:p>
        </p:txBody>
      </p:sp>
      <p:sp>
        <p:nvSpPr>
          <p:cNvPr id="23" name="Slide Number Placeholder 22"/>
          <p:cNvSpPr>
            <a:spLocks noGrp="1"/>
          </p:cNvSpPr>
          <p:nvPr>
            <p:ph type="sldNum" sz="quarter" idx="4"/>
          </p:nvPr>
        </p:nvSpPr>
        <p:spPr>
          <a:xfrm>
            <a:off x="0" y="1498600"/>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lang="zh-CN" sz="1400" b="1">
                <a:solidFill>
                  <a:srgbClr val="FFFFFF"/>
                </a:solidFill>
                <a:latin typeface="+mn-lt"/>
                <a:ea typeface="+mn-ea"/>
              </a:defRPr>
            </a:lvl1pPr>
            <a:extLst/>
          </a:lstStyle>
          <a:p>
            <a:pPr>
              <a:defRPr/>
            </a:pPr>
            <a:fld id="{F6DDBDC6-0BB9-466E-B9E7-210B991A123F}" type="slidenum">
              <a:rPr lang="en-US" altLang="zh-CN"/>
              <a:pPr>
                <a:defRPr/>
              </a:pPr>
              <a:t>‹#›</a:t>
            </a:fld>
            <a:endParaRPr/>
          </a:p>
        </p:txBody>
      </p:sp>
      <p:sp>
        <p:nvSpPr>
          <p:cNvPr id="12297" name="Title Placeholder 21"/>
          <p:cNvSpPr>
            <a:spLocks noGrp="1"/>
          </p:cNvSpPr>
          <p:nvPr>
            <p:ph type="title"/>
          </p:nvPr>
        </p:nvSpPr>
        <p:spPr bwMode="auto">
          <a:xfrm>
            <a:off x="609600" y="157163"/>
            <a:ext cx="8153400" cy="13414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smtClean="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Lst>
  <p:txStyles>
    <p:titleStyle>
      <a:lvl1pPr algn="l" rtl="0" eaLnBrk="0" fontAlgn="base" hangingPunct="0">
        <a:spcBef>
          <a:spcPct val="0"/>
        </a:spcBef>
        <a:spcAft>
          <a:spcPct val="0"/>
        </a:spcAft>
        <a:defRPr lang="zh-CN"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ea typeface="华文仿宋" pitchFamily="2" charset="-122"/>
        </a:defRPr>
      </a:lvl2pPr>
      <a:lvl3pPr algn="l" rtl="0" eaLnBrk="0" fontAlgn="base" hangingPunct="0">
        <a:spcBef>
          <a:spcPct val="0"/>
        </a:spcBef>
        <a:spcAft>
          <a:spcPct val="0"/>
        </a:spcAft>
        <a:defRPr sz="4200">
          <a:solidFill>
            <a:schemeClr val="tx2"/>
          </a:solidFill>
          <a:latin typeface="Tw Cen MT" pitchFamily="34" charset="0"/>
          <a:ea typeface="华文仿宋" pitchFamily="2" charset="-122"/>
        </a:defRPr>
      </a:lvl3pPr>
      <a:lvl4pPr algn="l" rtl="0" eaLnBrk="0" fontAlgn="base" hangingPunct="0">
        <a:spcBef>
          <a:spcPct val="0"/>
        </a:spcBef>
        <a:spcAft>
          <a:spcPct val="0"/>
        </a:spcAft>
        <a:defRPr sz="4200">
          <a:solidFill>
            <a:schemeClr val="tx2"/>
          </a:solidFill>
          <a:latin typeface="Tw Cen MT" pitchFamily="34" charset="0"/>
          <a:ea typeface="华文仿宋" pitchFamily="2" charset="-122"/>
        </a:defRPr>
      </a:lvl4pPr>
      <a:lvl5pPr algn="l" rtl="0" eaLnBrk="0" fontAlgn="base" hangingPunct="0">
        <a:spcBef>
          <a:spcPct val="0"/>
        </a:spcBef>
        <a:spcAft>
          <a:spcPct val="0"/>
        </a:spcAft>
        <a:defRPr sz="4200">
          <a:solidFill>
            <a:schemeClr val="tx2"/>
          </a:solidFill>
          <a:latin typeface="Tw Cen MT" pitchFamily="34" charset="0"/>
          <a:ea typeface="华文仿宋" pitchFamily="2" charset="-122"/>
        </a:defRPr>
      </a:lvl5pPr>
      <a:lvl6pPr marL="457200" algn="l" rtl="0" fontAlgn="base">
        <a:spcBef>
          <a:spcPct val="0"/>
        </a:spcBef>
        <a:spcAft>
          <a:spcPct val="0"/>
        </a:spcAft>
        <a:defRPr sz="4200">
          <a:solidFill>
            <a:schemeClr val="tx2"/>
          </a:solidFill>
          <a:latin typeface="Tw Cen MT" pitchFamily="34" charset="0"/>
          <a:ea typeface="华文仿宋" pitchFamily="2" charset="-122"/>
        </a:defRPr>
      </a:lvl6pPr>
      <a:lvl7pPr marL="914400" algn="l" rtl="0" fontAlgn="base">
        <a:spcBef>
          <a:spcPct val="0"/>
        </a:spcBef>
        <a:spcAft>
          <a:spcPct val="0"/>
        </a:spcAft>
        <a:defRPr sz="4200">
          <a:solidFill>
            <a:schemeClr val="tx2"/>
          </a:solidFill>
          <a:latin typeface="Tw Cen MT" pitchFamily="34" charset="0"/>
          <a:ea typeface="华文仿宋" pitchFamily="2" charset="-122"/>
        </a:defRPr>
      </a:lvl7pPr>
      <a:lvl8pPr marL="1371600" algn="l" rtl="0" fontAlgn="base">
        <a:spcBef>
          <a:spcPct val="0"/>
        </a:spcBef>
        <a:spcAft>
          <a:spcPct val="0"/>
        </a:spcAft>
        <a:defRPr sz="4200">
          <a:solidFill>
            <a:schemeClr val="tx2"/>
          </a:solidFill>
          <a:latin typeface="Tw Cen MT" pitchFamily="34" charset="0"/>
          <a:ea typeface="华文仿宋" pitchFamily="2" charset="-122"/>
        </a:defRPr>
      </a:lvl8pPr>
      <a:lvl9pPr marL="1828800" algn="l" rtl="0" fontAlgn="base">
        <a:spcBef>
          <a:spcPct val="0"/>
        </a:spcBef>
        <a:spcAft>
          <a:spcPct val="0"/>
        </a:spcAft>
        <a:defRPr sz="4200">
          <a:solidFill>
            <a:schemeClr val="tx2"/>
          </a:solidFill>
          <a:latin typeface="Tw Cen MT" pitchFamily="34" charset="0"/>
          <a:ea typeface="华文仿宋" pitchFamily="2" charset="-122"/>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lang="zh-CN"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lang="zh-CN"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lang="zh-CN"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lang="zh-CN"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zh-CN" sz="1800" kern="1200" baseline="0">
          <a:solidFill>
            <a:schemeClr val="tx1"/>
          </a:solidFill>
          <a:latin typeface="+mn-lt"/>
          <a:ea typeface="+mn-ea"/>
          <a:cs typeface="+mn-cs"/>
        </a:defRPr>
      </a:lvl9pPr>
      <a:extLst/>
    </p:bodyStyle>
    <p:otherStyle>
      <a:lvl1pPr marL="0" algn="l" rtl="0" eaLnBrk="1" latinLnBrk="0" hangingPunct="1">
        <a:defRPr kumimoji="0" lang="zh-CN" kern="1200">
          <a:solidFill>
            <a:schemeClr val="tx1"/>
          </a:solidFill>
          <a:latin typeface="+mn-lt"/>
          <a:ea typeface="+mn-ea"/>
          <a:cs typeface="+mn-cs"/>
        </a:defRPr>
      </a:lvl1pPr>
      <a:lvl2pPr marL="457200" algn="l" rtl="0" eaLnBrk="1" latinLnBrk="0" hangingPunct="1">
        <a:defRPr kumimoji="0" lang="zh-CN" kern="1200">
          <a:solidFill>
            <a:schemeClr val="tx1"/>
          </a:solidFill>
          <a:latin typeface="+mn-lt"/>
          <a:ea typeface="+mn-ea"/>
          <a:cs typeface="+mn-cs"/>
        </a:defRPr>
      </a:lvl2pPr>
      <a:lvl3pPr marL="914400" algn="l" rtl="0" eaLnBrk="1" latinLnBrk="0" hangingPunct="1">
        <a:defRPr kumimoji="0" lang="zh-CN" kern="1200">
          <a:solidFill>
            <a:schemeClr val="tx1"/>
          </a:solidFill>
          <a:latin typeface="+mn-lt"/>
          <a:ea typeface="+mn-ea"/>
          <a:cs typeface="+mn-cs"/>
        </a:defRPr>
      </a:lvl3pPr>
      <a:lvl4pPr marL="1371600" algn="l" rtl="0" eaLnBrk="1" latinLnBrk="0" hangingPunct="1">
        <a:defRPr kumimoji="0" lang="zh-CN" kern="1200">
          <a:solidFill>
            <a:schemeClr val="tx1"/>
          </a:solidFill>
          <a:latin typeface="+mn-lt"/>
          <a:ea typeface="+mn-ea"/>
          <a:cs typeface="+mn-cs"/>
        </a:defRPr>
      </a:lvl4pPr>
      <a:lvl5pPr marL="1828800" algn="l" rtl="0" eaLnBrk="1" latinLnBrk="0" hangingPunct="1">
        <a:defRPr kumimoji="0" lang="zh-CN" kern="1200">
          <a:solidFill>
            <a:schemeClr val="tx1"/>
          </a:solidFill>
          <a:latin typeface="+mn-lt"/>
          <a:ea typeface="+mn-ea"/>
          <a:cs typeface="+mn-cs"/>
        </a:defRPr>
      </a:lvl5pPr>
      <a:lvl6pPr marL="2286000" algn="l" rtl="0" eaLnBrk="1" latinLnBrk="0" hangingPunct="1">
        <a:defRPr kumimoji="0" lang="zh-CN" kern="1200">
          <a:solidFill>
            <a:schemeClr val="tx1"/>
          </a:solidFill>
          <a:latin typeface="+mn-lt"/>
          <a:ea typeface="+mn-ea"/>
          <a:cs typeface="+mn-cs"/>
        </a:defRPr>
      </a:lvl6pPr>
      <a:lvl7pPr marL="2743200" algn="l" rtl="0" eaLnBrk="1" latinLnBrk="0" hangingPunct="1">
        <a:defRPr kumimoji="0" lang="zh-CN" kern="1200">
          <a:solidFill>
            <a:schemeClr val="tx1"/>
          </a:solidFill>
          <a:latin typeface="+mn-lt"/>
          <a:ea typeface="+mn-ea"/>
          <a:cs typeface="+mn-cs"/>
        </a:defRPr>
      </a:lvl7pPr>
      <a:lvl8pPr marL="3200400" algn="l" rtl="0" eaLnBrk="1" latinLnBrk="0" hangingPunct="1">
        <a:defRPr kumimoji="0" lang="zh-CN" kern="1200">
          <a:solidFill>
            <a:schemeClr val="tx1"/>
          </a:solidFill>
          <a:latin typeface="+mn-lt"/>
          <a:ea typeface="+mn-ea"/>
          <a:cs typeface="+mn-cs"/>
        </a:defRPr>
      </a:lvl8pPr>
      <a:lvl9pPr marL="3657600" algn="l" rtl="0" eaLnBrk="1" latinLnBrk="0" hangingPunct="1">
        <a:defRPr kumimoji="0" lang="zh-CN"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ode.google.com/p/luk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3B5998"/>
        </a:solidFill>
        <a:effectLst/>
      </p:bgPr>
    </p:bg>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2000250" y="1714133"/>
            <a:ext cx="5092030" cy="830997"/>
          </a:xfrm>
          <a:prstGeom prst="rect">
            <a:avLst/>
          </a:prstGeom>
          <a:noFill/>
          <a:ln w="9525">
            <a:noFill/>
            <a:miter lim="800000"/>
            <a:headEnd/>
            <a:tailEnd/>
          </a:ln>
        </p:spPr>
        <p:txBody>
          <a:bodyPr wrap="square" anchor="ctr">
            <a:spAutoFit/>
          </a:bodyPr>
          <a:lstStyle/>
          <a:p>
            <a:pPr marL="319088" indent="-319088" eaLnBrk="0" hangingPunct="0">
              <a:spcBef>
                <a:spcPts val="700"/>
              </a:spcBef>
              <a:buClr>
                <a:schemeClr val="accent2"/>
              </a:buClr>
              <a:buSzPct val="60000"/>
              <a:buFont typeface="Wingdings" pitchFamily="2" charset="2"/>
              <a:buNone/>
            </a:pPr>
            <a:r>
              <a:rPr lang="en-US" altLang="zh-CN" sz="4800" dirty="0" err="1" smtClean="0">
                <a:solidFill>
                  <a:schemeClr val="bg1"/>
                </a:solidFill>
                <a:latin typeface="黑体" pitchFamily="49" charset="-122"/>
                <a:ea typeface="黑体" pitchFamily="49" charset="-122"/>
              </a:rPr>
              <a:t>Lucene</a:t>
            </a:r>
            <a:r>
              <a:rPr lang="zh-CN" altLang="en-US" sz="4800" dirty="0" smtClean="0">
                <a:solidFill>
                  <a:schemeClr val="bg1"/>
                </a:solidFill>
                <a:latin typeface="黑体" pitchFamily="49" charset="-122"/>
                <a:ea typeface="黑体" pitchFamily="49" charset="-122"/>
              </a:rPr>
              <a:t>与全文检索</a:t>
            </a:r>
            <a:endParaRPr lang="zh-CN" altLang="en-US" sz="4800" dirty="0">
              <a:solidFill>
                <a:schemeClr val="bg1"/>
              </a:solidFill>
              <a:latin typeface="黑体" pitchFamily="49" charset="-122"/>
              <a:ea typeface="黑体" pitchFamily="49" charset="-122"/>
            </a:endParaRPr>
          </a:p>
        </p:txBody>
      </p:sp>
      <p:sp>
        <p:nvSpPr>
          <p:cNvPr id="6" name="矩形 5"/>
          <p:cNvSpPr/>
          <p:nvPr/>
        </p:nvSpPr>
        <p:spPr>
          <a:xfrm>
            <a:off x="6439413" y="0"/>
            <a:ext cx="2704587" cy="338554"/>
          </a:xfrm>
          <a:prstGeom prst="rect">
            <a:avLst/>
          </a:prstGeom>
        </p:spPr>
        <p:txBody>
          <a:bodyPr wrap="none">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zh-CN" altLang="en-US" sz="1600" b="1" dirty="0">
                <a:ln w="50800"/>
                <a:solidFill>
                  <a:schemeClr val="bg1">
                    <a:shade val="50000"/>
                  </a:schemeClr>
                </a:solidFill>
                <a:latin typeface="Arial" charset="0"/>
              </a:rPr>
              <a:t>拓宇内训 未经允许严禁外传</a:t>
            </a:r>
          </a:p>
        </p:txBody>
      </p:sp>
      <p:sp>
        <p:nvSpPr>
          <p:cNvPr id="22532" name="Rectangle 4"/>
          <p:cNvSpPr>
            <a:spLocks noChangeArrowheads="1"/>
          </p:cNvSpPr>
          <p:nvPr/>
        </p:nvSpPr>
        <p:spPr bwMode="auto">
          <a:xfrm>
            <a:off x="468313" y="6084888"/>
            <a:ext cx="4010025" cy="415925"/>
          </a:xfrm>
          <a:prstGeom prst="rect">
            <a:avLst/>
          </a:prstGeom>
          <a:noFill/>
          <a:ln w="9525">
            <a:noFill/>
            <a:miter lim="800000"/>
            <a:headEnd/>
            <a:tailEnd/>
          </a:ln>
        </p:spPr>
        <p:txBody>
          <a:bodyPr anchor="ctr">
            <a:spAutoFit/>
          </a:bodyPr>
          <a:lstStyle/>
          <a:p>
            <a:pPr marL="319088" indent="-319088" eaLnBrk="0" hangingPunct="0">
              <a:spcBef>
                <a:spcPts val="700"/>
              </a:spcBef>
              <a:buClr>
                <a:schemeClr val="accent2"/>
              </a:buClr>
              <a:buSzPct val="60000"/>
              <a:buFont typeface="Wingdings" pitchFamily="2" charset="2"/>
              <a:buNone/>
            </a:pPr>
            <a:r>
              <a:rPr lang="zh-CN" altLang="en-US" sz="2100">
                <a:solidFill>
                  <a:schemeClr val="bg1"/>
                </a:solidFill>
                <a:latin typeface="宋体" pitchFamily="2" charset="-122"/>
              </a:rPr>
              <a:t>青岛拓宇网络科技有限公司</a:t>
            </a:r>
          </a:p>
        </p:txBody>
      </p:sp>
      <p:pic>
        <p:nvPicPr>
          <p:cNvPr id="4098" name="Picture 2" descr="C:\Users\JSL\AppData\Local\Microsoft\Windows\Temporary Internet Files\Content.IE5\M5HLHGAT\MC90043164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140968"/>
            <a:ext cx="3530972" cy="3530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华文仿宋" pitchFamily="2" charset="-122"/>
              </a:rPr>
              <a:t>全文检索 </a:t>
            </a:r>
            <a:r>
              <a:rPr lang="en-US" altLang="zh-CN" dirty="0" smtClean="0">
                <a:ea typeface="华文仿宋" pitchFamily="2" charset="-122"/>
              </a:rPr>
              <a:t>VS.</a:t>
            </a:r>
            <a:r>
              <a:rPr lang="zh-CN" altLang="en-US" dirty="0" smtClean="0">
                <a:ea typeface="华文仿宋" pitchFamily="2" charset="-122"/>
              </a:rPr>
              <a:t>数据库</a:t>
            </a:r>
            <a:r>
              <a:rPr lang="en-US" altLang="zh-CN" dirty="0" smtClean="0">
                <a:ea typeface="华文仿宋" pitchFamily="2" charset="-122"/>
              </a:rPr>
              <a:t>LIKE</a:t>
            </a: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3733663911"/>
              </p:ext>
            </p:extLst>
          </p:nvPr>
        </p:nvGraphicFramePr>
        <p:xfrm>
          <a:off x="179512" y="1700808"/>
          <a:ext cx="8784976" cy="4968550"/>
        </p:xfrm>
        <a:graphic>
          <a:graphicData uri="http://schemas.openxmlformats.org/drawingml/2006/table">
            <a:tbl>
              <a:tblPr firstRow="1" bandRow="1">
                <a:tableStyleId>{5C22544A-7EE6-4342-B048-85BDC9FD1C3A}</a:tableStyleId>
              </a:tblPr>
              <a:tblGrid>
                <a:gridCol w="1296144"/>
                <a:gridCol w="3096344"/>
                <a:gridCol w="4392488"/>
              </a:tblGrid>
              <a:tr h="466151">
                <a:tc>
                  <a:txBody>
                    <a:bodyPr/>
                    <a:lstStyle/>
                    <a:p>
                      <a:pPr algn="ctr"/>
                      <a:r>
                        <a:rPr lang="zh-CN" altLang="en-US" dirty="0"/>
                        <a:t>　</a:t>
                      </a:r>
                    </a:p>
                  </a:txBody>
                  <a:tcPr anchor="ctr"/>
                </a:tc>
                <a:tc>
                  <a:txBody>
                    <a:bodyPr/>
                    <a:lstStyle/>
                    <a:p>
                      <a:pPr algn="ctr"/>
                      <a:r>
                        <a:rPr lang="zh-CN" altLang="en-US" dirty="0" smtClean="0"/>
                        <a:t>全文检索</a:t>
                      </a:r>
                      <a:endParaRPr lang="zh-CN" altLang="en-US" dirty="0"/>
                    </a:p>
                  </a:txBody>
                  <a:tcPr anchor="ctr"/>
                </a:tc>
                <a:tc>
                  <a:txBody>
                    <a:bodyPr/>
                    <a:lstStyle/>
                    <a:p>
                      <a:pPr algn="ctr"/>
                      <a:r>
                        <a:rPr lang="zh-CN" altLang="en-US" dirty="0" smtClean="0"/>
                        <a:t>数据库</a:t>
                      </a:r>
                      <a:r>
                        <a:rPr lang="en-US" altLang="zh-CN" dirty="0" smtClean="0"/>
                        <a:t>LIKE</a:t>
                      </a:r>
                      <a:endParaRPr lang="zh-CN" altLang="en-US" dirty="0"/>
                    </a:p>
                  </a:txBody>
                  <a:tcPr anchor="ctr"/>
                </a:tc>
              </a:tr>
              <a:tr h="911016">
                <a:tc>
                  <a:txBody>
                    <a:bodyPr/>
                    <a:lstStyle/>
                    <a:p>
                      <a:r>
                        <a:rPr lang="zh-CN" altLang="en-US" sz="1500"/>
                        <a:t>索引</a:t>
                      </a:r>
                    </a:p>
                  </a:txBody>
                  <a:tcPr anchor="ctr"/>
                </a:tc>
                <a:tc>
                  <a:txBody>
                    <a:bodyPr/>
                    <a:lstStyle/>
                    <a:p>
                      <a:r>
                        <a:rPr lang="zh-CN" altLang="en-US" sz="1500" dirty="0"/>
                        <a:t>将数据源中的数据都通过全文索引一一</a:t>
                      </a:r>
                      <a:r>
                        <a:rPr lang="zh-CN" altLang="en-US" sz="1500" dirty="0" smtClean="0"/>
                        <a:t>建立倒排索引</a:t>
                      </a:r>
                      <a:endParaRPr lang="zh-CN" altLang="en-US" sz="1500" dirty="0"/>
                    </a:p>
                  </a:txBody>
                  <a:tcPr anchor="ctr"/>
                </a:tc>
                <a:tc>
                  <a:txBody>
                    <a:bodyPr/>
                    <a:lstStyle/>
                    <a:p>
                      <a:r>
                        <a:rPr lang="zh-CN" altLang="en-US" sz="1500" dirty="0"/>
                        <a:t>对于</a:t>
                      </a:r>
                      <a:r>
                        <a:rPr lang="en-US" altLang="zh-CN" sz="1500" dirty="0"/>
                        <a:t>LIKE</a:t>
                      </a:r>
                      <a:r>
                        <a:rPr lang="zh-CN" altLang="en-US" sz="1500" dirty="0"/>
                        <a:t>查询来说，</a:t>
                      </a:r>
                      <a:r>
                        <a:rPr lang="zh-CN" altLang="en-US" sz="1500" dirty="0" smtClean="0"/>
                        <a:t>数据索引很少能用上。</a:t>
                      </a:r>
                      <a:r>
                        <a:rPr lang="zh-CN" altLang="en-US" sz="1500" dirty="0"/>
                        <a:t>数据需要逐个便利记录进行</a:t>
                      </a:r>
                      <a:r>
                        <a:rPr lang="en-US" altLang="zh-CN" sz="1500" dirty="0"/>
                        <a:t>GREP</a:t>
                      </a:r>
                      <a:r>
                        <a:rPr lang="zh-CN" altLang="en-US" sz="1500" dirty="0"/>
                        <a:t>式的模糊匹配，比有索引的搜索速度要有多个数量级的下降。</a:t>
                      </a:r>
                    </a:p>
                  </a:txBody>
                  <a:tcPr anchor="ctr"/>
                </a:tc>
              </a:tr>
              <a:tr h="911016">
                <a:tc>
                  <a:txBody>
                    <a:bodyPr/>
                    <a:lstStyle/>
                    <a:p>
                      <a:r>
                        <a:rPr lang="zh-CN" altLang="en-US" sz="1500" dirty="0"/>
                        <a:t>匹配效果</a:t>
                      </a:r>
                    </a:p>
                  </a:txBody>
                  <a:tcPr anchor="ctr"/>
                </a:tc>
                <a:tc>
                  <a:txBody>
                    <a:bodyPr/>
                    <a:lstStyle/>
                    <a:p>
                      <a:r>
                        <a:rPr lang="zh-CN" altLang="en-US" sz="1500" dirty="0"/>
                        <a:t>通过词元</a:t>
                      </a:r>
                      <a:r>
                        <a:rPr lang="en-US" altLang="zh-CN" sz="1500" dirty="0"/>
                        <a:t>(term)</a:t>
                      </a:r>
                      <a:r>
                        <a:rPr lang="zh-CN" altLang="en-US" sz="1500" dirty="0"/>
                        <a:t>进行匹配，通过语言分析接口的实现，可以实现对中文等非英语的支持。</a:t>
                      </a:r>
                    </a:p>
                  </a:txBody>
                  <a:tcPr anchor="ctr"/>
                </a:tc>
                <a:tc>
                  <a:txBody>
                    <a:bodyPr/>
                    <a:lstStyle/>
                    <a:p>
                      <a:r>
                        <a:rPr lang="zh-CN" altLang="en-US" sz="1500" dirty="0"/>
                        <a:t>使用：</a:t>
                      </a:r>
                      <a:r>
                        <a:rPr lang="en-US" sz="1500" dirty="0"/>
                        <a:t>like "%net%" </a:t>
                      </a:r>
                      <a:r>
                        <a:rPr lang="zh-CN" altLang="en-US" sz="1500" dirty="0"/>
                        <a:t>会把</a:t>
                      </a:r>
                      <a:r>
                        <a:rPr lang="en-US" sz="1500" dirty="0" smtClean="0"/>
                        <a:t>net</a:t>
                      </a:r>
                      <a:r>
                        <a:rPr lang="en-US" altLang="zh-CN" sz="1500" dirty="0" smtClean="0"/>
                        <a:t>work</a:t>
                      </a:r>
                      <a:r>
                        <a:rPr lang="zh-CN" altLang="en-US" sz="1500" dirty="0" smtClean="0"/>
                        <a:t>也</a:t>
                      </a:r>
                      <a:r>
                        <a:rPr lang="zh-CN" altLang="en-US" sz="1500" dirty="0"/>
                        <a:t>匹配出来，</a:t>
                      </a:r>
                      <a:br>
                        <a:rPr lang="zh-CN" altLang="en-US" sz="1500" dirty="0"/>
                      </a:br>
                      <a:r>
                        <a:rPr lang="zh-CN" altLang="en-US" sz="1500" dirty="0"/>
                        <a:t>多个关键词的模糊匹配：使用</a:t>
                      </a:r>
                      <a:r>
                        <a:rPr lang="en-US" sz="1500" dirty="0"/>
                        <a:t>like "%</a:t>
                      </a:r>
                      <a:r>
                        <a:rPr lang="en-US" sz="1500" dirty="0" err="1"/>
                        <a:t>com%net</a:t>
                      </a:r>
                      <a:r>
                        <a:rPr lang="en-US" sz="1500" dirty="0"/>
                        <a:t>%"：</a:t>
                      </a:r>
                      <a:r>
                        <a:rPr lang="zh-CN" altLang="en-US" sz="1500" dirty="0"/>
                        <a:t>就不能匹配词序颠倒的</a:t>
                      </a:r>
                      <a:r>
                        <a:rPr lang="en-US" sz="1500" dirty="0" err="1"/>
                        <a:t>xxx.net..xxx.com</a:t>
                      </a:r>
                      <a:endParaRPr lang="en-US" sz="1500" dirty="0"/>
                    </a:p>
                  </a:txBody>
                  <a:tcPr anchor="ctr"/>
                </a:tc>
              </a:tr>
              <a:tr h="858335">
                <a:tc>
                  <a:txBody>
                    <a:bodyPr/>
                    <a:lstStyle/>
                    <a:p>
                      <a:r>
                        <a:rPr lang="zh-CN" altLang="en-US" sz="1500"/>
                        <a:t>匹配度</a:t>
                      </a:r>
                    </a:p>
                  </a:txBody>
                  <a:tcPr anchor="ctr"/>
                </a:tc>
                <a:tc>
                  <a:txBody>
                    <a:bodyPr/>
                    <a:lstStyle/>
                    <a:p>
                      <a:r>
                        <a:rPr lang="zh-CN" altLang="en-US" sz="1500" dirty="0"/>
                        <a:t>有匹配度算法，将匹配程度（相似度）比较高的结果排在前面。</a:t>
                      </a:r>
                    </a:p>
                  </a:txBody>
                  <a:tcPr anchor="ctr"/>
                </a:tc>
                <a:tc>
                  <a:txBody>
                    <a:bodyPr/>
                    <a:lstStyle/>
                    <a:p>
                      <a:r>
                        <a:rPr lang="zh-CN" altLang="en-US" sz="1500"/>
                        <a:t>没有匹配程度的控制：比如有记录中</a:t>
                      </a:r>
                      <a:r>
                        <a:rPr lang="en-US" altLang="zh-CN" sz="1500"/>
                        <a:t>net</a:t>
                      </a:r>
                      <a:r>
                        <a:rPr lang="zh-CN" altLang="en-US" sz="1500"/>
                        <a:t>出现</a:t>
                      </a:r>
                      <a:r>
                        <a:rPr lang="en-US" altLang="zh-CN" sz="1500"/>
                        <a:t>5</a:t>
                      </a:r>
                      <a:r>
                        <a:rPr lang="zh-CN" altLang="en-US" sz="1500"/>
                        <a:t>词和出现</a:t>
                      </a:r>
                      <a:r>
                        <a:rPr lang="en-US" altLang="zh-CN" sz="1500"/>
                        <a:t>1</a:t>
                      </a:r>
                      <a:r>
                        <a:rPr lang="zh-CN" altLang="en-US" sz="1500"/>
                        <a:t>次的，结果是一样的。</a:t>
                      </a:r>
                    </a:p>
                  </a:txBody>
                  <a:tcPr anchor="ctr"/>
                </a:tc>
              </a:tr>
              <a:tr h="911016">
                <a:tc>
                  <a:txBody>
                    <a:bodyPr/>
                    <a:lstStyle/>
                    <a:p>
                      <a:r>
                        <a:rPr lang="zh-CN" altLang="en-US" sz="1500"/>
                        <a:t>结果输出</a:t>
                      </a:r>
                    </a:p>
                  </a:txBody>
                  <a:tcPr anchor="ctr"/>
                </a:tc>
                <a:tc>
                  <a:txBody>
                    <a:bodyPr/>
                    <a:lstStyle/>
                    <a:p>
                      <a:r>
                        <a:rPr lang="zh-CN" altLang="en-US" sz="1500" dirty="0"/>
                        <a:t>通过特别的算法，将最匹配度最高的头</a:t>
                      </a:r>
                      <a:r>
                        <a:rPr lang="en-US" altLang="zh-CN" sz="1500" dirty="0"/>
                        <a:t>100</a:t>
                      </a:r>
                      <a:r>
                        <a:rPr lang="zh-CN" altLang="en-US" sz="1500" dirty="0"/>
                        <a:t>条结果输出，结果集是缓冲式的小批量读取的。</a:t>
                      </a:r>
                    </a:p>
                  </a:txBody>
                  <a:tcPr anchor="ctr"/>
                </a:tc>
                <a:tc>
                  <a:txBody>
                    <a:bodyPr/>
                    <a:lstStyle/>
                    <a:p>
                      <a:r>
                        <a:rPr lang="zh-CN" altLang="en-US" sz="1500" dirty="0"/>
                        <a:t>返回所有的结果集，在匹配条目非常多的时候（比如上万条）需要大量的内存存放这些临时结果集。</a:t>
                      </a:r>
                    </a:p>
                  </a:txBody>
                  <a:tcPr anchor="ctr"/>
                </a:tc>
              </a:tr>
              <a:tr h="911016">
                <a:tc>
                  <a:txBody>
                    <a:bodyPr/>
                    <a:lstStyle/>
                    <a:p>
                      <a:r>
                        <a:rPr lang="zh-CN" altLang="en-US" sz="1500"/>
                        <a:t>可定制性</a:t>
                      </a:r>
                    </a:p>
                  </a:txBody>
                  <a:tcPr anchor="ctr"/>
                </a:tc>
                <a:tc>
                  <a:txBody>
                    <a:bodyPr/>
                    <a:lstStyle/>
                    <a:p>
                      <a:r>
                        <a:rPr lang="zh-CN" altLang="en-US" sz="1500"/>
                        <a:t>通过不同的语言分析接口实现，可以方便的定制出符合应用需要的索引规则（包括对中文的支持）</a:t>
                      </a:r>
                    </a:p>
                  </a:txBody>
                  <a:tcPr anchor="ctr"/>
                </a:tc>
                <a:tc>
                  <a:txBody>
                    <a:bodyPr/>
                    <a:lstStyle/>
                    <a:p>
                      <a:r>
                        <a:rPr lang="zh-CN" altLang="en-US" sz="1500" dirty="0"/>
                        <a:t>没有接口或接口复杂，无法定制</a:t>
                      </a:r>
                    </a:p>
                  </a:txBody>
                  <a:tcPr anchor="ctr"/>
                </a:tc>
              </a:tr>
            </a:tbl>
          </a:graphicData>
        </a:graphic>
      </p:graphicFrame>
    </p:spTree>
    <p:extLst>
      <p:ext uri="{BB962C8B-B14F-4D97-AF65-F5344CB8AC3E}">
        <p14:creationId xmlns:p14="http://schemas.microsoft.com/office/powerpoint/2010/main" val="1119739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全文检索的系统结构</a:t>
            </a:r>
            <a:endParaRPr lang="zh-CN" altLang="en-US" dirty="0"/>
          </a:p>
        </p:txBody>
      </p:sp>
      <p:pic>
        <p:nvPicPr>
          <p:cNvPr id="2050" name="Picture 2" descr="全文检索系统"/>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7848872" cy="505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004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71600" y="2743202"/>
            <a:ext cx="7123113" cy="3494110"/>
          </a:xfrm>
        </p:spPr>
        <p:txBody>
          <a:bodyPr/>
          <a:lstStyle/>
          <a:p>
            <a:pPr marL="457200" indent="-457200">
              <a:buFont typeface="Wingdings" pitchFamily="2" charset="2"/>
              <a:buChar char="p"/>
            </a:pPr>
            <a:r>
              <a:rPr lang="en-US" altLang="zh-CN" dirty="0" err="1"/>
              <a:t>Lucene</a:t>
            </a:r>
            <a:r>
              <a:rPr lang="zh-CN" altLang="en-US" dirty="0"/>
              <a:t>与</a:t>
            </a:r>
            <a:r>
              <a:rPr lang="en-US" altLang="zh-CN" dirty="0" smtClean="0"/>
              <a:t>Lucene.net</a:t>
            </a:r>
          </a:p>
          <a:p>
            <a:pPr marL="457200" indent="-457200">
              <a:buFont typeface="Wingdings" pitchFamily="2" charset="2"/>
              <a:buChar char="p"/>
            </a:pPr>
            <a:r>
              <a:rPr lang="en-US" altLang="zh-CN" dirty="0" err="1"/>
              <a:t>Lucene</a:t>
            </a:r>
            <a:r>
              <a:rPr lang="zh-CN" altLang="en-US" dirty="0"/>
              <a:t>的技术</a:t>
            </a:r>
            <a:r>
              <a:rPr lang="zh-CN" altLang="en-US" dirty="0" smtClean="0"/>
              <a:t>特点</a:t>
            </a:r>
            <a:endParaRPr lang="en-US" altLang="zh-CN" dirty="0" smtClean="0"/>
          </a:p>
          <a:p>
            <a:pPr marL="457200" indent="-457200">
              <a:buFont typeface="Wingdings" pitchFamily="2" charset="2"/>
              <a:buChar char="p"/>
            </a:pPr>
            <a:r>
              <a:rPr lang="en-US" altLang="zh-CN" dirty="0" err="1"/>
              <a:t>Lucene</a:t>
            </a:r>
            <a:r>
              <a:rPr lang="zh-CN" altLang="en-US" dirty="0" smtClean="0"/>
              <a:t>的系统结构</a:t>
            </a:r>
            <a:endParaRPr lang="en-US" altLang="zh-CN" dirty="0" smtClean="0"/>
          </a:p>
          <a:p>
            <a:pPr marL="457200" indent="-457200">
              <a:buFont typeface="Wingdings" pitchFamily="2" charset="2"/>
              <a:buChar char="p"/>
            </a:pPr>
            <a:r>
              <a:rPr lang="zh-CN" altLang="en-US" dirty="0" smtClean="0"/>
              <a:t>索引相关的核心类</a:t>
            </a:r>
            <a:endParaRPr lang="en-US" altLang="zh-CN" dirty="0" smtClean="0"/>
          </a:p>
          <a:p>
            <a:pPr marL="457200" indent="-457200">
              <a:buFont typeface="Wingdings" pitchFamily="2" charset="2"/>
              <a:buChar char="p"/>
            </a:pPr>
            <a:r>
              <a:rPr lang="zh-CN" altLang="en-US" dirty="0" smtClean="0"/>
              <a:t>搜索相关的核心类</a:t>
            </a:r>
            <a:endParaRPr lang="zh-CN" altLang="en-US" dirty="0"/>
          </a:p>
        </p:txBody>
      </p:sp>
      <p:sp>
        <p:nvSpPr>
          <p:cNvPr id="3" name="标题 2"/>
          <p:cNvSpPr>
            <a:spLocks noGrp="1"/>
          </p:cNvSpPr>
          <p:nvPr>
            <p:ph type="title"/>
          </p:nvPr>
        </p:nvSpPr>
        <p:spPr/>
        <p:txBody>
          <a:bodyPr/>
          <a:lstStyle/>
          <a:p>
            <a:r>
              <a:rPr lang="zh-CN" altLang="en-US" dirty="0" smtClean="0"/>
              <a:t>二、</a:t>
            </a:r>
            <a:r>
              <a:rPr lang="en-US" altLang="zh-CN" dirty="0" err="1" smtClean="0"/>
              <a:t>Lucene</a:t>
            </a:r>
            <a:r>
              <a:rPr lang="zh-CN" altLang="en-US" dirty="0" smtClean="0"/>
              <a:t>全文检索技术概览</a:t>
            </a:r>
            <a:endParaRPr lang="zh-CN" altLang="en-US" dirty="0"/>
          </a:p>
        </p:txBody>
      </p:sp>
    </p:spTree>
    <p:extLst>
      <p:ext uri="{BB962C8B-B14F-4D97-AF65-F5344CB8AC3E}">
        <p14:creationId xmlns:p14="http://schemas.microsoft.com/office/powerpoint/2010/main" val="2535654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Lucene</a:t>
            </a:r>
            <a:r>
              <a:rPr lang="zh-CN" altLang="en-US" dirty="0" smtClean="0"/>
              <a:t>与</a:t>
            </a:r>
            <a:r>
              <a:rPr lang="en-US" altLang="zh-CN" dirty="0" smtClean="0"/>
              <a:t>Lucene.net</a:t>
            </a:r>
            <a:endParaRPr lang="zh-CN" altLang="en-US" dirty="0"/>
          </a:p>
        </p:txBody>
      </p:sp>
      <p:sp>
        <p:nvSpPr>
          <p:cNvPr id="5" name="内容占位符 4"/>
          <p:cNvSpPr>
            <a:spLocks noGrp="1"/>
          </p:cNvSpPr>
          <p:nvPr>
            <p:ph sz="quarter" idx="13"/>
          </p:nvPr>
        </p:nvSpPr>
        <p:spPr/>
        <p:txBody>
          <a:bodyPr/>
          <a:lstStyle/>
          <a:p>
            <a:r>
              <a:rPr lang="en-US" altLang="zh-CN" dirty="0" err="1" smtClean="0"/>
              <a:t>Lucene</a:t>
            </a:r>
            <a:r>
              <a:rPr lang="zh-CN" altLang="en-US" dirty="0" smtClean="0"/>
              <a:t>是</a:t>
            </a:r>
            <a:r>
              <a:rPr lang="en-US" altLang="zh-CN" dirty="0" smtClean="0"/>
              <a:t>Apache</a:t>
            </a:r>
            <a:r>
              <a:rPr lang="zh-CN" altLang="en-US" dirty="0" smtClean="0"/>
              <a:t>下的一个</a:t>
            </a:r>
            <a:r>
              <a:rPr lang="en-US" altLang="zh-CN" dirty="0" smtClean="0"/>
              <a:t>Java</a:t>
            </a:r>
            <a:r>
              <a:rPr lang="zh-CN" altLang="en-US" dirty="0" smtClean="0"/>
              <a:t>开源类库，提供了索引和搜索</a:t>
            </a:r>
            <a:r>
              <a:rPr lang="en-US" altLang="zh-CN" dirty="0" smtClean="0"/>
              <a:t>API</a:t>
            </a:r>
            <a:r>
              <a:rPr lang="zh-CN" altLang="en-US" dirty="0" smtClean="0"/>
              <a:t>，目前最新版本为</a:t>
            </a:r>
            <a:r>
              <a:rPr lang="en-US" altLang="zh-CN" dirty="0" smtClean="0"/>
              <a:t>3.6</a:t>
            </a:r>
          </a:p>
          <a:p>
            <a:r>
              <a:rPr lang="en-US" altLang="zh-CN" dirty="0" err="1" smtClean="0"/>
              <a:t>Lucene.Net</a:t>
            </a:r>
            <a:r>
              <a:rPr lang="zh-CN" altLang="en-US" dirty="0" smtClean="0"/>
              <a:t>是</a:t>
            </a:r>
            <a:r>
              <a:rPr lang="en-US" altLang="zh-CN" dirty="0" err="1" smtClean="0"/>
              <a:t>Lucene</a:t>
            </a:r>
            <a:r>
              <a:rPr lang="zh-CN" altLang="en-US" dirty="0" smtClean="0"/>
              <a:t>的</a:t>
            </a:r>
            <a:r>
              <a:rPr lang="en-US" altLang="zh-CN" dirty="0" smtClean="0"/>
              <a:t>C#</a:t>
            </a:r>
            <a:r>
              <a:rPr lang="zh-CN" altLang="en-US" dirty="0" smtClean="0"/>
              <a:t>版本实现，其</a:t>
            </a:r>
            <a:r>
              <a:rPr lang="en-US" altLang="zh-CN" dirty="0" smtClean="0"/>
              <a:t>API</a:t>
            </a:r>
            <a:r>
              <a:rPr lang="zh-CN" altLang="en-US" dirty="0" smtClean="0"/>
              <a:t>与</a:t>
            </a:r>
            <a:r>
              <a:rPr lang="en-US" altLang="zh-CN" dirty="0" smtClean="0"/>
              <a:t>Java</a:t>
            </a:r>
            <a:r>
              <a:rPr lang="zh-CN" altLang="en-US" dirty="0" smtClean="0"/>
              <a:t>版基本一致，目前最新版本为</a:t>
            </a:r>
            <a:r>
              <a:rPr lang="en-US" altLang="zh-CN" dirty="0" smtClean="0"/>
              <a:t>2.9</a:t>
            </a:r>
          </a:p>
          <a:p>
            <a:r>
              <a:rPr lang="en-US" altLang="zh-CN" dirty="0" err="1" smtClean="0"/>
              <a:t>Lucene</a:t>
            </a:r>
            <a:r>
              <a:rPr lang="zh-CN" altLang="en-US" dirty="0" smtClean="0"/>
              <a:t>的周边产品：</a:t>
            </a:r>
            <a:endParaRPr lang="en-US" altLang="zh-CN" dirty="0" smtClean="0"/>
          </a:p>
          <a:p>
            <a:pPr lvl="1"/>
            <a:r>
              <a:rPr lang="en-US" altLang="zh-CN" dirty="0" err="1" smtClean="0"/>
              <a:t>Solr</a:t>
            </a:r>
            <a:r>
              <a:rPr lang="zh-CN" altLang="en-US" dirty="0" smtClean="0"/>
              <a:t>：一</a:t>
            </a:r>
            <a:r>
              <a:rPr lang="zh-CN" altLang="en-US" dirty="0"/>
              <a:t>个独立的企业级搜索应用服务器</a:t>
            </a:r>
            <a:endParaRPr lang="en-US" altLang="zh-CN" dirty="0" smtClean="0"/>
          </a:p>
          <a:p>
            <a:pPr lvl="1"/>
            <a:r>
              <a:rPr lang="en-US" altLang="zh-CN" dirty="0" err="1" smtClean="0"/>
              <a:t>Nutch</a:t>
            </a:r>
            <a:r>
              <a:rPr lang="zh-CN" altLang="en-US" dirty="0" smtClean="0"/>
              <a:t>：一个完整的</a:t>
            </a:r>
            <a:r>
              <a:rPr lang="en-US" altLang="zh-CN" dirty="0" smtClean="0"/>
              <a:t>Web</a:t>
            </a:r>
            <a:r>
              <a:rPr lang="zh-CN" altLang="en-US" dirty="0" smtClean="0"/>
              <a:t>搜索引擎</a:t>
            </a:r>
            <a:endParaRPr lang="en-US" altLang="zh-CN" dirty="0" smtClean="0"/>
          </a:p>
          <a:p>
            <a:pPr lvl="1"/>
            <a:r>
              <a:rPr lang="en-US" altLang="zh-CN" dirty="0" err="1" smtClean="0"/>
              <a:t>Zoie</a:t>
            </a:r>
            <a:r>
              <a:rPr lang="zh-CN" altLang="en-US" dirty="0" smtClean="0"/>
              <a:t>：</a:t>
            </a:r>
            <a:r>
              <a:rPr lang="en-US" altLang="zh-CN" dirty="0" err="1" smtClean="0"/>
              <a:t>LinkeIn</a:t>
            </a:r>
            <a:r>
              <a:rPr lang="zh-CN" altLang="en-US" dirty="0" smtClean="0"/>
              <a:t>公司提供的实时搜索实现</a:t>
            </a:r>
            <a:endParaRPr lang="en-US" altLang="zh-CN" dirty="0" smtClean="0"/>
          </a:p>
          <a:p>
            <a:pPr lvl="1"/>
            <a:r>
              <a:rPr lang="en-US" altLang="zh-CN" dirty="0" smtClean="0"/>
              <a:t>Compass</a:t>
            </a:r>
            <a:r>
              <a:rPr lang="zh-CN" altLang="en-US" dirty="0" smtClean="0"/>
              <a:t>：提供了</a:t>
            </a:r>
            <a:r>
              <a:rPr lang="en-US" altLang="zh-CN" dirty="0" smtClean="0"/>
              <a:t>ORM</a:t>
            </a:r>
            <a:r>
              <a:rPr lang="zh-CN" altLang="en-US" dirty="0" smtClean="0"/>
              <a:t>、事务与增量索引的结合</a:t>
            </a:r>
            <a:endParaRPr lang="zh-CN" altLang="en-US" dirty="0"/>
          </a:p>
        </p:txBody>
      </p:sp>
    </p:spTree>
    <p:extLst>
      <p:ext uri="{BB962C8B-B14F-4D97-AF65-F5344CB8AC3E}">
        <p14:creationId xmlns:p14="http://schemas.microsoft.com/office/powerpoint/2010/main" val="3665648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Lucene</a:t>
            </a:r>
            <a:r>
              <a:rPr lang="zh-CN" altLang="en-US" dirty="0" smtClean="0"/>
              <a:t>的技术特点</a:t>
            </a:r>
            <a:endParaRPr lang="zh-CN" altLang="en-US" dirty="0"/>
          </a:p>
        </p:txBody>
      </p:sp>
      <p:sp>
        <p:nvSpPr>
          <p:cNvPr id="3" name="内容占位符 2"/>
          <p:cNvSpPr>
            <a:spLocks noGrp="1"/>
          </p:cNvSpPr>
          <p:nvPr>
            <p:ph sz="quarter" idx="13"/>
          </p:nvPr>
        </p:nvSpPr>
        <p:spPr/>
        <p:txBody>
          <a:bodyPr/>
          <a:lstStyle/>
          <a:p>
            <a:r>
              <a:rPr lang="zh-CN" altLang="en-US" sz="2000" dirty="0" smtClean="0"/>
              <a:t>索引</a:t>
            </a:r>
            <a:r>
              <a:rPr lang="zh-CN" altLang="en-US" sz="2000" dirty="0"/>
              <a:t>文件格式独立于应用平台。</a:t>
            </a:r>
            <a:r>
              <a:rPr lang="en-US" altLang="zh-CN" sz="2000" dirty="0" err="1"/>
              <a:t>Lucene</a:t>
            </a:r>
            <a:r>
              <a:rPr lang="zh-CN" altLang="en-US" sz="2000" dirty="0"/>
              <a:t>定义了一套以</a:t>
            </a:r>
            <a:r>
              <a:rPr lang="en-US" altLang="zh-CN" sz="2000" dirty="0"/>
              <a:t>8</a:t>
            </a:r>
            <a:r>
              <a:rPr lang="zh-CN" altLang="en-US" sz="2000" dirty="0"/>
              <a:t>位字节为基础的索引文件格式，使得兼容系统或者不同平台的应用能够共享建立的索引文件。</a:t>
            </a:r>
          </a:p>
          <a:p>
            <a:r>
              <a:rPr lang="zh-CN" altLang="en-US" sz="2000" dirty="0" smtClean="0"/>
              <a:t>在</a:t>
            </a:r>
            <a:r>
              <a:rPr lang="zh-CN" altLang="en-US" sz="2000" dirty="0"/>
              <a:t>传统全文检索引擎的倒排索引的基础上，实现了分块索引，能够针对新的文件建立小文件索引，提升索引速度。然后通过与原有索引的合并，达到优化的目的。</a:t>
            </a:r>
          </a:p>
          <a:p>
            <a:r>
              <a:rPr lang="zh-CN" altLang="en-US" sz="2000" dirty="0" smtClean="0"/>
              <a:t>优秀</a:t>
            </a:r>
            <a:r>
              <a:rPr lang="zh-CN" altLang="en-US" sz="2000" dirty="0"/>
              <a:t>的面向对象的系统架构，使得对于</a:t>
            </a:r>
            <a:r>
              <a:rPr lang="en-US" altLang="zh-CN" sz="2000" dirty="0" err="1"/>
              <a:t>Lucene</a:t>
            </a:r>
            <a:r>
              <a:rPr lang="zh-CN" altLang="en-US" sz="2000" dirty="0"/>
              <a:t>扩展的学习难度降低，方便扩充新功能。</a:t>
            </a:r>
          </a:p>
          <a:p>
            <a:r>
              <a:rPr lang="zh-CN" altLang="en-US" sz="2000" dirty="0" smtClean="0"/>
              <a:t>设计</a:t>
            </a:r>
            <a:r>
              <a:rPr lang="zh-CN" altLang="en-US" sz="2000" dirty="0"/>
              <a:t>了独立于语言和文件格式的文本分析接口，索引器通过接受</a:t>
            </a:r>
            <a:r>
              <a:rPr lang="en-US" altLang="zh-CN" sz="2000" dirty="0"/>
              <a:t>Token</a:t>
            </a:r>
            <a:r>
              <a:rPr lang="zh-CN" altLang="en-US" sz="2000" dirty="0"/>
              <a:t>流完成索引文件的创立，用户扩展新的语言和文件格式，只需要实现文本分析的接口。</a:t>
            </a:r>
          </a:p>
          <a:p>
            <a:r>
              <a:rPr lang="zh-CN" altLang="en-US" sz="2000" dirty="0" smtClean="0"/>
              <a:t>已经</a:t>
            </a:r>
            <a:r>
              <a:rPr lang="zh-CN" altLang="en-US" sz="2000" dirty="0"/>
              <a:t>默认实现了一套强大的查询引擎，用户无需自己编写代码即使系统可获得强大的查询能力，</a:t>
            </a:r>
            <a:r>
              <a:rPr lang="en-US" altLang="zh-CN" sz="2000" dirty="0" err="1"/>
              <a:t>Lucene</a:t>
            </a:r>
            <a:r>
              <a:rPr lang="zh-CN" altLang="en-US" sz="2000" dirty="0"/>
              <a:t>的查询实现中默认实现了布尔操作、模糊</a:t>
            </a:r>
            <a:r>
              <a:rPr lang="zh-CN" altLang="en-US" sz="2000" dirty="0" smtClean="0"/>
              <a:t>查询、</a:t>
            </a:r>
            <a:r>
              <a:rPr lang="zh-CN" altLang="en-US" sz="2000" dirty="0"/>
              <a:t>分组查询等等。</a:t>
            </a:r>
          </a:p>
          <a:p>
            <a:endParaRPr lang="zh-CN" altLang="en-US" dirty="0"/>
          </a:p>
        </p:txBody>
      </p:sp>
    </p:spTree>
    <p:extLst>
      <p:ext uri="{BB962C8B-B14F-4D97-AF65-F5344CB8AC3E}">
        <p14:creationId xmlns:p14="http://schemas.microsoft.com/office/powerpoint/2010/main" val="3263996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Lucene</a:t>
            </a:r>
            <a:r>
              <a:rPr lang="zh-CN" altLang="en-US" dirty="0" smtClean="0"/>
              <a:t>的系统结构</a:t>
            </a:r>
            <a:endParaRPr lang="zh-CN" altLang="en-US" dirty="0"/>
          </a:p>
        </p:txBody>
      </p:sp>
      <p:pic>
        <p:nvPicPr>
          <p:cNvPr id="1025" name="Picture 1" descr="C:\Users\JSL\AppData\Roaming\Tencent\Users\36811928\QQ\WinTemp\RichOle\IQ`{@QVY469DBIDL[2E%_9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60376"/>
            <a:ext cx="7840282" cy="466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4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索引相关的核心类</a:t>
            </a:r>
            <a:endParaRPr lang="zh-CN" altLang="en-US" dirty="0"/>
          </a:p>
        </p:txBody>
      </p:sp>
      <p:graphicFrame>
        <p:nvGraphicFramePr>
          <p:cNvPr id="5" name="内容占位符 4"/>
          <p:cNvGraphicFramePr>
            <a:graphicFrameLocks noGrp="1"/>
          </p:cNvGraphicFramePr>
          <p:nvPr>
            <p:ph sz="quarter" idx="13"/>
            <p:extLst>
              <p:ext uri="{D42A27DB-BD31-4B8C-83A1-F6EECF244321}">
                <p14:modId xmlns:p14="http://schemas.microsoft.com/office/powerpoint/2010/main" val="523407508"/>
              </p:ext>
            </p:extLst>
          </p:nvPr>
        </p:nvGraphicFramePr>
        <p:xfrm>
          <a:off x="323528" y="1628800"/>
          <a:ext cx="8496944" cy="4918749"/>
        </p:xfrm>
        <a:graphic>
          <a:graphicData uri="http://schemas.openxmlformats.org/drawingml/2006/table">
            <a:tbl>
              <a:tblPr firstRow="1" bandRow="1">
                <a:tableStyleId>{5C22544A-7EE6-4342-B048-85BDC9FD1C3A}</a:tableStyleId>
              </a:tblPr>
              <a:tblGrid>
                <a:gridCol w="3855756"/>
                <a:gridCol w="4641188"/>
              </a:tblGrid>
              <a:tr h="621069">
                <a:tc>
                  <a:txBody>
                    <a:bodyPr/>
                    <a:lstStyle/>
                    <a:p>
                      <a:pPr algn="ctr"/>
                      <a:r>
                        <a:rPr lang="zh-CN" altLang="en-US" dirty="0" smtClean="0">
                          <a:effectLst/>
                          <a:latin typeface="宋体"/>
                        </a:rPr>
                        <a:t>类名</a:t>
                      </a:r>
                      <a:endParaRPr lang="zh-CN" altLang="en-US" dirty="0">
                        <a:effectLst/>
                      </a:endParaRPr>
                    </a:p>
                  </a:txBody>
                  <a:tcPr marL="68580" marR="68580"/>
                </a:tc>
                <a:tc>
                  <a:txBody>
                    <a:bodyPr/>
                    <a:lstStyle/>
                    <a:p>
                      <a:pPr algn="ctr"/>
                      <a:r>
                        <a:rPr lang="zh-CN" altLang="en-US">
                          <a:effectLst/>
                          <a:latin typeface="宋体"/>
                        </a:rPr>
                        <a:t>功能</a:t>
                      </a:r>
                      <a:endParaRPr lang="zh-CN" altLang="en-US">
                        <a:effectLst/>
                      </a:endParaRPr>
                    </a:p>
                  </a:txBody>
                  <a:tcPr marL="68580" marR="68580"/>
                </a:tc>
              </a:tr>
              <a:tr h="621069">
                <a:tc>
                  <a:txBody>
                    <a:bodyPr/>
                    <a:lstStyle/>
                    <a:p>
                      <a:r>
                        <a:rPr lang="en-US" altLang="zh-CN" sz="1800" dirty="0" err="1" smtClean="0"/>
                        <a:t>Lucene.Net.Index.IndexWriter</a:t>
                      </a:r>
                      <a:endParaRPr lang="en-US" sz="1800" dirty="0">
                        <a:effectLst/>
                      </a:endParaRPr>
                    </a:p>
                  </a:txBody>
                  <a:tcPr marL="68580" marR="68580"/>
                </a:tc>
                <a:tc>
                  <a:txBody>
                    <a:bodyPr/>
                    <a:lstStyle/>
                    <a:p>
                      <a:r>
                        <a:rPr lang="zh-CN" altLang="en-US" sz="1800" dirty="0" smtClean="0">
                          <a:effectLst/>
                          <a:latin typeface="宋体"/>
                        </a:rPr>
                        <a:t>写索引，索引过程的核心组件，包括打开或新建索引，添加、删除索引文档等</a:t>
                      </a:r>
                      <a:endParaRPr lang="zh-CN" altLang="en-US" sz="1800" dirty="0">
                        <a:effectLst/>
                      </a:endParaRPr>
                    </a:p>
                  </a:txBody>
                  <a:tcPr marL="68580" marR="68580"/>
                </a:tc>
              </a:tr>
              <a:tr h="621069">
                <a:tc>
                  <a:txBody>
                    <a:bodyPr/>
                    <a:lstStyle/>
                    <a:p>
                      <a:pPr marL="0" algn="l" rtl="0" eaLnBrk="1" latinLnBrk="0" hangingPunct="1"/>
                      <a:r>
                        <a:rPr kumimoji="0" lang="en-US" altLang="zh-CN" sz="1800" kern="1200" dirty="0" err="1" smtClean="0">
                          <a:solidFill>
                            <a:schemeClr val="dk1"/>
                          </a:solidFill>
                          <a:latin typeface="+mn-lt"/>
                          <a:ea typeface="+mn-ea"/>
                          <a:cs typeface="+mn-cs"/>
                        </a:rPr>
                        <a:t>Lucene.Net.Store.Directory</a:t>
                      </a:r>
                      <a:r>
                        <a:rPr kumimoji="0" lang="en-US" altLang="zh-CN" sz="1800" kern="1200" dirty="0" smtClean="0">
                          <a:solidFill>
                            <a:schemeClr val="dk1"/>
                          </a:solidFill>
                          <a:latin typeface="+mn-lt"/>
                          <a:ea typeface="+mn-ea"/>
                          <a:cs typeface="+mn-cs"/>
                        </a:rPr>
                        <a:t> </a:t>
                      </a:r>
                      <a:endParaRPr kumimoji="0" lang="en-US" sz="1800" kern="1200" dirty="0">
                        <a:solidFill>
                          <a:schemeClr val="dk1"/>
                        </a:solidFill>
                        <a:latin typeface="+mn-lt"/>
                        <a:ea typeface="+mn-ea"/>
                        <a:cs typeface="+mn-cs"/>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effectLst/>
                          <a:latin typeface="宋体"/>
                        </a:rPr>
                        <a:t>数据存储管理，描述了索引的存放位置，主要有</a:t>
                      </a:r>
                      <a:r>
                        <a:rPr lang="en-US" altLang="zh-CN" sz="1800" dirty="0" err="1" smtClean="0"/>
                        <a:t>FSDirectory</a:t>
                      </a:r>
                      <a:r>
                        <a:rPr lang="zh-CN" altLang="en-US" sz="1800" dirty="0" smtClean="0"/>
                        <a:t>、</a:t>
                      </a:r>
                      <a:r>
                        <a:rPr lang="en-US" altLang="zh-CN" sz="1800" dirty="0" err="1" smtClean="0"/>
                        <a:t>RAMDirectory</a:t>
                      </a:r>
                      <a:r>
                        <a:rPr lang="zh-CN" altLang="en-US" sz="1800" dirty="0" smtClean="0"/>
                        <a:t>两个实现类</a:t>
                      </a:r>
                      <a:endParaRPr kumimoji="0" lang="zh-CN" altLang="en-US" sz="1800" kern="1200" dirty="0">
                        <a:solidFill>
                          <a:schemeClr val="dk1"/>
                        </a:solidFill>
                        <a:latin typeface="+mn-lt"/>
                        <a:ea typeface="+mn-ea"/>
                        <a:cs typeface="+mn-cs"/>
                      </a:endParaRPr>
                    </a:p>
                  </a:txBody>
                  <a:tcPr marL="68580" marR="68580"/>
                </a:tc>
              </a:tr>
              <a:tr h="621069">
                <a:tc>
                  <a:txBody>
                    <a:bodyPr/>
                    <a:lstStyle/>
                    <a:p>
                      <a:r>
                        <a:rPr lang="en-US" altLang="zh-CN" sz="1800" dirty="0" err="1" smtClean="0"/>
                        <a:t>Lucene.Net.Analysis.</a:t>
                      </a:r>
                      <a:r>
                        <a:rPr kumimoji="0" lang="en-US" altLang="zh-CN" sz="1800" kern="1200" dirty="0" err="1" smtClean="0">
                          <a:solidFill>
                            <a:schemeClr val="dk1"/>
                          </a:solidFill>
                          <a:effectLst/>
                          <a:latin typeface="+mn-lt"/>
                          <a:ea typeface="+mn-ea"/>
                          <a:cs typeface="+mn-cs"/>
                        </a:rPr>
                        <a:t>Analyzer</a:t>
                      </a:r>
                      <a:r>
                        <a:rPr lang="en-US" altLang="zh-CN" sz="1800" dirty="0" smtClean="0"/>
                        <a:t> </a:t>
                      </a:r>
                      <a:endParaRPr lang="en-US" sz="1800" dirty="0">
                        <a:effectLst/>
                      </a:endParaRPr>
                    </a:p>
                  </a:txBody>
                  <a:tcPr marL="68580" marR="68580"/>
                </a:tc>
                <a:tc>
                  <a:txBody>
                    <a:bodyPr/>
                    <a:lstStyle/>
                    <a:p>
                      <a:r>
                        <a:rPr lang="zh-CN" altLang="en-US" sz="1800" dirty="0">
                          <a:effectLst/>
                          <a:latin typeface="宋体"/>
                        </a:rPr>
                        <a:t>语言</a:t>
                      </a:r>
                      <a:r>
                        <a:rPr lang="zh-CN" altLang="en-US" sz="1800" dirty="0" smtClean="0">
                          <a:effectLst/>
                          <a:latin typeface="宋体"/>
                        </a:rPr>
                        <a:t>分析器（分词器），负责对被索引内容进行分词，</a:t>
                      </a:r>
                      <a:r>
                        <a:rPr lang="en-US" altLang="zh-CN" sz="1800" dirty="0" smtClean="0"/>
                        <a:t>Analyzer</a:t>
                      </a:r>
                      <a:r>
                        <a:rPr lang="zh-CN" altLang="en-US" sz="1800" dirty="0" smtClean="0"/>
                        <a:t>把分词后的内容交给 </a:t>
                      </a:r>
                      <a:r>
                        <a:rPr lang="en-US" altLang="zh-CN" sz="1800" dirty="0" err="1" smtClean="0"/>
                        <a:t>IndexWriter</a:t>
                      </a:r>
                      <a:r>
                        <a:rPr lang="zh-CN" altLang="en-US" sz="1800" dirty="0" smtClean="0"/>
                        <a:t>来建立索引。</a:t>
                      </a:r>
                      <a:r>
                        <a:rPr lang="zh-CN" altLang="en-US" sz="1800" dirty="0" smtClean="0">
                          <a:effectLst/>
                          <a:latin typeface="宋体"/>
                        </a:rPr>
                        <a:t>我们用的是盘古分词。</a:t>
                      </a:r>
                      <a:endParaRPr lang="zh-CN" altLang="en-US" sz="1800" dirty="0">
                        <a:effectLst/>
                      </a:endParaRPr>
                    </a:p>
                  </a:txBody>
                  <a:tcPr marL="68580" marR="68580"/>
                </a:tc>
              </a:tr>
              <a:tr h="621069">
                <a:tc>
                  <a:txBody>
                    <a:bodyPr/>
                    <a:lstStyle/>
                    <a:p>
                      <a:r>
                        <a:rPr lang="en-US" altLang="zh-CN" sz="1800" dirty="0" err="1" smtClean="0"/>
                        <a:t>Lucene.Net.Documents.Document</a:t>
                      </a:r>
                      <a:r>
                        <a:rPr lang="en-US" altLang="zh-CN" sz="1800" dirty="0" smtClean="0"/>
                        <a:t> </a:t>
                      </a:r>
                      <a:endParaRPr lang="en-US" sz="1800" dirty="0">
                        <a:effectLst/>
                      </a:endParaRPr>
                    </a:p>
                  </a:txBody>
                  <a:tcPr marL="68580" marR="68580"/>
                </a:tc>
                <a:tc>
                  <a:txBody>
                    <a:bodyPr/>
                    <a:lstStyle/>
                    <a:p>
                      <a:r>
                        <a:rPr lang="zh-CN" altLang="en-US" sz="1800" dirty="0" smtClean="0">
                          <a:effectLst/>
                          <a:latin typeface="宋体"/>
                        </a:rPr>
                        <a:t>索引文档，索引</a:t>
                      </a:r>
                      <a:r>
                        <a:rPr lang="zh-CN" altLang="en-US" sz="1800" dirty="0">
                          <a:effectLst/>
                          <a:latin typeface="宋体"/>
                        </a:rPr>
                        <a:t>存储时的文档结构管理，</a:t>
                      </a:r>
                      <a:r>
                        <a:rPr lang="zh-CN" altLang="en-US" sz="1800" dirty="0" smtClean="0">
                          <a:effectLst/>
                          <a:latin typeface="宋体"/>
                        </a:rPr>
                        <a:t>类似于数据库</a:t>
                      </a:r>
                      <a:r>
                        <a:rPr lang="zh-CN" altLang="en-US" sz="1800" dirty="0">
                          <a:effectLst/>
                          <a:latin typeface="宋体"/>
                        </a:rPr>
                        <a:t>的</a:t>
                      </a:r>
                      <a:r>
                        <a:rPr lang="zh-CN" altLang="en-US" sz="1800" dirty="0" smtClean="0">
                          <a:effectLst/>
                          <a:latin typeface="宋体"/>
                        </a:rPr>
                        <a:t>表，一个</a:t>
                      </a:r>
                      <a:r>
                        <a:rPr lang="en-US" altLang="zh-CN" sz="1800" dirty="0" smtClean="0">
                          <a:effectLst/>
                          <a:latin typeface="宋体"/>
                        </a:rPr>
                        <a:t>Document</a:t>
                      </a:r>
                      <a:r>
                        <a:rPr lang="zh-CN" altLang="en-US" sz="1800" dirty="0" smtClean="0">
                          <a:effectLst/>
                          <a:latin typeface="宋体"/>
                        </a:rPr>
                        <a:t>可以理解为数据库表的一行</a:t>
                      </a:r>
                      <a:endParaRPr lang="zh-CN" altLang="en-US" sz="1800" dirty="0">
                        <a:effectLst/>
                      </a:endParaRPr>
                    </a:p>
                  </a:txBody>
                  <a:tcPr marL="68580" marR="68580"/>
                </a:tc>
              </a:tr>
              <a:tr h="621069">
                <a:tc>
                  <a:txBody>
                    <a:bodyPr/>
                    <a:lstStyle/>
                    <a:p>
                      <a:r>
                        <a:rPr lang="en-US" altLang="zh-CN" sz="1800" dirty="0" err="1" smtClean="0"/>
                        <a:t>Lucene.Net.Documents.Field</a:t>
                      </a:r>
                      <a:endParaRPr lang="en-US" sz="1800" dirty="0">
                        <a:effectLst/>
                      </a:endParaRPr>
                    </a:p>
                  </a:txBody>
                  <a:tcPr marL="68580" marR="68580"/>
                </a:tc>
                <a:tc>
                  <a:txBody>
                    <a:bodyPr/>
                    <a:lstStyle/>
                    <a:p>
                      <a:r>
                        <a:rPr lang="zh-CN" altLang="en-US" sz="1800" dirty="0" smtClean="0">
                          <a:effectLst/>
                        </a:rPr>
                        <a:t>域（字段），</a:t>
                      </a:r>
                      <a:r>
                        <a:rPr lang="zh-CN" altLang="en-US" sz="1800" dirty="0" smtClean="0"/>
                        <a:t>代表与</a:t>
                      </a:r>
                      <a:r>
                        <a:rPr lang="en-US" altLang="zh-CN" sz="1800" dirty="0" smtClean="0"/>
                        <a:t>Document</a:t>
                      </a:r>
                      <a:r>
                        <a:rPr lang="zh-CN" altLang="en-US" sz="1800" dirty="0" smtClean="0"/>
                        <a:t>相关的元数据。</a:t>
                      </a:r>
                      <a:r>
                        <a:rPr lang="zh-CN" altLang="en-US" sz="1800" dirty="0" smtClean="0">
                          <a:effectLst/>
                        </a:rPr>
                        <a:t>每个</a:t>
                      </a:r>
                      <a:r>
                        <a:rPr lang="en-US" altLang="zh-CN" sz="1800" dirty="0" smtClean="0"/>
                        <a:t>Document</a:t>
                      </a:r>
                      <a:r>
                        <a:rPr lang="zh-CN" altLang="en-US" sz="1800" dirty="0" smtClean="0"/>
                        <a:t>包含一个或多个</a:t>
                      </a:r>
                      <a:r>
                        <a:rPr lang="en-US" altLang="zh-CN" sz="1800" dirty="0" smtClean="0"/>
                        <a:t>Field</a:t>
                      </a:r>
                      <a:r>
                        <a:rPr lang="zh-CN" altLang="en-US" sz="1800" dirty="0" smtClean="0"/>
                        <a:t>，可以理解为数据库表的列</a:t>
                      </a:r>
                      <a:endParaRPr lang="zh-CN" altLang="en-US" sz="1800" dirty="0">
                        <a:effectLst/>
                      </a:endParaRPr>
                    </a:p>
                  </a:txBody>
                  <a:tcPr marL="68580" marR="68580"/>
                </a:tc>
              </a:tr>
            </a:tbl>
          </a:graphicData>
        </a:graphic>
      </p:graphicFrame>
    </p:spTree>
    <p:extLst>
      <p:ext uri="{BB962C8B-B14F-4D97-AF65-F5344CB8AC3E}">
        <p14:creationId xmlns:p14="http://schemas.microsoft.com/office/powerpoint/2010/main" val="2441028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搜索相关的核心类</a:t>
            </a:r>
            <a:endParaRPr lang="zh-CN" altLang="en-US" dirty="0"/>
          </a:p>
        </p:txBody>
      </p:sp>
      <p:graphicFrame>
        <p:nvGraphicFramePr>
          <p:cNvPr id="5" name="内容占位符 4"/>
          <p:cNvGraphicFramePr>
            <a:graphicFrameLocks noGrp="1"/>
          </p:cNvGraphicFramePr>
          <p:nvPr>
            <p:ph sz="quarter" idx="13"/>
            <p:extLst>
              <p:ext uri="{D42A27DB-BD31-4B8C-83A1-F6EECF244321}">
                <p14:modId xmlns:p14="http://schemas.microsoft.com/office/powerpoint/2010/main" val="865671843"/>
              </p:ext>
            </p:extLst>
          </p:nvPr>
        </p:nvGraphicFramePr>
        <p:xfrm>
          <a:off x="323528" y="1628800"/>
          <a:ext cx="8496944" cy="4644429"/>
        </p:xfrm>
        <a:graphic>
          <a:graphicData uri="http://schemas.openxmlformats.org/drawingml/2006/table">
            <a:tbl>
              <a:tblPr firstRow="1" bandRow="1">
                <a:tableStyleId>{5C22544A-7EE6-4342-B048-85BDC9FD1C3A}</a:tableStyleId>
              </a:tblPr>
              <a:tblGrid>
                <a:gridCol w="4248472"/>
                <a:gridCol w="4248472"/>
              </a:tblGrid>
              <a:tr h="621069">
                <a:tc>
                  <a:txBody>
                    <a:bodyPr/>
                    <a:lstStyle/>
                    <a:p>
                      <a:pPr algn="ctr"/>
                      <a:r>
                        <a:rPr lang="zh-CN" altLang="en-US" dirty="0" smtClean="0">
                          <a:effectLst/>
                          <a:latin typeface="宋体"/>
                        </a:rPr>
                        <a:t>类名</a:t>
                      </a:r>
                      <a:endParaRPr lang="zh-CN" altLang="en-US" dirty="0">
                        <a:effectLst/>
                      </a:endParaRPr>
                    </a:p>
                  </a:txBody>
                  <a:tcPr marL="68580" marR="68580"/>
                </a:tc>
                <a:tc>
                  <a:txBody>
                    <a:bodyPr/>
                    <a:lstStyle/>
                    <a:p>
                      <a:pPr algn="ctr"/>
                      <a:r>
                        <a:rPr lang="zh-CN" altLang="en-US">
                          <a:effectLst/>
                          <a:latin typeface="宋体"/>
                        </a:rPr>
                        <a:t>功能</a:t>
                      </a:r>
                      <a:endParaRPr lang="zh-CN" altLang="en-US">
                        <a:effectLst/>
                      </a:endParaRPr>
                    </a:p>
                  </a:txBody>
                  <a:tcPr marL="68580" marR="68580"/>
                </a:tc>
              </a:tr>
              <a:tr h="621069">
                <a:tc>
                  <a:txBody>
                    <a:bodyPr/>
                    <a:lstStyle/>
                    <a:p>
                      <a:r>
                        <a:rPr lang="en-US" altLang="zh-CN" sz="2000" dirty="0" err="1" smtClean="0"/>
                        <a:t>Lucene.Net.Search.IndexSearcher</a:t>
                      </a:r>
                      <a:endParaRPr lang="en-US" sz="2000" dirty="0">
                        <a:effectLst/>
                      </a:endParaRPr>
                    </a:p>
                  </a:txBody>
                  <a:tcPr marL="68580" marR="68580"/>
                </a:tc>
                <a:tc>
                  <a:txBody>
                    <a:bodyPr/>
                    <a:lstStyle/>
                    <a:p>
                      <a:r>
                        <a:rPr lang="zh-CN" altLang="en-US" sz="2000" dirty="0" smtClean="0">
                          <a:effectLst/>
                          <a:latin typeface="宋体"/>
                        </a:rPr>
                        <a:t>搜索核心组件，根据搜索条件（</a:t>
                      </a:r>
                      <a:r>
                        <a:rPr lang="en-US" altLang="zh-CN" sz="2000" dirty="0" smtClean="0">
                          <a:effectLst/>
                          <a:latin typeface="宋体"/>
                        </a:rPr>
                        <a:t>Query</a:t>
                      </a:r>
                      <a:r>
                        <a:rPr lang="zh-CN" altLang="en-US" sz="2000" dirty="0" smtClean="0">
                          <a:effectLst/>
                          <a:latin typeface="宋体"/>
                        </a:rPr>
                        <a:t>），</a:t>
                      </a:r>
                      <a:r>
                        <a:rPr lang="zh-CN" altLang="en-US" sz="2000" dirty="0">
                          <a:effectLst/>
                          <a:latin typeface="宋体"/>
                        </a:rPr>
                        <a:t>检索得到</a:t>
                      </a:r>
                      <a:r>
                        <a:rPr lang="zh-CN" altLang="en-US" sz="2000" dirty="0" smtClean="0">
                          <a:effectLst/>
                          <a:latin typeface="宋体"/>
                        </a:rPr>
                        <a:t>结果（</a:t>
                      </a:r>
                      <a:r>
                        <a:rPr lang="en-US" altLang="zh-CN" sz="2000" dirty="0" smtClean="0">
                          <a:effectLst/>
                          <a:latin typeface="宋体"/>
                        </a:rPr>
                        <a:t>Document</a:t>
                      </a:r>
                      <a:r>
                        <a:rPr lang="zh-CN" altLang="en-US" sz="2000" dirty="0" smtClean="0">
                          <a:effectLst/>
                          <a:latin typeface="宋体"/>
                        </a:rPr>
                        <a:t>集合）</a:t>
                      </a:r>
                      <a:endParaRPr lang="zh-CN" altLang="en-US" sz="2000" dirty="0">
                        <a:effectLst/>
                      </a:endParaRPr>
                    </a:p>
                  </a:txBody>
                  <a:tcPr marL="68580" marR="68580"/>
                </a:tc>
              </a:tr>
              <a:tr h="6210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Lucene.Net.Index.IndexReader</a:t>
                      </a:r>
                      <a:endParaRPr lang="en-US" sz="2000" dirty="0">
                        <a:effectLst/>
                      </a:endParaRPr>
                    </a:p>
                  </a:txBody>
                  <a:tcPr marL="68580" marR="68580"/>
                </a:tc>
                <a:tc>
                  <a:txBody>
                    <a:bodyPr/>
                    <a:lstStyle/>
                    <a:p>
                      <a:r>
                        <a:rPr lang="zh-CN" altLang="en-US" sz="2000" dirty="0" smtClean="0">
                          <a:effectLst/>
                        </a:rPr>
                        <a:t>以只读的方式打开索引，用于构建</a:t>
                      </a:r>
                      <a:r>
                        <a:rPr lang="en-US" altLang="zh-CN" sz="2000" dirty="0" err="1" smtClean="0">
                          <a:effectLst/>
                        </a:rPr>
                        <a:t>IndexSearcher</a:t>
                      </a:r>
                      <a:endParaRPr lang="zh-CN" altLang="en-US" sz="2000" dirty="0">
                        <a:effectLst/>
                      </a:endParaRPr>
                    </a:p>
                  </a:txBody>
                  <a:tcPr marL="68580" marR="68580"/>
                </a:tc>
              </a:tr>
              <a:tr h="6210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Lucene.Net.Index.Term</a:t>
                      </a:r>
                      <a:endParaRPr lang="en-US" sz="2000" dirty="0">
                        <a:effectLst/>
                      </a:endParaRPr>
                    </a:p>
                  </a:txBody>
                  <a:tcPr marL="68580" marR="68580"/>
                </a:tc>
                <a:tc>
                  <a:txBody>
                    <a:bodyPr/>
                    <a:lstStyle/>
                    <a:p>
                      <a:r>
                        <a:rPr lang="zh-CN" altLang="en-US" sz="2000" dirty="0" smtClean="0">
                          <a:effectLst/>
                        </a:rPr>
                        <a:t>词元，搜索</a:t>
                      </a:r>
                      <a:r>
                        <a:rPr lang="zh-CN" altLang="en-US" sz="2000" dirty="0" smtClean="0">
                          <a:effectLst/>
                        </a:rPr>
                        <a:t>功能的基本单元，代表一个查询条件</a:t>
                      </a:r>
                      <a:endParaRPr lang="zh-CN" altLang="en-US" sz="2000" dirty="0">
                        <a:effectLst/>
                      </a:endParaRPr>
                    </a:p>
                  </a:txBody>
                  <a:tcPr marL="68580" marR="68580"/>
                </a:tc>
              </a:tr>
              <a:tr h="621069">
                <a:tc>
                  <a:txBody>
                    <a:bodyPr/>
                    <a:lstStyle/>
                    <a:p>
                      <a:r>
                        <a:rPr lang="en-US" altLang="zh-CN" sz="2000" dirty="0" err="1" smtClean="0"/>
                        <a:t>Lucene.Net.Search.Query</a:t>
                      </a:r>
                      <a:endParaRPr lang="en-US" sz="2000" dirty="0">
                        <a:effectLst/>
                      </a:endParaRP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用于把用户输入的查询字符串封装成</a:t>
                      </a:r>
                      <a:r>
                        <a:rPr lang="en-US" altLang="zh-CN" sz="2000" dirty="0" err="1" smtClean="0"/>
                        <a:t>Lucene</a:t>
                      </a:r>
                      <a:r>
                        <a:rPr lang="zh-CN" altLang="en-US" sz="2000" dirty="0" smtClean="0"/>
                        <a:t>的查询条件和查询关系</a:t>
                      </a:r>
                      <a:r>
                        <a:rPr lang="zh-CN" altLang="en-US" sz="2000" dirty="0" smtClean="0">
                          <a:effectLst/>
                        </a:rPr>
                        <a:t>，是一个抽象基类，有</a:t>
                      </a:r>
                      <a:r>
                        <a:rPr lang="en-US" altLang="zh-CN" sz="2000" dirty="0" err="1" smtClean="0">
                          <a:effectLst/>
                        </a:rPr>
                        <a:t>TermQuery</a:t>
                      </a:r>
                      <a:r>
                        <a:rPr lang="zh-CN" altLang="en-US" sz="2000" dirty="0" smtClean="0">
                          <a:effectLst/>
                        </a:rPr>
                        <a:t>、</a:t>
                      </a:r>
                      <a:r>
                        <a:rPr lang="en-US" altLang="zh-CN" sz="2000" dirty="0" err="1" smtClean="0">
                          <a:effectLst/>
                        </a:rPr>
                        <a:t>PhraseQuery</a:t>
                      </a:r>
                      <a:r>
                        <a:rPr lang="zh-CN" altLang="en-US" sz="2000" dirty="0" smtClean="0">
                          <a:effectLst/>
                        </a:rPr>
                        <a:t>、</a:t>
                      </a:r>
                      <a:r>
                        <a:rPr lang="en-US" altLang="zh-CN" sz="2000" dirty="0" err="1" smtClean="0">
                          <a:effectLst/>
                        </a:rPr>
                        <a:t>PrifixQuery</a:t>
                      </a:r>
                      <a:r>
                        <a:rPr lang="zh-CN" altLang="en-US" sz="2000" dirty="0" smtClean="0">
                          <a:effectLst/>
                        </a:rPr>
                        <a:t>、</a:t>
                      </a:r>
                      <a:r>
                        <a:rPr lang="en-US" altLang="zh-CN" sz="2000" dirty="0" err="1" smtClean="0">
                          <a:effectLst/>
                        </a:rPr>
                        <a:t>BooleanQuery</a:t>
                      </a:r>
                      <a:r>
                        <a:rPr lang="zh-CN" altLang="en-US" sz="2000" dirty="0" smtClean="0">
                          <a:effectLst/>
                        </a:rPr>
                        <a:t>等实现，</a:t>
                      </a:r>
                      <a:endParaRPr lang="zh-CN" altLang="en-US" sz="2000" dirty="0">
                        <a:effectLst/>
                      </a:endParaRPr>
                    </a:p>
                  </a:txBody>
                  <a:tcPr marL="68580" marR="68580"/>
                </a:tc>
              </a:tr>
            </a:tbl>
          </a:graphicData>
        </a:graphic>
      </p:graphicFrame>
    </p:spTree>
    <p:extLst>
      <p:ext uri="{BB962C8B-B14F-4D97-AF65-F5344CB8AC3E}">
        <p14:creationId xmlns:p14="http://schemas.microsoft.com/office/powerpoint/2010/main" val="1282833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71600" y="2743202"/>
            <a:ext cx="7123113" cy="3710134"/>
          </a:xfrm>
        </p:spPr>
        <p:txBody>
          <a:bodyPr/>
          <a:lstStyle/>
          <a:p>
            <a:pPr marL="457200" indent="-457200">
              <a:buFont typeface="Wingdings" pitchFamily="2" charset="2"/>
              <a:buChar char="p"/>
            </a:pPr>
            <a:r>
              <a:rPr lang="zh-CN" altLang="en-US" dirty="0" smtClean="0"/>
              <a:t>创建索引的过程</a:t>
            </a:r>
            <a:endParaRPr lang="en-US" altLang="zh-CN" dirty="0" smtClean="0"/>
          </a:p>
          <a:p>
            <a:pPr marL="457200" indent="-457200">
              <a:buFont typeface="Wingdings" pitchFamily="2" charset="2"/>
              <a:buChar char="p"/>
            </a:pPr>
            <a:r>
              <a:rPr lang="zh-CN" altLang="en-US" dirty="0" smtClean="0"/>
              <a:t>索引的其它操作</a:t>
            </a:r>
            <a:endParaRPr lang="en-US" altLang="zh-CN" dirty="0" smtClean="0"/>
          </a:p>
          <a:p>
            <a:pPr marL="457200" indent="-457200">
              <a:buFont typeface="Wingdings" pitchFamily="2" charset="2"/>
              <a:buChar char="p"/>
            </a:pPr>
            <a:r>
              <a:rPr lang="zh-CN" altLang="en-US" dirty="0"/>
              <a:t>域索引选项和存储选项</a:t>
            </a:r>
            <a:endParaRPr lang="en-US" altLang="zh-CN" dirty="0" smtClean="0"/>
          </a:p>
          <a:p>
            <a:pPr marL="457200" indent="-457200">
              <a:buFont typeface="Wingdings" pitchFamily="2" charset="2"/>
              <a:buChar char="p"/>
            </a:pPr>
            <a:r>
              <a:rPr lang="zh-CN" altLang="en-US" dirty="0"/>
              <a:t>索引</a:t>
            </a:r>
            <a:r>
              <a:rPr lang="zh-CN" altLang="en-US" dirty="0" smtClean="0"/>
              <a:t>时的字段处理</a:t>
            </a:r>
            <a:endParaRPr lang="en-US" altLang="zh-CN" dirty="0" smtClean="0"/>
          </a:p>
          <a:p>
            <a:pPr marL="457200" indent="-457200">
              <a:buFont typeface="Wingdings" pitchFamily="2" charset="2"/>
              <a:buChar char="p"/>
            </a:pPr>
            <a:r>
              <a:rPr lang="zh-CN" altLang="en-US" dirty="0" smtClean="0"/>
              <a:t>评分机制与权重设置</a:t>
            </a:r>
            <a:endParaRPr lang="en-US" altLang="zh-CN" dirty="0" smtClean="0"/>
          </a:p>
          <a:p>
            <a:pPr marL="457200" indent="-457200">
              <a:buFont typeface="Wingdings" pitchFamily="2" charset="2"/>
              <a:buChar char="p"/>
            </a:pPr>
            <a:r>
              <a:rPr lang="en-US" altLang="zh-CN" dirty="0" err="1" smtClean="0"/>
              <a:t>Lucene</a:t>
            </a:r>
            <a:r>
              <a:rPr lang="zh-CN" altLang="en-US" dirty="0"/>
              <a:t>索引查看</a:t>
            </a:r>
            <a:r>
              <a:rPr lang="zh-CN" altLang="en-US" dirty="0" smtClean="0"/>
              <a:t>工具</a:t>
            </a:r>
            <a:r>
              <a:rPr lang="en-US" altLang="zh-CN" dirty="0" smtClean="0"/>
              <a:t>——</a:t>
            </a:r>
            <a:r>
              <a:rPr lang="en-US" altLang="zh-CN" dirty="0" err="1" smtClean="0"/>
              <a:t>LukeAll</a:t>
            </a:r>
            <a:endParaRPr lang="zh-CN" altLang="en-US" dirty="0"/>
          </a:p>
        </p:txBody>
      </p:sp>
      <p:sp>
        <p:nvSpPr>
          <p:cNvPr id="3" name="标题 2"/>
          <p:cNvSpPr>
            <a:spLocks noGrp="1"/>
          </p:cNvSpPr>
          <p:nvPr>
            <p:ph type="title"/>
          </p:nvPr>
        </p:nvSpPr>
        <p:spPr/>
        <p:txBody>
          <a:bodyPr/>
          <a:lstStyle/>
          <a:p>
            <a:r>
              <a:rPr lang="zh-CN" altLang="en-US" dirty="0" smtClean="0"/>
              <a:t>三、使用</a:t>
            </a:r>
            <a:r>
              <a:rPr lang="en-US" altLang="zh-CN" dirty="0" err="1" smtClean="0"/>
              <a:t>Lucene</a:t>
            </a:r>
            <a:r>
              <a:rPr lang="zh-CN" altLang="en-US" dirty="0" smtClean="0"/>
              <a:t>进行索引</a:t>
            </a:r>
            <a:endParaRPr lang="zh-CN" altLang="en-US" dirty="0"/>
          </a:p>
        </p:txBody>
      </p:sp>
    </p:spTree>
    <p:extLst>
      <p:ext uri="{BB962C8B-B14F-4D97-AF65-F5344CB8AC3E}">
        <p14:creationId xmlns:p14="http://schemas.microsoft.com/office/powerpoint/2010/main" val="2714128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创建索引的过程</a:t>
            </a:r>
            <a:endParaRPr lang="zh-CN" altLang="en-US" dirty="0"/>
          </a:p>
        </p:txBody>
      </p:sp>
      <p:sp>
        <p:nvSpPr>
          <p:cNvPr id="3" name="内容占位符 2"/>
          <p:cNvSpPr>
            <a:spLocks noGrp="1"/>
          </p:cNvSpPr>
          <p:nvPr>
            <p:ph sz="quarter" idx="13"/>
          </p:nvPr>
        </p:nvSpPr>
        <p:spPr/>
        <p:txBody>
          <a:bodyPr/>
          <a:lstStyle/>
          <a:p>
            <a:r>
              <a:rPr lang="zh-CN" altLang="en-US" sz="1800" dirty="0" smtClean="0"/>
              <a:t>构建分词器，使用盘古分词</a:t>
            </a:r>
            <a:endParaRPr lang="en-US" altLang="zh-CN" sz="1800" dirty="0" smtClean="0"/>
          </a:p>
          <a:p>
            <a:pPr marL="0" indent="0">
              <a:buNone/>
            </a:pPr>
            <a:r>
              <a:rPr lang="en-US" altLang="zh-CN" sz="1800" dirty="0" smtClean="0">
                <a:solidFill>
                  <a:srgbClr val="0070C0"/>
                </a:solidFill>
                <a:latin typeface="Calibri" pitchFamily="34" charset="0"/>
                <a:ea typeface="Cambria Math" pitchFamily="18" charset="0"/>
                <a:cs typeface="Calibri" pitchFamily="34" charset="0"/>
              </a:rPr>
              <a:t>       Analyzer </a:t>
            </a:r>
            <a:r>
              <a:rPr lang="en-US" altLang="zh-CN" sz="1800" dirty="0" err="1">
                <a:solidFill>
                  <a:srgbClr val="0070C0"/>
                </a:solidFill>
                <a:latin typeface="Calibri" pitchFamily="34" charset="0"/>
                <a:ea typeface="Cambria Math" pitchFamily="18" charset="0"/>
                <a:cs typeface="Calibri" pitchFamily="34" charset="0"/>
              </a:rPr>
              <a:t>analyzer</a:t>
            </a:r>
            <a:r>
              <a:rPr lang="en-US" altLang="zh-CN" sz="1800" dirty="0">
                <a:solidFill>
                  <a:srgbClr val="0070C0"/>
                </a:solidFill>
                <a:latin typeface="Calibri" pitchFamily="34" charset="0"/>
                <a:ea typeface="Cambria Math" pitchFamily="18" charset="0"/>
                <a:cs typeface="Calibri" pitchFamily="34" charset="0"/>
              </a:rPr>
              <a:t> = </a:t>
            </a:r>
            <a:r>
              <a:rPr lang="en-US" altLang="zh-CN" sz="1800" dirty="0" smtClean="0">
                <a:solidFill>
                  <a:srgbClr val="0070C0"/>
                </a:solidFill>
                <a:latin typeface="Calibri" pitchFamily="34" charset="0"/>
                <a:ea typeface="Cambria Math" pitchFamily="18" charset="0"/>
                <a:cs typeface="Calibri" pitchFamily="34" charset="0"/>
              </a:rPr>
              <a:t>new </a:t>
            </a:r>
            <a:r>
              <a:rPr lang="en-US" altLang="zh-CN" sz="1800" dirty="0" err="1" smtClean="0">
                <a:solidFill>
                  <a:srgbClr val="0070C0"/>
                </a:solidFill>
                <a:latin typeface="Calibri" pitchFamily="34" charset="0"/>
                <a:ea typeface="Cambria Math" pitchFamily="18" charset="0"/>
                <a:cs typeface="Calibri" pitchFamily="34" charset="0"/>
              </a:rPr>
              <a:t>PanGuAnalyzer</a:t>
            </a:r>
            <a:r>
              <a:rPr lang="en-US" altLang="zh-CN" sz="1800" dirty="0">
                <a:solidFill>
                  <a:srgbClr val="0070C0"/>
                </a:solidFill>
                <a:latin typeface="Calibri" pitchFamily="34" charset="0"/>
                <a:ea typeface="Cambria Math" pitchFamily="18" charset="0"/>
                <a:cs typeface="Calibri" pitchFamily="34" charset="0"/>
              </a:rPr>
              <a:t>();</a:t>
            </a:r>
          </a:p>
          <a:p>
            <a:r>
              <a:rPr lang="zh-CN" altLang="en-US" sz="1800" dirty="0" smtClean="0"/>
              <a:t>打开索引目录</a:t>
            </a:r>
            <a:endParaRPr lang="en-US" altLang="zh-CN" sz="1800" dirty="0" smtClean="0"/>
          </a:p>
          <a:p>
            <a:pPr marL="0" indent="0">
              <a:buNone/>
            </a:pPr>
            <a:r>
              <a:rPr lang="en-US" altLang="zh-CN" sz="1800" dirty="0" smtClean="0">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Directory</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dir</a:t>
            </a:r>
            <a:r>
              <a:rPr lang="en-US" altLang="zh-CN" sz="1800" dirty="0">
                <a:solidFill>
                  <a:srgbClr val="0070C0"/>
                </a:solidFill>
                <a:latin typeface="Calibri" pitchFamily="34" charset="0"/>
                <a:ea typeface="Cambria Math" pitchFamily="18" charset="0"/>
                <a:cs typeface="Calibri" pitchFamily="34" charset="0"/>
              </a:rPr>
              <a:t> = </a:t>
            </a:r>
            <a:r>
              <a:rPr lang="en-US" altLang="zh-CN" sz="1800" dirty="0" err="1">
                <a:solidFill>
                  <a:srgbClr val="0070C0"/>
                </a:solidFill>
                <a:latin typeface="Calibri" pitchFamily="34" charset="0"/>
                <a:ea typeface="Cambria Math" pitchFamily="18" charset="0"/>
                <a:cs typeface="Calibri" pitchFamily="34" charset="0"/>
              </a:rPr>
              <a:t>FSDirectory.Open</a:t>
            </a:r>
            <a:r>
              <a:rPr lang="en-US" altLang="zh-CN" sz="1800" dirty="0">
                <a:solidFill>
                  <a:srgbClr val="0070C0"/>
                </a:solidFill>
                <a:latin typeface="Calibri" pitchFamily="34" charset="0"/>
                <a:ea typeface="Cambria Math" pitchFamily="18" charset="0"/>
                <a:cs typeface="Calibri" pitchFamily="34" charset="0"/>
              </a:rPr>
              <a:t>(new </a:t>
            </a:r>
            <a:r>
              <a:rPr lang="en-US" altLang="zh-CN" sz="1800" dirty="0" err="1">
                <a:solidFill>
                  <a:srgbClr val="0070C0"/>
                </a:solidFill>
                <a:latin typeface="Calibri" pitchFamily="34" charset="0"/>
                <a:ea typeface="Cambria Math" pitchFamily="18" charset="0"/>
                <a:cs typeface="Calibri" pitchFamily="34" charset="0"/>
              </a:rPr>
              <a:t>DirectoryInfo</a:t>
            </a:r>
            <a:r>
              <a:rPr lang="en-US" altLang="zh-CN" sz="1800" dirty="0">
                <a:solidFill>
                  <a:srgbClr val="0070C0"/>
                </a:solidFill>
                <a:latin typeface="Calibri" pitchFamily="34" charset="0"/>
                <a:ea typeface="Cambria Math" pitchFamily="18" charset="0"/>
                <a:cs typeface="Calibri" pitchFamily="34" charset="0"/>
              </a:rPr>
              <a:t>(</a:t>
            </a:r>
            <a:r>
              <a:rPr lang="en-US" altLang="zh-CN" sz="1800" dirty="0" err="1">
                <a:solidFill>
                  <a:srgbClr val="0070C0"/>
                </a:solidFill>
                <a:latin typeface="Calibri" pitchFamily="34" charset="0"/>
                <a:ea typeface="Cambria Math" pitchFamily="18" charset="0"/>
                <a:cs typeface="Calibri" pitchFamily="34" charset="0"/>
              </a:rPr>
              <a:t>indexPath</a:t>
            </a:r>
            <a:r>
              <a:rPr lang="en-US" altLang="zh-CN" sz="1800" dirty="0">
                <a:solidFill>
                  <a:srgbClr val="0070C0"/>
                </a:solidFill>
                <a:latin typeface="Calibri" pitchFamily="34" charset="0"/>
                <a:ea typeface="Cambria Math" pitchFamily="18" charset="0"/>
                <a:cs typeface="Calibri" pitchFamily="34" charset="0"/>
              </a:rPr>
              <a:t>));</a:t>
            </a:r>
          </a:p>
          <a:p>
            <a:r>
              <a:rPr lang="zh-CN" altLang="en-US" sz="1800" dirty="0" smtClean="0"/>
              <a:t>打开</a:t>
            </a:r>
            <a:r>
              <a:rPr lang="en-US" altLang="zh-CN" sz="1800" dirty="0" err="1">
                <a:latin typeface="Calibri" pitchFamily="34" charset="0"/>
                <a:ea typeface="Cambria Math" pitchFamily="18" charset="0"/>
                <a:cs typeface="Calibri" pitchFamily="34" charset="0"/>
              </a:rPr>
              <a:t>IndexWriter</a:t>
            </a:r>
            <a:endParaRPr lang="en-US" altLang="zh-CN" sz="1800" dirty="0">
              <a:latin typeface="Calibri" pitchFamily="34" charset="0"/>
              <a:ea typeface="Cambria Math" pitchFamily="18" charset="0"/>
              <a:cs typeface="Calibri" pitchFamily="34" charset="0"/>
            </a:endParaRPr>
          </a:p>
          <a:p>
            <a:pPr marL="0" indent="0">
              <a:buNone/>
            </a:pPr>
            <a:r>
              <a:rPr lang="en-US" altLang="zh-CN" sz="1800" dirty="0" smtClean="0">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IndexWriter</a:t>
            </a:r>
            <a:r>
              <a:rPr lang="en-US" altLang="zh-CN" sz="1800" dirty="0">
                <a:solidFill>
                  <a:srgbClr val="0070C0"/>
                </a:solidFill>
                <a:latin typeface="Calibri" pitchFamily="34" charset="0"/>
                <a:ea typeface="Cambria Math" pitchFamily="18" charset="0"/>
                <a:cs typeface="Calibri" pitchFamily="34" charset="0"/>
              </a:rPr>
              <a:t> writer = new </a:t>
            </a:r>
            <a:r>
              <a:rPr lang="en-US" altLang="zh-CN" sz="1800" dirty="0" err="1">
                <a:solidFill>
                  <a:srgbClr val="0070C0"/>
                </a:solidFill>
                <a:latin typeface="Calibri" pitchFamily="34" charset="0"/>
                <a:ea typeface="Cambria Math" pitchFamily="18" charset="0"/>
                <a:cs typeface="Calibri" pitchFamily="34" charset="0"/>
              </a:rPr>
              <a:t>IndexWriter</a:t>
            </a:r>
            <a:r>
              <a:rPr lang="en-US" altLang="zh-CN" sz="1800" dirty="0">
                <a:solidFill>
                  <a:srgbClr val="0070C0"/>
                </a:solidFill>
                <a:latin typeface="Calibri" pitchFamily="34" charset="0"/>
                <a:ea typeface="Cambria Math" pitchFamily="18" charset="0"/>
                <a:cs typeface="Calibri" pitchFamily="34" charset="0"/>
              </a:rPr>
              <a:t>(</a:t>
            </a:r>
            <a:r>
              <a:rPr lang="en-US" altLang="zh-CN" sz="1800" dirty="0" err="1">
                <a:solidFill>
                  <a:srgbClr val="0070C0"/>
                </a:solidFill>
                <a:latin typeface="Calibri" pitchFamily="34" charset="0"/>
                <a:ea typeface="Cambria Math" pitchFamily="18" charset="0"/>
                <a:cs typeface="Calibri" pitchFamily="34" charset="0"/>
              </a:rPr>
              <a:t>dir</a:t>
            </a:r>
            <a:r>
              <a:rPr lang="en-US" altLang="zh-CN" sz="1800" dirty="0">
                <a:solidFill>
                  <a:srgbClr val="0070C0"/>
                </a:solidFill>
                <a:latin typeface="Calibri" pitchFamily="34" charset="0"/>
                <a:ea typeface="Cambria Math" pitchFamily="18" charset="0"/>
                <a:cs typeface="Calibri" pitchFamily="34" charset="0"/>
              </a:rPr>
              <a:t>, analyzer, true, </a:t>
            </a:r>
          </a:p>
          <a:p>
            <a:pPr marL="0" indent="0">
              <a:buNone/>
            </a:pP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MaxFieldLength.UNLIMITED</a:t>
            </a:r>
            <a:r>
              <a:rPr lang="en-US" altLang="zh-CN" sz="1800" dirty="0">
                <a:solidFill>
                  <a:srgbClr val="0070C0"/>
                </a:solidFill>
                <a:latin typeface="Calibri" pitchFamily="34" charset="0"/>
                <a:ea typeface="Cambria Math" pitchFamily="18" charset="0"/>
                <a:cs typeface="Calibri" pitchFamily="34" charset="0"/>
              </a:rPr>
              <a:t>);</a:t>
            </a:r>
          </a:p>
          <a:p>
            <a:r>
              <a:rPr lang="zh-CN" altLang="en-US" sz="1800" dirty="0"/>
              <a:t>写入文档</a:t>
            </a:r>
            <a:endParaRPr lang="en-US" altLang="zh-CN" sz="1800" dirty="0"/>
          </a:p>
          <a:p>
            <a:pPr marL="0" indent="0">
              <a:buNone/>
            </a:pPr>
            <a:r>
              <a:rPr lang="en-US" altLang="zh-CN" sz="1800" dirty="0" smtClean="0">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Document</a:t>
            </a:r>
            <a:r>
              <a:rPr lang="en-US" altLang="zh-CN" sz="1800" dirty="0">
                <a:solidFill>
                  <a:srgbClr val="0070C0"/>
                </a:solidFill>
                <a:latin typeface="Calibri" pitchFamily="34" charset="0"/>
                <a:ea typeface="Cambria Math" pitchFamily="18" charset="0"/>
                <a:cs typeface="Calibri" pitchFamily="34" charset="0"/>
              </a:rPr>
              <a:t> doc = new Document(); </a:t>
            </a:r>
          </a:p>
          <a:p>
            <a:pPr marL="0" indent="0">
              <a:buNone/>
            </a:pP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doc.Add</a:t>
            </a:r>
            <a:r>
              <a:rPr lang="en-US" altLang="zh-CN" sz="1800" dirty="0" smtClean="0">
                <a:solidFill>
                  <a:srgbClr val="0070C0"/>
                </a:solidFill>
                <a:latin typeface="Calibri" pitchFamily="34" charset="0"/>
                <a:ea typeface="Cambria Math" pitchFamily="18" charset="0"/>
                <a:cs typeface="Calibri" pitchFamily="34" charset="0"/>
              </a:rPr>
              <a:t>(new</a:t>
            </a:r>
            <a:r>
              <a:rPr lang="en-US" altLang="zh-CN" sz="1800" dirty="0">
                <a:solidFill>
                  <a:srgbClr val="0070C0"/>
                </a:solidFill>
                <a:latin typeface="Calibri" pitchFamily="34" charset="0"/>
                <a:ea typeface="Cambria Math" pitchFamily="18" charset="0"/>
                <a:cs typeface="Calibri" pitchFamily="34" charset="0"/>
              </a:rPr>
              <a:t> Field(“</a:t>
            </a:r>
            <a:r>
              <a:rPr lang="en-US" altLang="zh-CN" sz="1800" dirty="0" err="1">
                <a:solidFill>
                  <a:srgbClr val="0070C0"/>
                </a:solidFill>
                <a:latin typeface="Calibri" pitchFamily="34" charset="0"/>
                <a:ea typeface="Cambria Math" pitchFamily="18" charset="0"/>
                <a:cs typeface="Calibri" pitchFamily="34" charset="0"/>
              </a:rPr>
              <a:t>Name</a:t>
            </a:r>
            <a:r>
              <a:rPr lang="en-US" altLang="zh-CN" sz="1800" dirty="0" err="1" smtClean="0">
                <a:solidFill>
                  <a:srgbClr val="0070C0"/>
                </a:solidFill>
                <a:latin typeface="Calibri" pitchFamily="34" charset="0"/>
                <a:ea typeface="Cambria Math" pitchFamily="18" charset="0"/>
                <a:cs typeface="Calibri" pitchFamily="34" charset="0"/>
              </a:rPr>
              <a:t>”,”Tom</a:t>
            </a:r>
            <a:r>
              <a:rPr lang="en-US" altLang="zh-CN" sz="1800" dirty="0" smtClean="0">
                <a:solidFill>
                  <a:srgbClr val="0070C0"/>
                </a:solidFill>
                <a:latin typeface="Calibri" pitchFamily="34" charset="0"/>
                <a:ea typeface="Cambria Math" pitchFamily="18" charset="0"/>
                <a:cs typeface="Calibri" pitchFamily="34" charset="0"/>
              </a:rPr>
              <a:t>”,</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Field.Store.YES</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Field.Index.ANALYZED</a:t>
            </a:r>
            <a:r>
              <a:rPr lang="en-US" altLang="zh-CN" sz="1800" dirty="0">
                <a:solidFill>
                  <a:srgbClr val="0070C0"/>
                </a:solidFill>
                <a:latin typeface="Calibri" pitchFamily="34" charset="0"/>
                <a:ea typeface="Cambria Math" pitchFamily="18" charset="0"/>
                <a:cs typeface="Calibri" pitchFamily="34" charset="0"/>
              </a:rPr>
              <a:t>)); </a:t>
            </a:r>
          </a:p>
          <a:p>
            <a:pPr marL="0" indent="0">
              <a:buNone/>
            </a:pP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writer.AddDocument</a:t>
            </a:r>
            <a:r>
              <a:rPr lang="en-US" altLang="zh-CN" sz="1800" dirty="0" smtClean="0">
                <a:solidFill>
                  <a:srgbClr val="0070C0"/>
                </a:solidFill>
                <a:latin typeface="Calibri" pitchFamily="34" charset="0"/>
                <a:ea typeface="Cambria Math" pitchFamily="18" charset="0"/>
                <a:cs typeface="Calibri" pitchFamily="34" charset="0"/>
              </a:rPr>
              <a:t>(doc</a:t>
            </a:r>
            <a:r>
              <a:rPr lang="en-US" altLang="zh-CN" sz="1800" dirty="0">
                <a:solidFill>
                  <a:srgbClr val="0070C0"/>
                </a:solidFill>
                <a:latin typeface="Calibri" pitchFamily="34" charset="0"/>
                <a:ea typeface="Cambria Math" pitchFamily="18" charset="0"/>
                <a:cs typeface="Calibri" pitchFamily="34" charset="0"/>
              </a:rPr>
              <a:t>);</a:t>
            </a:r>
          </a:p>
          <a:p>
            <a:r>
              <a:rPr lang="zh-CN" altLang="en-US" sz="1800" dirty="0"/>
              <a:t>关闭</a:t>
            </a:r>
            <a:r>
              <a:rPr lang="en-US" altLang="zh-CN" sz="1800" dirty="0" err="1" smtClean="0">
                <a:latin typeface="Calibri" pitchFamily="34" charset="0"/>
                <a:ea typeface="Cambria Math" pitchFamily="18" charset="0"/>
                <a:cs typeface="Calibri" pitchFamily="34" charset="0"/>
              </a:rPr>
              <a:t>IndexWriter</a:t>
            </a:r>
            <a:r>
              <a:rPr lang="zh-CN" altLang="en-US" sz="1800" dirty="0" smtClean="0">
                <a:latin typeface="Calibri" pitchFamily="34" charset="0"/>
                <a:ea typeface="Cambria Math" pitchFamily="18" charset="0"/>
                <a:cs typeface="Calibri" pitchFamily="34" charset="0"/>
              </a:rPr>
              <a:t>，关闭时会自动执行索引提交</a:t>
            </a:r>
            <a:r>
              <a:rPr lang="zh-CN" altLang="en-US" sz="1800" dirty="0">
                <a:latin typeface="Calibri" pitchFamily="34" charset="0"/>
                <a:ea typeface="Cambria Math" pitchFamily="18" charset="0"/>
                <a:cs typeface="Calibri" pitchFamily="34" charset="0"/>
              </a:rPr>
              <a:t>（</a:t>
            </a:r>
            <a:r>
              <a:rPr lang="en-US" altLang="zh-CN" sz="1800" dirty="0" smtClean="0">
                <a:latin typeface="Calibri" pitchFamily="34" charset="0"/>
                <a:ea typeface="Cambria Math" pitchFamily="18" charset="0"/>
                <a:cs typeface="Calibri" pitchFamily="34" charset="0"/>
              </a:rPr>
              <a:t>Commit</a:t>
            </a:r>
            <a:r>
              <a:rPr lang="zh-CN" altLang="en-US" sz="1800" dirty="0" smtClean="0">
                <a:latin typeface="Calibri" pitchFamily="34" charset="0"/>
                <a:ea typeface="Cambria Math" pitchFamily="18" charset="0"/>
                <a:cs typeface="Calibri" pitchFamily="34" charset="0"/>
              </a:rPr>
              <a:t>）操作</a:t>
            </a:r>
            <a:endParaRPr lang="en-US" altLang="zh-CN" sz="1800" dirty="0">
              <a:latin typeface="Calibri" pitchFamily="34" charset="0"/>
              <a:ea typeface="Cambria Math" pitchFamily="18" charset="0"/>
              <a:cs typeface="Calibri" pitchFamily="34" charset="0"/>
            </a:endParaRPr>
          </a:p>
          <a:p>
            <a:pPr marL="0" indent="0">
              <a:buNone/>
            </a:pPr>
            <a:r>
              <a:rPr lang="en-US" altLang="zh-CN" sz="1800" dirty="0" smtClean="0">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writer.Close</a:t>
            </a:r>
            <a:r>
              <a:rPr lang="en-US" altLang="zh-CN" sz="1800" dirty="0">
                <a:solidFill>
                  <a:srgbClr val="0070C0"/>
                </a:solidFill>
                <a:latin typeface="Calibri" pitchFamily="34" charset="0"/>
                <a:ea typeface="Cambria Math" pitchFamily="18" charset="0"/>
                <a:cs typeface="Calibri" pitchFamily="34" charset="0"/>
              </a:rPr>
              <a:t>();</a:t>
            </a:r>
            <a:endParaRPr lang="zh-CN" altLang="en-US" sz="1800" dirty="0">
              <a:solidFill>
                <a:srgbClr val="0070C0"/>
              </a:solidFill>
              <a:latin typeface="Calibri" pitchFamily="34" charset="0"/>
              <a:ea typeface="Cambria Math" pitchFamily="18" charset="0"/>
              <a:cs typeface="Calibri" pitchFamily="34" charset="0"/>
            </a:endParaRPr>
          </a:p>
          <a:p>
            <a:pPr marL="0" indent="0">
              <a:buNone/>
            </a:pPr>
            <a:endParaRPr lang="zh-CN" altLang="en-US" sz="1600" dirty="0">
              <a:latin typeface="Calibri" pitchFamily="34" charset="0"/>
              <a:cs typeface="Calibri" pitchFamily="34" charset="0"/>
            </a:endParaRPr>
          </a:p>
        </p:txBody>
      </p:sp>
    </p:spTree>
    <p:extLst>
      <p:ext uri="{BB962C8B-B14F-4D97-AF65-F5344CB8AC3E}">
        <p14:creationId xmlns:p14="http://schemas.microsoft.com/office/powerpoint/2010/main" val="868076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71600" y="2743202"/>
            <a:ext cx="7123113" cy="3854150"/>
          </a:xfrm>
        </p:spPr>
        <p:txBody>
          <a:bodyPr/>
          <a:lstStyle/>
          <a:p>
            <a:pPr marL="457200" indent="-457200">
              <a:buFont typeface="Wingdings" pitchFamily="2" charset="2"/>
              <a:buChar char="p"/>
            </a:pPr>
            <a:r>
              <a:rPr lang="zh-CN" altLang="en-US" dirty="0" smtClean="0"/>
              <a:t>一、全文检索的理论基础</a:t>
            </a:r>
            <a:endParaRPr lang="en-US" altLang="zh-CN" dirty="0" smtClean="0"/>
          </a:p>
          <a:p>
            <a:pPr marL="457200" indent="-457200">
              <a:buFont typeface="Wingdings" pitchFamily="2" charset="2"/>
              <a:buChar char="p"/>
            </a:pPr>
            <a:r>
              <a:rPr lang="zh-CN" altLang="en-US" dirty="0" smtClean="0"/>
              <a:t>二、</a:t>
            </a:r>
            <a:r>
              <a:rPr lang="en-US" altLang="zh-CN" dirty="0" err="1" smtClean="0"/>
              <a:t>Lucene</a:t>
            </a:r>
            <a:r>
              <a:rPr lang="zh-CN" altLang="en-US" dirty="0" smtClean="0"/>
              <a:t>全文检索技术概览</a:t>
            </a:r>
            <a:endParaRPr lang="en-US" altLang="zh-CN" dirty="0" smtClean="0"/>
          </a:p>
          <a:p>
            <a:pPr marL="457200" indent="-457200">
              <a:buFont typeface="Wingdings" pitchFamily="2" charset="2"/>
              <a:buChar char="p"/>
            </a:pPr>
            <a:r>
              <a:rPr lang="zh-CN" altLang="en-US" dirty="0" smtClean="0"/>
              <a:t>三、使用</a:t>
            </a:r>
            <a:r>
              <a:rPr lang="en-US" altLang="zh-CN" dirty="0" err="1" smtClean="0"/>
              <a:t>Lucene</a:t>
            </a:r>
            <a:r>
              <a:rPr lang="zh-CN" altLang="en-US" dirty="0" smtClean="0"/>
              <a:t>进行索引</a:t>
            </a:r>
            <a:endParaRPr lang="en-US" altLang="zh-CN" dirty="0" smtClean="0"/>
          </a:p>
          <a:p>
            <a:pPr marL="457200" indent="-457200">
              <a:buFont typeface="Wingdings" pitchFamily="2" charset="2"/>
              <a:buChar char="p"/>
            </a:pPr>
            <a:r>
              <a:rPr lang="zh-CN" altLang="en-US" dirty="0" smtClean="0"/>
              <a:t>四、使用</a:t>
            </a:r>
            <a:r>
              <a:rPr lang="en-US" altLang="zh-CN" dirty="0" err="1" smtClean="0"/>
              <a:t>Lucene</a:t>
            </a:r>
            <a:r>
              <a:rPr lang="zh-CN" altLang="en-US" dirty="0" smtClean="0"/>
              <a:t>进行搜索</a:t>
            </a:r>
            <a:endParaRPr lang="en-US" altLang="zh-CN" dirty="0" smtClean="0"/>
          </a:p>
          <a:p>
            <a:pPr marL="457200" indent="-457200">
              <a:buFont typeface="Wingdings" pitchFamily="2" charset="2"/>
              <a:buChar char="p"/>
            </a:pPr>
            <a:r>
              <a:rPr lang="zh-CN" altLang="en-US" dirty="0" smtClean="0"/>
              <a:t>五、社会化</a:t>
            </a:r>
            <a:r>
              <a:rPr lang="zh-CN" altLang="en-US" dirty="0"/>
              <a:t>开发平台搜索</a:t>
            </a:r>
            <a:r>
              <a:rPr lang="zh-CN" altLang="en-US" dirty="0" smtClean="0"/>
              <a:t>架构</a:t>
            </a:r>
            <a:endParaRPr lang="en-US" altLang="zh-CN" dirty="0" smtClean="0"/>
          </a:p>
          <a:p>
            <a:pPr marL="457200" indent="-457200">
              <a:buFont typeface="Wingdings" pitchFamily="2" charset="2"/>
              <a:buChar char="p"/>
            </a:pPr>
            <a:r>
              <a:rPr lang="zh-CN" altLang="en-US" dirty="0" smtClean="0"/>
              <a:t>六、代码示例：用户搜索</a:t>
            </a:r>
            <a:endParaRPr lang="zh-CN" altLang="en-US" dirty="0"/>
          </a:p>
        </p:txBody>
      </p:sp>
      <p:sp>
        <p:nvSpPr>
          <p:cNvPr id="3" name="标题 2"/>
          <p:cNvSpPr>
            <a:spLocks noGrp="1"/>
          </p:cNvSpPr>
          <p:nvPr>
            <p:ph type="title"/>
          </p:nvPr>
        </p:nvSpPr>
        <p:spPr/>
        <p:txBody>
          <a:bodyPr/>
          <a:lstStyle/>
          <a:p>
            <a:r>
              <a:rPr lang="zh-CN" altLang="en-US" dirty="0" smtClean="0"/>
              <a:t> 目录</a:t>
            </a:r>
            <a:endParaRPr lang="zh-CN" altLang="en-US" dirty="0"/>
          </a:p>
        </p:txBody>
      </p:sp>
    </p:spTree>
    <p:extLst>
      <p:ext uri="{BB962C8B-B14F-4D97-AF65-F5344CB8AC3E}">
        <p14:creationId xmlns:p14="http://schemas.microsoft.com/office/powerpoint/2010/main" val="2775086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域索引选项和存储选项</a:t>
            </a:r>
            <a:endParaRPr lang="zh-CN" altLang="en-US" dirty="0"/>
          </a:p>
        </p:txBody>
      </p:sp>
      <p:sp>
        <p:nvSpPr>
          <p:cNvPr id="3" name="内容占位符 2"/>
          <p:cNvSpPr>
            <a:spLocks noGrp="1"/>
          </p:cNvSpPr>
          <p:nvPr>
            <p:ph sz="quarter" idx="13"/>
          </p:nvPr>
        </p:nvSpPr>
        <p:spPr>
          <a:xfrm>
            <a:off x="609600" y="1803400"/>
            <a:ext cx="8282880" cy="4368800"/>
          </a:xfrm>
        </p:spPr>
        <p:txBody>
          <a:bodyPr/>
          <a:lstStyle/>
          <a:p>
            <a:r>
              <a:rPr lang="zh-CN" altLang="en-US" sz="2000" dirty="0" smtClean="0"/>
              <a:t>域</a:t>
            </a:r>
            <a:r>
              <a:rPr lang="zh-CN" altLang="en-US" sz="2000" dirty="0"/>
              <a:t>索引</a:t>
            </a:r>
            <a:r>
              <a:rPr lang="zh-CN" altLang="en-US" sz="2000" dirty="0" smtClean="0"/>
              <a:t>选项控制</a:t>
            </a:r>
            <a:r>
              <a:rPr lang="zh-CN" altLang="en-US" sz="2000" dirty="0"/>
              <a:t>域文本是否可被</a:t>
            </a:r>
            <a:r>
              <a:rPr lang="zh-CN" altLang="en-US" sz="2000" dirty="0" smtClean="0"/>
              <a:t>搜索</a:t>
            </a:r>
            <a:endParaRPr lang="en-US" altLang="zh-CN" sz="2000" dirty="0" smtClean="0"/>
          </a:p>
          <a:p>
            <a:pPr lvl="1"/>
            <a:r>
              <a:rPr lang="en-US" altLang="zh-CN" sz="1700" dirty="0" err="1">
                <a:solidFill>
                  <a:srgbClr val="0070C0"/>
                </a:solidFill>
                <a:latin typeface="Calibri" pitchFamily="34" charset="0"/>
                <a:ea typeface="Cambria Math" pitchFamily="18" charset="0"/>
                <a:cs typeface="Calibri" pitchFamily="34" charset="0"/>
              </a:rPr>
              <a:t>Index.ANALYZED</a:t>
            </a:r>
            <a:r>
              <a:rPr lang="zh-CN" altLang="en-US" sz="1700" dirty="0" smtClean="0"/>
              <a:t>：分词并建立索引，适用于普通文本域，如正文、标题、摘要等；</a:t>
            </a:r>
            <a:endParaRPr lang="en-US" altLang="zh-CN" sz="1700" dirty="0" smtClean="0"/>
          </a:p>
          <a:p>
            <a:pPr lvl="1"/>
            <a:r>
              <a:rPr lang="en-US" altLang="zh-CN" sz="1700" dirty="0" err="1">
                <a:solidFill>
                  <a:srgbClr val="0070C0"/>
                </a:solidFill>
                <a:latin typeface="Calibri" pitchFamily="34" charset="0"/>
                <a:ea typeface="Cambria Math" pitchFamily="18" charset="0"/>
                <a:cs typeface="Calibri" pitchFamily="34" charset="0"/>
              </a:rPr>
              <a:t>Index.NOT_ANALYZED</a:t>
            </a:r>
            <a:r>
              <a:rPr lang="zh-CN" altLang="en-US" sz="1700" dirty="0" smtClean="0"/>
              <a:t>：不分词，但建立索引，适用于地区、电话、邮编等不适合被拆分的文本；</a:t>
            </a:r>
            <a:endParaRPr lang="en-US" altLang="zh-CN" sz="1700" dirty="0" smtClean="0"/>
          </a:p>
          <a:p>
            <a:pPr lvl="1"/>
            <a:r>
              <a:rPr lang="en-US" altLang="zh-CN" sz="1700" dirty="0" err="1">
                <a:solidFill>
                  <a:srgbClr val="0070C0"/>
                </a:solidFill>
                <a:latin typeface="Calibri" pitchFamily="34" charset="0"/>
                <a:ea typeface="Cambria Math" pitchFamily="18" charset="0"/>
                <a:cs typeface="Calibri" pitchFamily="34" charset="0"/>
              </a:rPr>
              <a:t>Index.ANALYZED_NO_NORMS</a:t>
            </a:r>
            <a:r>
              <a:rPr lang="zh-CN" altLang="en-US" sz="1700" dirty="0" smtClean="0"/>
              <a:t>：</a:t>
            </a:r>
            <a:r>
              <a:rPr lang="zh-CN" altLang="en-US" sz="1700" dirty="0"/>
              <a:t>分词并建立索引</a:t>
            </a:r>
            <a:r>
              <a:rPr lang="zh-CN" altLang="en-US" sz="1700" dirty="0" smtClean="0"/>
              <a:t>，但不存储</a:t>
            </a:r>
            <a:r>
              <a:rPr lang="en-US" altLang="zh-CN" sz="1700" dirty="0" smtClean="0">
                <a:latin typeface="Calibri" pitchFamily="34" charset="0"/>
                <a:cs typeface="Calibri" pitchFamily="34" charset="0"/>
              </a:rPr>
              <a:t>norms</a:t>
            </a:r>
            <a:r>
              <a:rPr lang="zh-CN" altLang="en-US" sz="1700" dirty="0" smtClean="0"/>
              <a:t>信息，以节省索引空间和搜索时的内存消耗。</a:t>
            </a:r>
            <a:r>
              <a:rPr lang="en-US" altLang="zh-CN" sz="1700" dirty="0" smtClean="0">
                <a:latin typeface="Calibri" pitchFamily="34" charset="0"/>
                <a:cs typeface="Calibri" pitchFamily="34" charset="0"/>
              </a:rPr>
              <a:t>norms</a:t>
            </a:r>
            <a:r>
              <a:rPr lang="zh-CN" altLang="en-US" sz="1700" dirty="0" smtClean="0">
                <a:latin typeface="Calibri" pitchFamily="34" charset="0"/>
                <a:cs typeface="Calibri" pitchFamily="34" charset="0"/>
              </a:rPr>
              <a:t>称为加权基准，存储了文档和域的加权值，</a:t>
            </a:r>
            <a:r>
              <a:rPr lang="en-US" altLang="zh-CN" sz="1700" dirty="0" smtClean="0">
                <a:solidFill>
                  <a:srgbClr val="0070C0"/>
                </a:solidFill>
                <a:latin typeface="Calibri" pitchFamily="34" charset="0"/>
                <a:ea typeface="Cambria Math" pitchFamily="18" charset="0"/>
                <a:cs typeface="Calibri" pitchFamily="34" charset="0"/>
              </a:rPr>
              <a:t> </a:t>
            </a:r>
            <a:r>
              <a:rPr lang="en-US" altLang="zh-CN" sz="1700" dirty="0">
                <a:solidFill>
                  <a:srgbClr val="0070C0"/>
                </a:solidFill>
                <a:latin typeface="Calibri" pitchFamily="34" charset="0"/>
                <a:ea typeface="Cambria Math" pitchFamily="18" charset="0"/>
                <a:cs typeface="Calibri" pitchFamily="34" charset="0"/>
              </a:rPr>
              <a:t>NO_NORMS</a:t>
            </a:r>
            <a:r>
              <a:rPr lang="zh-CN" altLang="en-US" sz="1700" dirty="0" smtClean="0">
                <a:latin typeface="Calibri" pitchFamily="34" charset="0"/>
                <a:cs typeface="Calibri" pitchFamily="34" charset="0"/>
              </a:rPr>
              <a:t>会影响文档评分，当不需要为域加权时，可使用</a:t>
            </a:r>
            <a:r>
              <a:rPr lang="en-US" altLang="zh-CN" sz="1700" dirty="0" smtClean="0">
                <a:solidFill>
                  <a:srgbClr val="0070C0"/>
                </a:solidFill>
                <a:latin typeface="Calibri" pitchFamily="34" charset="0"/>
                <a:ea typeface="Cambria Math" pitchFamily="18" charset="0"/>
                <a:cs typeface="Calibri" pitchFamily="34" charset="0"/>
              </a:rPr>
              <a:t>NO_NORMS</a:t>
            </a:r>
            <a:r>
              <a:rPr lang="zh-CN" altLang="en-US" sz="1700" dirty="0" smtClean="0"/>
              <a:t>索引选项；</a:t>
            </a:r>
            <a:endParaRPr lang="en-US" altLang="zh-CN" sz="1700" dirty="0" smtClean="0"/>
          </a:p>
          <a:p>
            <a:pPr lvl="1"/>
            <a:r>
              <a:rPr lang="en-US" altLang="zh-CN" sz="1700" dirty="0" err="1">
                <a:solidFill>
                  <a:srgbClr val="0070C0"/>
                </a:solidFill>
                <a:latin typeface="Calibri" pitchFamily="34" charset="0"/>
                <a:ea typeface="Cambria Math" pitchFamily="18" charset="0"/>
                <a:cs typeface="Calibri" pitchFamily="34" charset="0"/>
              </a:rPr>
              <a:t>Index.NOT_ANALYZED_NO_NORMS</a:t>
            </a:r>
            <a:r>
              <a:rPr lang="zh-CN" altLang="en-US" sz="1700" dirty="0" smtClean="0"/>
              <a:t>：</a:t>
            </a:r>
            <a:r>
              <a:rPr lang="zh-CN" altLang="en-US" sz="1700" dirty="0"/>
              <a:t>不分词，但建立索引</a:t>
            </a:r>
            <a:r>
              <a:rPr lang="zh-CN" altLang="en-US" sz="1700" dirty="0" smtClean="0"/>
              <a:t>，</a:t>
            </a:r>
            <a:r>
              <a:rPr lang="zh-CN" altLang="en-US" sz="1700" dirty="0"/>
              <a:t>不</a:t>
            </a:r>
            <a:r>
              <a:rPr lang="zh-CN" altLang="en-US" sz="1700" dirty="0" smtClean="0"/>
              <a:t>存储</a:t>
            </a:r>
            <a:r>
              <a:rPr lang="en-US" altLang="zh-CN" sz="1700" dirty="0">
                <a:latin typeface="Calibri" pitchFamily="34" charset="0"/>
                <a:cs typeface="Calibri" pitchFamily="34" charset="0"/>
              </a:rPr>
              <a:t>norms</a:t>
            </a:r>
            <a:r>
              <a:rPr lang="zh-CN" altLang="en-US" sz="1700" dirty="0" smtClean="0"/>
              <a:t>信息；</a:t>
            </a:r>
            <a:endParaRPr lang="en-US" altLang="zh-CN" sz="1700" dirty="0" smtClean="0"/>
          </a:p>
          <a:p>
            <a:pPr lvl="1"/>
            <a:r>
              <a:rPr lang="en-US" altLang="zh-CN" sz="1700" dirty="0">
                <a:solidFill>
                  <a:srgbClr val="0070C0"/>
                </a:solidFill>
                <a:latin typeface="Calibri" pitchFamily="34" charset="0"/>
                <a:ea typeface="Cambria Math" pitchFamily="18" charset="0"/>
                <a:cs typeface="Calibri" pitchFamily="34" charset="0"/>
              </a:rPr>
              <a:t>Index.NO</a:t>
            </a:r>
            <a:r>
              <a:rPr lang="zh-CN" altLang="en-US" sz="1700" dirty="0" smtClean="0"/>
              <a:t>：不建立索引，因此不能被搜索。</a:t>
            </a:r>
            <a:endParaRPr lang="en-US" altLang="zh-CN" sz="1700" dirty="0" smtClean="0"/>
          </a:p>
          <a:p>
            <a:r>
              <a:rPr lang="zh-CN" altLang="en-US" sz="2000" dirty="0" smtClean="0"/>
              <a:t>域存储选项用来</a:t>
            </a:r>
            <a:r>
              <a:rPr lang="zh-CN" altLang="en-US" sz="2000" dirty="0"/>
              <a:t>确定是否需要存储域的真实</a:t>
            </a:r>
            <a:r>
              <a:rPr lang="zh-CN" altLang="en-US" sz="2000" dirty="0" smtClean="0"/>
              <a:t>值</a:t>
            </a:r>
            <a:endParaRPr lang="en-US" altLang="zh-CN" sz="2000" dirty="0" smtClean="0"/>
          </a:p>
          <a:p>
            <a:pPr lvl="1"/>
            <a:r>
              <a:rPr lang="en-US" altLang="zh-CN" sz="1700" dirty="0" err="1">
                <a:solidFill>
                  <a:srgbClr val="0070C0"/>
                </a:solidFill>
                <a:latin typeface="Calibri" pitchFamily="34" charset="0"/>
                <a:ea typeface="Cambria Math" pitchFamily="18" charset="0"/>
                <a:cs typeface="Calibri" pitchFamily="34" charset="0"/>
              </a:rPr>
              <a:t>Store.YES</a:t>
            </a:r>
            <a:r>
              <a:rPr lang="zh-CN" altLang="en-US" sz="1700" dirty="0" smtClean="0"/>
              <a:t>：存储域值，会占用索引的存储空间。一般用于数据库主键或短文本，如标题、作者、</a:t>
            </a:r>
            <a:r>
              <a:rPr lang="en-US" altLang="zh-CN" sz="1700" dirty="0" smtClean="0"/>
              <a:t>Tag</a:t>
            </a:r>
            <a:r>
              <a:rPr lang="zh-CN" altLang="en-US" sz="1700" dirty="0" smtClean="0"/>
              <a:t>等；</a:t>
            </a:r>
            <a:endParaRPr lang="en-US" altLang="zh-CN" sz="1700" dirty="0" smtClean="0"/>
          </a:p>
          <a:p>
            <a:pPr lvl="1"/>
            <a:r>
              <a:rPr lang="en-US" altLang="zh-CN" sz="1700" dirty="0">
                <a:solidFill>
                  <a:srgbClr val="0070C0"/>
                </a:solidFill>
                <a:latin typeface="Calibri" pitchFamily="34" charset="0"/>
                <a:ea typeface="Cambria Math" pitchFamily="18" charset="0"/>
                <a:cs typeface="Calibri" pitchFamily="34" charset="0"/>
              </a:rPr>
              <a:t>Store.NO</a:t>
            </a:r>
            <a:r>
              <a:rPr lang="zh-CN" altLang="en-US" sz="1700" dirty="0" smtClean="0"/>
              <a:t>：不存储域值，通常跟</a:t>
            </a:r>
            <a:r>
              <a:rPr lang="en-US" altLang="zh-CN" sz="1700" dirty="0" err="1" smtClean="0">
                <a:solidFill>
                  <a:srgbClr val="0070C0"/>
                </a:solidFill>
                <a:latin typeface="Calibri" pitchFamily="34" charset="0"/>
                <a:ea typeface="Cambria Math" pitchFamily="18" charset="0"/>
                <a:cs typeface="Calibri" pitchFamily="34" charset="0"/>
              </a:rPr>
              <a:t>Index.ANALYZED</a:t>
            </a:r>
            <a:r>
              <a:rPr lang="zh-CN" altLang="en-US" sz="1700" dirty="0"/>
              <a:t>选项</a:t>
            </a:r>
            <a:r>
              <a:rPr lang="zh-CN" altLang="en-US" sz="1700" dirty="0" smtClean="0"/>
              <a:t>共同用来索引大的文本，如文章正文。在显示时一般还要根据搜索结果中的主键从数据库查询。</a:t>
            </a:r>
            <a:endParaRPr lang="zh-CN" altLang="en-US" sz="1700" dirty="0"/>
          </a:p>
        </p:txBody>
      </p:sp>
    </p:spTree>
    <p:extLst>
      <p:ext uri="{BB962C8B-B14F-4D97-AF65-F5344CB8AC3E}">
        <p14:creationId xmlns:p14="http://schemas.microsoft.com/office/powerpoint/2010/main" val="1314094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索引的其它操作</a:t>
            </a:r>
            <a:endParaRPr lang="zh-CN" altLang="en-US" dirty="0"/>
          </a:p>
        </p:txBody>
      </p:sp>
      <p:sp>
        <p:nvSpPr>
          <p:cNvPr id="3" name="内容占位符 2"/>
          <p:cNvSpPr>
            <a:spLocks noGrp="1"/>
          </p:cNvSpPr>
          <p:nvPr>
            <p:ph sz="quarter" idx="13"/>
          </p:nvPr>
        </p:nvSpPr>
        <p:spPr/>
        <p:txBody>
          <a:bodyPr/>
          <a:lstStyle/>
          <a:p>
            <a:r>
              <a:rPr lang="zh-CN" altLang="en-US" sz="1800" dirty="0" smtClean="0"/>
              <a:t>删除文档</a:t>
            </a:r>
            <a:endParaRPr lang="en-US" altLang="zh-CN" sz="1800" dirty="0" smtClean="0"/>
          </a:p>
          <a:p>
            <a:pPr marL="0" indent="0">
              <a:buNone/>
            </a:pPr>
            <a:r>
              <a:rPr lang="en-US" altLang="zh-CN" sz="1800" dirty="0" smtClean="0">
                <a:solidFill>
                  <a:srgbClr val="0070C0"/>
                </a:solidFill>
                <a:latin typeface="Calibri" pitchFamily="34" charset="0"/>
                <a:ea typeface="Cambria Math" pitchFamily="18" charset="0"/>
                <a:cs typeface="Calibri" pitchFamily="34" charset="0"/>
              </a:rPr>
              <a:t>      Term</a:t>
            </a:r>
            <a:r>
              <a:rPr lang="en-US" altLang="zh-CN" sz="1800" dirty="0">
                <a:solidFill>
                  <a:srgbClr val="0070C0"/>
                </a:solidFill>
                <a:latin typeface="Calibri" pitchFamily="34" charset="0"/>
                <a:ea typeface="Cambria Math" pitchFamily="18" charset="0"/>
                <a:cs typeface="Calibri" pitchFamily="34" charset="0"/>
              </a:rPr>
              <a:t>[] terms = new Term[] { new Term(“</a:t>
            </a:r>
            <a:r>
              <a:rPr lang="en-US" altLang="zh-CN" sz="1800" dirty="0" err="1">
                <a:solidFill>
                  <a:srgbClr val="0070C0"/>
                </a:solidFill>
                <a:latin typeface="Calibri" pitchFamily="34" charset="0"/>
                <a:ea typeface="Cambria Math" pitchFamily="18" charset="0"/>
                <a:cs typeface="Calibri" pitchFamily="34" charset="0"/>
              </a:rPr>
              <a:t>UserId</a:t>
            </a:r>
            <a:r>
              <a:rPr lang="en-US" altLang="zh-CN" sz="1800" dirty="0">
                <a:solidFill>
                  <a:srgbClr val="0070C0"/>
                </a:solidFill>
                <a:latin typeface="Calibri" pitchFamily="34" charset="0"/>
                <a:ea typeface="Cambria Math" pitchFamily="18" charset="0"/>
                <a:cs typeface="Calibri" pitchFamily="34" charset="0"/>
              </a:rPr>
              <a:t>”, ”123456</a:t>
            </a:r>
            <a:r>
              <a:rPr lang="en-US" altLang="zh-CN" sz="1800" dirty="0" smtClean="0">
                <a:solidFill>
                  <a:srgbClr val="0070C0"/>
                </a:solidFill>
                <a:latin typeface="Calibri" pitchFamily="34" charset="0"/>
                <a:ea typeface="Cambria Math" pitchFamily="18" charset="0"/>
                <a:cs typeface="Calibri" pitchFamily="34" charset="0"/>
              </a:rPr>
              <a:t>”)}; </a:t>
            </a:r>
            <a:endParaRPr lang="en-US" altLang="zh-CN" sz="1800" dirty="0">
              <a:solidFill>
                <a:srgbClr val="0070C0"/>
              </a:solidFill>
              <a:latin typeface="Calibri" pitchFamily="34" charset="0"/>
              <a:ea typeface="Cambria Math" pitchFamily="18" charset="0"/>
              <a:cs typeface="Calibri" pitchFamily="34" charset="0"/>
            </a:endParaRPr>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writer.DeleteDocuments</a:t>
            </a:r>
            <a:r>
              <a:rPr lang="en-US" altLang="zh-CN" sz="1800" dirty="0" smtClean="0">
                <a:solidFill>
                  <a:srgbClr val="0070C0"/>
                </a:solidFill>
                <a:latin typeface="Calibri" pitchFamily="34" charset="0"/>
                <a:ea typeface="Cambria Math" pitchFamily="18" charset="0"/>
                <a:cs typeface="Calibri" pitchFamily="34" charset="0"/>
              </a:rPr>
              <a:t>(terms</a:t>
            </a:r>
            <a:r>
              <a:rPr lang="en-US" altLang="zh-CN" sz="1800" dirty="0">
                <a:solidFill>
                  <a:srgbClr val="0070C0"/>
                </a:solidFill>
                <a:latin typeface="Calibri" pitchFamily="34" charset="0"/>
                <a:ea typeface="Cambria Math" pitchFamily="18" charset="0"/>
                <a:cs typeface="Calibri" pitchFamily="34" charset="0"/>
              </a:rPr>
              <a:t>);</a:t>
            </a:r>
          </a:p>
          <a:p>
            <a:r>
              <a:rPr lang="zh-CN" altLang="en-US" sz="1800" dirty="0" smtClean="0"/>
              <a:t>更新文档 </a:t>
            </a:r>
            <a:r>
              <a:rPr lang="en-US" altLang="zh-CN" sz="1800" dirty="0" smtClean="0"/>
              <a:t>= </a:t>
            </a:r>
            <a:r>
              <a:rPr lang="zh-CN" altLang="en-US" sz="1800" dirty="0" smtClean="0"/>
              <a:t>删除文档 </a:t>
            </a:r>
            <a:r>
              <a:rPr lang="en-US" altLang="zh-CN" sz="1800" dirty="0" smtClean="0"/>
              <a:t>+ </a:t>
            </a:r>
            <a:r>
              <a:rPr lang="zh-CN" altLang="en-US" sz="1800" dirty="0" smtClean="0"/>
              <a:t>添加文档</a:t>
            </a:r>
            <a:r>
              <a:rPr lang="en-US" altLang="zh-CN" sz="1800" dirty="0" smtClean="0"/>
              <a:t>,</a:t>
            </a:r>
            <a:r>
              <a:rPr lang="zh-CN" altLang="en-US" sz="1800" dirty="0" smtClean="0"/>
              <a:t>或者：</a:t>
            </a:r>
            <a:endParaRPr lang="en-US" altLang="zh-CN" sz="1800" dirty="0" smtClean="0"/>
          </a:p>
          <a:p>
            <a:pPr marL="0" indent="0">
              <a:buNone/>
            </a:pPr>
            <a:r>
              <a:rPr lang="en-US" altLang="zh-CN" sz="1800" dirty="0" smtClean="0">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writer.UpdateDocument</a:t>
            </a:r>
            <a:r>
              <a:rPr lang="en-US" altLang="zh-CN" sz="1800" dirty="0" smtClean="0">
                <a:solidFill>
                  <a:srgbClr val="0070C0"/>
                </a:solidFill>
                <a:latin typeface="Calibri" pitchFamily="34" charset="0"/>
                <a:ea typeface="Cambria Math" pitchFamily="18" charset="0"/>
                <a:cs typeface="Calibri" pitchFamily="34" charset="0"/>
              </a:rPr>
              <a:t>(</a:t>
            </a:r>
            <a:r>
              <a:rPr lang="en-US" altLang="zh-CN" sz="1800" dirty="0">
                <a:solidFill>
                  <a:srgbClr val="0070C0"/>
                </a:solidFill>
                <a:latin typeface="Calibri" pitchFamily="34" charset="0"/>
                <a:ea typeface="Cambria Math" pitchFamily="18" charset="0"/>
                <a:cs typeface="Calibri" pitchFamily="34" charset="0"/>
              </a:rPr>
              <a:t>new Term(“</a:t>
            </a:r>
            <a:r>
              <a:rPr lang="en-US" altLang="zh-CN" sz="1800" dirty="0" err="1">
                <a:solidFill>
                  <a:srgbClr val="0070C0"/>
                </a:solidFill>
                <a:latin typeface="Calibri" pitchFamily="34" charset="0"/>
                <a:ea typeface="Cambria Math" pitchFamily="18" charset="0"/>
                <a:cs typeface="Calibri" pitchFamily="34" charset="0"/>
              </a:rPr>
              <a:t>UserId</a:t>
            </a:r>
            <a:r>
              <a:rPr lang="en-US" altLang="zh-CN" sz="1800" dirty="0">
                <a:solidFill>
                  <a:srgbClr val="0070C0"/>
                </a:solidFill>
                <a:latin typeface="Calibri" pitchFamily="34" charset="0"/>
                <a:ea typeface="Cambria Math" pitchFamily="18" charset="0"/>
                <a:cs typeface="Calibri" pitchFamily="34" charset="0"/>
              </a:rPr>
              <a:t>”, ”123456</a:t>
            </a:r>
            <a:r>
              <a:rPr lang="en-US" altLang="zh-CN" sz="1800" dirty="0" smtClean="0">
                <a:solidFill>
                  <a:srgbClr val="0070C0"/>
                </a:solidFill>
                <a:latin typeface="Calibri" pitchFamily="34" charset="0"/>
                <a:ea typeface="Cambria Math" pitchFamily="18" charset="0"/>
                <a:cs typeface="Calibri" pitchFamily="34" charset="0"/>
              </a:rPr>
              <a:t>”), doc);</a:t>
            </a:r>
            <a:endParaRPr lang="en-US" altLang="zh-CN" sz="1800" dirty="0">
              <a:solidFill>
                <a:srgbClr val="0070C0"/>
              </a:solidFill>
              <a:latin typeface="Calibri" pitchFamily="34" charset="0"/>
              <a:ea typeface="Cambria Math" pitchFamily="18" charset="0"/>
              <a:cs typeface="Calibri" pitchFamily="34" charset="0"/>
            </a:endParaRPr>
          </a:p>
          <a:p>
            <a:r>
              <a:rPr lang="zh-CN" altLang="en-US" sz="1800" dirty="0" smtClean="0"/>
              <a:t>提交索引更改</a:t>
            </a:r>
            <a:endParaRPr lang="en-US" altLang="zh-CN" sz="1800" dirty="0">
              <a:latin typeface="Calibri" pitchFamily="34" charset="0"/>
              <a:ea typeface="Cambria Math" pitchFamily="18" charset="0"/>
              <a:cs typeface="Calibri" pitchFamily="34" charset="0"/>
            </a:endParaRPr>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writer.Commit</a:t>
            </a:r>
            <a:r>
              <a:rPr lang="en-US" altLang="zh-CN" sz="1800" dirty="0" smtClean="0">
                <a:solidFill>
                  <a:srgbClr val="0070C0"/>
                </a:solidFill>
                <a:latin typeface="Calibri" pitchFamily="34" charset="0"/>
                <a:ea typeface="Cambria Math" pitchFamily="18" charset="0"/>
                <a:cs typeface="Calibri" pitchFamily="34" charset="0"/>
              </a:rPr>
              <a:t>();</a:t>
            </a:r>
            <a:endParaRPr lang="en-US" altLang="zh-CN" sz="1800" dirty="0">
              <a:solidFill>
                <a:srgbClr val="0070C0"/>
              </a:solidFill>
              <a:latin typeface="Calibri" pitchFamily="34" charset="0"/>
              <a:ea typeface="Cambria Math" pitchFamily="18" charset="0"/>
              <a:cs typeface="Calibri" pitchFamily="34" charset="0"/>
            </a:endParaRPr>
          </a:p>
          <a:p>
            <a:r>
              <a:rPr lang="zh-CN" altLang="en-US" sz="1800" dirty="0" smtClean="0"/>
              <a:t>优化索引</a:t>
            </a:r>
            <a:endParaRPr lang="en-US" altLang="zh-CN" sz="1800" dirty="0"/>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writer.Optimize</a:t>
            </a:r>
            <a:r>
              <a:rPr lang="en-US" altLang="zh-CN" sz="1800" dirty="0" smtClean="0">
                <a:solidFill>
                  <a:srgbClr val="0070C0"/>
                </a:solidFill>
                <a:latin typeface="Calibri" pitchFamily="34" charset="0"/>
                <a:ea typeface="Cambria Math" pitchFamily="18" charset="0"/>
                <a:cs typeface="Calibri" pitchFamily="34" charset="0"/>
              </a:rPr>
              <a:t>(10);</a:t>
            </a:r>
            <a:endParaRPr lang="en-US" altLang="zh-CN" sz="1600" dirty="0" smtClean="0">
              <a:latin typeface="Calibri" pitchFamily="34" charset="0"/>
              <a:cs typeface="Calibri" pitchFamily="34" charset="0"/>
            </a:endParaRPr>
          </a:p>
          <a:p>
            <a:pPr marL="0" indent="0">
              <a:buNone/>
            </a:pPr>
            <a:r>
              <a:rPr lang="en-US" altLang="zh-CN" sz="2000" dirty="0" err="1" smtClean="0">
                <a:latin typeface="Calibri" pitchFamily="34" charset="0"/>
                <a:cs typeface="Calibri" pitchFamily="34" charset="0"/>
              </a:rPr>
              <a:t>Lucene</a:t>
            </a:r>
            <a:r>
              <a:rPr lang="zh-CN" altLang="en-US" sz="2000" dirty="0" smtClean="0">
                <a:latin typeface="Calibri" pitchFamily="34" charset="0"/>
                <a:cs typeface="Calibri" pitchFamily="34" charset="0"/>
              </a:rPr>
              <a:t>的索引由段（</a:t>
            </a:r>
            <a:r>
              <a:rPr lang="en-US" altLang="zh-CN" sz="2000" dirty="0" smtClean="0">
                <a:latin typeface="Calibri" pitchFamily="34" charset="0"/>
                <a:cs typeface="Calibri" pitchFamily="34" charset="0"/>
              </a:rPr>
              <a:t>Segment</a:t>
            </a:r>
            <a:r>
              <a:rPr lang="zh-CN" altLang="en-US" sz="2000" dirty="0" smtClean="0">
                <a:latin typeface="Calibri" pitchFamily="34" charset="0"/>
                <a:cs typeface="Calibri" pitchFamily="34" charset="0"/>
              </a:rPr>
              <a:t>）组成，增量索引时会生成多个段，</a:t>
            </a:r>
            <a:r>
              <a:rPr lang="en-US" altLang="zh-CN" sz="2000" dirty="0" err="1" smtClean="0">
                <a:latin typeface="Calibri" pitchFamily="34" charset="0"/>
                <a:cs typeface="Calibri" pitchFamily="34" charset="0"/>
              </a:rPr>
              <a:t>Lucene</a:t>
            </a:r>
            <a:r>
              <a:rPr lang="zh-CN" altLang="en-US" sz="2000" dirty="0" smtClean="0">
                <a:latin typeface="Calibri" pitchFamily="34" charset="0"/>
                <a:cs typeface="Calibri" pitchFamily="34" charset="0"/>
              </a:rPr>
              <a:t>需要搜索每个段，然后合并各段的搜索结果。对于大容量的索引，如果分段过多，可能会影响搜索效率，这时可以执行优化索引操作，将多个段合并成一个或几个段。</a:t>
            </a:r>
            <a:endParaRPr lang="zh-CN" altLang="en-US" sz="2000" dirty="0">
              <a:latin typeface="Calibri" pitchFamily="34" charset="0"/>
              <a:cs typeface="Calibri" pitchFamily="34" charset="0"/>
            </a:endParaRPr>
          </a:p>
        </p:txBody>
      </p:sp>
    </p:spTree>
    <p:extLst>
      <p:ext uri="{BB962C8B-B14F-4D97-AF65-F5344CB8AC3E}">
        <p14:creationId xmlns:p14="http://schemas.microsoft.com/office/powerpoint/2010/main" val="1679304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索引时的字段处理</a:t>
            </a:r>
            <a:endParaRPr lang="zh-CN" altLang="en-US" dirty="0"/>
          </a:p>
        </p:txBody>
      </p:sp>
      <p:sp>
        <p:nvSpPr>
          <p:cNvPr id="3" name="内容占位符 2"/>
          <p:cNvSpPr>
            <a:spLocks noGrp="1"/>
          </p:cNvSpPr>
          <p:nvPr>
            <p:ph sz="quarter" idx="13"/>
          </p:nvPr>
        </p:nvSpPr>
        <p:spPr/>
        <p:txBody>
          <a:bodyPr/>
          <a:lstStyle/>
          <a:p>
            <a:r>
              <a:rPr lang="zh-CN" altLang="en-US" sz="2600" dirty="0" smtClean="0"/>
              <a:t>文本处理</a:t>
            </a:r>
            <a:endParaRPr lang="en-US" altLang="zh-CN" sz="2600" dirty="0" smtClean="0"/>
          </a:p>
          <a:p>
            <a:pPr lvl="1"/>
            <a:r>
              <a:rPr lang="zh-CN" altLang="en-US" sz="2000" dirty="0" smtClean="0"/>
              <a:t>搜索引擎一般不区分</a:t>
            </a:r>
            <a:r>
              <a:rPr lang="zh-CN" altLang="en-US" sz="2000" dirty="0"/>
              <a:t>字母</a:t>
            </a:r>
            <a:r>
              <a:rPr lang="zh-CN" altLang="en-US" sz="2000" dirty="0" smtClean="0"/>
              <a:t>大小写，所以统一先转为小写</a:t>
            </a:r>
            <a:endParaRPr lang="en-US" altLang="zh-CN" sz="2000" dirty="0" smtClean="0"/>
          </a:p>
          <a:p>
            <a:pPr lvl="1"/>
            <a:r>
              <a:rPr lang="en-US" altLang="zh-CN" sz="2000" dirty="0" err="1" smtClean="0"/>
              <a:t>Lucene</a:t>
            </a:r>
            <a:r>
              <a:rPr lang="zh-CN" altLang="en-US" sz="2000" dirty="0" smtClean="0"/>
              <a:t>将所有内容当做文本处理，除了</a:t>
            </a:r>
            <a:r>
              <a:rPr lang="en-US" altLang="zh-CN" sz="2000" dirty="0" err="1" smtClean="0"/>
              <a:t>NumericField</a:t>
            </a:r>
            <a:endParaRPr lang="en-US" altLang="zh-CN" sz="2000" dirty="0" smtClean="0"/>
          </a:p>
          <a:p>
            <a:r>
              <a:rPr lang="zh-CN" altLang="en-US" sz="2600" dirty="0" smtClean="0"/>
              <a:t>索引数字</a:t>
            </a:r>
            <a:endParaRPr lang="en-US" altLang="zh-CN" sz="2600" dirty="0" smtClean="0"/>
          </a:p>
          <a:p>
            <a:pPr lvl="1"/>
            <a:r>
              <a:rPr lang="en-US" altLang="zh-CN" sz="2000" dirty="0" err="1" smtClean="0"/>
              <a:t>NumericField</a:t>
            </a:r>
            <a:r>
              <a:rPr lang="zh-CN" altLang="en-US" sz="2000" dirty="0" smtClean="0"/>
              <a:t>可用于索引数字，但是</a:t>
            </a:r>
            <a:r>
              <a:rPr lang="zh-CN" altLang="en-US" sz="2000" dirty="0" smtClean="0"/>
              <a:t>不支持序列化，因此会影响</a:t>
            </a:r>
            <a:r>
              <a:rPr lang="zh-CN" altLang="en-US" sz="2000" dirty="0" smtClean="0"/>
              <a:t>分布式搜索的实现</a:t>
            </a:r>
            <a:r>
              <a:rPr lang="zh-CN" altLang="en-US" sz="2000" dirty="0" smtClean="0"/>
              <a:t>，所以数字</a:t>
            </a:r>
            <a:r>
              <a:rPr lang="zh-CN" altLang="en-US" sz="2000" dirty="0" smtClean="0"/>
              <a:t>也只能当做文本处理，即</a:t>
            </a:r>
            <a:r>
              <a:rPr lang="en-US" altLang="zh-CN" sz="2000" dirty="0" smtClean="0"/>
              <a:t>Field</a:t>
            </a:r>
          </a:p>
          <a:p>
            <a:pPr lvl="1"/>
            <a:r>
              <a:rPr lang="zh-CN" altLang="en-US" sz="2000" dirty="0"/>
              <a:t>文本</a:t>
            </a:r>
            <a:r>
              <a:rPr lang="zh-CN" altLang="en-US" sz="2000" dirty="0" smtClean="0"/>
              <a:t>的比较和排序是从左到右，需要用</a:t>
            </a:r>
            <a:r>
              <a:rPr lang="en-US" altLang="zh-CN" sz="2000" dirty="0" smtClean="0"/>
              <a:t>0</a:t>
            </a:r>
            <a:r>
              <a:rPr lang="zh-CN" altLang="en-US" sz="2000" dirty="0" smtClean="0"/>
              <a:t>将数字填充至固定长度</a:t>
            </a:r>
            <a:r>
              <a:rPr lang="zh-CN" altLang="en-US" sz="2000" dirty="0" smtClean="0"/>
              <a:t>，</a:t>
            </a:r>
            <a:r>
              <a:rPr lang="zh-CN" altLang="en-US" sz="2000" dirty="0"/>
              <a:t>可以</a:t>
            </a:r>
            <a:r>
              <a:rPr lang="zh-CN" altLang="en-US" sz="2000" dirty="0" smtClean="0"/>
              <a:t>使用</a:t>
            </a:r>
            <a:r>
              <a:rPr lang="en-US" altLang="zh-CN" sz="2000" dirty="0" err="1" smtClean="0"/>
              <a:t>string.PadLeft</a:t>
            </a:r>
            <a:r>
              <a:rPr lang="en-US" altLang="zh-CN" sz="2000" dirty="0" smtClean="0"/>
              <a:t>(10,</a:t>
            </a:r>
            <a:r>
              <a:rPr lang="en-US" altLang="zh-CN" sz="2000" dirty="0"/>
              <a:t> '0') </a:t>
            </a:r>
            <a:endParaRPr lang="en-US" altLang="zh-CN" sz="2000" dirty="0" smtClean="0"/>
          </a:p>
          <a:p>
            <a:r>
              <a:rPr lang="zh-CN" altLang="en-US" sz="2600" dirty="0" smtClean="0"/>
              <a:t>索引</a:t>
            </a:r>
            <a:r>
              <a:rPr lang="zh-CN" altLang="en-US" sz="2600" dirty="0"/>
              <a:t>布尔</a:t>
            </a:r>
            <a:r>
              <a:rPr lang="zh-CN" altLang="en-US" sz="2600" dirty="0" smtClean="0"/>
              <a:t>值</a:t>
            </a:r>
            <a:endParaRPr lang="en-US" altLang="zh-CN" sz="2600" dirty="0" smtClean="0"/>
          </a:p>
          <a:p>
            <a:pPr marL="0" indent="0">
              <a:buNone/>
            </a:pPr>
            <a:r>
              <a:rPr lang="en-US" altLang="zh-CN" sz="2000" dirty="0"/>
              <a:t> </a:t>
            </a:r>
            <a:r>
              <a:rPr lang="en-US" altLang="zh-CN" sz="2000" dirty="0" smtClean="0"/>
              <a:t>  </a:t>
            </a:r>
            <a:r>
              <a:rPr lang="zh-CN" altLang="en-US" sz="2000" dirty="0" smtClean="0"/>
              <a:t>先转换为数字，</a:t>
            </a:r>
            <a:r>
              <a:rPr lang="en-US" altLang="zh-CN" sz="2000" dirty="0" smtClean="0"/>
              <a:t>1</a:t>
            </a:r>
            <a:r>
              <a:rPr lang="zh-CN" altLang="en-US" sz="2000" dirty="0" smtClean="0"/>
              <a:t>代表</a:t>
            </a:r>
            <a:r>
              <a:rPr lang="en-US" altLang="zh-CN" sz="2000" dirty="0" smtClean="0"/>
              <a:t>true</a:t>
            </a:r>
            <a:r>
              <a:rPr lang="zh-CN" altLang="en-US" sz="2000" dirty="0" smtClean="0"/>
              <a:t>，</a:t>
            </a:r>
            <a:r>
              <a:rPr lang="en-US" altLang="zh-CN" sz="2000" dirty="0" smtClean="0"/>
              <a:t>0</a:t>
            </a:r>
            <a:r>
              <a:rPr lang="zh-CN" altLang="en-US" sz="2000" dirty="0" smtClean="0"/>
              <a:t>代表</a:t>
            </a:r>
            <a:r>
              <a:rPr lang="en-US" altLang="zh-CN" sz="2000" dirty="0" smtClean="0"/>
              <a:t>false</a:t>
            </a:r>
            <a:r>
              <a:rPr lang="zh-CN" altLang="en-US" sz="2000" dirty="0" smtClean="0"/>
              <a:t>，再转换为文本</a:t>
            </a:r>
            <a:endParaRPr lang="en-US" altLang="zh-CN" sz="2000" dirty="0" smtClean="0"/>
          </a:p>
          <a:p>
            <a:r>
              <a:rPr lang="zh-CN" altLang="en-US" sz="2600" dirty="0" smtClean="0"/>
              <a:t>索引日期与时间，搜索时需注意</a:t>
            </a:r>
            <a:r>
              <a:rPr lang="en-US" altLang="zh-CN" sz="2600" dirty="0" err="1" smtClean="0"/>
              <a:t>RangeQuery</a:t>
            </a:r>
            <a:r>
              <a:rPr lang="zh-CN" altLang="en-US" sz="2600" dirty="0" smtClean="0"/>
              <a:t>的问题</a:t>
            </a:r>
            <a:endParaRPr lang="en-US" altLang="zh-CN" sz="2600" dirty="0" smtClean="0"/>
          </a:p>
          <a:p>
            <a:pPr marL="0" indent="0">
              <a:buNone/>
            </a:pPr>
            <a:r>
              <a:rPr lang="en-US" altLang="zh-CN" sz="2600" dirty="0"/>
              <a:t> </a:t>
            </a:r>
            <a:r>
              <a:rPr lang="en-US" altLang="zh-CN" sz="2600" dirty="0" smtClean="0"/>
              <a:t> </a:t>
            </a:r>
            <a:r>
              <a:rPr lang="zh-CN" altLang="en-US" sz="2000" dirty="0" smtClean="0"/>
              <a:t>先格式化为毫秒格式（例如：</a:t>
            </a:r>
            <a:r>
              <a:rPr lang="en-US" altLang="zh-CN" sz="2000" dirty="0" smtClean="0"/>
              <a:t>20120816032402327</a:t>
            </a:r>
            <a:r>
              <a:rPr lang="zh-CN" altLang="en-US" sz="2000" dirty="0" smtClean="0"/>
              <a:t>），再转换为文本</a:t>
            </a:r>
            <a:endParaRPr lang="zh-CN" altLang="en-US" sz="2000" dirty="0"/>
          </a:p>
        </p:txBody>
      </p:sp>
    </p:spTree>
    <p:extLst>
      <p:ext uri="{BB962C8B-B14F-4D97-AF65-F5344CB8AC3E}">
        <p14:creationId xmlns:p14="http://schemas.microsoft.com/office/powerpoint/2010/main" val="556584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评分</a:t>
            </a:r>
            <a:r>
              <a:rPr lang="zh-CN" altLang="en-US" dirty="0" smtClean="0"/>
              <a:t>机制与权重设置</a:t>
            </a:r>
            <a:endParaRPr lang="zh-CN" altLang="en-US" dirty="0"/>
          </a:p>
        </p:txBody>
      </p:sp>
      <p:sp>
        <p:nvSpPr>
          <p:cNvPr id="3" name="内容占位符 2"/>
          <p:cNvSpPr>
            <a:spLocks noGrp="1"/>
          </p:cNvSpPr>
          <p:nvPr>
            <p:ph sz="quarter" idx="13"/>
          </p:nvPr>
        </p:nvSpPr>
        <p:spPr/>
        <p:txBody>
          <a:bodyPr/>
          <a:lstStyle/>
          <a:p>
            <a:r>
              <a:rPr lang="en-US" altLang="zh-CN" sz="2200" dirty="0" err="1" smtClean="0"/>
              <a:t>Lucene</a:t>
            </a:r>
            <a:r>
              <a:rPr lang="zh-CN" altLang="en-US" sz="2200" dirty="0" smtClean="0"/>
              <a:t>在搜索时会给匹配文档评分分值，该分值代表了文档与查询语句之间的相似程度</a:t>
            </a:r>
            <a:endParaRPr lang="en-US" altLang="zh-CN" sz="2200" dirty="0" smtClean="0"/>
          </a:p>
          <a:p>
            <a:r>
              <a:rPr lang="en-US" altLang="zh-CN" sz="2200" dirty="0" err="1" smtClean="0"/>
              <a:t>Lucene</a:t>
            </a:r>
            <a:r>
              <a:rPr lang="zh-CN" altLang="en-US" sz="2200" dirty="0" smtClean="0"/>
              <a:t>的搜索结果默认根据相关性倒排序，评分越高，即相关性越高，排序时就会排在前面</a:t>
            </a:r>
            <a:endParaRPr lang="en-US" altLang="zh-CN" sz="2200" dirty="0" smtClean="0"/>
          </a:p>
          <a:p>
            <a:r>
              <a:rPr lang="zh-CN" altLang="en-US" sz="2200" dirty="0" smtClean="0"/>
              <a:t>通过加权操作，可以</a:t>
            </a:r>
            <a:r>
              <a:rPr lang="zh-CN" altLang="en-US" sz="2200" dirty="0"/>
              <a:t>影响评分结果和</a:t>
            </a:r>
            <a:r>
              <a:rPr lang="zh-CN" altLang="en-US" sz="2200" dirty="0" smtClean="0"/>
              <a:t>排序</a:t>
            </a:r>
            <a:endParaRPr lang="en-US" altLang="zh-CN" sz="2200" dirty="0" smtClean="0"/>
          </a:p>
          <a:p>
            <a:pPr lvl="1"/>
            <a:r>
              <a:rPr lang="zh-CN" altLang="en-US" sz="1900" dirty="0" smtClean="0"/>
              <a:t>索引时给</a:t>
            </a:r>
            <a:r>
              <a:rPr lang="en-US" altLang="zh-CN" sz="2000" dirty="0" smtClean="0"/>
              <a:t>Field</a:t>
            </a:r>
            <a:r>
              <a:rPr lang="zh-CN" altLang="en-US" sz="2000" dirty="0" smtClean="0"/>
              <a:t>加权：</a:t>
            </a:r>
            <a:r>
              <a:rPr lang="en-US" altLang="zh-CN" sz="2000" dirty="0" err="1" smtClean="0">
                <a:solidFill>
                  <a:srgbClr val="0070C0"/>
                </a:solidFill>
                <a:latin typeface="Calibri" pitchFamily="34" charset="0"/>
                <a:ea typeface="Cambria Math" pitchFamily="18" charset="0"/>
                <a:cs typeface="Calibri" pitchFamily="34" charset="0"/>
              </a:rPr>
              <a:t>field.SetBoost</a:t>
            </a:r>
            <a:r>
              <a:rPr lang="en-US" altLang="zh-CN" sz="2000" dirty="0" smtClean="0">
                <a:solidFill>
                  <a:srgbClr val="0070C0"/>
                </a:solidFill>
                <a:latin typeface="Calibri" pitchFamily="34" charset="0"/>
                <a:ea typeface="Cambria Math" pitchFamily="18" charset="0"/>
                <a:cs typeface="Calibri" pitchFamily="34" charset="0"/>
              </a:rPr>
              <a:t>(1.0f</a:t>
            </a:r>
            <a:r>
              <a:rPr lang="en-US" altLang="zh-CN" sz="2000" dirty="0">
                <a:solidFill>
                  <a:srgbClr val="0070C0"/>
                </a:solidFill>
                <a:latin typeface="Calibri" pitchFamily="34" charset="0"/>
                <a:ea typeface="Cambria Math" pitchFamily="18" charset="0"/>
                <a:cs typeface="Calibri" pitchFamily="34" charset="0"/>
              </a:rPr>
              <a:t>);</a:t>
            </a:r>
          </a:p>
          <a:p>
            <a:pPr lvl="1"/>
            <a:r>
              <a:rPr lang="zh-CN" altLang="en-US" sz="1900" dirty="0" smtClean="0"/>
              <a:t>索引时给</a:t>
            </a:r>
            <a:r>
              <a:rPr lang="en-US" altLang="zh-CN" sz="1900" dirty="0" smtClean="0"/>
              <a:t>Document</a:t>
            </a:r>
            <a:r>
              <a:rPr lang="zh-CN" altLang="en-US" sz="1900" dirty="0" smtClean="0"/>
              <a:t>加权：</a:t>
            </a:r>
            <a:r>
              <a:rPr lang="en-US" altLang="zh-CN" sz="2000" dirty="0">
                <a:solidFill>
                  <a:srgbClr val="0070C0"/>
                </a:solidFill>
                <a:latin typeface="Calibri" pitchFamily="34" charset="0"/>
                <a:ea typeface="Cambria Math" pitchFamily="18" charset="0"/>
                <a:cs typeface="Calibri" pitchFamily="34" charset="0"/>
              </a:rPr>
              <a:t> </a:t>
            </a:r>
            <a:r>
              <a:rPr lang="en-US" altLang="zh-CN" sz="2000" dirty="0" err="1" smtClean="0">
                <a:solidFill>
                  <a:srgbClr val="0070C0"/>
                </a:solidFill>
                <a:latin typeface="Calibri" pitchFamily="34" charset="0"/>
                <a:ea typeface="Cambria Math" pitchFamily="18" charset="0"/>
                <a:cs typeface="Calibri" pitchFamily="34" charset="0"/>
              </a:rPr>
              <a:t>doc.SetBoost</a:t>
            </a:r>
            <a:r>
              <a:rPr lang="en-US" altLang="zh-CN" sz="2000" dirty="0" smtClean="0">
                <a:solidFill>
                  <a:srgbClr val="0070C0"/>
                </a:solidFill>
                <a:latin typeface="Calibri" pitchFamily="34" charset="0"/>
                <a:ea typeface="Cambria Math" pitchFamily="18" charset="0"/>
                <a:cs typeface="Calibri" pitchFamily="34" charset="0"/>
              </a:rPr>
              <a:t>(2.0f);</a:t>
            </a:r>
          </a:p>
          <a:p>
            <a:pPr lvl="1"/>
            <a:r>
              <a:rPr lang="zh-CN" altLang="en-US" sz="2000" dirty="0" smtClean="0">
                <a:latin typeface="Calibri" pitchFamily="34" charset="0"/>
                <a:cs typeface="Calibri" pitchFamily="34" charset="0"/>
              </a:rPr>
              <a:t>搜索时给</a:t>
            </a:r>
            <a:r>
              <a:rPr lang="en-US" altLang="zh-CN" sz="1900" dirty="0"/>
              <a:t>Query</a:t>
            </a:r>
            <a:r>
              <a:rPr lang="zh-CN" altLang="en-US" sz="2000" dirty="0" smtClean="0">
                <a:latin typeface="Calibri" pitchFamily="34" charset="0"/>
                <a:cs typeface="Calibri" pitchFamily="34" charset="0"/>
              </a:rPr>
              <a:t>加权：</a:t>
            </a:r>
            <a:r>
              <a:rPr lang="en-US" altLang="zh-CN" sz="2000" dirty="0" err="1">
                <a:solidFill>
                  <a:srgbClr val="0070C0"/>
                </a:solidFill>
                <a:latin typeface="Calibri" pitchFamily="34" charset="0"/>
                <a:ea typeface="Cambria Math" pitchFamily="18" charset="0"/>
                <a:cs typeface="Calibri" pitchFamily="34" charset="0"/>
              </a:rPr>
              <a:t>query.SetBoost</a:t>
            </a:r>
            <a:r>
              <a:rPr lang="en-US" altLang="zh-CN" sz="2000" dirty="0">
                <a:solidFill>
                  <a:srgbClr val="0070C0"/>
                </a:solidFill>
                <a:latin typeface="Calibri" pitchFamily="34" charset="0"/>
                <a:ea typeface="Cambria Math" pitchFamily="18" charset="0"/>
                <a:cs typeface="Calibri" pitchFamily="34" charset="0"/>
              </a:rPr>
              <a:t>(2.0f</a:t>
            </a:r>
            <a:r>
              <a:rPr lang="en-US" altLang="zh-CN" sz="2000" dirty="0" smtClean="0">
                <a:solidFill>
                  <a:srgbClr val="0070C0"/>
                </a:solidFill>
                <a:latin typeface="Calibri" pitchFamily="34" charset="0"/>
                <a:ea typeface="Cambria Math" pitchFamily="18" charset="0"/>
                <a:cs typeface="Calibri" pitchFamily="34" charset="0"/>
              </a:rPr>
              <a:t>);</a:t>
            </a:r>
            <a:endParaRPr lang="en-US" altLang="zh-CN" sz="2200" dirty="0" smtClean="0"/>
          </a:p>
          <a:p>
            <a:r>
              <a:rPr lang="zh-CN" altLang="en-US" sz="2200" dirty="0" smtClean="0"/>
              <a:t>评分公式</a:t>
            </a:r>
            <a:endParaRPr lang="en-US" altLang="zh-CN" sz="2200" dirty="0" smtClean="0"/>
          </a:p>
          <a:p>
            <a:pPr marL="0" indent="0">
              <a:buNone/>
            </a:pPr>
            <a:endParaRPr lang="zh-CN" altLang="en-US" dirty="0"/>
          </a:p>
        </p:txBody>
      </p:sp>
      <p:pic>
        <p:nvPicPr>
          <p:cNvPr id="1026" name="Picture 2" descr="http://hi.csdn.net/attachment/201003/6/3634917_1267894676wTJ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5450340"/>
            <a:ext cx="8712969" cy="62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442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Lucene</a:t>
            </a:r>
            <a:r>
              <a:rPr lang="zh-CN" altLang="en-US" dirty="0"/>
              <a:t>索引查看工具</a:t>
            </a:r>
            <a:r>
              <a:rPr lang="en-US" altLang="zh-CN" dirty="0"/>
              <a:t>——</a:t>
            </a:r>
            <a:r>
              <a:rPr lang="en-US" altLang="zh-CN" dirty="0" err="1"/>
              <a:t>LukeAll</a:t>
            </a:r>
            <a:endParaRPr lang="zh-CN" altLang="en-US" dirty="0"/>
          </a:p>
        </p:txBody>
      </p:sp>
      <p:sp>
        <p:nvSpPr>
          <p:cNvPr id="3" name="内容占位符 2"/>
          <p:cNvSpPr>
            <a:spLocks noGrp="1"/>
          </p:cNvSpPr>
          <p:nvPr>
            <p:ph sz="quarter" idx="13"/>
          </p:nvPr>
        </p:nvSpPr>
        <p:spPr/>
        <p:txBody>
          <a:bodyPr/>
          <a:lstStyle/>
          <a:p>
            <a:r>
              <a:rPr lang="en-US" altLang="zh-CN" dirty="0">
                <a:hlinkClick r:id="rId3"/>
              </a:rPr>
              <a:t>http://code.google.com/p/luke</a:t>
            </a:r>
            <a:r>
              <a:rPr lang="en-US" altLang="zh-CN" dirty="0" smtClean="0">
                <a:hlinkClick r:id="rId3"/>
              </a:rPr>
              <a:t>/</a:t>
            </a:r>
            <a:endParaRPr lang="en-US" altLang="zh-CN" dirty="0" smtClean="0"/>
          </a:p>
          <a:p>
            <a:endParaRPr lang="zh-CN" altLang="en-US" dirty="0"/>
          </a:p>
        </p:txBody>
      </p:sp>
      <p:pic>
        <p:nvPicPr>
          <p:cNvPr id="4097" name="Picture 1" descr="C:\Users\JSL\AppData\Roaming\Tencent\Users\36811928\QQ\WinTemp\RichOle\9WICCDGTHRNCAFL@X1%4I`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290" y="2488707"/>
            <a:ext cx="5482990" cy="425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7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71600" y="2743202"/>
            <a:ext cx="7664896" cy="3350094"/>
          </a:xfrm>
        </p:spPr>
        <p:txBody>
          <a:bodyPr/>
          <a:lstStyle/>
          <a:p>
            <a:pPr marL="457200" indent="-457200">
              <a:buFont typeface="Wingdings" pitchFamily="2" charset="2"/>
              <a:buChar char="p"/>
            </a:pPr>
            <a:r>
              <a:rPr lang="zh-CN" altLang="en-US" dirty="0" smtClean="0"/>
              <a:t>实现简单的搜索功能</a:t>
            </a:r>
            <a:endParaRPr lang="en-US" altLang="zh-CN" dirty="0" smtClean="0"/>
          </a:p>
          <a:p>
            <a:pPr marL="457200" indent="-457200">
              <a:buFont typeface="Wingdings" pitchFamily="2" charset="2"/>
              <a:buChar char="p"/>
            </a:pPr>
            <a:r>
              <a:rPr lang="en-US" altLang="zh-CN" dirty="0" smtClean="0"/>
              <a:t>Search</a:t>
            </a:r>
            <a:r>
              <a:rPr lang="zh-CN" altLang="en-US" dirty="0" smtClean="0"/>
              <a:t>方法的几种重载</a:t>
            </a:r>
            <a:endParaRPr lang="en-US" altLang="zh-CN" dirty="0" smtClean="0"/>
          </a:p>
          <a:p>
            <a:pPr marL="457200" indent="-457200">
              <a:buFont typeface="Wingdings" pitchFamily="2" charset="2"/>
              <a:buChar char="p"/>
            </a:pPr>
            <a:r>
              <a:rPr lang="zh-CN" altLang="en-US" dirty="0" smtClean="0"/>
              <a:t>范围搜索、前缀搜索、短语搜索、组合搜索</a:t>
            </a:r>
            <a:endParaRPr lang="en-US" altLang="zh-CN" dirty="0" smtClean="0"/>
          </a:p>
          <a:p>
            <a:pPr marL="457200" indent="-457200">
              <a:buFont typeface="Wingdings" pitchFamily="2" charset="2"/>
              <a:buChar char="p"/>
            </a:pPr>
            <a:r>
              <a:rPr lang="zh-CN" altLang="en-US" dirty="0" smtClean="0"/>
              <a:t>搜索过滤</a:t>
            </a:r>
            <a:endParaRPr lang="en-US" altLang="zh-CN" dirty="0" smtClean="0"/>
          </a:p>
          <a:p>
            <a:pPr marL="457200" indent="-457200">
              <a:buFont typeface="Wingdings" pitchFamily="2" charset="2"/>
              <a:buChar char="p"/>
            </a:pPr>
            <a:r>
              <a:rPr lang="zh-CN" altLang="en-US" dirty="0" smtClean="0"/>
              <a:t>搜索排序</a:t>
            </a:r>
            <a:endParaRPr lang="en-US" altLang="zh-CN" dirty="0" smtClean="0"/>
          </a:p>
        </p:txBody>
      </p:sp>
      <p:sp>
        <p:nvSpPr>
          <p:cNvPr id="3" name="标题 2"/>
          <p:cNvSpPr>
            <a:spLocks noGrp="1"/>
          </p:cNvSpPr>
          <p:nvPr>
            <p:ph type="title"/>
          </p:nvPr>
        </p:nvSpPr>
        <p:spPr/>
        <p:txBody>
          <a:bodyPr/>
          <a:lstStyle/>
          <a:p>
            <a:r>
              <a:rPr lang="zh-CN" altLang="en-US" dirty="0" smtClean="0"/>
              <a:t>四、使用</a:t>
            </a:r>
            <a:r>
              <a:rPr lang="en-US" altLang="zh-CN" dirty="0" err="1" smtClean="0"/>
              <a:t>Lucene</a:t>
            </a:r>
            <a:r>
              <a:rPr lang="zh-CN" altLang="en-US" dirty="0" smtClean="0"/>
              <a:t>进行搜索</a:t>
            </a:r>
            <a:endParaRPr lang="zh-CN" altLang="en-US" dirty="0"/>
          </a:p>
        </p:txBody>
      </p:sp>
    </p:spTree>
    <p:extLst>
      <p:ext uri="{BB962C8B-B14F-4D97-AF65-F5344CB8AC3E}">
        <p14:creationId xmlns:p14="http://schemas.microsoft.com/office/powerpoint/2010/main" val="137576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实现简单的搜索功能</a:t>
            </a:r>
            <a:endParaRPr lang="zh-CN" altLang="en-US" dirty="0"/>
          </a:p>
        </p:txBody>
      </p:sp>
      <p:sp>
        <p:nvSpPr>
          <p:cNvPr id="3" name="内容占位符 2"/>
          <p:cNvSpPr>
            <a:spLocks noGrp="1"/>
          </p:cNvSpPr>
          <p:nvPr>
            <p:ph sz="quarter" idx="13"/>
          </p:nvPr>
        </p:nvSpPr>
        <p:spPr>
          <a:xfrm>
            <a:off x="609600" y="1803400"/>
            <a:ext cx="8282880" cy="4368800"/>
          </a:xfrm>
        </p:spPr>
        <p:txBody>
          <a:bodyPr/>
          <a:lstStyle/>
          <a:p>
            <a:r>
              <a:rPr lang="zh-CN" altLang="en-US" sz="1800" dirty="0" smtClean="0"/>
              <a:t>构建</a:t>
            </a:r>
            <a:r>
              <a:rPr lang="en-US" altLang="zh-CN" sz="1800" dirty="0" err="1" smtClean="0"/>
              <a:t>IndexSearcher</a:t>
            </a:r>
            <a:endParaRPr lang="en-US" altLang="zh-CN" sz="1800" dirty="0" smtClean="0"/>
          </a:p>
          <a:p>
            <a:pPr marL="0" indent="0">
              <a:buNone/>
            </a:pPr>
            <a:r>
              <a:rPr lang="en-US" altLang="zh-CN" sz="1800" dirty="0"/>
              <a:t> </a:t>
            </a:r>
            <a:r>
              <a:rPr lang="en-US" altLang="zh-CN" sz="1800" dirty="0" smtClean="0"/>
              <a:t>  </a:t>
            </a:r>
            <a:r>
              <a:rPr lang="en-US" altLang="zh-CN" sz="1800" dirty="0">
                <a:solidFill>
                  <a:srgbClr val="0070C0"/>
                </a:solidFill>
                <a:latin typeface="Calibri" pitchFamily="34" charset="0"/>
                <a:ea typeface="Cambria Math" pitchFamily="18" charset="0"/>
                <a:cs typeface="Calibri" pitchFamily="34" charset="0"/>
              </a:rPr>
              <a:t>Directory </a:t>
            </a:r>
            <a:r>
              <a:rPr lang="en-US" altLang="zh-CN" sz="1800" dirty="0" err="1">
                <a:solidFill>
                  <a:srgbClr val="0070C0"/>
                </a:solidFill>
                <a:latin typeface="Calibri" pitchFamily="34" charset="0"/>
                <a:ea typeface="Cambria Math" pitchFamily="18" charset="0"/>
                <a:cs typeface="Calibri" pitchFamily="34" charset="0"/>
              </a:rPr>
              <a:t>dir</a:t>
            </a:r>
            <a:r>
              <a:rPr lang="en-US" altLang="zh-CN" sz="1800" dirty="0">
                <a:solidFill>
                  <a:srgbClr val="0070C0"/>
                </a:solidFill>
                <a:latin typeface="Calibri" pitchFamily="34" charset="0"/>
                <a:ea typeface="Cambria Math" pitchFamily="18" charset="0"/>
                <a:cs typeface="Calibri" pitchFamily="34" charset="0"/>
              </a:rPr>
              <a:t> = </a:t>
            </a:r>
            <a:r>
              <a:rPr lang="en-US" altLang="zh-CN" sz="1800" dirty="0" err="1">
                <a:solidFill>
                  <a:srgbClr val="0070C0"/>
                </a:solidFill>
                <a:latin typeface="Calibri" pitchFamily="34" charset="0"/>
                <a:ea typeface="Cambria Math" pitchFamily="18" charset="0"/>
                <a:cs typeface="Calibri" pitchFamily="34" charset="0"/>
              </a:rPr>
              <a:t>FSDirectory.Open</a:t>
            </a:r>
            <a:r>
              <a:rPr lang="en-US" altLang="zh-CN" sz="1800" dirty="0">
                <a:solidFill>
                  <a:srgbClr val="0070C0"/>
                </a:solidFill>
                <a:latin typeface="Calibri" pitchFamily="34" charset="0"/>
                <a:ea typeface="Cambria Math" pitchFamily="18" charset="0"/>
                <a:cs typeface="Calibri" pitchFamily="34" charset="0"/>
              </a:rPr>
              <a:t>(new </a:t>
            </a:r>
            <a:r>
              <a:rPr lang="en-US" altLang="zh-CN" sz="1800" dirty="0" err="1">
                <a:solidFill>
                  <a:srgbClr val="0070C0"/>
                </a:solidFill>
                <a:latin typeface="Calibri" pitchFamily="34" charset="0"/>
                <a:ea typeface="Cambria Math" pitchFamily="18" charset="0"/>
                <a:cs typeface="Calibri" pitchFamily="34" charset="0"/>
              </a:rPr>
              <a:t>FileInfo</a:t>
            </a:r>
            <a:r>
              <a:rPr lang="en-US" altLang="zh-CN" sz="1800" dirty="0">
                <a:solidFill>
                  <a:srgbClr val="0070C0"/>
                </a:solidFill>
                <a:latin typeface="Calibri" pitchFamily="34" charset="0"/>
                <a:ea typeface="Cambria Math" pitchFamily="18" charset="0"/>
                <a:cs typeface="Calibri" pitchFamily="34" charset="0"/>
              </a:rPr>
              <a:t>(</a:t>
            </a:r>
            <a:r>
              <a:rPr lang="en-US" altLang="zh-CN" sz="1800" dirty="0" err="1">
                <a:solidFill>
                  <a:srgbClr val="0070C0"/>
                </a:solidFill>
                <a:latin typeface="Calibri" pitchFamily="34" charset="0"/>
                <a:ea typeface="Cambria Math" pitchFamily="18" charset="0"/>
                <a:cs typeface="Calibri" pitchFamily="34" charset="0"/>
              </a:rPr>
              <a:t>indexPath</a:t>
            </a:r>
            <a:r>
              <a:rPr lang="en-US" altLang="zh-CN" sz="1800" dirty="0">
                <a:solidFill>
                  <a:srgbClr val="0070C0"/>
                </a:solidFill>
                <a:latin typeface="Calibri" pitchFamily="34" charset="0"/>
                <a:ea typeface="Cambria Math" pitchFamily="18" charset="0"/>
                <a:cs typeface="Calibri" pitchFamily="34" charset="0"/>
              </a:rPr>
              <a:t>)); </a:t>
            </a:r>
          </a:p>
          <a:p>
            <a:pPr marL="0" indent="0">
              <a:buNone/>
            </a:pP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IndexSearcher</a:t>
            </a:r>
            <a:r>
              <a:rPr lang="en-US" altLang="zh-CN" sz="1800" dirty="0">
                <a:solidFill>
                  <a:srgbClr val="0070C0"/>
                </a:solidFill>
                <a:latin typeface="Calibri" pitchFamily="34" charset="0"/>
                <a:ea typeface="Cambria Math" pitchFamily="18" charset="0"/>
                <a:cs typeface="Calibri" pitchFamily="34" charset="0"/>
              </a:rPr>
              <a:t> searcher = new </a:t>
            </a:r>
            <a:r>
              <a:rPr lang="en-US" altLang="zh-CN" sz="1800" dirty="0" err="1" smtClean="0">
                <a:solidFill>
                  <a:srgbClr val="0070C0"/>
                </a:solidFill>
                <a:latin typeface="Calibri" pitchFamily="34" charset="0"/>
                <a:ea typeface="Cambria Math" pitchFamily="18" charset="0"/>
                <a:cs typeface="Calibri" pitchFamily="34" charset="0"/>
              </a:rPr>
              <a:t>IndexSearcher</a:t>
            </a:r>
            <a:r>
              <a:rPr lang="en-US" altLang="zh-CN" sz="1800" dirty="0" smtClean="0">
                <a:solidFill>
                  <a:srgbClr val="0070C0"/>
                </a:solidFill>
                <a:latin typeface="Calibri" pitchFamily="34" charset="0"/>
                <a:ea typeface="Cambria Math" pitchFamily="18" charset="0"/>
                <a:cs typeface="Calibri" pitchFamily="34" charset="0"/>
              </a:rPr>
              <a:t>(</a:t>
            </a:r>
            <a:r>
              <a:rPr lang="en-US" altLang="zh-CN" sz="1800" dirty="0" err="1" smtClean="0">
                <a:solidFill>
                  <a:srgbClr val="0070C0"/>
                </a:solidFill>
                <a:latin typeface="Calibri" pitchFamily="34" charset="0"/>
                <a:ea typeface="Cambria Math" pitchFamily="18" charset="0"/>
                <a:cs typeface="Calibri" pitchFamily="34" charset="0"/>
              </a:rPr>
              <a:t>dir</a:t>
            </a:r>
            <a:r>
              <a:rPr lang="en-US" altLang="zh-CN" sz="1800" dirty="0" smtClean="0">
                <a:solidFill>
                  <a:srgbClr val="0070C0"/>
                </a:solidFill>
                <a:latin typeface="Calibri" pitchFamily="34" charset="0"/>
                <a:ea typeface="Cambria Math" pitchFamily="18" charset="0"/>
                <a:cs typeface="Calibri" pitchFamily="34" charset="0"/>
              </a:rPr>
              <a:t>,</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true);    //true</a:t>
            </a:r>
            <a:r>
              <a:rPr lang="zh-CN" altLang="en-US" sz="1800" dirty="0" smtClean="0">
                <a:solidFill>
                  <a:srgbClr val="0070C0"/>
                </a:solidFill>
                <a:latin typeface="Calibri" pitchFamily="34" charset="0"/>
                <a:ea typeface="Cambria Math" pitchFamily="18" charset="0"/>
                <a:cs typeface="Calibri" pitchFamily="34" charset="0"/>
              </a:rPr>
              <a:t>表示只读方式打开</a:t>
            </a:r>
            <a:endParaRPr lang="en-US" altLang="zh-CN" sz="1800" dirty="0">
              <a:solidFill>
                <a:srgbClr val="0070C0"/>
              </a:solidFill>
              <a:latin typeface="Calibri" pitchFamily="34" charset="0"/>
              <a:ea typeface="Cambria Math" pitchFamily="18" charset="0"/>
              <a:cs typeface="Calibri" pitchFamily="34" charset="0"/>
            </a:endParaRPr>
          </a:p>
          <a:p>
            <a:r>
              <a:rPr lang="zh-CN" altLang="en-US" sz="1800" dirty="0" smtClean="0"/>
              <a:t>构建</a:t>
            </a:r>
            <a:r>
              <a:rPr lang="en-US" altLang="zh-CN" sz="1800" dirty="0" smtClean="0"/>
              <a:t>Query</a:t>
            </a:r>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a:solidFill>
                  <a:srgbClr val="0070C0"/>
                </a:solidFill>
                <a:latin typeface="Calibri" pitchFamily="34" charset="0"/>
                <a:ea typeface="Cambria Math" pitchFamily="18" charset="0"/>
                <a:cs typeface="Calibri" pitchFamily="34" charset="0"/>
              </a:rPr>
              <a:t>Term </a:t>
            </a:r>
            <a:r>
              <a:rPr lang="en-US" altLang="zh-CN" sz="1800" dirty="0" err="1">
                <a:solidFill>
                  <a:srgbClr val="0070C0"/>
                </a:solidFill>
                <a:latin typeface="Calibri" pitchFamily="34" charset="0"/>
                <a:ea typeface="Cambria Math" pitchFamily="18" charset="0"/>
                <a:cs typeface="Calibri" pitchFamily="34" charset="0"/>
              </a:rPr>
              <a:t>term</a:t>
            </a:r>
            <a:r>
              <a:rPr lang="en-US" altLang="zh-CN" sz="1800" dirty="0">
                <a:solidFill>
                  <a:srgbClr val="0070C0"/>
                </a:solidFill>
                <a:latin typeface="Calibri" pitchFamily="34" charset="0"/>
                <a:ea typeface="Cambria Math" pitchFamily="18" charset="0"/>
                <a:cs typeface="Calibri" pitchFamily="34" charset="0"/>
              </a:rPr>
              <a:t> = new Term(“Name</a:t>
            </a:r>
            <a:r>
              <a:rPr lang="en-US" altLang="zh-CN" sz="1800" dirty="0" smtClean="0">
                <a:solidFill>
                  <a:srgbClr val="0070C0"/>
                </a:solidFill>
                <a:latin typeface="Calibri" pitchFamily="34" charset="0"/>
                <a:ea typeface="Cambria Math" pitchFamily="18" charset="0"/>
                <a:cs typeface="Calibri" pitchFamily="34" charset="0"/>
              </a:rPr>
              <a:t>”, ” </a:t>
            </a:r>
            <a:r>
              <a:rPr lang="en-US" altLang="zh-CN" sz="1800" dirty="0">
                <a:solidFill>
                  <a:srgbClr val="0070C0"/>
                </a:solidFill>
                <a:latin typeface="Calibri" pitchFamily="34" charset="0"/>
                <a:ea typeface="Cambria Math" pitchFamily="18" charset="0"/>
                <a:cs typeface="Calibri" pitchFamily="34" charset="0"/>
              </a:rPr>
              <a:t>Tom”);</a:t>
            </a:r>
          </a:p>
          <a:p>
            <a:pPr marL="0" indent="0">
              <a:buNone/>
            </a:pPr>
            <a:r>
              <a:rPr lang="en-US" altLang="zh-CN" sz="1800" dirty="0" smtClean="0">
                <a:solidFill>
                  <a:srgbClr val="0070C0"/>
                </a:solidFill>
                <a:latin typeface="Calibri" pitchFamily="34" charset="0"/>
                <a:ea typeface="Cambria Math" pitchFamily="18" charset="0"/>
                <a:cs typeface="Calibri" pitchFamily="34" charset="0"/>
              </a:rPr>
              <a:t>       Query </a:t>
            </a:r>
            <a:r>
              <a:rPr lang="en-US" altLang="zh-CN" sz="1800" dirty="0" err="1">
                <a:solidFill>
                  <a:srgbClr val="0070C0"/>
                </a:solidFill>
                <a:latin typeface="Calibri" pitchFamily="34" charset="0"/>
                <a:ea typeface="Cambria Math" pitchFamily="18" charset="0"/>
                <a:cs typeface="Calibri" pitchFamily="34" charset="0"/>
              </a:rPr>
              <a:t>query</a:t>
            </a:r>
            <a:r>
              <a:rPr lang="en-US" altLang="zh-CN" sz="1800" dirty="0">
                <a:solidFill>
                  <a:srgbClr val="0070C0"/>
                </a:solidFill>
                <a:latin typeface="Calibri" pitchFamily="34" charset="0"/>
                <a:ea typeface="Cambria Math" pitchFamily="18" charset="0"/>
                <a:cs typeface="Calibri" pitchFamily="34" charset="0"/>
              </a:rPr>
              <a:t> = new </a:t>
            </a:r>
            <a:r>
              <a:rPr lang="en-US" altLang="zh-CN" sz="1800" dirty="0" err="1">
                <a:solidFill>
                  <a:srgbClr val="0070C0"/>
                </a:solidFill>
                <a:latin typeface="Calibri" pitchFamily="34" charset="0"/>
                <a:ea typeface="Cambria Math" pitchFamily="18" charset="0"/>
                <a:cs typeface="Calibri" pitchFamily="34" charset="0"/>
              </a:rPr>
              <a:t>TermQuery</a:t>
            </a:r>
            <a:r>
              <a:rPr lang="en-US" altLang="zh-CN" sz="1800" dirty="0">
                <a:solidFill>
                  <a:srgbClr val="0070C0"/>
                </a:solidFill>
                <a:latin typeface="Calibri" pitchFamily="34" charset="0"/>
                <a:ea typeface="Cambria Math" pitchFamily="18" charset="0"/>
                <a:cs typeface="Calibri" pitchFamily="34" charset="0"/>
              </a:rPr>
              <a:t>(term);</a:t>
            </a:r>
          </a:p>
          <a:p>
            <a:r>
              <a:rPr lang="zh-CN" altLang="en-US" sz="1800" dirty="0" smtClean="0"/>
              <a:t>调用</a:t>
            </a:r>
            <a:r>
              <a:rPr lang="en-US" altLang="zh-CN" sz="1800" dirty="0" smtClean="0"/>
              <a:t>Search</a:t>
            </a:r>
            <a:r>
              <a:rPr lang="zh-CN" altLang="en-US" sz="1800" dirty="0" smtClean="0"/>
              <a:t>方法搜索</a:t>
            </a:r>
            <a:endParaRPr lang="en-US" altLang="zh-CN" sz="1800" dirty="0" smtClean="0"/>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TopDocs</a:t>
            </a: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topDocs</a:t>
            </a:r>
            <a:r>
              <a:rPr lang="en-US" altLang="zh-CN" sz="1800" dirty="0">
                <a:solidFill>
                  <a:srgbClr val="0070C0"/>
                </a:solidFill>
                <a:latin typeface="Calibri" pitchFamily="34" charset="0"/>
                <a:ea typeface="Cambria Math" pitchFamily="18" charset="0"/>
                <a:cs typeface="Calibri" pitchFamily="34" charset="0"/>
              </a:rPr>
              <a:t> = </a:t>
            </a:r>
            <a:r>
              <a:rPr lang="en-US" altLang="zh-CN" sz="1800" dirty="0" err="1">
                <a:solidFill>
                  <a:srgbClr val="0070C0"/>
                </a:solidFill>
                <a:latin typeface="Calibri" pitchFamily="34" charset="0"/>
                <a:ea typeface="Cambria Math" pitchFamily="18" charset="0"/>
                <a:cs typeface="Calibri" pitchFamily="34" charset="0"/>
              </a:rPr>
              <a:t>searcher.search</a:t>
            </a:r>
            <a:r>
              <a:rPr lang="en-US" altLang="zh-CN" sz="1800" dirty="0">
                <a:solidFill>
                  <a:srgbClr val="0070C0"/>
                </a:solidFill>
                <a:latin typeface="Calibri" pitchFamily="34" charset="0"/>
                <a:ea typeface="Cambria Math" pitchFamily="18" charset="0"/>
                <a:cs typeface="Calibri" pitchFamily="34" charset="0"/>
              </a:rPr>
              <a:t>(query, 100</a:t>
            </a:r>
            <a:r>
              <a:rPr lang="en-US" altLang="zh-CN" sz="1800" dirty="0" smtClean="0">
                <a:solidFill>
                  <a:srgbClr val="0070C0"/>
                </a:solidFill>
                <a:latin typeface="Calibri" pitchFamily="34" charset="0"/>
                <a:ea typeface="Cambria Math" pitchFamily="18" charset="0"/>
                <a:cs typeface="Calibri" pitchFamily="34" charset="0"/>
              </a:rPr>
              <a:t>);    //100</a:t>
            </a:r>
            <a:r>
              <a:rPr lang="zh-CN" altLang="en-US" sz="1800" dirty="0" smtClean="0">
                <a:solidFill>
                  <a:srgbClr val="0070C0"/>
                </a:solidFill>
                <a:latin typeface="Calibri" pitchFamily="34" charset="0"/>
                <a:ea typeface="Cambria Math" pitchFamily="18" charset="0"/>
                <a:cs typeface="Calibri" pitchFamily="34" charset="0"/>
              </a:rPr>
              <a:t>是最大返回记录数</a:t>
            </a:r>
            <a:endParaRPr lang="en-US" altLang="zh-CN" sz="1800" dirty="0" smtClean="0"/>
          </a:p>
          <a:p>
            <a:r>
              <a:rPr lang="zh-CN" altLang="en-US" sz="1800" dirty="0" smtClean="0"/>
              <a:t>根据搜索结果解析</a:t>
            </a:r>
            <a:r>
              <a:rPr lang="en-US" altLang="zh-CN" sz="1800" dirty="0" smtClean="0"/>
              <a:t>Document</a:t>
            </a:r>
            <a:r>
              <a:rPr lang="en-US" altLang="zh-CN" sz="1800" dirty="0" smtClean="0">
                <a:solidFill>
                  <a:srgbClr val="0070C0"/>
                </a:solidFill>
                <a:latin typeface="Calibri" pitchFamily="34" charset="0"/>
                <a:ea typeface="Cambria Math" pitchFamily="18" charset="0"/>
                <a:cs typeface="Calibri" pitchFamily="34" charset="0"/>
              </a:rPr>
              <a:t>       </a:t>
            </a:r>
            <a:endParaRPr lang="en-US" altLang="zh-CN" sz="1800" dirty="0">
              <a:solidFill>
                <a:srgbClr val="0070C0"/>
              </a:solidFill>
              <a:latin typeface="Calibri" pitchFamily="34" charset="0"/>
              <a:ea typeface="Cambria Math" pitchFamily="18" charset="0"/>
              <a:cs typeface="Calibri" pitchFamily="34" charset="0"/>
            </a:endParaRPr>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IEnumerable</a:t>
            </a:r>
            <a:r>
              <a:rPr lang="en-US" altLang="zh-CN" sz="1800" dirty="0" smtClean="0">
                <a:solidFill>
                  <a:srgbClr val="0070C0"/>
                </a:solidFill>
                <a:latin typeface="Calibri" pitchFamily="34" charset="0"/>
                <a:ea typeface="Cambria Math" pitchFamily="18" charset="0"/>
                <a:cs typeface="Calibri" pitchFamily="34" charset="0"/>
              </a:rPr>
              <a:t>&lt;Document</a:t>
            </a:r>
            <a:r>
              <a:rPr lang="en-US" altLang="zh-CN" sz="1800" dirty="0">
                <a:solidFill>
                  <a:srgbClr val="0070C0"/>
                </a:solidFill>
                <a:latin typeface="Calibri" pitchFamily="34" charset="0"/>
                <a:ea typeface="Cambria Math" pitchFamily="18" charset="0"/>
                <a:cs typeface="Calibri" pitchFamily="34" charset="0"/>
              </a:rPr>
              <a:t>&gt; </a:t>
            </a:r>
            <a:r>
              <a:rPr lang="en-US" altLang="zh-CN" sz="1800" dirty="0" smtClean="0">
                <a:solidFill>
                  <a:srgbClr val="0070C0"/>
                </a:solidFill>
                <a:latin typeface="Calibri" pitchFamily="34" charset="0"/>
                <a:ea typeface="Cambria Math" pitchFamily="18" charset="0"/>
                <a:cs typeface="Calibri" pitchFamily="34" charset="0"/>
              </a:rPr>
              <a:t>docs</a:t>
            </a:r>
            <a:r>
              <a:rPr lang="en-US" altLang="zh-CN" sz="1800" dirty="0">
                <a:solidFill>
                  <a:srgbClr val="0070C0"/>
                </a:solidFill>
                <a:latin typeface="Calibri" pitchFamily="34" charset="0"/>
                <a:ea typeface="Cambria Math" pitchFamily="18" charset="0"/>
                <a:cs typeface="Calibri" pitchFamily="34" charset="0"/>
              </a:rPr>
              <a:t> =  </a:t>
            </a:r>
            <a:r>
              <a:rPr lang="en-US" altLang="zh-CN" sz="1800" dirty="0" err="1" smtClean="0">
                <a:solidFill>
                  <a:srgbClr val="0070C0"/>
                </a:solidFill>
                <a:latin typeface="Calibri" pitchFamily="34" charset="0"/>
                <a:ea typeface="Cambria Math" pitchFamily="18" charset="0"/>
                <a:cs typeface="Calibri" pitchFamily="34" charset="0"/>
              </a:rPr>
              <a:t>topDocs.ScoreDocs.Select</a:t>
            </a:r>
            <a:r>
              <a:rPr lang="en-US" altLang="zh-CN" sz="1800" dirty="0" smtClean="0">
                <a:solidFill>
                  <a:srgbClr val="0070C0"/>
                </a:solidFill>
                <a:latin typeface="Calibri" pitchFamily="34" charset="0"/>
                <a:ea typeface="Cambria Math" pitchFamily="18" charset="0"/>
                <a:cs typeface="Calibri" pitchFamily="34" charset="0"/>
              </a:rPr>
              <a:t>( </a:t>
            </a:r>
          </a:p>
          <a:p>
            <a:pPr marL="0" indent="0">
              <a:buNone/>
            </a:pP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scoreDoc</a:t>
            </a:r>
            <a:r>
              <a:rPr lang="en-US" altLang="zh-CN" sz="1800" dirty="0">
                <a:solidFill>
                  <a:srgbClr val="0070C0"/>
                </a:solidFill>
                <a:latin typeface="Calibri" pitchFamily="34" charset="0"/>
                <a:ea typeface="Cambria Math" pitchFamily="18" charset="0"/>
                <a:cs typeface="Calibri" pitchFamily="34" charset="0"/>
              </a:rPr>
              <a:t> =&gt; </a:t>
            </a:r>
            <a:r>
              <a:rPr lang="en-US" altLang="zh-CN" sz="1800" dirty="0" err="1">
                <a:solidFill>
                  <a:srgbClr val="0070C0"/>
                </a:solidFill>
                <a:latin typeface="Calibri" pitchFamily="34" charset="0"/>
                <a:ea typeface="Cambria Math" pitchFamily="18" charset="0"/>
                <a:cs typeface="Calibri" pitchFamily="34" charset="0"/>
              </a:rPr>
              <a:t>searcher.Doc</a:t>
            </a:r>
            <a:r>
              <a:rPr lang="en-US" altLang="zh-CN" sz="1800" dirty="0">
                <a:solidFill>
                  <a:srgbClr val="0070C0"/>
                </a:solidFill>
                <a:latin typeface="Calibri" pitchFamily="34" charset="0"/>
                <a:ea typeface="Cambria Math" pitchFamily="18" charset="0"/>
                <a:cs typeface="Calibri" pitchFamily="34" charset="0"/>
              </a:rPr>
              <a:t>(</a:t>
            </a:r>
            <a:r>
              <a:rPr lang="en-US" altLang="zh-CN" sz="1800" dirty="0" err="1">
                <a:solidFill>
                  <a:srgbClr val="0070C0"/>
                </a:solidFill>
                <a:latin typeface="Calibri" pitchFamily="34" charset="0"/>
                <a:ea typeface="Cambria Math" pitchFamily="18" charset="0"/>
                <a:cs typeface="Calibri" pitchFamily="34" charset="0"/>
              </a:rPr>
              <a:t>scoreDoc.Doc</a:t>
            </a:r>
            <a:r>
              <a:rPr lang="en-US" altLang="zh-CN" sz="1800" dirty="0" smtClean="0">
                <a:solidFill>
                  <a:srgbClr val="0070C0"/>
                </a:solidFill>
                <a:latin typeface="Calibri" pitchFamily="34" charset="0"/>
                <a:ea typeface="Cambria Math" pitchFamily="18" charset="0"/>
                <a:cs typeface="Calibri" pitchFamily="34" charset="0"/>
              </a:rPr>
              <a:t>));</a:t>
            </a:r>
          </a:p>
          <a:p>
            <a:r>
              <a:rPr lang="zh-CN" altLang="en-US" sz="1800" dirty="0"/>
              <a:t>读取</a:t>
            </a:r>
            <a:r>
              <a:rPr lang="en-US" altLang="zh-CN" sz="1800" dirty="0" smtClean="0"/>
              <a:t>Document</a:t>
            </a:r>
            <a:r>
              <a:rPr lang="zh-CN" altLang="en-US" sz="1800" dirty="0" smtClean="0"/>
              <a:t>中的值</a:t>
            </a:r>
            <a:endParaRPr lang="en-US" altLang="zh-CN" sz="1800" dirty="0"/>
          </a:p>
          <a:p>
            <a:pPr marL="0" indent="0">
              <a:buNone/>
            </a:pPr>
            <a:r>
              <a:rPr lang="en-US" altLang="zh-CN" sz="1800" dirty="0" smtClean="0">
                <a:solidFill>
                  <a:srgbClr val="0070C0"/>
                </a:solidFill>
                <a:latin typeface="Calibri" pitchFamily="34" charset="0"/>
                <a:ea typeface="Cambria Math" pitchFamily="18" charset="0"/>
                <a:cs typeface="Calibri" pitchFamily="34" charset="0"/>
              </a:rPr>
              <a:t>       string </a:t>
            </a:r>
            <a:r>
              <a:rPr lang="en-US" altLang="zh-CN" sz="1800" dirty="0">
                <a:solidFill>
                  <a:srgbClr val="0070C0"/>
                </a:solidFill>
                <a:latin typeface="Calibri" pitchFamily="34" charset="0"/>
                <a:ea typeface="Cambria Math" pitchFamily="18" charset="0"/>
                <a:cs typeface="Calibri" pitchFamily="34" charset="0"/>
              </a:rPr>
              <a:t>name = </a:t>
            </a:r>
            <a:r>
              <a:rPr lang="en-US" altLang="zh-CN" sz="1800" dirty="0" err="1">
                <a:solidFill>
                  <a:srgbClr val="0070C0"/>
                </a:solidFill>
                <a:latin typeface="Calibri" pitchFamily="34" charset="0"/>
                <a:ea typeface="Cambria Math" pitchFamily="18" charset="0"/>
                <a:cs typeface="Calibri" pitchFamily="34" charset="0"/>
              </a:rPr>
              <a:t>doc.Get</a:t>
            </a:r>
            <a:r>
              <a:rPr lang="en-US" altLang="zh-CN" sz="1800" dirty="0">
                <a:solidFill>
                  <a:srgbClr val="0070C0"/>
                </a:solidFill>
                <a:latin typeface="Calibri" pitchFamily="34" charset="0"/>
                <a:ea typeface="Cambria Math" pitchFamily="18" charset="0"/>
                <a:cs typeface="Calibri" pitchFamily="34" charset="0"/>
              </a:rPr>
              <a:t>(“Name</a:t>
            </a:r>
            <a:r>
              <a:rPr lang="en-US" altLang="zh-CN" sz="1800" dirty="0" smtClean="0">
                <a:solidFill>
                  <a:srgbClr val="0070C0"/>
                </a:solidFill>
                <a:latin typeface="Calibri" pitchFamily="34" charset="0"/>
                <a:ea typeface="Cambria Math" pitchFamily="18" charset="0"/>
                <a:cs typeface="Calibri" pitchFamily="34" charset="0"/>
              </a:rPr>
              <a:t>”);</a:t>
            </a:r>
            <a:endParaRPr lang="zh-CN" altLang="en-US" sz="1800" dirty="0">
              <a:solidFill>
                <a:srgbClr val="0070C0"/>
              </a:solidFill>
              <a:latin typeface="Calibri" pitchFamily="34" charset="0"/>
              <a:ea typeface="Cambria Math" pitchFamily="18" charset="0"/>
              <a:cs typeface="Calibri" pitchFamily="34" charset="0"/>
            </a:endParaRPr>
          </a:p>
        </p:txBody>
      </p:sp>
    </p:spTree>
    <p:extLst>
      <p:ext uri="{BB962C8B-B14F-4D97-AF65-F5344CB8AC3E}">
        <p14:creationId xmlns:p14="http://schemas.microsoft.com/office/powerpoint/2010/main" val="287781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Search</a:t>
            </a:r>
            <a:r>
              <a:rPr lang="zh-CN" altLang="en-US" dirty="0" smtClean="0"/>
              <a:t>方法的几种重载</a:t>
            </a:r>
            <a:endParaRPr lang="zh-CN" altLang="en-US" dirty="0"/>
          </a:p>
        </p:txBody>
      </p:sp>
      <p:sp>
        <p:nvSpPr>
          <p:cNvPr id="3" name="内容占位符 2"/>
          <p:cNvSpPr>
            <a:spLocks noGrp="1"/>
          </p:cNvSpPr>
          <p:nvPr>
            <p:ph sz="quarter" idx="13"/>
          </p:nvPr>
        </p:nvSpPr>
        <p:spPr/>
        <p:txBody>
          <a:bodyPr/>
          <a:lstStyle/>
          <a:p>
            <a:r>
              <a:rPr lang="zh-CN" altLang="en-US" sz="1800" dirty="0"/>
              <a:t>直接进行搜索，返回评分最高的</a:t>
            </a:r>
            <a:r>
              <a:rPr lang="en-US" altLang="zh-CN" sz="1800" dirty="0"/>
              <a:t>n</a:t>
            </a:r>
            <a:r>
              <a:rPr lang="zh-CN" altLang="en-US" sz="1800" dirty="0"/>
              <a:t>条记录</a:t>
            </a:r>
            <a:endParaRPr lang="en-US" altLang="zh-CN" sz="1800" dirty="0"/>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TopDocs</a:t>
            </a:r>
            <a:r>
              <a:rPr lang="en-US" altLang="zh-CN" sz="1800" dirty="0">
                <a:solidFill>
                  <a:srgbClr val="0070C0"/>
                </a:solidFill>
                <a:latin typeface="Calibri" pitchFamily="34" charset="0"/>
                <a:ea typeface="Cambria Math" pitchFamily="18" charset="0"/>
                <a:cs typeface="Calibri" pitchFamily="34" charset="0"/>
              </a:rPr>
              <a:t> Search(Query </a:t>
            </a:r>
            <a:r>
              <a:rPr lang="en-US" altLang="zh-CN" sz="1800" dirty="0" err="1">
                <a:solidFill>
                  <a:srgbClr val="0070C0"/>
                </a:solidFill>
                <a:latin typeface="Calibri" pitchFamily="34" charset="0"/>
                <a:ea typeface="Cambria Math" pitchFamily="18" charset="0"/>
                <a:cs typeface="Calibri" pitchFamily="34" charset="0"/>
              </a:rPr>
              <a:t>query</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int</a:t>
            </a:r>
            <a:r>
              <a:rPr lang="en-US" altLang="zh-CN" sz="1800" dirty="0">
                <a:solidFill>
                  <a:srgbClr val="0070C0"/>
                </a:solidFill>
                <a:latin typeface="Calibri" pitchFamily="34" charset="0"/>
                <a:ea typeface="Cambria Math" pitchFamily="18" charset="0"/>
                <a:cs typeface="Calibri" pitchFamily="34" charset="0"/>
              </a:rPr>
              <a:t> n)</a:t>
            </a:r>
          </a:p>
          <a:p>
            <a:r>
              <a:rPr lang="zh-CN" altLang="en-US" sz="1800" dirty="0"/>
              <a:t>根据过滤条件进行搜索，返回评分最高的</a:t>
            </a:r>
            <a:r>
              <a:rPr lang="en-US" altLang="zh-CN" sz="1800" dirty="0"/>
              <a:t>n</a:t>
            </a:r>
            <a:r>
              <a:rPr lang="zh-CN" altLang="en-US" sz="1800" dirty="0"/>
              <a:t>条记录</a:t>
            </a:r>
            <a:endParaRPr lang="en-US" altLang="zh-CN" sz="1800" dirty="0"/>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TopDocs</a:t>
            </a:r>
            <a:r>
              <a:rPr lang="en-US" altLang="zh-CN" sz="1800" dirty="0">
                <a:solidFill>
                  <a:srgbClr val="0070C0"/>
                </a:solidFill>
                <a:latin typeface="Calibri" pitchFamily="34" charset="0"/>
                <a:ea typeface="Cambria Math" pitchFamily="18" charset="0"/>
                <a:cs typeface="Calibri" pitchFamily="34" charset="0"/>
              </a:rPr>
              <a:t> Search(Query </a:t>
            </a:r>
            <a:r>
              <a:rPr lang="en-US" altLang="zh-CN" sz="1800" dirty="0" err="1">
                <a:solidFill>
                  <a:srgbClr val="0070C0"/>
                </a:solidFill>
                <a:latin typeface="Calibri" pitchFamily="34" charset="0"/>
                <a:ea typeface="Cambria Math" pitchFamily="18" charset="0"/>
                <a:cs typeface="Calibri" pitchFamily="34" charset="0"/>
              </a:rPr>
              <a:t>query</a:t>
            </a:r>
            <a:r>
              <a:rPr lang="en-US" altLang="zh-CN" sz="1800" dirty="0">
                <a:solidFill>
                  <a:srgbClr val="0070C0"/>
                </a:solidFill>
                <a:latin typeface="Calibri" pitchFamily="34" charset="0"/>
                <a:ea typeface="Cambria Math" pitchFamily="18" charset="0"/>
                <a:cs typeface="Calibri" pitchFamily="34" charset="0"/>
              </a:rPr>
              <a:t>, Filter </a:t>
            </a:r>
            <a:r>
              <a:rPr lang="en-US" altLang="zh-CN" sz="1800" dirty="0" err="1">
                <a:solidFill>
                  <a:srgbClr val="0070C0"/>
                </a:solidFill>
                <a:latin typeface="Calibri" pitchFamily="34" charset="0"/>
                <a:ea typeface="Cambria Math" pitchFamily="18" charset="0"/>
                <a:cs typeface="Calibri" pitchFamily="34" charset="0"/>
              </a:rPr>
              <a:t>filter</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int</a:t>
            </a:r>
            <a:r>
              <a:rPr lang="en-US" altLang="zh-CN" sz="1800" dirty="0">
                <a:solidFill>
                  <a:srgbClr val="0070C0"/>
                </a:solidFill>
                <a:latin typeface="Calibri" pitchFamily="34" charset="0"/>
                <a:ea typeface="Cambria Math" pitchFamily="18" charset="0"/>
                <a:cs typeface="Calibri" pitchFamily="34" charset="0"/>
              </a:rPr>
              <a:t> n);</a:t>
            </a:r>
          </a:p>
          <a:p>
            <a:r>
              <a:rPr lang="zh-CN" altLang="en-US" sz="1800" dirty="0"/>
              <a:t>根据过滤条件进行搜索，返回指定排序条件的</a:t>
            </a:r>
            <a:r>
              <a:rPr lang="en-US" altLang="zh-CN" sz="1800" dirty="0"/>
              <a:t>n</a:t>
            </a:r>
            <a:r>
              <a:rPr lang="zh-CN" altLang="en-US" sz="1800" dirty="0"/>
              <a:t>条记录</a:t>
            </a:r>
            <a:endParaRPr lang="en-US" altLang="zh-CN" sz="1800" dirty="0"/>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TopFieldDocs</a:t>
            </a:r>
            <a:r>
              <a:rPr lang="en-US" altLang="zh-CN" sz="1800" dirty="0">
                <a:solidFill>
                  <a:srgbClr val="0070C0"/>
                </a:solidFill>
                <a:latin typeface="Calibri" pitchFamily="34" charset="0"/>
                <a:ea typeface="Cambria Math" pitchFamily="18" charset="0"/>
                <a:cs typeface="Calibri" pitchFamily="34" charset="0"/>
              </a:rPr>
              <a:t> Search(Query </a:t>
            </a:r>
            <a:r>
              <a:rPr lang="en-US" altLang="zh-CN" sz="1800" dirty="0" err="1">
                <a:solidFill>
                  <a:srgbClr val="0070C0"/>
                </a:solidFill>
                <a:latin typeface="Calibri" pitchFamily="34" charset="0"/>
                <a:ea typeface="Cambria Math" pitchFamily="18" charset="0"/>
                <a:cs typeface="Calibri" pitchFamily="34" charset="0"/>
              </a:rPr>
              <a:t>query</a:t>
            </a:r>
            <a:r>
              <a:rPr lang="en-US" altLang="zh-CN" sz="1800" dirty="0">
                <a:solidFill>
                  <a:srgbClr val="0070C0"/>
                </a:solidFill>
                <a:latin typeface="Calibri" pitchFamily="34" charset="0"/>
                <a:ea typeface="Cambria Math" pitchFamily="18" charset="0"/>
                <a:cs typeface="Calibri" pitchFamily="34" charset="0"/>
              </a:rPr>
              <a:t>, Filter </a:t>
            </a:r>
            <a:r>
              <a:rPr lang="en-US" altLang="zh-CN" sz="1800" dirty="0" err="1">
                <a:solidFill>
                  <a:srgbClr val="0070C0"/>
                </a:solidFill>
                <a:latin typeface="Calibri" pitchFamily="34" charset="0"/>
                <a:ea typeface="Cambria Math" pitchFamily="18" charset="0"/>
                <a:cs typeface="Calibri" pitchFamily="34" charset="0"/>
              </a:rPr>
              <a:t>filter</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int</a:t>
            </a:r>
            <a:r>
              <a:rPr lang="en-US" altLang="zh-CN" sz="1800" dirty="0">
                <a:solidFill>
                  <a:srgbClr val="0070C0"/>
                </a:solidFill>
                <a:latin typeface="Calibri" pitchFamily="34" charset="0"/>
                <a:ea typeface="Cambria Math" pitchFamily="18" charset="0"/>
                <a:cs typeface="Calibri" pitchFamily="34" charset="0"/>
              </a:rPr>
              <a:t> n, Sort sort);</a:t>
            </a:r>
          </a:p>
          <a:p>
            <a:r>
              <a:rPr lang="zh-CN" altLang="en-US" sz="1800" dirty="0" smtClean="0"/>
              <a:t>根据过滤条件进行搜索，并将结果传入搜索结果收集器</a:t>
            </a:r>
            <a:endParaRPr lang="en-US" altLang="zh-CN" sz="1800" dirty="0" smtClean="0"/>
          </a:p>
          <a:p>
            <a:pPr marL="0" indent="0">
              <a:buNone/>
            </a:pP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 void</a:t>
            </a:r>
            <a:r>
              <a:rPr lang="en-US" altLang="zh-CN" sz="1800" dirty="0">
                <a:solidFill>
                  <a:srgbClr val="0070C0"/>
                </a:solidFill>
                <a:latin typeface="Calibri" pitchFamily="34" charset="0"/>
                <a:ea typeface="Cambria Math" pitchFamily="18" charset="0"/>
                <a:cs typeface="Calibri" pitchFamily="34" charset="0"/>
              </a:rPr>
              <a:t> Search(Query </a:t>
            </a:r>
            <a:r>
              <a:rPr lang="en-US" altLang="zh-CN" sz="1800" dirty="0" err="1">
                <a:solidFill>
                  <a:srgbClr val="0070C0"/>
                </a:solidFill>
                <a:latin typeface="Calibri" pitchFamily="34" charset="0"/>
                <a:ea typeface="Cambria Math" pitchFamily="18" charset="0"/>
                <a:cs typeface="Calibri" pitchFamily="34" charset="0"/>
              </a:rPr>
              <a:t>query</a:t>
            </a:r>
            <a:r>
              <a:rPr lang="en-US" altLang="zh-CN" sz="1800" dirty="0">
                <a:solidFill>
                  <a:srgbClr val="0070C0"/>
                </a:solidFill>
                <a:latin typeface="Calibri" pitchFamily="34" charset="0"/>
                <a:ea typeface="Cambria Math" pitchFamily="18" charset="0"/>
                <a:cs typeface="Calibri" pitchFamily="34" charset="0"/>
              </a:rPr>
              <a:t>, Filter </a:t>
            </a:r>
            <a:r>
              <a:rPr lang="en-US" altLang="zh-CN" sz="1800" dirty="0" err="1">
                <a:solidFill>
                  <a:srgbClr val="0070C0"/>
                </a:solidFill>
                <a:latin typeface="Calibri" pitchFamily="34" charset="0"/>
                <a:ea typeface="Cambria Math" pitchFamily="18" charset="0"/>
                <a:cs typeface="Calibri" pitchFamily="34" charset="0"/>
              </a:rPr>
              <a:t>filter</a:t>
            </a:r>
            <a:r>
              <a:rPr lang="en-US" altLang="zh-CN" sz="1800" dirty="0">
                <a:solidFill>
                  <a:srgbClr val="0070C0"/>
                </a:solidFill>
                <a:latin typeface="Calibri" pitchFamily="34" charset="0"/>
                <a:ea typeface="Cambria Math" pitchFamily="18" charset="0"/>
                <a:cs typeface="Calibri" pitchFamily="34" charset="0"/>
              </a:rPr>
              <a:t>, Collector results);</a:t>
            </a:r>
          </a:p>
          <a:p>
            <a:r>
              <a:rPr lang="zh-CN" altLang="en-US" sz="1800" dirty="0"/>
              <a:t>分页</a:t>
            </a:r>
            <a:r>
              <a:rPr lang="zh-CN" altLang="en-US" sz="1800" dirty="0" smtClean="0"/>
              <a:t>搜索</a:t>
            </a: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TopFieldCollector</a:t>
            </a:r>
            <a:r>
              <a:rPr lang="en-US" altLang="zh-CN" sz="1800" dirty="0">
                <a:solidFill>
                  <a:srgbClr val="0070C0"/>
                </a:solidFill>
                <a:latin typeface="Calibri" pitchFamily="34" charset="0"/>
                <a:ea typeface="Cambria Math" pitchFamily="18" charset="0"/>
                <a:cs typeface="Calibri" pitchFamily="34" charset="0"/>
              </a:rPr>
              <a:t> collector = </a:t>
            </a: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TopFieldCollector.Create</a:t>
            </a:r>
            <a:r>
              <a:rPr lang="en-US" altLang="zh-CN" sz="1800" dirty="0" smtClean="0">
                <a:solidFill>
                  <a:srgbClr val="0070C0"/>
                </a:solidFill>
                <a:latin typeface="Calibri" pitchFamily="34" charset="0"/>
                <a:ea typeface="Cambria Math" pitchFamily="18" charset="0"/>
                <a:cs typeface="Calibri" pitchFamily="34" charset="0"/>
              </a:rPr>
              <a:t>(sort</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pageIndex</a:t>
            </a:r>
            <a:r>
              <a:rPr lang="en-US" altLang="zh-CN" sz="1800" dirty="0">
                <a:solidFill>
                  <a:srgbClr val="0070C0"/>
                </a:solidFill>
                <a:latin typeface="Calibri" pitchFamily="34" charset="0"/>
                <a:ea typeface="Cambria Math" pitchFamily="18" charset="0"/>
                <a:cs typeface="Calibri" pitchFamily="34" charset="0"/>
              </a:rPr>
              <a:t> * </a:t>
            </a:r>
            <a:r>
              <a:rPr lang="en-US" altLang="zh-CN" sz="1800" dirty="0" err="1">
                <a:solidFill>
                  <a:srgbClr val="0070C0"/>
                </a:solidFill>
                <a:latin typeface="Calibri" pitchFamily="34" charset="0"/>
                <a:ea typeface="Cambria Math" pitchFamily="18" charset="0"/>
                <a:cs typeface="Calibri" pitchFamily="34" charset="0"/>
              </a:rPr>
              <a:t>pageSize</a:t>
            </a:r>
            <a:r>
              <a:rPr lang="en-US" altLang="zh-CN" sz="1800" dirty="0">
                <a:solidFill>
                  <a:srgbClr val="0070C0"/>
                </a:solidFill>
                <a:latin typeface="Calibri" pitchFamily="34" charset="0"/>
                <a:ea typeface="Cambria Math" pitchFamily="18" charset="0"/>
                <a:cs typeface="Calibri" pitchFamily="34" charset="0"/>
              </a:rPr>
              <a:t>, false, true, false, true);</a:t>
            </a:r>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searcher.Search</a:t>
            </a:r>
            <a:r>
              <a:rPr lang="en-US" altLang="zh-CN" sz="1800" dirty="0" smtClean="0">
                <a:solidFill>
                  <a:srgbClr val="0070C0"/>
                </a:solidFill>
                <a:latin typeface="Calibri" pitchFamily="34" charset="0"/>
                <a:ea typeface="Cambria Math" pitchFamily="18" charset="0"/>
                <a:cs typeface="Calibri" pitchFamily="34" charset="0"/>
              </a:rPr>
              <a:t>(query</a:t>
            </a:r>
            <a:r>
              <a:rPr lang="en-US" altLang="zh-CN" sz="1800" dirty="0">
                <a:solidFill>
                  <a:srgbClr val="0070C0"/>
                </a:solidFill>
                <a:latin typeface="Calibri" pitchFamily="34" charset="0"/>
                <a:ea typeface="Cambria Math" pitchFamily="18" charset="0"/>
                <a:cs typeface="Calibri" pitchFamily="34" charset="0"/>
              </a:rPr>
              <a:t>, filter, collector</a:t>
            </a:r>
            <a:r>
              <a:rPr lang="en-US" altLang="zh-CN" sz="1800" dirty="0" smtClean="0">
                <a:solidFill>
                  <a:srgbClr val="0070C0"/>
                </a:solidFill>
                <a:latin typeface="Calibri" pitchFamily="34" charset="0"/>
                <a:ea typeface="Cambria Math" pitchFamily="18" charset="0"/>
                <a:cs typeface="Calibri" pitchFamily="34" charset="0"/>
              </a:rPr>
              <a:t>);</a:t>
            </a:r>
          </a:p>
          <a:p>
            <a:pPr marL="0" indent="0">
              <a:buNone/>
            </a:pP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IEnumerable</a:t>
            </a:r>
            <a:r>
              <a:rPr lang="en-US" altLang="zh-CN" sz="1800" dirty="0" smtClean="0">
                <a:solidFill>
                  <a:srgbClr val="0070C0"/>
                </a:solidFill>
                <a:latin typeface="Calibri" pitchFamily="34" charset="0"/>
                <a:ea typeface="Cambria Math" pitchFamily="18" charset="0"/>
                <a:cs typeface="Calibri" pitchFamily="34" charset="0"/>
              </a:rPr>
              <a:t>&lt;Document</a:t>
            </a:r>
            <a:r>
              <a:rPr lang="en-US" altLang="zh-CN" sz="1800" dirty="0">
                <a:solidFill>
                  <a:srgbClr val="0070C0"/>
                </a:solidFill>
                <a:latin typeface="Calibri" pitchFamily="34" charset="0"/>
                <a:ea typeface="Cambria Math" pitchFamily="18" charset="0"/>
                <a:cs typeface="Calibri" pitchFamily="34" charset="0"/>
              </a:rPr>
              <a:t>&gt; </a:t>
            </a:r>
            <a:r>
              <a:rPr lang="en-US" altLang="zh-CN" sz="1800" dirty="0" smtClean="0">
                <a:solidFill>
                  <a:srgbClr val="0070C0"/>
                </a:solidFill>
                <a:latin typeface="Calibri" pitchFamily="34" charset="0"/>
                <a:ea typeface="Cambria Math" pitchFamily="18" charset="0"/>
                <a:cs typeface="Calibri" pitchFamily="34" charset="0"/>
              </a:rPr>
              <a:t>docs</a:t>
            </a:r>
            <a:r>
              <a:rPr lang="en-US" altLang="zh-CN" sz="1800" dirty="0">
                <a:solidFill>
                  <a:srgbClr val="0070C0"/>
                </a:solidFill>
                <a:latin typeface="Calibri" pitchFamily="34" charset="0"/>
                <a:ea typeface="Cambria Math" pitchFamily="18" charset="0"/>
                <a:cs typeface="Calibri" pitchFamily="34" charset="0"/>
              </a:rPr>
              <a:t> = </a:t>
            </a:r>
            <a:r>
              <a:rPr lang="en-US" altLang="zh-CN" sz="1800" dirty="0" err="1" smtClean="0">
                <a:solidFill>
                  <a:srgbClr val="0070C0"/>
                </a:solidFill>
                <a:latin typeface="Calibri" pitchFamily="34" charset="0"/>
                <a:ea typeface="Cambria Math" pitchFamily="18" charset="0"/>
                <a:cs typeface="Calibri" pitchFamily="34" charset="0"/>
              </a:rPr>
              <a:t>collector.TopDocs</a:t>
            </a:r>
            <a:r>
              <a:rPr lang="en-US" altLang="zh-CN" sz="1800" dirty="0">
                <a:solidFill>
                  <a:srgbClr val="0070C0"/>
                </a:solidFill>
                <a:latin typeface="Calibri" pitchFamily="34" charset="0"/>
                <a:ea typeface="Cambria Math" pitchFamily="18" charset="0"/>
                <a:cs typeface="Calibri" pitchFamily="34" charset="0"/>
              </a:rPr>
              <a:t>().</a:t>
            </a:r>
            <a:r>
              <a:rPr lang="en-US" altLang="zh-CN" sz="1800" dirty="0" err="1">
                <a:solidFill>
                  <a:srgbClr val="0070C0"/>
                </a:solidFill>
                <a:latin typeface="Calibri" pitchFamily="34" charset="0"/>
                <a:ea typeface="Cambria Math" pitchFamily="18" charset="0"/>
                <a:cs typeface="Calibri" pitchFamily="34" charset="0"/>
              </a:rPr>
              <a:t>ScoreDocs.Skip</a:t>
            </a:r>
            <a:r>
              <a:rPr lang="en-US" altLang="zh-CN" sz="1800" dirty="0">
                <a:solidFill>
                  <a:srgbClr val="0070C0"/>
                </a:solidFill>
                <a:latin typeface="Calibri" pitchFamily="34" charset="0"/>
                <a:ea typeface="Cambria Math" pitchFamily="18" charset="0"/>
                <a:cs typeface="Calibri" pitchFamily="34" charset="0"/>
              </a:rPr>
              <a:t>((</a:t>
            </a:r>
            <a:r>
              <a:rPr lang="en-US" altLang="zh-CN" sz="1800" dirty="0" err="1">
                <a:solidFill>
                  <a:srgbClr val="0070C0"/>
                </a:solidFill>
                <a:latin typeface="Calibri" pitchFamily="34" charset="0"/>
                <a:ea typeface="Cambria Math" pitchFamily="18" charset="0"/>
                <a:cs typeface="Calibri" pitchFamily="34" charset="0"/>
              </a:rPr>
              <a:t>pageIndex</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      1</a:t>
            </a:r>
            <a:r>
              <a:rPr lang="en-US" altLang="zh-CN" sz="1800" dirty="0">
                <a:solidFill>
                  <a:srgbClr val="0070C0"/>
                </a:solidFill>
                <a:latin typeface="Calibri" pitchFamily="34" charset="0"/>
                <a:ea typeface="Cambria Math" pitchFamily="18" charset="0"/>
                <a:cs typeface="Calibri" pitchFamily="34" charset="0"/>
              </a:rPr>
              <a:t>) * </a:t>
            </a:r>
            <a:r>
              <a:rPr lang="en-US" altLang="zh-CN" sz="1800" dirty="0" err="1">
                <a:solidFill>
                  <a:srgbClr val="0070C0"/>
                </a:solidFill>
                <a:latin typeface="Calibri" pitchFamily="34" charset="0"/>
                <a:ea typeface="Cambria Math" pitchFamily="18" charset="0"/>
                <a:cs typeface="Calibri" pitchFamily="34" charset="0"/>
              </a:rPr>
              <a:t>pageSize</a:t>
            </a:r>
            <a:r>
              <a:rPr lang="en-US" altLang="zh-CN" sz="1800" dirty="0">
                <a:solidFill>
                  <a:srgbClr val="0070C0"/>
                </a:solidFill>
                <a:latin typeface="Calibri" pitchFamily="34" charset="0"/>
                <a:ea typeface="Cambria Math" pitchFamily="18" charset="0"/>
                <a:cs typeface="Calibri" pitchFamily="34" charset="0"/>
              </a:rPr>
              <a:t>).Select(</a:t>
            </a:r>
            <a:r>
              <a:rPr lang="en-US" altLang="zh-CN" sz="1800" dirty="0" err="1">
                <a:solidFill>
                  <a:srgbClr val="0070C0"/>
                </a:solidFill>
                <a:latin typeface="Calibri" pitchFamily="34" charset="0"/>
                <a:ea typeface="Cambria Math" pitchFamily="18" charset="0"/>
                <a:cs typeface="Calibri" pitchFamily="34" charset="0"/>
              </a:rPr>
              <a:t>scoreDoc</a:t>
            </a:r>
            <a:r>
              <a:rPr lang="en-US" altLang="zh-CN" sz="1800" dirty="0">
                <a:solidFill>
                  <a:srgbClr val="0070C0"/>
                </a:solidFill>
                <a:latin typeface="Calibri" pitchFamily="34" charset="0"/>
                <a:ea typeface="Cambria Math" pitchFamily="18" charset="0"/>
                <a:cs typeface="Calibri" pitchFamily="34" charset="0"/>
              </a:rPr>
              <a:t> =&gt; </a:t>
            </a:r>
            <a:r>
              <a:rPr lang="en-US" altLang="zh-CN" sz="1800" dirty="0" err="1">
                <a:solidFill>
                  <a:srgbClr val="0070C0"/>
                </a:solidFill>
                <a:latin typeface="Calibri" pitchFamily="34" charset="0"/>
                <a:ea typeface="Cambria Math" pitchFamily="18" charset="0"/>
                <a:cs typeface="Calibri" pitchFamily="34" charset="0"/>
              </a:rPr>
              <a:t>searcher.Doc</a:t>
            </a:r>
            <a:r>
              <a:rPr lang="en-US" altLang="zh-CN" sz="1800" dirty="0">
                <a:solidFill>
                  <a:srgbClr val="0070C0"/>
                </a:solidFill>
                <a:latin typeface="Calibri" pitchFamily="34" charset="0"/>
                <a:ea typeface="Cambria Math" pitchFamily="18" charset="0"/>
                <a:cs typeface="Calibri" pitchFamily="34" charset="0"/>
              </a:rPr>
              <a:t>(</a:t>
            </a:r>
            <a:r>
              <a:rPr lang="en-US" altLang="zh-CN" sz="1800" dirty="0" err="1">
                <a:solidFill>
                  <a:srgbClr val="0070C0"/>
                </a:solidFill>
                <a:latin typeface="Calibri" pitchFamily="34" charset="0"/>
                <a:ea typeface="Cambria Math" pitchFamily="18" charset="0"/>
                <a:cs typeface="Calibri" pitchFamily="34" charset="0"/>
              </a:rPr>
              <a:t>scoreDoc.Doc</a:t>
            </a:r>
            <a:r>
              <a:rPr lang="en-US" altLang="zh-CN" sz="1800" dirty="0">
                <a:solidFill>
                  <a:srgbClr val="0070C0"/>
                </a:solidFill>
                <a:latin typeface="Calibri" pitchFamily="34" charset="0"/>
                <a:ea typeface="Cambria Math" pitchFamily="18" charset="0"/>
                <a:cs typeface="Calibri" pitchFamily="34" charset="0"/>
              </a:rPr>
              <a:t>));</a:t>
            </a:r>
            <a:endParaRPr lang="zh-CN" altLang="en-US" sz="1800" dirty="0">
              <a:solidFill>
                <a:srgbClr val="0070C0"/>
              </a:solidFill>
              <a:latin typeface="Calibri" pitchFamily="34" charset="0"/>
              <a:ea typeface="Cambria Math" pitchFamily="18" charset="0"/>
              <a:cs typeface="Calibri" pitchFamily="34" charset="0"/>
            </a:endParaRPr>
          </a:p>
        </p:txBody>
      </p:sp>
    </p:spTree>
    <p:extLst>
      <p:ext uri="{BB962C8B-B14F-4D97-AF65-F5344CB8AC3E}">
        <p14:creationId xmlns:p14="http://schemas.microsoft.com/office/powerpoint/2010/main" val="2027278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163"/>
            <a:ext cx="8354888" cy="1341437"/>
          </a:xfrm>
        </p:spPr>
        <p:txBody>
          <a:bodyPr/>
          <a:lstStyle/>
          <a:p>
            <a:r>
              <a:rPr lang="zh-CN" altLang="en-US" dirty="0"/>
              <a:t>文本</a:t>
            </a:r>
            <a:r>
              <a:rPr lang="zh-CN" altLang="en-US" dirty="0" smtClean="0"/>
              <a:t>范围搜索（</a:t>
            </a:r>
            <a:r>
              <a:rPr lang="en-US" altLang="zh-CN" dirty="0" err="1" smtClean="0"/>
              <a:t>TermRangeQuery</a:t>
            </a:r>
            <a:r>
              <a:rPr lang="zh-CN" altLang="en-US" dirty="0" smtClean="0"/>
              <a:t>）</a:t>
            </a:r>
            <a:endParaRPr lang="zh-CN" altLang="en-US" dirty="0"/>
          </a:p>
        </p:txBody>
      </p:sp>
      <p:sp>
        <p:nvSpPr>
          <p:cNvPr id="3" name="内容占位符 2"/>
          <p:cNvSpPr>
            <a:spLocks noGrp="1"/>
          </p:cNvSpPr>
          <p:nvPr>
            <p:ph sz="quarter" idx="13"/>
          </p:nvPr>
        </p:nvSpPr>
        <p:spPr/>
        <p:txBody>
          <a:bodyPr/>
          <a:lstStyle/>
          <a:p>
            <a:r>
              <a:rPr lang="zh-CN" altLang="en-US" dirty="0" smtClean="0"/>
              <a:t>根据字符串的范围进行搜索</a:t>
            </a:r>
            <a:endParaRPr lang="en-US" altLang="zh-CN" dirty="0" smtClean="0"/>
          </a:p>
          <a:p>
            <a:r>
              <a:rPr lang="zh-CN" altLang="en-US" dirty="0" smtClean="0"/>
              <a:t>构造函数</a:t>
            </a:r>
            <a:endParaRPr lang="en-US" altLang="zh-CN" dirty="0" smtClean="0"/>
          </a:p>
          <a:p>
            <a:pPr marL="0" indent="0">
              <a:buNone/>
            </a:pPr>
            <a:r>
              <a:rPr lang="en-US" altLang="zh-CN" sz="2200" dirty="0" err="1">
                <a:solidFill>
                  <a:srgbClr val="0070C0"/>
                </a:solidFill>
                <a:latin typeface="Calibri" pitchFamily="34" charset="0"/>
                <a:ea typeface="Cambria Math" pitchFamily="18" charset="0"/>
                <a:cs typeface="Calibri" pitchFamily="34" charset="0"/>
              </a:rPr>
              <a:t>TermRangeQuery</a:t>
            </a:r>
            <a:r>
              <a:rPr lang="en-US" altLang="zh-CN" sz="2200" dirty="0">
                <a:solidFill>
                  <a:srgbClr val="0070C0"/>
                </a:solidFill>
                <a:latin typeface="Calibri" pitchFamily="34" charset="0"/>
                <a:ea typeface="Cambria Math" pitchFamily="18" charset="0"/>
                <a:cs typeface="Calibri" pitchFamily="34" charset="0"/>
              </a:rPr>
              <a:t>(string field, string </a:t>
            </a:r>
            <a:r>
              <a:rPr lang="en-US" altLang="zh-CN" sz="2200" dirty="0" err="1">
                <a:solidFill>
                  <a:srgbClr val="0070C0"/>
                </a:solidFill>
                <a:latin typeface="Calibri" pitchFamily="34" charset="0"/>
                <a:ea typeface="Cambria Math" pitchFamily="18" charset="0"/>
                <a:cs typeface="Calibri" pitchFamily="34" charset="0"/>
              </a:rPr>
              <a:t>lowerTerm</a:t>
            </a:r>
            <a:r>
              <a:rPr lang="en-US" altLang="zh-CN" sz="2200" dirty="0">
                <a:solidFill>
                  <a:srgbClr val="0070C0"/>
                </a:solidFill>
                <a:latin typeface="Calibri" pitchFamily="34" charset="0"/>
                <a:ea typeface="Cambria Math" pitchFamily="18" charset="0"/>
                <a:cs typeface="Calibri" pitchFamily="34" charset="0"/>
              </a:rPr>
              <a:t>, string </a:t>
            </a:r>
            <a:r>
              <a:rPr lang="en-US" altLang="zh-CN" sz="2200" dirty="0" err="1">
                <a:solidFill>
                  <a:srgbClr val="0070C0"/>
                </a:solidFill>
                <a:latin typeface="Calibri" pitchFamily="34" charset="0"/>
                <a:ea typeface="Cambria Math" pitchFamily="18" charset="0"/>
                <a:cs typeface="Calibri" pitchFamily="34" charset="0"/>
              </a:rPr>
              <a:t>upperTerm</a:t>
            </a:r>
            <a:r>
              <a:rPr lang="en-US" altLang="zh-CN" sz="2200" dirty="0">
                <a:solidFill>
                  <a:srgbClr val="0070C0"/>
                </a:solidFill>
                <a:latin typeface="Calibri" pitchFamily="34" charset="0"/>
                <a:ea typeface="Cambria Math" pitchFamily="18" charset="0"/>
                <a:cs typeface="Calibri" pitchFamily="34" charset="0"/>
              </a:rPr>
              <a:t>, </a:t>
            </a:r>
            <a:endParaRPr lang="en-US" altLang="zh-CN" sz="2200" dirty="0" smtClean="0">
              <a:solidFill>
                <a:srgbClr val="0070C0"/>
              </a:solidFill>
              <a:latin typeface="Calibri" pitchFamily="34" charset="0"/>
              <a:ea typeface="Cambria Math" pitchFamily="18" charset="0"/>
              <a:cs typeface="Calibri" pitchFamily="34" charset="0"/>
            </a:endParaRPr>
          </a:p>
          <a:p>
            <a:pPr marL="0" indent="0">
              <a:buNone/>
            </a:pPr>
            <a:r>
              <a:rPr lang="en-US" altLang="zh-CN" sz="2200" dirty="0">
                <a:solidFill>
                  <a:srgbClr val="0070C0"/>
                </a:solidFill>
                <a:latin typeface="Calibri" pitchFamily="34" charset="0"/>
                <a:ea typeface="Cambria Math" pitchFamily="18" charset="0"/>
                <a:cs typeface="Calibri" pitchFamily="34" charset="0"/>
              </a:rPr>
              <a:t> </a:t>
            </a:r>
            <a:r>
              <a:rPr lang="en-US" altLang="zh-CN" sz="2200" dirty="0" smtClean="0">
                <a:solidFill>
                  <a:srgbClr val="0070C0"/>
                </a:solidFill>
                <a:latin typeface="Calibri" pitchFamily="34" charset="0"/>
                <a:ea typeface="Cambria Math" pitchFamily="18" charset="0"/>
                <a:cs typeface="Calibri" pitchFamily="34" charset="0"/>
              </a:rPr>
              <a:t>                                </a:t>
            </a:r>
            <a:r>
              <a:rPr lang="en-US" altLang="zh-CN" sz="2200" dirty="0" err="1" smtClean="0">
                <a:solidFill>
                  <a:srgbClr val="0070C0"/>
                </a:solidFill>
                <a:latin typeface="Calibri" pitchFamily="34" charset="0"/>
                <a:ea typeface="Cambria Math" pitchFamily="18" charset="0"/>
                <a:cs typeface="Calibri" pitchFamily="34" charset="0"/>
              </a:rPr>
              <a:t>bool</a:t>
            </a:r>
            <a:r>
              <a:rPr lang="en-US" altLang="zh-CN" sz="2200" dirty="0">
                <a:solidFill>
                  <a:srgbClr val="0070C0"/>
                </a:solidFill>
                <a:latin typeface="Calibri" pitchFamily="34" charset="0"/>
                <a:ea typeface="Cambria Math" pitchFamily="18" charset="0"/>
                <a:cs typeface="Calibri" pitchFamily="34" charset="0"/>
              </a:rPr>
              <a:t> </a:t>
            </a:r>
            <a:r>
              <a:rPr lang="en-US" altLang="zh-CN" sz="2200" dirty="0" err="1">
                <a:solidFill>
                  <a:srgbClr val="0070C0"/>
                </a:solidFill>
                <a:latin typeface="Calibri" pitchFamily="34" charset="0"/>
                <a:ea typeface="Cambria Math" pitchFamily="18" charset="0"/>
                <a:cs typeface="Calibri" pitchFamily="34" charset="0"/>
              </a:rPr>
              <a:t>includeLower</a:t>
            </a:r>
            <a:r>
              <a:rPr lang="en-US" altLang="zh-CN" sz="2200" dirty="0">
                <a:solidFill>
                  <a:srgbClr val="0070C0"/>
                </a:solidFill>
                <a:latin typeface="Calibri" pitchFamily="34" charset="0"/>
                <a:ea typeface="Cambria Math" pitchFamily="18" charset="0"/>
                <a:cs typeface="Calibri" pitchFamily="34" charset="0"/>
              </a:rPr>
              <a:t>, </a:t>
            </a:r>
            <a:r>
              <a:rPr lang="en-US" altLang="zh-CN" sz="2200" dirty="0" err="1">
                <a:solidFill>
                  <a:srgbClr val="0070C0"/>
                </a:solidFill>
                <a:latin typeface="Calibri" pitchFamily="34" charset="0"/>
                <a:ea typeface="Cambria Math" pitchFamily="18" charset="0"/>
                <a:cs typeface="Calibri" pitchFamily="34" charset="0"/>
              </a:rPr>
              <a:t>bool</a:t>
            </a:r>
            <a:r>
              <a:rPr lang="en-US" altLang="zh-CN" sz="2200" dirty="0">
                <a:solidFill>
                  <a:srgbClr val="0070C0"/>
                </a:solidFill>
                <a:latin typeface="Calibri" pitchFamily="34" charset="0"/>
                <a:ea typeface="Cambria Math" pitchFamily="18" charset="0"/>
                <a:cs typeface="Calibri" pitchFamily="34" charset="0"/>
              </a:rPr>
              <a:t> </a:t>
            </a:r>
            <a:r>
              <a:rPr lang="en-US" altLang="zh-CN" sz="2200" dirty="0" err="1">
                <a:solidFill>
                  <a:srgbClr val="0070C0"/>
                </a:solidFill>
                <a:latin typeface="Calibri" pitchFamily="34" charset="0"/>
                <a:ea typeface="Cambria Math" pitchFamily="18" charset="0"/>
                <a:cs typeface="Calibri" pitchFamily="34" charset="0"/>
              </a:rPr>
              <a:t>includeUpper</a:t>
            </a:r>
            <a:r>
              <a:rPr lang="en-US" altLang="zh-CN" sz="2200" dirty="0">
                <a:solidFill>
                  <a:srgbClr val="0070C0"/>
                </a:solidFill>
                <a:latin typeface="Calibri" pitchFamily="34" charset="0"/>
                <a:ea typeface="Cambria Math" pitchFamily="18" charset="0"/>
                <a:cs typeface="Calibri" pitchFamily="34" charset="0"/>
              </a:rPr>
              <a:t>);</a:t>
            </a:r>
          </a:p>
          <a:p>
            <a:r>
              <a:rPr lang="zh-CN" altLang="en-US" dirty="0" smtClean="0"/>
              <a:t>示例：搜索条件为年龄</a:t>
            </a:r>
            <a:r>
              <a:rPr lang="en-US" altLang="zh-CN" dirty="0" smtClean="0"/>
              <a:t>0</a:t>
            </a:r>
            <a:r>
              <a:rPr lang="zh-CN" altLang="en-US" dirty="0" smtClean="0"/>
              <a:t>岁</a:t>
            </a:r>
            <a:r>
              <a:rPr lang="en-US" altLang="zh-CN" dirty="0" smtClean="0"/>
              <a:t>-18</a:t>
            </a:r>
            <a:r>
              <a:rPr lang="zh-CN" altLang="en-US" dirty="0" smtClean="0"/>
              <a:t>岁</a:t>
            </a:r>
            <a:endParaRPr lang="en-US" altLang="zh-CN" dirty="0" smtClean="0"/>
          </a:p>
          <a:p>
            <a:pPr marL="0" indent="0">
              <a:buNone/>
            </a:pPr>
            <a:r>
              <a:rPr lang="en-US" altLang="zh-CN" sz="2200" dirty="0">
                <a:solidFill>
                  <a:srgbClr val="0070C0"/>
                </a:solidFill>
                <a:latin typeface="Calibri" pitchFamily="34" charset="0"/>
                <a:ea typeface="Cambria Math" pitchFamily="18" charset="0"/>
                <a:cs typeface="Calibri" pitchFamily="34" charset="0"/>
              </a:rPr>
              <a:t>Query </a:t>
            </a:r>
            <a:r>
              <a:rPr lang="en-US" altLang="zh-CN" sz="2200" dirty="0" err="1">
                <a:solidFill>
                  <a:srgbClr val="0070C0"/>
                </a:solidFill>
                <a:latin typeface="Calibri" pitchFamily="34" charset="0"/>
                <a:ea typeface="Cambria Math" pitchFamily="18" charset="0"/>
                <a:cs typeface="Calibri" pitchFamily="34" charset="0"/>
              </a:rPr>
              <a:t>query</a:t>
            </a:r>
            <a:r>
              <a:rPr lang="en-US" altLang="zh-CN" sz="2200" dirty="0">
                <a:solidFill>
                  <a:srgbClr val="0070C0"/>
                </a:solidFill>
                <a:latin typeface="Calibri" pitchFamily="34" charset="0"/>
                <a:ea typeface="Cambria Math" pitchFamily="18" charset="0"/>
                <a:cs typeface="Calibri" pitchFamily="34" charset="0"/>
              </a:rPr>
              <a:t> = new </a:t>
            </a:r>
            <a:r>
              <a:rPr lang="en-US" altLang="zh-CN" sz="2200" dirty="0" err="1">
                <a:solidFill>
                  <a:srgbClr val="0070C0"/>
                </a:solidFill>
                <a:latin typeface="Calibri" pitchFamily="34" charset="0"/>
                <a:ea typeface="Cambria Math" pitchFamily="18" charset="0"/>
                <a:cs typeface="Calibri" pitchFamily="34" charset="0"/>
              </a:rPr>
              <a:t>TermRangeQuery</a:t>
            </a:r>
            <a:r>
              <a:rPr lang="en-US" altLang="zh-CN" sz="2200" dirty="0" smtClean="0">
                <a:solidFill>
                  <a:srgbClr val="0070C0"/>
                </a:solidFill>
                <a:latin typeface="Calibri" pitchFamily="34" charset="0"/>
                <a:ea typeface="Cambria Math" pitchFamily="18" charset="0"/>
                <a:cs typeface="Calibri" pitchFamily="34" charset="0"/>
              </a:rPr>
              <a:t>(“Age”,</a:t>
            </a:r>
            <a:r>
              <a:rPr lang="en-US" altLang="zh-CN" sz="2200" dirty="0">
                <a:solidFill>
                  <a:srgbClr val="0070C0"/>
                </a:solidFill>
                <a:latin typeface="Calibri" pitchFamily="34" charset="0"/>
                <a:ea typeface="Cambria Math" pitchFamily="18" charset="0"/>
                <a:cs typeface="Calibri" pitchFamily="34" charset="0"/>
              </a:rPr>
              <a:t> </a:t>
            </a:r>
            <a:r>
              <a:rPr lang="en-US" altLang="zh-CN" sz="2200" dirty="0" smtClean="0">
                <a:solidFill>
                  <a:srgbClr val="0070C0"/>
                </a:solidFill>
                <a:latin typeface="Calibri" pitchFamily="34" charset="0"/>
                <a:ea typeface="Cambria Math" pitchFamily="18" charset="0"/>
                <a:cs typeface="Calibri" pitchFamily="34" charset="0"/>
              </a:rPr>
              <a:t>”000”,</a:t>
            </a:r>
            <a:r>
              <a:rPr lang="en-US" altLang="zh-CN" sz="2200" dirty="0">
                <a:solidFill>
                  <a:srgbClr val="0070C0"/>
                </a:solidFill>
                <a:latin typeface="Calibri" pitchFamily="34" charset="0"/>
                <a:ea typeface="Cambria Math" pitchFamily="18" charset="0"/>
                <a:cs typeface="Calibri" pitchFamily="34" charset="0"/>
              </a:rPr>
              <a:t> </a:t>
            </a:r>
            <a:r>
              <a:rPr lang="en-US" altLang="zh-CN" sz="2200" dirty="0" smtClean="0">
                <a:solidFill>
                  <a:srgbClr val="0070C0"/>
                </a:solidFill>
                <a:latin typeface="Calibri" pitchFamily="34" charset="0"/>
                <a:ea typeface="Cambria Math" pitchFamily="18" charset="0"/>
                <a:cs typeface="Calibri" pitchFamily="34" charset="0"/>
              </a:rPr>
              <a:t>”018”,</a:t>
            </a:r>
            <a:r>
              <a:rPr lang="en-US" altLang="zh-CN" sz="2200" dirty="0">
                <a:solidFill>
                  <a:srgbClr val="0070C0"/>
                </a:solidFill>
                <a:latin typeface="Calibri" pitchFamily="34" charset="0"/>
                <a:ea typeface="Cambria Math" pitchFamily="18" charset="0"/>
                <a:cs typeface="Calibri" pitchFamily="34" charset="0"/>
              </a:rPr>
              <a:t> true, true);</a:t>
            </a:r>
            <a:endParaRPr lang="zh-CN" altLang="en-US" sz="2200" dirty="0">
              <a:solidFill>
                <a:srgbClr val="0070C0"/>
              </a:solidFill>
              <a:latin typeface="Calibri" pitchFamily="34" charset="0"/>
              <a:ea typeface="Cambria Math" pitchFamily="18" charset="0"/>
              <a:cs typeface="Calibri" pitchFamily="34" charset="0"/>
            </a:endParaRPr>
          </a:p>
        </p:txBody>
      </p:sp>
    </p:spTree>
    <p:extLst>
      <p:ext uri="{BB962C8B-B14F-4D97-AF65-F5344CB8AC3E}">
        <p14:creationId xmlns:p14="http://schemas.microsoft.com/office/powerpoint/2010/main" val="3775556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163"/>
            <a:ext cx="9074968" cy="1341437"/>
          </a:xfrm>
        </p:spPr>
        <p:txBody>
          <a:bodyPr/>
          <a:lstStyle/>
          <a:p>
            <a:r>
              <a:rPr lang="zh-CN" altLang="en-US" dirty="0" smtClean="0"/>
              <a:t>数字范围搜索（</a:t>
            </a:r>
            <a:r>
              <a:rPr lang="en-US" altLang="zh-CN" dirty="0" err="1" smtClean="0"/>
              <a:t>NumericRangeQuery</a:t>
            </a:r>
            <a:r>
              <a:rPr lang="zh-CN" altLang="en-US" dirty="0" smtClean="0"/>
              <a:t>）</a:t>
            </a:r>
            <a:endParaRPr lang="zh-CN" altLang="en-US" dirty="0"/>
          </a:p>
        </p:txBody>
      </p:sp>
      <p:sp>
        <p:nvSpPr>
          <p:cNvPr id="3" name="内容占位符 2"/>
          <p:cNvSpPr>
            <a:spLocks noGrp="1"/>
          </p:cNvSpPr>
          <p:nvPr>
            <p:ph sz="quarter" idx="13"/>
          </p:nvPr>
        </p:nvSpPr>
        <p:spPr/>
        <p:txBody>
          <a:bodyPr/>
          <a:lstStyle/>
          <a:p>
            <a:r>
              <a:rPr lang="en-US" altLang="zh-CN" sz="2200" dirty="0" err="1" smtClean="0"/>
              <a:t>NumericRangeQuery</a:t>
            </a:r>
            <a:r>
              <a:rPr lang="zh-CN" altLang="en-US" sz="2200" dirty="0" smtClean="0"/>
              <a:t>可根据数字（整数或小数）的范围进行搜索，相对于</a:t>
            </a:r>
            <a:r>
              <a:rPr lang="en-US" altLang="zh-CN" sz="2200" dirty="0" err="1" smtClean="0"/>
              <a:t>TermRangeQuery</a:t>
            </a:r>
            <a:r>
              <a:rPr lang="zh-CN" altLang="en-US" sz="2200" dirty="0" smtClean="0"/>
              <a:t>有更好的性能；</a:t>
            </a:r>
            <a:endParaRPr lang="en-US" altLang="zh-CN" sz="2200" dirty="0" smtClean="0"/>
          </a:p>
          <a:p>
            <a:r>
              <a:rPr lang="zh-CN" altLang="en-US" sz="2200" dirty="0" smtClean="0"/>
              <a:t>只有用</a:t>
            </a:r>
            <a:r>
              <a:rPr lang="en-US" altLang="zh-CN" sz="2200" dirty="0" err="1" smtClean="0"/>
              <a:t>NumericField</a:t>
            </a:r>
            <a:r>
              <a:rPr lang="zh-CN" altLang="en-US" sz="2200" dirty="0" smtClean="0"/>
              <a:t>索引域，才能使用</a:t>
            </a:r>
            <a:r>
              <a:rPr lang="en-US" altLang="zh-CN" sz="2200" dirty="0" err="1"/>
              <a:t>NumericRangeQuery</a:t>
            </a:r>
            <a:endParaRPr lang="en-US" altLang="zh-CN" sz="2200" dirty="0" smtClean="0"/>
          </a:p>
          <a:p>
            <a:r>
              <a:rPr lang="zh-CN" altLang="en-US" sz="2200" dirty="0" smtClean="0"/>
              <a:t>实例化方法</a:t>
            </a:r>
            <a:endParaRPr lang="en-US" altLang="zh-CN" sz="2200" dirty="0" smtClean="0"/>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NewFloatRange</a:t>
            </a:r>
            <a:r>
              <a:rPr lang="en-US" altLang="zh-CN" sz="1800" dirty="0" smtClean="0">
                <a:solidFill>
                  <a:srgbClr val="0070C0"/>
                </a:solidFill>
                <a:latin typeface="Calibri" pitchFamily="34" charset="0"/>
                <a:ea typeface="Cambria Math" pitchFamily="18" charset="0"/>
                <a:cs typeface="Calibri" pitchFamily="34" charset="0"/>
              </a:rPr>
              <a:t>(string </a:t>
            </a:r>
            <a:r>
              <a:rPr lang="en-US" altLang="zh-CN" sz="1800" dirty="0">
                <a:solidFill>
                  <a:srgbClr val="0070C0"/>
                </a:solidFill>
                <a:latin typeface="Calibri" pitchFamily="34" charset="0"/>
                <a:ea typeface="Cambria Math" pitchFamily="18" charset="0"/>
                <a:cs typeface="Calibri" pitchFamily="34" charset="0"/>
              </a:rPr>
              <a:t>field, float min, float max, </a:t>
            </a:r>
            <a:endParaRPr lang="en-US" altLang="zh-CN" sz="1800" dirty="0" smtClean="0">
              <a:solidFill>
                <a:srgbClr val="0070C0"/>
              </a:solidFill>
              <a:latin typeface="Calibri" pitchFamily="34" charset="0"/>
              <a:ea typeface="Cambria Math" pitchFamily="18" charset="0"/>
              <a:cs typeface="Calibri" pitchFamily="34" charset="0"/>
            </a:endParaRPr>
          </a:p>
          <a:p>
            <a:pPr marL="0" indent="0">
              <a:buNone/>
            </a:pP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bool</a:t>
            </a: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minInclusive</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bool</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maxInclusive</a:t>
            </a:r>
            <a:r>
              <a:rPr lang="en-US" altLang="zh-CN" sz="1800" dirty="0">
                <a:solidFill>
                  <a:srgbClr val="0070C0"/>
                </a:solidFill>
                <a:latin typeface="Calibri" pitchFamily="34" charset="0"/>
                <a:ea typeface="Cambria Math" pitchFamily="18" charset="0"/>
                <a:cs typeface="Calibri" pitchFamily="34" charset="0"/>
              </a:rPr>
              <a:t>)</a:t>
            </a:r>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NewIntRange</a:t>
            </a:r>
            <a:r>
              <a:rPr lang="en-US" altLang="zh-CN" sz="1800" dirty="0" smtClean="0">
                <a:solidFill>
                  <a:srgbClr val="0070C0"/>
                </a:solidFill>
                <a:latin typeface="Calibri" pitchFamily="34" charset="0"/>
                <a:ea typeface="Cambria Math" pitchFamily="18" charset="0"/>
                <a:cs typeface="Calibri" pitchFamily="34" charset="0"/>
              </a:rPr>
              <a:t>(string </a:t>
            </a:r>
            <a:r>
              <a:rPr lang="en-US" altLang="zh-CN" sz="1800" dirty="0">
                <a:solidFill>
                  <a:srgbClr val="0070C0"/>
                </a:solidFill>
                <a:latin typeface="Calibri" pitchFamily="34" charset="0"/>
                <a:ea typeface="Cambria Math" pitchFamily="18" charset="0"/>
                <a:cs typeface="Calibri" pitchFamily="34" charset="0"/>
              </a:rPr>
              <a:t>field, </a:t>
            </a:r>
            <a:r>
              <a:rPr lang="en-US" altLang="zh-CN" sz="1800" dirty="0" err="1">
                <a:solidFill>
                  <a:srgbClr val="0070C0"/>
                </a:solidFill>
                <a:latin typeface="Calibri" pitchFamily="34" charset="0"/>
                <a:ea typeface="Cambria Math" pitchFamily="18" charset="0"/>
                <a:cs typeface="Calibri" pitchFamily="34" charset="0"/>
              </a:rPr>
              <a:t>System.ValueType</a:t>
            </a:r>
            <a:r>
              <a:rPr lang="en-US" altLang="zh-CN" sz="1800" dirty="0">
                <a:solidFill>
                  <a:srgbClr val="0070C0"/>
                </a:solidFill>
                <a:latin typeface="Calibri" pitchFamily="34" charset="0"/>
                <a:ea typeface="Cambria Math" pitchFamily="18" charset="0"/>
                <a:cs typeface="Calibri" pitchFamily="34" charset="0"/>
              </a:rPr>
              <a:t> min, </a:t>
            </a:r>
            <a:endParaRPr lang="en-US" altLang="zh-CN" sz="1800" dirty="0" smtClean="0">
              <a:solidFill>
                <a:srgbClr val="0070C0"/>
              </a:solidFill>
              <a:latin typeface="Calibri" pitchFamily="34" charset="0"/>
              <a:ea typeface="Cambria Math" pitchFamily="18" charset="0"/>
              <a:cs typeface="Calibri" pitchFamily="34" charset="0"/>
            </a:endParaRPr>
          </a:p>
          <a:p>
            <a:pPr marL="0" indent="0">
              <a:buNone/>
            </a:pPr>
            <a:r>
              <a:rPr lang="en-US" altLang="zh-CN" sz="1800" dirty="0" smtClean="0">
                <a:solidFill>
                  <a:srgbClr val="0070C0"/>
                </a:solidFill>
                <a:latin typeface="Calibri" pitchFamily="34" charset="0"/>
                <a:ea typeface="Cambria Math" pitchFamily="18" charset="0"/>
                <a:cs typeface="Calibri" pitchFamily="34" charset="0"/>
              </a:rPr>
              <a:t>              </a:t>
            </a:r>
            <a:r>
              <a:rPr lang="en-US" altLang="zh-CN" sz="1800" dirty="0" err="1" smtClean="0">
                <a:solidFill>
                  <a:srgbClr val="0070C0"/>
                </a:solidFill>
                <a:latin typeface="Calibri" pitchFamily="34" charset="0"/>
                <a:ea typeface="Cambria Math" pitchFamily="18" charset="0"/>
                <a:cs typeface="Calibri" pitchFamily="34" charset="0"/>
              </a:rPr>
              <a:t>System.ValueType</a:t>
            </a:r>
            <a:r>
              <a:rPr lang="en-US" altLang="zh-CN" sz="1800" dirty="0" smtClean="0">
                <a:solidFill>
                  <a:srgbClr val="0070C0"/>
                </a:solidFill>
                <a:latin typeface="Calibri" pitchFamily="34" charset="0"/>
                <a:ea typeface="Cambria Math" pitchFamily="18" charset="0"/>
                <a:cs typeface="Calibri" pitchFamily="34" charset="0"/>
              </a:rPr>
              <a:t> max, </a:t>
            </a:r>
            <a:r>
              <a:rPr lang="en-US" altLang="zh-CN" sz="1800" dirty="0" err="1">
                <a:solidFill>
                  <a:srgbClr val="0070C0"/>
                </a:solidFill>
                <a:latin typeface="Calibri" pitchFamily="34" charset="0"/>
                <a:ea typeface="Cambria Math" pitchFamily="18" charset="0"/>
                <a:cs typeface="Calibri" pitchFamily="34" charset="0"/>
              </a:rPr>
              <a:t>bool</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minInclusive</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bool</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maxInclusive</a:t>
            </a:r>
            <a:r>
              <a:rPr lang="en-US" altLang="zh-CN" sz="1800" dirty="0" smtClean="0">
                <a:solidFill>
                  <a:srgbClr val="0070C0"/>
                </a:solidFill>
                <a:latin typeface="Calibri" pitchFamily="34" charset="0"/>
                <a:ea typeface="Cambria Math" pitchFamily="18" charset="0"/>
                <a:cs typeface="Calibri" pitchFamily="34" charset="0"/>
              </a:rPr>
              <a:t>)</a:t>
            </a:r>
            <a:endParaRPr lang="en-US" altLang="zh-CN" sz="2400" dirty="0" smtClean="0"/>
          </a:p>
          <a:p>
            <a:r>
              <a:rPr lang="zh-CN" altLang="en-US" sz="2200" dirty="0" smtClean="0"/>
              <a:t>示例：搜索</a:t>
            </a:r>
            <a:r>
              <a:rPr lang="zh-CN" altLang="en-US" sz="2200" dirty="0"/>
              <a:t>条件为</a:t>
            </a:r>
            <a:r>
              <a:rPr lang="zh-CN" altLang="en-US" sz="2200" dirty="0" smtClean="0"/>
              <a:t>年龄</a:t>
            </a:r>
            <a:r>
              <a:rPr lang="en-US" altLang="zh-CN" sz="2200" dirty="0"/>
              <a:t>0</a:t>
            </a:r>
            <a:r>
              <a:rPr lang="zh-CN" altLang="en-US" sz="2200" dirty="0"/>
              <a:t>岁</a:t>
            </a:r>
            <a:r>
              <a:rPr lang="en-US" altLang="zh-CN" sz="2200" dirty="0"/>
              <a:t>-18</a:t>
            </a:r>
            <a:r>
              <a:rPr lang="zh-CN" altLang="en-US" sz="2200" dirty="0" smtClean="0"/>
              <a:t>岁</a:t>
            </a:r>
            <a:endParaRPr lang="en-US" altLang="zh-CN" sz="2200" dirty="0" smtClean="0"/>
          </a:p>
          <a:p>
            <a:pPr marL="0" indent="0">
              <a:buNone/>
            </a:pPr>
            <a:r>
              <a:rPr lang="en-US" altLang="zh-CN" sz="1800" dirty="0" smtClean="0">
                <a:solidFill>
                  <a:srgbClr val="0070C0"/>
                </a:solidFill>
                <a:latin typeface="Calibri" pitchFamily="34" charset="0"/>
                <a:ea typeface="Cambria Math" pitchFamily="18" charset="0"/>
                <a:cs typeface="Calibri" pitchFamily="34" charset="0"/>
              </a:rPr>
              <a:t>      Query</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err="1">
                <a:solidFill>
                  <a:srgbClr val="0070C0"/>
                </a:solidFill>
                <a:latin typeface="Calibri" pitchFamily="34" charset="0"/>
                <a:ea typeface="Cambria Math" pitchFamily="18" charset="0"/>
                <a:cs typeface="Calibri" pitchFamily="34" charset="0"/>
              </a:rPr>
              <a:t>query</a:t>
            </a:r>
            <a:r>
              <a:rPr lang="en-US" altLang="zh-CN" sz="1800" dirty="0">
                <a:solidFill>
                  <a:srgbClr val="0070C0"/>
                </a:solidFill>
                <a:latin typeface="Calibri" pitchFamily="34" charset="0"/>
                <a:ea typeface="Cambria Math" pitchFamily="18" charset="0"/>
                <a:cs typeface="Calibri" pitchFamily="34" charset="0"/>
              </a:rPr>
              <a:t> = </a:t>
            </a:r>
            <a:r>
              <a:rPr lang="en-US" altLang="zh-CN" sz="1800" dirty="0" err="1" smtClean="0">
                <a:solidFill>
                  <a:srgbClr val="0070C0"/>
                </a:solidFill>
                <a:latin typeface="Calibri" pitchFamily="34" charset="0"/>
                <a:ea typeface="Cambria Math" pitchFamily="18" charset="0"/>
                <a:cs typeface="Calibri" pitchFamily="34" charset="0"/>
              </a:rPr>
              <a:t>NumericRangeQuery.NewIntRange</a:t>
            </a:r>
            <a:r>
              <a:rPr lang="en-US" altLang="zh-CN" sz="1800" dirty="0" smtClean="0">
                <a:solidFill>
                  <a:srgbClr val="0070C0"/>
                </a:solidFill>
                <a:latin typeface="Calibri" pitchFamily="34" charset="0"/>
                <a:ea typeface="Cambria Math" pitchFamily="18" charset="0"/>
                <a:cs typeface="Calibri" pitchFamily="34" charset="0"/>
              </a:rPr>
              <a:t>(</a:t>
            </a:r>
          </a:p>
          <a:p>
            <a:pPr marL="0" indent="0">
              <a:buNone/>
            </a:pPr>
            <a:r>
              <a:rPr lang="en-US" altLang="zh-CN" sz="1800" dirty="0" smtClean="0">
                <a:solidFill>
                  <a:srgbClr val="0070C0"/>
                </a:solidFill>
                <a:latin typeface="Calibri" pitchFamily="34" charset="0"/>
                <a:ea typeface="Cambria Math" pitchFamily="18" charset="0"/>
                <a:cs typeface="Calibri" pitchFamily="34" charset="0"/>
              </a:rPr>
              <a:t>                                 “Age”,</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0,</a:t>
            </a:r>
            <a:r>
              <a:rPr lang="en-US" altLang="zh-CN" sz="1800" dirty="0">
                <a:solidFill>
                  <a:srgbClr val="0070C0"/>
                </a:solidFill>
                <a:latin typeface="Calibri" pitchFamily="34" charset="0"/>
                <a:ea typeface="Cambria Math" pitchFamily="18" charset="0"/>
                <a:cs typeface="Calibri" pitchFamily="34" charset="0"/>
              </a:rPr>
              <a:t> </a:t>
            </a:r>
            <a:r>
              <a:rPr lang="en-US" altLang="zh-CN" sz="1800" dirty="0" smtClean="0">
                <a:solidFill>
                  <a:srgbClr val="0070C0"/>
                </a:solidFill>
                <a:latin typeface="Calibri" pitchFamily="34" charset="0"/>
                <a:ea typeface="Cambria Math" pitchFamily="18" charset="0"/>
                <a:cs typeface="Calibri" pitchFamily="34" charset="0"/>
              </a:rPr>
              <a:t>2012,</a:t>
            </a:r>
            <a:r>
              <a:rPr lang="en-US" altLang="zh-CN" sz="1800" dirty="0">
                <a:solidFill>
                  <a:srgbClr val="0070C0"/>
                </a:solidFill>
                <a:latin typeface="Calibri" pitchFamily="34" charset="0"/>
                <a:ea typeface="Cambria Math" pitchFamily="18" charset="0"/>
                <a:cs typeface="Calibri" pitchFamily="34" charset="0"/>
              </a:rPr>
              <a:t> true, true</a:t>
            </a:r>
            <a:r>
              <a:rPr lang="en-US" altLang="zh-CN" sz="1800" dirty="0" smtClean="0">
                <a:solidFill>
                  <a:srgbClr val="0070C0"/>
                </a:solidFill>
                <a:latin typeface="Calibri" pitchFamily="34" charset="0"/>
                <a:ea typeface="Cambria Math" pitchFamily="18" charset="0"/>
                <a:cs typeface="Calibri" pitchFamily="34" charset="0"/>
              </a:rPr>
              <a:t>);</a:t>
            </a:r>
            <a:endParaRPr lang="zh-CN" altLang="en-US" sz="1800" dirty="0">
              <a:solidFill>
                <a:srgbClr val="0070C0"/>
              </a:solidFill>
              <a:latin typeface="Calibri" pitchFamily="34" charset="0"/>
              <a:ea typeface="Cambria Math" pitchFamily="18" charset="0"/>
              <a:cs typeface="Calibri" pitchFamily="34" charset="0"/>
            </a:endParaRPr>
          </a:p>
        </p:txBody>
      </p:sp>
    </p:spTree>
    <p:extLst>
      <p:ext uri="{BB962C8B-B14F-4D97-AF65-F5344CB8AC3E}">
        <p14:creationId xmlns:p14="http://schemas.microsoft.com/office/powerpoint/2010/main" val="387881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71600" y="2743202"/>
            <a:ext cx="7123113" cy="3278086"/>
          </a:xfrm>
        </p:spPr>
        <p:txBody>
          <a:bodyPr/>
          <a:lstStyle/>
          <a:p>
            <a:pPr marL="457200" indent="-457200">
              <a:buFont typeface="Wingdings" pitchFamily="2" charset="2"/>
              <a:buChar char="p"/>
            </a:pPr>
            <a:r>
              <a:rPr lang="zh-CN" altLang="en-US" dirty="0"/>
              <a:t>全文检索与</a:t>
            </a:r>
            <a:r>
              <a:rPr lang="zh-CN" altLang="en-US" dirty="0" smtClean="0"/>
              <a:t>搜索引擎</a:t>
            </a:r>
            <a:endParaRPr lang="en-US" altLang="zh-CN" dirty="0" smtClean="0"/>
          </a:p>
          <a:p>
            <a:pPr marL="457200" indent="-457200">
              <a:buFont typeface="Wingdings" pitchFamily="2" charset="2"/>
              <a:buChar char="p"/>
            </a:pPr>
            <a:r>
              <a:rPr lang="zh-CN" altLang="en-US" dirty="0"/>
              <a:t>全文检索的实现原理</a:t>
            </a:r>
            <a:r>
              <a:rPr lang="en-US" altLang="zh-CN" dirty="0"/>
              <a:t>——</a:t>
            </a:r>
            <a:r>
              <a:rPr lang="zh-CN" altLang="en-US" dirty="0" smtClean="0"/>
              <a:t>倒排索引</a:t>
            </a:r>
            <a:endParaRPr lang="en-US" altLang="zh-CN" dirty="0" smtClean="0"/>
          </a:p>
          <a:p>
            <a:pPr marL="457200" indent="-457200">
              <a:buFont typeface="Wingdings" pitchFamily="2" charset="2"/>
              <a:buChar char="p"/>
            </a:pPr>
            <a:r>
              <a:rPr lang="zh-CN" altLang="en-US" dirty="0"/>
              <a:t>全文检索的实现原理</a:t>
            </a:r>
            <a:r>
              <a:rPr lang="en-US" altLang="zh-CN" dirty="0" smtClean="0"/>
              <a:t>——</a:t>
            </a:r>
            <a:r>
              <a:rPr lang="zh-CN" altLang="en-US" dirty="0" smtClean="0"/>
              <a:t>分词技术</a:t>
            </a:r>
            <a:endParaRPr lang="en-US" altLang="zh-CN" dirty="0" smtClean="0"/>
          </a:p>
          <a:p>
            <a:pPr marL="457200" indent="-457200">
              <a:buFont typeface="Wingdings" pitchFamily="2" charset="2"/>
              <a:buChar char="p"/>
            </a:pPr>
            <a:r>
              <a:rPr lang="zh-CN" altLang="en-US" dirty="0">
                <a:ea typeface="华文仿宋" pitchFamily="2" charset="-122"/>
              </a:rPr>
              <a:t>全文检索 </a:t>
            </a:r>
            <a:r>
              <a:rPr lang="en-US" altLang="zh-CN" dirty="0">
                <a:ea typeface="华文仿宋" pitchFamily="2" charset="-122"/>
              </a:rPr>
              <a:t>VS.</a:t>
            </a:r>
            <a:r>
              <a:rPr lang="zh-CN" altLang="en-US" dirty="0">
                <a:ea typeface="华文仿宋" pitchFamily="2" charset="-122"/>
              </a:rPr>
              <a:t>数据库</a:t>
            </a:r>
            <a:r>
              <a:rPr lang="en-US" altLang="zh-CN" dirty="0" smtClean="0">
                <a:ea typeface="华文仿宋" pitchFamily="2" charset="-122"/>
              </a:rPr>
              <a:t>LIKE</a:t>
            </a:r>
          </a:p>
          <a:p>
            <a:pPr marL="457200" indent="-457200">
              <a:buFont typeface="Wingdings" pitchFamily="2" charset="2"/>
              <a:buChar char="p"/>
            </a:pPr>
            <a:r>
              <a:rPr lang="zh-CN" altLang="en-US" dirty="0"/>
              <a:t>全文检索的系统结构</a:t>
            </a:r>
            <a:endParaRPr lang="en-US" altLang="zh-CN" dirty="0" smtClean="0"/>
          </a:p>
          <a:p>
            <a:pPr marL="457200" indent="-457200">
              <a:buFont typeface="Wingdings" pitchFamily="2" charset="2"/>
              <a:buChar char="p"/>
            </a:pPr>
            <a:endParaRPr lang="zh-CN" altLang="en-US" dirty="0"/>
          </a:p>
        </p:txBody>
      </p:sp>
      <p:sp>
        <p:nvSpPr>
          <p:cNvPr id="3" name="标题 2"/>
          <p:cNvSpPr>
            <a:spLocks noGrp="1"/>
          </p:cNvSpPr>
          <p:nvPr>
            <p:ph type="title"/>
          </p:nvPr>
        </p:nvSpPr>
        <p:spPr/>
        <p:txBody>
          <a:bodyPr/>
          <a:lstStyle/>
          <a:p>
            <a:r>
              <a:rPr lang="zh-CN" altLang="en-US" dirty="0" smtClean="0"/>
              <a:t>一、全文检索的基础理论</a:t>
            </a:r>
            <a:endParaRPr lang="zh-CN" altLang="en-US" dirty="0"/>
          </a:p>
        </p:txBody>
      </p:sp>
    </p:spTree>
    <p:extLst>
      <p:ext uri="{BB962C8B-B14F-4D97-AF65-F5344CB8AC3E}">
        <p14:creationId xmlns:p14="http://schemas.microsoft.com/office/powerpoint/2010/main" val="238085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163"/>
            <a:ext cx="9723040" cy="1341437"/>
          </a:xfrm>
        </p:spPr>
        <p:txBody>
          <a:bodyPr/>
          <a:lstStyle/>
          <a:p>
            <a:r>
              <a:rPr lang="en-US" altLang="zh-CN" dirty="0" err="1" smtClean="0"/>
              <a:t>RangeQuery</a:t>
            </a:r>
            <a:r>
              <a:rPr lang="zh-CN" altLang="en-US" dirty="0" smtClean="0"/>
              <a:t>的使用限制</a:t>
            </a:r>
            <a:endParaRPr lang="zh-CN" altLang="en-US" dirty="0"/>
          </a:p>
        </p:txBody>
      </p:sp>
      <p:sp>
        <p:nvSpPr>
          <p:cNvPr id="3" name="内容占位符 2"/>
          <p:cNvSpPr>
            <a:spLocks noGrp="1"/>
          </p:cNvSpPr>
          <p:nvPr>
            <p:ph sz="quarter" idx="13"/>
          </p:nvPr>
        </p:nvSpPr>
        <p:spPr/>
        <p:txBody>
          <a:bodyPr/>
          <a:lstStyle/>
          <a:p>
            <a:r>
              <a:rPr lang="zh-CN" altLang="en-US" sz="2400" dirty="0" smtClean="0"/>
              <a:t>前面讲的两个</a:t>
            </a:r>
            <a:r>
              <a:rPr lang="en-US" altLang="zh-CN" sz="2400" dirty="0" err="1" smtClean="0"/>
              <a:t>RangeQuery</a:t>
            </a:r>
            <a:r>
              <a:rPr lang="zh-CN" altLang="en-US" sz="2400" dirty="0" smtClean="0"/>
              <a:t>在内部将搜索区间内的每一个值组装成一个</a:t>
            </a:r>
            <a:r>
              <a:rPr lang="en-US" altLang="zh-CN" sz="2400" dirty="0" err="1" smtClean="0"/>
              <a:t>TermQuery</a:t>
            </a:r>
            <a:r>
              <a:rPr lang="zh-CN" altLang="en-US" sz="2400" dirty="0" smtClean="0"/>
              <a:t>，通过</a:t>
            </a:r>
            <a:r>
              <a:rPr lang="en-US" altLang="zh-CN" sz="2400" dirty="0" err="1" smtClean="0"/>
              <a:t>BooleanQuery</a:t>
            </a:r>
            <a:r>
              <a:rPr lang="zh-CN" altLang="en-US" sz="2400" dirty="0" smtClean="0"/>
              <a:t>组合起来，如果区间</a:t>
            </a:r>
            <a:r>
              <a:rPr lang="zh-CN" altLang="en-US" sz="2400" dirty="0"/>
              <a:t>范围太大</a:t>
            </a:r>
            <a:r>
              <a:rPr lang="zh-CN" altLang="en-US" sz="2400" dirty="0" smtClean="0"/>
              <a:t>，会导致性能低下，甚至出现</a:t>
            </a:r>
            <a:r>
              <a:rPr lang="en-US" altLang="zh-CN" sz="2400" dirty="0" err="1" smtClean="0"/>
              <a:t>TooManyClausesException</a:t>
            </a:r>
            <a:endParaRPr lang="en-US" altLang="zh-CN" sz="2400" dirty="0" smtClean="0"/>
          </a:p>
          <a:p>
            <a:pPr marL="0" indent="0">
              <a:buNone/>
            </a:pPr>
            <a:r>
              <a:rPr lang="zh-CN" altLang="en-US" sz="2000" b="1" dirty="0" smtClean="0"/>
              <a:t>假如有个字段存储了毫秒格式的日期，如果</a:t>
            </a:r>
            <a:r>
              <a:rPr lang="zh-CN" altLang="en-US" sz="2000" b="1" dirty="0" smtClean="0"/>
              <a:t>搜索时间区间在一年内</a:t>
            </a:r>
            <a:r>
              <a:rPr lang="zh-CN" altLang="en-US" sz="2000" b="1" dirty="0" smtClean="0"/>
              <a:t>数据，会生成大量的</a:t>
            </a:r>
            <a:r>
              <a:rPr lang="en-US" altLang="zh-CN" sz="2000" b="1" dirty="0" err="1" smtClean="0"/>
              <a:t>TermQuery</a:t>
            </a:r>
            <a:r>
              <a:rPr lang="zh-CN" altLang="en-US" sz="2000" b="1" dirty="0" smtClean="0"/>
              <a:t>！！</a:t>
            </a:r>
            <a:endParaRPr lang="en-US" altLang="zh-CN" sz="2000" b="1" dirty="0" smtClean="0"/>
          </a:p>
          <a:p>
            <a:r>
              <a:rPr lang="zh-CN" altLang="en-US" sz="2400" dirty="0" smtClean="0"/>
              <a:t>解决此问题有两个办法：</a:t>
            </a:r>
            <a:endParaRPr lang="en-US" altLang="zh-CN" sz="2400" dirty="0" smtClean="0"/>
          </a:p>
          <a:p>
            <a:pPr lvl="1"/>
            <a:r>
              <a:rPr lang="zh-CN" altLang="en-US" sz="2000" dirty="0" smtClean="0"/>
              <a:t>使用</a:t>
            </a:r>
            <a:r>
              <a:rPr lang="en-US" altLang="zh-CN" sz="2000" dirty="0" err="1" smtClean="0"/>
              <a:t>RangeFilter</a:t>
            </a:r>
            <a:r>
              <a:rPr lang="zh-CN" altLang="en-US" sz="2000" dirty="0" smtClean="0"/>
              <a:t>替代</a:t>
            </a:r>
            <a:r>
              <a:rPr lang="en-US" altLang="zh-CN" sz="2000" dirty="0" err="1" smtClean="0"/>
              <a:t>RangeQuery</a:t>
            </a:r>
            <a:r>
              <a:rPr lang="zh-CN" altLang="en-US" sz="2000" dirty="0" smtClean="0"/>
              <a:t>，</a:t>
            </a:r>
            <a:r>
              <a:rPr lang="en-US" altLang="zh-CN" sz="2000" dirty="0"/>
              <a:t> </a:t>
            </a:r>
            <a:r>
              <a:rPr lang="en-US" altLang="zh-CN" sz="2000" dirty="0" err="1" smtClean="0"/>
              <a:t>RangeFilter</a:t>
            </a:r>
            <a:r>
              <a:rPr lang="zh-CN" altLang="en-US" sz="2000" dirty="0" smtClean="0"/>
              <a:t>不存在这方面的问题，具体用法后面会讲到</a:t>
            </a:r>
            <a:endParaRPr lang="en-US" altLang="zh-CN" sz="2000" dirty="0" smtClean="0"/>
          </a:p>
          <a:p>
            <a:pPr lvl="1"/>
            <a:r>
              <a:rPr lang="zh-CN" altLang="en-US" sz="2000" dirty="0" smtClean="0"/>
              <a:t>使用</a:t>
            </a:r>
            <a:r>
              <a:rPr lang="en-US" altLang="zh-CN" sz="2000" dirty="0" err="1" smtClean="0"/>
              <a:t>ConstantScoreRangeQuery</a:t>
            </a:r>
            <a:r>
              <a:rPr lang="zh-CN" altLang="en-US" sz="2000" dirty="0" smtClean="0"/>
              <a:t>，其使用方法与</a:t>
            </a:r>
            <a:r>
              <a:rPr lang="en-US" altLang="zh-CN" sz="2000" dirty="0" err="1" smtClean="0"/>
              <a:t>TermRangeQuery</a:t>
            </a:r>
            <a:r>
              <a:rPr lang="zh-CN" altLang="en-US" sz="2000" dirty="0" smtClean="0"/>
              <a:t>相同，从原理上讲，它的内部</a:t>
            </a:r>
            <a:r>
              <a:rPr lang="zh-CN" altLang="en-US" sz="2000" dirty="0"/>
              <a:t>其实</a:t>
            </a:r>
            <a:r>
              <a:rPr lang="zh-CN" altLang="en-US" sz="2000" dirty="0" smtClean="0"/>
              <a:t>也采用了</a:t>
            </a:r>
            <a:r>
              <a:rPr lang="en-US" altLang="zh-CN" sz="2000" dirty="0" smtClean="0"/>
              <a:t>Filter</a:t>
            </a:r>
            <a:r>
              <a:rPr lang="zh-CN" altLang="en-US" sz="2000" dirty="0"/>
              <a:t>来实现</a:t>
            </a:r>
          </a:p>
        </p:txBody>
      </p:sp>
    </p:spTree>
    <p:extLst>
      <p:ext uri="{BB962C8B-B14F-4D97-AF65-F5344CB8AC3E}">
        <p14:creationId xmlns:p14="http://schemas.microsoft.com/office/powerpoint/2010/main" val="1828861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字符串前缀搜索（</a:t>
            </a:r>
            <a:r>
              <a:rPr lang="en-US" altLang="zh-CN" dirty="0" err="1" smtClean="0"/>
              <a:t>PrefixQuery</a:t>
            </a:r>
            <a:r>
              <a:rPr lang="zh-CN" altLang="en-US" dirty="0" smtClean="0"/>
              <a:t>）</a:t>
            </a:r>
            <a:endParaRPr lang="zh-CN" altLang="en-US" dirty="0"/>
          </a:p>
        </p:txBody>
      </p:sp>
      <p:sp>
        <p:nvSpPr>
          <p:cNvPr id="3" name="内容占位符 2"/>
          <p:cNvSpPr>
            <a:spLocks noGrp="1"/>
          </p:cNvSpPr>
          <p:nvPr>
            <p:ph sz="quarter" idx="13"/>
          </p:nvPr>
        </p:nvSpPr>
        <p:spPr/>
        <p:txBody>
          <a:bodyPr/>
          <a:lstStyle/>
          <a:p>
            <a:r>
              <a:rPr lang="zh-CN" altLang="en-US" dirty="0" smtClean="0"/>
              <a:t>搜索包含以指定字符串开头的项的文档</a:t>
            </a:r>
            <a:endParaRPr lang="en-US" altLang="zh-CN" dirty="0" smtClean="0"/>
          </a:p>
          <a:p>
            <a:r>
              <a:rPr lang="zh-CN" altLang="en-US" dirty="0" smtClean="0"/>
              <a:t>示例：搜索以“青岛”开头的大学</a:t>
            </a:r>
            <a:endParaRPr lang="en-US" altLang="zh-CN" dirty="0" smtClean="0"/>
          </a:p>
          <a:p>
            <a:pPr marL="0" indent="0">
              <a:buNone/>
            </a:pPr>
            <a:r>
              <a:rPr lang="en-US" altLang="zh-CN" sz="3200" dirty="0">
                <a:solidFill>
                  <a:srgbClr val="0070C0"/>
                </a:solidFill>
                <a:latin typeface="Calibri" pitchFamily="34" charset="0"/>
                <a:ea typeface="Cambria Math" pitchFamily="18" charset="0"/>
                <a:cs typeface="Calibri" pitchFamily="34" charset="0"/>
              </a:rPr>
              <a:t> </a:t>
            </a:r>
            <a:r>
              <a:rPr lang="en-US" altLang="zh-CN" sz="3200" dirty="0" smtClean="0">
                <a:solidFill>
                  <a:srgbClr val="0070C0"/>
                </a:solidFill>
                <a:latin typeface="Calibri" pitchFamily="34" charset="0"/>
                <a:ea typeface="Cambria Math" pitchFamily="18" charset="0"/>
                <a:cs typeface="Calibri" pitchFamily="34" charset="0"/>
              </a:rPr>
              <a:t>   </a:t>
            </a:r>
            <a:r>
              <a:rPr lang="en-US" altLang="zh-CN" sz="2200" dirty="0" smtClean="0">
                <a:solidFill>
                  <a:srgbClr val="0070C0"/>
                </a:solidFill>
                <a:latin typeface="Calibri" pitchFamily="34" charset="0"/>
                <a:ea typeface="Cambria Math" pitchFamily="18" charset="0"/>
                <a:cs typeface="Calibri" pitchFamily="34" charset="0"/>
              </a:rPr>
              <a:t>Term </a:t>
            </a:r>
            <a:r>
              <a:rPr lang="en-US" altLang="zh-CN" sz="2200" dirty="0" err="1">
                <a:solidFill>
                  <a:srgbClr val="0070C0"/>
                </a:solidFill>
                <a:latin typeface="Calibri" pitchFamily="34" charset="0"/>
                <a:ea typeface="Cambria Math" pitchFamily="18" charset="0"/>
                <a:cs typeface="Calibri" pitchFamily="34" charset="0"/>
              </a:rPr>
              <a:t>term</a:t>
            </a:r>
            <a:r>
              <a:rPr lang="en-US" altLang="zh-CN" sz="2200" dirty="0">
                <a:solidFill>
                  <a:srgbClr val="0070C0"/>
                </a:solidFill>
                <a:latin typeface="Calibri" pitchFamily="34" charset="0"/>
                <a:ea typeface="Cambria Math" pitchFamily="18" charset="0"/>
                <a:cs typeface="Calibri" pitchFamily="34" charset="0"/>
              </a:rPr>
              <a:t> = new Term(“School”,” </a:t>
            </a:r>
            <a:r>
              <a:rPr lang="zh-CN" altLang="en-US" sz="2200" dirty="0">
                <a:solidFill>
                  <a:srgbClr val="0070C0"/>
                </a:solidFill>
                <a:latin typeface="Calibri" pitchFamily="34" charset="0"/>
                <a:ea typeface="Cambria Math" pitchFamily="18" charset="0"/>
                <a:cs typeface="Calibri" pitchFamily="34" charset="0"/>
              </a:rPr>
              <a:t>青岛</a:t>
            </a:r>
            <a:r>
              <a:rPr lang="en-US" altLang="zh-CN" sz="2200" dirty="0">
                <a:solidFill>
                  <a:srgbClr val="0070C0"/>
                </a:solidFill>
                <a:latin typeface="Calibri" pitchFamily="34" charset="0"/>
                <a:ea typeface="Cambria Math" pitchFamily="18" charset="0"/>
                <a:cs typeface="Calibri" pitchFamily="34" charset="0"/>
              </a:rPr>
              <a:t>”);</a:t>
            </a:r>
          </a:p>
          <a:p>
            <a:pPr marL="0" indent="0">
              <a:buNone/>
            </a:pPr>
            <a:r>
              <a:rPr lang="en-US" altLang="zh-CN" sz="2200" dirty="0">
                <a:solidFill>
                  <a:srgbClr val="0070C0"/>
                </a:solidFill>
                <a:latin typeface="Calibri" pitchFamily="34" charset="0"/>
                <a:ea typeface="Cambria Math" pitchFamily="18" charset="0"/>
                <a:cs typeface="Calibri" pitchFamily="34" charset="0"/>
              </a:rPr>
              <a:t>      </a:t>
            </a:r>
            <a:r>
              <a:rPr lang="en-US" altLang="zh-CN" sz="2200" dirty="0" smtClean="0">
                <a:solidFill>
                  <a:srgbClr val="0070C0"/>
                </a:solidFill>
                <a:latin typeface="Calibri" pitchFamily="34" charset="0"/>
                <a:ea typeface="Cambria Math" pitchFamily="18" charset="0"/>
                <a:cs typeface="Calibri" pitchFamily="34" charset="0"/>
              </a:rPr>
              <a:t>Query </a:t>
            </a:r>
            <a:r>
              <a:rPr lang="en-US" altLang="zh-CN" sz="2200" dirty="0" err="1">
                <a:solidFill>
                  <a:srgbClr val="0070C0"/>
                </a:solidFill>
                <a:latin typeface="Calibri" pitchFamily="34" charset="0"/>
                <a:ea typeface="Cambria Math" pitchFamily="18" charset="0"/>
                <a:cs typeface="Calibri" pitchFamily="34" charset="0"/>
              </a:rPr>
              <a:t>query</a:t>
            </a:r>
            <a:r>
              <a:rPr lang="en-US" altLang="zh-CN" sz="2200" dirty="0">
                <a:solidFill>
                  <a:srgbClr val="0070C0"/>
                </a:solidFill>
                <a:latin typeface="Calibri" pitchFamily="34" charset="0"/>
                <a:ea typeface="Cambria Math" pitchFamily="18" charset="0"/>
                <a:cs typeface="Calibri" pitchFamily="34" charset="0"/>
              </a:rPr>
              <a:t> = new </a:t>
            </a:r>
            <a:r>
              <a:rPr lang="en-US" altLang="zh-CN" sz="2200" dirty="0" err="1">
                <a:solidFill>
                  <a:srgbClr val="0070C0"/>
                </a:solidFill>
                <a:latin typeface="Calibri" pitchFamily="34" charset="0"/>
                <a:ea typeface="Cambria Math" pitchFamily="18" charset="0"/>
                <a:cs typeface="Calibri" pitchFamily="34" charset="0"/>
              </a:rPr>
              <a:t>PrefixQuery</a:t>
            </a:r>
            <a:r>
              <a:rPr lang="en-US" altLang="zh-CN" sz="2200" dirty="0">
                <a:solidFill>
                  <a:srgbClr val="0070C0"/>
                </a:solidFill>
                <a:latin typeface="Calibri" pitchFamily="34" charset="0"/>
                <a:ea typeface="Cambria Math" pitchFamily="18" charset="0"/>
                <a:cs typeface="Calibri" pitchFamily="34" charset="0"/>
              </a:rPr>
              <a:t>(term);</a:t>
            </a:r>
          </a:p>
          <a:p>
            <a:endParaRPr lang="en-US" altLang="zh-CN" dirty="0" smtClean="0"/>
          </a:p>
          <a:p>
            <a:pPr marL="0" indent="0">
              <a:buNone/>
            </a:pPr>
            <a:r>
              <a:rPr lang="zh-CN" altLang="en-US" dirty="0" smtClean="0"/>
              <a:t>“青岛大学”</a:t>
            </a:r>
            <a:r>
              <a:rPr lang="zh-CN" altLang="en-US" dirty="0"/>
              <a:t>、“青岛科技大学”、“青岛理工大学”均符合上述搜索条件</a:t>
            </a:r>
            <a:endParaRPr lang="en-US" altLang="zh-CN" dirty="0"/>
          </a:p>
          <a:p>
            <a:endParaRPr lang="zh-CN" altLang="en-US" dirty="0"/>
          </a:p>
        </p:txBody>
      </p:sp>
    </p:spTree>
    <p:extLst>
      <p:ext uri="{BB962C8B-B14F-4D97-AF65-F5344CB8AC3E}">
        <p14:creationId xmlns:p14="http://schemas.microsoft.com/office/powerpoint/2010/main" val="1645447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短语搜索（</a:t>
            </a:r>
            <a:r>
              <a:rPr lang="en-US" altLang="zh-CN" dirty="0" err="1" smtClean="0"/>
              <a:t>PhraseQuery</a:t>
            </a:r>
            <a:r>
              <a:rPr lang="zh-CN" altLang="en-US" dirty="0" smtClean="0"/>
              <a:t>）</a:t>
            </a:r>
            <a:endParaRPr lang="zh-CN" altLang="en-US" dirty="0"/>
          </a:p>
        </p:txBody>
      </p:sp>
      <p:sp>
        <p:nvSpPr>
          <p:cNvPr id="3" name="内容占位符 2"/>
          <p:cNvSpPr>
            <a:spLocks noGrp="1"/>
          </p:cNvSpPr>
          <p:nvPr>
            <p:ph sz="quarter" idx="13"/>
          </p:nvPr>
        </p:nvSpPr>
        <p:spPr/>
        <p:txBody>
          <a:bodyPr/>
          <a:lstStyle/>
          <a:p>
            <a:r>
              <a:rPr lang="zh-CN" altLang="en-US" dirty="0" smtClean="0"/>
              <a:t>根据多个短语（</a:t>
            </a:r>
            <a:r>
              <a:rPr lang="en-US" altLang="zh-CN" dirty="0" smtClean="0"/>
              <a:t>Phrase</a:t>
            </a:r>
            <a:r>
              <a:rPr lang="zh-CN" altLang="en-US" dirty="0" smtClean="0"/>
              <a:t>）匹配包含这些短语且短语之间的距离在某个范围内（</a:t>
            </a:r>
            <a:r>
              <a:rPr lang="en-US" altLang="zh-CN" dirty="0" smtClean="0"/>
              <a:t>slop</a:t>
            </a:r>
            <a:r>
              <a:rPr lang="zh-CN" altLang="en-US" dirty="0" smtClean="0"/>
              <a:t>）的文档，例如：</a:t>
            </a:r>
            <a:endParaRPr lang="en-US" altLang="zh-CN" dirty="0" smtClean="0"/>
          </a:p>
          <a:p>
            <a:pPr marL="663575" lvl="1" indent="-342900"/>
            <a:r>
              <a:rPr lang="zh-CN" altLang="en-US" sz="2200" dirty="0" smtClean="0"/>
              <a:t>文档内容为“</a:t>
            </a:r>
            <a:r>
              <a:rPr lang="zh-CN" altLang="en-US" sz="2200" b="1" dirty="0" smtClean="0"/>
              <a:t>青岛市崂山区香山路</a:t>
            </a:r>
            <a:r>
              <a:rPr lang="zh-CN" altLang="en-US" sz="2200" dirty="0" smtClean="0"/>
              <a:t>”</a:t>
            </a:r>
            <a:endParaRPr lang="en-US" altLang="zh-CN" sz="2200" dirty="0" smtClean="0"/>
          </a:p>
          <a:p>
            <a:pPr marL="663575" lvl="1" indent="-342900"/>
            <a:r>
              <a:rPr lang="zh-CN" altLang="en-US" sz="2200" dirty="0" smtClean="0"/>
              <a:t>分词后的索引为“</a:t>
            </a:r>
            <a:r>
              <a:rPr lang="en-US" altLang="zh-CN" sz="2200" dirty="0" smtClean="0"/>
              <a:t>[</a:t>
            </a:r>
            <a:r>
              <a:rPr lang="zh-CN" altLang="en-US" sz="2200" dirty="0" smtClean="0"/>
              <a:t>青岛</a:t>
            </a:r>
            <a:r>
              <a:rPr lang="en-US" altLang="zh-CN" sz="2200" dirty="0" smtClean="0"/>
              <a:t>][</a:t>
            </a:r>
            <a:r>
              <a:rPr lang="zh-CN" altLang="en-US" sz="2200" dirty="0" smtClean="0"/>
              <a:t>市</a:t>
            </a:r>
            <a:r>
              <a:rPr lang="en-US" altLang="zh-CN" sz="2200" dirty="0" smtClean="0"/>
              <a:t>][</a:t>
            </a:r>
            <a:r>
              <a:rPr lang="zh-CN" altLang="en-US" sz="2200" dirty="0"/>
              <a:t>崂山</a:t>
            </a:r>
            <a:r>
              <a:rPr lang="en-US" altLang="zh-CN" sz="2200" dirty="0" smtClean="0"/>
              <a:t>][</a:t>
            </a:r>
            <a:r>
              <a:rPr lang="zh-CN" altLang="en-US" sz="2200" dirty="0" smtClean="0"/>
              <a:t>区</a:t>
            </a:r>
            <a:r>
              <a:rPr lang="en-US" altLang="zh-CN" sz="2200" dirty="0" smtClean="0"/>
              <a:t>][</a:t>
            </a:r>
            <a:r>
              <a:rPr lang="zh-CN" altLang="en-US" sz="2200" dirty="0" smtClean="0"/>
              <a:t>香山</a:t>
            </a:r>
            <a:r>
              <a:rPr lang="en-US" altLang="zh-CN" sz="2200" dirty="0" smtClean="0"/>
              <a:t>][</a:t>
            </a:r>
            <a:r>
              <a:rPr lang="zh-CN" altLang="en-US" sz="2200" dirty="0" smtClean="0"/>
              <a:t>路</a:t>
            </a:r>
            <a:r>
              <a:rPr lang="en-US" altLang="zh-CN" sz="2200" dirty="0" smtClean="0"/>
              <a:t>]</a:t>
            </a:r>
            <a:r>
              <a:rPr lang="zh-CN" altLang="en-US" sz="2200" dirty="0" smtClean="0"/>
              <a:t>”</a:t>
            </a:r>
            <a:endParaRPr lang="en-US" altLang="zh-CN" sz="2200" dirty="0" smtClean="0"/>
          </a:p>
          <a:p>
            <a:pPr marL="663575" lvl="1" indent="-342900"/>
            <a:r>
              <a:rPr lang="zh-CN" altLang="en-US" sz="2200" dirty="0" smtClean="0"/>
              <a:t>短语搜索可匹配“</a:t>
            </a:r>
            <a:r>
              <a:rPr lang="zh-CN" altLang="en-US" sz="2200" b="1" dirty="0" smtClean="0"/>
              <a:t>青岛 香山</a:t>
            </a:r>
            <a:r>
              <a:rPr lang="zh-CN" altLang="en-US" sz="2200" dirty="0" smtClean="0"/>
              <a:t>”的搜索条件</a:t>
            </a:r>
            <a:endParaRPr lang="en-US" altLang="zh-CN" sz="2200" dirty="0" smtClean="0"/>
          </a:p>
          <a:p>
            <a:pPr marL="663575" lvl="1" indent="-342900"/>
            <a:r>
              <a:rPr lang="zh-CN" altLang="en-US" sz="2200" dirty="0" smtClean="0"/>
              <a:t>“</a:t>
            </a:r>
            <a:r>
              <a:rPr lang="zh-CN" altLang="en-US" sz="2200" b="1" dirty="0" smtClean="0"/>
              <a:t>青岛</a:t>
            </a:r>
            <a:r>
              <a:rPr lang="zh-CN" altLang="en-US" sz="2200" dirty="0" smtClean="0"/>
              <a:t>”与“</a:t>
            </a:r>
            <a:r>
              <a:rPr lang="zh-CN" altLang="en-US" sz="2200" b="1" dirty="0" smtClean="0"/>
              <a:t>香山</a:t>
            </a:r>
            <a:r>
              <a:rPr lang="zh-CN" altLang="en-US" sz="2200" dirty="0" smtClean="0"/>
              <a:t>”之间的距离（</a:t>
            </a:r>
            <a:r>
              <a:rPr lang="en-US" altLang="zh-CN" sz="2200" dirty="0" smtClean="0"/>
              <a:t>slop</a:t>
            </a:r>
            <a:r>
              <a:rPr lang="zh-CN" altLang="en-US" sz="2200" dirty="0" smtClean="0"/>
              <a:t>）为</a:t>
            </a:r>
            <a:r>
              <a:rPr lang="en-US" altLang="zh-CN" sz="2200" dirty="0" smtClean="0"/>
              <a:t>3</a:t>
            </a:r>
            <a:r>
              <a:rPr lang="zh-CN" altLang="en-US" sz="2200" dirty="0" smtClean="0"/>
              <a:t>，即“</a:t>
            </a:r>
            <a:r>
              <a:rPr lang="zh-CN" altLang="en-US" sz="2200" b="1" dirty="0" smtClean="0"/>
              <a:t>青岛</a:t>
            </a:r>
            <a:r>
              <a:rPr lang="zh-CN" altLang="en-US" sz="2200" dirty="0" smtClean="0"/>
              <a:t>”需要移动</a:t>
            </a:r>
            <a:r>
              <a:rPr lang="en-US" altLang="zh-CN" sz="2200" dirty="0" smtClean="0"/>
              <a:t>3</a:t>
            </a:r>
            <a:r>
              <a:rPr lang="zh-CN" altLang="en-US" sz="2200" dirty="0" smtClean="0"/>
              <a:t>个</a:t>
            </a:r>
            <a:r>
              <a:rPr lang="zh-CN" altLang="en-US" sz="2200" dirty="0"/>
              <a:t>位置</a:t>
            </a:r>
            <a:r>
              <a:rPr lang="zh-CN" altLang="en-US" sz="2200" dirty="0" smtClean="0"/>
              <a:t>才能到达“</a:t>
            </a:r>
            <a:r>
              <a:rPr lang="zh-CN" altLang="en-US" sz="2200" b="1" dirty="0" smtClean="0"/>
              <a:t>香山</a:t>
            </a:r>
            <a:r>
              <a:rPr lang="zh-CN" altLang="en-US" sz="2200" dirty="0" smtClean="0"/>
              <a:t>”之前</a:t>
            </a:r>
            <a:endParaRPr lang="en-US" altLang="zh-CN" sz="2200" dirty="0" smtClean="0"/>
          </a:p>
          <a:p>
            <a:r>
              <a:rPr lang="zh-CN" altLang="en-US" dirty="0" smtClean="0"/>
              <a:t>短语搜索适用于对中文或英文单词的模糊搜索，而</a:t>
            </a:r>
            <a:r>
              <a:rPr lang="en-US" altLang="zh-CN" dirty="0" err="1" smtClean="0"/>
              <a:t>FuzzyQuery</a:t>
            </a:r>
            <a:r>
              <a:rPr lang="zh-CN" altLang="en-US" dirty="0" smtClean="0"/>
              <a:t>适用于英文的字母或数字的模糊搜索</a:t>
            </a:r>
            <a:endParaRPr lang="en-US" altLang="zh-CN" dirty="0" smtClean="0"/>
          </a:p>
          <a:p>
            <a:pPr marL="0" indent="0">
              <a:buNone/>
            </a:pPr>
            <a:endParaRPr lang="en-US" altLang="zh-CN" dirty="0"/>
          </a:p>
        </p:txBody>
      </p:sp>
    </p:spTree>
    <p:extLst>
      <p:ext uri="{BB962C8B-B14F-4D97-AF65-F5344CB8AC3E}">
        <p14:creationId xmlns:p14="http://schemas.microsoft.com/office/powerpoint/2010/main" val="706706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短语</a:t>
            </a:r>
            <a:r>
              <a:rPr lang="zh-CN" altLang="en-US" dirty="0" smtClean="0"/>
              <a:t>搜索代码示例</a:t>
            </a:r>
            <a:endParaRPr lang="zh-CN" altLang="en-US" dirty="0"/>
          </a:p>
        </p:txBody>
      </p:sp>
      <p:sp>
        <p:nvSpPr>
          <p:cNvPr id="3" name="内容占位符 2"/>
          <p:cNvSpPr>
            <a:spLocks noGrp="1"/>
          </p:cNvSpPr>
          <p:nvPr>
            <p:ph sz="quarter" idx="13"/>
          </p:nvPr>
        </p:nvSpPr>
        <p:spPr/>
        <p:txBody>
          <a:bodyPr/>
          <a:lstStyle/>
          <a:p>
            <a:pPr marL="0" indent="0">
              <a:buNone/>
            </a:pPr>
            <a:r>
              <a:rPr lang="en-US" altLang="zh-CN" sz="2200" dirty="0">
                <a:solidFill>
                  <a:srgbClr val="0070C0"/>
                </a:solidFill>
                <a:latin typeface="Calibri" pitchFamily="34" charset="0"/>
                <a:ea typeface="Cambria Math" pitchFamily="18" charset="0"/>
                <a:cs typeface="Calibri" pitchFamily="34" charset="0"/>
              </a:rPr>
              <a:t>string phrases = new string[] {“</a:t>
            </a:r>
            <a:r>
              <a:rPr lang="zh-CN" altLang="en-US" sz="2200" dirty="0">
                <a:solidFill>
                  <a:srgbClr val="0070C0"/>
                </a:solidFill>
                <a:latin typeface="Calibri" pitchFamily="34" charset="0"/>
                <a:ea typeface="Cambria Math" pitchFamily="18" charset="0"/>
                <a:cs typeface="Calibri" pitchFamily="34" charset="0"/>
              </a:rPr>
              <a:t>青岛</a:t>
            </a:r>
            <a:r>
              <a:rPr lang="en-US" altLang="zh-CN" sz="2200" dirty="0" smtClean="0">
                <a:solidFill>
                  <a:srgbClr val="0070C0"/>
                </a:solidFill>
                <a:latin typeface="Calibri" pitchFamily="34" charset="0"/>
                <a:ea typeface="Cambria Math" pitchFamily="18" charset="0"/>
                <a:cs typeface="Calibri" pitchFamily="34" charset="0"/>
              </a:rPr>
              <a:t>”, ”</a:t>
            </a:r>
            <a:r>
              <a:rPr lang="zh-CN" altLang="en-US" sz="2200" dirty="0">
                <a:solidFill>
                  <a:srgbClr val="0070C0"/>
                </a:solidFill>
                <a:latin typeface="Calibri" pitchFamily="34" charset="0"/>
                <a:ea typeface="Cambria Math" pitchFamily="18" charset="0"/>
                <a:cs typeface="Calibri" pitchFamily="34" charset="0"/>
              </a:rPr>
              <a:t>香山</a:t>
            </a:r>
            <a:r>
              <a:rPr lang="en-US" altLang="zh-CN" sz="2200" dirty="0" smtClean="0">
                <a:solidFill>
                  <a:srgbClr val="0070C0"/>
                </a:solidFill>
                <a:latin typeface="Calibri" pitchFamily="34" charset="0"/>
                <a:ea typeface="Cambria Math" pitchFamily="18" charset="0"/>
                <a:cs typeface="Calibri" pitchFamily="34" charset="0"/>
              </a:rPr>
              <a:t>”};</a:t>
            </a:r>
            <a:endParaRPr lang="en-US" altLang="zh-CN" sz="500" dirty="0">
              <a:solidFill>
                <a:srgbClr val="0070C0"/>
              </a:solidFill>
              <a:latin typeface="Calibri" pitchFamily="34" charset="0"/>
              <a:ea typeface="Cambria Math" pitchFamily="18" charset="0"/>
              <a:cs typeface="Calibri" pitchFamily="34" charset="0"/>
            </a:endParaRPr>
          </a:p>
          <a:p>
            <a:pPr marL="0" indent="0">
              <a:buNone/>
            </a:pPr>
            <a:r>
              <a:rPr lang="en-US" altLang="zh-CN" sz="2200" dirty="0" err="1">
                <a:solidFill>
                  <a:srgbClr val="0070C0"/>
                </a:solidFill>
                <a:latin typeface="Calibri" pitchFamily="34" charset="0"/>
                <a:ea typeface="Cambria Math" pitchFamily="18" charset="0"/>
                <a:cs typeface="Calibri" pitchFamily="34" charset="0"/>
              </a:rPr>
              <a:t>PhraseQuery</a:t>
            </a:r>
            <a:r>
              <a:rPr lang="en-US" altLang="zh-CN" sz="2200" dirty="0">
                <a:solidFill>
                  <a:srgbClr val="0070C0"/>
                </a:solidFill>
                <a:latin typeface="Calibri" pitchFamily="34" charset="0"/>
                <a:ea typeface="Cambria Math" pitchFamily="18" charset="0"/>
                <a:cs typeface="Calibri" pitchFamily="34" charset="0"/>
              </a:rPr>
              <a:t> query = new </a:t>
            </a:r>
            <a:r>
              <a:rPr lang="en-US" altLang="zh-CN" sz="2200" dirty="0" err="1">
                <a:solidFill>
                  <a:srgbClr val="0070C0"/>
                </a:solidFill>
                <a:latin typeface="Calibri" pitchFamily="34" charset="0"/>
                <a:ea typeface="Cambria Math" pitchFamily="18" charset="0"/>
                <a:cs typeface="Calibri" pitchFamily="34" charset="0"/>
              </a:rPr>
              <a:t>PhraseQuery</a:t>
            </a:r>
            <a:r>
              <a:rPr lang="en-US" altLang="zh-CN" sz="2200" dirty="0">
                <a:solidFill>
                  <a:srgbClr val="0070C0"/>
                </a:solidFill>
                <a:latin typeface="Calibri" pitchFamily="34" charset="0"/>
                <a:ea typeface="Cambria Math" pitchFamily="18" charset="0"/>
                <a:cs typeface="Calibri" pitchFamily="34" charset="0"/>
              </a:rPr>
              <a:t>();   </a:t>
            </a:r>
            <a:endParaRPr lang="en-US" altLang="zh-CN" sz="500" dirty="0" smtClean="0">
              <a:solidFill>
                <a:srgbClr val="0070C0"/>
              </a:solidFill>
              <a:latin typeface="Calibri" pitchFamily="34" charset="0"/>
              <a:ea typeface="Cambria Math" pitchFamily="18" charset="0"/>
              <a:cs typeface="Calibri" pitchFamily="34" charset="0"/>
            </a:endParaRPr>
          </a:p>
          <a:p>
            <a:pPr marL="0" indent="0">
              <a:buNone/>
            </a:pPr>
            <a:r>
              <a:rPr lang="en-US" altLang="zh-CN" sz="2200" dirty="0" err="1" smtClean="0">
                <a:solidFill>
                  <a:srgbClr val="0070C0"/>
                </a:solidFill>
                <a:latin typeface="Calibri" pitchFamily="34" charset="0"/>
                <a:ea typeface="Cambria Math" pitchFamily="18" charset="0"/>
                <a:cs typeface="Calibri" pitchFamily="34" charset="0"/>
              </a:rPr>
              <a:t>foreach</a:t>
            </a:r>
            <a:r>
              <a:rPr lang="en-US" altLang="zh-CN" sz="2200" dirty="0">
                <a:solidFill>
                  <a:srgbClr val="0070C0"/>
                </a:solidFill>
                <a:latin typeface="Calibri" pitchFamily="34" charset="0"/>
                <a:ea typeface="Cambria Math" pitchFamily="18" charset="0"/>
                <a:cs typeface="Calibri" pitchFamily="34" charset="0"/>
              </a:rPr>
              <a:t> (</a:t>
            </a:r>
            <a:r>
              <a:rPr lang="en-US" altLang="zh-CN" sz="2200" dirty="0" err="1">
                <a:solidFill>
                  <a:srgbClr val="0070C0"/>
                </a:solidFill>
                <a:latin typeface="Calibri" pitchFamily="34" charset="0"/>
                <a:ea typeface="Cambria Math" pitchFamily="18" charset="0"/>
                <a:cs typeface="Calibri" pitchFamily="34" charset="0"/>
              </a:rPr>
              <a:t>var</a:t>
            </a:r>
            <a:r>
              <a:rPr lang="en-US" altLang="zh-CN" sz="2200" dirty="0">
                <a:solidFill>
                  <a:srgbClr val="0070C0"/>
                </a:solidFill>
                <a:latin typeface="Calibri" pitchFamily="34" charset="0"/>
                <a:ea typeface="Cambria Math" pitchFamily="18" charset="0"/>
                <a:cs typeface="Calibri" pitchFamily="34" charset="0"/>
              </a:rPr>
              <a:t> phrase in phrases)   </a:t>
            </a:r>
            <a:endParaRPr lang="en-US" altLang="zh-CN" sz="2200" dirty="0" smtClean="0">
              <a:solidFill>
                <a:srgbClr val="0070C0"/>
              </a:solidFill>
              <a:latin typeface="Calibri" pitchFamily="34" charset="0"/>
              <a:ea typeface="Cambria Math" pitchFamily="18" charset="0"/>
              <a:cs typeface="Calibri" pitchFamily="34" charset="0"/>
            </a:endParaRPr>
          </a:p>
          <a:p>
            <a:pPr marL="0" indent="0">
              <a:buNone/>
            </a:pPr>
            <a:r>
              <a:rPr lang="en-US" altLang="zh-CN" sz="2200" dirty="0">
                <a:solidFill>
                  <a:srgbClr val="0070C0"/>
                </a:solidFill>
                <a:latin typeface="Calibri" pitchFamily="34" charset="0"/>
                <a:ea typeface="Cambria Math" pitchFamily="18" charset="0"/>
                <a:cs typeface="Calibri" pitchFamily="34" charset="0"/>
              </a:rPr>
              <a:t>{               </a:t>
            </a:r>
            <a:endParaRPr lang="en-US" altLang="zh-CN" sz="2200" dirty="0" smtClean="0">
              <a:solidFill>
                <a:srgbClr val="0070C0"/>
              </a:solidFill>
              <a:latin typeface="Calibri" pitchFamily="34" charset="0"/>
              <a:ea typeface="Cambria Math" pitchFamily="18" charset="0"/>
              <a:cs typeface="Calibri" pitchFamily="34" charset="0"/>
            </a:endParaRPr>
          </a:p>
          <a:p>
            <a:pPr marL="0" indent="0">
              <a:buNone/>
            </a:pPr>
            <a:r>
              <a:rPr lang="en-US" altLang="zh-CN" sz="2200" dirty="0" smtClean="0">
                <a:solidFill>
                  <a:srgbClr val="0070C0"/>
                </a:solidFill>
                <a:latin typeface="Calibri" pitchFamily="34" charset="0"/>
                <a:ea typeface="Cambria Math" pitchFamily="18" charset="0"/>
                <a:cs typeface="Calibri" pitchFamily="34" charset="0"/>
              </a:rPr>
              <a:t>        </a:t>
            </a:r>
            <a:r>
              <a:rPr lang="en-US" altLang="zh-CN" sz="2200" dirty="0" err="1" smtClean="0">
                <a:solidFill>
                  <a:srgbClr val="0070C0"/>
                </a:solidFill>
                <a:latin typeface="Calibri" pitchFamily="34" charset="0"/>
                <a:ea typeface="Cambria Math" pitchFamily="18" charset="0"/>
                <a:cs typeface="Calibri" pitchFamily="34" charset="0"/>
              </a:rPr>
              <a:t>query.Add</a:t>
            </a:r>
            <a:r>
              <a:rPr lang="en-US" altLang="zh-CN" sz="2200" dirty="0" smtClean="0">
                <a:solidFill>
                  <a:srgbClr val="0070C0"/>
                </a:solidFill>
                <a:latin typeface="Calibri" pitchFamily="34" charset="0"/>
                <a:ea typeface="Cambria Math" pitchFamily="18" charset="0"/>
                <a:cs typeface="Calibri" pitchFamily="34" charset="0"/>
              </a:rPr>
              <a:t>(new</a:t>
            </a:r>
            <a:r>
              <a:rPr lang="en-US" altLang="zh-CN" sz="2200" dirty="0">
                <a:solidFill>
                  <a:srgbClr val="0070C0"/>
                </a:solidFill>
                <a:latin typeface="Calibri" pitchFamily="34" charset="0"/>
                <a:ea typeface="Cambria Math" pitchFamily="18" charset="0"/>
                <a:cs typeface="Calibri" pitchFamily="34" charset="0"/>
              </a:rPr>
              <a:t> Term(“Address”,  phrase</a:t>
            </a:r>
            <a:r>
              <a:rPr lang="en-US" altLang="zh-CN" sz="2200" dirty="0" smtClean="0">
                <a:solidFill>
                  <a:srgbClr val="0070C0"/>
                </a:solidFill>
                <a:latin typeface="Calibri" pitchFamily="34" charset="0"/>
                <a:ea typeface="Cambria Math" pitchFamily="18" charset="0"/>
                <a:cs typeface="Calibri" pitchFamily="34" charset="0"/>
              </a:rPr>
              <a:t>));</a:t>
            </a:r>
          </a:p>
          <a:p>
            <a:pPr marL="0" indent="0">
              <a:buNone/>
            </a:pPr>
            <a:r>
              <a:rPr lang="en-US" altLang="zh-CN" sz="2200" dirty="0">
                <a:solidFill>
                  <a:srgbClr val="0070C0"/>
                </a:solidFill>
                <a:latin typeface="Calibri" pitchFamily="34" charset="0"/>
                <a:ea typeface="Cambria Math" pitchFamily="18" charset="0"/>
                <a:cs typeface="Calibri" pitchFamily="34" charset="0"/>
              </a:rPr>
              <a:t>}</a:t>
            </a:r>
          </a:p>
          <a:p>
            <a:pPr marL="0" indent="0">
              <a:buNone/>
            </a:pPr>
            <a:r>
              <a:rPr lang="en-US" altLang="zh-CN" sz="2200" dirty="0" err="1">
                <a:solidFill>
                  <a:srgbClr val="0070C0"/>
                </a:solidFill>
                <a:latin typeface="Calibri" pitchFamily="34" charset="0"/>
                <a:ea typeface="Cambria Math" pitchFamily="18" charset="0"/>
                <a:cs typeface="Calibri" pitchFamily="34" charset="0"/>
              </a:rPr>
              <a:t>query</a:t>
            </a:r>
            <a:r>
              <a:rPr lang="en-US" altLang="zh-CN" sz="2200" dirty="0" err="1" smtClean="0">
                <a:solidFill>
                  <a:srgbClr val="0070C0"/>
                </a:solidFill>
                <a:latin typeface="Calibri" pitchFamily="34" charset="0"/>
                <a:ea typeface="Cambria Math" pitchFamily="18" charset="0"/>
                <a:cs typeface="Calibri" pitchFamily="34" charset="0"/>
              </a:rPr>
              <a:t>.SetSlop</a:t>
            </a:r>
            <a:r>
              <a:rPr lang="en-US" altLang="zh-CN" sz="2200" dirty="0" smtClean="0">
                <a:solidFill>
                  <a:srgbClr val="0070C0"/>
                </a:solidFill>
                <a:latin typeface="Calibri" pitchFamily="34" charset="0"/>
                <a:ea typeface="Cambria Math" pitchFamily="18" charset="0"/>
                <a:cs typeface="Calibri" pitchFamily="34" charset="0"/>
              </a:rPr>
              <a:t>(3);</a:t>
            </a:r>
          </a:p>
          <a:p>
            <a:pPr marL="0" indent="0">
              <a:buNone/>
            </a:pPr>
            <a:endParaRPr lang="en-US" altLang="zh-CN" sz="2200" dirty="0">
              <a:solidFill>
                <a:srgbClr val="0070C0"/>
              </a:solidFill>
              <a:latin typeface="Calibri" pitchFamily="34" charset="0"/>
              <a:ea typeface="Cambria Math" pitchFamily="18" charset="0"/>
              <a:cs typeface="Calibri" pitchFamily="34" charset="0"/>
            </a:endParaRPr>
          </a:p>
          <a:p>
            <a:pPr marL="0" indent="0">
              <a:buNone/>
            </a:pPr>
            <a:r>
              <a:rPr lang="zh-CN" altLang="en-US" sz="2200" dirty="0"/>
              <a:t>问题</a:t>
            </a:r>
            <a:r>
              <a:rPr lang="zh-CN" altLang="en-US" sz="2200" dirty="0" smtClean="0"/>
              <a:t>：</a:t>
            </a:r>
            <a:r>
              <a:rPr lang="zh-CN" altLang="en-US" sz="2200" dirty="0"/>
              <a:t>搜索</a:t>
            </a:r>
            <a:r>
              <a:rPr lang="zh-CN" altLang="en-US" sz="2200" dirty="0" smtClean="0"/>
              <a:t>条件</a:t>
            </a:r>
            <a:r>
              <a:rPr lang="zh-CN" altLang="en-US" sz="2200" dirty="0" smtClean="0">
                <a:latin typeface="Calibri" pitchFamily="34" charset="0"/>
                <a:cs typeface="Calibri" pitchFamily="34" charset="0"/>
              </a:rPr>
              <a:t>如果是</a:t>
            </a:r>
            <a:r>
              <a:rPr lang="zh-CN" altLang="en-US" sz="2200" dirty="0" smtClean="0"/>
              <a:t>“</a:t>
            </a:r>
            <a:r>
              <a:rPr lang="zh-CN" altLang="en-US" sz="2200" b="1" dirty="0" smtClean="0"/>
              <a:t>香山 青岛</a:t>
            </a:r>
            <a:r>
              <a:rPr lang="zh-CN" altLang="en-US" sz="2200" dirty="0" smtClean="0"/>
              <a:t>”，结果是否匹配？</a:t>
            </a:r>
            <a:endParaRPr lang="zh-CN" altLang="en-US" dirty="0"/>
          </a:p>
        </p:txBody>
      </p:sp>
    </p:spTree>
    <p:extLst>
      <p:ext uri="{BB962C8B-B14F-4D97-AF65-F5344CB8AC3E}">
        <p14:creationId xmlns:p14="http://schemas.microsoft.com/office/powerpoint/2010/main" val="1133690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组合多个搜索（</a:t>
            </a:r>
            <a:r>
              <a:rPr lang="en-US" altLang="zh-CN" dirty="0" err="1" smtClean="0"/>
              <a:t>BooleanQuery</a:t>
            </a:r>
            <a:r>
              <a:rPr lang="zh-CN" altLang="en-US" dirty="0" smtClean="0"/>
              <a:t>）</a:t>
            </a:r>
            <a:endParaRPr lang="zh-CN" altLang="en-US" dirty="0"/>
          </a:p>
        </p:txBody>
      </p:sp>
      <p:sp>
        <p:nvSpPr>
          <p:cNvPr id="3" name="内容占位符 2"/>
          <p:cNvSpPr>
            <a:spLocks noGrp="1"/>
          </p:cNvSpPr>
          <p:nvPr>
            <p:ph sz="quarter" idx="13"/>
          </p:nvPr>
        </p:nvSpPr>
        <p:spPr/>
        <p:txBody>
          <a:bodyPr/>
          <a:lstStyle/>
          <a:p>
            <a:r>
              <a:rPr lang="en-US" altLang="zh-CN" sz="2400" dirty="0" err="1" smtClean="0"/>
              <a:t>BooleanQuery</a:t>
            </a:r>
            <a:r>
              <a:rPr lang="zh-CN" altLang="en-US" sz="2400" dirty="0" smtClean="0"/>
              <a:t>可以将各种搜索类型组合成一个复杂的搜索</a:t>
            </a:r>
            <a:endParaRPr lang="en-US" altLang="zh-CN" sz="2400" dirty="0" smtClean="0"/>
          </a:p>
          <a:p>
            <a:pPr marL="320675" lvl="1" indent="0">
              <a:buNone/>
            </a:pPr>
            <a:r>
              <a:rPr lang="en-US" altLang="zh-CN" sz="2000" dirty="0" err="1">
                <a:solidFill>
                  <a:srgbClr val="0070C0"/>
                </a:solidFill>
                <a:latin typeface="Calibri" pitchFamily="34" charset="0"/>
                <a:ea typeface="Cambria Math" pitchFamily="18" charset="0"/>
                <a:cs typeface="Calibri" pitchFamily="34" charset="0"/>
              </a:rPr>
              <a:t>BooleanQuery</a:t>
            </a:r>
            <a:r>
              <a:rPr lang="en-US" altLang="zh-CN" sz="2000" dirty="0">
                <a:solidFill>
                  <a:srgbClr val="0070C0"/>
                </a:solidFill>
                <a:latin typeface="Calibri" pitchFamily="34" charset="0"/>
                <a:ea typeface="Cambria Math" pitchFamily="18" charset="0"/>
                <a:cs typeface="Calibri" pitchFamily="34" charset="0"/>
              </a:rPr>
              <a:t> query = new </a:t>
            </a:r>
            <a:r>
              <a:rPr lang="en-US" altLang="zh-CN" sz="2000" dirty="0" err="1">
                <a:solidFill>
                  <a:srgbClr val="0070C0"/>
                </a:solidFill>
                <a:latin typeface="Calibri" pitchFamily="34" charset="0"/>
                <a:ea typeface="Cambria Math" pitchFamily="18" charset="0"/>
                <a:cs typeface="Calibri" pitchFamily="34" charset="0"/>
              </a:rPr>
              <a:t>BooleanQuery</a:t>
            </a:r>
            <a:r>
              <a:rPr lang="en-US" altLang="zh-CN" sz="2000" dirty="0" smtClean="0">
                <a:solidFill>
                  <a:srgbClr val="0070C0"/>
                </a:solidFill>
                <a:latin typeface="Calibri" pitchFamily="34" charset="0"/>
                <a:ea typeface="Cambria Math" pitchFamily="18" charset="0"/>
                <a:cs typeface="Calibri" pitchFamily="34" charset="0"/>
              </a:rPr>
              <a:t>();</a:t>
            </a:r>
          </a:p>
          <a:p>
            <a:pPr marL="320675" lvl="1" indent="0">
              <a:buNone/>
            </a:pPr>
            <a:r>
              <a:rPr lang="en-US" altLang="zh-CN" sz="2000" dirty="0" err="1" smtClean="0">
                <a:solidFill>
                  <a:srgbClr val="0070C0"/>
                </a:solidFill>
                <a:latin typeface="Calibri" pitchFamily="34" charset="0"/>
                <a:ea typeface="Cambria Math" pitchFamily="18" charset="0"/>
                <a:cs typeface="Calibri" pitchFamily="34" charset="0"/>
              </a:rPr>
              <a:t>TermQuery</a:t>
            </a:r>
            <a:r>
              <a:rPr lang="en-US" altLang="zh-CN" sz="2000" dirty="0" smtClean="0">
                <a:solidFill>
                  <a:srgbClr val="0070C0"/>
                </a:solidFill>
                <a:latin typeface="Calibri" pitchFamily="34" charset="0"/>
                <a:ea typeface="Cambria Math" pitchFamily="18" charset="0"/>
                <a:cs typeface="Calibri" pitchFamily="34" charset="0"/>
              </a:rPr>
              <a:t> q1 = new </a:t>
            </a:r>
            <a:r>
              <a:rPr lang="en-US" altLang="zh-CN" sz="2000" dirty="0" err="1" smtClean="0">
                <a:solidFill>
                  <a:srgbClr val="0070C0"/>
                </a:solidFill>
                <a:latin typeface="Calibri" pitchFamily="34" charset="0"/>
                <a:ea typeface="Cambria Math" pitchFamily="18" charset="0"/>
                <a:cs typeface="Calibri" pitchFamily="34" charset="0"/>
              </a:rPr>
              <a:t>TermQuery</a:t>
            </a:r>
            <a:r>
              <a:rPr lang="en-US" altLang="zh-CN" sz="2000" dirty="0" smtClean="0">
                <a:solidFill>
                  <a:srgbClr val="0070C0"/>
                </a:solidFill>
                <a:latin typeface="Calibri" pitchFamily="34" charset="0"/>
                <a:ea typeface="Cambria Math" pitchFamily="18" charset="0"/>
                <a:cs typeface="Calibri" pitchFamily="34" charset="0"/>
              </a:rPr>
              <a:t>();</a:t>
            </a:r>
          </a:p>
          <a:p>
            <a:pPr marL="320675" lvl="1" indent="0">
              <a:buNone/>
            </a:pPr>
            <a:r>
              <a:rPr lang="en-US" altLang="zh-CN" sz="2000" dirty="0" err="1" smtClean="0">
                <a:solidFill>
                  <a:srgbClr val="0070C0"/>
                </a:solidFill>
                <a:latin typeface="Calibri" pitchFamily="34" charset="0"/>
                <a:ea typeface="Cambria Math" pitchFamily="18" charset="0"/>
                <a:cs typeface="Calibri" pitchFamily="34" charset="0"/>
              </a:rPr>
              <a:t>PhraseQuery</a:t>
            </a:r>
            <a:r>
              <a:rPr lang="en-US" altLang="zh-CN" sz="2000" dirty="0" smtClean="0">
                <a:solidFill>
                  <a:srgbClr val="0070C0"/>
                </a:solidFill>
                <a:latin typeface="Calibri" pitchFamily="34" charset="0"/>
                <a:ea typeface="Cambria Math" pitchFamily="18" charset="0"/>
                <a:cs typeface="Calibri" pitchFamily="34" charset="0"/>
              </a:rPr>
              <a:t> q2 = new </a:t>
            </a:r>
            <a:r>
              <a:rPr lang="en-US" altLang="zh-CN" sz="2000" dirty="0" err="1" smtClean="0">
                <a:solidFill>
                  <a:srgbClr val="0070C0"/>
                </a:solidFill>
                <a:latin typeface="Calibri" pitchFamily="34" charset="0"/>
                <a:ea typeface="Cambria Math" pitchFamily="18" charset="0"/>
                <a:cs typeface="Calibri" pitchFamily="34" charset="0"/>
              </a:rPr>
              <a:t>PhraseQuery</a:t>
            </a:r>
            <a:r>
              <a:rPr lang="en-US" altLang="zh-CN" sz="2000" dirty="0" smtClean="0">
                <a:solidFill>
                  <a:srgbClr val="0070C0"/>
                </a:solidFill>
                <a:latin typeface="Calibri" pitchFamily="34" charset="0"/>
                <a:ea typeface="Cambria Math" pitchFamily="18" charset="0"/>
                <a:cs typeface="Calibri" pitchFamily="34" charset="0"/>
              </a:rPr>
              <a:t>(); </a:t>
            </a:r>
          </a:p>
          <a:p>
            <a:pPr marL="320675" lvl="1" indent="0">
              <a:buNone/>
            </a:pPr>
            <a:r>
              <a:rPr lang="en-US" altLang="zh-CN" sz="2000" dirty="0" err="1" smtClean="0">
                <a:solidFill>
                  <a:srgbClr val="0070C0"/>
                </a:solidFill>
                <a:latin typeface="Calibri" pitchFamily="34" charset="0"/>
                <a:ea typeface="Cambria Math" pitchFamily="18" charset="0"/>
                <a:cs typeface="Calibri" pitchFamily="34" charset="0"/>
              </a:rPr>
              <a:t>query.Add</a:t>
            </a:r>
            <a:r>
              <a:rPr lang="en-US" altLang="zh-CN" sz="2000" dirty="0" smtClean="0">
                <a:solidFill>
                  <a:srgbClr val="0070C0"/>
                </a:solidFill>
                <a:latin typeface="Calibri" pitchFamily="34" charset="0"/>
                <a:ea typeface="Cambria Math" pitchFamily="18" charset="0"/>
                <a:cs typeface="Calibri" pitchFamily="34" charset="0"/>
              </a:rPr>
              <a:t>(q1,</a:t>
            </a:r>
            <a:r>
              <a:rPr lang="en-US" altLang="zh-CN" sz="2000" dirty="0">
                <a:solidFill>
                  <a:srgbClr val="0070C0"/>
                </a:solidFill>
                <a:latin typeface="Calibri" pitchFamily="34" charset="0"/>
                <a:ea typeface="Cambria Math" pitchFamily="18" charset="0"/>
                <a:cs typeface="Calibri" pitchFamily="34" charset="0"/>
              </a:rPr>
              <a:t> </a:t>
            </a:r>
            <a:r>
              <a:rPr lang="en-US" altLang="zh-CN" sz="2000" dirty="0" err="1" smtClean="0">
                <a:solidFill>
                  <a:srgbClr val="0070C0"/>
                </a:solidFill>
                <a:latin typeface="Calibri" pitchFamily="34" charset="0"/>
                <a:ea typeface="Cambria Math" pitchFamily="18" charset="0"/>
                <a:cs typeface="Calibri" pitchFamily="34" charset="0"/>
              </a:rPr>
              <a:t>BooleanClause.Occur.MUST</a:t>
            </a:r>
            <a:r>
              <a:rPr lang="en-US" altLang="zh-CN" sz="2000" dirty="0" smtClean="0">
                <a:solidFill>
                  <a:srgbClr val="0070C0"/>
                </a:solidFill>
                <a:latin typeface="Calibri" pitchFamily="34" charset="0"/>
                <a:ea typeface="Cambria Math" pitchFamily="18" charset="0"/>
                <a:cs typeface="Calibri" pitchFamily="34" charset="0"/>
              </a:rPr>
              <a:t>); </a:t>
            </a:r>
          </a:p>
          <a:p>
            <a:pPr marL="320675" lvl="1" indent="0">
              <a:buNone/>
            </a:pPr>
            <a:r>
              <a:rPr lang="en-US" altLang="zh-CN" sz="2000" dirty="0" err="1" smtClean="0">
                <a:solidFill>
                  <a:srgbClr val="0070C0"/>
                </a:solidFill>
                <a:latin typeface="Calibri" pitchFamily="34" charset="0"/>
                <a:ea typeface="Cambria Math" pitchFamily="18" charset="0"/>
                <a:cs typeface="Calibri" pitchFamily="34" charset="0"/>
              </a:rPr>
              <a:t>query.Add</a:t>
            </a:r>
            <a:r>
              <a:rPr lang="en-US" altLang="zh-CN" sz="2000" dirty="0" smtClean="0">
                <a:solidFill>
                  <a:srgbClr val="0070C0"/>
                </a:solidFill>
                <a:latin typeface="Calibri" pitchFamily="34" charset="0"/>
                <a:ea typeface="Cambria Math" pitchFamily="18" charset="0"/>
                <a:cs typeface="Calibri" pitchFamily="34" charset="0"/>
              </a:rPr>
              <a:t>(q2,</a:t>
            </a:r>
            <a:r>
              <a:rPr lang="en-US" altLang="zh-CN" sz="2000" dirty="0">
                <a:solidFill>
                  <a:srgbClr val="0070C0"/>
                </a:solidFill>
                <a:latin typeface="Calibri" pitchFamily="34" charset="0"/>
                <a:ea typeface="Cambria Math" pitchFamily="18" charset="0"/>
                <a:cs typeface="Calibri" pitchFamily="34" charset="0"/>
              </a:rPr>
              <a:t> </a:t>
            </a:r>
            <a:r>
              <a:rPr lang="en-US" altLang="zh-CN" sz="2000" dirty="0" err="1" smtClean="0">
                <a:solidFill>
                  <a:srgbClr val="0070C0"/>
                </a:solidFill>
                <a:latin typeface="Calibri" pitchFamily="34" charset="0"/>
                <a:ea typeface="Cambria Math" pitchFamily="18" charset="0"/>
                <a:cs typeface="Calibri" pitchFamily="34" charset="0"/>
              </a:rPr>
              <a:t>BooleanClause.Occur.MUST</a:t>
            </a:r>
            <a:r>
              <a:rPr lang="en-US" altLang="zh-CN" sz="2000" dirty="0" smtClean="0">
                <a:solidFill>
                  <a:srgbClr val="0070C0"/>
                </a:solidFill>
                <a:latin typeface="Calibri" pitchFamily="34" charset="0"/>
                <a:ea typeface="Cambria Math" pitchFamily="18" charset="0"/>
                <a:cs typeface="Calibri" pitchFamily="34" charset="0"/>
              </a:rPr>
              <a:t>);</a:t>
            </a:r>
          </a:p>
          <a:p>
            <a:endParaRPr lang="en-US" altLang="zh-CN" sz="2400" dirty="0" smtClean="0"/>
          </a:p>
          <a:p>
            <a:r>
              <a:rPr lang="en-US" altLang="zh-CN" sz="2400" dirty="0" err="1" smtClean="0"/>
              <a:t>BooleanClause.Occur</a:t>
            </a:r>
            <a:r>
              <a:rPr lang="zh-CN" altLang="en-US" sz="2400" dirty="0"/>
              <a:t>定义了子查询之间逻辑关系</a:t>
            </a:r>
            <a:endParaRPr lang="en-US" altLang="zh-CN" sz="2400" dirty="0"/>
          </a:p>
          <a:p>
            <a:pPr marL="606425" lvl="1" indent="-285750"/>
            <a:r>
              <a:rPr lang="zh-CN" altLang="en-US" sz="2000" dirty="0" smtClean="0">
                <a:latin typeface="Calibri" pitchFamily="34" charset="0"/>
                <a:ea typeface="Cambria Math" pitchFamily="18" charset="0"/>
                <a:cs typeface="Calibri" pitchFamily="34" charset="0"/>
              </a:rPr>
              <a:t>与（</a:t>
            </a:r>
            <a:r>
              <a:rPr lang="en-US" altLang="zh-CN" sz="2000" dirty="0" smtClean="0">
                <a:latin typeface="Calibri" pitchFamily="34" charset="0"/>
                <a:ea typeface="Cambria Math" pitchFamily="18" charset="0"/>
                <a:cs typeface="Calibri" pitchFamily="34" charset="0"/>
              </a:rPr>
              <a:t>AND</a:t>
            </a:r>
            <a:r>
              <a:rPr lang="zh-CN" altLang="en-US" sz="2000" dirty="0" smtClean="0">
                <a:latin typeface="Calibri" pitchFamily="34" charset="0"/>
                <a:ea typeface="Cambria Math" pitchFamily="18" charset="0"/>
                <a:cs typeface="Calibri" pitchFamily="34" charset="0"/>
              </a:rPr>
              <a:t>）：</a:t>
            </a:r>
            <a:r>
              <a:rPr lang="en-US" altLang="zh-CN" sz="2000" dirty="0" smtClean="0">
                <a:latin typeface="Calibri" pitchFamily="34" charset="0"/>
                <a:ea typeface="Cambria Math" pitchFamily="18" charset="0"/>
                <a:cs typeface="Calibri" pitchFamily="34" charset="0"/>
              </a:rPr>
              <a:t> </a:t>
            </a:r>
            <a:r>
              <a:rPr lang="en-US" altLang="zh-CN" sz="2000" dirty="0" err="1">
                <a:latin typeface="Calibri" pitchFamily="34" charset="0"/>
                <a:ea typeface="Cambria Math" pitchFamily="18" charset="0"/>
                <a:cs typeface="Calibri" pitchFamily="34" charset="0"/>
              </a:rPr>
              <a:t>BooleanClause.Occur.MUST</a:t>
            </a:r>
            <a:endParaRPr lang="en-US" altLang="zh-CN" sz="2000" dirty="0" smtClean="0">
              <a:latin typeface="Calibri" pitchFamily="34" charset="0"/>
              <a:ea typeface="Cambria Math" pitchFamily="18" charset="0"/>
              <a:cs typeface="Calibri" pitchFamily="34" charset="0"/>
            </a:endParaRPr>
          </a:p>
          <a:p>
            <a:pPr marL="606425" lvl="1" indent="-285750"/>
            <a:r>
              <a:rPr lang="zh-CN" altLang="en-US" sz="2000" dirty="0" smtClean="0">
                <a:latin typeface="Calibri" pitchFamily="34" charset="0"/>
                <a:ea typeface="Cambria Math" pitchFamily="18" charset="0"/>
                <a:cs typeface="Calibri" pitchFamily="34" charset="0"/>
              </a:rPr>
              <a:t>或（</a:t>
            </a:r>
            <a:r>
              <a:rPr lang="en-US" altLang="zh-CN" sz="2000" dirty="0" smtClean="0">
                <a:latin typeface="Calibri" pitchFamily="34" charset="0"/>
                <a:ea typeface="Cambria Math" pitchFamily="18" charset="0"/>
                <a:cs typeface="Calibri" pitchFamily="34" charset="0"/>
              </a:rPr>
              <a:t>OR</a:t>
            </a:r>
            <a:r>
              <a:rPr lang="zh-CN" altLang="en-US" sz="2000" dirty="0" smtClean="0">
                <a:latin typeface="Calibri" pitchFamily="34" charset="0"/>
                <a:ea typeface="Cambria Math" pitchFamily="18" charset="0"/>
                <a:cs typeface="Calibri" pitchFamily="34" charset="0"/>
              </a:rPr>
              <a:t>）：</a:t>
            </a:r>
            <a:r>
              <a:rPr lang="en-US" altLang="zh-CN" sz="2000" dirty="0" smtClean="0">
                <a:latin typeface="Calibri" pitchFamily="34" charset="0"/>
                <a:ea typeface="Cambria Math" pitchFamily="18" charset="0"/>
                <a:cs typeface="Calibri" pitchFamily="34" charset="0"/>
              </a:rPr>
              <a:t> </a:t>
            </a:r>
            <a:r>
              <a:rPr lang="en-US" altLang="zh-CN" sz="2000" dirty="0" err="1" smtClean="0">
                <a:latin typeface="Calibri" pitchFamily="34" charset="0"/>
                <a:ea typeface="Cambria Math" pitchFamily="18" charset="0"/>
                <a:cs typeface="Calibri" pitchFamily="34" charset="0"/>
              </a:rPr>
              <a:t>BooleanClause.Occur.SHOULD</a:t>
            </a:r>
            <a:endParaRPr lang="en-US" altLang="zh-CN" sz="2000" dirty="0" smtClean="0">
              <a:latin typeface="Calibri" pitchFamily="34" charset="0"/>
              <a:ea typeface="Cambria Math" pitchFamily="18" charset="0"/>
              <a:cs typeface="Calibri" pitchFamily="34" charset="0"/>
            </a:endParaRPr>
          </a:p>
          <a:p>
            <a:pPr marL="606425" lvl="1" indent="-285750"/>
            <a:r>
              <a:rPr lang="zh-CN" altLang="en-US" sz="2000" dirty="0" smtClean="0">
                <a:latin typeface="Calibri" pitchFamily="34" charset="0"/>
                <a:ea typeface="Cambria Math" pitchFamily="18" charset="0"/>
                <a:cs typeface="Calibri" pitchFamily="34" charset="0"/>
              </a:rPr>
              <a:t>非（</a:t>
            </a:r>
            <a:r>
              <a:rPr lang="en-US" altLang="zh-CN" sz="2000" dirty="0" smtClean="0">
                <a:latin typeface="Calibri" pitchFamily="34" charset="0"/>
                <a:ea typeface="Cambria Math" pitchFamily="18" charset="0"/>
                <a:cs typeface="Calibri" pitchFamily="34" charset="0"/>
              </a:rPr>
              <a:t>NOT</a:t>
            </a:r>
            <a:r>
              <a:rPr lang="zh-CN" altLang="en-US" sz="2000" dirty="0" smtClean="0">
                <a:latin typeface="Calibri" pitchFamily="34" charset="0"/>
                <a:ea typeface="Cambria Math" pitchFamily="18" charset="0"/>
                <a:cs typeface="Calibri" pitchFamily="34" charset="0"/>
              </a:rPr>
              <a:t>）：</a:t>
            </a:r>
            <a:r>
              <a:rPr lang="en-US" altLang="zh-CN" sz="2000" dirty="0" smtClean="0">
                <a:latin typeface="Calibri" pitchFamily="34" charset="0"/>
                <a:ea typeface="Cambria Math" pitchFamily="18" charset="0"/>
                <a:cs typeface="Calibri" pitchFamily="34" charset="0"/>
              </a:rPr>
              <a:t> </a:t>
            </a:r>
            <a:r>
              <a:rPr lang="en-US" altLang="zh-CN" sz="2000" dirty="0" err="1" smtClean="0">
                <a:latin typeface="Calibri" pitchFamily="34" charset="0"/>
                <a:ea typeface="Cambria Math" pitchFamily="18" charset="0"/>
                <a:cs typeface="Calibri" pitchFamily="34" charset="0"/>
              </a:rPr>
              <a:t>BooleanClause.Occur.MUST_NOT</a:t>
            </a:r>
            <a:endParaRPr lang="zh-CN" altLang="en-US" sz="2000" dirty="0">
              <a:latin typeface="Calibri" pitchFamily="34" charset="0"/>
              <a:ea typeface="Cambria Math" pitchFamily="18" charset="0"/>
              <a:cs typeface="Calibri" pitchFamily="34" charset="0"/>
            </a:endParaRPr>
          </a:p>
          <a:p>
            <a:endParaRPr lang="zh-CN" altLang="en-US" dirty="0"/>
          </a:p>
        </p:txBody>
      </p:sp>
    </p:spTree>
    <p:extLst>
      <p:ext uri="{BB962C8B-B14F-4D97-AF65-F5344CB8AC3E}">
        <p14:creationId xmlns:p14="http://schemas.microsoft.com/office/powerpoint/2010/main" val="29117126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搜索过滤（</a:t>
            </a:r>
            <a:r>
              <a:rPr lang="en-US" altLang="zh-CN" dirty="0" smtClean="0"/>
              <a:t>Filter</a:t>
            </a:r>
            <a:r>
              <a:rPr lang="zh-CN" altLang="en-US" dirty="0" smtClean="0"/>
              <a:t>）</a:t>
            </a:r>
            <a:endParaRPr lang="zh-CN" altLang="en-US" dirty="0"/>
          </a:p>
        </p:txBody>
      </p:sp>
      <p:sp>
        <p:nvSpPr>
          <p:cNvPr id="3" name="内容占位符 2"/>
          <p:cNvSpPr>
            <a:spLocks noGrp="1"/>
          </p:cNvSpPr>
          <p:nvPr>
            <p:ph sz="quarter" idx="13"/>
          </p:nvPr>
        </p:nvSpPr>
        <p:spPr>
          <a:xfrm>
            <a:off x="609600" y="1803400"/>
            <a:ext cx="7922840" cy="4793952"/>
          </a:xfrm>
        </p:spPr>
        <p:txBody>
          <a:bodyPr/>
          <a:lstStyle/>
          <a:p>
            <a:r>
              <a:rPr lang="en-US" altLang="zh-CN" sz="2000" dirty="0" smtClean="0"/>
              <a:t>Filter</a:t>
            </a:r>
            <a:r>
              <a:rPr lang="zh-CN" altLang="en-US" sz="2000" dirty="0" smtClean="0"/>
              <a:t>的作用</a:t>
            </a:r>
            <a:endParaRPr lang="en-US" altLang="zh-CN" sz="2000" dirty="0" smtClean="0"/>
          </a:p>
          <a:p>
            <a:pPr lvl="1"/>
            <a:r>
              <a:rPr lang="zh-CN" altLang="en-US" sz="1800" dirty="0" smtClean="0"/>
              <a:t>缩小搜索空间，把可能的搜索匹配结果限制在所有文档的一个子集中</a:t>
            </a:r>
            <a:endParaRPr lang="en-US" altLang="zh-CN" sz="1800" dirty="0" smtClean="0"/>
          </a:p>
          <a:p>
            <a:pPr lvl="1"/>
            <a:r>
              <a:rPr lang="zh-CN" altLang="en-US" sz="1800" dirty="0" smtClean="0"/>
              <a:t>可以实现在搜索结果中的继续搜索特性</a:t>
            </a:r>
            <a:endParaRPr lang="en-US" altLang="zh-CN" sz="1800" dirty="0" smtClean="0"/>
          </a:p>
          <a:p>
            <a:r>
              <a:rPr lang="en-US" altLang="zh-CN" sz="2000" dirty="0" smtClean="0"/>
              <a:t>Filter</a:t>
            </a:r>
            <a:r>
              <a:rPr lang="zh-CN" altLang="en-US" sz="2000" dirty="0" smtClean="0"/>
              <a:t>与</a:t>
            </a:r>
            <a:r>
              <a:rPr lang="en-US" altLang="zh-CN" sz="2000" dirty="0" smtClean="0"/>
              <a:t>Query</a:t>
            </a:r>
            <a:r>
              <a:rPr lang="zh-CN" altLang="en-US" sz="2000" dirty="0" smtClean="0"/>
              <a:t>的区别</a:t>
            </a:r>
            <a:endParaRPr lang="en-US" altLang="zh-CN" sz="2000" dirty="0" smtClean="0"/>
          </a:p>
          <a:p>
            <a:pPr lvl="1"/>
            <a:r>
              <a:rPr lang="en-US" altLang="zh-CN" sz="1800" dirty="0"/>
              <a:t>Filter</a:t>
            </a:r>
            <a:r>
              <a:rPr lang="zh-CN" altLang="en-US" sz="1800" dirty="0"/>
              <a:t>没有评分操作</a:t>
            </a:r>
            <a:endParaRPr lang="en-US" altLang="zh-CN" sz="1800" dirty="0"/>
          </a:p>
          <a:p>
            <a:pPr lvl="1"/>
            <a:r>
              <a:rPr lang="en-US" altLang="zh-CN" sz="1800" dirty="0"/>
              <a:t>Filter</a:t>
            </a:r>
            <a:r>
              <a:rPr lang="zh-CN" altLang="en-US" sz="1800" dirty="0"/>
              <a:t>通常比</a:t>
            </a:r>
            <a:r>
              <a:rPr lang="en-US" altLang="zh-CN" sz="1800" dirty="0"/>
              <a:t>Query</a:t>
            </a:r>
            <a:r>
              <a:rPr lang="zh-CN" altLang="en-US" sz="1800" dirty="0"/>
              <a:t>有更好的性能表现</a:t>
            </a:r>
            <a:endParaRPr lang="en-US" altLang="zh-CN" sz="1800" dirty="0"/>
          </a:p>
          <a:p>
            <a:pPr lvl="1"/>
            <a:r>
              <a:rPr lang="en-US" altLang="zh-CN" sz="1800" dirty="0"/>
              <a:t>Filter</a:t>
            </a:r>
            <a:r>
              <a:rPr lang="zh-CN" altLang="en-US" sz="1800" dirty="0"/>
              <a:t>可以缓存过滤结果，提高搜索性能</a:t>
            </a:r>
            <a:endParaRPr lang="en-US" altLang="zh-CN" sz="1800" dirty="0"/>
          </a:p>
          <a:p>
            <a:r>
              <a:rPr lang="zh-CN" altLang="en-US" sz="2000" dirty="0" smtClean="0"/>
              <a:t>什么情况下使用</a:t>
            </a:r>
            <a:r>
              <a:rPr lang="en-US" altLang="zh-CN" sz="2000" dirty="0" smtClean="0"/>
              <a:t>Filter</a:t>
            </a:r>
          </a:p>
          <a:p>
            <a:pPr lvl="1"/>
            <a:r>
              <a:rPr lang="en-US" altLang="zh-CN" sz="1800" dirty="0"/>
              <a:t>Filter</a:t>
            </a:r>
            <a:r>
              <a:rPr lang="zh-CN" altLang="en-US" sz="1800" dirty="0"/>
              <a:t>必须在</a:t>
            </a:r>
            <a:r>
              <a:rPr lang="en-US" altLang="zh-CN" sz="1800" dirty="0"/>
              <a:t>Query</a:t>
            </a:r>
            <a:r>
              <a:rPr lang="zh-CN" altLang="en-US" sz="1800" dirty="0"/>
              <a:t>不为</a:t>
            </a:r>
            <a:r>
              <a:rPr lang="en-US" altLang="zh-CN" sz="1800" dirty="0"/>
              <a:t>null</a:t>
            </a:r>
            <a:r>
              <a:rPr lang="zh-CN" altLang="en-US" sz="1800" dirty="0"/>
              <a:t>的情况下才有</a:t>
            </a:r>
            <a:r>
              <a:rPr lang="zh-CN" altLang="en-US" sz="1800" dirty="0" smtClean="0"/>
              <a:t>作用</a:t>
            </a:r>
            <a:endParaRPr lang="en-US" altLang="zh-CN" sz="1800" dirty="0" smtClean="0"/>
          </a:p>
          <a:p>
            <a:pPr lvl="1"/>
            <a:r>
              <a:rPr lang="zh-CN" altLang="en-US" sz="1800" dirty="0" smtClean="0"/>
              <a:t>不</a:t>
            </a:r>
            <a:r>
              <a:rPr lang="zh-CN" altLang="en-US" sz="1800" dirty="0"/>
              <a:t>影响相关性的搜索</a:t>
            </a:r>
            <a:r>
              <a:rPr lang="zh-CN" altLang="en-US" sz="1800" dirty="0" smtClean="0"/>
              <a:t>条件或</a:t>
            </a:r>
            <a:r>
              <a:rPr lang="zh-CN" altLang="en-US" sz="1800" dirty="0"/>
              <a:t>需要限制范围的条件</a:t>
            </a:r>
            <a:r>
              <a:rPr lang="zh-CN" altLang="en-US" sz="1800" dirty="0" smtClean="0"/>
              <a:t>，</a:t>
            </a:r>
            <a:r>
              <a:rPr lang="zh-CN" altLang="en-US" sz="1800" dirty="0"/>
              <a:t>如日期、地区、年龄、</a:t>
            </a:r>
            <a:r>
              <a:rPr lang="zh-CN" altLang="en-US" sz="1800" dirty="0" smtClean="0"/>
              <a:t>性别、</a:t>
            </a:r>
            <a:r>
              <a:rPr lang="zh-CN" altLang="en-US" sz="1800" dirty="0"/>
              <a:t>分组、</a:t>
            </a:r>
            <a:r>
              <a:rPr lang="en-US" altLang="zh-CN" sz="1800" dirty="0"/>
              <a:t>Owner</a:t>
            </a:r>
          </a:p>
          <a:p>
            <a:pPr lvl="1"/>
            <a:r>
              <a:rPr lang="en-US" altLang="zh-CN" sz="1800" dirty="0" err="1" smtClean="0"/>
              <a:t>RangeQuery</a:t>
            </a:r>
            <a:r>
              <a:rPr lang="zh-CN" altLang="en-US" sz="1800" dirty="0" smtClean="0"/>
              <a:t>搜索范围过大，可以用</a:t>
            </a:r>
            <a:r>
              <a:rPr lang="en-US" altLang="zh-CN" sz="1800" dirty="0" err="1" smtClean="0"/>
              <a:t>RangeFilter</a:t>
            </a:r>
            <a:r>
              <a:rPr lang="zh-CN" altLang="en-US" sz="1800" dirty="0" smtClean="0"/>
              <a:t>替代</a:t>
            </a:r>
            <a:endParaRPr lang="en-US" altLang="zh-CN" sz="1800" dirty="0"/>
          </a:p>
          <a:p>
            <a:pPr lvl="1"/>
            <a:r>
              <a:rPr lang="zh-CN" altLang="en-US" sz="1800" dirty="0"/>
              <a:t>相同的查询条件不断缩小查询范围，可以使用缓存提高搜索性能，如淘宝的商品搜索</a:t>
            </a:r>
          </a:p>
        </p:txBody>
      </p:sp>
    </p:spTree>
    <p:extLst>
      <p:ext uri="{BB962C8B-B14F-4D97-AF65-F5344CB8AC3E}">
        <p14:creationId xmlns:p14="http://schemas.microsoft.com/office/powerpoint/2010/main" val="2949653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搜索过滤代码示例</a:t>
            </a:r>
            <a:endParaRPr lang="zh-CN" altLang="en-US" dirty="0"/>
          </a:p>
        </p:txBody>
      </p:sp>
      <p:sp>
        <p:nvSpPr>
          <p:cNvPr id="3" name="内容占位符 2"/>
          <p:cNvSpPr>
            <a:spLocks noGrp="1"/>
          </p:cNvSpPr>
          <p:nvPr>
            <p:ph sz="quarter" idx="13"/>
          </p:nvPr>
        </p:nvSpPr>
        <p:spPr/>
        <p:txBody>
          <a:bodyPr/>
          <a:lstStyle/>
          <a:p>
            <a:r>
              <a:rPr lang="en-US" altLang="zh-CN" dirty="0" err="1" smtClean="0"/>
              <a:t>TermRangeFilter</a:t>
            </a:r>
            <a:endParaRPr lang="en-US" altLang="zh-CN" dirty="0" smtClean="0"/>
          </a:p>
          <a:p>
            <a:pPr marL="320675" lvl="1" indent="0">
              <a:buNone/>
            </a:pPr>
            <a:r>
              <a:rPr lang="en-US" altLang="zh-CN" sz="2000" dirty="0">
                <a:solidFill>
                  <a:srgbClr val="0070C0"/>
                </a:solidFill>
                <a:latin typeface="Calibri" pitchFamily="34" charset="0"/>
                <a:ea typeface="Cambria Math" pitchFamily="18" charset="0"/>
                <a:cs typeface="Calibri" pitchFamily="34" charset="0"/>
              </a:rPr>
              <a:t>Filter </a:t>
            </a:r>
            <a:r>
              <a:rPr lang="en-US" altLang="zh-CN" sz="2000" dirty="0" err="1">
                <a:solidFill>
                  <a:srgbClr val="0070C0"/>
                </a:solidFill>
                <a:latin typeface="Calibri" pitchFamily="34" charset="0"/>
                <a:ea typeface="Cambria Math" pitchFamily="18" charset="0"/>
                <a:cs typeface="Calibri" pitchFamily="34" charset="0"/>
              </a:rPr>
              <a:t>filter</a:t>
            </a:r>
            <a:r>
              <a:rPr lang="en-US" altLang="zh-CN" sz="2000" dirty="0">
                <a:solidFill>
                  <a:srgbClr val="0070C0"/>
                </a:solidFill>
                <a:latin typeface="Calibri" pitchFamily="34" charset="0"/>
                <a:ea typeface="Cambria Math" pitchFamily="18" charset="0"/>
                <a:cs typeface="Calibri" pitchFamily="34" charset="0"/>
              </a:rPr>
              <a:t> = new </a:t>
            </a:r>
            <a:r>
              <a:rPr lang="en-US" altLang="zh-CN" sz="2000" dirty="0" err="1">
                <a:solidFill>
                  <a:srgbClr val="0070C0"/>
                </a:solidFill>
                <a:latin typeface="Calibri" pitchFamily="34" charset="0"/>
                <a:ea typeface="Cambria Math" pitchFamily="18" charset="0"/>
                <a:cs typeface="Calibri" pitchFamily="34" charset="0"/>
              </a:rPr>
              <a:t>TermRangeFilter</a:t>
            </a:r>
            <a:r>
              <a:rPr lang="en-US" altLang="zh-CN" sz="2000" dirty="0">
                <a:solidFill>
                  <a:srgbClr val="0070C0"/>
                </a:solidFill>
                <a:latin typeface="Calibri" pitchFamily="34" charset="0"/>
                <a:ea typeface="Cambria Math" pitchFamily="18" charset="0"/>
                <a:cs typeface="Calibri" pitchFamily="34" charset="0"/>
              </a:rPr>
              <a:t>(“Age”,”000”,”018”,true,true);</a:t>
            </a:r>
          </a:p>
          <a:p>
            <a:pPr marL="320675" lvl="1" indent="0">
              <a:buNone/>
            </a:pPr>
            <a:r>
              <a:rPr lang="en-US" altLang="zh-CN" sz="2000" dirty="0" err="1" smtClean="0">
                <a:solidFill>
                  <a:srgbClr val="0070C0"/>
                </a:solidFill>
                <a:latin typeface="Calibri" pitchFamily="34" charset="0"/>
                <a:ea typeface="Cambria Math" pitchFamily="18" charset="0"/>
                <a:cs typeface="Calibri" pitchFamily="34" charset="0"/>
              </a:rPr>
              <a:t>searcher.Search</a:t>
            </a:r>
            <a:r>
              <a:rPr lang="en-US" altLang="zh-CN" sz="2000" dirty="0" smtClean="0">
                <a:solidFill>
                  <a:srgbClr val="0070C0"/>
                </a:solidFill>
                <a:latin typeface="Calibri" pitchFamily="34" charset="0"/>
                <a:ea typeface="Cambria Math" pitchFamily="18" charset="0"/>
                <a:cs typeface="Calibri" pitchFamily="34" charset="0"/>
              </a:rPr>
              <a:t>(query</a:t>
            </a:r>
            <a:r>
              <a:rPr lang="en-US" altLang="zh-CN" sz="2000" dirty="0">
                <a:solidFill>
                  <a:srgbClr val="0070C0"/>
                </a:solidFill>
                <a:latin typeface="Calibri" pitchFamily="34" charset="0"/>
                <a:ea typeface="Cambria Math" pitchFamily="18" charset="0"/>
                <a:cs typeface="Calibri" pitchFamily="34" charset="0"/>
              </a:rPr>
              <a:t>, filter, 100);</a:t>
            </a:r>
          </a:p>
          <a:p>
            <a:pPr marL="0" indent="0">
              <a:buNone/>
            </a:pPr>
            <a:r>
              <a:rPr lang="en-US" altLang="zh-CN" sz="2000" dirty="0" smtClean="0"/>
              <a:t>   </a:t>
            </a:r>
            <a:r>
              <a:rPr lang="zh-CN" altLang="en-US" sz="2000" dirty="0" smtClean="0"/>
              <a:t>可以看出</a:t>
            </a:r>
            <a:r>
              <a:rPr lang="en-US" altLang="zh-CN" sz="2000" dirty="0" smtClean="0"/>
              <a:t>Filter</a:t>
            </a:r>
            <a:r>
              <a:rPr lang="zh-CN" altLang="en-US" sz="2000" dirty="0" smtClean="0"/>
              <a:t>的使用与</a:t>
            </a:r>
            <a:r>
              <a:rPr lang="en-US" altLang="zh-CN" sz="2000" dirty="0" smtClean="0"/>
              <a:t>Query</a:t>
            </a:r>
            <a:r>
              <a:rPr lang="zh-CN" altLang="en-US" sz="2000" dirty="0" smtClean="0"/>
              <a:t>很相似，</a:t>
            </a:r>
            <a:r>
              <a:rPr lang="en-US" altLang="zh-CN" sz="2000" dirty="0" err="1" smtClean="0"/>
              <a:t>NumericRangeFilter</a:t>
            </a:r>
            <a:r>
              <a:rPr lang="zh-CN" altLang="en-US" sz="2000" dirty="0" smtClean="0"/>
              <a:t>、      </a:t>
            </a:r>
            <a:r>
              <a:rPr lang="en-US" altLang="zh-CN" sz="2000" dirty="0" err="1" smtClean="0"/>
              <a:t>PrefixFilter</a:t>
            </a:r>
            <a:r>
              <a:rPr lang="zh-CN" altLang="en-US" sz="2000" dirty="0" smtClean="0"/>
              <a:t>等也是这样</a:t>
            </a:r>
            <a:endParaRPr lang="en-US" altLang="zh-CN" sz="2000" dirty="0" smtClean="0"/>
          </a:p>
          <a:p>
            <a:r>
              <a:rPr lang="zh-CN" altLang="en-US" dirty="0" smtClean="0"/>
              <a:t>将</a:t>
            </a:r>
            <a:r>
              <a:rPr lang="en-US" altLang="zh-CN" dirty="0" smtClean="0"/>
              <a:t>Query</a:t>
            </a:r>
            <a:r>
              <a:rPr lang="zh-CN" altLang="en-US" dirty="0" smtClean="0"/>
              <a:t>转为</a:t>
            </a:r>
            <a:r>
              <a:rPr lang="en-US" altLang="zh-CN" dirty="0" smtClean="0"/>
              <a:t>Filter</a:t>
            </a:r>
          </a:p>
          <a:p>
            <a:pPr marL="320675" lvl="1" indent="0">
              <a:buNone/>
            </a:pPr>
            <a:r>
              <a:rPr lang="en-US" altLang="zh-CN" sz="2000" dirty="0" err="1" smtClean="0">
                <a:solidFill>
                  <a:srgbClr val="0070C0"/>
                </a:solidFill>
                <a:latin typeface="Calibri" pitchFamily="34" charset="0"/>
                <a:ea typeface="Cambria Math" pitchFamily="18" charset="0"/>
                <a:cs typeface="Calibri" pitchFamily="34" charset="0"/>
              </a:rPr>
              <a:t>TermQuery</a:t>
            </a:r>
            <a:r>
              <a:rPr lang="en-US" altLang="zh-CN" sz="2000" dirty="0" smtClean="0">
                <a:solidFill>
                  <a:srgbClr val="0070C0"/>
                </a:solidFill>
                <a:latin typeface="Calibri" pitchFamily="34" charset="0"/>
                <a:ea typeface="Cambria Math" pitchFamily="18" charset="0"/>
                <a:cs typeface="Calibri" pitchFamily="34" charset="0"/>
              </a:rPr>
              <a:t> query = new </a:t>
            </a:r>
            <a:r>
              <a:rPr lang="en-US" altLang="zh-CN" sz="2000" dirty="0" err="1" smtClean="0">
                <a:solidFill>
                  <a:srgbClr val="0070C0"/>
                </a:solidFill>
                <a:latin typeface="Calibri" pitchFamily="34" charset="0"/>
                <a:ea typeface="Cambria Math" pitchFamily="18" charset="0"/>
                <a:cs typeface="Calibri" pitchFamily="34" charset="0"/>
              </a:rPr>
              <a:t>TermQuery</a:t>
            </a:r>
            <a:r>
              <a:rPr lang="en-US" altLang="zh-CN" sz="2000" dirty="0" smtClean="0">
                <a:solidFill>
                  <a:srgbClr val="0070C0"/>
                </a:solidFill>
                <a:latin typeface="Calibri" pitchFamily="34" charset="0"/>
                <a:ea typeface="Cambria Math" pitchFamily="18" charset="0"/>
                <a:cs typeface="Calibri" pitchFamily="34" charset="0"/>
              </a:rPr>
              <a:t>(new Term(“Owner”, “Tom”));</a:t>
            </a:r>
          </a:p>
          <a:p>
            <a:pPr marL="320675" lvl="1" indent="0">
              <a:buNone/>
            </a:pPr>
            <a:r>
              <a:rPr lang="en-US" altLang="zh-CN" sz="2000" dirty="0" smtClean="0">
                <a:solidFill>
                  <a:srgbClr val="0070C0"/>
                </a:solidFill>
                <a:latin typeface="Calibri" pitchFamily="34" charset="0"/>
                <a:ea typeface="Cambria Math" pitchFamily="18" charset="0"/>
                <a:cs typeface="Calibri" pitchFamily="34" charset="0"/>
              </a:rPr>
              <a:t>Filter </a:t>
            </a:r>
            <a:r>
              <a:rPr lang="en-US" altLang="zh-CN" sz="2000" dirty="0" err="1">
                <a:solidFill>
                  <a:srgbClr val="0070C0"/>
                </a:solidFill>
                <a:latin typeface="Calibri" pitchFamily="34" charset="0"/>
                <a:ea typeface="Cambria Math" pitchFamily="18" charset="0"/>
                <a:cs typeface="Calibri" pitchFamily="34" charset="0"/>
              </a:rPr>
              <a:t>filter</a:t>
            </a:r>
            <a:r>
              <a:rPr lang="en-US" altLang="zh-CN" sz="2000" dirty="0">
                <a:solidFill>
                  <a:srgbClr val="0070C0"/>
                </a:solidFill>
                <a:latin typeface="Calibri" pitchFamily="34" charset="0"/>
                <a:ea typeface="Cambria Math" pitchFamily="18" charset="0"/>
                <a:cs typeface="Calibri" pitchFamily="34" charset="0"/>
              </a:rPr>
              <a:t> = new </a:t>
            </a:r>
            <a:r>
              <a:rPr lang="en-US" altLang="zh-CN" sz="2000" dirty="0" err="1">
                <a:solidFill>
                  <a:srgbClr val="0070C0"/>
                </a:solidFill>
                <a:latin typeface="Calibri" pitchFamily="34" charset="0"/>
                <a:ea typeface="Cambria Math" pitchFamily="18" charset="0"/>
                <a:cs typeface="Calibri" pitchFamily="34" charset="0"/>
              </a:rPr>
              <a:t>QueryWrapperFilter</a:t>
            </a:r>
            <a:r>
              <a:rPr lang="en-US" altLang="zh-CN" sz="2000" dirty="0">
                <a:solidFill>
                  <a:srgbClr val="0070C0"/>
                </a:solidFill>
                <a:latin typeface="Calibri" pitchFamily="34" charset="0"/>
                <a:ea typeface="Cambria Math" pitchFamily="18" charset="0"/>
                <a:cs typeface="Calibri" pitchFamily="34" charset="0"/>
              </a:rPr>
              <a:t>(query</a:t>
            </a:r>
            <a:r>
              <a:rPr lang="en-US" altLang="zh-CN" sz="2000" dirty="0" smtClean="0">
                <a:solidFill>
                  <a:srgbClr val="0070C0"/>
                </a:solidFill>
                <a:latin typeface="Calibri" pitchFamily="34" charset="0"/>
                <a:ea typeface="Cambria Math" pitchFamily="18" charset="0"/>
                <a:cs typeface="Calibri" pitchFamily="34" charset="0"/>
              </a:rPr>
              <a:t>);</a:t>
            </a:r>
          </a:p>
          <a:p>
            <a:pPr marL="320675" lvl="1" indent="0">
              <a:buNone/>
            </a:pPr>
            <a:endParaRPr lang="en-US" altLang="zh-CN" sz="2000" dirty="0">
              <a:solidFill>
                <a:srgbClr val="0070C0"/>
              </a:solidFill>
              <a:latin typeface="Calibri" pitchFamily="34" charset="0"/>
              <a:ea typeface="Cambria Math" pitchFamily="18" charset="0"/>
              <a:cs typeface="Calibri" pitchFamily="34" charset="0"/>
            </a:endParaRPr>
          </a:p>
          <a:p>
            <a:pPr marL="320675" lvl="1" indent="0">
              <a:buNone/>
            </a:pPr>
            <a:r>
              <a:rPr lang="zh-CN" altLang="en-US" sz="2000" dirty="0" smtClean="0">
                <a:latin typeface="Calibri" pitchFamily="34" charset="0"/>
                <a:ea typeface="Cambria Math" pitchFamily="18" charset="0"/>
                <a:cs typeface="Calibri" pitchFamily="34" charset="0"/>
              </a:rPr>
              <a:t>此</a:t>
            </a:r>
            <a:r>
              <a:rPr lang="en-US" altLang="zh-CN" sz="2000" dirty="0" smtClean="0">
                <a:latin typeface="Calibri" pitchFamily="34" charset="0"/>
                <a:ea typeface="Cambria Math" pitchFamily="18" charset="0"/>
                <a:cs typeface="Calibri" pitchFamily="34" charset="0"/>
              </a:rPr>
              <a:t>Filter</a:t>
            </a:r>
            <a:r>
              <a:rPr lang="zh-CN" altLang="en-US" sz="2000" dirty="0" smtClean="0">
                <a:latin typeface="Calibri" pitchFamily="34" charset="0"/>
                <a:ea typeface="Cambria Math" pitchFamily="18" charset="0"/>
                <a:cs typeface="Calibri" pitchFamily="34" charset="0"/>
              </a:rPr>
              <a:t>实现了安全过滤器功能，限定了只能搜索</a:t>
            </a:r>
            <a:r>
              <a:rPr lang="en-US" altLang="zh-CN" sz="2000" dirty="0" smtClean="0">
                <a:latin typeface="Calibri" pitchFamily="34" charset="0"/>
                <a:ea typeface="Cambria Math" pitchFamily="18" charset="0"/>
                <a:cs typeface="Calibri" pitchFamily="34" charset="0"/>
              </a:rPr>
              <a:t>Owner</a:t>
            </a:r>
            <a:r>
              <a:rPr lang="zh-CN" altLang="en-US" sz="2000" dirty="0" smtClean="0">
                <a:latin typeface="Calibri" pitchFamily="34" charset="0"/>
                <a:ea typeface="Cambria Math" pitchFamily="18" charset="0"/>
                <a:cs typeface="Calibri" pitchFamily="34" charset="0"/>
              </a:rPr>
              <a:t>为</a:t>
            </a:r>
            <a:r>
              <a:rPr lang="en-US" altLang="zh-CN" sz="2000" dirty="0" smtClean="0">
                <a:latin typeface="Calibri" pitchFamily="34" charset="0"/>
                <a:ea typeface="Cambria Math" pitchFamily="18" charset="0"/>
                <a:cs typeface="Calibri" pitchFamily="34" charset="0"/>
              </a:rPr>
              <a:t>Tom</a:t>
            </a:r>
            <a:r>
              <a:rPr lang="zh-CN" altLang="en-US" sz="2000" dirty="0" smtClean="0">
                <a:latin typeface="Calibri" pitchFamily="34" charset="0"/>
                <a:ea typeface="Cambria Math" pitchFamily="18" charset="0"/>
                <a:cs typeface="Calibri" pitchFamily="34" charset="0"/>
              </a:rPr>
              <a:t>的记录</a:t>
            </a:r>
            <a:endParaRPr lang="zh-CN" altLang="en-US" sz="2000" dirty="0">
              <a:latin typeface="Calibri" pitchFamily="34" charset="0"/>
              <a:ea typeface="Cambria Math" pitchFamily="18" charset="0"/>
              <a:cs typeface="Calibri" pitchFamily="34" charset="0"/>
            </a:endParaRPr>
          </a:p>
        </p:txBody>
      </p:sp>
    </p:spTree>
    <p:extLst>
      <p:ext uri="{BB962C8B-B14F-4D97-AF65-F5344CB8AC3E}">
        <p14:creationId xmlns:p14="http://schemas.microsoft.com/office/powerpoint/2010/main" val="2947551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搜索排序（</a:t>
            </a:r>
            <a:r>
              <a:rPr lang="en-US" altLang="zh-CN" dirty="0" smtClean="0"/>
              <a:t>Sort</a:t>
            </a:r>
            <a:r>
              <a:rPr lang="zh-CN" altLang="en-US" dirty="0" smtClean="0"/>
              <a:t>）</a:t>
            </a:r>
            <a:endParaRPr lang="zh-CN" altLang="en-US" dirty="0"/>
          </a:p>
        </p:txBody>
      </p:sp>
      <p:sp>
        <p:nvSpPr>
          <p:cNvPr id="3" name="内容占位符 2"/>
          <p:cNvSpPr>
            <a:spLocks noGrp="1"/>
          </p:cNvSpPr>
          <p:nvPr>
            <p:ph sz="quarter" idx="13"/>
          </p:nvPr>
        </p:nvSpPr>
        <p:spPr>
          <a:xfrm>
            <a:off x="609600" y="1803400"/>
            <a:ext cx="8282880" cy="4368800"/>
          </a:xfrm>
        </p:spPr>
        <p:txBody>
          <a:bodyPr/>
          <a:lstStyle/>
          <a:p>
            <a:r>
              <a:rPr lang="en-US" altLang="zh-CN" sz="2600" dirty="0" err="1" smtClean="0"/>
              <a:t>Lucene</a:t>
            </a:r>
            <a:r>
              <a:rPr lang="zh-CN" altLang="en-US" sz="2600" dirty="0" smtClean="0"/>
              <a:t>默认根据评分（关联性）倒序排列</a:t>
            </a:r>
            <a:endParaRPr lang="en-US" altLang="zh-CN" sz="2600" dirty="0" smtClean="0"/>
          </a:p>
          <a:p>
            <a:r>
              <a:rPr lang="zh-CN" altLang="en-US" sz="2600" dirty="0" smtClean="0"/>
              <a:t>内置排序</a:t>
            </a:r>
            <a:endParaRPr lang="en-US" altLang="zh-CN" sz="2600" dirty="0" smtClean="0"/>
          </a:p>
          <a:p>
            <a:pPr lvl="1"/>
            <a:r>
              <a:rPr lang="zh-CN" altLang="en-US" sz="2000" dirty="0" smtClean="0"/>
              <a:t>按相关性排序：</a:t>
            </a:r>
            <a:r>
              <a:rPr lang="en-US" altLang="zh-CN" sz="2000" dirty="0" err="1" smtClean="0"/>
              <a:t>Sort.RELEVANCE</a:t>
            </a:r>
            <a:r>
              <a:rPr lang="zh-CN" altLang="en-US" sz="2000" dirty="0" smtClean="0"/>
              <a:t> </a:t>
            </a:r>
            <a:r>
              <a:rPr lang="en-US" altLang="zh-CN" sz="2000" dirty="0" smtClean="0"/>
              <a:t>= new Sort() = NULL</a:t>
            </a:r>
          </a:p>
          <a:p>
            <a:pPr lvl="1"/>
            <a:r>
              <a:rPr lang="zh-CN" altLang="en-US" sz="2000" dirty="0" smtClean="0"/>
              <a:t>按索引顺序排序：</a:t>
            </a:r>
            <a:r>
              <a:rPr lang="en-US" altLang="zh-CN" sz="2000" dirty="0" err="1" smtClean="0"/>
              <a:t>Sort.INDEXORDER</a:t>
            </a:r>
            <a:endParaRPr lang="en-US" altLang="zh-CN" sz="2000" dirty="0" smtClean="0"/>
          </a:p>
          <a:p>
            <a:r>
              <a:rPr lang="zh-CN" altLang="en-US" sz="2600" dirty="0" smtClean="0"/>
              <a:t>根据域（</a:t>
            </a:r>
            <a:r>
              <a:rPr lang="en-US" altLang="zh-CN" sz="2600" dirty="0" smtClean="0"/>
              <a:t>Field</a:t>
            </a:r>
            <a:r>
              <a:rPr lang="zh-CN" altLang="en-US" sz="2600" dirty="0" smtClean="0"/>
              <a:t>）排序</a:t>
            </a:r>
            <a:endParaRPr lang="en-US" altLang="zh-CN" sz="2600" dirty="0" smtClean="0"/>
          </a:p>
          <a:p>
            <a:pPr lvl="1"/>
            <a:r>
              <a:rPr lang="zh-CN" altLang="en-US" sz="2000" dirty="0" smtClean="0"/>
              <a:t>需要排序的</a:t>
            </a:r>
            <a:r>
              <a:rPr lang="en-US" altLang="zh-CN" sz="2000" dirty="0" smtClean="0"/>
              <a:t>Field</a:t>
            </a:r>
            <a:r>
              <a:rPr lang="zh-CN" altLang="en-US" sz="2000" dirty="0" smtClean="0"/>
              <a:t>在索引时必须是</a:t>
            </a:r>
            <a:r>
              <a:rPr lang="en-US" altLang="zh-CN" sz="2000" dirty="0" err="1" smtClean="0"/>
              <a:t>Field.Index.NOT_ANALYZED</a:t>
            </a:r>
            <a:r>
              <a:rPr lang="zh-CN" altLang="en-US" sz="2000" dirty="0" smtClean="0"/>
              <a:t>和</a:t>
            </a:r>
            <a:r>
              <a:rPr lang="en-US" altLang="zh-CN" sz="2000" dirty="0" err="1" smtClean="0"/>
              <a:t>Field.Store.YES</a:t>
            </a:r>
            <a:endParaRPr lang="en-US" altLang="zh-CN" sz="2000" dirty="0" smtClean="0"/>
          </a:p>
          <a:p>
            <a:pPr lvl="1"/>
            <a:r>
              <a:rPr lang="zh-CN" altLang="en-US" sz="2000" dirty="0"/>
              <a:t>域</a:t>
            </a:r>
            <a:r>
              <a:rPr lang="zh-CN" altLang="en-US" sz="2000" dirty="0" smtClean="0"/>
              <a:t>排序对数字域和文本域默认都是采用升序排序</a:t>
            </a:r>
            <a:endParaRPr lang="en-US" altLang="zh-CN" sz="2000" dirty="0" smtClean="0"/>
          </a:p>
          <a:p>
            <a:pPr lvl="1"/>
            <a:r>
              <a:rPr lang="zh-CN" altLang="en-US" sz="2000" dirty="0" smtClean="0"/>
              <a:t>需注意文本</a:t>
            </a:r>
            <a:r>
              <a:rPr lang="en-US" altLang="zh-CN" sz="2000" dirty="0" smtClean="0"/>
              <a:t>Field</a:t>
            </a:r>
            <a:r>
              <a:rPr lang="zh-CN" altLang="en-US" sz="2000" dirty="0" smtClean="0"/>
              <a:t>的排序是根据</a:t>
            </a:r>
            <a:r>
              <a:rPr lang="en-US" altLang="zh-CN" sz="2000" dirty="0" err="1" smtClean="0"/>
              <a:t>string.CompareTo</a:t>
            </a:r>
            <a:r>
              <a:rPr lang="en-US" altLang="zh-CN" sz="2000" dirty="0" smtClean="0"/>
              <a:t>()</a:t>
            </a:r>
            <a:r>
              <a:rPr lang="zh-CN" altLang="en-US" sz="2000" dirty="0" smtClean="0"/>
              <a:t>方法，对于数字存储为文本的</a:t>
            </a:r>
            <a:r>
              <a:rPr lang="en-US" altLang="zh-CN" sz="2000" dirty="0" smtClean="0"/>
              <a:t>Field</a:t>
            </a:r>
            <a:r>
              <a:rPr lang="zh-CN" altLang="en-US" sz="2000" dirty="0" smtClean="0"/>
              <a:t>，需要在存储前先用</a:t>
            </a:r>
            <a:r>
              <a:rPr lang="en-US" altLang="zh-CN" sz="2000" dirty="0" smtClean="0"/>
              <a:t>0</a:t>
            </a:r>
            <a:r>
              <a:rPr lang="zh-CN" altLang="en-US" sz="2000" dirty="0" smtClean="0"/>
              <a:t>填充至固定长度</a:t>
            </a:r>
            <a:endParaRPr lang="zh-CN" altLang="en-US" sz="2000" dirty="0"/>
          </a:p>
        </p:txBody>
      </p:sp>
    </p:spTree>
    <p:extLst>
      <p:ext uri="{BB962C8B-B14F-4D97-AF65-F5344CB8AC3E}">
        <p14:creationId xmlns:p14="http://schemas.microsoft.com/office/powerpoint/2010/main" val="2462974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索引排序代码示例</a:t>
            </a:r>
            <a:endParaRPr lang="zh-CN" altLang="en-US" dirty="0"/>
          </a:p>
        </p:txBody>
      </p:sp>
      <p:sp>
        <p:nvSpPr>
          <p:cNvPr id="3" name="内容占位符 2"/>
          <p:cNvSpPr>
            <a:spLocks noGrp="1"/>
          </p:cNvSpPr>
          <p:nvPr>
            <p:ph sz="quarter" idx="13"/>
          </p:nvPr>
        </p:nvSpPr>
        <p:spPr>
          <a:xfrm>
            <a:off x="609600" y="1803400"/>
            <a:ext cx="8930952" cy="4368800"/>
          </a:xfrm>
        </p:spPr>
        <p:txBody>
          <a:bodyPr/>
          <a:lstStyle/>
          <a:p>
            <a:r>
              <a:rPr lang="zh-CN" altLang="en-US" dirty="0" smtClean="0"/>
              <a:t>文本域排序</a:t>
            </a:r>
            <a:endParaRPr lang="en-US" altLang="zh-CN" dirty="0" smtClean="0"/>
          </a:p>
          <a:p>
            <a:pPr marL="320675" lvl="1" indent="0">
              <a:buNone/>
            </a:pPr>
            <a:r>
              <a:rPr lang="en-US" altLang="zh-CN" sz="2000" dirty="0">
                <a:solidFill>
                  <a:srgbClr val="0070C0"/>
                </a:solidFill>
                <a:latin typeface="Calibri" pitchFamily="34" charset="0"/>
                <a:ea typeface="Cambria Math" pitchFamily="18" charset="0"/>
                <a:cs typeface="Calibri" pitchFamily="34" charset="0"/>
              </a:rPr>
              <a:t>Sort </a:t>
            </a:r>
            <a:r>
              <a:rPr lang="en-US" altLang="zh-CN" sz="2000" dirty="0" err="1" smtClean="0">
                <a:solidFill>
                  <a:srgbClr val="0070C0"/>
                </a:solidFill>
                <a:latin typeface="Calibri" pitchFamily="34" charset="0"/>
                <a:ea typeface="Cambria Math" pitchFamily="18" charset="0"/>
                <a:cs typeface="Calibri" pitchFamily="34" charset="0"/>
              </a:rPr>
              <a:t>sort</a:t>
            </a:r>
            <a:r>
              <a:rPr lang="en-US" altLang="zh-CN" sz="2000" dirty="0" smtClean="0">
                <a:solidFill>
                  <a:srgbClr val="0070C0"/>
                </a:solidFill>
                <a:latin typeface="Calibri" pitchFamily="34" charset="0"/>
                <a:ea typeface="Cambria Math" pitchFamily="18" charset="0"/>
                <a:cs typeface="Calibri" pitchFamily="34" charset="0"/>
              </a:rPr>
              <a:t> </a:t>
            </a:r>
            <a:r>
              <a:rPr lang="en-US" altLang="zh-CN" sz="2000" dirty="0">
                <a:solidFill>
                  <a:srgbClr val="0070C0"/>
                </a:solidFill>
                <a:latin typeface="Calibri" pitchFamily="34" charset="0"/>
                <a:ea typeface="Cambria Math" pitchFamily="18" charset="0"/>
                <a:cs typeface="Calibri" pitchFamily="34" charset="0"/>
              </a:rPr>
              <a:t>= new Sort(new </a:t>
            </a:r>
            <a:r>
              <a:rPr lang="en-US" altLang="zh-CN" sz="2000" dirty="0" err="1">
                <a:solidFill>
                  <a:srgbClr val="0070C0"/>
                </a:solidFill>
                <a:latin typeface="Calibri" pitchFamily="34" charset="0"/>
                <a:ea typeface="Cambria Math" pitchFamily="18" charset="0"/>
                <a:cs typeface="Calibri" pitchFamily="34" charset="0"/>
              </a:rPr>
              <a:t>SortField</a:t>
            </a:r>
            <a:r>
              <a:rPr lang="en-US" altLang="zh-CN" sz="2000" dirty="0">
                <a:solidFill>
                  <a:srgbClr val="0070C0"/>
                </a:solidFill>
                <a:latin typeface="Calibri" pitchFamily="34" charset="0"/>
                <a:ea typeface="Cambria Math" pitchFamily="18" charset="0"/>
                <a:cs typeface="Calibri" pitchFamily="34" charset="0"/>
              </a:rPr>
              <a:t>(“Name”, </a:t>
            </a:r>
            <a:r>
              <a:rPr lang="en-US" altLang="zh-CN" sz="2000" dirty="0" err="1">
                <a:solidFill>
                  <a:srgbClr val="0070C0"/>
                </a:solidFill>
                <a:latin typeface="Calibri" pitchFamily="34" charset="0"/>
                <a:ea typeface="Cambria Math" pitchFamily="18" charset="0"/>
                <a:cs typeface="Calibri" pitchFamily="34" charset="0"/>
              </a:rPr>
              <a:t>SortField.STRING</a:t>
            </a:r>
            <a:r>
              <a:rPr lang="en-US" altLang="zh-CN" sz="2000" dirty="0">
                <a:solidFill>
                  <a:srgbClr val="0070C0"/>
                </a:solidFill>
                <a:latin typeface="Calibri" pitchFamily="34" charset="0"/>
                <a:ea typeface="Cambria Math" pitchFamily="18" charset="0"/>
                <a:cs typeface="Calibri" pitchFamily="34" charset="0"/>
              </a:rPr>
              <a:t>));</a:t>
            </a:r>
          </a:p>
          <a:p>
            <a:r>
              <a:rPr lang="zh-CN" altLang="en-US" dirty="0" smtClean="0"/>
              <a:t>数字域排序</a:t>
            </a:r>
            <a:endParaRPr lang="en-US" altLang="zh-CN" dirty="0" smtClean="0"/>
          </a:p>
          <a:p>
            <a:pPr marL="320675" lvl="1" indent="0">
              <a:buNone/>
            </a:pPr>
            <a:r>
              <a:rPr lang="en-US" altLang="zh-CN" sz="2000" dirty="0">
                <a:solidFill>
                  <a:srgbClr val="0070C0"/>
                </a:solidFill>
                <a:latin typeface="Calibri" pitchFamily="34" charset="0"/>
                <a:ea typeface="Cambria Math" pitchFamily="18" charset="0"/>
                <a:cs typeface="Calibri" pitchFamily="34" charset="0"/>
              </a:rPr>
              <a:t>Sort </a:t>
            </a:r>
            <a:r>
              <a:rPr lang="en-US" altLang="zh-CN" sz="2000" dirty="0" err="1" smtClean="0">
                <a:solidFill>
                  <a:srgbClr val="0070C0"/>
                </a:solidFill>
                <a:latin typeface="Calibri" pitchFamily="34" charset="0"/>
                <a:ea typeface="Cambria Math" pitchFamily="18" charset="0"/>
                <a:cs typeface="Calibri" pitchFamily="34" charset="0"/>
              </a:rPr>
              <a:t>sort</a:t>
            </a:r>
            <a:r>
              <a:rPr lang="en-US" altLang="zh-CN" sz="2000" dirty="0" smtClean="0">
                <a:solidFill>
                  <a:srgbClr val="0070C0"/>
                </a:solidFill>
                <a:latin typeface="Calibri" pitchFamily="34" charset="0"/>
                <a:ea typeface="Cambria Math" pitchFamily="18" charset="0"/>
                <a:cs typeface="Calibri" pitchFamily="34" charset="0"/>
              </a:rPr>
              <a:t> </a:t>
            </a:r>
            <a:r>
              <a:rPr lang="en-US" altLang="zh-CN" sz="2000" dirty="0">
                <a:solidFill>
                  <a:srgbClr val="0070C0"/>
                </a:solidFill>
                <a:latin typeface="Calibri" pitchFamily="34" charset="0"/>
                <a:ea typeface="Cambria Math" pitchFamily="18" charset="0"/>
                <a:cs typeface="Calibri" pitchFamily="34" charset="0"/>
              </a:rPr>
              <a:t>= new Sort(new </a:t>
            </a:r>
            <a:r>
              <a:rPr lang="en-US" altLang="zh-CN" sz="2000" dirty="0" err="1">
                <a:solidFill>
                  <a:srgbClr val="0070C0"/>
                </a:solidFill>
                <a:latin typeface="Calibri" pitchFamily="34" charset="0"/>
                <a:ea typeface="Cambria Math" pitchFamily="18" charset="0"/>
                <a:cs typeface="Calibri" pitchFamily="34" charset="0"/>
              </a:rPr>
              <a:t>SortField</a:t>
            </a:r>
            <a:r>
              <a:rPr lang="en-US" altLang="zh-CN" sz="2000" dirty="0" smtClean="0">
                <a:solidFill>
                  <a:srgbClr val="0070C0"/>
                </a:solidFill>
                <a:latin typeface="Calibri" pitchFamily="34" charset="0"/>
                <a:ea typeface="Cambria Math" pitchFamily="18" charset="0"/>
                <a:cs typeface="Calibri" pitchFamily="34" charset="0"/>
              </a:rPr>
              <a:t>(“Age”, SortField.INT));</a:t>
            </a:r>
            <a:endParaRPr lang="en-US" altLang="zh-CN" dirty="0" smtClean="0"/>
          </a:p>
          <a:p>
            <a:r>
              <a:rPr lang="zh-CN" altLang="en-US" dirty="0" smtClean="0"/>
              <a:t>倒排序</a:t>
            </a:r>
            <a:endParaRPr lang="en-US" altLang="zh-CN" dirty="0" smtClean="0"/>
          </a:p>
          <a:p>
            <a:pPr marL="320675" lvl="1" indent="0">
              <a:buNone/>
            </a:pPr>
            <a:r>
              <a:rPr lang="en-US" altLang="zh-CN" sz="2000" dirty="0">
                <a:solidFill>
                  <a:srgbClr val="0070C0"/>
                </a:solidFill>
                <a:latin typeface="Calibri" pitchFamily="34" charset="0"/>
                <a:ea typeface="Cambria Math" pitchFamily="18" charset="0"/>
                <a:cs typeface="Calibri" pitchFamily="34" charset="0"/>
              </a:rPr>
              <a:t>Sort </a:t>
            </a:r>
            <a:r>
              <a:rPr lang="en-US" altLang="zh-CN" sz="2000" dirty="0" err="1" smtClean="0">
                <a:solidFill>
                  <a:srgbClr val="0070C0"/>
                </a:solidFill>
                <a:latin typeface="Calibri" pitchFamily="34" charset="0"/>
                <a:ea typeface="Cambria Math" pitchFamily="18" charset="0"/>
                <a:cs typeface="Calibri" pitchFamily="34" charset="0"/>
              </a:rPr>
              <a:t>sort</a:t>
            </a:r>
            <a:r>
              <a:rPr lang="en-US" altLang="zh-CN" sz="2000" dirty="0" smtClean="0">
                <a:solidFill>
                  <a:srgbClr val="0070C0"/>
                </a:solidFill>
                <a:latin typeface="Calibri" pitchFamily="34" charset="0"/>
                <a:ea typeface="Cambria Math" pitchFamily="18" charset="0"/>
                <a:cs typeface="Calibri" pitchFamily="34" charset="0"/>
              </a:rPr>
              <a:t> </a:t>
            </a:r>
            <a:r>
              <a:rPr lang="en-US" altLang="zh-CN" sz="2000" dirty="0">
                <a:solidFill>
                  <a:srgbClr val="0070C0"/>
                </a:solidFill>
                <a:latin typeface="Calibri" pitchFamily="34" charset="0"/>
                <a:ea typeface="Cambria Math" pitchFamily="18" charset="0"/>
                <a:cs typeface="Calibri" pitchFamily="34" charset="0"/>
              </a:rPr>
              <a:t>= new Sort(new </a:t>
            </a:r>
            <a:r>
              <a:rPr lang="en-US" altLang="zh-CN" sz="2000" dirty="0" err="1">
                <a:solidFill>
                  <a:srgbClr val="0070C0"/>
                </a:solidFill>
                <a:latin typeface="Calibri" pitchFamily="34" charset="0"/>
                <a:ea typeface="Cambria Math" pitchFamily="18" charset="0"/>
                <a:cs typeface="Calibri" pitchFamily="34" charset="0"/>
              </a:rPr>
              <a:t>SortField</a:t>
            </a:r>
            <a:r>
              <a:rPr lang="en-US" altLang="zh-CN" sz="2000" dirty="0">
                <a:solidFill>
                  <a:srgbClr val="0070C0"/>
                </a:solidFill>
                <a:latin typeface="Calibri" pitchFamily="34" charset="0"/>
                <a:ea typeface="Cambria Math" pitchFamily="18" charset="0"/>
                <a:cs typeface="Calibri" pitchFamily="34" charset="0"/>
              </a:rPr>
              <a:t>(“Age”, SortField.INT, true</a:t>
            </a:r>
            <a:r>
              <a:rPr lang="en-US" altLang="zh-CN" sz="2000" dirty="0" smtClean="0">
                <a:solidFill>
                  <a:srgbClr val="0070C0"/>
                </a:solidFill>
                <a:latin typeface="Calibri" pitchFamily="34" charset="0"/>
                <a:ea typeface="Cambria Math" pitchFamily="18" charset="0"/>
                <a:cs typeface="Calibri" pitchFamily="34" charset="0"/>
              </a:rPr>
              <a:t>));</a:t>
            </a:r>
            <a:endParaRPr lang="en-US" altLang="zh-CN" dirty="0" smtClean="0"/>
          </a:p>
          <a:p>
            <a:r>
              <a:rPr lang="zh-CN" altLang="en-US" dirty="0" smtClean="0"/>
              <a:t>多</a:t>
            </a:r>
            <a:r>
              <a:rPr lang="zh-CN" altLang="en-US" dirty="0"/>
              <a:t>个</a:t>
            </a:r>
            <a:r>
              <a:rPr lang="zh-CN" altLang="en-US" dirty="0" smtClean="0"/>
              <a:t>域排序</a:t>
            </a:r>
            <a:endParaRPr lang="en-US" altLang="zh-CN" dirty="0" smtClean="0"/>
          </a:p>
          <a:p>
            <a:pPr marL="320675" lvl="1" indent="0">
              <a:buNone/>
            </a:pPr>
            <a:r>
              <a:rPr lang="en-US" altLang="zh-CN" sz="2000" dirty="0" err="1">
                <a:solidFill>
                  <a:srgbClr val="0070C0"/>
                </a:solidFill>
                <a:latin typeface="Calibri" pitchFamily="34" charset="0"/>
                <a:ea typeface="Cambria Math" pitchFamily="18" charset="0"/>
                <a:cs typeface="Calibri" pitchFamily="34" charset="0"/>
              </a:rPr>
              <a:t>SortField</a:t>
            </a:r>
            <a:r>
              <a:rPr lang="en-US" altLang="zh-CN" sz="2000" dirty="0">
                <a:solidFill>
                  <a:srgbClr val="0070C0"/>
                </a:solidFill>
                <a:latin typeface="Calibri" pitchFamily="34" charset="0"/>
                <a:ea typeface="Cambria Math" pitchFamily="18" charset="0"/>
                <a:cs typeface="Calibri" pitchFamily="34" charset="0"/>
              </a:rPr>
              <a:t>[] fields = new </a:t>
            </a:r>
            <a:r>
              <a:rPr lang="en-US" altLang="zh-CN" sz="2000" dirty="0" err="1">
                <a:solidFill>
                  <a:srgbClr val="0070C0"/>
                </a:solidFill>
                <a:latin typeface="Calibri" pitchFamily="34" charset="0"/>
                <a:ea typeface="Cambria Math" pitchFamily="18" charset="0"/>
                <a:cs typeface="Calibri" pitchFamily="34" charset="0"/>
              </a:rPr>
              <a:t>SortField</a:t>
            </a:r>
            <a:r>
              <a:rPr lang="en-US" altLang="zh-CN" sz="2000" dirty="0">
                <a:solidFill>
                  <a:srgbClr val="0070C0"/>
                </a:solidFill>
                <a:latin typeface="Calibri" pitchFamily="34" charset="0"/>
                <a:ea typeface="Cambria Math" pitchFamily="18" charset="0"/>
                <a:cs typeface="Calibri" pitchFamily="34" charset="0"/>
              </a:rPr>
              <a:t>[]{new </a:t>
            </a:r>
            <a:r>
              <a:rPr lang="en-US" altLang="zh-CN" sz="2000" dirty="0" err="1">
                <a:solidFill>
                  <a:srgbClr val="0070C0"/>
                </a:solidFill>
                <a:latin typeface="Calibri" pitchFamily="34" charset="0"/>
                <a:ea typeface="Cambria Math" pitchFamily="18" charset="0"/>
                <a:cs typeface="Calibri" pitchFamily="34" charset="0"/>
              </a:rPr>
              <a:t>SortField</a:t>
            </a:r>
            <a:r>
              <a:rPr lang="en-US" altLang="zh-CN" sz="2000" dirty="0">
                <a:solidFill>
                  <a:srgbClr val="0070C0"/>
                </a:solidFill>
                <a:latin typeface="Calibri" pitchFamily="34" charset="0"/>
                <a:ea typeface="Cambria Math" pitchFamily="18" charset="0"/>
                <a:cs typeface="Calibri" pitchFamily="34" charset="0"/>
              </a:rPr>
              <a:t>(“Name”, </a:t>
            </a:r>
            <a:r>
              <a:rPr lang="en-US" altLang="zh-CN" sz="2000" dirty="0" smtClean="0">
                <a:solidFill>
                  <a:srgbClr val="0070C0"/>
                </a:solidFill>
                <a:latin typeface="Calibri" pitchFamily="34" charset="0"/>
                <a:ea typeface="Cambria Math" pitchFamily="18" charset="0"/>
                <a:cs typeface="Calibri" pitchFamily="34" charset="0"/>
              </a:rPr>
              <a:t>	</a:t>
            </a:r>
            <a:r>
              <a:rPr lang="en-US" altLang="zh-CN" sz="2000" dirty="0" err="1" smtClean="0">
                <a:solidFill>
                  <a:srgbClr val="0070C0"/>
                </a:solidFill>
                <a:latin typeface="Calibri" pitchFamily="34" charset="0"/>
                <a:ea typeface="Cambria Math" pitchFamily="18" charset="0"/>
                <a:cs typeface="Calibri" pitchFamily="34" charset="0"/>
              </a:rPr>
              <a:t>SortField.STRING</a:t>
            </a:r>
            <a:r>
              <a:rPr lang="en-US" altLang="zh-CN" sz="2000" dirty="0">
                <a:solidFill>
                  <a:srgbClr val="0070C0"/>
                </a:solidFill>
                <a:latin typeface="Calibri" pitchFamily="34" charset="0"/>
                <a:ea typeface="Cambria Math" pitchFamily="18" charset="0"/>
                <a:cs typeface="Calibri" pitchFamily="34" charset="0"/>
              </a:rPr>
              <a:t>), </a:t>
            </a:r>
            <a:r>
              <a:rPr lang="en-US" altLang="zh-CN" sz="2000" dirty="0" smtClean="0">
                <a:solidFill>
                  <a:srgbClr val="0070C0"/>
                </a:solidFill>
                <a:latin typeface="Calibri" pitchFamily="34" charset="0"/>
                <a:ea typeface="Cambria Math" pitchFamily="18" charset="0"/>
                <a:cs typeface="Calibri" pitchFamily="34" charset="0"/>
              </a:rPr>
              <a:t>				    new </a:t>
            </a:r>
            <a:r>
              <a:rPr lang="en-US" altLang="zh-CN" sz="2000" dirty="0" err="1">
                <a:solidFill>
                  <a:srgbClr val="0070C0"/>
                </a:solidFill>
                <a:latin typeface="Calibri" pitchFamily="34" charset="0"/>
                <a:ea typeface="Cambria Math" pitchFamily="18" charset="0"/>
                <a:cs typeface="Calibri" pitchFamily="34" charset="0"/>
              </a:rPr>
              <a:t>SortField</a:t>
            </a:r>
            <a:r>
              <a:rPr lang="en-US" altLang="zh-CN" sz="2000" dirty="0">
                <a:solidFill>
                  <a:srgbClr val="0070C0"/>
                </a:solidFill>
                <a:latin typeface="Calibri" pitchFamily="34" charset="0"/>
                <a:ea typeface="Cambria Math" pitchFamily="18" charset="0"/>
                <a:cs typeface="Calibri" pitchFamily="34" charset="0"/>
              </a:rPr>
              <a:t>(“Age”, SortField.INT</a:t>
            </a:r>
            <a:r>
              <a:rPr lang="en-US" altLang="zh-CN" sz="2000" dirty="0" smtClean="0">
                <a:solidFill>
                  <a:srgbClr val="0070C0"/>
                </a:solidFill>
                <a:latin typeface="Calibri" pitchFamily="34" charset="0"/>
                <a:ea typeface="Cambria Math" pitchFamily="18" charset="0"/>
                <a:cs typeface="Calibri" pitchFamily="34" charset="0"/>
              </a:rPr>
              <a:t>)};</a:t>
            </a:r>
          </a:p>
          <a:p>
            <a:pPr marL="320675" lvl="1" indent="0">
              <a:buNone/>
            </a:pPr>
            <a:r>
              <a:rPr lang="en-US" altLang="zh-CN" sz="2000" dirty="0" smtClean="0">
                <a:solidFill>
                  <a:srgbClr val="0070C0"/>
                </a:solidFill>
                <a:latin typeface="Calibri" pitchFamily="34" charset="0"/>
                <a:ea typeface="Cambria Math" pitchFamily="18" charset="0"/>
                <a:cs typeface="Calibri" pitchFamily="34" charset="0"/>
              </a:rPr>
              <a:t>Sort </a:t>
            </a:r>
            <a:r>
              <a:rPr lang="en-US" altLang="zh-CN" sz="2000" dirty="0" err="1" smtClean="0">
                <a:solidFill>
                  <a:srgbClr val="0070C0"/>
                </a:solidFill>
                <a:latin typeface="Calibri" pitchFamily="34" charset="0"/>
                <a:ea typeface="Cambria Math" pitchFamily="18" charset="0"/>
                <a:cs typeface="Calibri" pitchFamily="34" charset="0"/>
              </a:rPr>
              <a:t>sort</a:t>
            </a:r>
            <a:r>
              <a:rPr lang="en-US" altLang="zh-CN" sz="2000" dirty="0" smtClean="0">
                <a:solidFill>
                  <a:srgbClr val="0070C0"/>
                </a:solidFill>
                <a:latin typeface="Calibri" pitchFamily="34" charset="0"/>
                <a:ea typeface="Cambria Math" pitchFamily="18" charset="0"/>
                <a:cs typeface="Calibri" pitchFamily="34" charset="0"/>
              </a:rPr>
              <a:t> = new Sort(fields);</a:t>
            </a:r>
            <a:endParaRPr lang="zh-CN" altLang="en-US" sz="2000" dirty="0">
              <a:solidFill>
                <a:srgbClr val="0070C0"/>
              </a:solidFill>
              <a:latin typeface="Calibri" pitchFamily="34" charset="0"/>
              <a:ea typeface="Cambria Math" pitchFamily="18" charset="0"/>
              <a:cs typeface="Calibri" pitchFamily="34" charset="0"/>
            </a:endParaRPr>
          </a:p>
        </p:txBody>
      </p:sp>
    </p:spTree>
    <p:extLst>
      <p:ext uri="{BB962C8B-B14F-4D97-AF65-F5344CB8AC3E}">
        <p14:creationId xmlns:p14="http://schemas.microsoft.com/office/powerpoint/2010/main" val="3916513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71600" y="2743202"/>
            <a:ext cx="7123113" cy="4430214"/>
          </a:xfrm>
        </p:spPr>
        <p:txBody>
          <a:bodyPr/>
          <a:lstStyle/>
          <a:p>
            <a:pPr marL="457200" indent="-457200">
              <a:buFont typeface="Wingdings" pitchFamily="2" charset="2"/>
              <a:buChar char="p"/>
            </a:pPr>
            <a:r>
              <a:rPr lang="zh-CN" altLang="en-US" dirty="0"/>
              <a:t>生产环境中的搜索技术</a:t>
            </a:r>
            <a:r>
              <a:rPr lang="zh-CN" altLang="en-US" dirty="0" smtClean="0"/>
              <a:t>难点</a:t>
            </a:r>
            <a:endParaRPr lang="en-US" altLang="zh-CN" dirty="0" smtClean="0"/>
          </a:p>
          <a:p>
            <a:pPr marL="457200" indent="-457200">
              <a:buFont typeface="Wingdings" pitchFamily="2" charset="2"/>
              <a:buChar char="p"/>
            </a:pPr>
            <a:r>
              <a:rPr lang="zh-CN" altLang="en-US" dirty="0"/>
              <a:t>近实时搜索（</a:t>
            </a:r>
            <a:r>
              <a:rPr lang="en-US" altLang="zh-CN" dirty="0"/>
              <a:t>NRT</a:t>
            </a:r>
            <a:r>
              <a:rPr lang="zh-CN" altLang="en-US" dirty="0"/>
              <a:t>）</a:t>
            </a:r>
            <a:r>
              <a:rPr lang="zh-CN" altLang="en-US" dirty="0" smtClean="0"/>
              <a:t>技术</a:t>
            </a:r>
            <a:endParaRPr lang="en-US" altLang="zh-CN" dirty="0" smtClean="0"/>
          </a:p>
          <a:p>
            <a:pPr marL="457200" indent="-457200">
              <a:buFont typeface="Wingdings" pitchFamily="2" charset="2"/>
              <a:buChar char="p"/>
            </a:pPr>
            <a:r>
              <a:rPr lang="zh-CN" altLang="en-US" dirty="0"/>
              <a:t>基于</a:t>
            </a:r>
            <a:r>
              <a:rPr lang="en-US" altLang="zh-CN" dirty="0"/>
              <a:t>WCF</a:t>
            </a:r>
            <a:r>
              <a:rPr lang="zh-CN" altLang="en-US" dirty="0"/>
              <a:t>技术</a:t>
            </a:r>
            <a:r>
              <a:rPr lang="zh-CN" altLang="en-US" dirty="0" smtClean="0"/>
              <a:t>实现集群环境下的搜索</a:t>
            </a:r>
            <a:endParaRPr lang="en-US" altLang="zh-CN" dirty="0" smtClean="0"/>
          </a:p>
          <a:p>
            <a:pPr marL="457200" indent="-457200">
              <a:buFont typeface="Wingdings" pitchFamily="2" charset="2"/>
              <a:buChar char="p"/>
            </a:pPr>
            <a:r>
              <a:rPr lang="zh-CN" altLang="en-US" dirty="0"/>
              <a:t>社会化开发平台搜索架构核心</a:t>
            </a:r>
            <a:r>
              <a:rPr lang="zh-CN" altLang="en-US" dirty="0" smtClean="0"/>
              <a:t>类</a:t>
            </a:r>
            <a:endParaRPr lang="en-US" altLang="zh-CN" dirty="0" smtClean="0"/>
          </a:p>
          <a:p>
            <a:pPr marL="457200" indent="-457200">
              <a:buFont typeface="Wingdings" pitchFamily="2" charset="2"/>
              <a:buChar char="p"/>
            </a:pPr>
            <a:r>
              <a:rPr lang="en-US" altLang="zh-CN" dirty="0" err="1" smtClean="0"/>
              <a:t>Spacebuilder</a:t>
            </a:r>
            <a:r>
              <a:rPr lang="zh-CN" altLang="en-US" dirty="0" smtClean="0"/>
              <a:t>的</a:t>
            </a:r>
            <a:r>
              <a:rPr lang="zh-CN" altLang="en-US" dirty="0"/>
              <a:t>搜索应用核心</a:t>
            </a:r>
            <a:r>
              <a:rPr lang="zh-CN" altLang="en-US" dirty="0" smtClean="0"/>
              <a:t>类</a:t>
            </a:r>
            <a:endParaRPr lang="en-US" altLang="zh-CN" dirty="0" smtClean="0"/>
          </a:p>
          <a:p>
            <a:pPr marL="457200" indent="-457200">
              <a:buFont typeface="Wingdings" pitchFamily="2" charset="2"/>
              <a:buChar char="p"/>
            </a:pPr>
            <a:r>
              <a:rPr lang="en-US" altLang="zh-CN" dirty="0" err="1" smtClean="0"/>
              <a:t>Spacebuilder</a:t>
            </a:r>
            <a:r>
              <a:rPr lang="zh-CN" altLang="en-US" dirty="0" smtClean="0"/>
              <a:t>中</a:t>
            </a:r>
            <a:r>
              <a:rPr lang="zh-CN" altLang="en-US" dirty="0"/>
              <a:t>实现增量</a:t>
            </a:r>
            <a:r>
              <a:rPr lang="zh-CN" altLang="en-US" dirty="0" smtClean="0"/>
              <a:t>索引</a:t>
            </a:r>
            <a:endParaRPr lang="en-US" altLang="zh-CN" dirty="0" smtClean="0"/>
          </a:p>
          <a:p>
            <a:pPr marL="457200" indent="-457200">
              <a:buFont typeface="Wingdings" pitchFamily="2" charset="2"/>
              <a:buChar char="p"/>
            </a:pPr>
            <a:r>
              <a:rPr lang="en-US" altLang="zh-CN" dirty="0" err="1" smtClean="0"/>
              <a:t>Spacebuilder</a:t>
            </a:r>
            <a:r>
              <a:rPr lang="zh-CN" altLang="en-US" dirty="0" smtClean="0"/>
              <a:t>中的搜索过程</a:t>
            </a:r>
            <a:endParaRPr lang="en-US" altLang="zh-CN" dirty="0" smtClean="0"/>
          </a:p>
          <a:p>
            <a:pPr marL="457200" indent="-457200">
              <a:buFont typeface="Wingdings" pitchFamily="2" charset="2"/>
              <a:buChar char="p"/>
            </a:pPr>
            <a:r>
              <a:rPr lang="en-US" altLang="zh-CN" dirty="0" err="1" smtClean="0"/>
              <a:t>Spacebuilder</a:t>
            </a:r>
            <a:r>
              <a:rPr lang="zh-CN" altLang="en-US" dirty="0" smtClean="0"/>
              <a:t>中</a:t>
            </a:r>
            <a:r>
              <a:rPr lang="zh-CN" altLang="en-US" dirty="0"/>
              <a:t>调用</a:t>
            </a:r>
            <a:r>
              <a:rPr lang="en-US" altLang="zh-CN" dirty="0"/>
              <a:t>WCF</a:t>
            </a:r>
            <a:r>
              <a:rPr lang="zh-CN" altLang="en-US" dirty="0"/>
              <a:t>搜索服务</a:t>
            </a:r>
          </a:p>
        </p:txBody>
      </p:sp>
      <p:sp>
        <p:nvSpPr>
          <p:cNvPr id="3" name="标题 2"/>
          <p:cNvSpPr>
            <a:spLocks noGrp="1"/>
          </p:cNvSpPr>
          <p:nvPr>
            <p:ph type="title"/>
          </p:nvPr>
        </p:nvSpPr>
        <p:spPr/>
        <p:txBody>
          <a:bodyPr/>
          <a:lstStyle/>
          <a:p>
            <a:r>
              <a:rPr lang="zh-CN" altLang="en-US" dirty="0"/>
              <a:t>五</a:t>
            </a:r>
            <a:r>
              <a:rPr lang="zh-CN" altLang="en-US" dirty="0" smtClean="0"/>
              <a:t>、社会化开发平台搜索架构</a:t>
            </a:r>
            <a:endParaRPr lang="zh-CN" altLang="en-US" dirty="0"/>
          </a:p>
        </p:txBody>
      </p:sp>
    </p:spTree>
    <p:extLst>
      <p:ext uri="{BB962C8B-B14F-4D97-AF65-F5344CB8AC3E}">
        <p14:creationId xmlns:p14="http://schemas.microsoft.com/office/powerpoint/2010/main" val="4214697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全文检索与搜索引擎</a:t>
            </a:r>
            <a:endParaRPr lang="zh-CN" altLang="en-US" dirty="0"/>
          </a:p>
        </p:txBody>
      </p:sp>
      <p:sp>
        <p:nvSpPr>
          <p:cNvPr id="3" name="内容占位符 2"/>
          <p:cNvSpPr>
            <a:spLocks noGrp="1"/>
          </p:cNvSpPr>
          <p:nvPr>
            <p:ph sz="quarter" idx="13"/>
          </p:nvPr>
        </p:nvSpPr>
        <p:spPr/>
        <p:txBody>
          <a:bodyPr/>
          <a:lstStyle/>
          <a:p>
            <a:r>
              <a:rPr lang="zh-CN" altLang="en-US" dirty="0"/>
              <a:t>全文检索技术是用来解决海量数据的信息检索的一种技术。</a:t>
            </a:r>
            <a:r>
              <a:rPr lang="zh-CN" altLang="en-US" dirty="0" smtClean="0"/>
              <a:t>全文检索是搜索引擎的技术实现，搜索引擎是全文检索的具体表现；</a:t>
            </a:r>
            <a:endParaRPr lang="en-US" altLang="zh-CN" dirty="0" smtClean="0"/>
          </a:p>
          <a:p>
            <a:r>
              <a:rPr lang="zh-CN" altLang="en-US" dirty="0"/>
              <a:t>数据的</a:t>
            </a:r>
            <a:r>
              <a:rPr lang="zh-CN" altLang="en-US" dirty="0" smtClean="0"/>
              <a:t>存储分为结构化</a:t>
            </a:r>
            <a:r>
              <a:rPr lang="zh-CN" altLang="en-US" dirty="0"/>
              <a:t>和非</a:t>
            </a:r>
            <a:r>
              <a:rPr lang="zh-CN" altLang="en-US" dirty="0" smtClean="0"/>
              <a:t>结构化，全文检索处理的是非结构化数据</a:t>
            </a:r>
            <a:endParaRPr lang="en-US" altLang="zh-CN" dirty="0" smtClean="0"/>
          </a:p>
          <a:p>
            <a:pPr lvl="1"/>
            <a:r>
              <a:rPr lang="zh-CN" altLang="en-US" dirty="0"/>
              <a:t>结构化：数据库</a:t>
            </a:r>
            <a:r>
              <a:rPr lang="zh-CN" altLang="en-US" dirty="0" smtClean="0"/>
              <a:t>、</a:t>
            </a:r>
            <a:r>
              <a:rPr lang="en-US" altLang="zh-CN" dirty="0" smtClean="0"/>
              <a:t>XML</a:t>
            </a:r>
            <a:r>
              <a:rPr lang="zh-CN" altLang="en-US" dirty="0" smtClean="0"/>
              <a:t>、</a:t>
            </a:r>
            <a:r>
              <a:rPr lang="en-US" altLang="zh-CN" dirty="0" smtClean="0"/>
              <a:t>JSON</a:t>
            </a:r>
          </a:p>
          <a:p>
            <a:pPr lvl="1"/>
            <a:r>
              <a:rPr lang="zh-CN" altLang="en-US" dirty="0" smtClean="0"/>
              <a:t>非结构化</a:t>
            </a:r>
            <a:r>
              <a:rPr lang="zh-CN" altLang="en-US" dirty="0"/>
              <a:t>：</a:t>
            </a:r>
            <a:r>
              <a:rPr lang="zh-CN" altLang="en-US" dirty="0" smtClean="0"/>
              <a:t>邮件、网页内容、</a:t>
            </a:r>
            <a:r>
              <a:rPr lang="en-US" altLang="zh-CN" dirty="0" smtClean="0"/>
              <a:t>Word</a:t>
            </a:r>
            <a:r>
              <a:rPr lang="zh-CN" altLang="en-US" dirty="0" smtClean="0"/>
              <a:t>、</a:t>
            </a:r>
            <a:r>
              <a:rPr lang="en-US" altLang="zh-CN" dirty="0" smtClean="0"/>
              <a:t>PDF</a:t>
            </a:r>
          </a:p>
          <a:p>
            <a:r>
              <a:rPr lang="zh-CN" altLang="en-US" dirty="0" smtClean="0"/>
              <a:t>全文检索的过程：从非结构化文档提取信息</a:t>
            </a:r>
            <a:r>
              <a:rPr lang="en-US" altLang="zh-CN" dirty="0" smtClean="0">
                <a:sym typeface="Wingdings" pitchFamily="2" charset="2"/>
              </a:rPr>
              <a:t></a:t>
            </a:r>
            <a:r>
              <a:rPr lang="zh-CN" altLang="en-US" dirty="0">
                <a:sym typeface="Wingdings" pitchFamily="2" charset="2"/>
              </a:rPr>
              <a:t>重新</a:t>
            </a:r>
            <a:r>
              <a:rPr lang="zh-CN" altLang="en-US" dirty="0" smtClean="0">
                <a:sym typeface="Wingdings" pitchFamily="2" charset="2"/>
              </a:rPr>
              <a:t>组织信息</a:t>
            </a:r>
            <a:r>
              <a:rPr lang="en-US" altLang="zh-CN" dirty="0" smtClean="0">
                <a:sym typeface="Wingdings" pitchFamily="2" charset="2"/>
              </a:rPr>
              <a:t></a:t>
            </a:r>
            <a:r>
              <a:rPr lang="zh-CN" altLang="en-US" dirty="0" smtClean="0">
                <a:sym typeface="Wingdings" pitchFamily="2" charset="2"/>
              </a:rPr>
              <a:t>创建文件索引</a:t>
            </a:r>
            <a:r>
              <a:rPr lang="en-US" altLang="zh-CN" dirty="0" smtClean="0">
                <a:sym typeface="Wingdings" pitchFamily="2" charset="2"/>
              </a:rPr>
              <a:t></a:t>
            </a:r>
            <a:r>
              <a:rPr lang="zh-CN" altLang="en-US" dirty="0" smtClean="0">
                <a:sym typeface="Wingdings" pitchFamily="2" charset="2"/>
              </a:rPr>
              <a:t>从索引中查询</a:t>
            </a:r>
            <a:endParaRPr lang="zh-CN" altLang="en-US" dirty="0"/>
          </a:p>
        </p:txBody>
      </p:sp>
    </p:spTree>
    <p:extLst>
      <p:ext uri="{BB962C8B-B14F-4D97-AF65-F5344CB8AC3E}">
        <p14:creationId xmlns:p14="http://schemas.microsoft.com/office/powerpoint/2010/main" val="1059623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生产环境中的搜索技术难点</a:t>
            </a:r>
            <a:endParaRPr lang="zh-CN" altLang="en-US" dirty="0"/>
          </a:p>
        </p:txBody>
      </p:sp>
      <p:sp>
        <p:nvSpPr>
          <p:cNvPr id="3" name="内容占位符 2"/>
          <p:cNvSpPr>
            <a:spLocks noGrp="1"/>
          </p:cNvSpPr>
          <p:nvPr>
            <p:ph sz="quarter" idx="13"/>
          </p:nvPr>
        </p:nvSpPr>
        <p:spPr/>
        <p:txBody>
          <a:bodyPr/>
          <a:lstStyle/>
          <a:p>
            <a:r>
              <a:rPr lang="zh-CN" altLang="en-US" sz="2400" dirty="0" smtClean="0"/>
              <a:t>增量索引与实时搜索</a:t>
            </a:r>
            <a:endParaRPr lang="en-US" altLang="zh-CN" sz="2400" dirty="0" smtClean="0"/>
          </a:p>
          <a:p>
            <a:pPr lvl="1"/>
            <a:r>
              <a:rPr lang="zh-CN" altLang="en-US" sz="2000" dirty="0" smtClean="0"/>
              <a:t>用户需要对更新的内容即时搜索，尤其是在</a:t>
            </a:r>
            <a:r>
              <a:rPr lang="en-US" altLang="zh-CN" sz="2000" dirty="0" smtClean="0"/>
              <a:t>Web2.0</a:t>
            </a:r>
            <a:r>
              <a:rPr lang="zh-CN" altLang="en-US" sz="2000" dirty="0" smtClean="0"/>
              <a:t>时代，信息需要更及时的呈现</a:t>
            </a:r>
            <a:endParaRPr lang="en-US" altLang="zh-CN" sz="2000" dirty="0" smtClean="0"/>
          </a:p>
          <a:p>
            <a:pPr lvl="1"/>
            <a:r>
              <a:rPr lang="zh-CN" altLang="en-US" sz="2000" dirty="0" smtClean="0"/>
              <a:t>实时</a:t>
            </a:r>
            <a:r>
              <a:rPr lang="zh-CN" altLang="en-US" sz="2000" dirty="0" smtClean="0"/>
              <a:t>搜索的一般实现</a:t>
            </a:r>
            <a:endParaRPr lang="en-US" altLang="zh-CN" sz="2000" dirty="0" smtClean="0"/>
          </a:p>
          <a:p>
            <a:pPr marL="366713" lvl="1" indent="0">
              <a:buNone/>
            </a:pPr>
            <a:r>
              <a:rPr lang="en-US" altLang="zh-CN" sz="2000" dirty="0" smtClean="0"/>
              <a:t>		= </a:t>
            </a:r>
            <a:r>
              <a:rPr lang="zh-CN" altLang="en-US" sz="2000" dirty="0" smtClean="0"/>
              <a:t>重新构建</a:t>
            </a:r>
            <a:r>
              <a:rPr lang="en-US" altLang="zh-CN" sz="2000" dirty="0" err="1" smtClean="0"/>
              <a:t>IndexSearcher</a:t>
            </a:r>
            <a:r>
              <a:rPr lang="en-US" altLang="zh-CN" sz="2000" dirty="0" smtClean="0"/>
              <a:t> </a:t>
            </a:r>
          </a:p>
          <a:p>
            <a:pPr marL="366713" lvl="1" indent="0">
              <a:buNone/>
            </a:pPr>
            <a:r>
              <a:rPr lang="en-US" altLang="zh-CN" sz="2000" dirty="0"/>
              <a:t>	</a:t>
            </a:r>
            <a:r>
              <a:rPr lang="en-US" altLang="zh-CN" sz="2000" dirty="0" smtClean="0"/>
              <a:t>	= </a:t>
            </a:r>
            <a:r>
              <a:rPr lang="en-US" altLang="zh-CN" sz="2000" dirty="0" err="1" smtClean="0"/>
              <a:t>IndexWriter.Commit</a:t>
            </a:r>
            <a:r>
              <a:rPr lang="en-US" altLang="zh-CN" sz="2000" dirty="0" smtClean="0"/>
              <a:t>() + </a:t>
            </a:r>
            <a:r>
              <a:rPr lang="en-US" altLang="zh-CN" sz="2000" dirty="0" err="1" smtClean="0"/>
              <a:t>IndexReader.Reopen</a:t>
            </a:r>
            <a:r>
              <a:rPr lang="en-US" altLang="zh-CN" sz="2000" dirty="0" smtClean="0"/>
              <a:t>()</a:t>
            </a:r>
          </a:p>
          <a:p>
            <a:pPr lvl="1"/>
            <a:r>
              <a:rPr lang="en-US" altLang="zh-CN" sz="2000" dirty="0" err="1" smtClean="0"/>
              <a:t>IndexWriter.Commit</a:t>
            </a:r>
            <a:r>
              <a:rPr lang="en-US" altLang="zh-CN" sz="2000" dirty="0" smtClean="0"/>
              <a:t>()</a:t>
            </a:r>
            <a:r>
              <a:rPr lang="zh-CN" altLang="en-US" sz="2000" dirty="0" smtClean="0"/>
              <a:t>和</a:t>
            </a:r>
            <a:r>
              <a:rPr lang="en-US" altLang="zh-CN" sz="2000" dirty="0" err="1" smtClean="0"/>
              <a:t>IndexReader.Reopen</a:t>
            </a:r>
            <a:r>
              <a:rPr lang="en-US" altLang="zh-CN" sz="2000" dirty="0" smtClean="0"/>
              <a:t>()</a:t>
            </a:r>
            <a:r>
              <a:rPr lang="zh-CN" altLang="en-US" sz="2000" dirty="0" smtClean="0"/>
              <a:t>的</a:t>
            </a:r>
            <a:r>
              <a:rPr lang="en-US" altLang="zh-CN" sz="2000" dirty="0" smtClean="0"/>
              <a:t>IO</a:t>
            </a:r>
            <a:r>
              <a:rPr lang="zh-CN" altLang="en-US" sz="2000" dirty="0" smtClean="0"/>
              <a:t>代价高昂</a:t>
            </a:r>
            <a:endParaRPr lang="en-US" altLang="zh-CN" sz="2000" dirty="0" smtClean="0"/>
          </a:p>
          <a:p>
            <a:pPr lvl="1"/>
            <a:r>
              <a:rPr lang="zh-CN" altLang="en-US" sz="2000" dirty="0" smtClean="0"/>
              <a:t>重新构建</a:t>
            </a:r>
            <a:r>
              <a:rPr lang="en-US" altLang="zh-CN" sz="2000" dirty="0" err="1"/>
              <a:t>IndexSearcher</a:t>
            </a:r>
            <a:r>
              <a:rPr lang="zh-CN" altLang="en-US" sz="2000" dirty="0" smtClean="0"/>
              <a:t>可能中断执行中的搜索</a:t>
            </a:r>
            <a:endParaRPr lang="en-US" altLang="zh-CN" sz="2000" dirty="0" smtClean="0"/>
          </a:p>
          <a:p>
            <a:r>
              <a:rPr lang="zh-CN" altLang="en-US" sz="2400" dirty="0" smtClean="0"/>
              <a:t>分布式部署</a:t>
            </a:r>
            <a:endParaRPr lang="en-US" altLang="zh-CN" sz="2400" dirty="0" smtClean="0"/>
          </a:p>
          <a:p>
            <a:pPr lvl="1"/>
            <a:r>
              <a:rPr lang="zh-CN" altLang="en-US" sz="2000" dirty="0" smtClean="0"/>
              <a:t>多个应用需要同时更新索引，但索引只能并发读，不能并发写</a:t>
            </a:r>
            <a:endParaRPr lang="en-US" altLang="zh-CN" sz="2000" dirty="0" smtClean="0"/>
          </a:p>
          <a:p>
            <a:pPr lvl="1"/>
            <a:r>
              <a:rPr lang="zh-CN" altLang="en-US" sz="2000" dirty="0" smtClean="0"/>
              <a:t>海量数据和大并发环境，单台服务器可能在索引或搜索时可能成为性能瓶颈</a:t>
            </a:r>
            <a:endParaRPr lang="en-US" altLang="zh-CN" sz="2000" dirty="0" smtClean="0"/>
          </a:p>
          <a:p>
            <a:pPr lvl="1"/>
            <a:r>
              <a:rPr lang="zh-CN" altLang="en-US" sz="2000" dirty="0" smtClean="0"/>
              <a:t>开发的系统架构有时需要对外提供面向服务的搜索接口</a:t>
            </a:r>
            <a:endParaRPr lang="en-US" altLang="zh-CN" sz="2000" dirty="0"/>
          </a:p>
          <a:p>
            <a:endParaRPr lang="zh-CN" altLang="en-US" dirty="0"/>
          </a:p>
        </p:txBody>
      </p:sp>
    </p:spTree>
    <p:extLst>
      <p:ext uri="{BB962C8B-B14F-4D97-AF65-F5344CB8AC3E}">
        <p14:creationId xmlns:p14="http://schemas.microsoft.com/office/powerpoint/2010/main" val="34065369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近实时搜索（</a:t>
            </a:r>
            <a:r>
              <a:rPr lang="en-US" altLang="zh-CN" dirty="0" smtClean="0"/>
              <a:t>NRT</a:t>
            </a:r>
            <a:r>
              <a:rPr lang="zh-CN" altLang="en-US" dirty="0" smtClean="0"/>
              <a:t>）技术</a:t>
            </a:r>
            <a:endParaRPr lang="zh-CN" altLang="en-US" dirty="0"/>
          </a:p>
        </p:txBody>
      </p:sp>
      <p:sp>
        <p:nvSpPr>
          <p:cNvPr id="5" name="内容占位符 4"/>
          <p:cNvSpPr>
            <a:spLocks noGrp="1"/>
          </p:cNvSpPr>
          <p:nvPr>
            <p:ph sz="quarter" idx="13"/>
          </p:nvPr>
        </p:nvSpPr>
        <p:spPr/>
        <p:txBody>
          <a:bodyPr/>
          <a:lstStyle/>
          <a:p>
            <a:r>
              <a:rPr lang="en-US" altLang="zh-CN" sz="2200" dirty="0" err="1" smtClean="0"/>
              <a:t>Lucene</a:t>
            </a:r>
            <a:r>
              <a:rPr lang="zh-CN" altLang="en-US" sz="2200" dirty="0" smtClean="0"/>
              <a:t>的</a:t>
            </a:r>
            <a:r>
              <a:rPr lang="en-US" altLang="zh-CN" sz="2200" dirty="0" smtClean="0"/>
              <a:t>NRT</a:t>
            </a:r>
            <a:r>
              <a:rPr lang="zh-CN" altLang="en-US" sz="2200" dirty="0" smtClean="0"/>
              <a:t>（</a:t>
            </a:r>
            <a:r>
              <a:rPr lang="en-US" altLang="zh-CN" sz="2200" dirty="0" smtClean="0"/>
              <a:t>Near-Real-Time Search</a:t>
            </a:r>
            <a:r>
              <a:rPr lang="zh-CN" altLang="en-US" sz="2200" dirty="0" smtClean="0"/>
              <a:t>）通过一个打开的</a:t>
            </a:r>
            <a:r>
              <a:rPr lang="en-US" altLang="zh-CN" sz="2200" dirty="0" err="1" smtClean="0"/>
              <a:t>IndexWriter</a:t>
            </a:r>
            <a:r>
              <a:rPr lang="zh-CN" altLang="en-US" sz="2200" dirty="0" smtClean="0"/>
              <a:t>快速搜索索引的变更内容，而不必先调用</a:t>
            </a:r>
            <a:r>
              <a:rPr lang="en-US" altLang="zh-CN" sz="2200" dirty="0" smtClean="0"/>
              <a:t>Commit()</a:t>
            </a:r>
            <a:r>
              <a:rPr lang="zh-CN" altLang="en-US" sz="2200" dirty="0" smtClean="0"/>
              <a:t>或</a:t>
            </a:r>
            <a:r>
              <a:rPr lang="en-US" altLang="zh-CN" sz="2200" dirty="0" smtClean="0"/>
              <a:t>Close()</a:t>
            </a:r>
            <a:r>
              <a:rPr lang="zh-CN" altLang="en-US" sz="2200" dirty="0" smtClean="0"/>
              <a:t>方法将索引提交至硬盘，具体实现过程：</a:t>
            </a:r>
            <a:endParaRPr lang="en-US" altLang="zh-CN" sz="2200" dirty="0" smtClean="0"/>
          </a:p>
          <a:p>
            <a:pPr lvl="1"/>
            <a:r>
              <a:rPr lang="zh-CN" altLang="en-US" sz="1900" dirty="0" smtClean="0"/>
              <a:t>保持一个长期打开的</a:t>
            </a:r>
            <a:r>
              <a:rPr lang="en-US" altLang="zh-CN" sz="1900" dirty="0" err="1" smtClean="0"/>
              <a:t>IndexWriter</a:t>
            </a:r>
            <a:r>
              <a:rPr lang="zh-CN" altLang="en-US" sz="1900" dirty="0" smtClean="0"/>
              <a:t>来完成持续变更；</a:t>
            </a:r>
            <a:endParaRPr lang="en-US" altLang="zh-CN" sz="1900" dirty="0" smtClean="0"/>
          </a:p>
          <a:p>
            <a:pPr lvl="1"/>
            <a:r>
              <a:rPr lang="zh-CN" altLang="en-US" sz="1900" dirty="0" smtClean="0"/>
              <a:t>通过</a:t>
            </a:r>
            <a:r>
              <a:rPr lang="en-US" altLang="zh-CN" sz="1900" dirty="0" err="1" smtClean="0"/>
              <a:t>IndexWriter</a:t>
            </a:r>
            <a:r>
              <a:rPr lang="zh-CN" altLang="en-US" sz="1900" dirty="0" smtClean="0"/>
              <a:t>的</a:t>
            </a:r>
            <a:r>
              <a:rPr lang="en-US" altLang="zh-CN" sz="1900" dirty="0" err="1" smtClean="0"/>
              <a:t>GetReader</a:t>
            </a:r>
            <a:r>
              <a:rPr lang="en-US" altLang="zh-CN" sz="1900" dirty="0" smtClean="0"/>
              <a:t>()</a:t>
            </a:r>
            <a:r>
              <a:rPr lang="zh-CN" altLang="en-US" sz="1900" dirty="0" smtClean="0"/>
              <a:t>方法获得</a:t>
            </a:r>
            <a:r>
              <a:rPr lang="en-US" altLang="zh-CN" sz="1900" dirty="0" err="1" smtClean="0"/>
              <a:t>IndexReader</a:t>
            </a:r>
            <a:r>
              <a:rPr lang="zh-CN" altLang="en-US" sz="1900" dirty="0" smtClean="0"/>
              <a:t>，根据</a:t>
            </a:r>
            <a:r>
              <a:rPr lang="en-US" altLang="zh-CN" sz="1900" dirty="0" err="1"/>
              <a:t>IndexReader</a:t>
            </a:r>
            <a:r>
              <a:rPr lang="zh-CN" altLang="en-US" sz="1900" dirty="0" smtClean="0"/>
              <a:t>构建</a:t>
            </a:r>
            <a:r>
              <a:rPr lang="en-US" altLang="zh-CN" sz="1900" dirty="0" err="1" smtClean="0"/>
              <a:t>IndexSearcher</a:t>
            </a:r>
            <a:r>
              <a:rPr lang="zh-CN" altLang="en-US" sz="1900" dirty="0" smtClean="0"/>
              <a:t>；</a:t>
            </a:r>
            <a:endParaRPr lang="en-US" altLang="zh-CN" sz="1900" dirty="0" smtClean="0"/>
          </a:p>
          <a:p>
            <a:pPr lvl="1"/>
            <a:r>
              <a:rPr lang="zh-CN" altLang="en-US" sz="1900" dirty="0" smtClean="0"/>
              <a:t>索引更新时，调用</a:t>
            </a:r>
            <a:r>
              <a:rPr lang="en-US" altLang="zh-CN" sz="1900" dirty="0" err="1" smtClean="0"/>
              <a:t>IndexReader.Reopen</a:t>
            </a:r>
            <a:r>
              <a:rPr lang="en-US" altLang="zh-CN" sz="1900" dirty="0" smtClean="0"/>
              <a:t>()</a:t>
            </a:r>
            <a:r>
              <a:rPr lang="zh-CN" altLang="en-US" sz="1900" dirty="0" smtClean="0"/>
              <a:t>方法得到新的</a:t>
            </a:r>
            <a:r>
              <a:rPr lang="en-US" altLang="zh-CN" sz="1900" dirty="0" err="1" smtClean="0"/>
              <a:t>IndexReader</a:t>
            </a:r>
            <a:r>
              <a:rPr lang="zh-CN" altLang="en-US" sz="1900" dirty="0" smtClean="0"/>
              <a:t>，构建新的</a:t>
            </a:r>
            <a:r>
              <a:rPr lang="en-US" altLang="zh-CN" sz="1900" dirty="0" err="1" smtClean="0"/>
              <a:t>IndexSearcher</a:t>
            </a:r>
            <a:r>
              <a:rPr lang="zh-CN" altLang="en-US" sz="1900" dirty="0" smtClean="0"/>
              <a:t>。由于是在内存中操作，所以这个过程速度非常快；</a:t>
            </a:r>
            <a:endParaRPr lang="en-US" altLang="zh-CN" sz="1900" dirty="0" smtClean="0"/>
          </a:p>
          <a:p>
            <a:pPr lvl="1"/>
            <a:r>
              <a:rPr lang="zh-CN" altLang="en-US" sz="1900" dirty="0" smtClean="0"/>
              <a:t>使用定时任务执行</a:t>
            </a:r>
            <a:r>
              <a:rPr lang="en-US" altLang="zh-CN" sz="1900" dirty="0" err="1" smtClean="0"/>
              <a:t>IndexWriter.Commit</a:t>
            </a:r>
            <a:r>
              <a:rPr lang="en-US" altLang="zh-CN" sz="1900" dirty="0" smtClean="0"/>
              <a:t>()</a:t>
            </a:r>
            <a:r>
              <a:rPr lang="zh-CN" altLang="en-US" sz="1900" dirty="0" smtClean="0"/>
              <a:t>，将索引变更持久化到硬盘。当然，系统意外关闭时会有最近一个任务周期内的索引丢失的风险；</a:t>
            </a:r>
            <a:endParaRPr lang="en-US" altLang="zh-CN" sz="1900" dirty="0" smtClean="0"/>
          </a:p>
          <a:p>
            <a:pPr lvl="1"/>
            <a:r>
              <a:rPr lang="zh-CN" altLang="en-US" sz="1900" dirty="0" smtClean="0"/>
              <a:t>使用线程锁，保证搜索过程不会被</a:t>
            </a:r>
            <a:r>
              <a:rPr lang="en-US" altLang="zh-CN" sz="1900" dirty="0" err="1" smtClean="0"/>
              <a:t>IndexSearcher</a:t>
            </a:r>
            <a:r>
              <a:rPr lang="zh-CN" altLang="en-US" sz="1900" dirty="0" smtClean="0"/>
              <a:t>的重新构建过程中断。</a:t>
            </a:r>
            <a:endParaRPr lang="zh-CN" altLang="en-US" sz="1900" dirty="0"/>
          </a:p>
        </p:txBody>
      </p:sp>
    </p:spTree>
    <p:extLst>
      <p:ext uri="{BB962C8B-B14F-4D97-AF65-F5344CB8AC3E}">
        <p14:creationId xmlns:p14="http://schemas.microsoft.com/office/powerpoint/2010/main" val="3510098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163"/>
            <a:ext cx="8534400" cy="1341437"/>
          </a:xfrm>
        </p:spPr>
        <p:txBody>
          <a:bodyPr/>
          <a:lstStyle/>
          <a:p>
            <a:r>
              <a:rPr lang="zh-CN" altLang="en-US" dirty="0" smtClean="0"/>
              <a:t>基于</a:t>
            </a:r>
            <a:r>
              <a:rPr lang="en-US" altLang="zh-CN" dirty="0" smtClean="0"/>
              <a:t>WCF</a:t>
            </a:r>
            <a:r>
              <a:rPr lang="zh-CN" altLang="en-US" dirty="0" smtClean="0"/>
              <a:t>技术实现集群环境下的搜索</a:t>
            </a:r>
            <a:endParaRPr lang="zh-CN" altLang="en-US" dirty="0"/>
          </a:p>
        </p:txBody>
      </p:sp>
      <p:sp>
        <p:nvSpPr>
          <p:cNvPr id="5" name="内容占位符 4"/>
          <p:cNvSpPr>
            <a:spLocks noGrp="1"/>
          </p:cNvSpPr>
          <p:nvPr>
            <p:ph sz="quarter" idx="13"/>
          </p:nvPr>
        </p:nvSpPr>
        <p:spPr/>
        <p:txBody>
          <a:bodyPr/>
          <a:lstStyle/>
          <a:p>
            <a:r>
              <a:rPr lang="en-US" altLang="zh-CN" sz="2400" dirty="0" smtClean="0"/>
              <a:t>WCF</a:t>
            </a:r>
            <a:r>
              <a:rPr lang="zh-CN" altLang="en-US" sz="2400" dirty="0" smtClean="0"/>
              <a:t>是微软提供的</a:t>
            </a:r>
            <a:r>
              <a:rPr lang="en-US" altLang="zh-CN" sz="2400" dirty="0" smtClean="0"/>
              <a:t>SOA</a:t>
            </a:r>
            <a:r>
              <a:rPr lang="zh-CN" altLang="en-US" sz="2400" dirty="0" smtClean="0"/>
              <a:t>框架，提供了</a:t>
            </a:r>
            <a:r>
              <a:rPr lang="en-US" altLang="zh-CN" sz="2400" dirty="0"/>
              <a:t>Web </a:t>
            </a:r>
            <a:r>
              <a:rPr lang="en-US" altLang="zh-CN" sz="2400" dirty="0" smtClean="0"/>
              <a:t>Service(SOAP </a:t>
            </a:r>
            <a:r>
              <a:rPr lang="en-US" altLang="zh-CN" sz="2400" dirty="0"/>
              <a:t>with HTTP communication)</a:t>
            </a:r>
            <a:r>
              <a:rPr lang="zh-CN" altLang="en-US" sz="2400" dirty="0"/>
              <a:t>，</a:t>
            </a:r>
            <a:r>
              <a:rPr lang="en-US" altLang="zh-CN" sz="2400" dirty="0"/>
              <a:t>.NET </a:t>
            </a:r>
            <a:r>
              <a:rPr lang="en-US" altLang="zh-CN" sz="2400" dirty="0" err="1" smtClean="0"/>
              <a:t>Remoting</a:t>
            </a:r>
            <a:r>
              <a:rPr lang="en-US" altLang="zh-CN" sz="2400" dirty="0" smtClean="0"/>
              <a:t>(TCP/HTTP/Pipeline </a:t>
            </a:r>
            <a:r>
              <a:rPr lang="en-US" altLang="zh-CN" sz="2400" dirty="0"/>
              <a:t>communication</a:t>
            </a:r>
            <a:r>
              <a:rPr lang="en-US" altLang="zh-CN" sz="2400" dirty="0" smtClean="0"/>
              <a:t>)</a:t>
            </a:r>
            <a:r>
              <a:rPr lang="zh-CN" altLang="en-US" sz="2400" dirty="0" smtClean="0"/>
              <a:t>以及</a:t>
            </a:r>
            <a:r>
              <a:rPr lang="zh-CN" altLang="en-US" sz="2400" dirty="0"/>
              <a:t>基础</a:t>
            </a:r>
            <a:r>
              <a:rPr lang="zh-CN" altLang="en-US" sz="2400" dirty="0" smtClean="0"/>
              <a:t>的</a:t>
            </a:r>
            <a:r>
              <a:rPr lang="en-US" altLang="zh-CN" sz="2400" dirty="0" smtClean="0"/>
              <a:t>Winsock</a:t>
            </a:r>
            <a:r>
              <a:rPr lang="zh-CN" altLang="en-US" sz="2400" dirty="0" smtClean="0"/>
              <a:t>等</a:t>
            </a:r>
            <a:r>
              <a:rPr lang="zh-CN" altLang="en-US" sz="2400" dirty="0"/>
              <a:t>通信</a:t>
            </a:r>
            <a:r>
              <a:rPr lang="zh-CN" altLang="en-US" sz="2400" dirty="0" smtClean="0"/>
              <a:t>支持</a:t>
            </a:r>
            <a:endParaRPr lang="en-US" altLang="zh-CN" sz="2400" dirty="0" smtClean="0"/>
          </a:p>
          <a:p>
            <a:r>
              <a:rPr lang="zh-CN" altLang="en-US" sz="2400" dirty="0" smtClean="0"/>
              <a:t>基于简单实现的考虑，我们</a:t>
            </a:r>
            <a:r>
              <a:rPr lang="zh-CN" altLang="en-US" sz="2400" dirty="0"/>
              <a:t>的平台目前使用的是</a:t>
            </a:r>
            <a:r>
              <a:rPr lang="en-US" altLang="zh-CN" sz="2400" dirty="0"/>
              <a:t>HTTP</a:t>
            </a:r>
            <a:r>
              <a:rPr lang="zh-CN" altLang="en-US" sz="2400" dirty="0"/>
              <a:t>通信</a:t>
            </a:r>
            <a:r>
              <a:rPr lang="zh-CN" altLang="en-US" sz="2400" dirty="0" smtClean="0"/>
              <a:t>方式</a:t>
            </a:r>
            <a:endParaRPr lang="en-US" altLang="zh-CN" sz="2400" dirty="0" smtClean="0"/>
          </a:p>
          <a:p>
            <a:r>
              <a:rPr lang="zh-CN" altLang="en-US" sz="2400" dirty="0" smtClean="0"/>
              <a:t>构建集中式的搜索服务器，索引和搜索操作</a:t>
            </a:r>
            <a:r>
              <a:rPr lang="zh-CN" altLang="en-US" sz="2400" dirty="0" smtClean="0"/>
              <a:t>由一台服务器上的一</a:t>
            </a:r>
            <a:r>
              <a:rPr lang="zh-CN" altLang="en-US" sz="2400" dirty="0" smtClean="0"/>
              <a:t>个应用完成</a:t>
            </a:r>
            <a:r>
              <a:rPr lang="zh-CN" altLang="en-US" sz="2400" dirty="0" smtClean="0"/>
              <a:t>（</a:t>
            </a:r>
            <a:r>
              <a:rPr lang="zh-CN" altLang="en-US" sz="2400" smtClean="0"/>
              <a:t>也可采用共享</a:t>
            </a:r>
            <a:r>
              <a:rPr lang="zh-CN" altLang="en-US" sz="2400" dirty="0" smtClean="0"/>
              <a:t>索引文件的方式实现搜索集群），</a:t>
            </a:r>
            <a:r>
              <a:rPr lang="zh-CN" altLang="en-US" sz="2400" dirty="0" smtClean="0"/>
              <a:t>该应用通过</a:t>
            </a:r>
            <a:r>
              <a:rPr lang="en-US" altLang="zh-CN" sz="2400" dirty="0" smtClean="0"/>
              <a:t>WCF</a:t>
            </a:r>
            <a:r>
              <a:rPr lang="zh-CN" altLang="en-US" sz="2400" dirty="0" smtClean="0"/>
              <a:t>为其它应用提供索引和搜索服务</a:t>
            </a:r>
            <a:endParaRPr lang="en-US" altLang="zh-CN" sz="2400" dirty="0" smtClean="0"/>
          </a:p>
          <a:p>
            <a:r>
              <a:rPr lang="en-US" altLang="zh-CN" sz="2400" dirty="0" smtClean="0"/>
              <a:t>WCF</a:t>
            </a:r>
            <a:r>
              <a:rPr lang="zh-CN" altLang="en-US" sz="2400" dirty="0" smtClean="0"/>
              <a:t>通信需要传输的对象支持序列化，上文中提到了</a:t>
            </a:r>
            <a:r>
              <a:rPr lang="en-US" altLang="zh-CN" sz="2400" dirty="0" err="1" smtClean="0"/>
              <a:t>NumericField</a:t>
            </a:r>
            <a:r>
              <a:rPr lang="zh-CN" altLang="en-US" sz="2400" dirty="0" smtClean="0"/>
              <a:t>不能序列化的问题，使用时需注意。</a:t>
            </a:r>
            <a:endParaRPr lang="en-US" altLang="zh-CN" sz="2400" dirty="0" smtClean="0"/>
          </a:p>
        </p:txBody>
      </p:sp>
    </p:spTree>
    <p:extLst>
      <p:ext uri="{BB962C8B-B14F-4D97-AF65-F5344CB8AC3E}">
        <p14:creationId xmlns:p14="http://schemas.microsoft.com/office/powerpoint/2010/main" val="24093952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社会化开发平台搜索架构</a:t>
            </a:r>
            <a:r>
              <a:rPr lang="zh-CN" altLang="en-US" dirty="0"/>
              <a:t>核心类</a:t>
            </a:r>
          </a:p>
        </p:txBody>
      </p:sp>
      <p:pic>
        <p:nvPicPr>
          <p:cNvPr id="5" name="图片 4"/>
          <p:cNvPicPr/>
          <p:nvPr/>
        </p:nvPicPr>
        <p:blipFill>
          <a:blip r:embed="rId3"/>
          <a:stretch>
            <a:fillRect/>
          </a:stretch>
        </p:blipFill>
        <p:spPr>
          <a:xfrm>
            <a:off x="417736" y="1700808"/>
            <a:ext cx="8399101" cy="4170387"/>
          </a:xfrm>
          <a:prstGeom prst="rect">
            <a:avLst/>
          </a:prstGeom>
        </p:spPr>
      </p:pic>
    </p:spTree>
    <p:extLst>
      <p:ext uri="{BB962C8B-B14F-4D97-AF65-F5344CB8AC3E}">
        <p14:creationId xmlns:p14="http://schemas.microsoft.com/office/powerpoint/2010/main" val="15412729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Spacebuilder</a:t>
            </a:r>
            <a:r>
              <a:rPr lang="zh-CN" altLang="en-US" dirty="0" smtClean="0"/>
              <a:t>的搜索应用核心类</a:t>
            </a:r>
            <a:endParaRPr lang="zh-CN" altLang="en-US" dirty="0"/>
          </a:p>
        </p:txBody>
      </p:sp>
      <p:pic>
        <p:nvPicPr>
          <p:cNvPr id="3" name="图片 2"/>
          <p:cNvPicPr/>
          <p:nvPr/>
        </p:nvPicPr>
        <p:blipFill>
          <a:blip r:embed="rId3"/>
          <a:stretch>
            <a:fillRect/>
          </a:stretch>
        </p:blipFill>
        <p:spPr>
          <a:xfrm>
            <a:off x="1691680" y="1556792"/>
            <a:ext cx="5243170" cy="5379784"/>
          </a:xfrm>
          <a:prstGeom prst="rect">
            <a:avLst/>
          </a:prstGeom>
        </p:spPr>
      </p:pic>
    </p:spTree>
    <p:extLst>
      <p:ext uri="{BB962C8B-B14F-4D97-AF65-F5344CB8AC3E}">
        <p14:creationId xmlns:p14="http://schemas.microsoft.com/office/powerpoint/2010/main" val="2501320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SearcherFactory</a:t>
            </a:r>
            <a:r>
              <a:rPr lang="zh-CN" altLang="en-US" dirty="0" smtClean="0"/>
              <a:t>类的主要方法</a:t>
            </a:r>
            <a:endParaRPr lang="zh-CN" altLang="en-US" dirty="0"/>
          </a:p>
        </p:txBody>
      </p:sp>
      <p:sp>
        <p:nvSpPr>
          <p:cNvPr id="3" name="内容占位符 2"/>
          <p:cNvSpPr>
            <a:spLocks noGrp="1"/>
          </p:cNvSpPr>
          <p:nvPr>
            <p:ph sz="quarter" idx="13"/>
          </p:nvPr>
        </p:nvSpPr>
        <p:spPr/>
        <p:txBody>
          <a:bodyPr/>
          <a:lstStyle/>
          <a:p>
            <a:r>
              <a:rPr lang="zh-CN" altLang="en-US" sz="2400" dirty="0" smtClean="0">
                <a:latin typeface="Calibri" pitchFamily="34" charset="0"/>
                <a:cs typeface="Calibri" pitchFamily="34" charset="0"/>
              </a:rPr>
              <a:t>获取所有搜索器</a:t>
            </a:r>
            <a:endParaRPr lang="en-US" altLang="zh-CN" sz="2400" dirty="0" smtClean="0">
              <a:latin typeface="Calibri" pitchFamily="34" charset="0"/>
              <a:cs typeface="Calibri" pitchFamily="34" charset="0"/>
            </a:endParaRPr>
          </a:p>
          <a:p>
            <a:pPr marL="366713" lvl="1" indent="0">
              <a:buNone/>
            </a:pPr>
            <a:r>
              <a:rPr lang="en-US" altLang="zh-CN" sz="2000" dirty="0" smtClean="0">
                <a:solidFill>
                  <a:srgbClr val="0070C0"/>
                </a:solidFill>
                <a:latin typeface="Calibri" pitchFamily="34" charset="0"/>
                <a:cs typeface="Calibri" pitchFamily="34" charset="0"/>
              </a:rPr>
              <a:t>public</a:t>
            </a:r>
            <a:r>
              <a:rPr lang="en-US" altLang="zh-CN" sz="2000" dirty="0">
                <a:solidFill>
                  <a:srgbClr val="0070C0"/>
                </a:solidFill>
                <a:latin typeface="Calibri" pitchFamily="34" charset="0"/>
                <a:cs typeface="Calibri" pitchFamily="34" charset="0"/>
              </a:rPr>
              <a:t> static </a:t>
            </a:r>
            <a:r>
              <a:rPr lang="en-US" altLang="zh-CN" sz="2000" dirty="0" err="1">
                <a:solidFill>
                  <a:srgbClr val="0070C0"/>
                </a:solidFill>
                <a:latin typeface="Calibri" pitchFamily="34" charset="0"/>
                <a:cs typeface="Calibri" pitchFamily="34" charset="0"/>
              </a:rPr>
              <a:t>IEnumerable</a:t>
            </a:r>
            <a:r>
              <a:rPr lang="en-US" altLang="zh-CN" sz="2000" dirty="0">
                <a:solidFill>
                  <a:srgbClr val="0070C0"/>
                </a:solidFill>
                <a:latin typeface="Calibri" pitchFamily="34" charset="0"/>
                <a:cs typeface="Calibri" pitchFamily="34" charset="0"/>
              </a:rPr>
              <a:t>&lt;</a:t>
            </a:r>
            <a:r>
              <a:rPr lang="en-US" altLang="zh-CN" sz="2000" dirty="0" err="1">
                <a:solidFill>
                  <a:srgbClr val="0070C0"/>
                </a:solidFill>
                <a:latin typeface="Calibri" pitchFamily="34" charset="0"/>
                <a:cs typeface="Calibri" pitchFamily="34" charset="0"/>
              </a:rPr>
              <a:t>ISearcher</a:t>
            </a:r>
            <a:r>
              <a:rPr lang="en-US" altLang="zh-CN" sz="2000" dirty="0">
                <a:solidFill>
                  <a:srgbClr val="0070C0"/>
                </a:solidFill>
                <a:latin typeface="Calibri" pitchFamily="34" charset="0"/>
                <a:cs typeface="Calibri" pitchFamily="34" charset="0"/>
              </a:rPr>
              <a:t>&gt; </a:t>
            </a:r>
            <a:r>
              <a:rPr lang="en-US" altLang="zh-CN" sz="2000" dirty="0" err="1">
                <a:solidFill>
                  <a:srgbClr val="0070C0"/>
                </a:solidFill>
                <a:latin typeface="Calibri" pitchFamily="34" charset="0"/>
                <a:cs typeface="Calibri" pitchFamily="34" charset="0"/>
              </a:rPr>
              <a:t>GetSearchers</a:t>
            </a:r>
            <a:r>
              <a:rPr lang="en-US" altLang="zh-CN" sz="2000" dirty="0" smtClean="0">
                <a:solidFill>
                  <a:srgbClr val="0070C0"/>
                </a:solidFill>
                <a:latin typeface="Calibri" pitchFamily="34" charset="0"/>
                <a:cs typeface="Calibri" pitchFamily="34" charset="0"/>
              </a:rPr>
              <a:t>();</a:t>
            </a:r>
          </a:p>
          <a:p>
            <a:r>
              <a:rPr lang="zh-CN" altLang="en-US" sz="2400" dirty="0">
                <a:latin typeface="Calibri" pitchFamily="34" charset="0"/>
                <a:cs typeface="Calibri" pitchFamily="34" charset="0"/>
              </a:rPr>
              <a:t>获取指定个数的快捷搜索搜索器</a:t>
            </a:r>
            <a:endParaRPr lang="en-US" altLang="zh-CN" sz="2400" dirty="0">
              <a:latin typeface="Calibri" pitchFamily="34" charset="0"/>
              <a:cs typeface="Calibri" pitchFamily="34" charset="0"/>
            </a:endParaRPr>
          </a:p>
          <a:p>
            <a:pPr marL="366713" lvl="1" indent="0">
              <a:buNone/>
            </a:pPr>
            <a:r>
              <a:rPr lang="en-US" altLang="zh-CN" sz="2000" dirty="0">
                <a:solidFill>
                  <a:srgbClr val="0070C0"/>
                </a:solidFill>
                <a:latin typeface="Calibri" pitchFamily="34" charset="0"/>
                <a:cs typeface="Calibri" pitchFamily="34" charset="0"/>
              </a:rPr>
              <a:t>public static </a:t>
            </a:r>
            <a:r>
              <a:rPr lang="en-US" altLang="zh-CN" sz="2000" dirty="0" err="1">
                <a:solidFill>
                  <a:srgbClr val="0070C0"/>
                </a:solidFill>
                <a:latin typeface="Calibri" pitchFamily="34" charset="0"/>
                <a:cs typeface="Calibri" pitchFamily="34" charset="0"/>
              </a:rPr>
              <a:t>IEnumerable</a:t>
            </a:r>
            <a:r>
              <a:rPr lang="en-US" altLang="zh-CN" sz="2000" dirty="0">
                <a:solidFill>
                  <a:srgbClr val="0070C0"/>
                </a:solidFill>
                <a:latin typeface="Calibri" pitchFamily="34" charset="0"/>
                <a:cs typeface="Calibri" pitchFamily="34" charset="0"/>
              </a:rPr>
              <a:t>&lt;</a:t>
            </a:r>
            <a:r>
              <a:rPr lang="en-US" altLang="zh-CN" sz="2000" dirty="0" err="1">
                <a:solidFill>
                  <a:srgbClr val="0070C0"/>
                </a:solidFill>
                <a:latin typeface="Calibri" pitchFamily="34" charset="0"/>
                <a:cs typeface="Calibri" pitchFamily="34" charset="0"/>
              </a:rPr>
              <a:t>ISearcher</a:t>
            </a:r>
            <a:r>
              <a:rPr lang="en-US" altLang="zh-CN" sz="2000" dirty="0">
                <a:solidFill>
                  <a:srgbClr val="0070C0"/>
                </a:solidFill>
                <a:latin typeface="Calibri" pitchFamily="34" charset="0"/>
                <a:cs typeface="Calibri" pitchFamily="34" charset="0"/>
              </a:rPr>
              <a:t>&gt; </a:t>
            </a:r>
            <a:r>
              <a:rPr lang="en-US" altLang="zh-CN" sz="2000" dirty="0" err="1">
                <a:solidFill>
                  <a:srgbClr val="0070C0"/>
                </a:solidFill>
                <a:latin typeface="Calibri" pitchFamily="34" charset="0"/>
                <a:cs typeface="Calibri" pitchFamily="34" charset="0"/>
              </a:rPr>
              <a:t>GetQuickSearchers</a:t>
            </a:r>
            <a:r>
              <a:rPr lang="en-US" altLang="zh-CN" sz="2000" dirty="0">
                <a:solidFill>
                  <a:srgbClr val="0070C0"/>
                </a:solidFill>
                <a:latin typeface="Calibri" pitchFamily="34" charset="0"/>
                <a:cs typeface="Calibri" pitchFamily="34" charset="0"/>
              </a:rPr>
              <a:t>(</a:t>
            </a:r>
            <a:r>
              <a:rPr lang="en-US" altLang="zh-CN" sz="2000" dirty="0" err="1">
                <a:solidFill>
                  <a:srgbClr val="0070C0"/>
                </a:solidFill>
                <a:latin typeface="Calibri" pitchFamily="34" charset="0"/>
                <a:cs typeface="Calibri" pitchFamily="34" charset="0"/>
              </a:rPr>
              <a:t>int</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num</a:t>
            </a:r>
            <a:r>
              <a:rPr lang="en-US" altLang="zh-CN" sz="2000" dirty="0">
                <a:solidFill>
                  <a:srgbClr val="0070C0"/>
                </a:solidFill>
                <a:latin typeface="Calibri" pitchFamily="34" charset="0"/>
                <a:cs typeface="Calibri" pitchFamily="34" charset="0"/>
              </a:rPr>
              <a:t>) </a:t>
            </a:r>
            <a:r>
              <a:rPr lang="en-US" altLang="zh-CN" sz="2000" dirty="0" smtClean="0">
                <a:solidFill>
                  <a:srgbClr val="0070C0"/>
                </a:solidFill>
                <a:latin typeface="Calibri" pitchFamily="34" charset="0"/>
                <a:cs typeface="Calibri" pitchFamily="34" charset="0"/>
              </a:rPr>
              <a:t>;</a:t>
            </a:r>
          </a:p>
          <a:p>
            <a:r>
              <a:rPr lang="zh-CN" altLang="en-US" sz="2400" dirty="0">
                <a:latin typeface="Calibri" pitchFamily="34" charset="0"/>
                <a:cs typeface="Calibri" pitchFamily="34" charset="0"/>
              </a:rPr>
              <a:t>获取所有基于</a:t>
            </a:r>
            <a:r>
              <a:rPr lang="en-US" altLang="zh-CN" sz="2400" dirty="0" err="1">
                <a:latin typeface="Calibri" pitchFamily="34" charset="0"/>
                <a:cs typeface="Calibri" pitchFamily="34" charset="0"/>
              </a:rPr>
              <a:t>Lucene</a:t>
            </a:r>
            <a:r>
              <a:rPr lang="zh-CN" altLang="en-US" sz="2400" dirty="0">
                <a:latin typeface="Calibri" pitchFamily="34" charset="0"/>
                <a:cs typeface="Calibri" pitchFamily="34" charset="0"/>
              </a:rPr>
              <a:t>的搜索器</a:t>
            </a:r>
            <a:endParaRPr lang="en-US" altLang="zh-CN" sz="2400" dirty="0">
              <a:latin typeface="Calibri" pitchFamily="34" charset="0"/>
              <a:cs typeface="Calibri" pitchFamily="34" charset="0"/>
            </a:endParaRPr>
          </a:p>
          <a:p>
            <a:pPr marL="366713" lvl="1" indent="0">
              <a:buNone/>
            </a:pPr>
            <a:r>
              <a:rPr lang="en-US" altLang="zh-CN" sz="2000" dirty="0">
                <a:solidFill>
                  <a:srgbClr val="0070C0"/>
                </a:solidFill>
                <a:latin typeface="Calibri" pitchFamily="34" charset="0"/>
                <a:cs typeface="Calibri" pitchFamily="34" charset="0"/>
              </a:rPr>
              <a:t>public static </a:t>
            </a:r>
            <a:r>
              <a:rPr lang="en-US" altLang="zh-CN" sz="2000" dirty="0" err="1">
                <a:solidFill>
                  <a:srgbClr val="0070C0"/>
                </a:solidFill>
                <a:latin typeface="Calibri" pitchFamily="34" charset="0"/>
                <a:cs typeface="Calibri" pitchFamily="34" charset="0"/>
              </a:rPr>
              <a:t>IEnumerable</a:t>
            </a:r>
            <a:r>
              <a:rPr lang="en-US" altLang="zh-CN" sz="2000" dirty="0">
                <a:solidFill>
                  <a:srgbClr val="0070C0"/>
                </a:solidFill>
                <a:latin typeface="Calibri" pitchFamily="34" charset="0"/>
                <a:cs typeface="Calibri" pitchFamily="34" charset="0"/>
              </a:rPr>
              <a:t>&lt;</a:t>
            </a:r>
            <a:r>
              <a:rPr lang="en-US" altLang="zh-CN" sz="2000" dirty="0" err="1">
                <a:solidFill>
                  <a:srgbClr val="0070C0"/>
                </a:solidFill>
                <a:latin typeface="Calibri" pitchFamily="34" charset="0"/>
                <a:cs typeface="Calibri" pitchFamily="34" charset="0"/>
              </a:rPr>
              <a:t>ISearcher</a:t>
            </a:r>
            <a:r>
              <a:rPr lang="en-US" altLang="zh-CN" sz="2000" dirty="0">
                <a:solidFill>
                  <a:srgbClr val="0070C0"/>
                </a:solidFill>
                <a:latin typeface="Calibri" pitchFamily="34" charset="0"/>
                <a:cs typeface="Calibri" pitchFamily="34" charset="0"/>
              </a:rPr>
              <a:t>&gt; </a:t>
            </a:r>
            <a:r>
              <a:rPr lang="en-US" altLang="zh-CN" sz="2000" dirty="0" err="1">
                <a:solidFill>
                  <a:srgbClr val="0070C0"/>
                </a:solidFill>
                <a:latin typeface="Calibri" pitchFamily="34" charset="0"/>
                <a:cs typeface="Calibri" pitchFamily="34" charset="0"/>
              </a:rPr>
              <a:t>GetSearchersOfBaseLucene</a:t>
            </a:r>
            <a:r>
              <a:rPr lang="en-US" altLang="zh-CN" sz="2000" dirty="0" smtClean="0">
                <a:solidFill>
                  <a:srgbClr val="0070C0"/>
                </a:solidFill>
                <a:latin typeface="Calibri" pitchFamily="34" charset="0"/>
                <a:cs typeface="Calibri" pitchFamily="34" charset="0"/>
              </a:rPr>
              <a:t>()</a:t>
            </a:r>
            <a:r>
              <a:rPr lang="en-US" altLang="zh-CN" sz="2000" dirty="0">
                <a:solidFill>
                  <a:srgbClr val="0070C0"/>
                </a:solidFill>
                <a:latin typeface="Calibri" pitchFamily="34" charset="0"/>
                <a:cs typeface="Calibri" pitchFamily="34" charset="0"/>
              </a:rPr>
              <a:t>;</a:t>
            </a:r>
          </a:p>
          <a:p>
            <a:r>
              <a:rPr lang="zh-CN" altLang="en-US" sz="2400" dirty="0">
                <a:latin typeface="Calibri" pitchFamily="34" charset="0"/>
                <a:cs typeface="Calibri" pitchFamily="34" charset="0"/>
              </a:rPr>
              <a:t>根据搜索器编码获取搜索器</a:t>
            </a:r>
            <a:endParaRPr lang="en-US" altLang="zh-CN" sz="2400" dirty="0">
              <a:latin typeface="Calibri" pitchFamily="34" charset="0"/>
              <a:cs typeface="Calibri" pitchFamily="34" charset="0"/>
            </a:endParaRPr>
          </a:p>
          <a:p>
            <a:pPr marL="366713" lvl="1" indent="0">
              <a:buNone/>
            </a:pPr>
            <a:r>
              <a:rPr lang="en-US" altLang="zh-CN" sz="2000" dirty="0" smtClean="0">
                <a:solidFill>
                  <a:srgbClr val="0070C0"/>
                </a:solidFill>
                <a:latin typeface="Calibri" pitchFamily="34" charset="0"/>
                <a:cs typeface="Calibri" pitchFamily="34" charset="0"/>
              </a:rPr>
              <a:t>public</a:t>
            </a:r>
            <a:r>
              <a:rPr lang="en-US" altLang="zh-CN" sz="2000" dirty="0">
                <a:solidFill>
                  <a:srgbClr val="0070C0"/>
                </a:solidFill>
                <a:latin typeface="Calibri" pitchFamily="34" charset="0"/>
                <a:cs typeface="Calibri" pitchFamily="34" charset="0"/>
              </a:rPr>
              <a:t> static </a:t>
            </a:r>
            <a:r>
              <a:rPr lang="en-US" altLang="zh-CN" sz="2000" dirty="0" err="1">
                <a:solidFill>
                  <a:srgbClr val="0070C0"/>
                </a:solidFill>
                <a:latin typeface="Calibri" pitchFamily="34" charset="0"/>
                <a:cs typeface="Calibri" pitchFamily="34" charset="0"/>
              </a:rPr>
              <a:t>ISearcher</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GetSearcher</a:t>
            </a:r>
            <a:r>
              <a:rPr lang="en-US" altLang="zh-CN" sz="2000" dirty="0">
                <a:solidFill>
                  <a:srgbClr val="0070C0"/>
                </a:solidFill>
                <a:latin typeface="Calibri" pitchFamily="34" charset="0"/>
                <a:cs typeface="Calibri" pitchFamily="34" charset="0"/>
              </a:rPr>
              <a:t>(string code</a:t>
            </a:r>
            <a:r>
              <a:rPr lang="en-US" altLang="zh-CN" sz="2000" dirty="0" smtClean="0">
                <a:solidFill>
                  <a:srgbClr val="0070C0"/>
                </a:solidFill>
                <a:latin typeface="Calibri" pitchFamily="34" charset="0"/>
                <a:cs typeface="Calibri" pitchFamily="34" charset="0"/>
              </a:rPr>
              <a:t>) </a:t>
            </a:r>
            <a:r>
              <a:rPr lang="en-US" altLang="zh-CN" sz="2000" dirty="0">
                <a:solidFill>
                  <a:srgbClr val="0070C0"/>
                </a:solidFill>
                <a:latin typeface="Calibri" pitchFamily="34" charset="0"/>
                <a:cs typeface="Calibri" pitchFamily="34" charset="0"/>
              </a:rPr>
              <a:t>;</a:t>
            </a:r>
            <a:endParaRPr lang="en-US" altLang="zh-CN" sz="2000" dirty="0" smtClean="0">
              <a:solidFill>
                <a:srgbClr val="0070C0"/>
              </a:solidFill>
              <a:latin typeface="Calibri" pitchFamily="34" charset="0"/>
              <a:cs typeface="Calibri" pitchFamily="34" charset="0"/>
            </a:endParaRPr>
          </a:p>
          <a:p>
            <a:r>
              <a:rPr lang="zh-CN" altLang="en-US" sz="2400" dirty="0">
                <a:latin typeface="Calibri" pitchFamily="34" charset="0"/>
                <a:cs typeface="Calibri" pitchFamily="34" charset="0"/>
              </a:rPr>
              <a:t>根据索引路径获取对应的搜索引擎对象</a:t>
            </a:r>
            <a:endParaRPr lang="en-US" altLang="zh-CN" sz="2400" dirty="0">
              <a:latin typeface="Calibri" pitchFamily="34" charset="0"/>
              <a:cs typeface="Calibri" pitchFamily="34" charset="0"/>
            </a:endParaRPr>
          </a:p>
          <a:p>
            <a:pPr marL="366713" lvl="1" indent="0">
              <a:buNone/>
            </a:pPr>
            <a:r>
              <a:rPr lang="en-US" altLang="zh-CN" sz="2000" dirty="0">
                <a:solidFill>
                  <a:srgbClr val="0070C0"/>
                </a:solidFill>
                <a:latin typeface="Calibri" pitchFamily="34" charset="0"/>
                <a:cs typeface="Calibri" pitchFamily="34" charset="0"/>
              </a:rPr>
              <a:t>public static </a:t>
            </a:r>
            <a:r>
              <a:rPr lang="en-US" altLang="zh-CN" sz="2000" dirty="0" err="1">
                <a:solidFill>
                  <a:srgbClr val="0070C0"/>
                </a:solidFill>
                <a:latin typeface="Calibri" pitchFamily="34" charset="0"/>
                <a:cs typeface="Calibri" pitchFamily="34" charset="0"/>
              </a:rPr>
              <a:t>ISearchEngine</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GetSearchEngine</a:t>
            </a:r>
            <a:r>
              <a:rPr lang="en-US" altLang="zh-CN" sz="2000" dirty="0">
                <a:solidFill>
                  <a:srgbClr val="0070C0"/>
                </a:solidFill>
                <a:latin typeface="Calibri" pitchFamily="34" charset="0"/>
                <a:cs typeface="Calibri" pitchFamily="34" charset="0"/>
              </a:rPr>
              <a:t>(string </a:t>
            </a:r>
            <a:r>
              <a:rPr lang="en-US" altLang="zh-CN" sz="2000" dirty="0" err="1">
                <a:solidFill>
                  <a:srgbClr val="0070C0"/>
                </a:solidFill>
                <a:latin typeface="Calibri" pitchFamily="34" charset="0"/>
                <a:cs typeface="Calibri" pitchFamily="34" charset="0"/>
              </a:rPr>
              <a:t>indexPath</a:t>
            </a:r>
            <a:r>
              <a:rPr lang="en-US" altLang="zh-CN" sz="2000" dirty="0" smtClean="0">
                <a:solidFill>
                  <a:srgbClr val="0070C0"/>
                </a:solidFill>
                <a:latin typeface="Calibri" pitchFamily="34" charset="0"/>
                <a:cs typeface="Calibri" pitchFamily="34" charset="0"/>
              </a:rPr>
              <a:t>)</a:t>
            </a:r>
            <a:r>
              <a:rPr lang="en-US" altLang="zh-CN" sz="2000" dirty="0">
                <a:solidFill>
                  <a:srgbClr val="0070C0"/>
                </a:solidFill>
                <a:latin typeface="Calibri" pitchFamily="34" charset="0"/>
                <a:cs typeface="Calibri" pitchFamily="34" charset="0"/>
              </a:rPr>
              <a:t>;</a:t>
            </a:r>
            <a:endParaRPr lang="zh-CN" altLang="en-US" sz="2000" dirty="0">
              <a:solidFill>
                <a:srgbClr val="0070C0"/>
              </a:solidFill>
              <a:latin typeface="Calibri" pitchFamily="34" charset="0"/>
              <a:cs typeface="Calibri" pitchFamily="34" charset="0"/>
            </a:endParaRPr>
          </a:p>
        </p:txBody>
      </p:sp>
    </p:spTree>
    <p:extLst>
      <p:ext uri="{BB962C8B-B14F-4D97-AF65-F5344CB8AC3E}">
        <p14:creationId xmlns:p14="http://schemas.microsoft.com/office/powerpoint/2010/main" val="2984249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163"/>
            <a:ext cx="8534400" cy="1341437"/>
          </a:xfrm>
        </p:spPr>
        <p:txBody>
          <a:bodyPr/>
          <a:lstStyle/>
          <a:p>
            <a:r>
              <a:rPr lang="en-US" altLang="zh-CN" dirty="0" err="1" smtClean="0"/>
              <a:t>LuceneSearchBuilder</a:t>
            </a:r>
            <a:r>
              <a:rPr lang="zh-CN" altLang="en-US" dirty="0" smtClean="0"/>
              <a:t>类的使用</a:t>
            </a:r>
            <a:endParaRPr lang="zh-CN" altLang="en-US" dirty="0"/>
          </a:p>
        </p:txBody>
      </p:sp>
      <p:sp>
        <p:nvSpPr>
          <p:cNvPr id="3" name="内容占位符 2"/>
          <p:cNvSpPr>
            <a:spLocks noGrp="1"/>
          </p:cNvSpPr>
          <p:nvPr>
            <p:ph sz="quarter" idx="13"/>
          </p:nvPr>
        </p:nvSpPr>
        <p:spPr/>
        <p:txBody>
          <a:bodyPr/>
          <a:lstStyle/>
          <a:p>
            <a:pPr marL="366713" lvl="1" indent="0">
              <a:buNone/>
            </a:pPr>
            <a:r>
              <a:rPr lang="en-US" altLang="zh-CN" sz="1800" dirty="0" err="1">
                <a:solidFill>
                  <a:srgbClr val="0070C0"/>
                </a:solidFill>
                <a:latin typeface="Calibri" pitchFamily="34" charset="0"/>
                <a:cs typeface="Calibri" pitchFamily="34" charset="0"/>
              </a:rPr>
              <a:t>LuceneSearchBuilder</a:t>
            </a:r>
            <a:r>
              <a:rPr lang="en-US" altLang="zh-CN" sz="1800" dirty="0">
                <a:solidFill>
                  <a:srgbClr val="0070C0"/>
                </a:solidFill>
                <a:latin typeface="Calibri" pitchFamily="34" charset="0"/>
                <a:cs typeface="Calibri" pitchFamily="34" charset="0"/>
              </a:rPr>
              <a:t> </a:t>
            </a:r>
            <a:r>
              <a:rPr lang="en-US" altLang="zh-CN" sz="1800" dirty="0" err="1">
                <a:solidFill>
                  <a:srgbClr val="0070C0"/>
                </a:solidFill>
                <a:latin typeface="Calibri" pitchFamily="34" charset="0"/>
                <a:cs typeface="Calibri" pitchFamily="34" charset="0"/>
              </a:rPr>
              <a:t>searchBuilder</a:t>
            </a:r>
            <a:r>
              <a:rPr lang="en-US" altLang="zh-CN" sz="1800" dirty="0">
                <a:solidFill>
                  <a:srgbClr val="0070C0"/>
                </a:solidFill>
                <a:latin typeface="Calibri" pitchFamily="34" charset="0"/>
                <a:cs typeface="Calibri" pitchFamily="34" charset="0"/>
              </a:rPr>
              <a:t> = new </a:t>
            </a:r>
            <a:r>
              <a:rPr lang="en-US" altLang="zh-CN" sz="1800" dirty="0" err="1">
                <a:solidFill>
                  <a:srgbClr val="0070C0"/>
                </a:solidFill>
                <a:latin typeface="Calibri" pitchFamily="34" charset="0"/>
                <a:cs typeface="Calibri" pitchFamily="34" charset="0"/>
              </a:rPr>
              <a:t>LuceneSearchBuilder</a:t>
            </a:r>
            <a:r>
              <a:rPr lang="en-US" altLang="zh-CN" sz="1800" dirty="0">
                <a:solidFill>
                  <a:srgbClr val="0070C0"/>
                </a:solidFill>
                <a:latin typeface="Calibri" pitchFamily="34" charset="0"/>
                <a:cs typeface="Calibri" pitchFamily="34" charset="0"/>
              </a:rPr>
              <a:t>(); </a:t>
            </a:r>
            <a:endParaRPr lang="en-US" altLang="zh-CN" sz="1800" dirty="0" smtClean="0">
              <a:solidFill>
                <a:srgbClr val="0070C0"/>
              </a:solidFill>
              <a:latin typeface="Calibri" pitchFamily="34" charset="0"/>
              <a:cs typeface="Calibri" pitchFamily="34" charset="0"/>
            </a:endParaRPr>
          </a:p>
          <a:p>
            <a:pPr marL="366713" lvl="1" indent="0">
              <a:buNone/>
            </a:pPr>
            <a:r>
              <a:rPr lang="en-US" altLang="zh-CN" sz="1800" dirty="0" smtClean="0">
                <a:solidFill>
                  <a:srgbClr val="0070C0"/>
                </a:solidFill>
                <a:latin typeface="Calibri" pitchFamily="34" charset="0"/>
                <a:cs typeface="Calibri" pitchFamily="34" charset="0"/>
              </a:rPr>
              <a:t>//</a:t>
            </a:r>
            <a:r>
              <a:rPr lang="zh-CN" altLang="en-US" sz="1800" dirty="0" smtClean="0">
                <a:solidFill>
                  <a:srgbClr val="0070C0"/>
                </a:solidFill>
                <a:latin typeface="Calibri" pitchFamily="34" charset="0"/>
                <a:cs typeface="Calibri" pitchFamily="34" charset="0"/>
              </a:rPr>
              <a:t>添加搜索条件</a:t>
            </a:r>
            <a:endParaRPr lang="en-US" altLang="zh-CN" sz="1800" dirty="0">
              <a:solidFill>
                <a:srgbClr val="0070C0"/>
              </a:solidFill>
              <a:latin typeface="Calibri" pitchFamily="34" charset="0"/>
              <a:cs typeface="Calibri" pitchFamily="34" charset="0"/>
            </a:endParaRPr>
          </a:p>
          <a:p>
            <a:pPr marL="366713" lvl="1" indent="0">
              <a:buNone/>
            </a:pPr>
            <a:r>
              <a:rPr lang="en-US" altLang="zh-CN" sz="1800" dirty="0" err="1" smtClean="0">
                <a:solidFill>
                  <a:srgbClr val="0070C0"/>
                </a:solidFill>
                <a:latin typeface="Calibri" pitchFamily="34" charset="0"/>
                <a:cs typeface="Calibri" pitchFamily="34" charset="0"/>
              </a:rPr>
              <a:t>searchBuilder.WithPhrase</a:t>
            </a:r>
            <a:r>
              <a:rPr lang="en-US" altLang="zh-CN" sz="1800" dirty="0" smtClean="0">
                <a:solidFill>
                  <a:srgbClr val="0070C0"/>
                </a:solidFill>
                <a:latin typeface="Calibri" pitchFamily="34" charset="0"/>
                <a:cs typeface="Calibri" pitchFamily="34" charset="0"/>
              </a:rPr>
              <a:t>(……) </a:t>
            </a:r>
            <a:endParaRPr lang="en-US" altLang="zh-CN" sz="1800" dirty="0">
              <a:solidFill>
                <a:srgbClr val="0070C0"/>
              </a:solidFill>
              <a:latin typeface="Calibri" pitchFamily="34" charset="0"/>
              <a:cs typeface="Calibri" pitchFamily="34" charset="0"/>
            </a:endParaRPr>
          </a:p>
          <a:p>
            <a:pPr marL="366713" lvl="1" indent="0">
              <a:buNone/>
            </a:pPr>
            <a:r>
              <a:rPr lang="en-US" altLang="zh-CN" sz="1800" dirty="0" smtClean="0">
                <a:solidFill>
                  <a:srgbClr val="0070C0"/>
                </a:solidFill>
                <a:latin typeface="Calibri" pitchFamily="34" charset="0"/>
                <a:cs typeface="Calibri" pitchFamily="34" charset="0"/>
              </a:rPr>
              <a:t>                       .</a:t>
            </a:r>
            <a:r>
              <a:rPr lang="en-US" altLang="zh-CN" sz="1800" dirty="0" err="1" smtClean="0">
                <a:solidFill>
                  <a:srgbClr val="0070C0"/>
                </a:solidFill>
                <a:latin typeface="Calibri" pitchFamily="34" charset="0"/>
                <a:cs typeface="Calibri" pitchFamily="34" charset="0"/>
              </a:rPr>
              <a:t>WithPhrases</a:t>
            </a:r>
            <a:r>
              <a:rPr lang="en-US" altLang="zh-CN" sz="1800" dirty="0" smtClean="0">
                <a:solidFill>
                  <a:srgbClr val="0070C0"/>
                </a:solidFill>
                <a:latin typeface="Calibri" pitchFamily="34" charset="0"/>
                <a:cs typeface="Calibri" pitchFamily="34" charset="0"/>
              </a:rPr>
              <a:t>(……)</a:t>
            </a:r>
            <a:endParaRPr lang="en-US" altLang="zh-CN" sz="1800" dirty="0">
              <a:solidFill>
                <a:srgbClr val="0070C0"/>
              </a:solidFill>
              <a:latin typeface="Calibri" pitchFamily="34" charset="0"/>
              <a:cs typeface="Calibri" pitchFamily="34" charset="0"/>
            </a:endParaRPr>
          </a:p>
          <a:p>
            <a:pPr marL="366713" lvl="1" indent="0">
              <a:buNone/>
            </a:pPr>
            <a:r>
              <a:rPr lang="en-US" altLang="zh-CN" sz="1800" dirty="0">
                <a:solidFill>
                  <a:srgbClr val="0070C0"/>
                </a:solidFill>
                <a:latin typeface="Calibri" pitchFamily="34" charset="0"/>
                <a:cs typeface="Calibri" pitchFamily="34" charset="0"/>
              </a:rPr>
              <a:t> </a:t>
            </a:r>
            <a:r>
              <a:rPr lang="en-US" altLang="zh-CN" sz="1800" dirty="0" smtClean="0">
                <a:solidFill>
                  <a:srgbClr val="0070C0"/>
                </a:solidFill>
                <a:latin typeface="Calibri" pitchFamily="34" charset="0"/>
                <a:cs typeface="Calibri" pitchFamily="34" charset="0"/>
              </a:rPr>
              <a:t>                      .</a:t>
            </a:r>
            <a:r>
              <a:rPr lang="en-US" altLang="zh-CN" sz="1800" dirty="0" err="1">
                <a:solidFill>
                  <a:srgbClr val="0070C0"/>
                </a:solidFill>
                <a:latin typeface="Calibri" pitchFamily="34" charset="0"/>
                <a:cs typeface="Calibri" pitchFamily="34" charset="0"/>
              </a:rPr>
              <a:t>WithField</a:t>
            </a:r>
            <a:r>
              <a:rPr lang="en-US" altLang="zh-CN" sz="1800" dirty="0" smtClean="0">
                <a:solidFill>
                  <a:srgbClr val="0070C0"/>
                </a:solidFill>
                <a:latin typeface="Calibri" pitchFamily="34" charset="0"/>
                <a:cs typeface="Calibri" pitchFamily="34" charset="0"/>
              </a:rPr>
              <a:t>(……)</a:t>
            </a:r>
            <a:endParaRPr lang="en-US" altLang="zh-CN" sz="1800" dirty="0">
              <a:solidFill>
                <a:srgbClr val="0070C0"/>
              </a:solidFill>
              <a:latin typeface="Calibri" pitchFamily="34" charset="0"/>
              <a:cs typeface="Calibri" pitchFamily="34" charset="0"/>
            </a:endParaRPr>
          </a:p>
          <a:p>
            <a:pPr marL="366713" lvl="1" indent="0">
              <a:buNone/>
            </a:pPr>
            <a:r>
              <a:rPr lang="en-US" altLang="zh-CN" sz="1800" dirty="0" smtClean="0">
                <a:solidFill>
                  <a:srgbClr val="0070C0"/>
                </a:solidFill>
                <a:latin typeface="Calibri" pitchFamily="34" charset="0"/>
                <a:cs typeface="Calibri" pitchFamily="34" charset="0"/>
              </a:rPr>
              <a:t>                       .</a:t>
            </a:r>
            <a:r>
              <a:rPr lang="en-US" altLang="zh-CN" sz="1800" dirty="0" err="1" smtClean="0">
                <a:solidFill>
                  <a:srgbClr val="0070C0"/>
                </a:solidFill>
                <a:latin typeface="Calibri" pitchFamily="34" charset="0"/>
                <a:cs typeface="Calibri" pitchFamily="34" charset="0"/>
              </a:rPr>
              <a:t>WithFields</a:t>
            </a:r>
            <a:r>
              <a:rPr lang="en-US" altLang="zh-CN" sz="1800" dirty="0" smtClean="0">
                <a:solidFill>
                  <a:srgbClr val="0070C0"/>
                </a:solidFill>
                <a:latin typeface="Calibri" pitchFamily="34" charset="0"/>
                <a:cs typeface="Calibri" pitchFamily="34" charset="0"/>
              </a:rPr>
              <a:t>(……)</a:t>
            </a:r>
            <a:endParaRPr lang="en-US" altLang="zh-CN" sz="1800" dirty="0">
              <a:solidFill>
                <a:srgbClr val="0070C0"/>
              </a:solidFill>
              <a:latin typeface="Calibri" pitchFamily="34" charset="0"/>
              <a:cs typeface="Calibri" pitchFamily="34" charset="0"/>
            </a:endParaRPr>
          </a:p>
          <a:p>
            <a:pPr marL="366713" lvl="1" indent="0">
              <a:buNone/>
            </a:pPr>
            <a:r>
              <a:rPr lang="en-US" altLang="zh-CN" sz="1800" dirty="0" smtClean="0">
                <a:solidFill>
                  <a:srgbClr val="0070C0"/>
                </a:solidFill>
                <a:latin typeface="Calibri" pitchFamily="34" charset="0"/>
                <a:cs typeface="Calibri" pitchFamily="34" charset="0"/>
              </a:rPr>
              <a:t>                       .</a:t>
            </a:r>
            <a:r>
              <a:rPr lang="en-US" altLang="zh-CN" sz="1800" dirty="0" err="1" smtClean="0">
                <a:solidFill>
                  <a:srgbClr val="0070C0"/>
                </a:solidFill>
                <a:latin typeface="Calibri" pitchFamily="34" charset="0"/>
                <a:cs typeface="Calibri" pitchFamily="34" charset="0"/>
              </a:rPr>
              <a:t>WithinRange</a:t>
            </a:r>
            <a:r>
              <a:rPr lang="en-US" altLang="zh-CN" sz="1800" dirty="0" smtClean="0">
                <a:solidFill>
                  <a:srgbClr val="0070C0"/>
                </a:solidFill>
                <a:latin typeface="Calibri" pitchFamily="34" charset="0"/>
                <a:cs typeface="Calibri" pitchFamily="34" charset="0"/>
              </a:rPr>
              <a:t>(……);</a:t>
            </a:r>
          </a:p>
          <a:p>
            <a:pPr marL="366713" lvl="1" indent="0">
              <a:buNone/>
            </a:pPr>
            <a:r>
              <a:rPr lang="en-US" altLang="zh-CN" sz="1800" dirty="0" smtClean="0">
                <a:solidFill>
                  <a:srgbClr val="0070C0"/>
                </a:solidFill>
                <a:latin typeface="Calibri" pitchFamily="34" charset="0"/>
                <a:cs typeface="Calibri" pitchFamily="34" charset="0"/>
              </a:rPr>
              <a:t>//</a:t>
            </a:r>
            <a:r>
              <a:rPr lang="zh-CN" altLang="en-US" sz="1800" dirty="0" smtClean="0">
                <a:solidFill>
                  <a:srgbClr val="0070C0"/>
                </a:solidFill>
                <a:latin typeface="Calibri" pitchFamily="34" charset="0"/>
                <a:cs typeface="Calibri" pitchFamily="34" charset="0"/>
              </a:rPr>
              <a:t>添加排序条件</a:t>
            </a:r>
            <a:endParaRPr lang="en-US" altLang="zh-CN" sz="1800" dirty="0">
              <a:solidFill>
                <a:srgbClr val="0070C0"/>
              </a:solidFill>
              <a:latin typeface="Calibri" pitchFamily="34" charset="0"/>
              <a:cs typeface="Calibri" pitchFamily="34" charset="0"/>
            </a:endParaRPr>
          </a:p>
          <a:p>
            <a:pPr marL="366713" lvl="1" indent="0">
              <a:buNone/>
            </a:pPr>
            <a:r>
              <a:rPr lang="en-US" altLang="zh-CN" sz="1800" dirty="0" err="1" smtClean="0">
                <a:solidFill>
                  <a:srgbClr val="0070C0"/>
                </a:solidFill>
                <a:latin typeface="Calibri" pitchFamily="34" charset="0"/>
                <a:cs typeface="Calibri" pitchFamily="34" charset="0"/>
              </a:rPr>
              <a:t>searchBuilder.SortByInteger</a:t>
            </a:r>
            <a:r>
              <a:rPr lang="en-US" altLang="zh-CN" sz="1800" dirty="0" smtClean="0">
                <a:solidFill>
                  <a:srgbClr val="0070C0"/>
                </a:solidFill>
                <a:latin typeface="Calibri" pitchFamily="34" charset="0"/>
                <a:cs typeface="Calibri" pitchFamily="34" charset="0"/>
              </a:rPr>
              <a:t>(……);</a:t>
            </a:r>
            <a:endParaRPr lang="en-US" altLang="zh-CN" sz="1800" dirty="0">
              <a:solidFill>
                <a:srgbClr val="0070C0"/>
              </a:solidFill>
              <a:latin typeface="Calibri" pitchFamily="34" charset="0"/>
              <a:cs typeface="Calibri" pitchFamily="34" charset="0"/>
            </a:endParaRPr>
          </a:p>
          <a:p>
            <a:pPr marL="366713" lvl="1" indent="0">
              <a:buNone/>
            </a:pPr>
            <a:r>
              <a:rPr lang="en-US" altLang="zh-CN" sz="1800" dirty="0" err="1" smtClean="0">
                <a:solidFill>
                  <a:srgbClr val="0070C0"/>
                </a:solidFill>
                <a:latin typeface="Calibri" pitchFamily="34" charset="0"/>
                <a:cs typeface="Calibri" pitchFamily="34" charset="0"/>
              </a:rPr>
              <a:t>searchBuilder.SortByString</a:t>
            </a:r>
            <a:r>
              <a:rPr lang="en-US" altLang="zh-CN" sz="1800" dirty="0" smtClean="0">
                <a:solidFill>
                  <a:srgbClr val="0070C0"/>
                </a:solidFill>
                <a:latin typeface="Calibri" pitchFamily="34" charset="0"/>
                <a:cs typeface="Calibri" pitchFamily="34" charset="0"/>
              </a:rPr>
              <a:t>(……);</a:t>
            </a:r>
            <a:endParaRPr lang="en-US" altLang="zh-CN" sz="1800" dirty="0">
              <a:solidFill>
                <a:srgbClr val="0070C0"/>
              </a:solidFill>
              <a:latin typeface="Calibri" pitchFamily="34" charset="0"/>
              <a:cs typeface="Calibri" pitchFamily="34" charset="0"/>
            </a:endParaRPr>
          </a:p>
          <a:p>
            <a:pPr marL="366713" lvl="1" indent="0">
              <a:buNone/>
            </a:pPr>
            <a:r>
              <a:rPr lang="en-US" altLang="zh-CN" sz="1800" dirty="0" smtClean="0">
                <a:solidFill>
                  <a:srgbClr val="0070C0"/>
                </a:solidFill>
                <a:latin typeface="Calibri" pitchFamily="34" charset="0"/>
                <a:cs typeface="Calibri" pitchFamily="34" charset="0"/>
              </a:rPr>
              <a:t>//</a:t>
            </a:r>
            <a:r>
              <a:rPr lang="zh-CN" altLang="en-US" sz="1800" dirty="0">
                <a:solidFill>
                  <a:srgbClr val="0070C0"/>
                </a:solidFill>
                <a:latin typeface="Calibri" pitchFamily="34" charset="0"/>
                <a:cs typeface="Calibri" pitchFamily="34" charset="0"/>
              </a:rPr>
              <a:t>构建构建</a:t>
            </a:r>
            <a:r>
              <a:rPr lang="en-US" altLang="zh-CN" sz="1800" dirty="0">
                <a:solidFill>
                  <a:srgbClr val="0070C0"/>
                </a:solidFill>
                <a:latin typeface="Calibri" pitchFamily="34" charset="0"/>
                <a:cs typeface="Calibri" pitchFamily="34" charset="0"/>
              </a:rPr>
              <a:t>Query</a:t>
            </a:r>
            <a:r>
              <a:rPr lang="zh-CN" altLang="en-US" sz="1800" dirty="0">
                <a:solidFill>
                  <a:srgbClr val="0070C0"/>
                </a:solidFill>
                <a:latin typeface="Calibri" pitchFamily="34" charset="0"/>
                <a:cs typeface="Calibri" pitchFamily="34" charset="0"/>
              </a:rPr>
              <a:t>、</a:t>
            </a:r>
            <a:r>
              <a:rPr lang="en-US" altLang="zh-CN" sz="1800" dirty="0">
                <a:solidFill>
                  <a:srgbClr val="0070C0"/>
                </a:solidFill>
                <a:latin typeface="Calibri" pitchFamily="34" charset="0"/>
                <a:cs typeface="Calibri" pitchFamily="34" charset="0"/>
              </a:rPr>
              <a:t>Filter</a:t>
            </a:r>
            <a:r>
              <a:rPr lang="zh-CN" altLang="en-US" sz="1800" dirty="0">
                <a:solidFill>
                  <a:srgbClr val="0070C0"/>
                </a:solidFill>
                <a:latin typeface="Calibri" pitchFamily="34" charset="0"/>
                <a:cs typeface="Calibri" pitchFamily="34" charset="0"/>
              </a:rPr>
              <a:t>、</a:t>
            </a:r>
            <a:r>
              <a:rPr lang="en-US" altLang="zh-CN" sz="1800" dirty="0">
                <a:solidFill>
                  <a:srgbClr val="0070C0"/>
                </a:solidFill>
                <a:latin typeface="Calibri" pitchFamily="34" charset="0"/>
                <a:cs typeface="Calibri" pitchFamily="34" charset="0"/>
              </a:rPr>
              <a:t>Sort</a:t>
            </a:r>
          </a:p>
          <a:p>
            <a:pPr marL="366713" lvl="1" indent="0">
              <a:buNone/>
            </a:pPr>
            <a:r>
              <a:rPr lang="en-US" altLang="zh-CN" sz="1800" dirty="0">
                <a:solidFill>
                  <a:srgbClr val="0070C0"/>
                </a:solidFill>
                <a:latin typeface="Calibri" pitchFamily="34" charset="0"/>
                <a:cs typeface="Calibri" pitchFamily="34" charset="0"/>
              </a:rPr>
              <a:t>Query </a:t>
            </a:r>
            <a:r>
              <a:rPr lang="en-US" altLang="zh-CN" sz="1800" dirty="0" err="1">
                <a:solidFill>
                  <a:srgbClr val="0070C0"/>
                </a:solidFill>
                <a:latin typeface="Calibri" pitchFamily="34" charset="0"/>
                <a:cs typeface="Calibri" pitchFamily="34" charset="0"/>
              </a:rPr>
              <a:t>query</a:t>
            </a:r>
            <a:r>
              <a:rPr lang="en-US" altLang="zh-CN" sz="1800" dirty="0">
                <a:solidFill>
                  <a:srgbClr val="0070C0"/>
                </a:solidFill>
                <a:latin typeface="Calibri" pitchFamily="34" charset="0"/>
                <a:cs typeface="Calibri" pitchFamily="34" charset="0"/>
              </a:rPr>
              <a:t> = null; </a:t>
            </a:r>
            <a:r>
              <a:rPr lang="en-US" altLang="zh-CN" sz="1800" dirty="0" smtClean="0">
                <a:solidFill>
                  <a:srgbClr val="0070C0"/>
                </a:solidFill>
                <a:latin typeface="Calibri" pitchFamily="34" charset="0"/>
                <a:cs typeface="Calibri" pitchFamily="34" charset="0"/>
              </a:rPr>
              <a:t> Filter</a:t>
            </a:r>
            <a:r>
              <a:rPr lang="en-US" altLang="zh-CN" sz="1800" dirty="0">
                <a:solidFill>
                  <a:srgbClr val="0070C0"/>
                </a:solidFill>
                <a:latin typeface="Calibri" pitchFamily="34" charset="0"/>
                <a:cs typeface="Calibri" pitchFamily="34" charset="0"/>
              </a:rPr>
              <a:t> </a:t>
            </a:r>
            <a:r>
              <a:rPr lang="en-US" altLang="zh-CN" sz="1800" dirty="0" err="1">
                <a:solidFill>
                  <a:srgbClr val="0070C0"/>
                </a:solidFill>
                <a:latin typeface="Calibri" pitchFamily="34" charset="0"/>
                <a:cs typeface="Calibri" pitchFamily="34" charset="0"/>
              </a:rPr>
              <a:t>filter</a:t>
            </a:r>
            <a:r>
              <a:rPr lang="en-US" altLang="zh-CN" sz="1800" dirty="0">
                <a:solidFill>
                  <a:srgbClr val="0070C0"/>
                </a:solidFill>
                <a:latin typeface="Calibri" pitchFamily="34" charset="0"/>
                <a:cs typeface="Calibri" pitchFamily="34" charset="0"/>
              </a:rPr>
              <a:t> = null; </a:t>
            </a:r>
            <a:r>
              <a:rPr lang="en-US" altLang="zh-CN" sz="1800" dirty="0" smtClean="0">
                <a:solidFill>
                  <a:srgbClr val="0070C0"/>
                </a:solidFill>
                <a:latin typeface="Calibri" pitchFamily="34" charset="0"/>
                <a:cs typeface="Calibri" pitchFamily="34" charset="0"/>
              </a:rPr>
              <a:t> Sort</a:t>
            </a:r>
            <a:r>
              <a:rPr lang="en-US" altLang="zh-CN" sz="1800" dirty="0">
                <a:solidFill>
                  <a:srgbClr val="0070C0"/>
                </a:solidFill>
                <a:latin typeface="Calibri" pitchFamily="34" charset="0"/>
                <a:cs typeface="Calibri" pitchFamily="34" charset="0"/>
              </a:rPr>
              <a:t> </a:t>
            </a:r>
            <a:r>
              <a:rPr lang="en-US" altLang="zh-CN" sz="1800" dirty="0" err="1">
                <a:solidFill>
                  <a:srgbClr val="0070C0"/>
                </a:solidFill>
                <a:latin typeface="Calibri" pitchFamily="34" charset="0"/>
                <a:cs typeface="Calibri" pitchFamily="34" charset="0"/>
              </a:rPr>
              <a:t>sort</a:t>
            </a:r>
            <a:r>
              <a:rPr lang="en-US" altLang="zh-CN" sz="1800" dirty="0">
                <a:solidFill>
                  <a:srgbClr val="0070C0"/>
                </a:solidFill>
                <a:latin typeface="Calibri" pitchFamily="34" charset="0"/>
                <a:cs typeface="Calibri" pitchFamily="34" charset="0"/>
              </a:rPr>
              <a:t> = null</a:t>
            </a:r>
            <a:r>
              <a:rPr lang="en-US" altLang="zh-CN" sz="1800" dirty="0" smtClean="0">
                <a:solidFill>
                  <a:srgbClr val="0070C0"/>
                </a:solidFill>
                <a:latin typeface="Calibri" pitchFamily="34" charset="0"/>
                <a:cs typeface="Calibri" pitchFamily="34" charset="0"/>
              </a:rPr>
              <a:t>;</a:t>
            </a:r>
          </a:p>
          <a:p>
            <a:pPr marL="366713" lvl="1" indent="0">
              <a:buNone/>
            </a:pPr>
            <a:r>
              <a:rPr lang="en-US" altLang="zh-CN" sz="1800" dirty="0" err="1" smtClean="0">
                <a:solidFill>
                  <a:srgbClr val="0070C0"/>
                </a:solidFill>
                <a:latin typeface="Calibri" pitchFamily="34" charset="0"/>
                <a:cs typeface="Calibri" pitchFamily="34" charset="0"/>
              </a:rPr>
              <a:t>searchBuilder.BuildQuery</a:t>
            </a:r>
            <a:r>
              <a:rPr lang="en-US" altLang="zh-CN" sz="1800" dirty="0" smtClean="0">
                <a:solidFill>
                  <a:srgbClr val="0070C0"/>
                </a:solidFill>
                <a:latin typeface="Calibri" pitchFamily="34" charset="0"/>
                <a:cs typeface="Calibri" pitchFamily="34" charset="0"/>
              </a:rPr>
              <a:t>(out</a:t>
            </a:r>
            <a:r>
              <a:rPr lang="en-US" altLang="zh-CN" sz="1800" dirty="0">
                <a:solidFill>
                  <a:srgbClr val="0070C0"/>
                </a:solidFill>
                <a:latin typeface="Calibri" pitchFamily="34" charset="0"/>
                <a:cs typeface="Calibri" pitchFamily="34" charset="0"/>
              </a:rPr>
              <a:t> query, out filter, out sort);</a:t>
            </a:r>
          </a:p>
          <a:p>
            <a:pPr marL="366713" lvl="1" indent="0">
              <a:buNone/>
            </a:pPr>
            <a:endParaRPr lang="en-US" altLang="zh-CN" sz="2000" dirty="0">
              <a:solidFill>
                <a:srgbClr val="0070C0"/>
              </a:solidFill>
              <a:latin typeface="Calibri" pitchFamily="34" charset="0"/>
              <a:cs typeface="Calibri" pitchFamily="34" charset="0"/>
            </a:endParaRPr>
          </a:p>
          <a:p>
            <a:pPr marL="0" indent="0">
              <a:buNone/>
            </a:pPr>
            <a:endParaRPr lang="zh-CN" altLang="en-US" dirty="0"/>
          </a:p>
        </p:txBody>
      </p:sp>
    </p:spTree>
    <p:extLst>
      <p:ext uri="{BB962C8B-B14F-4D97-AF65-F5344CB8AC3E}">
        <p14:creationId xmlns:p14="http://schemas.microsoft.com/office/powerpoint/2010/main" val="1986408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Spacebuilder</a:t>
            </a:r>
            <a:r>
              <a:rPr lang="zh-CN" altLang="en-US" dirty="0" smtClean="0"/>
              <a:t>中的搜索过程</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633537"/>
            <a:ext cx="6552728" cy="48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664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Spacebuilder</a:t>
            </a:r>
            <a:r>
              <a:rPr lang="zh-CN" altLang="en-US" dirty="0" smtClean="0"/>
              <a:t>中调用</a:t>
            </a:r>
            <a:r>
              <a:rPr lang="en-US" altLang="zh-CN" dirty="0" smtClean="0"/>
              <a:t>WCF</a:t>
            </a:r>
            <a:r>
              <a:rPr lang="zh-CN" altLang="en-US" dirty="0" smtClean="0"/>
              <a:t>搜索服务</a:t>
            </a:r>
            <a:endParaRPr lang="zh-CN" altLang="en-US" dirty="0"/>
          </a:p>
        </p:txBody>
      </p:sp>
      <p:pic>
        <p:nvPicPr>
          <p:cNvPr id="3" name="图片 2"/>
          <p:cNvPicPr/>
          <p:nvPr/>
        </p:nvPicPr>
        <p:blipFill>
          <a:blip r:embed="rId3"/>
          <a:stretch>
            <a:fillRect/>
          </a:stretch>
        </p:blipFill>
        <p:spPr>
          <a:xfrm>
            <a:off x="611560" y="1556792"/>
            <a:ext cx="7632848" cy="5038250"/>
          </a:xfrm>
          <a:prstGeom prst="rect">
            <a:avLst/>
          </a:prstGeom>
        </p:spPr>
      </p:pic>
    </p:spTree>
    <p:extLst>
      <p:ext uri="{BB962C8B-B14F-4D97-AF65-F5344CB8AC3E}">
        <p14:creationId xmlns:p14="http://schemas.microsoft.com/office/powerpoint/2010/main" val="34017950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Spacebuilder</a:t>
            </a:r>
            <a:r>
              <a:rPr lang="zh-CN" altLang="en-US" dirty="0" smtClean="0"/>
              <a:t>中实现增量索引</a:t>
            </a:r>
            <a:endParaRPr lang="zh-CN" altLang="en-US" dirty="0"/>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323528" y="1629733"/>
            <a:ext cx="7985500" cy="5241587"/>
          </a:xfrm>
          <a:prstGeom prst="rect">
            <a:avLst/>
          </a:prstGeom>
          <a:noFill/>
          <a:ln>
            <a:noFill/>
          </a:ln>
        </p:spPr>
      </p:pic>
    </p:spTree>
    <p:extLst>
      <p:ext uri="{BB962C8B-B14F-4D97-AF65-F5344CB8AC3E}">
        <p14:creationId xmlns:p14="http://schemas.microsoft.com/office/powerpoint/2010/main" val="3030110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163"/>
            <a:ext cx="8534400" cy="1341437"/>
          </a:xfrm>
        </p:spPr>
        <p:txBody>
          <a:bodyPr/>
          <a:lstStyle/>
          <a:p>
            <a:r>
              <a:rPr lang="zh-CN" altLang="en-US" dirty="0" smtClean="0"/>
              <a:t>全文检索的实现原理</a:t>
            </a:r>
            <a:r>
              <a:rPr lang="en-US" altLang="zh-CN" dirty="0" smtClean="0"/>
              <a:t>——</a:t>
            </a:r>
            <a:r>
              <a:rPr lang="zh-CN" altLang="en-US" dirty="0" smtClean="0"/>
              <a:t>倒排索引</a:t>
            </a:r>
            <a:endParaRPr lang="zh-CN" altLang="en-US" dirty="0"/>
          </a:p>
        </p:txBody>
      </p:sp>
      <p:sp>
        <p:nvSpPr>
          <p:cNvPr id="5" name="内容占位符 4"/>
          <p:cNvSpPr>
            <a:spLocks noGrp="1"/>
          </p:cNvSpPr>
          <p:nvPr>
            <p:ph sz="quarter" idx="13"/>
          </p:nvPr>
        </p:nvSpPr>
        <p:spPr/>
        <p:txBody>
          <a:bodyPr/>
          <a:lstStyle/>
          <a:p>
            <a:r>
              <a:rPr lang="zh-CN" altLang="en-US" dirty="0" smtClean="0"/>
              <a:t>倒排索引是</a:t>
            </a:r>
            <a:r>
              <a:rPr lang="zh-CN" altLang="en-US" dirty="0"/>
              <a:t>对文档或者文档集合的一种最常用的索引</a:t>
            </a:r>
            <a:r>
              <a:rPr lang="zh-CN" altLang="en-US" dirty="0" smtClean="0"/>
              <a:t>机制，所有的</a:t>
            </a:r>
            <a:r>
              <a:rPr lang="en-US" altLang="zh-CN" dirty="0" smtClean="0"/>
              <a:t>Web</a:t>
            </a:r>
            <a:r>
              <a:rPr lang="zh-CN" altLang="en-US" dirty="0" smtClean="0"/>
              <a:t>搜索引擎的核心都是采用倒排索引；</a:t>
            </a:r>
            <a:endParaRPr lang="en-US" altLang="zh-CN" dirty="0" smtClean="0"/>
          </a:p>
          <a:p>
            <a:r>
              <a:rPr lang="zh-CN" altLang="en-US" dirty="0" smtClean="0"/>
              <a:t>倒排索引的索引</a:t>
            </a:r>
            <a:r>
              <a:rPr lang="zh-CN" altLang="en-US" dirty="0"/>
              <a:t>对象是文档或者文档集合中的单词等，用来存储这些单词在一个文档或者一组文档中的</a:t>
            </a:r>
            <a:r>
              <a:rPr lang="zh-CN" altLang="en-US" dirty="0" smtClean="0"/>
              <a:t>存储位置；</a:t>
            </a:r>
            <a:endParaRPr lang="en-US" altLang="zh-CN" dirty="0" smtClean="0"/>
          </a:p>
          <a:p>
            <a:r>
              <a:rPr lang="en-US" altLang="zh-CN" dirty="0" err="1" smtClean="0"/>
              <a:t>Lucene</a:t>
            </a:r>
            <a:r>
              <a:rPr lang="zh-CN" altLang="en-US" dirty="0" smtClean="0"/>
              <a:t>在倒排索引</a:t>
            </a:r>
            <a:r>
              <a:rPr lang="zh-CN" altLang="en-US" dirty="0"/>
              <a:t>的基础上，实现了分块索引，能够针对新的文件建立小文件索引，提升索引速度。然后通过与原有索引的合并，达到优化的目的。</a:t>
            </a:r>
            <a:endParaRPr lang="en-US" altLang="zh-CN" dirty="0" smtClean="0"/>
          </a:p>
          <a:p>
            <a:endParaRPr lang="zh-CN" altLang="en-US" dirty="0"/>
          </a:p>
        </p:txBody>
      </p:sp>
    </p:spTree>
    <p:extLst>
      <p:ext uri="{BB962C8B-B14F-4D97-AF65-F5344CB8AC3E}">
        <p14:creationId xmlns:p14="http://schemas.microsoft.com/office/powerpoint/2010/main" val="41588324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71600" y="2743202"/>
            <a:ext cx="7123113" cy="3278086"/>
          </a:xfrm>
        </p:spPr>
        <p:txBody>
          <a:bodyPr/>
          <a:lstStyle/>
          <a:p>
            <a:pPr marL="457200" indent="-457200">
              <a:buFont typeface="Wingdings" pitchFamily="2" charset="2"/>
              <a:buChar char="p"/>
            </a:pPr>
            <a:r>
              <a:rPr lang="zh-CN" altLang="en-US" dirty="0" smtClean="0"/>
              <a:t>用户搜索相关类</a:t>
            </a:r>
            <a:endParaRPr lang="en-US" altLang="zh-CN" dirty="0" smtClean="0"/>
          </a:p>
          <a:p>
            <a:pPr marL="457200" indent="-457200">
              <a:buFont typeface="Wingdings" pitchFamily="2" charset="2"/>
              <a:buChar char="p"/>
            </a:pPr>
            <a:r>
              <a:rPr lang="zh-CN" altLang="en-US" dirty="0" smtClean="0"/>
              <a:t>索引文档</a:t>
            </a:r>
            <a:endParaRPr lang="en-US" altLang="zh-CN" dirty="0" smtClean="0"/>
          </a:p>
          <a:p>
            <a:pPr marL="457200" indent="-457200">
              <a:buFont typeface="Wingdings" pitchFamily="2" charset="2"/>
              <a:buChar char="p"/>
            </a:pPr>
            <a:r>
              <a:rPr lang="zh-CN" altLang="en-US" dirty="0"/>
              <a:t>搜索</a:t>
            </a:r>
            <a:r>
              <a:rPr lang="zh-CN" altLang="en-US" dirty="0" smtClean="0"/>
              <a:t>条件封装</a:t>
            </a:r>
            <a:endParaRPr lang="en-US" altLang="zh-CN" dirty="0" smtClean="0"/>
          </a:p>
          <a:p>
            <a:pPr marL="457200" indent="-457200">
              <a:buFont typeface="Wingdings" pitchFamily="2" charset="2"/>
              <a:buChar char="p"/>
            </a:pPr>
            <a:r>
              <a:rPr lang="zh-CN" altLang="en-US" dirty="0"/>
              <a:t>搜索</a:t>
            </a:r>
            <a:r>
              <a:rPr lang="zh-CN" altLang="en-US" dirty="0" smtClean="0"/>
              <a:t>器实现</a:t>
            </a:r>
            <a:endParaRPr lang="en-US" altLang="zh-CN" dirty="0" smtClean="0"/>
          </a:p>
          <a:p>
            <a:pPr marL="457200" indent="-457200">
              <a:buFont typeface="Wingdings" pitchFamily="2" charset="2"/>
              <a:buChar char="p"/>
            </a:pPr>
            <a:r>
              <a:rPr lang="zh-CN" altLang="en-US" dirty="0" smtClean="0"/>
              <a:t>增量索引</a:t>
            </a:r>
            <a:endParaRPr lang="zh-CN" altLang="en-US" dirty="0"/>
          </a:p>
        </p:txBody>
      </p:sp>
      <p:sp>
        <p:nvSpPr>
          <p:cNvPr id="3" name="标题 2"/>
          <p:cNvSpPr>
            <a:spLocks noGrp="1"/>
          </p:cNvSpPr>
          <p:nvPr>
            <p:ph type="title"/>
          </p:nvPr>
        </p:nvSpPr>
        <p:spPr/>
        <p:txBody>
          <a:bodyPr/>
          <a:lstStyle/>
          <a:p>
            <a:pPr marL="457200" indent="-457200"/>
            <a:r>
              <a:rPr lang="zh-CN" altLang="en-US" dirty="0"/>
              <a:t>六、代码示例：用户搜索</a:t>
            </a:r>
            <a:endParaRPr lang="en-US" altLang="zh-CN" dirty="0"/>
          </a:p>
        </p:txBody>
      </p:sp>
    </p:spTree>
    <p:extLst>
      <p:ext uri="{BB962C8B-B14F-4D97-AF65-F5344CB8AC3E}">
        <p14:creationId xmlns:p14="http://schemas.microsoft.com/office/powerpoint/2010/main" val="31377601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用户搜索相关类</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384" y="1569491"/>
            <a:ext cx="6481960" cy="525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2097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索引文档（</a:t>
            </a:r>
            <a:r>
              <a:rPr lang="en-US" altLang="zh-CN" dirty="0" err="1" smtClean="0"/>
              <a:t>UserIndexDocument</a:t>
            </a:r>
            <a:r>
              <a:rPr lang="zh-CN" altLang="en-US" dirty="0" smtClean="0"/>
              <a:t>）</a:t>
            </a:r>
            <a:endParaRPr lang="zh-CN" altLang="en-US" dirty="0"/>
          </a:p>
        </p:txBody>
      </p:sp>
      <p:sp>
        <p:nvSpPr>
          <p:cNvPr id="5" name="内容占位符 4"/>
          <p:cNvSpPr>
            <a:spLocks noGrp="1"/>
          </p:cNvSpPr>
          <p:nvPr>
            <p:ph sz="quarter" idx="13"/>
          </p:nvPr>
        </p:nvSpPr>
        <p:spPr/>
        <p:txBody>
          <a:bodyPr/>
          <a:lstStyle/>
          <a:p>
            <a:r>
              <a:rPr lang="zh-CN" altLang="en-US" dirty="0" smtClean="0"/>
              <a:t>定义索引字段</a:t>
            </a:r>
            <a:endParaRPr lang="en-US" altLang="zh-CN" dirty="0" smtClean="0"/>
          </a:p>
          <a:p>
            <a:pPr marL="366713" lvl="1" indent="0">
              <a:buNone/>
            </a:pPr>
            <a:r>
              <a:rPr lang="en-US" altLang="zh-CN" sz="2000" dirty="0">
                <a:solidFill>
                  <a:srgbClr val="0070C0"/>
                </a:solidFill>
                <a:latin typeface="Calibri" pitchFamily="34" charset="0"/>
                <a:cs typeface="Calibri" pitchFamily="34" charset="0"/>
              </a:rPr>
              <a:t>public static </a:t>
            </a:r>
            <a:r>
              <a:rPr lang="en-US" altLang="zh-CN" sz="2000" dirty="0" err="1">
                <a:solidFill>
                  <a:srgbClr val="0070C0"/>
                </a:solidFill>
                <a:latin typeface="Calibri" pitchFamily="34" charset="0"/>
                <a:cs typeface="Calibri" pitchFamily="34" charset="0"/>
              </a:rPr>
              <a:t>readonly</a:t>
            </a:r>
            <a:r>
              <a:rPr lang="en-US" altLang="zh-CN" sz="2000" dirty="0">
                <a:solidFill>
                  <a:srgbClr val="0070C0"/>
                </a:solidFill>
                <a:latin typeface="Calibri" pitchFamily="34" charset="0"/>
                <a:cs typeface="Calibri" pitchFamily="34" charset="0"/>
              </a:rPr>
              <a:t> string </a:t>
            </a:r>
            <a:r>
              <a:rPr lang="en-US" altLang="zh-CN" sz="2000" dirty="0" err="1">
                <a:solidFill>
                  <a:srgbClr val="0070C0"/>
                </a:solidFill>
                <a:latin typeface="Calibri" pitchFamily="34" charset="0"/>
                <a:cs typeface="Calibri" pitchFamily="34" charset="0"/>
              </a:rPr>
              <a:t>UserId</a:t>
            </a:r>
            <a:r>
              <a:rPr lang="en-US" altLang="zh-CN" sz="2000" dirty="0">
                <a:solidFill>
                  <a:srgbClr val="0070C0"/>
                </a:solidFill>
                <a:latin typeface="Calibri" pitchFamily="34" charset="0"/>
                <a:cs typeface="Calibri" pitchFamily="34" charset="0"/>
              </a:rPr>
              <a:t> = "</a:t>
            </a:r>
            <a:r>
              <a:rPr lang="en-US" altLang="zh-CN" sz="2000" dirty="0" err="1">
                <a:solidFill>
                  <a:srgbClr val="0070C0"/>
                </a:solidFill>
                <a:latin typeface="Calibri" pitchFamily="34" charset="0"/>
                <a:cs typeface="Calibri" pitchFamily="34" charset="0"/>
              </a:rPr>
              <a:t>UserId</a:t>
            </a:r>
            <a:r>
              <a:rPr lang="en-US" altLang="zh-CN" sz="2000" dirty="0">
                <a:solidFill>
                  <a:srgbClr val="0070C0"/>
                </a:solidFill>
                <a:latin typeface="Calibri" pitchFamily="34" charset="0"/>
                <a:cs typeface="Calibri" pitchFamily="34" charset="0"/>
              </a:rPr>
              <a:t>"; </a:t>
            </a:r>
            <a:r>
              <a:rPr lang="en-US" altLang="zh-CN" sz="2000" dirty="0" smtClean="0">
                <a:solidFill>
                  <a:srgbClr val="0070C0"/>
                </a:solidFill>
                <a:latin typeface="Calibri" pitchFamily="34" charset="0"/>
                <a:cs typeface="Calibri" pitchFamily="34" charset="0"/>
              </a:rPr>
              <a:t>public</a:t>
            </a:r>
            <a:r>
              <a:rPr lang="en-US" altLang="zh-CN" sz="2000" dirty="0">
                <a:solidFill>
                  <a:srgbClr val="0070C0"/>
                </a:solidFill>
                <a:latin typeface="Calibri" pitchFamily="34" charset="0"/>
                <a:cs typeface="Calibri" pitchFamily="34" charset="0"/>
              </a:rPr>
              <a:t> static </a:t>
            </a:r>
            <a:r>
              <a:rPr lang="en-US" altLang="zh-CN" sz="2000" dirty="0" err="1">
                <a:solidFill>
                  <a:srgbClr val="0070C0"/>
                </a:solidFill>
                <a:latin typeface="Calibri" pitchFamily="34" charset="0"/>
                <a:cs typeface="Calibri" pitchFamily="34" charset="0"/>
              </a:rPr>
              <a:t>readonly</a:t>
            </a:r>
            <a:r>
              <a:rPr lang="en-US" altLang="zh-CN" sz="2000" dirty="0">
                <a:solidFill>
                  <a:srgbClr val="0070C0"/>
                </a:solidFill>
                <a:latin typeface="Calibri" pitchFamily="34" charset="0"/>
                <a:cs typeface="Calibri" pitchFamily="34" charset="0"/>
              </a:rPr>
              <a:t> string </a:t>
            </a:r>
            <a:r>
              <a:rPr lang="en-US" altLang="zh-CN" sz="2000" dirty="0" err="1">
                <a:solidFill>
                  <a:srgbClr val="0070C0"/>
                </a:solidFill>
                <a:latin typeface="Calibri" pitchFamily="34" charset="0"/>
                <a:cs typeface="Calibri" pitchFamily="34" charset="0"/>
              </a:rPr>
              <a:t>TrueName</a:t>
            </a:r>
            <a:r>
              <a:rPr lang="en-US" altLang="zh-CN" sz="2000" dirty="0">
                <a:solidFill>
                  <a:srgbClr val="0070C0"/>
                </a:solidFill>
                <a:latin typeface="Calibri" pitchFamily="34" charset="0"/>
                <a:cs typeface="Calibri" pitchFamily="34" charset="0"/>
              </a:rPr>
              <a:t> = "</a:t>
            </a:r>
            <a:r>
              <a:rPr lang="en-US" altLang="zh-CN" sz="2000" dirty="0" err="1">
                <a:solidFill>
                  <a:srgbClr val="0070C0"/>
                </a:solidFill>
                <a:latin typeface="Calibri" pitchFamily="34" charset="0"/>
                <a:cs typeface="Calibri" pitchFamily="34" charset="0"/>
              </a:rPr>
              <a:t>TrueName</a:t>
            </a:r>
            <a:r>
              <a:rPr lang="en-US" altLang="zh-CN" sz="2000" dirty="0" smtClean="0">
                <a:solidFill>
                  <a:srgbClr val="0070C0"/>
                </a:solidFill>
                <a:latin typeface="Calibri" pitchFamily="34" charset="0"/>
                <a:cs typeface="Calibri" pitchFamily="34" charset="0"/>
              </a:rPr>
              <a:t>";</a:t>
            </a:r>
            <a:endParaRPr lang="en-US" altLang="zh-CN" sz="2000" dirty="0">
              <a:solidFill>
                <a:srgbClr val="0070C0"/>
              </a:solidFill>
              <a:latin typeface="Calibri" pitchFamily="34" charset="0"/>
              <a:cs typeface="Calibri" pitchFamily="34" charset="0"/>
            </a:endParaRPr>
          </a:p>
          <a:p>
            <a:r>
              <a:rPr lang="zh-CN" altLang="en-US" dirty="0" smtClean="0"/>
              <a:t>实现</a:t>
            </a:r>
            <a:r>
              <a:rPr lang="en-US" altLang="zh-CN" dirty="0" err="1" smtClean="0"/>
              <a:t>User</a:t>
            </a:r>
            <a:r>
              <a:rPr lang="en-US" altLang="zh-CN" dirty="0" err="1" smtClean="0">
                <a:sym typeface="Wingdings" pitchFamily="2" charset="2"/>
              </a:rPr>
              <a:t>Document</a:t>
            </a:r>
            <a:r>
              <a:rPr lang="zh-CN" altLang="en-US" dirty="0" smtClean="0">
                <a:sym typeface="Wingdings" pitchFamily="2" charset="2"/>
              </a:rPr>
              <a:t>转换</a:t>
            </a:r>
            <a:endParaRPr lang="en-US" altLang="zh-CN" dirty="0" smtClean="0">
              <a:sym typeface="Wingdings" pitchFamily="2" charset="2"/>
            </a:endParaRPr>
          </a:p>
          <a:p>
            <a:pPr marL="366713" lvl="1" indent="0">
              <a:buNone/>
            </a:pPr>
            <a:r>
              <a:rPr lang="fr-FR" altLang="zh-CN" sz="2000" dirty="0">
                <a:solidFill>
                  <a:srgbClr val="0070C0"/>
                </a:solidFill>
                <a:latin typeface="Calibri" pitchFamily="34" charset="0"/>
                <a:cs typeface="Calibri" pitchFamily="34" charset="0"/>
              </a:rPr>
              <a:t>public static Document Convert(User user) </a:t>
            </a:r>
            <a:endParaRPr lang="fr-FR" altLang="zh-CN" sz="2000" dirty="0" smtClean="0">
              <a:solidFill>
                <a:srgbClr val="0070C0"/>
              </a:solidFill>
              <a:latin typeface="Calibri" pitchFamily="34" charset="0"/>
              <a:cs typeface="Calibri" pitchFamily="34" charset="0"/>
            </a:endParaRPr>
          </a:p>
          <a:p>
            <a:pPr marL="366713" lvl="1" indent="0">
              <a:buNone/>
            </a:pPr>
            <a:r>
              <a:rPr lang="fr-FR" altLang="zh-CN" sz="2000" dirty="0" smtClean="0">
                <a:solidFill>
                  <a:srgbClr val="0070C0"/>
                </a:solidFill>
                <a:latin typeface="Calibri" pitchFamily="34" charset="0"/>
                <a:cs typeface="Calibri" pitchFamily="34" charset="0"/>
              </a:rPr>
              <a:t>{ </a:t>
            </a:r>
            <a:r>
              <a:rPr lang="fr-FR" altLang="zh-CN" sz="2000" dirty="0">
                <a:solidFill>
                  <a:srgbClr val="0070C0"/>
                </a:solidFill>
                <a:latin typeface="Calibri" pitchFamily="34" charset="0"/>
                <a:cs typeface="Calibri" pitchFamily="34" charset="0"/>
              </a:rPr>
              <a:t>            </a:t>
            </a:r>
            <a:endParaRPr lang="fr-FR" altLang="zh-CN" sz="2000" dirty="0" smtClean="0">
              <a:solidFill>
                <a:srgbClr val="0070C0"/>
              </a:solidFill>
              <a:latin typeface="Calibri" pitchFamily="34" charset="0"/>
              <a:cs typeface="Calibri" pitchFamily="34" charset="0"/>
            </a:endParaRPr>
          </a:p>
          <a:p>
            <a:pPr marL="366713" lvl="1" indent="0">
              <a:buNone/>
            </a:pPr>
            <a:r>
              <a:rPr lang="fr-FR" altLang="zh-CN" sz="2000" dirty="0">
                <a:solidFill>
                  <a:srgbClr val="0070C0"/>
                </a:solidFill>
                <a:latin typeface="Calibri" pitchFamily="34" charset="0"/>
                <a:cs typeface="Calibri" pitchFamily="34" charset="0"/>
              </a:rPr>
              <a:t>	</a:t>
            </a:r>
            <a:r>
              <a:rPr lang="fr-FR" altLang="zh-CN" sz="2000" dirty="0" smtClean="0">
                <a:solidFill>
                  <a:srgbClr val="0070C0"/>
                </a:solidFill>
                <a:latin typeface="Calibri" pitchFamily="34" charset="0"/>
                <a:cs typeface="Calibri" pitchFamily="34" charset="0"/>
              </a:rPr>
              <a:t>Document</a:t>
            </a:r>
            <a:r>
              <a:rPr lang="fr-FR" altLang="zh-CN" sz="2000" dirty="0">
                <a:solidFill>
                  <a:srgbClr val="0070C0"/>
                </a:solidFill>
                <a:latin typeface="Calibri" pitchFamily="34" charset="0"/>
                <a:cs typeface="Calibri" pitchFamily="34" charset="0"/>
              </a:rPr>
              <a:t> doc = new Document</a:t>
            </a:r>
            <a:r>
              <a:rPr lang="fr-FR" altLang="zh-CN" sz="2000" dirty="0" smtClean="0">
                <a:solidFill>
                  <a:srgbClr val="0070C0"/>
                </a:solidFill>
                <a:latin typeface="Calibri" pitchFamily="34" charset="0"/>
                <a:cs typeface="Calibri" pitchFamily="34" charset="0"/>
              </a:rPr>
              <a:t>();</a:t>
            </a:r>
          </a:p>
          <a:p>
            <a:pPr marL="366713" lvl="1" indent="0">
              <a:buNone/>
            </a:pPr>
            <a:r>
              <a:rPr lang="en-US" altLang="zh-CN" sz="2000" dirty="0" smtClean="0">
                <a:solidFill>
                  <a:srgbClr val="0070C0"/>
                </a:solidFill>
                <a:latin typeface="Calibri" pitchFamily="34" charset="0"/>
                <a:cs typeface="Calibri" pitchFamily="34" charset="0"/>
              </a:rPr>
              <a:t>	</a:t>
            </a:r>
            <a:r>
              <a:rPr lang="en-US" altLang="zh-CN" sz="2000" dirty="0" err="1" smtClean="0">
                <a:solidFill>
                  <a:srgbClr val="0070C0"/>
                </a:solidFill>
                <a:latin typeface="Calibri" pitchFamily="34" charset="0"/>
                <a:cs typeface="Calibri" pitchFamily="34" charset="0"/>
              </a:rPr>
              <a:t>doc.Add</a:t>
            </a:r>
            <a:r>
              <a:rPr lang="en-US" altLang="zh-CN" sz="2000" dirty="0" smtClean="0">
                <a:solidFill>
                  <a:srgbClr val="0070C0"/>
                </a:solidFill>
                <a:latin typeface="Calibri" pitchFamily="34" charset="0"/>
                <a:cs typeface="Calibri" pitchFamily="34" charset="0"/>
              </a:rPr>
              <a:t>(new</a:t>
            </a:r>
            <a:r>
              <a:rPr lang="en-US" altLang="zh-CN" sz="2000" dirty="0">
                <a:solidFill>
                  <a:srgbClr val="0070C0"/>
                </a:solidFill>
                <a:latin typeface="Calibri" pitchFamily="34" charset="0"/>
                <a:cs typeface="Calibri" pitchFamily="34" charset="0"/>
              </a:rPr>
              <a:t> Field(</a:t>
            </a:r>
            <a:r>
              <a:rPr lang="en-US" altLang="zh-CN" sz="2000" dirty="0" err="1">
                <a:solidFill>
                  <a:srgbClr val="0070C0"/>
                </a:solidFill>
                <a:latin typeface="Calibri" pitchFamily="34" charset="0"/>
                <a:cs typeface="Calibri" pitchFamily="34" charset="0"/>
              </a:rPr>
              <a:t>UserIndexDocument.UserId</a:t>
            </a:r>
            <a:r>
              <a:rPr lang="en-US" altLang="zh-CN" sz="2000" dirty="0">
                <a:solidFill>
                  <a:srgbClr val="0070C0"/>
                </a:solidFill>
                <a:latin typeface="Calibri" pitchFamily="34" charset="0"/>
                <a:cs typeface="Calibri" pitchFamily="34" charset="0"/>
              </a:rPr>
              <a:t>, </a:t>
            </a:r>
            <a:r>
              <a:rPr lang="en-US" altLang="zh-CN" sz="2000" dirty="0" err="1" smtClean="0">
                <a:solidFill>
                  <a:srgbClr val="0070C0"/>
                </a:solidFill>
                <a:latin typeface="Calibri" pitchFamily="34" charset="0"/>
                <a:cs typeface="Calibri" pitchFamily="34" charset="0"/>
              </a:rPr>
              <a:t>user.UserId.ToString</a:t>
            </a:r>
            <a:r>
              <a:rPr lang="en-US" altLang="zh-CN" sz="2000" dirty="0" smtClean="0">
                <a:solidFill>
                  <a:srgbClr val="0070C0"/>
                </a:solidFill>
                <a:latin typeface="Calibri" pitchFamily="34" charset="0"/>
                <a:cs typeface="Calibri" pitchFamily="34" charset="0"/>
              </a:rPr>
              <a:t>		(),</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Field.Store.YES</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Field.Index.NOT_ANALYZED</a:t>
            </a:r>
            <a:r>
              <a:rPr lang="en-US" altLang="zh-CN" sz="2000" dirty="0">
                <a:solidFill>
                  <a:srgbClr val="0070C0"/>
                </a:solidFill>
                <a:latin typeface="Calibri" pitchFamily="34" charset="0"/>
                <a:cs typeface="Calibri" pitchFamily="34" charset="0"/>
              </a:rPr>
              <a:t>)); </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a:solidFill>
                  <a:srgbClr val="0070C0"/>
                </a:solidFill>
                <a:latin typeface="Calibri" pitchFamily="34" charset="0"/>
                <a:cs typeface="Calibri" pitchFamily="34" charset="0"/>
              </a:rPr>
              <a:t>	</a:t>
            </a:r>
            <a:r>
              <a:rPr lang="en-US" altLang="zh-CN" sz="2000" dirty="0" err="1" smtClean="0">
                <a:solidFill>
                  <a:srgbClr val="0070C0"/>
                </a:solidFill>
                <a:latin typeface="Calibri" pitchFamily="34" charset="0"/>
                <a:cs typeface="Calibri" pitchFamily="34" charset="0"/>
              </a:rPr>
              <a:t>doc.Add</a:t>
            </a:r>
            <a:r>
              <a:rPr lang="en-US" altLang="zh-CN" sz="2000" dirty="0" smtClean="0">
                <a:solidFill>
                  <a:srgbClr val="0070C0"/>
                </a:solidFill>
                <a:latin typeface="Calibri" pitchFamily="34" charset="0"/>
                <a:cs typeface="Calibri" pitchFamily="34" charset="0"/>
              </a:rPr>
              <a:t>(new</a:t>
            </a:r>
            <a:r>
              <a:rPr lang="en-US" altLang="zh-CN" sz="2000" dirty="0">
                <a:solidFill>
                  <a:srgbClr val="0070C0"/>
                </a:solidFill>
                <a:latin typeface="Calibri" pitchFamily="34" charset="0"/>
                <a:cs typeface="Calibri" pitchFamily="34" charset="0"/>
              </a:rPr>
              <a:t> </a:t>
            </a:r>
            <a:r>
              <a:rPr lang="en-US" altLang="zh-CN" sz="2000" dirty="0" smtClean="0">
                <a:solidFill>
                  <a:srgbClr val="0070C0"/>
                </a:solidFill>
                <a:latin typeface="Calibri" pitchFamily="34" charset="0"/>
                <a:cs typeface="Calibri" pitchFamily="34" charset="0"/>
              </a:rPr>
              <a:t>Field(</a:t>
            </a:r>
            <a:r>
              <a:rPr lang="en-US" altLang="zh-CN" sz="2000" dirty="0" err="1" smtClean="0">
                <a:solidFill>
                  <a:srgbClr val="0070C0"/>
                </a:solidFill>
                <a:latin typeface="Calibri" pitchFamily="34" charset="0"/>
                <a:cs typeface="Calibri" pitchFamily="34" charset="0"/>
              </a:rPr>
              <a:t>UserIndexDocument.TrueName</a:t>
            </a:r>
            <a:r>
              <a:rPr lang="en-US" altLang="zh-CN" sz="2000" dirty="0">
                <a:solidFill>
                  <a:srgbClr val="0070C0"/>
                </a:solidFill>
                <a:latin typeface="Calibri" pitchFamily="34" charset="0"/>
                <a:cs typeface="Calibri" pitchFamily="34" charset="0"/>
              </a:rPr>
              <a:t>, </a:t>
            </a:r>
            <a:r>
              <a:rPr lang="en-US" altLang="zh-CN" sz="2000" dirty="0" err="1" smtClean="0">
                <a:solidFill>
                  <a:srgbClr val="0070C0"/>
                </a:solidFill>
                <a:latin typeface="Calibri" pitchFamily="34" charset="0"/>
                <a:cs typeface="Calibri" pitchFamily="34" charset="0"/>
              </a:rPr>
              <a:t>user.TrueName</a:t>
            </a:r>
            <a:r>
              <a:rPr lang="en-US" altLang="zh-CN" sz="2000" dirty="0" smtClean="0">
                <a:solidFill>
                  <a:srgbClr val="0070C0"/>
                </a:solidFill>
                <a:latin typeface="Calibri" pitchFamily="34" charset="0"/>
                <a:cs typeface="Calibri" pitchFamily="34" charset="0"/>
              </a:rPr>
              <a:t>.		</a:t>
            </a:r>
            <a:r>
              <a:rPr lang="en-US" altLang="zh-CN" sz="2000" dirty="0" err="1" smtClean="0">
                <a:solidFill>
                  <a:srgbClr val="0070C0"/>
                </a:solidFill>
                <a:latin typeface="Calibri" pitchFamily="34" charset="0"/>
                <a:cs typeface="Calibri" pitchFamily="34" charset="0"/>
              </a:rPr>
              <a:t>ToLower</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Field.Store.YES</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Field.Index.ANALYZED</a:t>
            </a:r>
            <a:r>
              <a:rPr lang="en-US" altLang="zh-CN" sz="2000" dirty="0">
                <a:solidFill>
                  <a:srgbClr val="0070C0"/>
                </a:solidFill>
                <a:latin typeface="Calibri" pitchFamily="34" charset="0"/>
                <a:cs typeface="Calibri" pitchFamily="34" charset="0"/>
              </a:rPr>
              <a:t>));</a:t>
            </a:r>
          </a:p>
          <a:p>
            <a:pPr marL="366713" lvl="1" indent="0">
              <a:buNone/>
            </a:pPr>
            <a:r>
              <a:rPr lang="en-US" altLang="zh-CN" sz="2000" dirty="0" smtClean="0">
                <a:solidFill>
                  <a:srgbClr val="0070C0"/>
                </a:solidFill>
                <a:latin typeface="Calibri" pitchFamily="34" charset="0"/>
                <a:cs typeface="Calibri" pitchFamily="34" charset="0"/>
              </a:rPr>
              <a:t>	return</a:t>
            </a:r>
            <a:r>
              <a:rPr lang="en-US" altLang="zh-CN" sz="2000" dirty="0">
                <a:solidFill>
                  <a:srgbClr val="0070C0"/>
                </a:solidFill>
                <a:latin typeface="Calibri" pitchFamily="34" charset="0"/>
                <a:cs typeface="Calibri" pitchFamily="34" charset="0"/>
              </a:rPr>
              <a:t> doc;</a:t>
            </a:r>
          </a:p>
          <a:p>
            <a:pPr marL="366713" lvl="1" indent="0">
              <a:buNone/>
            </a:pPr>
            <a:r>
              <a:rPr lang="en-US" altLang="zh-CN" sz="2000" dirty="0">
                <a:solidFill>
                  <a:srgbClr val="0070C0"/>
                </a:solidFill>
                <a:latin typeface="Calibri" pitchFamily="34" charset="0"/>
                <a:cs typeface="Calibri" pitchFamily="34" charset="0"/>
              </a:rPr>
              <a:t>}</a:t>
            </a:r>
            <a:endParaRPr lang="zh-CN" altLang="en-US" sz="2000" dirty="0">
              <a:solidFill>
                <a:srgbClr val="0070C0"/>
              </a:solidFill>
              <a:latin typeface="Calibri" pitchFamily="34" charset="0"/>
              <a:cs typeface="Calibri" pitchFamily="34" charset="0"/>
            </a:endParaRPr>
          </a:p>
        </p:txBody>
      </p:sp>
    </p:spTree>
    <p:extLst>
      <p:ext uri="{BB962C8B-B14F-4D97-AF65-F5344CB8AC3E}">
        <p14:creationId xmlns:p14="http://schemas.microsoft.com/office/powerpoint/2010/main" val="4448001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163"/>
            <a:ext cx="9363000" cy="1341437"/>
          </a:xfrm>
        </p:spPr>
        <p:txBody>
          <a:bodyPr/>
          <a:lstStyle/>
          <a:p>
            <a:r>
              <a:rPr lang="zh-CN" altLang="en-US" dirty="0" smtClean="0"/>
              <a:t>搜索条件封装（</a:t>
            </a:r>
            <a:r>
              <a:rPr lang="en-US" altLang="zh-CN" dirty="0" err="1" smtClean="0"/>
              <a:t>UserFullTextQuery</a:t>
            </a:r>
            <a:r>
              <a:rPr lang="zh-CN" altLang="en-US" dirty="0" smtClean="0"/>
              <a:t>）</a:t>
            </a:r>
            <a:endParaRPr lang="zh-CN" altLang="en-US" dirty="0"/>
          </a:p>
        </p:txBody>
      </p:sp>
      <p:sp>
        <p:nvSpPr>
          <p:cNvPr id="3" name="内容占位符 2"/>
          <p:cNvSpPr>
            <a:spLocks noGrp="1"/>
          </p:cNvSpPr>
          <p:nvPr>
            <p:ph sz="quarter" idx="13"/>
          </p:nvPr>
        </p:nvSpPr>
        <p:spPr/>
        <p:txBody>
          <a:bodyPr/>
          <a:lstStyle/>
          <a:p>
            <a:pPr marL="366713" lvl="1" indent="0">
              <a:buNone/>
            </a:pPr>
            <a:r>
              <a:rPr lang="en-US" altLang="zh-CN" sz="2000" dirty="0">
                <a:solidFill>
                  <a:srgbClr val="0070C0"/>
                </a:solidFill>
                <a:latin typeface="Calibri" pitchFamily="34" charset="0"/>
                <a:cs typeface="Calibri" pitchFamily="34" charset="0"/>
              </a:rPr>
              <a:t>public string Keyword { get; set; </a:t>
            </a:r>
            <a:r>
              <a:rPr lang="en-US" altLang="zh-CN" sz="2000" dirty="0" smtClean="0">
                <a:solidFill>
                  <a:srgbClr val="0070C0"/>
                </a:solidFill>
                <a:latin typeface="Calibri" pitchFamily="34" charset="0"/>
                <a:cs typeface="Calibri" pitchFamily="34" charset="0"/>
              </a:rPr>
              <a:t>}	//</a:t>
            </a:r>
            <a:r>
              <a:rPr lang="zh-CN" altLang="en-US" sz="2000" dirty="0" smtClean="0">
                <a:solidFill>
                  <a:srgbClr val="0070C0"/>
                </a:solidFill>
                <a:latin typeface="Calibri" pitchFamily="34" charset="0"/>
                <a:cs typeface="Calibri" pitchFamily="34" charset="0"/>
              </a:rPr>
              <a:t>关键字</a:t>
            </a:r>
            <a:endParaRPr lang="en-US" altLang="zh-CN" sz="2000" dirty="0">
              <a:solidFill>
                <a:srgbClr val="0070C0"/>
              </a:solidFill>
              <a:latin typeface="Calibri" pitchFamily="34" charset="0"/>
              <a:cs typeface="Calibri" pitchFamily="34" charset="0"/>
            </a:endParaRPr>
          </a:p>
          <a:p>
            <a:pPr marL="366713" lvl="1" indent="0">
              <a:buNone/>
            </a:pPr>
            <a:r>
              <a:rPr lang="en-US" altLang="zh-CN" sz="2000" dirty="0">
                <a:solidFill>
                  <a:srgbClr val="0070C0"/>
                </a:solidFill>
                <a:latin typeface="Calibri" pitchFamily="34" charset="0"/>
                <a:cs typeface="Calibri" pitchFamily="34" charset="0"/>
              </a:rPr>
              <a:t>public string </a:t>
            </a:r>
            <a:r>
              <a:rPr lang="en-US" altLang="zh-CN" sz="2000" dirty="0" err="1">
                <a:solidFill>
                  <a:srgbClr val="0070C0"/>
                </a:solidFill>
                <a:latin typeface="Calibri" pitchFamily="34" charset="0"/>
                <a:cs typeface="Calibri" pitchFamily="34" charset="0"/>
              </a:rPr>
              <a:t>NowAreaCode</a:t>
            </a:r>
            <a:r>
              <a:rPr lang="en-US" altLang="zh-CN" sz="2000" dirty="0">
                <a:solidFill>
                  <a:srgbClr val="0070C0"/>
                </a:solidFill>
                <a:latin typeface="Calibri" pitchFamily="34" charset="0"/>
                <a:cs typeface="Calibri" pitchFamily="34" charset="0"/>
              </a:rPr>
              <a:t> { get; set; </a:t>
            </a:r>
            <a:r>
              <a:rPr lang="en-US" altLang="zh-CN" sz="2000" dirty="0" smtClean="0">
                <a:solidFill>
                  <a:srgbClr val="0070C0"/>
                </a:solidFill>
                <a:latin typeface="Calibri" pitchFamily="34" charset="0"/>
                <a:cs typeface="Calibri" pitchFamily="34" charset="0"/>
              </a:rPr>
              <a:t>}	//</a:t>
            </a:r>
            <a:r>
              <a:rPr lang="zh-CN" altLang="en-US" sz="2000" dirty="0" smtClean="0">
                <a:solidFill>
                  <a:srgbClr val="0070C0"/>
                </a:solidFill>
                <a:latin typeface="Calibri" pitchFamily="34" charset="0"/>
                <a:cs typeface="Calibri" pitchFamily="34" charset="0"/>
              </a:rPr>
              <a:t>所在地区过滤条件</a:t>
            </a:r>
            <a:endParaRPr lang="en-US" altLang="zh-CN" sz="2000" dirty="0">
              <a:solidFill>
                <a:srgbClr val="0070C0"/>
              </a:solidFill>
              <a:latin typeface="Calibri" pitchFamily="34" charset="0"/>
              <a:cs typeface="Calibri" pitchFamily="34" charset="0"/>
            </a:endParaRPr>
          </a:p>
          <a:p>
            <a:pPr marL="366713" lvl="1" indent="0">
              <a:buNone/>
            </a:pPr>
            <a:r>
              <a:rPr lang="en-US" altLang="zh-CN" sz="2000" dirty="0">
                <a:solidFill>
                  <a:srgbClr val="0070C0"/>
                </a:solidFill>
                <a:latin typeface="Calibri" pitchFamily="34" charset="0"/>
                <a:cs typeface="Calibri" pitchFamily="34" charset="0"/>
              </a:rPr>
              <a:t>public </a:t>
            </a:r>
            <a:r>
              <a:rPr lang="en-US" altLang="zh-CN" sz="2000" dirty="0" err="1">
                <a:solidFill>
                  <a:srgbClr val="0070C0"/>
                </a:solidFill>
                <a:latin typeface="Calibri" pitchFamily="34" charset="0"/>
                <a:cs typeface="Calibri" pitchFamily="34" charset="0"/>
              </a:rPr>
              <a:t>GenderType</a:t>
            </a:r>
            <a:r>
              <a:rPr lang="en-US" altLang="zh-CN" sz="2000" dirty="0">
                <a:solidFill>
                  <a:srgbClr val="0070C0"/>
                </a:solidFill>
                <a:latin typeface="Calibri" pitchFamily="34" charset="0"/>
                <a:cs typeface="Calibri" pitchFamily="34" charset="0"/>
              </a:rPr>
              <a:t> Gender { get; set; </a:t>
            </a:r>
            <a:r>
              <a:rPr lang="en-US" altLang="zh-CN" sz="2000" dirty="0" smtClean="0">
                <a:solidFill>
                  <a:srgbClr val="0070C0"/>
                </a:solidFill>
                <a:latin typeface="Calibri" pitchFamily="34" charset="0"/>
                <a:cs typeface="Calibri" pitchFamily="34" charset="0"/>
              </a:rPr>
              <a:t>}	//</a:t>
            </a:r>
            <a:r>
              <a:rPr lang="zh-CN" altLang="en-US" sz="2000" dirty="0" smtClean="0">
                <a:solidFill>
                  <a:srgbClr val="0070C0"/>
                </a:solidFill>
                <a:latin typeface="Calibri" pitchFamily="34" charset="0"/>
                <a:cs typeface="Calibri" pitchFamily="34" charset="0"/>
              </a:rPr>
              <a:t>性别过滤条件</a:t>
            </a:r>
            <a:endParaRPr lang="en-US" altLang="zh-CN" sz="2000" dirty="0">
              <a:solidFill>
                <a:srgbClr val="0070C0"/>
              </a:solidFill>
              <a:latin typeface="Calibri" pitchFamily="34" charset="0"/>
              <a:cs typeface="Calibri" pitchFamily="34" charset="0"/>
            </a:endParaRPr>
          </a:p>
          <a:p>
            <a:pPr marL="366713" lvl="1" indent="0">
              <a:buNone/>
            </a:pPr>
            <a:r>
              <a:rPr lang="en-US" altLang="zh-CN" sz="2000" dirty="0" smtClean="0">
                <a:solidFill>
                  <a:srgbClr val="0070C0"/>
                </a:solidFill>
                <a:latin typeface="Calibri" pitchFamily="34" charset="0"/>
                <a:cs typeface="Calibri" pitchFamily="34" charset="0"/>
              </a:rPr>
              <a:t>//</a:t>
            </a:r>
            <a:r>
              <a:rPr lang="zh-CN" altLang="en-US" sz="2000" dirty="0" smtClean="0">
                <a:solidFill>
                  <a:srgbClr val="0070C0"/>
                </a:solidFill>
                <a:latin typeface="Calibri" pitchFamily="34" charset="0"/>
                <a:cs typeface="Calibri" pitchFamily="34" charset="0"/>
              </a:rPr>
              <a:t>当前分页页码</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smtClean="0">
                <a:solidFill>
                  <a:srgbClr val="0070C0"/>
                </a:solidFill>
                <a:latin typeface="Calibri" pitchFamily="34" charset="0"/>
                <a:cs typeface="Calibri" pitchFamily="34" charset="0"/>
              </a:rPr>
              <a:t>private</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int</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pageIndex</a:t>
            </a:r>
            <a:r>
              <a:rPr lang="en-US" altLang="zh-CN" sz="2000" dirty="0">
                <a:solidFill>
                  <a:srgbClr val="0070C0"/>
                </a:solidFill>
                <a:latin typeface="Calibri" pitchFamily="34" charset="0"/>
                <a:cs typeface="Calibri" pitchFamily="34" charset="0"/>
              </a:rPr>
              <a:t> = 1</a:t>
            </a:r>
            <a:r>
              <a:rPr lang="en-US" altLang="zh-CN" sz="2000" dirty="0" smtClean="0">
                <a:solidFill>
                  <a:srgbClr val="0070C0"/>
                </a:solidFill>
                <a:latin typeface="Calibri" pitchFamily="34" charset="0"/>
                <a:cs typeface="Calibri" pitchFamily="34" charset="0"/>
              </a:rPr>
              <a:t>;</a:t>
            </a:r>
          </a:p>
          <a:p>
            <a:pPr marL="366713" lvl="1" indent="0">
              <a:buNone/>
            </a:pPr>
            <a:r>
              <a:rPr lang="en-US" altLang="zh-CN" sz="2000" dirty="0" smtClean="0">
                <a:solidFill>
                  <a:srgbClr val="0070C0"/>
                </a:solidFill>
                <a:latin typeface="Calibri" pitchFamily="34" charset="0"/>
                <a:cs typeface="Calibri" pitchFamily="34" charset="0"/>
              </a:rPr>
              <a:t>public</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int</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PageIndex</a:t>
            </a:r>
            <a:r>
              <a:rPr lang="en-US" altLang="zh-CN" sz="2000" dirty="0">
                <a:solidFill>
                  <a:srgbClr val="0070C0"/>
                </a:solidFill>
                <a:latin typeface="Calibri" pitchFamily="34" charset="0"/>
                <a:cs typeface="Calibri" pitchFamily="34" charset="0"/>
              </a:rPr>
              <a:t>  </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smtClean="0">
                <a:solidFill>
                  <a:srgbClr val="0070C0"/>
                </a:solidFill>
                <a:latin typeface="Calibri" pitchFamily="34" charset="0"/>
                <a:cs typeface="Calibri" pitchFamily="34" charset="0"/>
              </a:rPr>
              <a:t>{ </a:t>
            </a:r>
            <a:r>
              <a:rPr lang="en-US" altLang="zh-CN" sz="2000" dirty="0">
                <a:solidFill>
                  <a:srgbClr val="0070C0"/>
                </a:solidFill>
                <a:latin typeface="Calibri" pitchFamily="34" charset="0"/>
                <a:cs typeface="Calibri" pitchFamily="34" charset="0"/>
              </a:rPr>
              <a:t>            </a:t>
            </a:r>
            <a:endParaRPr lang="en-US" altLang="zh-CN" sz="2000" dirty="0" smtClean="0">
              <a:solidFill>
                <a:srgbClr val="0070C0"/>
              </a:solidFill>
              <a:latin typeface="Calibri" pitchFamily="34" charset="0"/>
              <a:cs typeface="Calibri" pitchFamily="34" charset="0"/>
            </a:endParaRPr>
          </a:p>
          <a:p>
            <a:pPr marL="641350" lvl="2" indent="0">
              <a:buNone/>
            </a:pPr>
            <a:r>
              <a:rPr lang="en-US" altLang="zh-CN" sz="2000" dirty="0" smtClean="0">
                <a:solidFill>
                  <a:srgbClr val="0070C0"/>
                </a:solidFill>
                <a:latin typeface="Calibri" pitchFamily="34" charset="0"/>
                <a:cs typeface="Calibri" pitchFamily="34" charset="0"/>
              </a:rPr>
              <a:t>get { </a:t>
            </a:r>
          </a:p>
          <a:p>
            <a:pPr marL="641350" lvl="2" indent="0">
              <a:buNone/>
            </a:pPr>
            <a:r>
              <a:rPr lang="en-US" altLang="zh-CN" sz="2000" dirty="0" smtClean="0">
                <a:solidFill>
                  <a:srgbClr val="0070C0"/>
                </a:solidFill>
                <a:latin typeface="Calibri" pitchFamily="34" charset="0"/>
                <a:cs typeface="Calibri" pitchFamily="34" charset="0"/>
              </a:rPr>
              <a:t>if</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pageIndex</a:t>
            </a:r>
            <a:r>
              <a:rPr lang="en-US" altLang="zh-CN" sz="2000" dirty="0">
                <a:solidFill>
                  <a:srgbClr val="0070C0"/>
                </a:solidFill>
                <a:latin typeface="Calibri" pitchFamily="34" charset="0"/>
                <a:cs typeface="Calibri" pitchFamily="34" charset="0"/>
              </a:rPr>
              <a:t> &lt; 1</a:t>
            </a:r>
            <a:r>
              <a:rPr lang="en-US" altLang="zh-CN" sz="2000" dirty="0" smtClean="0">
                <a:solidFill>
                  <a:srgbClr val="0070C0"/>
                </a:solidFill>
                <a:latin typeface="Calibri" pitchFamily="34" charset="0"/>
                <a:cs typeface="Calibri" pitchFamily="34" charset="0"/>
              </a:rPr>
              <a:t>) </a:t>
            </a:r>
            <a:r>
              <a:rPr lang="en-US" altLang="zh-CN" sz="2000" dirty="0">
                <a:solidFill>
                  <a:srgbClr val="0070C0"/>
                </a:solidFill>
                <a:latin typeface="Calibri" pitchFamily="34" charset="0"/>
                <a:cs typeface="Calibri" pitchFamily="34" charset="0"/>
              </a:rPr>
              <a:t>return 1; </a:t>
            </a:r>
            <a:endParaRPr lang="en-US" altLang="zh-CN" sz="2000" dirty="0" smtClean="0">
              <a:solidFill>
                <a:srgbClr val="0070C0"/>
              </a:solidFill>
              <a:latin typeface="Calibri" pitchFamily="34" charset="0"/>
              <a:cs typeface="Calibri" pitchFamily="34" charset="0"/>
            </a:endParaRPr>
          </a:p>
          <a:p>
            <a:pPr marL="641350" lvl="2" indent="0">
              <a:buNone/>
            </a:pPr>
            <a:r>
              <a:rPr lang="en-US" altLang="zh-CN" sz="2000" dirty="0" smtClean="0">
                <a:solidFill>
                  <a:srgbClr val="0070C0"/>
                </a:solidFill>
                <a:latin typeface="Calibri" pitchFamily="34" charset="0"/>
                <a:cs typeface="Calibri" pitchFamily="34" charset="0"/>
              </a:rPr>
              <a:t>else return</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pageIndex</a:t>
            </a:r>
            <a:r>
              <a:rPr lang="en-US" altLang="zh-CN" sz="2000" dirty="0">
                <a:solidFill>
                  <a:srgbClr val="0070C0"/>
                </a:solidFill>
                <a:latin typeface="Calibri" pitchFamily="34" charset="0"/>
                <a:cs typeface="Calibri" pitchFamily="34" charset="0"/>
              </a:rPr>
              <a:t>; </a:t>
            </a:r>
            <a:endParaRPr lang="en-US" altLang="zh-CN" sz="2000" dirty="0" smtClean="0">
              <a:solidFill>
                <a:srgbClr val="0070C0"/>
              </a:solidFill>
              <a:latin typeface="Calibri" pitchFamily="34" charset="0"/>
              <a:cs typeface="Calibri" pitchFamily="34" charset="0"/>
            </a:endParaRPr>
          </a:p>
          <a:p>
            <a:pPr marL="641350" lvl="2" indent="0">
              <a:buNone/>
            </a:pPr>
            <a:r>
              <a:rPr lang="en-US" altLang="zh-CN" sz="2000" dirty="0" smtClean="0">
                <a:solidFill>
                  <a:srgbClr val="0070C0"/>
                </a:solidFill>
                <a:latin typeface="Calibri" pitchFamily="34" charset="0"/>
                <a:cs typeface="Calibri" pitchFamily="34" charset="0"/>
              </a:rPr>
              <a:t>} </a:t>
            </a:r>
            <a:r>
              <a:rPr lang="en-US" altLang="zh-CN" sz="1700" dirty="0">
                <a:solidFill>
                  <a:srgbClr val="0070C0"/>
                </a:solidFill>
                <a:latin typeface="Calibri" pitchFamily="34" charset="0"/>
                <a:cs typeface="Calibri" pitchFamily="34" charset="0"/>
              </a:rPr>
              <a:t>            </a:t>
            </a:r>
            <a:endParaRPr lang="en-US" altLang="zh-CN" sz="1700" dirty="0" smtClean="0">
              <a:solidFill>
                <a:srgbClr val="0070C0"/>
              </a:solidFill>
              <a:latin typeface="Calibri" pitchFamily="34" charset="0"/>
              <a:cs typeface="Calibri" pitchFamily="34" charset="0"/>
            </a:endParaRPr>
          </a:p>
          <a:p>
            <a:pPr marL="366713" lvl="1" indent="0">
              <a:buNone/>
            </a:pPr>
            <a:r>
              <a:rPr lang="en-US" altLang="zh-CN" sz="2000" dirty="0" smtClean="0">
                <a:solidFill>
                  <a:srgbClr val="0070C0"/>
                </a:solidFill>
                <a:latin typeface="Calibri" pitchFamily="34" charset="0"/>
                <a:cs typeface="Calibri" pitchFamily="34" charset="0"/>
              </a:rPr>
              <a:t>	set</a:t>
            </a:r>
            <a:r>
              <a:rPr lang="en-US" altLang="zh-CN" sz="2000" dirty="0">
                <a:solidFill>
                  <a:srgbClr val="0070C0"/>
                </a:solidFill>
                <a:latin typeface="Calibri" pitchFamily="34" charset="0"/>
                <a:cs typeface="Calibri" pitchFamily="34" charset="0"/>
              </a:rPr>
              <a:t> { </a:t>
            </a:r>
            <a:r>
              <a:rPr lang="en-US" altLang="zh-CN" sz="2000" dirty="0" err="1">
                <a:solidFill>
                  <a:srgbClr val="0070C0"/>
                </a:solidFill>
                <a:latin typeface="Calibri" pitchFamily="34" charset="0"/>
                <a:cs typeface="Calibri" pitchFamily="34" charset="0"/>
              </a:rPr>
              <a:t>pageIndex</a:t>
            </a:r>
            <a:r>
              <a:rPr lang="en-US" altLang="zh-CN" sz="2000" dirty="0">
                <a:solidFill>
                  <a:srgbClr val="0070C0"/>
                </a:solidFill>
                <a:latin typeface="Calibri" pitchFamily="34" charset="0"/>
                <a:cs typeface="Calibri" pitchFamily="34" charset="0"/>
              </a:rPr>
              <a:t> = value; }         </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smtClean="0">
                <a:solidFill>
                  <a:srgbClr val="0070C0"/>
                </a:solidFill>
                <a:latin typeface="Calibri" pitchFamily="34" charset="0"/>
                <a:cs typeface="Calibri" pitchFamily="34" charset="0"/>
              </a:rPr>
              <a:t>}</a:t>
            </a:r>
            <a:endParaRPr lang="zh-CN" altLang="en-US" sz="2000" dirty="0">
              <a:solidFill>
                <a:srgbClr val="0070C0"/>
              </a:solidFill>
              <a:latin typeface="Calibri" pitchFamily="34" charset="0"/>
              <a:cs typeface="Calibri" pitchFamily="34" charset="0"/>
            </a:endParaRPr>
          </a:p>
        </p:txBody>
      </p:sp>
    </p:spTree>
    <p:extLst>
      <p:ext uri="{BB962C8B-B14F-4D97-AF65-F5344CB8AC3E}">
        <p14:creationId xmlns:p14="http://schemas.microsoft.com/office/powerpoint/2010/main" val="17104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搜索器实现（</a:t>
            </a:r>
            <a:r>
              <a:rPr lang="en-US" altLang="zh-CN" dirty="0" err="1" smtClean="0"/>
              <a:t>UserSearcher</a:t>
            </a:r>
            <a:r>
              <a:rPr lang="zh-CN" altLang="en-US" dirty="0" smtClean="0"/>
              <a:t>）</a:t>
            </a:r>
            <a:endParaRPr lang="zh-CN" altLang="en-US" dirty="0"/>
          </a:p>
        </p:txBody>
      </p:sp>
      <p:sp>
        <p:nvSpPr>
          <p:cNvPr id="3" name="内容占位符 2"/>
          <p:cNvSpPr>
            <a:spLocks noGrp="1"/>
          </p:cNvSpPr>
          <p:nvPr>
            <p:ph sz="quarter" idx="13"/>
          </p:nvPr>
        </p:nvSpPr>
        <p:spPr/>
        <p:txBody>
          <a:bodyPr/>
          <a:lstStyle/>
          <a:p>
            <a:r>
              <a:rPr lang="zh-CN" altLang="en-US" sz="2200" dirty="0" smtClean="0"/>
              <a:t>构造函数</a:t>
            </a:r>
            <a:endParaRPr lang="en-US" altLang="zh-CN" sz="2200" dirty="0" smtClean="0"/>
          </a:p>
          <a:p>
            <a:pPr marL="320675" lvl="1" indent="0">
              <a:buNone/>
            </a:pPr>
            <a:r>
              <a:rPr lang="en-US" altLang="zh-CN" sz="1500" dirty="0">
                <a:solidFill>
                  <a:srgbClr val="0070C0"/>
                </a:solidFill>
                <a:latin typeface="Calibri" pitchFamily="34" charset="0"/>
                <a:cs typeface="Calibri" pitchFamily="34" charset="0"/>
              </a:rPr>
              <a:t>public </a:t>
            </a:r>
            <a:r>
              <a:rPr lang="en-US" altLang="zh-CN" sz="1500" dirty="0" err="1">
                <a:solidFill>
                  <a:srgbClr val="0070C0"/>
                </a:solidFill>
                <a:latin typeface="Calibri" pitchFamily="34" charset="0"/>
                <a:cs typeface="Calibri" pitchFamily="34" charset="0"/>
              </a:rPr>
              <a:t>UserSearcher</a:t>
            </a:r>
            <a:r>
              <a:rPr lang="en-US" altLang="zh-CN" sz="1500" dirty="0">
                <a:solidFill>
                  <a:srgbClr val="0070C0"/>
                </a:solidFill>
                <a:latin typeface="Calibri" pitchFamily="34" charset="0"/>
                <a:cs typeface="Calibri" pitchFamily="34" charset="0"/>
              </a:rPr>
              <a:t>(string name, string </a:t>
            </a:r>
            <a:r>
              <a:rPr lang="en-US" altLang="zh-CN" sz="1500" dirty="0" err="1">
                <a:solidFill>
                  <a:srgbClr val="0070C0"/>
                </a:solidFill>
                <a:latin typeface="Calibri" pitchFamily="34" charset="0"/>
                <a:cs typeface="Calibri" pitchFamily="34" charset="0"/>
              </a:rPr>
              <a:t>indexPath</a:t>
            </a:r>
            <a:r>
              <a:rPr lang="en-US" altLang="zh-CN" sz="1500" dirty="0">
                <a:solidFill>
                  <a:srgbClr val="0070C0"/>
                </a:solidFill>
                <a:latin typeface="Calibri" pitchFamily="34" charset="0"/>
                <a:cs typeface="Calibri" pitchFamily="34" charset="0"/>
              </a:rPr>
              <a:t>, </a:t>
            </a:r>
            <a:r>
              <a:rPr lang="en-US" altLang="zh-CN" sz="1500" dirty="0" err="1">
                <a:solidFill>
                  <a:srgbClr val="0070C0"/>
                </a:solidFill>
                <a:latin typeface="Calibri" pitchFamily="34" charset="0"/>
                <a:cs typeface="Calibri" pitchFamily="34" charset="0"/>
              </a:rPr>
              <a:t>bool</a:t>
            </a:r>
            <a:r>
              <a:rPr lang="en-US" altLang="zh-CN" sz="1500" dirty="0">
                <a:solidFill>
                  <a:srgbClr val="0070C0"/>
                </a:solidFill>
                <a:latin typeface="Calibri" pitchFamily="34" charset="0"/>
                <a:cs typeface="Calibri" pitchFamily="34" charset="0"/>
              </a:rPr>
              <a:t> </a:t>
            </a:r>
            <a:r>
              <a:rPr lang="en-US" altLang="zh-CN" sz="1500" dirty="0" err="1">
                <a:solidFill>
                  <a:srgbClr val="0070C0"/>
                </a:solidFill>
                <a:latin typeface="Calibri" pitchFamily="34" charset="0"/>
                <a:cs typeface="Calibri" pitchFamily="34" charset="0"/>
              </a:rPr>
              <a:t>asQuickSearch</a:t>
            </a:r>
            <a:r>
              <a:rPr lang="en-US" altLang="zh-CN" sz="1500" dirty="0">
                <a:solidFill>
                  <a:srgbClr val="0070C0"/>
                </a:solidFill>
                <a:latin typeface="Calibri" pitchFamily="34" charset="0"/>
                <a:cs typeface="Calibri" pitchFamily="34" charset="0"/>
              </a:rPr>
              <a:t>, </a:t>
            </a:r>
            <a:r>
              <a:rPr lang="en-US" altLang="zh-CN" sz="1500" dirty="0" err="1">
                <a:solidFill>
                  <a:srgbClr val="0070C0"/>
                </a:solidFill>
                <a:latin typeface="Calibri" pitchFamily="34" charset="0"/>
                <a:cs typeface="Calibri" pitchFamily="34" charset="0"/>
              </a:rPr>
              <a:t>int</a:t>
            </a:r>
            <a:r>
              <a:rPr lang="en-US" altLang="zh-CN" sz="1500" dirty="0">
                <a:solidFill>
                  <a:srgbClr val="0070C0"/>
                </a:solidFill>
                <a:latin typeface="Calibri" pitchFamily="34" charset="0"/>
                <a:cs typeface="Calibri" pitchFamily="34" charset="0"/>
              </a:rPr>
              <a:t> </a:t>
            </a:r>
            <a:r>
              <a:rPr lang="en-US" altLang="zh-CN" sz="1500" dirty="0" err="1">
                <a:solidFill>
                  <a:srgbClr val="0070C0"/>
                </a:solidFill>
                <a:latin typeface="Calibri" pitchFamily="34" charset="0"/>
                <a:cs typeface="Calibri" pitchFamily="34" charset="0"/>
              </a:rPr>
              <a:t>displayOrder</a:t>
            </a:r>
            <a:r>
              <a:rPr lang="en-US" altLang="zh-CN" sz="1500" dirty="0">
                <a:solidFill>
                  <a:srgbClr val="0070C0"/>
                </a:solidFill>
                <a:latin typeface="Calibri" pitchFamily="34" charset="0"/>
                <a:cs typeface="Calibri" pitchFamily="34" charset="0"/>
              </a:rPr>
              <a:t>)  {             </a:t>
            </a:r>
            <a:endParaRPr lang="en-US" altLang="zh-CN" sz="1500" dirty="0" smtClean="0">
              <a:solidFill>
                <a:srgbClr val="0070C0"/>
              </a:solidFill>
              <a:latin typeface="Calibri" pitchFamily="34" charset="0"/>
              <a:cs typeface="Calibri" pitchFamily="34" charset="0"/>
            </a:endParaRPr>
          </a:p>
          <a:p>
            <a:pPr marL="595312" lvl="2" indent="0">
              <a:buNone/>
            </a:pPr>
            <a:r>
              <a:rPr lang="en-US" altLang="zh-CN" sz="1500" dirty="0" err="1" smtClean="0">
                <a:solidFill>
                  <a:srgbClr val="0070C0"/>
                </a:solidFill>
                <a:latin typeface="Calibri" pitchFamily="34" charset="0"/>
                <a:cs typeface="Calibri" pitchFamily="34" charset="0"/>
              </a:rPr>
              <a:t>this.Name</a:t>
            </a:r>
            <a:r>
              <a:rPr lang="en-US" altLang="zh-CN" sz="1500" dirty="0">
                <a:solidFill>
                  <a:srgbClr val="0070C0"/>
                </a:solidFill>
                <a:latin typeface="Calibri" pitchFamily="34" charset="0"/>
                <a:cs typeface="Calibri" pitchFamily="34" charset="0"/>
              </a:rPr>
              <a:t> = name;             </a:t>
            </a:r>
            <a:endParaRPr lang="en-US" altLang="zh-CN" sz="1500" dirty="0" smtClean="0">
              <a:solidFill>
                <a:srgbClr val="0070C0"/>
              </a:solidFill>
              <a:latin typeface="Calibri" pitchFamily="34" charset="0"/>
              <a:cs typeface="Calibri" pitchFamily="34" charset="0"/>
            </a:endParaRPr>
          </a:p>
          <a:p>
            <a:pPr marL="595312" lvl="2" indent="0">
              <a:buNone/>
            </a:pPr>
            <a:r>
              <a:rPr lang="en-US" altLang="zh-CN" sz="1500" dirty="0" err="1" smtClean="0">
                <a:solidFill>
                  <a:srgbClr val="0070C0"/>
                </a:solidFill>
                <a:latin typeface="Calibri" pitchFamily="34" charset="0"/>
                <a:cs typeface="Calibri" pitchFamily="34" charset="0"/>
              </a:rPr>
              <a:t>this.IndexPath</a:t>
            </a:r>
            <a:r>
              <a:rPr lang="en-US" altLang="zh-CN" sz="1500" dirty="0">
                <a:solidFill>
                  <a:srgbClr val="0070C0"/>
                </a:solidFill>
                <a:latin typeface="Calibri" pitchFamily="34" charset="0"/>
                <a:cs typeface="Calibri" pitchFamily="34" charset="0"/>
              </a:rPr>
              <a:t> = </a:t>
            </a:r>
            <a:r>
              <a:rPr lang="en-US" altLang="zh-CN" sz="1500" dirty="0" err="1">
                <a:solidFill>
                  <a:srgbClr val="0070C0"/>
                </a:solidFill>
                <a:latin typeface="Calibri" pitchFamily="34" charset="0"/>
                <a:cs typeface="Calibri" pitchFamily="34" charset="0"/>
              </a:rPr>
              <a:t>Tunynet.Utilities.WebUtility.GetPhysicalFilePath</a:t>
            </a:r>
            <a:r>
              <a:rPr lang="en-US" altLang="zh-CN" sz="1500" dirty="0">
                <a:solidFill>
                  <a:srgbClr val="0070C0"/>
                </a:solidFill>
                <a:latin typeface="Calibri" pitchFamily="34" charset="0"/>
                <a:cs typeface="Calibri" pitchFamily="34" charset="0"/>
              </a:rPr>
              <a:t>(</a:t>
            </a:r>
            <a:r>
              <a:rPr lang="en-US" altLang="zh-CN" sz="1500" dirty="0" err="1">
                <a:solidFill>
                  <a:srgbClr val="0070C0"/>
                </a:solidFill>
                <a:latin typeface="Calibri" pitchFamily="34" charset="0"/>
                <a:cs typeface="Calibri" pitchFamily="34" charset="0"/>
              </a:rPr>
              <a:t>indexPath</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marL="595312" lvl="2" indent="0">
              <a:buNone/>
            </a:pPr>
            <a:r>
              <a:rPr lang="en-US" altLang="zh-CN" sz="1500" dirty="0" err="1" smtClean="0">
                <a:solidFill>
                  <a:srgbClr val="0070C0"/>
                </a:solidFill>
                <a:latin typeface="Calibri" pitchFamily="34" charset="0"/>
                <a:cs typeface="Calibri" pitchFamily="34" charset="0"/>
              </a:rPr>
              <a:t>this.AsQuickSearch</a:t>
            </a:r>
            <a:r>
              <a:rPr lang="en-US" altLang="zh-CN" sz="1500" dirty="0">
                <a:solidFill>
                  <a:srgbClr val="0070C0"/>
                </a:solidFill>
                <a:latin typeface="Calibri" pitchFamily="34" charset="0"/>
                <a:cs typeface="Calibri" pitchFamily="34" charset="0"/>
              </a:rPr>
              <a:t> = </a:t>
            </a:r>
            <a:r>
              <a:rPr lang="en-US" altLang="zh-CN" sz="1500" dirty="0" err="1">
                <a:solidFill>
                  <a:srgbClr val="0070C0"/>
                </a:solidFill>
                <a:latin typeface="Calibri" pitchFamily="34" charset="0"/>
                <a:cs typeface="Calibri" pitchFamily="34" charset="0"/>
              </a:rPr>
              <a:t>asQuickSearch</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marL="595312" lvl="2" indent="0">
              <a:buNone/>
            </a:pPr>
            <a:r>
              <a:rPr lang="en-US" altLang="zh-CN" sz="1500" dirty="0" err="1" smtClean="0">
                <a:solidFill>
                  <a:srgbClr val="0070C0"/>
                </a:solidFill>
                <a:latin typeface="Calibri" pitchFamily="34" charset="0"/>
                <a:cs typeface="Calibri" pitchFamily="34" charset="0"/>
              </a:rPr>
              <a:t>this.DisplayOrder</a:t>
            </a:r>
            <a:r>
              <a:rPr lang="en-US" altLang="zh-CN" sz="1500" dirty="0">
                <a:solidFill>
                  <a:srgbClr val="0070C0"/>
                </a:solidFill>
                <a:latin typeface="Calibri" pitchFamily="34" charset="0"/>
                <a:cs typeface="Calibri" pitchFamily="34" charset="0"/>
              </a:rPr>
              <a:t> = </a:t>
            </a:r>
            <a:r>
              <a:rPr lang="en-US" altLang="zh-CN" sz="1500" dirty="0" err="1">
                <a:solidFill>
                  <a:srgbClr val="0070C0"/>
                </a:solidFill>
                <a:latin typeface="Calibri" pitchFamily="34" charset="0"/>
                <a:cs typeface="Calibri" pitchFamily="34" charset="0"/>
              </a:rPr>
              <a:t>displayOrder</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marL="595312" lvl="2" indent="0">
              <a:buNone/>
            </a:pPr>
            <a:r>
              <a:rPr lang="en-US" altLang="zh-CN" sz="1500" dirty="0" err="1" smtClean="0">
                <a:solidFill>
                  <a:srgbClr val="0070C0"/>
                </a:solidFill>
                <a:latin typeface="Calibri" pitchFamily="34" charset="0"/>
                <a:cs typeface="Calibri" pitchFamily="34" charset="0"/>
              </a:rPr>
              <a:t>searchEngine</a:t>
            </a:r>
            <a:r>
              <a:rPr lang="en-US" altLang="zh-CN" sz="1500" dirty="0">
                <a:solidFill>
                  <a:srgbClr val="0070C0"/>
                </a:solidFill>
                <a:latin typeface="Calibri" pitchFamily="34" charset="0"/>
                <a:cs typeface="Calibri" pitchFamily="34" charset="0"/>
              </a:rPr>
              <a:t> = </a:t>
            </a:r>
            <a:r>
              <a:rPr lang="en-US" altLang="zh-CN" sz="1500" dirty="0" err="1">
                <a:solidFill>
                  <a:srgbClr val="0070C0"/>
                </a:solidFill>
                <a:latin typeface="Calibri" pitchFamily="34" charset="0"/>
                <a:cs typeface="Calibri" pitchFamily="34" charset="0"/>
              </a:rPr>
              <a:t>SearcherFactory.GetSearchEngine</a:t>
            </a:r>
            <a:r>
              <a:rPr lang="en-US" altLang="zh-CN" sz="1500" dirty="0">
                <a:solidFill>
                  <a:srgbClr val="0070C0"/>
                </a:solidFill>
                <a:latin typeface="Calibri" pitchFamily="34" charset="0"/>
                <a:cs typeface="Calibri" pitchFamily="34" charset="0"/>
              </a:rPr>
              <a:t>(</a:t>
            </a:r>
            <a:r>
              <a:rPr lang="en-US" altLang="zh-CN" sz="1500" dirty="0" err="1">
                <a:solidFill>
                  <a:srgbClr val="0070C0"/>
                </a:solidFill>
                <a:latin typeface="Calibri" pitchFamily="34" charset="0"/>
                <a:cs typeface="Calibri" pitchFamily="34" charset="0"/>
              </a:rPr>
              <a:t>this.IndexPath</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marL="320675" lvl="1" indent="0">
              <a:buNone/>
            </a:pPr>
            <a:r>
              <a:rPr lang="en-US" altLang="zh-CN" sz="1500" dirty="0" smtClean="0">
                <a:solidFill>
                  <a:srgbClr val="0070C0"/>
                </a:solidFill>
                <a:latin typeface="Calibri" pitchFamily="34" charset="0"/>
                <a:cs typeface="Calibri" pitchFamily="34" charset="0"/>
              </a:rPr>
              <a:t>}</a:t>
            </a:r>
            <a:endParaRPr lang="en-US" altLang="zh-CN" sz="1500" dirty="0">
              <a:solidFill>
                <a:srgbClr val="0070C0"/>
              </a:solidFill>
              <a:latin typeface="Calibri" pitchFamily="34" charset="0"/>
              <a:cs typeface="Calibri" pitchFamily="34" charset="0"/>
            </a:endParaRPr>
          </a:p>
          <a:p>
            <a:r>
              <a:rPr lang="zh-CN" altLang="en-US" sz="2200" dirty="0" smtClean="0"/>
              <a:t>分批重建索引 </a:t>
            </a:r>
            <a:r>
              <a:rPr lang="en-US" altLang="zh-CN" sz="2200" dirty="0" err="1" smtClean="0"/>
              <a:t>RebuildIndex</a:t>
            </a:r>
            <a:r>
              <a:rPr lang="en-US" altLang="zh-CN" sz="2200" dirty="0" smtClean="0"/>
              <a:t>()</a:t>
            </a:r>
          </a:p>
          <a:p>
            <a:pPr indent="0">
              <a:buNone/>
            </a:pPr>
            <a:r>
              <a:rPr lang="en-US" altLang="zh-CN" sz="1500" dirty="0">
                <a:solidFill>
                  <a:srgbClr val="0070C0"/>
                </a:solidFill>
                <a:latin typeface="Calibri" pitchFamily="34" charset="0"/>
                <a:cs typeface="Calibri" pitchFamily="34" charset="0"/>
              </a:rPr>
              <a:t>do </a:t>
            </a:r>
            <a:r>
              <a:rPr lang="en-US" altLang="zh-CN" sz="1500" dirty="0" smtClean="0">
                <a:solidFill>
                  <a:srgbClr val="0070C0"/>
                </a:solidFill>
                <a:latin typeface="Calibri" pitchFamily="34" charset="0"/>
                <a:cs typeface="Calibri" pitchFamily="34" charset="0"/>
              </a:rPr>
              <a:t>{</a:t>
            </a:r>
            <a:endParaRPr lang="en-US" altLang="zh-CN" sz="1500" dirty="0">
              <a:solidFill>
                <a:srgbClr val="0070C0"/>
              </a:solidFill>
              <a:latin typeface="Calibri" pitchFamily="34" charset="0"/>
              <a:cs typeface="Calibri" pitchFamily="34" charset="0"/>
            </a:endParaRPr>
          </a:p>
          <a:p>
            <a:pPr indent="0">
              <a:buNone/>
            </a:pPr>
            <a:r>
              <a:rPr lang="en-US" altLang="zh-CN" sz="1500" dirty="0" smtClean="0">
                <a:solidFill>
                  <a:srgbClr val="0070C0"/>
                </a:solidFill>
                <a:latin typeface="Calibri" pitchFamily="34" charset="0"/>
                <a:cs typeface="Calibri" pitchFamily="34" charset="0"/>
              </a:rPr>
              <a:t>	</a:t>
            </a:r>
            <a:r>
              <a:rPr lang="en-US" altLang="zh-CN" sz="1500" dirty="0" err="1" smtClean="0">
                <a:solidFill>
                  <a:srgbClr val="0070C0"/>
                </a:solidFill>
                <a:latin typeface="Calibri" pitchFamily="34" charset="0"/>
                <a:cs typeface="Calibri" pitchFamily="34" charset="0"/>
              </a:rPr>
              <a:t>isEndding</a:t>
            </a:r>
            <a:r>
              <a:rPr lang="en-US" altLang="zh-CN" sz="1500" dirty="0">
                <a:solidFill>
                  <a:srgbClr val="0070C0"/>
                </a:solidFill>
                <a:latin typeface="Calibri" pitchFamily="34" charset="0"/>
                <a:cs typeface="Calibri" pitchFamily="34" charset="0"/>
              </a:rPr>
              <a:t> = (</a:t>
            </a:r>
            <a:r>
              <a:rPr lang="en-US" altLang="zh-CN" sz="1500" dirty="0" err="1">
                <a:solidFill>
                  <a:srgbClr val="0070C0"/>
                </a:solidFill>
                <a:latin typeface="Calibri" pitchFamily="34" charset="0"/>
                <a:cs typeface="Calibri" pitchFamily="34" charset="0"/>
              </a:rPr>
              <a:t>pageSize</a:t>
            </a:r>
            <a:r>
              <a:rPr lang="en-US" altLang="zh-CN" sz="1500" dirty="0">
                <a:solidFill>
                  <a:srgbClr val="0070C0"/>
                </a:solidFill>
                <a:latin typeface="Calibri" pitchFamily="34" charset="0"/>
                <a:cs typeface="Calibri" pitchFamily="34" charset="0"/>
              </a:rPr>
              <a:t> * </a:t>
            </a:r>
            <a:r>
              <a:rPr lang="en-US" altLang="zh-CN" sz="1500" dirty="0" err="1">
                <a:solidFill>
                  <a:srgbClr val="0070C0"/>
                </a:solidFill>
                <a:latin typeface="Calibri" pitchFamily="34" charset="0"/>
                <a:cs typeface="Calibri" pitchFamily="34" charset="0"/>
              </a:rPr>
              <a:t>pageIndex</a:t>
            </a:r>
            <a:r>
              <a:rPr lang="en-US" altLang="zh-CN" sz="1500" dirty="0">
                <a:solidFill>
                  <a:srgbClr val="0070C0"/>
                </a:solidFill>
                <a:latin typeface="Calibri" pitchFamily="34" charset="0"/>
                <a:cs typeface="Calibri" pitchFamily="34" charset="0"/>
              </a:rPr>
              <a:t> &lt; </a:t>
            </a:r>
            <a:r>
              <a:rPr lang="en-US" altLang="zh-CN" sz="1500" dirty="0" err="1">
                <a:solidFill>
                  <a:srgbClr val="0070C0"/>
                </a:solidFill>
                <a:latin typeface="Calibri" pitchFamily="34" charset="0"/>
                <a:cs typeface="Calibri" pitchFamily="34" charset="0"/>
              </a:rPr>
              <a:t>totalRecords</a:t>
            </a:r>
            <a:r>
              <a:rPr lang="en-US" altLang="zh-CN" sz="1500" dirty="0">
                <a:solidFill>
                  <a:srgbClr val="0070C0"/>
                </a:solidFill>
                <a:latin typeface="Calibri" pitchFamily="34" charset="0"/>
                <a:cs typeface="Calibri" pitchFamily="34" charset="0"/>
              </a:rPr>
              <a:t>) ? false : true;</a:t>
            </a:r>
          </a:p>
          <a:p>
            <a:pPr indent="0">
              <a:buNone/>
            </a:pPr>
            <a:r>
              <a:rPr lang="en-US" altLang="zh-CN" sz="1500" dirty="0" smtClean="0">
                <a:solidFill>
                  <a:srgbClr val="0070C0"/>
                </a:solidFill>
                <a:latin typeface="Calibri" pitchFamily="34" charset="0"/>
                <a:cs typeface="Calibri" pitchFamily="34" charset="0"/>
              </a:rPr>
              <a:t>	</a:t>
            </a:r>
            <a:r>
              <a:rPr lang="en-US" altLang="zh-CN" sz="1500" dirty="0" err="1" smtClean="0">
                <a:solidFill>
                  <a:srgbClr val="0070C0"/>
                </a:solidFill>
                <a:latin typeface="Calibri" pitchFamily="34" charset="0"/>
                <a:cs typeface="Calibri" pitchFamily="34" charset="0"/>
              </a:rPr>
              <a:t>searchEngine.RebuildIndex</a:t>
            </a:r>
            <a:r>
              <a:rPr lang="en-US" altLang="zh-CN" sz="1500" dirty="0" smtClean="0">
                <a:solidFill>
                  <a:srgbClr val="0070C0"/>
                </a:solidFill>
                <a:latin typeface="Calibri" pitchFamily="34" charset="0"/>
                <a:cs typeface="Calibri" pitchFamily="34" charset="0"/>
              </a:rPr>
              <a:t>(docs</a:t>
            </a:r>
            <a:r>
              <a:rPr lang="en-US" altLang="zh-CN" sz="1500" dirty="0">
                <a:solidFill>
                  <a:srgbClr val="0070C0"/>
                </a:solidFill>
                <a:latin typeface="Calibri" pitchFamily="34" charset="0"/>
                <a:cs typeface="Calibri" pitchFamily="34" charset="0"/>
              </a:rPr>
              <a:t>, </a:t>
            </a:r>
            <a:r>
              <a:rPr lang="en-US" altLang="zh-CN" sz="1500" dirty="0" err="1">
                <a:solidFill>
                  <a:srgbClr val="0070C0"/>
                </a:solidFill>
                <a:latin typeface="Calibri" pitchFamily="34" charset="0"/>
                <a:cs typeface="Calibri" pitchFamily="34" charset="0"/>
              </a:rPr>
              <a:t>isBeginning</a:t>
            </a:r>
            <a:r>
              <a:rPr lang="en-US" altLang="zh-CN" sz="1500" dirty="0">
                <a:solidFill>
                  <a:srgbClr val="0070C0"/>
                </a:solidFill>
                <a:latin typeface="Calibri" pitchFamily="34" charset="0"/>
                <a:cs typeface="Calibri" pitchFamily="34" charset="0"/>
              </a:rPr>
              <a:t>, </a:t>
            </a:r>
            <a:r>
              <a:rPr lang="en-US" altLang="zh-CN" sz="1500" dirty="0" err="1">
                <a:solidFill>
                  <a:srgbClr val="0070C0"/>
                </a:solidFill>
                <a:latin typeface="Calibri" pitchFamily="34" charset="0"/>
                <a:cs typeface="Calibri" pitchFamily="34" charset="0"/>
              </a:rPr>
              <a:t>isEndding</a:t>
            </a:r>
            <a:r>
              <a:rPr lang="en-US" altLang="zh-CN" sz="1500" dirty="0">
                <a:solidFill>
                  <a:srgbClr val="0070C0"/>
                </a:solidFill>
                <a:latin typeface="Calibri" pitchFamily="34" charset="0"/>
                <a:cs typeface="Calibri" pitchFamily="34" charset="0"/>
              </a:rPr>
              <a:t>);</a:t>
            </a:r>
          </a:p>
          <a:p>
            <a:pPr indent="0">
              <a:buNone/>
            </a:pPr>
            <a:r>
              <a:rPr lang="en-US" altLang="zh-CN" sz="1500" dirty="0" smtClean="0">
                <a:solidFill>
                  <a:srgbClr val="0070C0"/>
                </a:solidFill>
                <a:latin typeface="Calibri" pitchFamily="34" charset="0"/>
                <a:cs typeface="Calibri" pitchFamily="34" charset="0"/>
              </a:rPr>
              <a:t>	</a:t>
            </a:r>
            <a:r>
              <a:rPr lang="en-US" altLang="zh-CN" sz="1500" dirty="0" err="1" smtClean="0">
                <a:solidFill>
                  <a:srgbClr val="0070C0"/>
                </a:solidFill>
                <a:latin typeface="Calibri" pitchFamily="34" charset="0"/>
                <a:cs typeface="Calibri" pitchFamily="34" charset="0"/>
              </a:rPr>
              <a:t>isBeginning</a:t>
            </a:r>
            <a:r>
              <a:rPr lang="en-US" altLang="zh-CN" sz="1500" dirty="0">
                <a:solidFill>
                  <a:srgbClr val="0070C0"/>
                </a:solidFill>
                <a:latin typeface="Calibri" pitchFamily="34" charset="0"/>
                <a:cs typeface="Calibri" pitchFamily="34" charset="0"/>
              </a:rPr>
              <a:t> = false; </a:t>
            </a:r>
            <a:endParaRPr lang="en-US" altLang="zh-CN" sz="1500" dirty="0" smtClean="0">
              <a:solidFill>
                <a:srgbClr val="0070C0"/>
              </a:solidFill>
              <a:latin typeface="Calibri" pitchFamily="34" charset="0"/>
              <a:cs typeface="Calibri" pitchFamily="34" charset="0"/>
            </a:endParaRPr>
          </a:p>
          <a:p>
            <a:pPr indent="0">
              <a:buNone/>
            </a:pPr>
            <a:r>
              <a:rPr lang="en-US" altLang="zh-CN" sz="1500" dirty="0" smtClean="0">
                <a:solidFill>
                  <a:srgbClr val="0070C0"/>
                </a:solidFill>
                <a:latin typeface="Calibri" pitchFamily="34" charset="0"/>
                <a:cs typeface="Calibri" pitchFamily="34" charset="0"/>
              </a:rPr>
              <a:t>	</a:t>
            </a:r>
            <a:r>
              <a:rPr lang="en-US" altLang="zh-CN" sz="1500" dirty="0" err="1" smtClean="0">
                <a:solidFill>
                  <a:srgbClr val="0070C0"/>
                </a:solidFill>
                <a:latin typeface="Calibri" pitchFamily="34" charset="0"/>
                <a:cs typeface="Calibri" pitchFamily="34" charset="0"/>
              </a:rPr>
              <a:t>pageIndex</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indent="0">
              <a:buNone/>
            </a:pPr>
            <a:r>
              <a:rPr lang="en-US" altLang="zh-CN" sz="1500" dirty="0" smtClean="0">
                <a:solidFill>
                  <a:srgbClr val="0070C0"/>
                </a:solidFill>
                <a:latin typeface="Calibri" pitchFamily="34" charset="0"/>
                <a:cs typeface="Calibri" pitchFamily="34" charset="0"/>
              </a:rPr>
              <a:t>} while</a:t>
            </a:r>
            <a:r>
              <a:rPr lang="en-US" altLang="zh-CN" sz="1500" dirty="0">
                <a:solidFill>
                  <a:srgbClr val="0070C0"/>
                </a:solidFill>
                <a:latin typeface="Calibri" pitchFamily="34" charset="0"/>
                <a:cs typeface="Calibri" pitchFamily="34" charset="0"/>
              </a:rPr>
              <a:t> (!</a:t>
            </a:r>
            <a:r>
              <a:rPr lang="en-US" altLang="zh-CN" sz="1500" dirty="0" err="1">
                <a:solidFill>
                  <a:srgbClr val="0070C0"/>
                </a:solidFill>
                <a:latin typeface="Calibri" pitchFamily="34" charset="0"/>
                <a:cs typeface="Calibri" pitchFamily="34" charset="0"/>
              </a:rPr>
              <a:t>isEndding</a:t>
            </a:r>
            <a:r>
              <a:rPr lang="en-US" altLang="zh-CN" sz="1500" dirty="0" smtClean="0">
                <a:solidFill>
                  <a:srgbClr val="0070C0"/>
                </a:solidFill>
                <a:latin typeface="Calibri" pitchFamily="34" charset="0"/>
                <a:cs typeface="Calibri" pitchFamily="34" charset="0"/>
              </a:rPr>
              <a:t>);</a:t>
            </a:r>
          </a:p>
        </p:txBody>
      </p:sp>
    </p:spTree>
    <p:extLst>
      <p:ext uri="{BB962C8B-B14F-4D97-AF65-F5344CB8AC3E}">
        <p14:creationId xmlns:p14="http://schemas.microsoft.com/office/powerpoint/2010/main" val="2667623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搜索器实现（</a:t>
            </a:r>
            <a:r>
              <a:rPr lang="en-US" altLang="zh-CN" dirty="0" err="1" smtClean="0"/>
              <a:t>UserSearcher</a:t>
            </a:r>
            <a:r>
              <a:rPr lang="zh-CN" altLang="en-US" dirty="0" smtClean="0"/>
              <a:t>）</a:t>
            </a:r>
            <a:endParaRPr lang="zh-CN" altLang="en-US" dirty="0"/>
          </a:p>
        </p:txBody>
      </p:sp>
      <p:sp>
        <p:nvSpPr>
          <p:cNvPr id="3" name="内容占位符 2"/>
          <p:cNvSpPr>
            <a:spLocks noGrp="1"/>
          </p:cNvSpPr>
          <p:nvPr>
            <p:ph sz="quarter" idx="13"/>
          </p:nvPr>
        </p:nvSpPr>
        <p:spPr>
          <a:xfrm>
            <a:off x="609600" y="1803400"/>
            <a:ext cx="8642920" cy="4368800"/>
          </a:xfrm>
        </p:spPr>
        <p:txBody>
          <a:bodyPr/>
          <a:lstStyle/>
          <a:p>
            <a:r>
              <a:rPr lang="zh-CN" altLang="en-US" sz="2200" dirty="0" smtClean="0"/>
              <a:t>分页搜索</a:t>
            </a:r>
            <a:r>
              <a:rPr lang="en-US" altLang="zh-CN" sz="2200" dirty="0" smtClean="0"/>
              <a:t>Search()</a:t>
            </a:r>
          </a:p>
          <a:p>
            <a:pPr marL="366713" lvl="1" indent="0">
              <a:buNone/>
            </a:pPr>
            <a:r>
              <a:rPr lang="en-US" altLang="zh-CN" sz="2000" dirty="0">
                <a:solidFill>
                  <a:srgbClr val="0070C0"/>
                </a:solidFill>
                <a:latin typeface="Calibri" pitchFamily="34" charset="0"/>
                <a:cs typeface="Calibri" pitchFamily="34" charset="0"/>
              </a:rPr>
              <a:t>Query </a:t>
            </a:r>
            <a:r>
              <a:rPr lang="en-US" altLang="zh-CN" sz="2000" dirty="0" err="1">
                <a:solidFill>
                  <a:srgbClr val="0070C0"/>
                </a:solidFill>
                <a:latin typeface="Calibri" pitchFamily="34" charset="0"/>
                <a:cs typeface="Calibri" pitchFamily="34" charset="0"/>
              </a:rPr>
              <a:t>query</a:t>
            </a:r>
            <a:r>
              <a:rPr lang="en-US" altLang="zh-CN" sz="2000" dirty="0">
                <a:solidFill>
                  <a:srgbClr val="0070C0"/>
                </a:solidFill>
                <a:latin typeface="Calibri" pitchFamily="34" charset="0"/>
                <a:cs typeface="Calibri" pitchFamily="34" charset="0"/>
              </a:rPr>
              <a:t> = null; </a:t>
            </a:r>
            <a:r>
              <a:rPr lang="en-US" altLang="zh-CN" sz="2000" dirty="0" smtClean="0">
                <a:solidFill>
                  <a:srgbClr val="0070C0"/>
                </a:solidFill>
                <a:latin typeface="Calibri" pitchFamily="34" charset="0"/>
                <a:cs typeface="Calibri" pitchFamily="34" charset="0"/>
              </a:rPr>
              <a:t>   Filter</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filter</a:t>
            </a:r>
            <a:r>
              <a:rPr lang="en-US" altLang="zh-CN" sz="2000" dirty="0">
                <a:solidFill>
                  <a:srgbClr val="0070C0"/>
                </a:solidFill>
                <a:latin typeface="Calibri" pitchFamily="34" charset="0"/>
                <a:cs typeface="Calibri" pitchFamily="34" charset="0"/>
              </a:rPr>
              <a:t> = </a:t>
            </a:r>
            <a:r>
              <a:rPr lang="en-US" altLang="zh-CN" sz="2000" dirty="0" smtClean="0">
                <a:solidFill>
                  <a:srgbClr val="0070C0"/>
                </a:solidFill>
                <a:latin typeface="Calibri" pitchFamily="34" charset="0"/>
                <a:cs typeface="Calibri" pitchFamily="34" charset="0"/>
              </a:rPr>
              <a:t>null;   Sort</a:t>
            </a:r>
            <a:r>
              <a:rPr lang="en-US" altLang="zh-CN" sz="2000" dirty="0">
                <a:solidFill>
                  <a:srgbClr val="0070C0"/>
                </a:solidFill>
                <a:latin typeface="Calibri" pitchFamily="34" charset="0"/>
                <a:cs typeface="Calibri" pitchFamily="34" charset="0"/>
              </a:rPr>
              <a:t> sort = null;             </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err="1" smtClean="0">
                <a:solidFill>
                  <a:srgbClr val="0070C0"/>
                </a:solidFill>
                <a:latin typeface="Calibri" pitchFamily="34" charset="0"/>
                <a:cs typeface="Calibri" pitchFamily="34" charset="0"/>
              </a:rPr>
              <a:t>searchBuilder.BuildQuery</a:t>
            </a:r>
            <a:r>
              <a:rPr lang="en-US" altLang="zh-CN" sz="2000" dirty="0" smtClean="0">
                <a:solidFill>
                  <a:srgbClr val="0070C0"/>
                </a:solidFill>
                <a:latin typeface="Calibri" pitchFamily="34" charset="0"/>
                <a:cs typeface="Calibri" pitchFamily="34" charset="0"/>
              </a:rPr>
              <a:t>(out</a:t>
            </a:r>
            <a:r>
              <a:rPr lang="en-US" altLang="zh-CN" sz="2000" dirty="0">
                <a:solidFill>
                  <a:srgbClr val="0070C0"/>
                </a:solidFill>
                <a:latin typeface="Calibri" pitchFamily="34" charset="0"/>
                <a:cs typeface="Calibri" pitchFamily="34" charset="0"/>
              </a:rPr>
              <a:t> query, out filter, out sort);             </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err="1" smtClean="0">
                <a:solidFill>
                  <a:srgbClr val="0070C0"/>
                </a:solidFill>
                <a:latin typeface="Calibri" pitchFamily="34" charset="0"/>
                <a:cs typeface="Calibri" pitchFamily="34" charset="0"/>
              </a:rPr>
              <a:t>SortField</a:t>
            </a:r>
            <a:r>
              <a:rPr lang="en-US" altLang="zh-CN" sz="2000" dirty="0">
                <a:solidFill>
                  <a:srgbClr val="0070C0"/>
                </a:solidFill>
                <a:latin typeface="Calibri" pitchFamily="34" charset="0"/>
                <a:cs typeface="Calibri" pitchFamily="34" charset="0"/>
              </a:rPr>
              <a:t>[] </a:t>
            </a:r>
            <a:r>
              <a:rPr lang="en-US" altLang="zh-CN" sz="2000" dirty="0" err="1" smtClean="0">
                <a:solidFill>
                  <a:srgbClr val="0070C0"/>
                </a:solidFill>
                <a:latin typeface="Calibri" pitchFamily="34" charset="0"/>
                <a:cs typeface="Calibri" pitchFamily="34" charset="0"/>
              </a:rPr>
              <a:t>sortFields</a:t>
            </a:r>
            <a:r>
              <a:rPr lang="en-US" altLang="zh-CN" sz="2000" dirty="0" smtClean="0">
                <a:solidFill>
                  <a:srgbClr val="0070C0"/>
                </a:solidFill>
                <a:latin typeface="Calibri" pitchFamily="34" charset="0"/>
                <a:cs typeface="Calibri" pitchFamily="34" charset="0"/>
              </a:rPr>
              <a:t>=</a:t>
            </a:r>
            <a:r>
              <a:rPr lang="en-US" altLang="zh-CN" sz="2000" dirty="0">
                <a:solidFill>
                  <a:srgbClr val="0070C0"/>
                </a:solidFill>
                <a:latin typeface="Calibri" pitchFamily="34" charset="0"/>
                <a:cs typeface="Calibri" pitchFamily="34" charset="0"/>
              </a:rPr>
              <a:t> sort == null ? null : </a:t>
            </a:r>
            <a:r>
              <a:rPr lang="en-US" altLang="zh-CN" sz="2000" dirty="0" err="1">
                <a:solidFill>
                  <a:srgbClr val="0070C0"/>
                </a:solidFill>
                <a:latin typeface="Calibri" pitchFamily="34" charset="0"/>
                <a:cs typeface="Calibri" pitchFamily="34" charset="0"/>
              </a:rPr>
              <a:t>sort.GetSort</a:t>
            </a:r>
            <a:r>
              <a:rPr lang="en-US" altLang="zh-CN" sz="2000" dirty="0">
                <a:solidFill>
                  <a:srgbClr val="0070C0"/>
                </a:solidFill>
                <a:latin typeface="Calibri" pitchFamily="34" charset="0"/>
                <a:cs typeface="Calibri" pitchFamily="34" charset="0"/>
              </a:rPr>
              <a:t>();             </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err="1" smtClean="0">
                <a:solidFill>
                  <a:srgbClr val="0070C0"/>
                </a:solidFill>
                <a:latin typeface="Calibri" pitchFamily="34" charset="0"/>
                <a:cs typeface="Calibri" pitchFamily="34" charset="0"/>
              </a:rPr>
              <a:t>PagingDataSet</a:t>
            </a:r>
            <a:r>
              <a:rPr lang="en-US" altLang="zh-CN" sz="2000" dirty="0" smtClean="0">
                <a:solidFill>
                  <a:srgbClr val="0070C0"/>
                </a:solidFill>
                <a:latin typeface="Calibri" pitchFamily="34" charset="0"/>
                <a:cs typeface="Calibri" pitchFamily="34" charset="0"/>
              </a:rPr>
              <a:t>&lt;Document</a:t>
            </a:r>
            <a:r>
              <a:rPr lang="en-US" altLang="zh-CN" sz="2000" dirty="0">
                <a:solidFill>
                  <a:srgbClr val="0070C0"/>
                </a:solidFill>
                <a:latin typeface="Calibri" pitchFamily="34" charset="0"/>
                <a:cs typeface="Calibri" pitchFamily="34" charset="0"/>
              </a:rPr>
              <a:t>&gt; </a:t>
            </a:r>
            <a:r>
              <a:rPr lang="en-US" altLang="zh-CN" sz="2000" dirty="0" err="1">
                <a:solidFill>
                  <a:srgbClr val="0070C0"/>
                </a:solidFill>
                <a:latin typeface="Calibri" pitchFamily="34" charset="0"/>
                <a:cs typeface="Calibri" pitchFamily="34" charset="0"/>
              </a:rPr>
              <a:t>searchResult</a:t>
            </a:r>
            <a:r>
              <a:rPr lang="en-US" altLang="zh-CN" sz="2000" dirty="0">
                <a:solidFill>
                  <a:srgbClr val="0070C0"/>
                </a:solidFill>
                <a:latin typeface="Calibri" pitchFamily="34" charset="0"/>
                <a:cs typeface="Calibri" pitchFamily="34" charset="0"/>
              </a:rPr>
              <a:t> = </a:t>
            </a:r>
            <a:r>
              <a:rPr lang="en-US" altLang="zh-CN" sz="2000" dirty="0" err="1">
                <a:solidFill>
                  <a:srgbClr val="0070C0"/>
                </a:solidFill>
                <a:latin typeface="Calibri" pitchFamily="34" charset="0"/>
                <a:cs typeface="Calibri" pitchFamily="34" charset="0"/>
              </a:rPr>
              <a:t>searchEngine.Search</a:t>
            </a:r>
            <a:r>
              <a:rPr lang="en-US" altLang="zh-CN" sz="2000" dirty="0">
                <a:solidFill>
                  <a:srgbClr val="0070C0"/>
                </a:solidFill>
                <a:latin typeface="Calibri" pitchFamily="34" charset="0"/>
                <a:cs typeface="Calibri" pitchFamily="34" charset="0"/>
              </a:rPr>
              <a:t>(query, filter, </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a:solidFill>
                  <a:srgbClr val="0070C0"/>
                </a:solidFill>
                <a:latin typeface="Calibri" pitchFamily="34" charset="0"/>
                <a:cs typeface="Calibri" pitchFamily="34" charset="0"/>
              </a:rPr>
              <a:t>	</a:t>
            </a:r>
            <a:r>
              <a:rPr lang="en-US" altLang="zh-CN" sz="2000" dirty="0" smtClean="0">
                <a:solidFill>
                  <a:srgbClr val="0070C0"/>
                </a:solidFill>
                <a:latin typeface="Calibri" pitchFamily="34" charset="0"/>
                <a:cs typeface="Calibri" pitchFamily="34" charset="0"/>
              </a:rPr>
              <a:t>	</a:t>
            </a:r>
            <a:r>
              <a:rPr lang="en-US" altLang="zh-CN" sz="2000" dirty="0" err="1" smtClean="0">
                <a:solidFill>
                  <a:srgbClr val="0070C0"/>
                </a:solidFill>
                <a:latin typeface="Calibri" pitchFamily="34" charset="0"/>
                <a:cs typeface="Calibri" pitchFamily="34" charset="0"/>
              </a:rPr>
              <a:t>sortFields</a:t>
            </a:r>
            <a:r>
              <a:rPr lang="en-US" altLang="zh-CN" sz="2000" dirty="0" smtClean="0">
                <a:solidFill>
                  <a:srgbClr val="0070C0"/>
                </a:solidFill>
                <a:latin typeface="Calibri" pitchFamily="34" charset="0"/>
                <a:cs typeface="Calibri" pitchFamily="34" charset="0"/>
              </a:rPr>
              <a:t>,</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userQuery.PageIndex</a:t>
            </a:r>
            <a:r>
              <a:rPr lang="en-US" altLang="zh-CN" sz="2000" dirty="0">
                <a:solidFill>
                  <a:srgbClr val="0070C0"/>
                </a:solidFill>
                <a:latin typeface="Calibri" pitchFamily="34" charset="0"/>
                <a:cs typeface="Calibri" pitchFamily="34" charset="0"/>
              </a:rPr>
              <a:t>, </a:t>
            </a:r>
            <a:r>
              <a:rPr lang="en-US" altLang="zh-CN" sz="2000" dirty="0" err="1">
                <a:solidFill>
                  <a:srgbClr val="0070C0"/>
                </a:solidFill>
                <a:latin typeface="Calibri" pitchFamily="34" charset="0"/>
                <a:cs typeface="Calibri" pitchFamily="34" charset="0"/>
              </a:rPr>
              <a:t>userQuery.PageSize</a:t>
            </a:r>
            <a:r>
              <a:rPr lang="en-US" altLang="zh-CN" sz="2000" dirty="0">
                <a:solidFill>
                  <a:srgbClr val="0070C0"/>
                </a:solidFill>
                <a:latin typeface="Calibri" pitchFamily="34" charset="0"/>
                <a:cs typeface="Calibri" pitchFamily="34" charset="0"/>
              </a:rPr>
              <a:t>);             </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err="1" smtClean="0">
                <a:solidFill>
                  <a:srgbClr val="0070C0"/>
                </a:solidFill>
                <a:latin typeface="Calibri" pitchFamily="34" charset="0"/>
                <a:cs typeface="Calibri" pitchFamily="34" charset="0"/>
              </a:rPr>
              <a:t>IEnumerable</a:t>
            </a:r>
            <a:r>
              <a:rPr lang="en-US" altLang="zh-CN" sz="2000" dirty="0" smtClean="0">
                <a:solidFill>
                  <a:srgbClr val="0070C0"/>
                </a:solidFill>
                <a:latin typeface="Calibri" pitchFamily="34" charset="0"/>
                <a:cs typeface="Calibri" pitchFamily="34" charset="0"/>
              </a:rPr>
              <a:t>&lt;Document&gt;  docs</a:t>
            </a:r>
            <a:r>
              <a:rPr lang="en-US" altLang="zh-CN" sz="2000" dirty="0">
                <a:solidFill>
                  <a:srgbClr val="0070C0"/>
                </a:solidFill>
                <a:latin typeface="Calibri" pitchFamily="34" charset="0"/>
                <a:cs typeface="Calibri" pitchFamily="34" charset="0"/>
              </a:rPr>
              <a:t> = </a:t>
            </a:r>
            <a:r>
              <a:rPr lang="en-US" altLang="zh-CN" sz="2000" dirty="0" err="1">
                <a:solidFill>
                  <a:srgbClr val="0070C0"/>
                </a:solidFill>
                <a:latin typeface="Calibri" pitchFamily="34" charset="0"/>
                <a:cs typeface="Calibri" pitchFamily="34" charset="0"/>
              </a:rPr>
              <a:t>searchResult.ToList</a:t>
            </a:r>
            <a:r>
              <a:rPr lang="en-US" altLang="zh-CN" sz="2000" dirty="0">
                <a:solidFill>
                  <a:srgbClr val="0070C0"/>
                </a:solidFill>
                <a:latin typeface="Calibri" pitchFamily="34" charset="0"/>
                <a:cs typeface="Calibri" pitchFamily="34" charset="0"/>
              </a:rPr>
              <a:t>&lt;Document</a:t>
            </a:r>
            <a:r>
              <a:rPr lang="en-US" altLang="zh-CN" sz="2000" dirty="0" smtClean="0">
                <a:solidFill>
                  <a:srgbClr val="0070C0"/>
                </a:solidFill>
                <a:latin typeface="Calibri" pitchFamily="34" charset="0"/>
                <a:cs typeface="Calibri" pitchFamily="34" charset="0"/>
              </a:rPr>
              <a:t>&gt;();</a:t>
            </a:r>
          </a:p>
          <a:p>
            <a:pPr marL="366713" lvl="1" indent="0">
              <a:buNone/>
            </a:pPr>
            <a:endParaRPr lang="en-US" altLang="zh-CN" sz="2000" dirty="0">
              <a:solidFill>
                <a:srgbClr val="0070C0"/>
              </a:solidFill>
              <a:latin typeface="Calibri" pitchFamily="34" charset="0"/>
              <a:cs typeface="Calibri" pitchFamily="34" charset="0"/>
            </a:endParaRPr>
          </a:p>
          <a:p>
            <a:pPr marL="366713" lvl="1" indent="0">
              <a:buNone/>
            </a:pPr>
            <a:r>
              <a:rPr lang="en-US" altLang="zh-CN" sz="2000" dirty="0" smtClean="0">
                <a:solidFill>
                  <a:srgbClr val="0070C0"/>
                </a:solidFill>
                <a:latin typeface="Calibri" pitchFamily="34" charset="0"/>
                <a:cs typeface="Calibri" pitchFamily="34" charset="0"/>
              </a:rPr>
              <a:t>//</a:t>
            </a:r>
            <a:r>
              <a:rPr lang="zh-CN" altLang="en-US" sz="2000" dirty="0" smtClean="0">
                <a:solidFill>
                  <a:srgbClr val="0070C0"/>
                </a:solidFill>
                <a:latin typeface="Calibri" pitchFamily="34" charset="0"/>
                <a:cs typeface="Calibri" pitchFamily="34" charset="0"/>
              </a:rPr>
              <a:t>遍历</a:t>
            </a:r>
            <a:r>
              <a:rPr lang="en-US" altLang="zh-CN" sz="2000" dirty="0" smtClean="0">
                <a:solidFill>
                  <a:srgbClr val="0070C0"/>
                </a:solidFill>
                <a:latin typeface="Calibri" pitchFamily="34" charset="0"/>
                <a:cs typeface="Calibri" pitchFamily="34" charset="0"/>
              </a:rPr>
              <a:t>docs</a:t>
            </a:r>
            <a:r>
              <a:rPr lang="zh-CN" altLang="en-US" sz="2000" dirty="0">
                <a:solidFill>
                  <a:srgbClr val="0070C0"/>
                </a:solidFill>
                <a:latin typeface="Calibri" pitchFamily="34" charset="0"/>
                <a:cs typeface="Calibri" pitchFamily="34" charset="0"/>
              </a:rPr>
              <a:t>，解析出搜索结果中的用户</a:t>
            </a:r>
            <a:r>
              <a:rPr lang="en-US" altLang="zh-CN" sz="2000" dirty="0" smtClean="0">
                <a:solidFill>
                  <a:srgbClr val="0070C0"/>
                </a:solidFill>
                <a:latin typeface="Calibri" pitchFamily="34" charset="0"/>
                <a:cs typeface="Calibri" pitchFamily="34" charset="0"/>
              </a:rPr>
              <a:t>ID</a:t>
            </a:r>
          </a:p>
          <a:p>
            <a:pPr marL="366713" lvl="1" indent="0">
              <a:buNone/>
            </a:pPr>
            <a:r>
              <a:rPr lang="en-US" altLang="zh-CN" sz="2000" dirty="0" smtClean="0">
                <a:solidFill>
                  <a:srgbClr val="0070C0"/>
                </a:solidFill>
                <a:latin typeface="Calibri" pitchFamily="34" charset="0"/>
                <a:cs typeface="Calibri" pitchFamily="34" charset="0"/>
              </a:rPr>
              <a:t>//</a:t>
            </a:r>
            <a:r>
              <a:rPr lang="zh-CN" altLang="en-US" sz="2000" dirty="0">
                <a:solidFill>
                  <a:srgbClr val="0070C0"/>
                </a:solidFill>
                <a:latin typeface="Calibri" pitchFamily="34" charset="0"/>
                <a:cs typeface="Calibri" pitchFamily="34" charset="0"/>
              </a:rPr>
              <a:t>根据用户</a:t>
            </a:r>
            <a:r>
              <a:rPr lang="en-US" altLang="zh-CN" sz="2000" dirty="0">
                <a:solidFill>
                  <a:srgbClr val="0070C0"/>
                </a:solidFill>
                <a:latin typeface="Calibri" pitchFamily="34" charset="0"/>
                <a:cs typeface="Calibri" pitchFamily="34" charset="0"/>
              </a:rPr>
              <a:t>ID</a:t>
            </a:r>
            <a:r>
              <a:rPr lang="zh-CN" altLang="en-US" sz="2000" dirty="0">
                <a:solidFill>
                  <a:srgbClr val="0070C0"/>
                </a:solidFill>
                <a:latin typeface="Calibri" pitchFamily="34" charset="0"/>
                <a:cs typeface="Calibri" pitchFamily="34" charset="0"/>
              </a:rPr>
              <a:t>列表批量查询</a:t>
            </a:r>
            <a:r>
              <a:rPr lang="zh-CN" altLang="en-US" sz="2000" dirty="0" smtClean="0">
                <a:solidFill>
                  <a:srgbClr val="0070C0"/>
                </a:solidFill>
                <a:latin typeface="Calibri" pitchFamily="34" charset="0"/>
                <a:cs typeface="Calibri" pitchFamily="34" charset="0"/>
              </a:rPr>
              <a:t>用户实体列表</a:t>
            </a:r>
            <a:endParaRPr lang="en-US" altLang="zh-CN" sz="2000" dirty="0" smtClean="0">
              <a:solidFill>
                <a:srgbClr val="0070C0"/>
              </a:solidFill>
              <a:latin typeface="Calibri" pitchFamily="34" charset="0"/>
              <a:cs typeface="Calibri" pitchFamily="34" charset="0"/>
            </a:endParaRPr>
          </a:p>
          <a:p>
            <a:pPr marL="366713" lvl="1" indent="0">
              <a:buNone/>
            </a:pPr>
            <a:r>
              <a:rPr lang="en-US" altLang="zh-CN" sz="2000" dirty="0" smtClean="0">
                <a:solidFill>
                  <a:srgbClr val="0070C0"/>
                </a:solidFill>
                <a:latin typeface="Calibri" pitchFamily="34" charset="0"/>
                <a:cs typeface="Calibri" pitchFamily="34" charset="0"/>
              </a:rPr>
              <a:t>//</a:t>
            </a:r>
            <a:r>
              <a:rPr lang="zh-CN" altLang="en-US" sz="2000" dirty="0" smtClean="0">
                <a:solidFill>
                  <a:srgbClr val="0070C0"/>
                </a:solidFill>
                <a:latin typeface="Calibri" pitchFamily="34" charset="0"/>
                <a:cs typeface="Calibri" pitchFamily="34" charset="0"/>
              </a:rPr>
              <a:t>根据用户实体列表组装</a:t>
            </a:r>
            <a:r>
              <a:rPr lang="zh-CN" altLang="en-US" sz="2000" dirty="0">
                <a:solidFill>
                  <a:srgbClr val="0070C0"/>
                </a:solidFill>
                <a:latin typeface="Calibri" pitchFamily="34" charset="0"/>
                <a:cs typeface="Calibri" pitchFamily="34" charset="0"/>
              </a:rPr>
              <a:t>分页对象</a:t>
            </a:r>
            <a:endParaRPr lang="en-US" altLang="zh-CN" sz="2000" dirty="0">
              <a:solidFill>
                <a:srgbClr val="0070C0"/>
              </a:solidFill>
              <a:latin typeface="Calibri" pitchFamily="34" charset="0"/>
              <a:cs typeface="Calibri" pitchFamily="34" charset="0"/>
            </a:endParaRPr>
          </a:p>
        </p:txBody>
      </p:sp>
    </p:spTree>
    <p:extLst>
      <p:ext uri="{BB962C8B-B14F-4D97-AF65-F5344CB8AC3E}">
        <p14:creationId xmlns:p14="http://schemas.microsoft.com/office/powerpoint/2010/main" val="13960125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163"/>
            <a:ext cx="8858944" cy="1341437"/>
          </a:xfrm>
        </p:spPr>
        <p:txBody>
          <a:bodyPr/>
          <a:lstStyle/>
          <a:p>
            <a:r>
              <a:rPr lang="zh-CN" altLang="en-US" dirty="0" smtClean="0"/>
              <a:t>增量索引（</a:t>
            </a:r>
            <a:r>
              <a:rPr lang="en-US" altLang="zh-CN" dirty="0" err="1" smtClean="0"/>
              <a:t>UserIndexEventModule</a:t>
            </a:r>
            <a:r>
              <a:rPr lang="zh-CN" altLang="en-US" dirty="0" smtClean="0"/>
              <a:t>）</a:t>
            </a:r>
            <a:endParaRPr lang="zh-CN" altLang="en-US" dirty="0"/>
          </a:p>
        </p:txBody>
      </p:sp>
      <p:sp>
        <p:nvSpPr>
          <p:cNvPr id="3" name="内容占位符 2"/>
          <p:cNvSpPr>
            <a:spLocks noGrp="1"/>
          </p:cNvSpPr>
          <p:nvPr>
            <p:ph sz="quarter" idx="13"/>
          </p:nvPr>
        </p:nvSpPr>
        <p:spPr>
          <a:xfrm>
            <a:off x="609600" y="1803400"/>
            <a:ext cx="8426896" cy="4865960"/>
          </a:xfrm>
        </p:spPr>
        <p:txBody>
          <a:bodyPr/>
          <a:lstStyle/>
          <a:p>
            <a:r>
              <a:rPr lang="zh-CN" altLang="en-US" sz="2200" dirty="0" smtClean="0"/>
              <a:t>注册事件处理器</a:t>
            </a:r>
            <a:endParaRPr lang="en-US" altLang="zh-CN" sz="2200" dirty="0" smtClean="0"/>
          </a:p>
          <a:p>
            <a:pPr indent="0">
              <a:buNone/>
            </a:pPr>
            <a:r>
              <a:rPr lang="en-US" altLang="zh-CN" sz="1500" dirty="0">
                <a:solidFill>
                  <a:srgbClr val="0070C0"/>
                </a:solidFill>
                <a:latin typeface="Calibri" pitchFamily="34" charset="0"/>
                <a:cs typeface="Calibri" pitchFamily="34" charset="0"/>
              </a:rPr>
              <a:t>public void </a:t>
            </a:r>
            <a:r>
              <a:rPr lang="en-US" altLang="zh-CN" sz="1500" dirty="0" err="1">
                <a:solidFill>
                  <a:srgbClr val="0070C0"/>
                </a:solidFill>
                <a:latin typeface="Calibri" pitchFamily="34" charset="0"/>
                <a:cs typeface="Calibri" pitchFamily="34" charset="0"/>
              </a:rPr>
              <a:t>RegisterEventHandler</a:t>
            </a:r>
            <a:r>
              <a:rPr lang="en-US" altLang="zh-CN" sz="1500" dirty="0" smtClean="0">
                <a:solidFill>
                  <a:srgbClr val="0070C0"/>
                </a:solidFill>
                <a:latin typeface="Calibri" pitchFamily="34" charset="0"/>
                <a:cs typeface="Calibri" pitchFamily="34" charset="0"/>
              </a:rPr>
              <a:t>() { </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lvl="1" indent="0">
              <a:buNone/>
            </a:pPr>
            <a:r>
              <a:rPr lang="en-US" altLang="zh-CN" sz="1500" dirty="0" err="1" smtClean="0">
                <a:solidFill>
                  <a:srgbClr val="0070C0"/>
                </a:solidFill>
                <a:latin typeface="Calibri" pitchFamily="34" charset="0"/>
                <a:cs typeface="Calibri" pitchFamily="34" charset="0"/>
              </a:rPr>
              <a:t>EventBus</a:t>
            </a:r>
            <a:r>
              <a:rPr lang="en-US" altLang="zh-CN" sz="1500" dirty="0" smtClean="0">
                <a:solidFill>
                  <a:srgbClr val="0070C0"/>
                </a:solidFill>
                <a:latin typeface="Calibri" pitchFamily="34" charset="0"/>
                <a:cs typeface="Calibri" pitchFamily="34" charset="0"/>
              </a:rPr>
              <a:t>&lt;User</a:t>
            </a:r>
            <a:r>
              <a:rPr lang="en-US" altLang="zh-CN" sz="1500" dirty="0">
                <a:solidFill>
                  <a:srgbClr val="0070C0"/>
                </a:solidFill>
                <a:latin typeface="Calibri" pitchFamily="34" charset="0"/>
                <a:cs typeface="Calibri" pitchFamily="34" charset="0"/>
              </a:rPr>
              <a:t>&gt;.Instance().After += new </a:t>
            </a:r>
            <a:r>
              <a:rPr lang="en-US" altLang="zh-CN" sz="1500" dirty="0" err="1">
                <a:solidFill>
                  <a:srgbClr val="0070C0"/>
                </a:solidFill>
                <a:latin typeface="Calibri" pitchFamily="34" charset="0"/>
                <a:cs typeface="Calibri" pitchFamily="34" charset="0"/>
              </a:rPr>
              <a:t>CommonEventHandler</a:t>
            </a:r>
            <a:r>
              <a:rPr lang="en-US" altLang="zh-CN" sz="1500" dirty="0">
                <a:solidFill>
                  <a:srgbClr val="0070C0"/>
                </a:solidFill>
                <a:latin typeface="Calibri" pitchFamily="34" charset="0"/>
                <a:cs typeface="Calibri" pitchFamily="34" charset="0"/>
              </a:rPr>
              <a:t>&lt;User, </a:t>
            </a:r>
            <a:r>
              <a:rPr lang="en-US" altLang="zh-CN" sz="1500" dirty="0" err="1">
                <a:solidFill>
                  <a:srgbClr val="0070C0"/>
                </a:solidFill>
                <a:latin typeface="Calibri" pitchFamily="34" charset="0"/>
                <a:cs typeface="Calibri" pitchFamily="34" charset="0"/>
              </a:rPr>
              <a:t>CommonEventArgs</a:t>
            </a:r>
            <a:r>
              <a:rPr lang="en-US" altLang="zh-CN" sz="1500" dirty="0">
                <a:solidFill>
                  <a:srgbClr val="0070C0"/>
                </a:solidFill>
                <a:latin typeface="Calibri" pitchFamily="34" charset="0"/>
                <a:cs typeface="Calibri" pitchFamily="34" charset="0"/>
              </a:rPr>
              <a:t>&gt;(</a:t>
            </a:r>
            <a:r>
              <a:rPr lang="en-US" altLang="zh-CN" sz="1500" dirty="0" err="1">
                <a:solidFill>
                  <a:srgbClr val="0070C0"/>
                </a:solidFill>
                <a:latin typeface="Calibri" pitchFamily="34" charset="0"/>
                <a:cs typeface="Calibri" pitchFamily="34" charset="0"/>
              </a:rPr>
              <a:t>User_After</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lvl="1" indent="0">
              <a:buNone/>
            </a:pPr>
            <a:r>
              <a:rPr lang="en-US" altLang="zh-CN" sz="1500" dirty="0" err="1" smtClean="0">
                <a:solidFill>
                  <a:srgbClr val="0070C0"/>
                </a:solidFill>
                <a:latin typeface="Calibri" pitchFamily="34" charset="0"/>
                <a:cs typeface="Calibri" pitchFamily="34" charset="0"/>
              </a:rPr>
              <a:t>EventBus</a:t>
            </a:r>
            <a:r>
              <a:rPr lang="en-US" altLang="zh-CN" sz="1500" dirty="0" smtClean="0">
                <a:solidFill>
                  <a:srgbClr val="0070C0"/>
                </a:solidFill>
                <a:latin typeface="Calibri" pitchFamily="34" charset="0"/>
                <a:cs typeface="Calibri" pitchFamily="34" charset="0"/>
              </a:rPr>
              <a:t>&lt;</a:t>
            </a:r>
            <a:r>
              <a:rPr lang="en-US" altLang="zh-CN" sz="1500" dirty="0" err="1" smtClean="0">
                <a:solidFill>
                  <a:srgbClr val="0070C0"/>
                </a:solidFill>
                <a:latin typeface="Calibri" pitchFamily="34" charset="0"/>
                <a:cs typeface="Calibri" pitchFamily="34" charset="0"/>
              </a:rPr>
              <a:t>UserProfile</a:t>
            </a:r>
            <a:r>
              <a:rPr lang="en-US" altLang="zh-CN" sz="1500" dirty="0">
                <a:solidFill>
                  <a:srgbClr val="0070C0"/>
                </a:solidFill>
                <a:latin typeface="Calibri" pitchFamily="34" charset="0"/>
                <a:cs typeface="Calibri" pitchFamily="34" charset="0"/>
              </a:rPr>
              <a:t>&gt;.Instance().After += new </a:t>
            </a:r>
            <a:r>
              <a:rPr lang="en-US" altLang="zh-CN" sz="1500" dirty="0" err="1">
                <a:solidFill>
                  <a:srgbClr val="0070C0"/>
                </a:solidFill>
                <a:latin typeface="Calibri" pitchFamily="34" charset="0"/>
                <a:cs typeface="Calibri" pitchFamily="34" charset="0"/>
              </a:rPr>
              <a:t>CommonEventHandler</a:t>
            </a:r>
            <a:r>
              <a:rPr lang="en-US" altLang="zh-CN" sz="1500" dirty="0">
                <a:solidFill>
                  <a:srgbClr val="0070C0"/>
                </a:solidFill>
                <a:latin typeface="Calibri" pitchFamily="34" charset="0"/>
                <a:cs typeface="Calibri" pitchFamily="34" charset="0"/>
              </a:rPr>
              <a:t>&lt;</a:t>
            </a:r>
            <a:r>
              <a:rPr lang="en-US" altLang="zh-CN" sz="1500" dirty="0" err="1">
                <a:solidFill>
                  <a:srgbClr val="0070C0"/>
                </a:solidFill>
                <a:latin typeface="Calibri" pitchFamily="34" charset="0"/>
                <a:cs typeface="Calibri" pitchFamily="34" charset="0"/>
              </a:rPr>
              <a:t>UserProfile</a:t>
            </a:r>
            <a:r>
              <a:rPr lang="en-US" altLang="zh-CN" sz="1500" dirty="0">
                <a:solidFill>
                  <a:srgbClr val="0070C0"/>
                </a:solidFill>
                <a:latin typeface="Calibri" pitchFamily="34" charset="0"/>
                <a:cs typeface="Calibri" pitchFamily="34" charset="0"/>
              </a:rPr>
              <a:t>, </a:t>
            </a:r>
            <a:r>
              <a:rPr lang="en-US" altLang="zh-CN" sz="1500" dirty="0" smtClean="0">
                <a:solidFill>
                  <a:srgbClr val="0070C0"/>
                </a:solidFill>
                <a:latin typeface="Calibri" pitchFamily="34" charset="0"/>
                <a:cs typeface="Calibri" pitchFamily="34" charset="0"/>
              </a:rPr>
              <a:t> </a:t>
            </a:r>
            <a:r>
              <a:rPr lang="en-US" altLang="zh-CN" sz="1500" dirty="0" err="1" smtClean="0">
                <a:solidFill>
                  <a:srgbClr val="0070C0"/>
                </a:solidFill>
                <a:latin typeface="Calibri" pitchFamily="34" charset="0"/>
                <a:cs typeface="Calibri" pitchFamily="34" charset="0"/>
              </a:rPr>
              <a:t>CommonEventArgs</a:t>
            </a:r>
            <a:r>
              <a:rPr lang="en-US" altLang="zh-CN" sz="1500" dirty="0">
                <a:solidFill>
                  <a:srgbClr val="0070C0"/>
                </a:solidFill>
                <a:latin typeface="Calibri" pitchFamily="34" charset="0"/>
                <a:cs typeface="Calibri" pitchFamily="34" charset="0"/>
              </a:rPr>
              <a:t>&gt;(</a:t>
            </a:r>
            <a:r>
              <a:rPr lang="en-US" altLang="zh-CN" sz="1500" dirty="0" err="1">
                <a:solidFill>
                  <a:srgbClr val="0070C0"/>
                </a:solidFill>
                <a:latin typeface="Calibri" pitchFamily="34" charset="0"/>
                <a:cs typeface="Calibri" pitchFamily="34" charset="0"/>
              </a:rPr>
              <a:t>UserProfile_After</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lvl="1" indent="0">
              <a:buNone/>
            </a:pPr>
            <a:r>
              <a:rPr lang="en-US" altLang="zh-CN" sz="1500" dirty="0" err="1" smtClean="0">
                <a:solidFill>
                  <a:srgbClr val="0070C0"/>
                </a:solidFill>
                <a:latin typeface="Calibri" pitchFamily="34" charset="0"/>
                <a:cs typeface="Calibri" pitchFamily="34" charset="0"/>
              </a:rPr>
              <a:t>EventBus</a:t>
            </a:r>
            <a:r>
              <a:rPr lang="en-US" altLang="zh-CN" sz="1500" dirty="0" smtClean="0">
                <a:solidFill>
                  <a:srgbClr val="0070C0"/>
                </a:solidFill>
                <a:latin typeface="Calibri" pitchFamily="34" charset="0"/>
                <a:cs typeface="Calibri" pitchFamily="34" charset="0"/>
              </a:rPr>
              <a:t>&lt;</a:t>
            </a:r>
            <a:r>
              <a:rPr lang="en-US" altLang="zh-CN" sz="1500" dirty="0" err="1" smtClean="0">
                <a:solidFill>
                  <a:srgbClr val="0070C0"/>
                </a:solidFill>
                <a:latin typeface="Calibri" pitchFamily="34" charset="0"/>
                <a:cs typeface="Calibri" pitchFamily="34" charset="0"/>
              </a:rPr>
              <a:t>UserProfile</a:t>
            </a:r>
            <a:r>
              <a:rPr lang="en-US" altLang="zh-CN" sz="1500" dirty="0">
                <a:solidFill>
                  <a:srgbClr val="0070C0"/>
                </a:solidFill>
                <a:latin typeface="Calibri" pitchFamily="34" charset="0"/>
                <a:cs typeface="Calibri" pitchFamily="34" charset="0"/>
              </a:rPr>
              <a:t>, </a:t>
            </a:r>
            <a:r>
              <a:rPr lang="en-US" altLang="zh-CN" sz="1500" dirty="0" err="1">
                <a:solidFill>
                  <a:srgbClr val="0070C0"/>
                </a:solidFill>
                <a:latin typeface="Calibri" pitchFamily="34" charset="0"/>
                <a:cs typeface="Calibri" pitchFamily="34" charset="0"/>
              </a:rPr>
              <a:t>CropAvatarEventArgs</a:t>
            </a:r>
            <a:r>
              <a:rPr lang="en-US" altLang="zh-CN" sz="1500" dirty="0">
                <a:solidFill>
                  <a:srgbClr val="0070C0"/>
                </a:solidFill>
                <a:latin typeface="Calibri" pitchFamily="34" charset="0"/>
                <a:cs typeface="Calibri" pitchFamily="34" charset="0"/>
              </a:rPr>
              <a:t>&gt;.Instance().After += new </a:t>
            </a:r>
            <a:r>
              <a:rPr lang="en-US" altLang="zh-CN" sz="1500" dirty="0" err="1">
                <a:solidFill>
                  <a:srgbClr val="0070C0"/>
                </a:solidFill>
                <a:latin typeface="Calibri" pitchFamily="34" charset="0"/>
                <a:cs typeface="Calibri" pitchFamily="34" charset="0"/>
              </a:rPr>
              <a:t>CommonEventHandler</a:t>
            </a:r>
            <a:r>
              <a:rPr lang="en-US" altLang="zh-CN" sz="1500" dirty="0">
                <a:solidFill>
                  <a:srgbClr val="0070C0"/>
                </a:solidFill>
                <a:latin typeface="Calibri" pitchFamily="34" charset="0"/>
                <a:cs typeface="Calibri" pitchFamily="34" charset="0"/>
              </a:rPr>
              <a:t>&lt;</a:t>
            </a:r>
            <a:r>
              <a:rPr lang="en-US" altLang="zh-CN" sz="1500" dirty="0" err="1">
                <a:solidFill>
                  <a:srgbClr val="0070C0"/>
                </a:solidFill>
                <a:latin typeface="Calibri" pitchFamily="34" charset="0"/>
                <a:cs typeface="Calibri" pitchFamily="34" charset="0"/>
              </a:rPr>
              <a:t>UserProfile</a:t>
            </a:r>
            <a:r>
              <a:rPr lang="en-US" altLang="zh-CN" sz="1500" dirty="0">
                <a:solidFill>
                  <a:srgbClr val="0070C0"/>
                </a:solidFill>
                <a:latin typeface="Calibri" pitchFamily="34" charset="0"/>
                <a:cs typeface="Calibri" pitchFamily="34" charset="0"/>
              </a:rPr>
              <a:t>, </a:t>
            </a:r>
            <a:r>
              <a:rPr lang="en-US" altLang="zh-CN" sz="1500" dirty="0" err="1">
                <a:solidFill>
                  <a:srgbClr val="0070C0"/>
                </a:solidFill>
                <a:latin typeface="Calibri" pitchFamily="34" charset="0"/>
                <a:cs typeface="Calibri" pitchFamily="34" charset="0"/>
              </a:rPr>
              <a:t>CropAvatarEventArgs</a:t>
            </a:r>
            <a:r>
              <a:rPr lang="en-US" altLang="zh-CN" sz="1500" dirty="0">
                <a:solidFill>
                  <a:srgbClr val="0070C0"/>
                </a:solidFill>
                <a:latin typeface="Calibri" pitchFamily="34" charset="0"/>
                <a:cs typeface="Calibri" pitchFamily="34" charset="0"/>
              </a:rPr>
              <a:t>&gt;(</a:t>
            </a:r>
            <a:r>
              <a:rPr lang="en-US" altLang="zh-CN" sz="1500" dirty="0" err="1">
                <a:solidFill>
                  <a:srgbClr val="0070C0"/>
                </a:solidFill>
                <a:latin typeface="Calibri" pitchFamily="34" charset="0"/>
                <a:cs typeface="Calibri" pitchFamily="34" charset="0"/>
              </a:rPr>
              <a:t>FirstUploadAvatar_After</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indent="0">
              <a:buNone/>
            </a:pPr>
            <a:r>
              <a:rPr lang="en-US" altLang="zh-CN" sz="1500" dirty="0" smtClean="0">
                <a:solidFill>
                  <a:srgbClr val="0070C0"/>
                </a:solidFill>
                <a:latin typeface="Calibri" pitchFamily="34" charset="0"/>
                <a:cs typeface="Calibri" pitchFamily="34" charset="0"/>
              </a:rPr>
              <a:t>}</a:t>
            </a:r>
          </a:p>
          <a:p>
            <a:r>
              <a:rPr lang="zh-CN" altLang="en-US" sz="2200" dirty="0" smtClean="0"/>
              <a:t>根据事件类型选择不同的索引操作</a:t>
            </a:r>
            <a:endParaRPr lang="en-US" altLang="zh-CN" sz="2200" dirty="0" smtClean="0"/>
          </a:p>
          <a:p>
            <a:pPr indent="0">
              <a:buNone/>
            </a:pPr>
            <a:r>
              <a:rPr lang="en-US" altLang="zh-CN" sz="1500" dirty="0">
                <a:solidFill>
                  <a:srgbClr val="0070C0"/>
                </a:solidFill>
                <a:latin typeface="Calibri" pitchFamily="34" charset="0"/>
                <a:cs typeface="Calibri" pitchFamily="34" charset="0"/>
              </a:rPr>
              <a:t>if (</a:t>
            </a:r>
            <a:r>
              <a:rPr lang="en-US" altLang="zh-CN" sz="1500" dirty="0" err="1">
                <a:solidFill>
                  <a:srgbClr val="0070C0"/>
                </a:solidFill>
                <a:latin typeface="Calibri" pitchFamily="34" charset="0"/>
                <a:cs typeface="Calibri" pitchFamily="34" charset="0"/>
              </a:rPr>
              <a:t>eventArgs.EventOperationType</a:t>
            </a:r>
            <a:r>
              <a:rPr lang="en-US" altLang="zh-CN" sz="1500" dirty="0">
                <a:solidFill>
                  <a:srgbClr val="0070C0"/>
                </a:solidFill>
                <a:latin typeface="Calibri" pitchFamily="34" charset="0"/>
                <a:cs typeface="Calibri" pitchFamily="34" charset="0"/>
              </a:rPr>
              <a:t> == </a:t>
            </a:r>
            <a:r>
              <a:rPr lang="en-US" altLang="zh-CN" sz="1500" dirty="0" err="1">
                <a:solidFill>
                  <a:srgbClr val="0070C0"/>
                </a:solidFill>
                <a:latin typeface="Calibri" pitchFamily="34" charset="0"/>
                <a:cs typeface="Calibri" pitchFamily="34" charset="0"/>
              </a:rPr>
              <a:t>EventOperationType.Instance</a:t>
            </a:r>
            <a:r>
              <a:rPr lang="en-US" altLang="zh-CN" sz="1500" dirty="0">
                <a:solidFill>
                  <a:srgbClr val="0070C0"/>
                </a:solidFill>
                <a:latin typeface="Calibri" pitchFamily="34" charset="0"/>
                <a:cs typeface="Calibri" pitchFamily="34" charset="0"/>
              </a:rPr>
              <a:t>().Delete())  </a:t>
            </a:r>
            <a:endParaRPr lang="en-US" altLang="zh-CN" sz="1500" dirty="0" smtClean="0">
              <a:solidFill>
                <a:srgbClr val="0070C0"/>
              </a:solidFill>
              <a:latin typeface="Calibri" pitchFamily="34" charset="0"/>
              <a:cs typeface="Calibri" pitchFamily="34" charset="0"/>
            </a:endParaRPr>
          </a:p>
          <a:p>
            <a:pPr indent="0">
              <a:buNone/>
            </a:pPr>
            <a:r>
              <a:rPr lang="en-US" altLang="zh-CN" sz="1500" dirty="0" smtClean="0">
                <a:solidFill>
                  <a:srgbClr val="0070C0"/>
                </a:solidFill>
                <a:latin typeface="Calibri" pitchFamily="34" charset="0"/>
                <a:cs typeface="Calibri" pitchFamily="34" charset="0"/>
              </a:rPr>
              <a:t>{ </a:t>
            </a:r>
          </a:p>
          <a:p>
            <a:pPr indent="0">
              <a:buNone/>
            </a:pPr>
            <a:r>
              <a:rPr lang="en-US" altLang="zh-CN" sz="1500" dirty="0" smtClean="0">
                <a:solidFill>
                  <a:srgbClr val="0070C0"/>
                </a:solidFill>
                <a:latin typeface="Calibri" pitchFamily="34" charset="0"/>
                <a:cs typeface="Calibri" pitchFamily="34" charset="0"/>
              </a:rPr>
              <a:t>	//</a:t>
            </a:r>
            <a:r>
              <a:rPr lang="zh-CN" altLang="en-US" sz="1500" dirty="0">
                <a:solidFill>
                  <a:srgbClr val="0070C0"/>
                </a:solidFill>
                <a:latin typeface="Calibri" pitchFamily="34" charset="0"/>
                <a:cs typeface="Calibri" pitchFamily="34" charset="0"/>
              </a:rPr>
              <a:t>使用</a:t>
            </a:r>
            <a:r>
              <a:rPr lang="en-US" altLang="zh-CN" sz="1500" dirty="0" err="1">
                <a:solidFill>
                  <a:srgbClr val="0070C0"/>
                </a:solidFill>
                <a:latin typeface="Calibri" pitchFamily="34" charset="0"/>
                <a:cs typeface="Calibri" pitchFamily="34" charset="0"/>
              </a:rPr>
              <a:t>UserSearcher</a:t>
            </a:r>
            <a:r>
              <a:rPr lang="zh-CN" altLang="en-US" sz="1500" dirty="0">
                <a:solidFill>
                  <a:srgbClr val="0070C0"/>
                </a:solidFill>
                <a:latin typeface="Calibri" pitchFamily="34" charset="0"/>
                <a:cs typeface="Calibri" pitchFamily="34" charset="0"/>
              </a:rPr>
              <a:t>删除索引                 </a:t>
            </a:r>
            <a:endParaRPr lang="en-US" altLang="zh-CN" sz="1500" dirty="0" smtClean="0">
              <a:solidFill>
                <a:srgbClr val="0070C0"/>
              </a:solidFill>
              <a:latin typeface="Calibri" pitchFamily="34" charset="0"/>
              <a:cs typeface="Calibri" pitchFamily="34" charset="0"/>
            </a:endParaRPr>
          </a:p>
          <a:p>
            <a:pPr indent="0">
              <a:buNone/>
            </a:pPr>
            <a:r>
              <a:rPr lang="en-US" altLang="zh-CN" sz="1500" dirty="0" smtClean="0">
                <a:solidFill>
                  <a:srgbClr val="0070C0"/>
                </a:solidFill>
                <a:latin typeface="Calibri" pitchFamily="34" charset="0"/>
                <a:cs typeface="Calibri" pitchFamily="34" charset="0"/>
              </a:rPr>
              <a:t>	</a:t>
            </a:r>
            <a:r>
              <a:rPr lang="en-US" altLang="zh-CN" sz="1500" dirty="0" err="1" smtClean="0">
                <a:solidFill>
                  <a:srgbClr val="0070C0"/>
                </a:solidFill>
                <a:latin typeface="Calibri" pitchFamily="34" charset="0"/>
                <a:cs typeface="Calibri" pitchFamily="34" charset="0"/>
              </a:rPr>
              <a:t>userSearcher.Delete</a:t>
            </a:r>
            <a:r>
              <a:rPr lang="en-US" altLang="zh-CN" sz="1500" dirty="0" smtClean="0">
                <a:solidFill>
                  <a:srgbClr val="0070C0"/>
                </a:solidFill>
                <a:latin typeface="Calibri" pitchFamily="34" charset="0"/>
                <a:cs typeface="Calibri" pitchFamily="34" charset="0"/>
              </a:rPr>
              <a:t>(</a:t>
            </a:r>
            <a:r>
              <a:rPr lang="en-US" altLang="zh-CN" sz="1500" dirty="0" err="1" smtClean="0">
                <a:solidFill>
                  <a:srgbClr val="0070C0"/>
                </a:solidFill>
                <a:latin typeface="Calibri" pitchFamily="34" charset="0"/>
                <a:cs typeface="Calibri" pitchFamily="34" charset="0"/>
              </a:rPr>
              <a:t>user.UserId</a:t>
            </a:r>
            <a:r>
              <a:rPr lang="en-US" altLang="zh-CN" sz="1500" dirty="0">
                <a:solidFill>
                  <a:srgbClr val="0070C0"/>
                </a:solidFill>
                <a:latin typeface="Calibri" pitchFamily="34" charset="0"/>
                <a:cs typeface="Calibri" pitchFamily="34" charset="0"/>
              </a:rPr>
              <a:t>);             </a:t>
            </a:r>
            <a:endParaRPr lang="en-US" altLang="zh-CN" sz="1500" dirty="0" smtClean="0">
              <a:solidFill>
                <a:srgbClr val="0070C0"/>
              </a:solidFill>
              <a:latin typeface="Calibri" pitchFamily="34" charset="0"/>
              <a:cs typeface="Calibri" pitchFamily="34" charset="0"/>
            </a:endParaRPr>
          </a:p>
          <a:p>
            <a:pPr indent="0">
              <a:buNone/>
            </a:pPr>
            <a:r>
              <a:rPr lang="en-US" altLang="zh-CN" sz="1500" dirty="0" smtClean="0">
                <a:solidFill>
                  <a:srgbClr val="0070C0"/>
                </a:solidFill>
                <a:latin typeface="Calibri" pitchFamily="34" charset="0"/>
                <a:cs typeface="Calibri" pitchFamily="34" charset="0"/>
              </a:rPr>
              <a:t>}</a:t>
            </a:r>
            <a:endParaRPr lang="zh-CN" altLang="en-US" sz="1500" dirty="0">
              <a:solidFill>
                <a:srgbClr val="0070C0"/>
              </a:solidFill>
              <a:latin typeface="Calibri" pitchFamily="34" charset="0"/>
              <a:cs typeface="Calibri" pitchFamily="34" charset="0"/>
            </a:endParaRPr>
          </a:p>
        </p:txBody>
      </p:sp>
    </p:spTree>
    <p:extLst>
      <p:ext uri="{BB962C8B-B14F-4D97-AF65-F5344CB8AC3E}">
        <p14:creationId xmlns:p14="http://schemas.microsoft.com/office/powerpoint/2010/main" val="15106305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内容占位符 2"/>
          <p:cNvSpPr>
            <a:spLocks noGrp="1"/>
          </p:cNvSpPr>
          <p:nvPr>
            <p:ph sz="quarter" idx="13"/>
          </p:nvPr>
        </p:nvSpPr>
        <p:spPr>
          <a:xfrm>
            <a:off x="3071813" y="2428875"/>
            <a:ext cx="3033712" cy="1125538"/>
          </a:xfrm>
        </p:spPr>
        <p:txBody>
          <a:bodyPr/>
          <a:lstStyle/>
          <a:p>
            <a:pPr algn="ctr" eaLnBrk="1" hangingPunct="1">
              <a:buFont typeface="Wingdings" pitchFamily="2" charset="2"/>
              <a:buNone/>
            </a:pPr>
            <a:r>
              <a:rPr lang="en-US" altLang="zh-CN" sz="6000" b="1" dirty="0" smtClean="0">
                <a:ea typeface="华文仿宋" pitchFamily="2" charset="-122"/>
              </a:rPr>
              <a:t>Q &amp; A</a:t>
            </a:r>
            <a:endParaRPr altLang="en-US" sz="6000" b="1" dirty="0" smtClean="0">
              <a:ea typeface="华文仿宋" pitchFamily="2" charset="-122"/>
            </a:endParaRPr>
          </a:p>
        </p:txBody>
      </p:sp>
      <p:sp>
        <p:nvSpPr>
          <p:cNvPr id="50179" name="内容占位符 3"/>
          <p:cNvSpPr>
            <a:spLocks noGrp="1"/>
          </p:cNvSpPr>
          <p:nvPr>
            <p:ph sz="quarter" idx="14"/>
          </p:nvPr>
        </p:nvSpPr>
        <p:spPr>
          <a:xfrm>
            <a:off x="2582118" y="5643563"/>
            <a:ext cx="5302250" cy="500062"/>
          </a:xfrm>
        </p:spPr>
        <p:txBody>
          <a:bodyPr/>
          <a:lstStyle/>
          <a:p>
            <a:pPr eaLnBrk="1" hangingPunct="1">
              <a:lnSpc>
                <a:spcPct val="80000"/>
              </a:lnSpc>
              <a:buFont typeface="Wingdings" pitchFamily="2" charset="2"/>
              <a:buNone/>
            </a:pPr>
            <a:r>
              <a:rPr altLang="en-US" sz="2700" dirty="0" smtClean="0">
                <a:ea typeface="华文仿宋" pitchFamily="2" charset="-122"/>
              </a:rPr>
              <a:t>青岛拓宇网络科技有限公司</a:t>
            </a:r>
            <a:endParaRPr lang="en-US" altLang="zh-CN" sz="2700" dirty="0" smtClean="0"/>
          </a:p>
          <a:p>
            <a:pPr eaLnBrk="1" hangingPunct="1">
              <a:lnSpc>
                <a:spcPct val="80000"/>
              </a:lnSpc>
              <a:buFont typeface="Wingdings" pitchFamily="2" charset="2"/>
              <a:buNone/>
            </a:pPr>
            <a:endParaRPr altLang="en-US" sz="2700" dirty="0" smtClean="0">
              <a:ea typeface="华文仿宋"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倒排索引文件示例</a:t>
            </a:r>
            <a:endParaRPr lang="zh-CN" altLang="en-US" dirty="0"/>
          </a:p>
        </p:txBody>
      </p:sp>
      <p:sp>
        <p:nvSpPr>
          <p:cNvPr id="3" name="内容占位符 2"/>
          <p:cNvSpPr>
            <a:spLocks noGrp="1"/>
          </p:cNvSpPr>
          <p:nvPr>
            <p:ph sz="quarter" idx="13"/>
          </p:nvPr>
        </p:nvSpPr>
        <p:spPr>
          <a:xfrm>
            <a:off x="609600" y="1803400"/>
            <a:ext cx="8153400" cy="2129656"/>
          </a:xfrm>
        </p:spPr>
        <p:txBody>
          <a:bodyPr/>
          <a:lstStyle/>
          <a:p>
            <a:r>
              <a:rPr lang="zh-CN" altLang="en-US" sz="2000" dirty="0" smtClean="0"/>
              <a:t>索引</a:t>
            </a:r>
            <a:r>
              <a:rPr lang="zh-CN" altLang="en-US" sz="2000" dirty="0"/>
              <a:t>以下</a:t>
            </a:r>
            <a:r>
              <a:rPr lang="zh-CN" altLang="en-US" sz="2000" dirty="0" smtClean="0"/>
              <a:t>两</a:t>
            </a:r>
            <a:r>
              <a:rPr lang="zh-CN" altLang="en-US" sz="2000" dirty="0" smtClean="0"/>
              <a:t>篇</a:t>
            </a:r>
            <a:r>
              <a:rPr lang="zh-CN" altLang="en-US" sz="2000" dirty="0" smtClean="0"/>
              <a:t>文章</a:t>
            </a:r>
            <a:endParaRPr lang="en-US" altLang="zh-CN" sz="2000" dirty="0" smtClean="0"/>
          </a:p>
          <a:p>
            <a:pPr lvl="1"/>
            <a:r>
              <a:rPr lang="zh-CN" altLang="en-US" sz="1700" dirty="0" smtClean="0"/>
              <a:t>文章</a:t>
            </a:r>
            <a:r>
              <a:rPr lang="en-US" altLang="zh-CN" sz="1700" dirty="0" smtClean="0"/>
              <a:t>1</a:t>
            </a:r>
            <a:r>
              <a:rPr lang="zh-CN" altLang="en-US" sz="1700" dirty="0" smtClean="0"/>
              <a:t>：</a:t>
            </a:r>
            <a:r>
              <a:rPr lang="en-US" altLang="zh-CN" sz="1700" dirty="0"/>
              <a:t>Tom lives in </a:t>
            </a:r>
            <a:r>
              <a:rPr lang="en-US" altLang="zh-CN" sz="1700" dirty="0" err="1"/>
              <a:t>Guangzhou,I</a:t>
            </a:r>
            <a:r>
              <a:rPr lang="en-US" altLang="zh-CN" sz="1700" dirty="0"/>
              <a:t> live in Guangzhou too. </a:t>
            </a:r>
          </a:p>
          <a:p>
            <a:pPr lvl="1"/>
            <a:r>
              <a:rPr lang="zh-CN" altLang="en-US" sz="1700" dirty="0" smtClean="0"/>
              <a:t>文章</a:t>
            </a:r>
            <a:r>
              <a:rPr lang="en-US" altLang="zh-CN" sz="1700" dirty="0" smtClean="0"/>
              <a:t>2</a:t>
            </a:r>
            <a:r>
              <a:rPr lang="zh-CN" altLang="en-US" sz="1700" dirty="0" smtClean="0"/>
              <a:t>：</a:t>
            </a:r>
            <a:r>
              <a:rPr lang="en-US" altLang="zh-CN" sz="1700" dirty="0"/>
              <a:t>He once lived in Shanghai</a:t>
            </a:r>
            <a:r>
              <a:rPr lang="en-US" altLang="zh-CN" sz="1700" dirty="0" smtClean="0"/>
              <a:t>.</a:t>
            </a:r>
          </a:p>
          <a:p>
            <a:r>
              <a:rPr lang="zh-CN" altLang="en-US" sz="2000" dirty="0" smtClean="0"/>
              <a:t>解析</a:t>
            </a:r>
            <a:r>
              <a:rPr lang="zh-CN" altLang="en-US" sz="2000" dirty="0" smtClean="0"/>
              <a:t>关键词</a:t>
            </a:r>
            <a:r>
              <a:rPr lang="zh-CN" altLang="en-US" sz="2000" dirty="0" smtClean="0"/>
              <a:t>（分词）</a:t>
            </a:r>
            <a:endParaRPr lang="en-US" altLang="zh-CN" sz="2000" dirty="0" smtClean="0"/>
          </a:p>
          <a:p>
            <a:pPr lvl="1"/>
            <a:r>
              <a:rPr lang="zh-CN" altLang="en-US" sz="1700" dirty="0" smtClean="0"/>
              <a:t>文章</a:t>
            </a:r>
            <a:r>
              <a:rPr lang="en-US" altLang="zh-CN" sz="1700" dirty="0" smtClean="0"/>
              <a:t>1</a:t>
            </a:r>
            <a:r>
              <a:rPr lang="zh-CN" altLang="en-US" sz="1700" dirty="0" smtClean="0"/>
              <a:t>：</a:t>
            </a:r>
            <a:r>
              <a:rPr lang="en-US" altLang="zh-CN" sz="1700" dirty="0"/>
              <a:t>[tom] [live] </a:t>
            </a:r>
            <a:r>
              <a:rPr lang="en-US" altLang="zh-CN" sz="1700" dirty="0" smtClean="0"/>
              <a:t>[</a:t>
            </a:r>
            <a:r>
              <a:rPr lang="en-US" altLang="zh-CN" sz="1700" dirty="0" err="1" smtClean="0"/>
              <a:t>guangzhou</a:t>
            </a:r>
            <a:r>
              <a:rPr lang="en-US" altLang="zh-CN" sz="1700" dirty="0"/>
              <a:t>] [</a:t>
            </a:r>
            <a:r>
              <a:rPr lang="en-US" altLang="zh-CN" sz="1700" dirty="0" err="1"/>
              <a:t>i</a:t>
            </a:r>
            <a:r>
              <a:rPr lang="en-US" altLang="zh-CN" sz="1700" dirty="0"/>
              <a:t>] [live] [</a:t>
            </a:r>
            <a:r>
              <a:rPr lang="en-US" altLang="zh-CN" sz="1700" dirty="0" err="1"/>
              <a:t>guangzhou</a:t>
            </a:r>
            <a:r>
              <a:rPr lang="en-US" altLang="zh-CN" sz="1700" dirty="0"/>
              <a:t>] </a:t>
            </a:r>
          </a:p>
          <a:p>
            <a:pPr lvl="1"/>
            <a:r>
              <a:rPr lang="zh-CN" altLang="en-US" sz="1700" dirty="0" smtClean="0"/>
              <a:t>文章</a:t>
            </a:r>
            <a:r>
              <a:rPr lang="en-US" altLang="zh-CN" sz="1700" dirty="0" smtClean="0"/>
              <a:t>2</a:t>
            </a:r>
            <a:r>
              <a:rPr lang="zh-CN" altLang="en-US" sz="1700" dirty="0" smtClean="0"/>
              <a:t>：</a:t>
            </a:r>
            <a:r>
              <a:rPr lang="en-US" altLang="zh-CN" sz="1700" dirty="0"/>
              <a:t>[he] [live] [shanghai</a:t>
            </a:r>
            <a:r>
              <a:rPr lang="en-US" altLang="zh-CN" sz="1700" dirty="0" smtClean="0"/>
              <a:t>]</a:t>
            </a:r>
          </a:p>
          <a:p>
            <a:pPr marL="0" indent="0">
              <a:buNone/>
            </a:pP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592922197"/>
              </p:ext>
            </p:extLst>
          </p:nvPr>
        </p:nvGraphicFramePr>
        <p:xfrm>
          <a:off x="827584" y="4077072"/>
          <a:ext cx="7128792" cy="2595880"/>
        </p:xfrm>
        <a:graphic>
          <a:graphicData uri="http://schemas.openxmlformats.org/drawingml/2006/table">
            <a:tbl>
              <a:tblPr firstRow="1" bandRow="1">
                <a:tableStyleId>{5C22544A-7EE6-4342-B048-85BDC9FD1C3A}</a:tableStyleId>
              </a:tblPr>
              <a:tblGrid>
                <a:gridCol w="2160240"/>
                <a:gridCol w="4968552"/>
              </a:tblGrid>
              <a:tr h="370840">
                <a:tc>
                  <a:txBody>
                    <a:bodyPr/>
                    <a:lstStyle/>
                    <a:p>
                      <a:r>
                        <a:rPr lang="zh-CN" altLang="en-US" dirty="0" smtClean="0"/>
                        <a:t>关键词</a:t>
                      </a:r>
                      <a:endParaRPr lang="zh-CN" altLang="en-US" dirty="0"/>
                    </a:p>
                  </a:txBody>
                  <a:tcPr/>
                </a:tc>
                <a:tc>
                  <a:txBody>
                    <a:bodyPr/>
                    <a:lstStyle/>
                    <a:p>
                      <a:r>
                        <a:rPr lang="zh-CN" altLang="en-US" dirty="0" smtClean="0"/>
                        <a:t>文章号</a:t>
                      </a:r>
                      <a:r>
                        <a:rPr lang="en-US" altLang="zh-CN" dirty="0" smtClean="0"/>
                        <a:t>[</a:t>
                      </a:r>
                      <a:r>
                        <a:rPr lang="zh-CN" altLang="en-US" dirty="0" smtClean="0"/>
                        <a:t>出现频率</a:t>
                      </a:r>
                      <a:r>
                        <a:rPr lang="en-US" altLang="zh-CN" dirty="0" smtClean="0"/>
                        <a:t>]  </a:t>
                      </a:r>
                      <a:r>
                        <a:rPr lang="zh-CN" altLang="en-US" dirty="0" smtClean="0"/>
                        <a:t>出现位置</a:t>
                      </a:r>
                      <a:endParaRPr lang="zh-CN" altLang="en-US" dirty="0"/>
                    </a:p>
                  </a:txBody>
                  <a:tcPr/>
                </a:tc>
              </a:tr>
              <a:tr h="370840">
                <a:tc>
                  <a:txBody>
                    <a:bodyPr/>
                    <a:lstStyle/>
                    <a:p>
                      <a:r>
                        <a:rPr lang="en-US" altLang="zh-CN" dirty="0" err="1" smtClean="0"/>
                        <a:t>guangzhou</a:t>
                      </a:r>
                      <a:endParaRPr lang="zh-CN" altLang="en-US" dirty="0"/>
                    </a:p>
                  </a:txBody>
                  <a:tcPr/>
                </a:tc>
                <a:tc>
                  <a:txBody>
                    <a:bodyPr/>
                    <a:lstStyle/>
                    <a:p>
                      <a:r>
                        <a:rPr lang="en-US" altLang="zh-CN" dirty="0" smtClean="0"/>
                        <a:t>1[2] 3,6</a:t>
                      </a:r>
                      <a:endParaRPr lang="zh-CN" altLang="en-US" dirty="0"/>
                    </a:p>
                  </a:txBody>
                  <a:tcPr/>
                </a:tc>
              </a:tr>
              <a:tr h="370840">
                <a:tc>
                  <a:txBody>
                    <a:bodyPr/>
                    <a:lstStyle/>
                    <a:p>
                      <a:r>
                        <a:rPr lang="en-US" altLang="zh-CN" dirty="0" smtClean="0"/>
                        <a:t>he</a:t>
                      </a:r>
                      <a:endParaRPr lang="zh-CN" altLang="en-US" dirty="0"/>
                    </a:p>
                  </a:txBody>
                  <a:tcPr/>
                </a:tc>
                <a:tc>
                  <a:txBody>
                    <a:bodyPr/>
                    <a:lstStyle/>
                    <a:p>
                      <a:r>
                        <a:rPr lang="en-US" altLang="zh-CN" dirty="0" smtClean="0"/>
                        <a:t>2[1] 1</a:t>
                      </a:r>
                      <a:endParaRPr lang="zh-CN" altLang="en-US" dirty="0"/>
                    </a:p>
                  </a:txBody>
                  <a:tcPr/>
                </a:tc>
              </a:tr>
              <a:tr h="370840">
                <a:tc>
                  <a:txBody>
                    <a:bodyPr/>
                    <a:lstStyle/>
                    <a:p>
                      <a:r>
                        <a:rPr lang="en-US" altLang="zh-CN" dirty="0" err="1" smtClean="0"/>
                        <a:t>i</a:t>
                      </a:r>
                      <a:endParaRPr lang="zh-CN" altLang="en-US" dirty="0"/>
                    </a:p>
                  </a:txBody>
                  <a:tcPr/>
                </a:tc>
                <a:tc>
                  <a:txBody>
                    <a:bodyPr/>
                    <a:lstStyle/>
                    <a:p>
                      <a:r>
                        <a:rPr lang="en-US" altLang="zh-CN" dirty="0" smtClean="0"/>
                        <a:t>1[1] 4</a:t>
                      </a:r>
                      <a:endParaRPr lang="zh-CN" altLang="en-US" dirty="0"/>
                    </a:p>
                  </a:txBody>
                  <a:tcPr/>
                </a:tc>
              </a:tr>
              <a:tr h="370840">
                <a:tc>
                  <a:txBody>
                    <a:bodyPr/>
                    <a:lstStyle/>
                    <a:p>
                      <a:r>
                        <a:rPr lang="en-US" altLang="zh-CN" dirty="0" smtClean="0"/>
                        <a:t>live</a:t>
                      </a:r>
                      <a:endParaRPr lang="zh-CN" altLang="en-US" dirty="0"/>
                    </a:p>
                  </a:txBody>
                  <a:tcPr/>
                </a:tc>
                <a:tc>
                  <a:txBody>
                    <a:bodyPr/>
                    <a:lstStyle/>
                    <a:p>
                      <a:r>
                        <a:rPr lang="en-US" altLang="zh-CN" dirty="0" smtClean="0"/>
                        <a:t>1[2] 2,5;</a:t>
                      </a:r>
                      <a:r>
                        <a:rPr lang="en-US" altLang="zh-CN" baseline="0" dirty="0" smtClean="0"/>
                        <a:t> 2[1],2</a:t>
                      </a:r>
                      <a:endParaRPr lang="zh-CN" altLang="en-US" dirty="0"/>
                    </a:p>
                  </a:txBody>
                  <a:tcPr/>
                </a:tc>
              </a:tr>
              <a:tr h="370840">
                <a:tc>
                  <a:txBody>
                    <a:bodyPr/>
                    <a:lstStyle/>
                    <a:p>
                      <a:r>
                        <a:rPr lang="en-US" altLang="zh-CN" dirty="0" smtClean="0"/>
                        <a:t>shanghai</a:t>
                      </a:r>
                      <a:endParaRPr lang="zh-CN" altLang="en-US" dirty="0"/>
                    </a:p>
                  </a:txBody>
                  <a:tcPr/>
                </a:tc>
                <a:tc>
                  <a:txBody>
                    <a:bodyPr/>
                    <a:lstStyle/>
                    <a:p>
                      <a:r>
                        <a:rPr lang="en-US" altLang="zh-CN" dirty="0" smtClean="0"/>
                        <a:t>2[1] 3</a:t>
                      </a:r>
                      <a:endParaRPr lang="zh-CN" altLang="en-US" dirty="0"/>
                    </a:p>
                  </a:txBody>
                  <a:tcPr/>
                </a:tc>
              </a:tr>
              <a:tr h="370840">
                <a:tc>
                  <a:txBody>
                    <a:bodyPr/>
                    <a:lstStyle/>
                    <a:p>
                      <a:r>
                        <a:rPr lang="en-US" altLang="zh-CN" dirty="0" smtClean="0"/>
                        <a:t>Tom</a:t>
                      </a:r>
                      <a:endParaRPr lang="zh-CN" altLang="en-US" dirty="0"/>
                    </a:p>
                  </a:txBody>
                  <a:tcPr/>
                </a:tc>
                <a:tc>
                  <a:txBody>
                    <a:bodyPr/>
                    <a:lstStyle/>
                    <a:p>
                      <a:r>
                        <a:rPr lang="en-US" altLang="zh-CN" dirty="0" smtClean="0"/>
                        <a:t>1[1] 1</a:t>
                      </a:r>
                      <a:endParaRPr lang="zh-CN" altLang="en-US" dirty="0"/>
                    </a:p>
                  </a:txBody>
                  <a:tcPr/>
                </a:tc>
              </a:tr>
            </a:tbl>
          </a:graphicData>
        </a:graphic>
      </p:graphicFrame>
    </p:spTree>
    <p:extLst>
      <p:ext uri="{BB962C8B-B14F-4D97-AF65-F5344CB8AC3E}">
        <p14:creationId xmlns:p14="http://schemas.microsoft.com/office/powerpoint/2010/main" val="1748726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163"/>
            <a:ext cx="8534400" cy="1341437"/>
          </a:xfrm>
        </p:spPr>
        <p:txBody>
          <a:bodyPr/>
          <a:lstStyle/>
          <a:p>
            <a:r>
              <a:rPr lang="zh-CN" altLang="en-US" dirty="0"/>
              <a:t>全文检索的实现原理</a:t>
            </a:r>
            <a:r>
              <a:rPr lang="en-US" altLang="zh-CN" dirty="0"/>
              <a:t>——</a:t>
            </a:r>
            <a:r>
              <a:rPr lang="zh-CN" altLang="en-US" dirty="0"/>
              <a:t>分词</a:t>
            </a:r>
            <a:r>
              <a:rPr lang="zh-CN" altLang="en-US" dirty="0" smtClean="0"/>
              <a:t>技术</a:t>
            </a:r>
            <a:endParaRPr lang="zh-CN" altLang="en-US" dirty="0"/>
          </a:p>
        </p:txBody>
      </p:sp>
      <p:sp>
        <p:nvSpPr>
          <p:cNvPr id="3" name="内容占位符 2"/>
          <p:cNvSpPr>
            <a:spLocks noGrp="1"/>
          </p:cNvSpPr>
          <p:nvPr>
            <p:ph sz="quarter" idx="13"/>
          </p:nvPr>
        </p:nvSpPr>
        <p:spPr>
          <a:xfrm>
            <a:off x="609600" y="1803400"/>
            <a:ext cx="8534400" cy="5054600"/>
          </a:xfrm>
        </p:spPr>
        <p:txBody>
          <a:bodyPr/>
          <a:lstStyle/>
          <a:p>
            <a:r>
              <a:rPr lang="zh-CN" altLang="en-US" sz="2000" dirty="0" smtClean="0"/>
              <a:t>词是最小的能够独立活动的语言成分，全文检索的索引和搜索过程都需要将文本解析成一个个的词语，这个过程称之为分词，处理分词的程序（包括算法和词典）就称为分词器；</a:t>
            </a:r>
            <a:endParaRPr lang="en-US" altLang="zh-CN" sz="2000" dirty="0" smtClean="0"/>
          </a:p>
          <a:p>
            <a:r>
              <a:rPr lang="zh-CN" altLang="en-US" sz="2000" dirty="0" smtClean="0"/>
              <a:t>英文以</a:t>
            </a:r>
            <a:r>
              <a:rPr lang="zh-CN" altLang="en-US" sz="2000" dirty="0"/>
              <a:t>单词为</a:t>
            </a:r>
            <a:r>
              <a:rPr lang="zh-CN" altLang="en-US" sz="2000" dirty="0" smtClean="0"/>
              <a:t>单位，</a:t>
            </a:r>
            <a:r>
              <a:rPr lang="zh-CN" altLang="en-US" sz="2000" dirty="0"/>
              <a:t>单词与单词之间以空格或者逗号句号</a:t>
            </a:r>
            <a:r>
              <a:rPr lang="zh-CN" altLang="en-US" sz="2000" dirty="0" smtClean="0"/>
              <a:t>隔开，</a:t>
            </a:r>
            <a:r>
              <a:rPr lang="zh-CN" altLang="en-US" sz="2000" dirty="0"/>
              <a:t>可以</a:t>
            </a:r>
            <a:r>
              <a:rPr lang="zh-CN" altLang="en-US" sz="2000" dirty="0" smtClean="0"/>
              <a:t>简单的以空格</a:t>
            </a:r>
            <a:r>
              <a:rPr lang="zh-CN" altLang="en-US" sz="2000" dirty="0"/>
              <a:t>或者逗号句号</a:t>
            </a:r>
            <a:r>
              <a:rPr lang="zh-CN" altLang="en-US" sz="2000" dirty="0" smtClean="0"/>
              <a:t>判断</a:t>
            </a:r>
            <a:r>
              <a:rPr lang="zh-CN" altLang="en-US" sz="2000" dirty="0"/>
              <a:t>某个字符串是否为一个</a:t>
            </a:r>
            <a:r>
              <a:rPr lang="zh-CN" altLang="en-US" sz="2000" dirty="0" smtClean="0"/>
              <a:t>单词；</a:t>
            </a:r>
            <a:endParaRPr lang="en-US" altLang="zh-CN" sz="2000" dirty="0" smtClean="0"/>
          </a:p>
          <a:p>
            <a:r>
              <a:rPr lang="zh-CN" altLang="en-US" sz="2000" dirty="0" smtClean="0"/>
              <a:t>东亚</a:t>
            </a:r>
            <a:r>
              <a:rPr lang="zh-CN" altLang="en-US" sz="2000" dirty="0"/>
              <a:t>语言（中日韩</a:t>
            </a:r>
            <a:r>
              <a:rPr lang="zh-CN" altLang="en-US" sz="2000" dirty="0" smtClean="0"/>
              <a:t>）需要根据上下文词义进行区分，存在歧义识别、新词识别等问题。如果分词结果词不达意，那么搜索结果必然不会准确。因此中文</a:t>
            </a:r>
            <a:r>
              <a:rPr lang="zh-CN" altLang="en-US" sz="2000" dirty="0"/>
              <a:t>分词机制的好坏，直接影响到用户对搜索结果的满意度</a:t>
            </a:r>
            <a:r>
              <a:rPr lang="zh-CN" altLang="en-US" sz="2000" dirty="0" smtClean="0"/>
              <a:t>，如何</a:t>
            </a:r>
            <a:r>
              <a:rPr lang="zh-CN" altLang="en-US" sz="2000" dirty="0"/>
              <a:t>分词是搜索引擎的重中之重。</a:t>
            </a:r>
            <a:endParaRPr lang="en-US" altLang="zh-CN" sz="2000" dirty="0"/>
          </a:p>
          <a:p>
            <a:pPr marL="0" indent="0">
              <a:buNone/>
            </a:pPr>
            <a:r>
              <a:rPr lang="en-US" altLang="zh-CN" sz="2000" b="1" dirty="0"/>
              <a:t>	</a:t>
            </a:r>
            <a:r>
              <a:rPr lang="zh-CN" altLang="en-US" sz="2000" b="1" dirty="0"/>
              <a:t>百度调侃谷歌的广告：我知道你不知道我知道</a:t>
            </a:r>
            <a:r>
              <a:rPr lang="en-US" altLang="zh-CN" sz="2000" dirty="0"/>
              <a:t>	</a:t>
            </a:r>
          </a:p>
          <a:p>
            <a:r>
              <a:rPr lang="zh-CN" altLang="en-US" sz="2000" dirty="0" smtClean="0"/>
              <a:t>中文分词</a:t>
            </a:r>
            <a:r>
              <a:rPr lang="zh-CN" altLang="en-US" sz="2000" dirty="0"/>
              <a:t>算法可分为三大类：基于字符串</a:t>
            </a:r>
            <a:r>
              <a:rPr lang="zh-CN" altLang="en-US" sz="2000" dirty="0" smtClean="0"/>
              <a:t>匹配的分词方法、</a:t>
            </a:r>
            <a:r>
              <a:rPr lang="zh-CN" altLang="en-US" sz="2000" dirty="0"/>
              <a:t>基于理解的分词方法和基于统计的分词方法</a:t>
            </a:r>
            <a:r>
              <a:rPr lang="zh-CN" altLang="en-US" sz="2000" dirty="0" smtClean="0"/>
              <a:t>。其中最常用的是基于</a:t>
            </a:r>
            <a:r>
              <a:rPr lang="zh-CN" altLang="en-US" sz="2000" dirty="0"/>
              <a:t>字符串匹配的分词</a:t>
            </a:r>
            <a:r>
              <a:rPr lang="zh-CN" altLang="en-US" sz="2000" dirty="0" smtClean="0"/>
              <a:t>方法，也成为机械</a:t>
            </a:r>
            <a:r>
              <a:rPr lang="zh-CN" altLang="en-US" sz="2000" dirty="0"/>
              <a:t>分词</a:t>
            </a:r>
            <a:r>
              <a:rPr lang="zh-CN" altLang="en-US" sz="2000" dirty="0" smtClean="0"/>
              <a:t>方法，其中又包括自动切分</a:t>
            </a:r>
            <a:r>
              <a:rPr lang="zh-CN" altLang="en-US" sz="2000" dirty="0"/>
              <a:t>（一元分词、二元分词）</a:t>
            </a:r>
            <a:r>
              <a:rPr lang="zh-CN" altLang="en-US" sz="2000" dirty="0" smtClean="0"/>
              <a:t>和基于</a:t>
            </a:r>
            <a:r>
              <a:rPr lang="zh-CN" altLang="en-US" sz="2000" dirty="0"/>
              <a:t>词典</a:t>
            </a:r>
            <a:r>
              <a:rPr lang="zh-CN" altLang="en-US" sz="2000" dirty="0" smtClean="0"/>
              <a:t>切分两种方法，这两种方法也常常结合起来使用。</a:t>
            </a:r>
            <a:endParaRPr lang="en-US" altLang="zh-CN" sz="2000" dirty="0" smtClean="0"/>
          </a:p>
        </p:txBody>
      </p:sp>
    </p:spTree>
    <p:extLst>
      <p:ext uri="{BB962C8B-B14F-4D97-AF65-F5344CB8AC3E}">
        <p14:creationId xmlns:p14="http://schemas.microsoft.com/office/powerpoint/2010/main" val="2936844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Lucene</a:t>
            </a:r>
            <a:r>
              <a:rPr lang="zh-CN" altLang="en-US" dirty="0" smtClean="0"/>
              <a:t>的中文分词器（分析器）</a:t>
            </a:r>
            <a:endParaRPr lang="zh-CN" altLang="en-US" dirty="0"/>
          </a:p>
        </p:txBody>
      </p:sp>
      <p:sp>
        <p:nvSpPr>
          <p:cNvPr id="3" name="内容占位符 2"/>
          <p:cNvSpPr>
            <a:spLocks noGrp="1"/>
          </p:cNvSpPr>
          <p:nvPr>
            <p:ph sz="quarter" idx="13"/>
          </p:nvPr>
        </p:nvSpPr>
        <p:spPr>
          <a:xfrm>
            <a:off x="609600" y="1803400"/>
            <a:ext cx="8153400" cy="401464"/>
          </a:xfrm>
        </p:spPr>
        <p:txBody>
          <a:bodyPr/>
          <a:lstStyle/>
          <a:p>
            <a:pPr marL="0" indent="0">
              <a:buNone/>
            </a:pPr>
            <a:r>
              <a:rPr lang="zh-CN" altLang="en-US" sz="2000" dirty="0" smtClean="0"/>
              <a:t>分词示例：“</a:t>
            </a:r>
            <a:r>
              <a:rPr lang="zh-CN" altLang="en-US" sz="2000" b="1" dirty="0" smtClean="0"/>
              <a:t>第三十届奥运会于</a:t>
            </a:r>
            <a:r>
              <a:rPr lang="en-US" altLang="zh-CN" sz="2000" b="1" dirty="0"/>
              <a:t>2012</a:t>
            </a:r>
            <a:r>
              <a:rPr lang="zh-CN" altLang="en-US" sz="2000" b="1" dirty="0"/>
              <a:t>年</a:t>
            </a:r>
            <a:r>
              <a:rPr lang="en-US" altLang="zh-CN" sz="2000" b="1" dirty="0"/>
              <a:t>7</a:t>
            </a:r>
            <a:r>
              <a:rPr lang="zh-CN" altLang="en-US" sz="2000" b="1" dirty="0"/>
              <a:t>月</a:t>
            </a:r>
            <a:r>
              <a:rPr lang="en-US" altLang="zh-CN" sz="2000" b="1" dirty="0"/>
              <a:t>27</a:t>
            </a:r>
            <a:r>
              <a:rPr lang="zh-CN" altLang="en-US" sz="2000" b="1" dirty="0" smtClean="0"/>
              <a:t>日在伦敦举行</a:t>
            </a:r>
            <a:r>
              <a:rPr lang="zh-CN" altLang="en-US" sz="2000" dirty="0" smtClean="0"/>
              <a:t>”</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083599236"/>
              </p:ext>
            </p:extLst>
          </p:nvPr>
        </p:nvGraphicFramePr>
        <p:xfrm>
          <a:off x="179512" y="2276872"/>
          <a:ext cx="8856984" cy="4433424"/>
        </p:xfrm>
        <a:graphic>
          <a:graphicData uri="http://schemas.openxmlformats.org/drawingml/2006/table">
            <a:tbl>
              <a:tblPr firstRow="1" bandRow="1">
                <a:tableStyleId>{5C22544A-7EE6-4342-B048-85BDC9FD1C3A}</a:tableStyleId>
              </a:tblPr>
              <a:tblGrid>
                <a:gridCol w="1800200"/>
                <a:gridCol w="3528392"/>
                <a:gridCol w="3528392"/>
              </a:tblGrid>
              <a:tr h="412220">
                <a:tc>
                  <a:txBody>
                    <a:bodyPr/>
                    <a:lstStyle/>
                    <a:p>
                      <a:r>
                        <a:rPr lang="zh-CN" altLang="en-US" dirty="0" smtClean="0"/>
                        <a:t>分词器</a:t>
                      </a:r>
                      <a:endParaRPr lang="zh-CN" altLang="en-US" dirty="0"/>
                    </a:p>
                  </a:txBody>
                  <a:tcPr/>
                </a:tc>
                <a:tc>
                  <a:txBody>
                    <a:bodyPr/>
                    <a:lstStyle/>
                    <a:p>
                      <a:r>
                        <a:rPr lang="zh-CN" altLang="en-US" dirty="0" smtClean="0"/>
                        <a:t>分词结果</a:t>
                      </a:r>
                      <a:endParaRPr lang="zh-CN" altLang="en-US" dirty="0"/>
                    </a:p>
                  </a:txBody>
                  <a:tcPr/>
                </a:tc>
                <a:tc>
                  <a:txBody>
                    <a:bodyPr/>
                    <a:lstStyle/>
                    <a:p>
                      <a:r>
                        <a:rPr lang="zh-CN" altLang="en-US" dirty="0" smtClean="0"/>
                        <a:t>说明</a:t>
                      </a:r>
                      <a:endParaRPr lang="zh-CN" altLang="en-US" dirty="0"/>
                    </a:p>
                  </a:txBody>
                  <a:tcPr/>
                </a:tc>
              </a:tr>
              <a:tr h="547202">
                <a:tc>
                  <a:txBody>
                    <a:bodyPr/>
                    <a:lstStyle/>
                    <a:p>
                      <a:r>
                        <a:rPr lang="en-US" altLang="zh-CN" sz="1500" dirty="0" err="1" smtClean="0"/>
                        <a:t>StandardAnalyzer</a:t>
                      </a:r>
                      <a:endParaRPr lang="zh-CN" altLang="en-US" sz="1500" dirty="0"/>
                    </a:p>
                  </a:txBody>
                  <a:tcPr/>
                </a:tc>
                <a:tc>
                  <a:txBody>
                    <a:bodyPr/>
                    <a:lstStyle/>
                    <a:p>
                      <a:r>
                        <a:rPr lang="zh-CN" altLang="en-US" sz="1500" dirty="0" smtClean="0"/>
                        <a:t>第</a:t>
                      </a:r>
                      <a:r>
                        <a:rPr lang="en-US" altLang="zh-CN" sz="1500" dirty="0" smtClean="0"/>
                        <a:t>/</a:t>
                      </a:r>
                      <a:r>
                        <a:rPr lang="zh-CN" altLang="en-US" sz="1500" dirty="0" smtClean="0"/>
                        <a:t>三</a:t>
                      </a:r>
                      <a:r>
                        <a:rPr lang="en-US" altLang="zh-CN" sz="1500" dirty="0" smtClean="0"/>
                        <a:t>/</a:t>
                      </a:r>
                      <a:r>
                        <a:rPr lang="zh-CN" altLang="en-US" sz="1500" dirty="0" smtClean="0"/>
                        <a:t>十</a:t>
                      </a:r>
                      <a:r>
                        <a:rPr lang="en-US" altLang="zh-CN" sz="1500" dirty="0" smtClean="0"/>
                        <a:t>/</a:t>
                      </a:r>
                      <a:r>
                        <a:rPr lang="zh-CN" altLang="en-US" sz="1500" dirty="0" smtClean="0"/>
                        <a:t>届</a:t>
                      </a:r>
                      <a:r>
                        <a:rPr lang="en-US" altLang="zh-CN" sz="1500" dirty="0" smtClean="0"/>
                        <a:t>/</a:t>
                      </a:r>
                      <a:r>
                        <a:rPr lang="zh-CN" altLang="en-US" sz="1500" dirty="0" smtClean="0"/>
                        <a:t>奥</a:t>
                      </a:r>
                      <a:r>
                        <a:rPr lang="en-US" altLang="zh-CN" sz="1500" dirty="0" smtClean="0"/>
                        <a:t>/</a:t>
                      </a:r>
                      <a:r>
                        <a:rPr lang="zh-CN" altLang="en-US" sz="1500" dirty="0" smtClean="0"/>
                        <a:t>运</a:t>
                      </a:r>
                      <a:r>
                        <a:rPr lang="en-US" altLang="zh-CN" sz="1500" dirty="0" smtClean="0"/>
                        <a:t>/</a:t>
                      </a:r>
                      <a:r>
                        <a:rPr lang="zh-CN" altLang="en-US" sz="1500" dirty="0" smtClean="0"/>
                        <a:t>会</a:t>
                      </a:r>
                      <a:r>
                        <a:rPr lang="en-US" altLang="zh-CN" sz="1500" dirty="0" smtClean="0"/>
                        <a:t>/</a:t>
                      </a:r>
                      <a:r>
                        <a:rPr lang="zh-CN" altLang="en-US" sz="1500" dirty="0" smtClean="0"/>
                        <a:t>于</a:t>
                      </a:r>
                      <a:r>
                        <a:rPr lang="en-US" altLang="zh-CN" sz="1500" dirty="0" smtClean="0"/>
                        <a:t>/2012/</a:t>
                      </a:r>
                      <a:r>
                        <a:rPr lang="zh-CN" altLang="en-US" sz="1500" dirty="0" smtClean="0"/>
                        <a:t>年</a:t>
                      </a:r>
                      <a:r>
                        <a:rPr lang="en-US" altLang="zh-CN" sz="1500" dirty="0" smtClean="0"/>
                        <a:t>/7/</a:t>
                      </a:r>
                      <a:r>
                        <a:rPr lang="zh-CN" altLang="en-US" sz="1500" dirty="0" smtClean="0"/>
                        <a:t>月</a:t>
                      </a:r>
                      <a:r>
                        <a:rPr lang="en-US" altLang="zh-CN" sz="1500" dirty="0" smtClean="0"/>
                        <a:t>/27/</a:t>
                      </a:r>
                      <a:r>
                        <a:rPr lang="zh-CN" altLang="en-US" sz="1500" dirty="0" smtClean="0"/>
                        <a:t>日</a:t>
                      </a:r>
                      <a:r>
                        <a:rPr lang="en-US" altLang="zh-CN" sz="1500" dirty="0" smtClean="0"/>
                        <a:t>/</a:t>
                      </a:r>
                      <a:r>
                        <a:rPr lang="zh-CN" altLang="en-US" sz="1500" dirty="0" smtClean="0"/>
                        <a:t>在</a:t>
                      </a:r>
                      <a:r>
                        <a:rPr lang="en-US" altLang="zh-CN" sz="1500" dirty="0" smtClean="0"/>
                        <a:t>/</a:t>
                      </a:r>
                      <a:r>
                        <a:rPr lang="zh-CN" altLang="en-US" sz="1500" dirty="0" smtClean="0"/>
                        <a:t>伦</a:t>
                      </a:r>
                      <a:r>
                        <a:rPr lang="en-US" altLang="zh-CN" sz="1500" dirty="0" smtClean="0"/>
                        <a:t>/</a:t>
                      </a:r>
                      <a:r>
                        <a:rPr lang="zh-CN" altLang="en-US" sz="1500" dirty="0" smtClean="0"/>
                        <a:t>敦</a:t>
                      </a:r>
                      <a:r>
                        <a:rPr lang="en-US" altLang="zh-CN" sz="1500" dirty="0" smtClean="0"/>
                        <a:t>/</a:t>
                      </a:r>
                      <a:r>
                        <a:rPr lang="zh-CN" altLang="en-US" sz="1500" dirty="0" smtClean="0"/>
                        <a:t>举</a:t>
                      </a:r>
                      <a:r>
                        <a:rPr lang="en-US" altLang="zh-CN" sz="1500" dirty="0" smtClean="0"/>
                        <a:t>/</a:t>
                      </a:r>
                      <a:r>
                        <a:rPr lang="zh-CN" altLang="en-US" sz="1500" dirty="0" smtClean="0"/>
                        <a:t>行</a:t>
                      </a:r>
                      <a:endParaRPr lang="zh-CN" altLang="en-US" sz="1500" dirty="0"/>
                    </a:p>
                  </a:txBody>
                  <a:tcPr/>
                </a:tc>
                <a:tc>
                  <a:txBody>
                    <a:bodyPr/>
                    <a:lstStyle/>
                    <a:p>
                      <a:r>
                        <a:rPr lang="en-US" altLang="zh-CN" sz="1500" dirty="0" err="1" smtClean="0"/>
                        <a:t>Lucene</a:t>
                      </a:r>
                      <a:r>
                        <a:rPr lang="zh-CN" altLang="en-US" sz="1500" dirty="0" smtClean="0"/>
                        <a:t>自带的标准分析器，使用一元分词</a:t>
                      </a:r>
                      <a:endParaRPr lang="zh-CN" altLang="en-US" sz="1500" dirty="0"/>
                    </a:p>
                  </a:txBody>
                  <a:tcPr/>
                </a:tc>
              </a:tr>
              <a:tr h="547202">
                <a:tc>
                  <a:txBody>
                    <a:bodyPr/>
                    <a:lstStyle/>
                    <a:p>
                      <a:r>
                        <a:rPr lang="en-US" altLang="zh-CN" sz="1500" dirty="0" err="1" smtClean="0"/>
                        <a:t>ChineseAnalyzer</a:t>
                      </a:r>
                      <a:endParaRPr lang="zh-CN" alt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smtClean="0"/>
                        <a:t>第</a:t>
                      </a:r>
                      <a:r>
                        <a:rPr lang="en-US" altLang="zh-CN" sz="1500" dirty="0" smtClean="0"/>
                        <a:t>/</a:t>
                      </a:r>
                      <a:r>
                        <a:rPr lang="zh-CN" altLang="en-US" sz="1500" dirty="0" smtClean="0"/>
                        <a:t>三</a:t>
                      </a:r>
                      <a:r>
                        <a:rPr lang="en-US" altLang="zh-CN" sz="1500" dirty="0" smtClean="0"/>
                        <a:t>/</a:t>
                      </a:r>
                      <a:r>
                        <a:rPr lang="zh-CN" altLang="en-US" sz="1500" dirty="0" smtClean="0"/>
                        <a:t>十</a:t>
                      </a:r>
                      <a:r>
                        <a:rPr lang="en-US" altLang="zh-CN" sz="1500" dirty="0" smtClean="0"/>
                        <a:t>/</a:t>
                      </a:r>
                      <a:r>
                        <a:rPr lang="zh-CN" altLang="en-US" sz="1500" dirty="0" smtClean="0"/>
                        <a:t>届</a:t>
                      </a:r>
                      <a:r>
                        <a:rPr lang="en-US" altLang="zh-CN" sz="1500" dirty="0" smtClean="0"/>
                        <a:t>/</a:t>
                      </a:r>
                      <a:r>
                        <a:rPr lang="zh-CN" altLang="en-US" sz="1500" dirty="0" smtClean="0"/>
                        <a:t>奥</a:t>
                      </a:r>
                      <a:r>
                        <a:rPr lang="en-US" altLang="zh-CN" sz="1500" dirty="0" smtClean="0"/>
                        <a:t>/</a:t>
                      </a:r>
                      <a:r>
                        <a:rPr lang="zh-CN" altLang="en-US" sz="1500" dirty="0" smtClean="0"/>
                        <a:t>运</a:t>
                      </a:r>
                      <a:r>
                        <a:rPr lang="en-US" altLang="zh-CN" sz="1500" dirty="0" smtClean="0"/>
                        <a:t>/</a:t>
                      </a:r>
                      <a:r>
                        <a:rPr lang="zh-CN" altLang="en-US" sz="1500" dirty="0" smtClean="0"/>
                        <a:t>会</a:t>
                      </a:r>
                      <a:r>
                        <a:rPr lang="en-US" altLang="zh-CN" sz="1500" dirty="0" smtClean="0"/>
                        <a:t>/</a:t>
                      </a:r>
                      <a:r>
                        <a:rPr lang="zh-CN" altLang="en-US" sz="1500" dirty="0" smtClean="0"/>
                        <a:t>于</a:t>
                      </a:r>
                      <a:r>
                        <a:rPr lang="en-US" altLang="zh-CN" sz="1500" dirty="0" smtClean="0"/>
                        <a:t>/</a:t>
                      </a:r>
                      <a:r>
                        <a:rPr lang="zh-CN" altLang="en-US" sz="1500" dirty="0" smtClean="0"/>
                        <a:t>年</a:t>
                      </a:r>
                      <a:r>
                        <a:rPr lang="en-US" altLang="zh-CN" sz="1500" dirty="0" smtClean="0"/>
                        <a:t>/</a:t>
                      </a:r>
                      <a:r>
                        <a:rPr lang="zh-CN" altLang="en-US" sz="1500" dirty="0" smtClean="0"/>
                        <a:t>月</a:t>
                      </a:r>
                      <a:r>
                        <a:rPr lang="en-US" altLang="zh-CN" sz="1500" dirty="0" smtClean="0"/>
                        <a:t>/</a:t>
                      </a:r>
                      <a:r>
                        <a:rPr lang="zh-CN" altLang="en-US" sz="1500" dirty="0" smtClean="0"/>
                        <a:t>日</a:t>
                      </a:r>
                      <a:r>
                        <a:rPr lang="en-US" altLang="zh-CN" sz="1500" dirty="0" smtClean="0"/>
                        <a:t>/</a:t>
                      </a:r>
                      <a:r>
                        <a:rPr lang="zh-CN" altLang="en-US" sz="1500" dirty="0" smtClean="0"/>
                        <a:t>在</a:t>
                      </a:r>
                      <a:r>
                        <a:rPr lang="en-US" altLang="zh-CN" sz="1500" dirty="0" smtClean="0"/>
                        <a:t>/</a:t>
                      </a:r>
                      <a:r>
                        <a:rPr lang="zh-CN" altLang="en-US" sz="1500" dirty="0" smtClean="0"/>
                        <a:t>伦</a:t>
                      </a:r>
                      <a:r>
                        <a:rPr lang="en-US" altLang="zh-CN" sz="1500" dirty="0" smtClean="0"/>
                        <a:t>/</a:t>
                      </a:r>
                      <a:r>
                        <a:rPr lang="zh-CN" altLang="en-US" sz="1500" dirty="0" smtClean="0"/>
                        <a:t>敦</a:t>
                      </a:r>
                      <a:r>
                        <a:rPr lang="en-US" altLang="zh-CN" sz="1500" dirty="0" smtClean="0"/>
                        <a:t>/</a:t>
                      </a:r>
                      <a:r>
                        <a:rPr lang="zh-CN" altLang="en-US" sz="1500" dirty="0" smtClean="0"/>
                        <a:t>举</a:t>
                      </a:r>
                      <a:r>
                        <a:rPr lang="en-US" altLang="zh-CN" sz="1500" dirty="0" smtClean="0"/>
                        <a:t>/</a:t>
                      </a:r>
                      <a:r>
                        <a:rPr lang="zh-CN" altLang="en-US" sz="1500" dirty="0" smtClean="0"/>
                        <a:t>行</a:t>
                      </a:r>
                    </a:p>
                  </a:txBody>
                  <a:tcPr/>
                </a:tc>
                <a:tc>
                  <a:txBody>
                    <a:bodyPr/>
                    <a:lstStyle/>
                    <a:p>
                      <a:r>
                        <a:rPr lang="en-US" altLang="zh-CN" sz="1500" dirty="0" err="1" smtClean="0"/>
                        <a:t>Lucene</a:t>
                      </a:r>
                      <a:r>
                        <a:rPr lang="zh-CN" altLang="en-US" sz="1500" dirty="0" smtClean="0"/>
                        <a:t>中附带的中文分析器，一元分词，不支持中英文混和分词，数字会过滤掉</a:t>
                      </a:r>
                      <a:endParaRPr lang="zh-CN" altLang="en-US" sz="1500" dirty="0"/>
                    </a:p>
                  </a:txBody>
                  <a:tcPr/>
                </a:tc>
              </a:tr>
              <a:tr h="775203">
                <a:tc>
                  <a:txBody>
                    <a:bodyPr/>
                    <a:lstStyle/>
                    <a:p>
                      <a:r>
                        <a:rPr lang="en-US" altLang="zh-CN" sz="1500" dirty="0" err="1" smtClean="0"/>
                        <a:t>CJKAnalyzer</a:t>
                      </a:r>
                      <a:endParaRPr lang="zh-CN" alt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smtClean="0"/>
                        <a:t>第三</a:t>
                      </a:r>
                      <a:r>
                        <a:rPr lang="en-US" altLang="zh-CN" sz="1500" dirty="0" smtClean="0"/>
                        <a:t>/</a:t>
                      </a:r>
                      <a:r>
                        <a:rPr lang="zh-CN" altLang="en-US" sz="1500" dirty="0" smtClean="0"/>
                        <a:t>三十</a:t>
                      </a:r>
                      <a:r>
                        <a:rPr lang="en-US" altLang="zh-CN" sz="1500" dirty="0" smtClean="0"/>
                        <a:t>/</a:t>
                      </a:r>
                      <a:r>
                        <a:rPr lang="zh-CN" altLang="en-US" sz="1500" dirty="0" smtClean="0"/>
                        <a:t>十届</a:t>
                      </a:r>
                      <a:r>
                        <a:rPr lang="en-US" altLang="zh-CN" sz="1500" dirty="0" smtClean="0"/>
                        <a:t>/</a:t>
                      </a:r>
                      <a:r>
                        <a:rPr lang="zh-CN" altLang="en-US" sz="1500" dirty="0" smtClean="0"/>
                        <a:t>届奥</a:t>
                      </a:r>
                      <a:r>
                        <a:rPr lang="en-US" altLang="zh-CN" sz="1500" dirty="0" smtClean="0"/>
                        <a:t>/</a:t>
                      </a:r>
                      <a:r>
                        <a:rPr lang="zh-CN" altLang="en-US" sz="1500" dirty="0" smtClean="0"/>
                        <a:t>奥运</a:t>
                      </a:r>
                      <a:r>
                        <a:rPr lang="en-US" altLang="zh-CN" sz="1500" dirty="0" smtClean="0"/>
                        <a:t>/</a:t>
                      </a:r>
                      <a:r>
                        <a:rPr lang="zh-CN" altLang="en-US" sz="1500" dirty="0" smtClean="0"/>
                        <a:t>运会</a:t>
                      </a:r>
                      <a:r>
                        <a:rPr lang="en-US" altLang="zh-CN" sz="1500" dirty="0" smtClean="0"/>
                        <a:t>/</a:t>
                      </a:r>
                      <a:r>
                        <a:rPr lang="zh-CN" altLang="en-US" sz="1500" dirty="0" smtClean="0"/>
                        <a:t>会于</a:t>
                      </a:r>
                      <a:r>
                        <a:rPr lang="en-US" altLang="zh-CN" sz="1500" dirty="0" smtClean="0"/>
                        <a:t>/2012/</a:t>
                      </a:r>
                      <a:r>
                        <a:rPr lang="zh-CN" altLang="en-US" sz="1500" dirty="0" smtClean="0"/>
                        <a:t>年</a:t>
                      </a:r>
                      <a:r>
                        <a:rPr lang="en-US" altLang="zh-CN" sz="1500" dirty="0" smtClean="0"/>
                        <a:t>/7/</a:t>
                      </a:r>
                      <a:r>
                        <a:rPr lang="zh-CN" altLang="en-US" sz="1500" dirty="0" smtClean="0"/>
                        <a:t>月</a:t>
                      </a:r>
                      <a:r>
                        <a:rPr lang="en-US" altLang="zh-CN" sz="1500" dirty="0" smtClean="0"/>
                        <a:t>/27/</a:t>
                      </a:r>
                      <a:r>
                        <a:rPr lang="zh-CN" altLang="en-US" sz="1500" dirty="0" smtClean="0"/>
                        <a:t>日在</a:t>
                      </a:r>
                      <a:r>
                        <a:rPr lang="en-US" altLang="zh-CN" sz="1500" dirty="0" smtClean="0"/>
                        <a:t>/</a:t>
                      </a:r>
                      <a:r>
                        <a:rPr lang="zh-CN" altLang="en-US" sz="1500" dirty="0" smtClean="0"/>
                        <a:t>在伦</a:t>
                      </a:r>
                      <a:r>
                        <a:rPr lang="en-US" altLang="zh-CN" sz="1500" dirty="0" smtClean="0"/>
                        <a:t>/</a:t>
                      </a:r>
                      <a:r>
                        <a:rPr lang="zh-CN" altLang="en-US" sz="1500" dirty="0" smtClean="0"/>
                        <a:t>伦敦</a:t>
                      </a:r>
                      <a:r>
                        <a:rPr lang="en-US" altLang="zh-CN" sz="1500" dirty="0" smtClean="0"/>
                        <a:t>/</a:t>
                      </a:r>
                      <a:r>
                        <a:rPr lang="zh-CN" altLang="en-US" sz="1500" dirty="0" smtClean="0"/>
                        <a:t>敦举</a:t>
                      </a:r>
                      <a:r>
                        <a:rPr lang="en-US" altLang="zh-CN" sz="1500" dirty="0" smtClean="0"/>
                        <a:t>/</a:t>
                      </a:r>
                      <a:r>
                        <a:rPr lang="zh-CN" altLang="en-US" sz="1500" dirty="0" smtClean="0"/>
                        <a:t>举行</a:t>
                      </a:r>
                    </a:p>
                  </a:txBody>
                  <a:tcPr/>
                </a:tc>
                <a:tc>
                  <a:txBody>
                    <a:bodyPr/>
                    <a:lstStyle/>
                    <a:p>
                      <a:r>
                        <a:rPr lang="en-US" altLang="zh-CN" sz="1500" dirty="0" err="1" smtClean="0"/>
                        <a:t>Lucene</a:t>
                      </a:r>
                      <a:r>
                        <a:rPr lang="zh-CN" altLang="en-US" sz="1500" dirty="0" smtClean="0"/>
                        <a:t>中附带的二元分词，作为一元分词的改进，建立的索引小于一元，查询效率较好，能满足一般的查询要求</a:t>
                      </a:r>
                      <a:endParaRPr lang="zh-CN" altLang="en-US" sz="1500" dirty="0"/>
                    </a:p>
                  </a:txBody>
                  <a:tcPr/>
                </a:tc>
              </a:tr>
              <a:tr h="547202">
                <a:tc>
                  <a:txBody>
                    <a:bodyPr/>
                    <a:lstStyle/>
                    <a:p>
                      <a:r>
                        <a:rPr lang="en-US" altLang="zh-CN" sz="1500" dirty="0" err="1" smtClean="0"/>
                        <a:t>PanGuAnalyzer</a:t>
                      </a:r>
                      <a:endParaRPr lang="en-US" altLang="zh-CN" sz="1500" dirty="0" smtClean="0"/>
                    </a:p>
                    <a:p>
                      <a:r>
                        <a:rPr lang="zh-CN" altLang="en-US" sz="1500" dirty="0" smtClean="0"/>
                        <a:t>精确分词</a:t>
                      </a:r>
                      <a:endParaRPr lang="zh-CN" altLang="en-US" sz="1500" dirty="0"/>
                    </a:p>
                  </a:txBody>
                  <a:tcPr/>
                </a:tc>
                <a:tc>
                  <a:txBody>
                    <a:bodyPr/>
                    <a:lstStyle/>
                    <a:p>
                      <a:r>
                        <a:rPr lang="zh-CN" altLang="en-US" sz="1500" dirty="0" smtClean="0"/>
                        <a:t>第三十</a:t>
                      </a:r>
                      <a:r>
                        <a:rPr lang="en-US" altLang="zh-CN" sz="1500" dirty="0" smtClean="0"/>
                        <a:t>/</a:t>
                      </a:r>
                      <a:r>
                        <a:rPr lang="zh-CN" altLang="en-US" sz="1500" dirty="0" smtClean="0"/>
                        <a:t>届</a:t>
                      </a:r>
                      <a:r>
                        <a:rPr lang="en-US" altLang="zh-CN" sz="1500" dirty="0" smtClean="0"/>
                        <a:t>/</a:t>
                      </a:r>
                      <a:r>
                        <a:rPr lang="zh-CN" altLang="en-US" sz="1500" dirty="0" smtClean="0"/>
                        <a:t>奥运会</a:t>
                      </a:r>
                      <a:r>
                        <a:rPr lang="en-US" altLang="zh-CN" sz="1500" dirty="0" smtClean="0"/>
                        <a:t>/</a:t>
                      </a:r>
                      <a:r>
                        <a:rPr lang="zh-CN" altLang="en-US" sz="1500" dirty="0" smtClean="0"/>
                        <a:t>于</a:t>
                      </a:r>
                      <a:r>
                        <a:rPr lang="en-US" altLang="zh-CN" sz="1500" dirty="0" smtClean="0"/>
                        <a:t>/2012/</a:t>
                      </a:r>
                      <a:r>
                        <a:rPr lang="zh-CN" altLang="en-US" sz="1500" dirty="0" smtClean="0"/>
                        <a:t>年</a:t>
                      </a:r>
                      <a:r>
                        <a:rPr lang="en-US" altLang="zh-CN" sz="1500" dirty="0" smtClean="0"/>
                        <a:t>/7/</a:t>
                      </a:r>
                      <a:r>
                        <a:rPr lang="zh-CN" altLang="en-US" sz="1500" dirty="0" smtClean="0"/>
                        <a:t>月</a:t>
                      </a:r>
                      <a:r>
                        <a:rPr lang="en-US" altLang="zh-CN" sz="1500" dirty="0" smtClean="0"/>
                        <a:t>/27/</a:t>
                      </a:r>
                      <a:r>
                        <a:rPr lang="zh-CN" altLang="en-US" sz="1500" dirty="0" smtClean="0"/>
                        <a:t>日</a:t>
                      </a:r>
                      <a:r>
                        <a:rPr lang="en-US" altLang="zh-CN" sz="1500" dirty="0" smtClean="0"/>
                        <a:t>/</a:t>
                      </a:r>
                      <a:r>
                        <a:rPr lang="zh-CN" altLang="en-US" sz="1500" dirty="0" smtClean="0"/>
                        <a:t>在</a:t>
                      </a:r>
                      <a:r>
                        <a:rPr lang="en-US" altLang="zh-CN" sz="1500" dirty="0" smtClean="0"/>
                        <a:t>/</a:t>
                      </a:r>
                      <a:r>
                        <a:rPr lang="zh-CN" altLang="en-US" sz="1500" dirty="0" smtClean="0"/>
                        <a:t>伦敦</a:t>
                      </a:r>
                      <a:r>
                        <a:rPr lang="en-US" altLang="zh-CN" sz="1500" dirty="0" smtClean="0"/>
                        <a:t>/</a:t>
                      </a:r>
                      <a:r>
                        <a:rPr lang="zh-CN" altLang="en-US" sz="1500" dirty="0" smtClean="0"/>
                        <a:t>举行</a:t>
                      </a:r>
                      <a:endParaRPr lang="zh-CN" altLang="en-US" sz="1500" dirty="0"/>
                    </a:p>
                  </a:txBody>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smtClean="0"/>
                        <a:t>盘古分词是适用于</a:t>
                      </a:r>
                      <a:r>
                        <a:rPr lang="en-US" altLang="zh-CN" sz="1500" dirty="0" err="1" smtClean="0"/>
                        <a:t>Lucene.Net</a:t>
                      </a:r>
                      <a:r>
                        <a:rPr lang="zh-CN" altLang="en-US" sz="1500" dirty="0" smtClean="0"/>
                        <a:t>的中文开源分词库，具有多元分词、中文人名识别、停用词过滤、英文分词、繁体分词等功能；</a:t>
                      </a:r>
                      <a:endParaRPr lang="en-US" altLang="zh-CN" sz="15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smtClean="0"/>
                        <a:t>盘古分词器先根据词典分词，对不在词典中的词根据冗余度控制分词组合的数量；</a:t>
                      </a:r>
                      <a:endParaRPr lang="en-US" altLang="zh-CN" sz="15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smtClean="0"/>
                        <a:t>强制一元分词时增加对单字进行拆分。</a:t>
                      </a:r>
                      <a:endParaRPr lang="en-US" altLang="zh-CN" sz="1500" dirty="0" smtClean="0"/>
                    </a:p>
                  </a:txBody>
                  <a:tcPr/>
                </a:tc>
              </a:tr>
              <a:tr h="742655">
                <a:tc>
                  <a:txBody>
                    <a:bodyPr/>
                    <a:lstStyle/>
                    <a:p>
                      <a:r>
                        <a:rPr lang="en-US" altLang="zh-CN" sz="1500" dirty="0" err="1" smtClean="0"/>
                        <a:t>PanGuAnalyzer</a:t>
                      </a:r>
                      <a:endParaRPr lang="en-US" altLang="zh-CN" sz="1500" dirty="0" smtClean="0"/>
                    </a:p>
                    <a:p>
                      <a:r>
                        <a:rPr lang="zh-CN" altLang="en-US" sz="1500" dirty="0" smtClean="0"/>
                        <a:t>多元分词</a:t>
                      </a:r>
                      <a:endParaRPr lang="en-US" altLang="zh-CN" sz="15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smtClean="0"/>
                        <a:t>（冗余度</a:t>
                      </a:r>
                      <a:r>
                        <a:rPr lang="en-US" altLang="zh-CN" sz="1500" dirty="0" smtClean="0"/>
                        <a:t>=1</a:t>
                      </a:r>
                      <a:r>
                        <a:rPr lang="zh-CN" altLang="en-US" sz="15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dirty="0" smtClean="0"/>
                        <a:t>第</a:t>
                      </a:r>
                      <a:r>
                        <a:rPr lang="en-US" altLang="zh-CN" sz="1500" dirty="0" smtClean="0"/>
                        <a:t>/</a:t>
                      </a:r>
                      <a:r>
                        <a:rPr lang="zh-CN" altLang="en-US" sz="1500" dirty="0" smtClean="0"/>
                        <a:t>第三十</a:t>
                      </a:r>
                      <a:r>
                        <a:rPr lang="en-US" altLang="zh-CN" sz="1500" dirty="0" smtClean="0"/>
                        <a:t>/</a:t>
                      </a:r>
                      <a:r>
                        <a:rPr lang="zh-CN" altLang="en-US" sz="1500" dirty="0" smtClean="0"/>
                        <a:t>三十</a:t>
                      </a:r>
                      <a:r>
                        <a:rPr lang="en-US" altLang="zh-CN" sz="1500" dirty="0" smtClean="0"/>
                        <a:t>/</a:t>
                      </a:r>
                      <a:r>
                        <a:rPr lang="zh-CN" altLang="en-US" sz="1500" dirty="0" smtClean="0"/>
                        <a:t>届</a:t>
                      </a:r>
                      <a:r>
                        <a:rPr lang="en-US" altLang="zh-CN" sz="1500" dirty="0" smtClean="0"/>
                        <a:t>/</a:t>
                      </a:r>
                      <a:r>
                        <a:rPr lang="zh-CN" altLang="en-US" sz="1500" dirty="0" smtClean="0"/>
                        <a:t>奥运</a:t>
                      </a:r>
                      <a:r>
                        <a:rPr lang="en-US" altLang="zh-CN" sz="1500" dirty="0" smtClean="0"/>
                        <a:t>/</a:t>
                      </a:r>
                      <a:r>
                        <a:rPr lang="zh-CN" altLang="en-US" sz="1500" dirty="0" smtClean="0"/>
                        <a:t>奥运会</a:t>
                      </a:r>
                      <a:r>
                        <a:rPr lang="en-US" altLang="zh-CN" sz="1500" dirty="0" smtClean="0"/>
                        <a:t>/</a:t>
                      </a:r>
                      <a:r>
                        <a:rPr lang="zh-CN" altLang="en-US" sz="1500" dirty="0" smtClean="0"/>
                        <a:t>会</a:t>
                      </a:r>
                      <a:r>
                        <a:rPr lang="en-US" altLang="zh-CN" sz="1500" dirty="0" smtClean="0"/>
                        <a:t>/</a:t>
                      </a:r>
                      <a:r>
                        <a:rPr lang="zh-CN" altLang="en-US" sz="1500" dirty="0" smtClean="0"/>
                        <a:t>于</a:t>
                      </a:r>
                      <a:r>
                        <a:rPr lang="en-US" altLang="zh-CN" sz="1500" dirty="0" smtClean="0"/>
                        <a:t>/2012/</a:t>
                      </a:r>
                      <a:r>
                        <a:rPr lang="zh-CN" altLang="en-US" sz="1500" dirty="0" smtClean="0"/>
                        <a:t>年</a:t>
                      </a:r>
                      <a:r>
                        <a:rPr lang="en-US" altLang="zh-CN" sz="1500" dirty="0" smtClean="0"/>
                        <a:t>/7/</a:t>
                      </a:r>
                      <a:r>
                        <a:rPr lang="zh-CN" altLang="en-US" sz="1500" dirty="0" smtClean="0"/>
                        <a:t>月</a:t>
                      </a:r>
                      <a:r>
                        <a:rPr lang="en-US" altLang="zh-CN" sz="1500" dirty="0" smtClean="0"/>
                        <a:t>/27/</a:t>
                      </a:r>
                      <a:r>
                        <a:rPr lang="zh-CN" altLang="en-US" sz="1500" dirty="0" smtClean="0"/>
                        <a:t>日</a:t>
                      </a:r>
                      <a:r>
                        <a:rPr lang="en-US" altLang="zh-CN" sz="1500" dirty="0" smtClean="0"/>
                        <a:t>/</a:t>
                      </a:r>
                      <a:r>
                        <a:rPr lang="zh-CN" altLang="en-US" sz="1500" dirty="0" smtClean="0"/>
                        <a:t>在</a:t>
                      </a:r>
                      <a:r>
                        <a:rPr lang="en-US" altLang="zh-CN" sz="1500" dirty="0" smtClean="0"/>
                        <a:t>/</a:t>
                      </a:r>
                      <a:r>
                        <a:rPr lang="zh-CN" altLang="en-US" sz="1500" dirty="0" smtClean="0"/>
                        <a:t>伦敦</a:t>
                      </a:r>
                      <a:r>
                        <a:rPr lang="en-US" altLang="zh-CN" sz="1500" dirty="0" smtClean="0"/>
                        <a:t>/</a:t>
                      </a:r>
                      <a:r>
                        <a:rPr lang="zh-CN" altLang="en-US" sz="1500" dirty="0" smtClean="0"/>
                        <a:t>举</a:t>
                      </a:r>
                      <a:r>
                        <a:rPr lang="en-US" altLang="zh-CN" sz="1500" dirty="0" smtClean="0"/>
                        <a:t>/</a:t>
                      </a:r>
                      <a:r>
                        <a:rPr lang="zh-CN" altLang="en-US" sz="1500" dirty="0" smtClean="0"/>
                        <a:t>举行</a:t>
                      </a:r>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500" dirty="0" smtClean="0"/>
                    </a:p>
                  </a:txBody>
                  <a:tcPr/>
                </a:tc>
              </a:tr>
              <a:tr h="820804">
                <a:tc>
                  <a:txBody>
                    <a:bodyPr/>
                    <a:lstStyle/>
                    <a:p>
                      <a:r>
                        <a:rPr lang="en-US" altLang="zh-CN" sz="1500" dirty="0" err="1" smtClean="0"/>
                        <a:t>PanGuAnalyzer</a:t>
                      </a:r>
                      <a:endParaRPr lang="en-US" altLang="zh-CN" sz="1500" dirty="0" smtClean="0"/>
                    </a:p>
                    <a:p>
                      <a:r>
                        <a:rPr lang="zh-CN" altLang="en-US" sz="1500" dirty="0" smtClean="0"/>
                        <a:t>多元分词</a:t>
                      </a:r>
                      <a:endParaRPr lang="en-US" altLang="zh-CN" sz="1500" dirty="0" smtClean="0"/>
                    </a:p>
                    <a:p>
                      <a:r>
                        <a:rPr lang="zh-CN" altLang="en-US" sz="1500" dirty="0" smtClean="0"/>
                        <a:t>（冗余度</a:t>
                      </a:r>
                      <a:r>
                        <a:rPr lang="en-US" altLang="zh-CN" sz="1500" dirty="0" smtClean="0"/>
                        <a:t>=2</a:t>
                      </a:r>
                      <a:r>
                        <a:rPr lang="zh-CN" altLang="en-US" sz="1500" dirty="0" smtClean="0"/>
                        <a:t>）</a:t>
                      </a:r>
                    </a:p>
                  </a:txBody>
                  <a:tcPr/>
                </a:tc>
                <a:tc>
                  <a:txBody>
                    <a:bodyPr/>
                    <a:lstStyle/>
                    <a:p>
                      <a:r>
                        <a:rPr lang="zh-CN" altLang="en-US" sz="1500" dirty="0" smtClean="0"/>
                        <a:t>第三</a:t>
                      </a:r>
                      <a:r>
                        <a:rPr lang="en-US" altLang="zh-CN" sz="1500" dirty="0" smtClean="0"/>
                        <a:t>/</a:t>
                      </a:r>
                      <a:r>
                        <a:rPr lang="zh-CN" altLang="en-US" sz="1500" dirty="0" smtClean="0"/>
                        <a:t>第</a:t>
                      </a:r>
                      <a:r>
                        <a:rPr lang="en-US" altLang="zh-CN" sz="1500" dirty="0" smtClean="0"/>
                        <a:t>/</a:t>
                      </a:r>
                      <a:r>
                        <a:rPr lang="zh-CN" altLang="en-US" sz="1500" dirty="0" smtClean="0"/>
                        <a:t>第三十</a:t>
                      </a:r>
                      <a:r>
                        <a:rPr lang="en-US" altLang="zh-CN" sz="1500" dirty="0" smtClean="0"/>
                        <a:t>/</a:t>
                      </a:r>
                      <a:r>
                        <a:rPr lang="zh-CN" altLang="en-US" sz="1500" dirty="0" smtClean="0"/>
                        <a:t>三十</a:t>
                      </a:r>
                      <a:r>
                        <a:rPr lang="en-US" altLang="zh-CN" sz="1500" dirty="0" smtClean="0"/>
                        <a:t>/</a:t>
                      </a:r>
                      <a:r>
                        <a:rPr lang="zh-CN" altLang="en-US" sz="1500" dirty="0" smtClean="0"/>
                        <a:t>十</a:t>
                      </a:r>
                      <a:r>
                        <a:rPr lang="en-US" altLang="zh-CN" sz="1500" dirty="0" smtClean="0"/>
                        <a:t>/</a:t>
                      </a:r>
                      <a:r>
                        <a:rPr lang="zh-CN" altLang="en-US" sz="1500" dirty="0" smtClean="0"/>
                        <a:t>届</a:t>
                      </a:r>
                      <a:r>
                        <a:rPr lang="en-US" altLang="zh-CN" sz="1500" dirty="0" smtClean="0"/>
                        <a:t>/</a:t>
                      </a:r>
                      <a:r>
                        <a:rPr lang="zh-CN" altLang="en-US" sz="1500" dirty="0" smtClean="0"/>
                        <a:t>奥运</a:t>
                      </a:r>
                      <a:r>
                        <a:rPr lang="en-US" altLang="zh-CN" sz="1500" dirty="0" smtClean="0"/>
                        <a:t>/</a:t>
                      </a:r>
                      <a:r>
                        <a:rPr lang="zh-CN" altLang="en-US" sz="1500" dirty="0" smtClean="0"/>
                        <a:t>奥运会</a:t>
                      </a:r>
                      <a:r>
                        <a:rPr lang="en-US" altLang="zh-CN" sz="1500" dirty="0" smtClean="0"/>
                        <a:t>/</a:t>
                      </a:r>
                      <a:r>
                        <a:rPr lang="zh-CN" altLang="en-US" sz="1500" dirty="0" smtClean="0"/>
                        <a:t>会</a:t>
                      </a:r>
                      <a:r>
                        <a:rPr lang="en-US" altLang="zh-CN" sz="1500" dirty="0" smtClean="0"/>
                        <a:t>/</a:t>
                      </a:r>
                      <a:r>
                        <a:rPr lang="zh-CN" altLang="en-US" sz="1500" dirty="0" smtClean="0"/>
                        <a:t>于</a:t>
                      </a:r>
                      <a:r>
                        <a:rPr lang="en-US" altLang="zh-CN" sz="1500" dirty="0" smtClean="0"/>
                        <a:t>/2012/</a:t>
                      </a:r>
                      <a:r>
                        <a:rPr lang="zh-CN" altLang="en-US" sz="1500" dirty="0" smtClean="0"/>
                        <a:t>年</a:t>
                      </a:r>
                      <a:r>
                        <a:rPr lang="en-US" altLang="zh-CN" sz="1500" dirty="0" smtClean="0"/>
                        <a:t>/7/</a:t>
                      </a:r>
                      <a:r>
                        <a:rPr lang="zh-CN" altLang="en-US" sz="1500" dirty="0" smtClean="0"/>
                        <a:t>月</a:t>
                      </a:r>
                      <a:r>
                        <a:rPr lang="en-US" altLang="zh-CN" sz="1500" dirty="0" smtClean="0"/>
                        <a:t>/27/</a:t>
                      </a:r>
                      <a:r>
                        <a:rPr lang="zh-CN" altLang="en-US" sz="1500" dirty="0" smtClean="0"/>
                        <a:t>日</a:t>
                      </a:r>
                      <a:r>
                        <a:rPr lang="en-US" altLang="zh-CN" sz="1500" dirty="0" smtClean="0"/>
                        <a:t>/</a:t>
                      </a:r>
                      <a:r>
                        <a:rPr lang="zh-CN" altLang="en-US" sz="1500" dirty="0" smtClean="0"/>
                        <a:t>在</a:t>
                      </a:r>
                      <a:r>
                        <a:rPr lang="en-US" altLang="zh-CN" sz="1500" dirty="0" smtClean="0"/>
                        <a:t>/</a:t>
                      </a:r>
                      <a:r>
                        <a:rPr lang="zh-CN" altLang="en-US" sz="1500" dirty="0" smtClean="0"/>
                        <a:t>伦敦</a:t>
                      </a:r>
                      <a:r>
                        <a:rPr lang="en-US" altLang="zh-CN" sz="1500" dirty="0" smtClean="0"/>
                        <a:t>/</a:t>
                      </a:r>
                      <a:r>
                        <a:rPr lang="zh-CN" altLang="en-US" sz="1500" dirty="0" smtClean="0"/>
                        <a:t>举</a:t>
                      </a:r>
                      <a:r>
                        <a:rPr lang="en-US" altLang="zh-CN" sz="1500" dirty="0" smtClean="0"/>
                        <a:t>/</a:t>
                      </a:r>
                      <a:r>
                        <a:rPr lang="zh-CN" altLang="en-US" sz="1500" dirty="0" smtClean="0"/>
                        <a:t>举行</a:t>
                      </a:r>
                      <a:endParaRPr lang="zh-CN" altLang="en-US" sz="1500" dirty="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500" dirty="0" smtClean="0"/>
                    </a:p>
                  </a:txBody>
                  <a:tcPr/>
                </a:tc>
              </a:tr>
            </a:tbl>
          </a:graphicData>
        </a:graphic>
      </p:graphicFrame>
    </p:spTree>
    <p:extLst>
      <p:ext uri="{BB962C8B-B14F-4D97-AF65-F5344CB8AC3E}">
        <p14:creationId xmlns:p14="http://schemas.microsoft.com/office/powerpoint/2010/main" val="626750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盘古分词代码示例</a:t>
            </a:r>
            <a:endParaRPr lang="zh-CN" altLang="en-US" dirty="0"/>
          </a:p>
        </p:txBody>
      </p:sp>
      <p:sp>
        <p:nvSpPr>
          <p:cNvPr id="3" name="内容占位符 2"/>
          <p:cNvSpPr>
            <a:spLocks noGrp="1"/>
          </p:cNvSpPr>
          <p:nvPr>
            <p:ph sz="quarter" idx="13"/>
          </p:nvPr>
        </p:nvSpPr>
        <p:spPr/>
        <p:txBody>
          <a:bodyPr/>
          <a:lstStyle/>
          <a:p>
            <a:r>
              <a:rPr lang="zh-CN" altLang="en-US" sz="2400" dirty="0" smtClean="0"/>
              <a:t>创建索引时的分词器</a:t>
            </a:r>
            <a:endParaRPr lang="en-US" altLang="zh-CN" sz="2400" dirty="0" smtClean="0"/>
          </a:p>
          <a:p>
            <a:pPr marL="320675" lvl="1" indent="0">
              <a:buNone/>
            </a:pPr>
            <a:r>
              <a:rPr lang="en-US" altLang="zh-CN" sz="2000" dirty="0">
                <a:solidFill>
                  <a:srgbClr val="0070C0"/>
                </a:solidFill>
                <a:latin typeface="Calibri" pitchFamily="34" charset="0"/>
                <a:ea typeface="Cambria Math" pitchFamily="18" charset="0"/>
                <a:cs typeface="Calibri" pitchFamily="34" charset="0"/>
              </a:rPr>
              <a:t>Analyzer </a:t>
            </a:r>
            <a:r>
              <a:rPr lang="en-US" altLang="zh-CN" sz="2000" dirty="0" err="1">
                <a:solidFill>
                  <a:srgbClr val="0070C0"/>
                </a:solidFill>
                <a:latin typeface="Calibri" pitchFamily="34" charset="0"/>
                <a:ea typeface="Cambria Math" pitchFamily="18" charset="0"/>
                <a:cs typeface="Calibri" pitchFamily="34" charset="0"/>
              </a:rPr>
              <a:t>analyzer</a:t>
            </a:r>
            <a:r>
              <a:rPr lang="en-US" altLang="zh-CN" sz="2000" dirty="0">
                <a:solidFill>
                  <a:srgbClr val="0070C0"/>
                </a:solidFill>
                <a:latin typeface="Calibri" pitchFamily="34" charset="0"/>
                <a:ea typeface="Cambria Math" pitchFamily="18" charset="0"/>
                <a:cs typeface="Calibri" pitchFamily="34" charset="0"/>
              </a:rPr>
              <a:t> = new </a:t>
            </a:r>
            <a:r>
              <a:rPr lang="en-US" altLang="zh-CN" sz="2000" dirty="0" err="1">
                <a:solidFill>
                  <a:srgbClr val="0070C0"/>
                </a:solidFill>
                <a:latin typeface="Calibri" pitchFamily="34" charset="0"/>
                <a:ea typeface="Cambria Math" pitchFamily="18" charset="0"/>
                <a:cs typeface="Calibri" pitchFamily="34" charset="0"/>
              </a:rPr>
              <a:t>PanGuAnalyzer</a:t>
            </a:r>
            <a:r>
              <a:rPr lang="en-US" altLang="zh-CN" sz="2000" dirty="0">
                <a:solidFill>
                  <a:srgbClr val="0070C0"/>
                </a:solidFill>
                <a:latin typeface="Calibri" pitchFamily="34" charset="0"/>
                <a:ea typeface="Cambria Math" pitchFamily="18" charset="0"/>
                <a:cs typeface="Calibri" pitchFamily="34" charset="0"/>
              </a:rPr>
              <a:t>();</a:t>
            </a:r>
          </a:p>
          <a:p>
            <a:r>
              <a:rPr lang="zh-CN" altLang="en-US" sz="2400" dirty="0"/>
              <a:t>搜索时对关键字分词</a:t>
            </a:r>
            <a:endParaRPr lang="en-US" altLang="zh-CN" sz="2400" dirty="0"/>
          </a:p>
          <a:p>
            <a:pPr marL="320675" lvl="1" indent="0">
              <a:buNone/>
            </a:pPr>
            <a:r>
              <a:rPr lang="en-US" altLang="zh-CN" sz="2000" dirty="0">
                <a:solidFill>
                  <a:srgbClr val="0070C0"/>
                </a:solidFill>
                <a:latin typeface="Calibri" pitchFamily="34" charset="0"/>
                <a:ea typeface="Cambria Math" pitchFamily="18" charset="0"/>
                <a:cs typeface="Calibri" pitchFamily="34" charset="0"/>
              </a:rPr>
              <a:t>Segment </a:t>
            </a:r>
            <a:r>
              <a:rPr lang="en-US" altLang="zh-CN" sz="2000" dirty="0" err="1">
                <a:solidFill>
                  <a:srgbClr val="0070C0"/>
                </a:solidFill>
                <a:latin typeface="Calibri" pitchFamily="34" charset="0"/>
                <a:ea typeface="Cambria Math" pitchFamily="18" charset="0"/>
                <a:cs typeface="Calibri" pitchFamily="34" charset="0"/>
              </a:rPr>
              <a:t>segment</a:t>
            </a:r>
            <a:r>
              <a:rPr lang="en-US" altLang="zh-CN" sz="2000" dirty="0">
                <a:solidFill>
                  <a:srgbClr val="0070C0"/>
                </a:solidFill>
                <a:latin typeface="Calibri" pitchFamily="34" charset="0"/>
                <a:ea typeface="Cambria Math" pitchFamily="18" charset="0"/>
                <a:cs typeface="Calibri" pitchFamily="34" charset="0"/>
              </a:rPr>
              <a:t> = new Segment();</a:t>
            </a:r>
            <a:br>
              <a:rPr lang="en-US" altLang="zh-CN" sz="2000" dirty="0">
                <a:solidFill>
                  <a:srgbClr val="0070C0"/>
                </a:solidFill>
                <a:latin typeface="Calibri" pitchFamily="34" charset="0"/>
                <a:ea typeface="Cambria Math" pitchFamily="18" charset="0"/>
                <a:cs typeface="Calibri" pitchFamily="34" charset="0"/>
              </a:rPr>
            </a:br>
            <a:r>
              <a:rPr lang="en-US" altLang="zh-CN" sz="2000" dirty="0" err="1">
                <a:solidFill>
                  <a:srgbClr val="0070C0"/>
                </a:solidFill>
                <a:latin typeface="Calibri" pitchFamily="34" charset="0"/>
                <a:ea typeface="Cambria Math" pitchFamily="18" charset="0"/>
                <a:cs typeface="Calibri" pitchFamily="34" charset="0"/>
              </a:rPr>
              <a:t>ICollection</a:t>
            </a:r>
            <a:r>
              <a:rPr lang="en-US" altLang="zh-CN" sz="2000" dirty="0">
                <a:solidFill>
                  <a:srgbClr val="0070C0"/>
                </a:solidFill>
                <a:latin typeface="Calibri" pitchFamily="34" charset="0"/>
                <a:ea typeface="Cambria Math" pitchFamily="18" charset="0"/>
                <a:cs typeface="Calibri" pitchFamily="34" charset="0"/>
              </a:rPr>
              <a:t>&lt;</a:t>
            </a:r>
            <a:r>
              <a:rPr lang="en-US" altLang="zh-CN" sz="2000" dirty="0" err="1">
                <a:solidFill>
                  <a:srgbClr val="0070C0"/>
                </a:solidFill>
                <a:latin typeface="Calibri" pitchFamily="34" charset="0"/>
                <a:ea typeface="Cambria Math" pitchFamily="18" charset="0"/>
                <a:cs typeface="Calibri" pitchFamily="34" charset="0"/>
              </a:rPr>
              <a:t>WordInfo</a:t>
            </a:r>
            <a:r>
              <a:rPr lang="en-US" altLang="zh-CN" sz="2000" dirty="0">
                <a:solidFill>
                  <a:srgbClr val="0070C0"/>
                </a:solidFill>
                <a:latin typeface="Calibri" pitchFamily="34" charset="0"/>
                <a:ea typeface="Cambria Math" pitchFamily="18" charset="0"/>
                <a:cs typeface="Calibri" pitchFamily="34" charset="0"/>
              </a:rPr>
              <a:t>&gt; words = </a:t>
            </a:r>
            <a:r>
              <a:rPr lang="en-US" altLang="zh-CN" sz="2000" dirty="0" err="1">
                <a:solidFill>
                  <a:srgbClr val="0070C0"/>
                </a:solidFill>
                <a:latin typeface="Calibri" pitchFamily="34" charset="0"/>
                <a:ea typeface="Cambria Math" pitchFamily="18" charset="0"/>
                <a:cs typeface="Calibri" pitchFamily="34" charset="0"/>
              </a:rPr>
              <a:t>segment.DoSegment</a:t>
            </a:r>
            <a:r>
              <a:rPr lang="en-US" altLang="zh-CN" sz="2000" dirty="0">
                <a:solidFill>
                  <a:srgbClr val="0070C0"/>
                </a:solidFill>
                <a:latin typeface="Calibri" pitchFamily="34" charset="0"/>
                <a:ea typeface="Cambria Math" pitchFamily="18" charset="0"/>
                <a:cs typeface="Calibri" pitchFamily="34" charset="0"/>
              </a:rPr>
              <a:t>(keyword);</a:t>
            </a:r>
          </a:p>
          <a:p>
            <a:r>
              <a:rPr lang="zh-CN" altLang="en-US" sz="2400" dirty="0"/>
              <a:t>高亮显示（</a:t>
            </a:r>
            <a:r>
              <a:rPr lang="en-US" altLang="zh-CN" sz="2400" dirty="0"/>
              <a:t>Highlight</a:t>
            </a:r>
            <a:r>
              <a:rPr lang="zh-CN" altLang="en-US" sz="2400" dirty="0" smtClean="0"/>
              <a:t>）</a:t>
            </a:r>
            <a:endParaRPr lang="en-US" altLang="zh-CN" sz="2400" dirty="0" smtClean="0"/>
          </a:p>
          <a:p>
            <a:pPr marL="320675" lvl="1" indent="0">
              <a:buNone/>
            </a:pPr>
            <a:r>
              <a:rPr lang="en-US" altLang="zh-CN" sz="2000" dirty="0" smtClean="0">
                <a:solidFill>
                  <a:srgbClr val="0070C0"/>
                </a:solidFill>
                <a:latin typeface="Calibri" pitchFamily="34" charset="0"/>
                <a:ea typeface="Cambria Math" pitchFamily="18" charset="0"/>
                <a:cs typeface="Calibri" pitchFamily="34" charset="0"/>
              </a:rPr>
              <a:t>string keyword = “</a:t>
            </a:r>
            <a:r>
              <a:rPr lang="zh-CN" altLang="en-US" sz="2000" dirty="0" smtClean="0">
                <a:solidFill>
                  <a:srgbClr val="0070C0"/>
                </a:solidFill>
                <a:latin typeface="Calibri" pitchFamily="34" charset="0"/>
                <a:ea typeface="Cambria Math" pitchFamily="18" charset="0"/>
                <a:cs typeface="Calibri" pitchFamily="34" charset="0"/>
              </a:rPr>
              <a:t>伦敦</a:t>
            </a:r>
            <a:r>
              <a:rPr lang="en-US" altLang="zh-CN" sz="2000" dirty="0" smtClean="0">
                <a:solidFill>
                  <a:srgbClr val="0070C0"/>
                </a:solidFill>
                <a:latin typeface="Calibri" pitchFamily="34" charset="0"/>
                <a:ea typeface="Cambria Math" pitchFamily="18" charset="0"/>
                <a:cs typeface="Calibri" pitchFamily="34" charset="0"/>
              </a:rPr>
              <a:t>”;</a:t>
            </a:r>
          </a:p>
          <a:p>
            <a:pPr marL="320675" lvl="1" indent="0">
              <a:buNone/>
            </a:pPr>
            <a:r>
              <a:rPr lang="en-US" altLang="zh-CN" sz="2000" dirty="0" smtClean="0">
                <a:solidFill>
                  <a:srgbClr val="0070C0"/>
                </a:solidFill>
                <a:latin typeface="Calibri" pitchFamily="34" charset="0"/>
                <a:ea typeface="Cambria Math" pitchFamily="18" charset="0"/>
                <a:cs typeface="Calibri" pitchFamily="34" charset="0"/>
              </a:rPr>
              <a:t>string content = “</a:t>
            </a:r>
            <a:r>
              <a:rPr lang="zh-CN" altLang="en-US" sz="2000" dirty="0" smtClean="0">
                <a:solidFill>
                  <a:srgbClr val="0070C0"/>
                </a:solidFill>
                <a:latin typeface="Calibri" pitchFamily="34" charset="0"/>
                <a:ea typeface="Cambria Math" pitchFamily="18" charset="0"/>
                <a:cs typeface="Calibri" pitchFamily="34" charset="0"/>
              </a:rPr>
              <a:t>伦敦奥运会</a:t>
            </a:r>
            <a:r>
              <a:rPr lang="en-US" altLang="zh-CN" sz="2000" dirty="0" smtClean="0">
                <a:solidFill>
                  <a:srgbClr val="0070C0"/>
                </a:solidFill>
                <a:latin typeface="Calibri" pitchFamily="34" charset="0"/>
                <a:ea typeface="Cambria Math" pitchFamily="18" charset="0"/>
                <a:cs typeface="Calibri" pitchFamily="34" charset="0"/>
              </a:rPr>
              <a:t>”;</a:t>
            </a:r>
          </a:p>
          <a:p>
            <a:pPr marL="320675" lvl="1" indent="0">
              <a:buNone/>
            </a:pPr>
            <a:r>
              <a:rPr lang="en-US" altLang="zh-CN" sz="2000" dirty="0" smtClean="0">
                <a:solidFill>
                  <a:srgbClr val="0070C0"/>
                </a:solidFill>
                <a:latin typeface="Calibri" pitchFamily="34" charset="0"/>
                <a:ea typeface="Cambria Math" pitchFamily="18" charset="0"/>
                <a:cs typeface="Calibri" pitchFamily="34" charset="0"/>
              </a:rPr>
              <a:t>Highlighter</a:t>
            </a:r>
            <a:r>
              <a:rPr lang="en-US" altLang="zh-CN" sz="2000" dirty="0">
                <a:solidFill>
                  <a:srgbClr val="0070C0"/>
                </a:solidFill>
                <a:latin typeface="Calibri" pitchFamily="34" charset="0"/>
                <a:ea typeface="Cambria Math" pitchFamily="18" charset="0"/>
                <a:cs typeface="Calibri" pitchFamily="34" charset="0"/>
              </a:rPr>
              <a:t> </a:t>
            </a:r>
            <a:r>
              <a:rPr lang="en-US" altLang="zh-CN" sz="2000" dirty="0" err="1">
                <a:solidFill>
                  <a:srgbClr val="0070C0"/>
                </a:solidFill>
                <a:latin typeface="Calibri" pitchFamily="34" charset="0"/>
                <a:ea typeface="Cambria Math" pitchFamily="18" charset="0"/>
                <a:cs typeface="Calibri" pitchFamily="34" charset="0"/>
              </a:rPr>
              <a:t>highlighter</a:t>
            </a:r>
            <a:r>
              <a:rPr lang="en-US" altLang="zh-CN" sz="2000" dirty="0">
                <a:solidFill>
                  <a:srgbClr val="0070C0"/>
                </a:solidFill>
                <a:latin typeface="Calibri" pitchFamily="34" charset="0"/>
                <a:ea typeface="Cambria Math" pitchFamily="18" charset="0"/>
                <a:cs typeface="Calibri" pitchFamily="34" charset="0"/>
              </a:rPr>
              <a:t> =  new Highlighter(new </a:t>
            </a:r>
            <a:r>
              <a:rPr lang="en-US" altLang="zh-CN" sz="2000" dirty="0" err="1" smtClean="0">
                <a:solidFill>
                  <a:srgbClr val="0070C0"/>
                </a:solidFill>
                <a:latin typeface="Calibri" pitchFamily="34" charset="0"/>
                <a:ea typeface="Cambria Math" pitchFamily="18" charset="0"/>
                <a:cs typeface="Calibri" pitchFamily="34" charset="0"/>
              </a:rPr>
              <a:t>SimpleHTMLFormatter</a:t>
            </a:r>
            <a:r>
              <a:rPr lang="en-US" altLang="zh-CN" sz="2000" dirty="0">
                <a:solidFill>
                  <a:srgbClr val="0070C0"/>
                </a:solidFill>
                <a:latin typeface="Calibri" pitchFamily="34" charset="0"/>
                <a:ea typeface="Cambria Math" pitchFamily="18" charset="0"/>
                <a:cs typeface="Calibri" pitchFamily="34" charset="0"/>
              </a:rPr>
              <a:t>("&lt;</a:t>
            </a:r>
            <a:r>
              <a:rPr lang="en-US" altLang="zh-CN" sz="2000" dirty="0" err="1">
                <a:solidFill>
                  <a:srgbClr val="0070C0"/>
                </a:solidFill>
                <a:latin typeface="Calibri" pitchFamily="34" charset="0"/>
                <a:ea typeface="Cambria Math" pitchFamily="18" charset="0"/>
                <a:cs typeface="Calibri" pitchFamily="34" charset="0"/>
              </a:rPr>
              <a:t>em</a:t>
            </a:r>
            <a:r>
              <a:rPr lang="en-US" altLang="zh-CN" sz="2000" dirty="0">
                <a:solidFill>
                  <a:srgbClr val="0070C0"/>
                </a:solidFill>
                <a:latin typeface="Calibri" pitchFamily="34" charset="0"/>
                <a:ea typeface="Cambria Math" pitchFamily="18" charset="0"/>
                <a:cs typeface="Calibri" pitchFamily="34" charset="0"/>
              </a:rPr>
              <a:t> class</a:t>
            </a:r>
            <a:r>
              <a:rPr lang="en-US" altLang="zh-CN" sz="2000" dirty="0" smtClean="0">
                <a:solidFill>
                  <a:srgbClr val="0070C0"/>
                </a:solidFill>
                <a:latin typeface="Calibri" pitchFamily="34" charset="0"/>
                <a:ea typeface="Cambria Math" pitchFamily="18" charset="0"/>
                <a:cs typeface="Calibri" pitchFamily="34" charset="0"/>
              </a:rPr>
              <a:t>=‘highlight'&gt;",</a:t>
            </a:r>
            <a:r>
              <a:rPr lang="en-US" altLang="zh-CN" sz="2000" dirty="0">
                <a:solidFill>
                  <a:srgbClr val="0070C0"/>
                </a:solidFill>
                <a:latin typeface="Calibri" pitchFamily="34" charset="0"/>
                <a:ea typeface="Cambria Math" pitchFamily="18" charset="0"/>
                <a:cs typeface="Calibri" pitchFamily="34" charset="0"/>
              </a:rPr>
              <a:t> "&lt;/</a:t>
            </a:r>
            <a:r>
              <a:rPr lang="en-US" altLang="zh-CN" sz="2000" dirty="0" err="1">
                <a:solidFill>
                  <a:srgbClr val="0070C0"/>
                </a:solidFill>
                <a:latin typeface="Calibri" pitchFamily="34" charset="0"/>
                <a:ea typeface="Cambria Math" pitchFamily="18" charset="0"/>
                <a:cs typeface="Calibri" pitchFamily="34" charset="0"/>
              </a:rPr>
              <a:t>em</a:t>
            </a:r>
            <a:r>
              <a:rPr lang="en-US" altLang="zh-CN" sz="2000" dirty="0">
                <a:solidFill>
                  <a:srgbClr val="0070C0"/>
                </a:solidFill>
                <a:latin typeface="Calibri" pitchFamily="34" charset="0"/>
                <a:ea typeface="Cambria Math" pitchFamily="18" charset="0"/>
                <a:cs typeface="Calibri" pitchFamily="34" charset="0"/>
              </a:rPr>
              <a:t>&gt;"), new </a:t>
            </a:r>
            <a:r>
              <a:rPr lang="en-US" altLang="zh-CN" sz="2000" dirty="0" smtClean="0">
                <a:solidFill>
                  <a:srgbClr val="0070C0"/>
                </a:solidFill>
                <a:latin typeface="Calibri" pitchFamily="34" charset="0"/>
                <a:ea typeface="Cambria Math" pitchFamily="18" charset="0"/>
                <a:cs typeface="Calibri" pitchFamily="34" charset="0"/>
              </a:rPr>
              <a:t>Segment</a:t>
            </a:r>
            <a:r>
              <a:rPr lang="en-US" altLang="zh-CN" sz="2000" dirty="0">
                <a:solidFill>
                  <a:srgbClr val="0070C0"/>
                </a:solidFill>
                <a:latin typeface="Calibri" pitchFamily="34" charset="0"/>
                <a:ea typeface="Cambria Math" pitchFamily="18" charset="0"/>
                <a:cs typeface="Calibri" pitchFamily="34" charset="0"/>
              </a:rPr>
              <a:t>()); </a:t>
            </a:r>
          </a:p>
          <a:p>
            <a:pPr marL="320675" lvl="1" indent="0">
              <a:buNone/>
            </a:pPr>
            <a:r>
              <a:rPr lang="en-US" altLang="zh-CN" sz="2000" dirty="0">
                <a:solidFill>
                  <a:srgbClr val="0070C0"/>
                </a:solidFill>
                <a:latin typeface="Calibri" pitchFamily="34" charset="0"/>
                <a:ea typeface="Cambria Math" pitchFamily="18" charset="0"/>
                <a:cs typeface="Calibri" pitchFamily="34" charset="0"/>
              </a:rPr>
              <a:t>string </a:t>
            </a:r>
            <a:r>
              <a:rPr lang="en-US" altLang="zh-CN" sz="2000" dirty="0" err="1" smtClean="0">
                <a:solidFill>
                  <a:srgbClr val="0070C0"/>
                </a:solidFill>
                <a:latin typeface="Calibri" pitchFamily="34" charset="0"/>
                <a:ea typeface="Cambria Math" pitchFamily="18" charset="0"/>
                <a:cs typeface="Calibri" pitchFamily="34" charset="0"/>
              </a:rPr>
              <a:t>contentDisplay</a:t>
            </a:r>
            <a:r>
              <a:rPr lang="en-US" altLang="zh-CN" sz="2000" dirty="0">
                <a:solidFill>
                  <a:srgbClr val="0070C0"/>
                </a:solidFill>
                <a:latin typeface="Calibri" pitchFamily="34" charset="0"/>
                <a:ea typeface="Cambria Math" pitchFamily="18" charset="0"/>
                <a:cs typeface="Calibri" pitchFamily="34" charset="0"/>
              </a:rPr>
              <a:t> = </a:t>
            </a:r>
            <a:r>
              <a:rPr lang="en-US" altLang="zh-CN" sz="2000" dirty="0" err="1">
                <a:solidFill>
                  <a:srgbClr val="0070C0"/>
                </a:solidFill>
                <a:latin typeface="Calibri" pitchFamily="34" charset="0"/>
                <a:ea typeface="Cambria Math" pitchFamily="18" charset="0"/>
                <a:cs typeface="Calibri" pitchFamily="34" charset="0"/>
              </a:rPr>
              <a:t>highlighter.GetBestFragment</a:t>
            </a:r>
            <a:r>
              <a:rPr lang="en-US" altLang="zh-CN" sz="2000" dirty="0">
                <a:solidFill>
                  <a:srgbClr val="0070C0"/>
                </a:solidFill>
                <a:latin typeface="Calibri" pitchFamily="34" charset="0"/>
                <a:ea typeface="Cambria Math" pitchFamily="18" charset="0"/>
                <a:cs typeface="Calibri" pitchFamily="34" charset="0"/>
              </a:rPr>
              <a:t>(keyword, content); </a:t>
            </a:r>
            <a:endParaRPr lang="en-US" altLang="zh-CN" sz="2000" dirty="0" smtClean="0">
              <a:solidFill>
                <a:srgbClr val="0070C0"/>
              </a:solidFill>
              <a:latin typeface="Calibri" pitchFamily="34" charset="0"/>
              <a:ea typeface="Cambria Math" pitchFamily="18" charset="0"/>
              <a:cs typeface="Calibri" pitchFamily="34" charset="0"/>
            </a:endParaRPr>
          </a:p>
          <a:p>
            <a:pPr marL="320675" lvl="1" indent="0">
              <a:buNone/>
            </a:pPr>
            <a:r>
              <a:rPr lang="en-US" altLang="zh-CN" sz="2000" dirty="0" err="1">
                <a:latin typeface="Calibri" pitchFamily="34" charset="0"/>
                <a:ea typeface="Cambria Math" pitchFamily="18" charset="0"/>
                <a:cs typeface="Calibri" pitchFamily="34" charset="0"/>
              </a:rPr>
              <a:t>contentDisplay</a:t>
            </a:r>
            <a:r>
              <a:rPr lang="zh-CN" altLang="en-US" sz="2000" dirty="0" smtClean="0">
                <a:latin typeface="Calibri" pitchFamily="34" charset="0"/>
                <a:ea typeface="Cambria Math" pitchFamily="18" charset="0"/>
                <a:cs typeface="Calibri" pitchFamily="34" charset="0"/>
              </a:rPr>
              <a:t>的</a:t>
            </a:r>
            <a:r>
              <a:rPr lang="zh-CN" altLang="en-US" sz="2000" dirty="0" smtClean="0">
                <a:latin typeface="Calibri" pitchFamily="34" charset="0"/>
                <a:ea typeface="Cambria Math" pitchFamily="18" charset="0"/>
                <a:cs typeface="Calibri" pitchFamily="34" charset="0"/>
              </a:rPr>
              <a:t>值：</a:t>
            </a:r>
            <a:r>
              <a:rPr lang="en-US" altLang="zh-CN" sz="2000" dirty="0" smtClean="0">
                <a:latin typeface="Calibri" pitchFamily="34" charset="0"/>
                <a:ea typeface="Cambria Math" pitchFamily="18" charset="0"/>
                <a:cs typeface="Calibri" pitchFamily="34" charset="0"/>
              </a:rPr>
              <a:t>&lt;</a:t>
            </a:r>
            <a:r>
              <a:rPr lang="en-US" altLang="zh-CN" sz="2000" dirty="0" err="1">
                <a:latin typeface="Calibri" pitchFamily="34" charset="0"/>
                <a:ea typeface="Cambria Math" pitchFamily="18" charset="0"/>
                <a:cs typeface="Calibri" pitchFamily="34" charset="0"/>
              </a:rPr>
              <a:t>em</a:t>
            </a:r>
            <a:r>
              <a:rPr lang="en-US" altLang="zh-CN" sz="2000" dirty="0">
                <a:latin typeface="Calibri" pitchFamily="34" charset="0"/>
                <a:ea typeface="Cambria Math" pitchFamily="18" charset="0"/>
                <a:cs typeface="Calibri" pitchFamily="34" charset="0"/>
              </a:rPr>
              <a:t> class=‘</a:t>
            </a:r>
            <a:r>
              <a:rPr lang="en-US" altLang="zh-CN" sz="2000" dirty="0" smtClean="0">
                <a:latin typeface="Calibri" pitchFamily="34" charset="0"/>
                <a:ea typeface="Cambria Math" pitchFamily="18" charset="0"/>
                <a:cs typeface="Calibri" pitchFamily="34" charset="0"/>
              </a:rPr>
              <a:t>highlight’&gt;</a:t>
            </a:r>
            <a:r>
              <a:rPr lang="zh-CN" altLang="en-US" sz="2000" dirty="0" smtClean="0">
                <a:latin typeface="Calibri" pitchFamily="34" charset="0"/>
                <a:ea typeface="Cambria Math" pitchFamily="18" charset="0"/>
                <a:cs typeface="Calibri" pitchFamily="34" charset="0"/>
              </a:rPr>
              <a:t>伦敦</a:t>
            </a:r>
            <a:r>
              <a:rPr lang="en-US" altLang="zh-CN" sz="2000" dirty="0" smtClean="0">
                <a:latin typeface="Calibri" pitchFamily="34" charset="0"/>
                <a:ea typeface="Cambria Math" pitchFamily="18" charset="0"/>
                <a:cs typeface="Calibri" pitchFamily="34" charset="0"/>
              </a:rPr>
              <a:t>&lt;/</a:t>
            </a:r>
            <a:r>
              <a:rPr lang="en-US" altLang="zh-CN" sz="2000" dirty="0" err="1">
                <a:latin typeface="Calibri" pitchFamily="34" charset="0"/>
                <a:ea typeface="Cambria Math" pitchFamily="18" charset="0"/>
                <a:cs typeface="Calibri" pitchFamily="34" charset="0"/>
              </a:rPr>
              <a:t>em</a:t>
            </a:r>
            <a:r>
              <a:rPr lang="en-US" altLang="zh-CN" sz="2000" dirty="0" smtClean="0">
                <a:latin typeface="Calibri" pitchFamily="34" charset="0"/>
                <a:ea typeface="Cambria Math" pitchFamily="18" charset="0"/>
                <a:cs typeface="Calibri" pitchFamily="34" charset="0"/>
              </a:rPr>
              <a:t>&gt;</a:t>
            </a:r>
            <a:r>
              <a:rPr lang="zh-CN" altLang="en-US" sz="2000" dirty="0" smtClean="0">
                <a:latin typeface="Calibri" pitchFamily="34" charset="0"/>
                <a:ea typeface="Cambria Math" pitchFamily="18" charset="0"/>
                <a:cs typeface="Calibri" pitchFamily="34" charset="0"/>
              </a:rPr>
              <a:t>奥运会</a:t>
            </a:r>
            <a:endParaRPr lang="en-US" altLang="zh-CN" sz="2000" dirty="0" smtClean="0">
              <a:latin typeface="Calibri" pitchFamily="34" charset="0"/>
              <a:ea typeface="Cambria Math" pitchFamily="18" charset="0"/>
              <a:cs typeface="Calibri" pitchFamily="34" charset="0"/>
            </a:endParaRPr>
          </a:p>
          <a:p>
            <a:pPr marL="320675" lvl="1" indent="0">
              <a:buNone/>
            </a:pPr>
            <a:r>
              <a:rPr lang="en-US" altLang="zh-CN" sz="2000" dirty="0" err="1">
                <a:latin typeface="Calibri" pitchFamily="34" charset="0"/>
                <a:ea typeface="Cambria Math" pitchFamily="18" charset="0"/>
                <a:cs typeface="Calibri" pitchFamily="34" charset="0"/>
              </a:rPr>
              <a:t>contentDisplay</a:t>
            </a:r>
            <a:r>
              <a:rPr lang="zh-CN" altLang="en-US" sz="2000" dirty="0" smtClean="0">
                <a:latin typeface="Calibri" pitchFamily="34" charset="0"/>
                <a:ea typeface="Cambria Math" pitchFamily="18" charset="0"/>
                <a:cs typeface="Calibri" pitchFamily="34" charset="0"/>
              </a:rPr>
              <a:t>的</a:t>
            </a:r>
            <a:r>
              <a:rPr lang="zh-CN" altLang="en-US" sz="2000" dirty="0" smtClean="0">
                <a:latin typeface="Calibri" pitchFamily="34" charset="0"/>
                <a:ea typeface="Cambria Math" pitchFamily="18" charset="0"/>
                <a:cs typeface="Calibri" pitchFamily="34" charset="0"/>
              </a:rPr>
              <a:t>网页显示效果：</a:t>
            </a:r>
            <a:r>
              <a:rPr lang="zh-CN" altLang="en-US" sz="2000" dirty="0" smtClean="0">
                <a:solidFill>
                  <a:schemeClr val="accent2"/>
                </a:solidFill>
                <a:latin typeface="Calibri" pitchFamily="34" charset="0"/>
                <a:ea typeface="Cambria Math" pitchFamily="18" charset="0"/>
                <a:cs typeface="Calibri" pitchFamily="34" charset="0"/>
              </a:rPr>
              <a:t>伦敦</a:t>
            </a:r>
            <a:r>
              <a:rPr lang="zh-CN" altLang="en-US" sz="2000" dirty="0" smtClean="0">
                <a:latin typeface="Calibri" pitchFamily="34" charset="0"/>
                <a:ea typeface="Cambria Math" pitchFamily="18" charset="0"/>
                <a:cs typeface="Calibri" pitchFamily="34" charset="0"/>
              </a:rPr>
              <a:t>奥运会</a:t>
            </a:r>
            <a:endParaRPr lang="zh-CN" altLang="en-US" sz="2000" dirty="0">
              <a:latin typeface="Calibri" pitchFamily="34" charset="0"/>
              <a:ea typeface="Cambria Math" pitchFamily="18" charset="0"/>
              <a:cs typeface="Calibri" pitchFamily="34" charset="0"/>
            </a:endParaRPr>
          </a:p>
        </p:txBody>
      </p:sp>
    </p:spTree>
    <p:extLst>
      <p:ext uri="{BB962C8B-B14F-4D97-AF65-F5344CB8AC3E}">
        <p14:creationId xmlns:p14="http://schemas.microsoft.com/office/powerpoint/2010/main" val="1937914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Hardcover</Template>
  <TotalTime>0</TotalTime>
  <Words>6994</Words>
  <Application>Microsoft Office PowerPoint</Application>
  <PresentationFormat>全屏显示(4:3)</PresentationFormat>
  <Paragraphs>671</Paragraphs>
  <Slides>57</Slides>
  <Notes>30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WidescreenPresentation</vt:lpstr>
      <vt:lpstr>PowerPoint 演示文稿</vt:lpstr>
      <vt:lpstr> 目录</vt:lpstr>
      <vt:lpstr>一、全文检索的基础理论</vt:lpstr>
      <vt:lpstr>全文检索与搜索引擎</vt:lpstr>
      <vt:lpstr>全文检索的实现原理——倒排索引</vt:lpstr>
      <vt:lpstr>倒排索引文件示例</vt:lpstr>
      <vt:lpstr>全文检索的实现原理——分词技术</vt:lpstr>
      <vt:lpstr>Lucene的中文分词器（分析器）</vt:lpstr>
      <vt:lpstr>盘古分词代码示例</vt:lpstr>
      <vt:lpstr>全文检索 VS.数据库LIKE</vt:lpstr>
      <vt:lpstr>全文检索的系统结构</vt:lpstr>
      <vt:lpstr>二、Lucene全文检索技术概览</vt:lpstr>
      <vt:lpstr>Lucene与Lucene.net</vt:lpstr>
      <vt:lpstr>Lucene的技术特点</vt:lpstr>
      <vt:lpstr>Lucene的系统结构</vt:lpstr>
      <vt:lpstr>索引相关的核心类</vt:lpstr>
      <vt:lpstr>搜索相关的核心类</vt:lpstr>
      <vt:lpstr>三、使用Lucene进行索引</vt:lpstr>
      <vt:lpstr>创建索引的过程</vt:lpstr>
      <vt:lpstr>域索引选项和存储选项</vt:lpstr>
      <vt:lpstr>索引的其它操作</vt:lpstr>
      <vt:lpstr>索引时的字段处理</vt:lpstr>
      <vt:lpstr>评分机制与权重设置</vt:lpstr>
      <vt:lpstr>Lucene索引查看工具——LukeAll</vt:lpstr>
      <vt:lpstr>四、使用Lucene进行搜索</vt:lpstr>
      <vt:lpstr>实现简单的搜索功能</vt:lpstr>
      <vt:lpstr>Search方法的几种重载</vt:lpstr>
      <vt:lpstr>文本范围搜索（TermRangeQuery）</vt:lpstr>
      <vt:lpstr>数字范围搜索（NumericRangeQuery）</vt:lpstr>
      <vt:lpstr>RangeQuery的使用限制</vt:lpstr>
      <vt:lpstr>字符串前缀搜索（PrefixQuery）</vt:lpstr>
      <vt:lpstr>短语搜索（PhraseQuery）</vt:lpstr>
      <vt:lpstr>短语搜索代码示例</vt:lpstr>
      <vt:lpstr>组合多个搜索（BooleanQuery）</vt:lpstr>
      <vt:lpstr>搜索过滤（Filter）</vt:lpstr>
      <vt:lpstr>搜索过滤代码示例</vt:lpstr>
      <vt:lpstr>搜索排序（Sort）</vt:lpstr>
      <vt:lpstr>索引排序代码示例</vt:lpstr>
      <vt:lpstr>五、社会化开发平台搜索架构</vt:lpstr>
      <vt:lpstr>生产环境中的搜索技术难点</vt:lpstr>
      <vt:lpstr>近实时搜索（NRT）技术</vt:lpstr>
      <vt:lpstr>基于WCF技术实现集群环境下的搜索</vt:lpstr>
      <vt:lpstr>社会化开发平台搜索架构核心类</vt:lpstr>
      <vt:lpstr>Spacebuilder的搜索应用核心类</vt:lpstr>
      <vt:lpstr>SearcherFactory类的主要方法</vt:lpstr>
      <vt:lpstr>LuceneSearchBuilder类的使用</vt:lpstr>
      <vt:lpstr>Spacebuilder中的搜索过程</vt:lpstr>
      <vt:lpstr>Spacebuilder中调用WCF搜索服务</vt:lpstr>
      <vt:lpstr>Spacebuilder中实现增量索引</vt:lpstr>
      <vt:lpstr>六、代码示例：用户搜索</vt:lpstr>
      <vt:lpstr>用户搜索相关类</vt:lpstr>
      <vt:lpstr>索引文档（UserIndexDocument）</vt:lpstr>
      <vt:lpstr>搜索条件封装（UserFullTextQuery）</vt:lpstr>
      <vt:lpstr>搜索器实现（UserSearcher）</vt:lpstr>
      <vt:lpstr>搜索器实现（UserSearcher）</vt:lpstr>
      <vt:lpstr>增量索引（UserIndexEventModule）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
  <cp:revision>132</cp:revision>
  <dcterms:created xsi:type="dcterms:W3CDTF">2007-07-19T03:22:38Z</dcterms:created>
  <dcterms:modified xsi:type="dcterms:W3CDTF">2012-08-31T09:50:59Z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2052</vt:i4>
  </property>
  <property fmtid="{D5CDD505-2E9C-101B-9397-08002B2CF9AE}" pid="3" name="_Version">
    <vt:lpwstr>12.0.4518</vt:lpwstr>
  </property>
</Properties>
</file>