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0" r:id="rId6"/>
    <p:sldId id="25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7" r:id="rId23"/>
    <p:sldId id="308" r:id="rId24"/>
    <p:sldId id="309" r:id="rId25"/>
  </p:sldIdLst>
  <p:sldSz cx="9144000" cy="5143500"/>
  <p:notesSz cx="6858000" cy="9144000"/>
  <p:embeddedFontLst>
    <p:embeddedFont>
      <p:font typeface="Chivo Black"/>
      <p:bold r:id="rId29"/>
    </p:embeddedFont>
    <p:embeddedFont>
      <p:font typeface="Fredoka One" panose="02000000000000000000"/>
      <p:regular r:id="rId30"/>
    </p:embeddedFont>
    <p:embeddedFont>
      <p:font typeface="Chivo"/>
      <p:regular r:id="rId31"/>
    </p:embeddedFont>
    <p:embeddedFont>
      <p:font typeface="Chivo ExtraBold" charset="0"/>
      <p:bold r:id="rId32"/>
    </p:embeddedFont>
    <p:embeddedFont>
      <p:font typeface="Chivo Medium" charset="0"/>
      <p:regular r:id="rId33"/>
    </p:embeddedFont>
    <p:embeddedFont>
      <p:font typeface="Chivo" charset="0"/>
      <p:regular r:id="rId34"/>
      <p:bold r:id="rId35"/>
      <p:italic r:id="rId36"/>
      <p:boldItalic r:id="rId37"/>
    </p:embeddedFont>
    <p:embeddedFont>
      <p:font typeface="Chivo ExtraLight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85E2F9"/>
    <a:srgbClr val="9C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Book1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>
        <c:manualLayout>
          <c:xMode val="edge"/>
          <c:yMode val="edge"/>
          <c:x val="0.311388888888889"/>
          <c:y val="0.03333333333333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9CE3D3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"/>
              <c:layout>
                <c:manualLayout>
                  <c:x val="0.0283333333333333"/>
                  <c:y val="-0.011111111111111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[Book1]Sheet1!$G$1:$G$6</c:f>
              <c:numCache>
                <c:formatCode>General</c:formatCode>
                <c:ptCount val="6"/>
                <c:pt idx="0">
                  <c:v>246695</c:v>
                </c:pt>
                <c:pt idx="1">
                  <c:v>20076</c:v>
                </c:pt>
                <c:pt idx="2">
                  <c:v>3096</c:v>
                </c:pt>
                <c:pt idx="3">
                  <c:v>1471</c:v>
                </c:pt>
                <c:pt idx="4">
                  <c:v>1409</c:v>
                </c:pt>
                <c:pt idx="5">
                  <c:v>1398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[Book1]Sheet1!$K$1:$K$6</c:f>
              <c:numCache>
                <c:formatCode>General</c:formatCode>
                <c:ptCount val="6"/>
                <c:pt idx="0">
                  <c:v>1305</c:v>
                </c:pt>
                <c:pt idx="1">
                  <c:v>1758</c:v>
                </c:pt>
                <c:pt idx="2">
                  <c:v>2410</c:v>
                </c:pt>
                <c:pt idx="3">
                  <c:v>2665</c:v>
                </c:pt>
                <c:pt idx="4">
                  <c:v>2671</c:v>
                </c:pt>
                <c:pt idx="5">
                  <c:v>2694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{22,22,25,25,26,41}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22</c:v>
                      </c:pt>
                      <c:pt idx="1">
                        <c:v>22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26</c:v>
                      </c:pt>
                      <c:pt idx="5">
                        <c:v>41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2021715858694"/>
                  <c:y val="0.0061162079510703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[Book1]Sheet1!$K$11:$K$16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197</c:v>
                </c:pt>
                <c:pt idx="5">
                  <c:v>2537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{19,17,19,20,22,40}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</c:v>
                      </c:pt>
                      <c:pt idx="1">
                        <c:v>17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40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{0,0,2,23,233,2183}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23</c:v>
                      </c:pt>
                      <c:pt idx="4">
                        <c:v>233</c:v>
                      </c:pt>
                      <c:pt idx="5">
                        <c:v>2183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79588496609773"/>
          <c:y val="0.19203413940256"/>
          <c:w val="0.89489517574624"/>
          <c:h val="0.512312312312312"/>
        </c:manualLayout>
      </c:layout>
      <c:lineChart>
        <c:grouping val="standard"/>
        <c:varyColors val="0"/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0467617488894085"/>
                  <c:y val="-0.041725936462778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-0.0177694645779752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0.011222819733458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00467617488894085"/>
                  <c:y val="0.079658605974395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.00187046995557634"/>
                  <c:y val="0.079658605974395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[Book1]Sheet1!$K$22:$K$51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9</c:v>
                </c:pt>
                <c:pt idx="13">
                  <c:v>11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10</c:v>
                </c:pt>
                <c:pt idx="18">
                  <c:v>140</c:v>
                </c:pt>
                <c:pt idx="19">
                  <c:v>173</c:v>
                </c:pt>
                <c:pt idx="20">
                  <c:v>180</c:v>
                </c:pt>
                <c:pt idx="21">
                  <c:v>191</c:v>
                </c:pt>
                <c:pt idx="22">
                  <c:v>194</c:v>
                </c:pt>
                <c:pt idx="23">
                  <c:v>183</c:v>
                </c:pt>
                <c:pt idx="24">
                  <c:v>1754</c:v>
                </c:pt>
                <c:pt idx="25">
                  <c:v>2455</c:v>
                </c:pt>
                <c:pt idx="26">
                  <c:v>2557</c:v>
                </c:pt>
                <c:pt idx="27">
                  <c:v>2686</c:v>
                </c:pt>
                <c:pt idx="28">
                  <c:v>2569</c:v>
                </c:pt>
                <c:pt idx="29">
                  <c:v>2632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([Book1]Sheet1!$A$1:$A$6,[Book1]Sheet1!$C$1:$C$6)</c:f>
              <c:numCache>
                <c:formatCode>General</c:formatCode>
                <c:ptCount val="12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  <c:pt idx="6">
                  <c:v>1024</c:v>
                </c:pt>
                <c:pt idx="7">
                  <c:v>2048</c:v>
                </c:pt>
                <c:pt idx="8">
                  <c:v>4096</c:v>
                </c:pt>
                <c:pt idx="9">
                  <c:v>8192</c:v>
                </c:pt>
                <c:pt idx="10">
                  <c:v>16384</c:v>
                </c:pt>
                <c:pt idx="11">
                  <c:v>1024</c:v>
                </c:pt>
              </c:numCache>
            </c:numRef>
          </c:cat>
          <c:val>
            <c:numRef>
              <c:f>[Book1]Sheet1!$I$1:$I$6</c:f>
              <c:numCache>
                <c:formatCode>General</c:formatCode>
                <c:ptCount val="6"/>
                <c:pt idx="0">
                  <c:v>2150</c:v>
                </c:pt>
                <c:pt idx="1">
                  <c:v>2258</c:v>
                </c:pt>
                <c:pt idx="2">
                  <c:v>2392</c:v>
                </c:pt>
                <c:pt idx="3">
                  <c:v>2372</c:v>
                </c:pt>
                <c:pt idx="4">
                  <c:v>2363</c:v>
                </c:pt>
                <c:pt idx="5">
                  <c:v>2358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{22,22,25,25,26,41}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22</c:v>
                      </c:pt>
                      <c:pt idx="1">
                        <c:v>22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26</c:v>
                      </c:pt>
                      <c:pt idx="5">
                        <c:v>41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([Book1]Sheet1!$A$1:$A$6,[Book1]Sheet1!$C$1:$C$6)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  <c:pt idx="6">
                        <c:v>1024</c:v>
                      </c:pt>
                      <c:pt idx="7">
                        <c:v>2048</c:v>
                      </c:pt>
                      <c:pt idx="8">
                        <c:v>4096</c:v>
                      </c:pt>
                      <c:pt idx="9">
                        <c:v>8192</c:v>
                      </c:pt>
                      <c:pt idx="10">
                        <c:v>16384</c:v>
                      </c:pt>
                      <c:pt idx="11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{1305,1758,2410,2665,2671,2694}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1305</c:v>
                      </c:pt>
                      <c:pt idx="1">
                        <c:v>1758</c:v>
                      </c:pt>
                      <c:pt idx="2">
                        <c:v>2410</c:v>
                      </c:pt>
                      <c:pt idx="3">
                        <c:v>2665</c:v>
                      </c:pt>
                      <c:pt idx="4">
                        <c:v>2671</c:v>
                      </c:pt>
                      <c:pt idx="5">
                        <c:v>2694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59179265658747"/>
                  <c:y val="-0.0030856261249678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[Book1]Sheet1!$I$11:$I$16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23</c:v>
                </c:pt>
                <c:pt idx="4">
                  <c:v>233</c:v>
                </c:pt>
                <c:pt idx="5">
                  <c:v>2183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{19,17,19,20,22,40}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</c:v>
                      </c:pt>
                      <c:pt idx="1">
                        <c:v>17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40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{0,0,1,11,197,2537}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11</c:v>
                      </c:pt>
                      <c:pt idx="4">
                        <c:v>197</c:v>
                      </c:pt>
                      <c:pt idx="5">
                        <c:v>2537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50457151712382"/>
          <c:y val="0.190917661847894"/>
          <c:w val="0.897907949790795"/>
          <c:h val="0.51514770584538"/>
        </c:manualLayout>
      </c:layout>
      <c:lineChart>
        <c:grouping val="standard"/>
        <c:varyColors val="0"/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0719424460431655"/>
                  <c:y val="-0.020060790273556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00179856115107914"/>
                  <c:y val="0.069300911854103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.00359712230215827"/>
                  <c:y val="0.087537993920972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.000899280575539568"/>
                  <c:y val="0.0911854103343465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[Book1]Sheet1!$I$22:$I$51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212</c:v>
                </c:pt>
                <c:pt idx="19">
                  <c:v>232</c:v>
                </c:pt>
                <c:pt idx="20">
                  <c:v>232</c:v>
                </c:pt>
                <c:pt idx="21">
                  <c:v>232</c:v>
                </c:pt>
                <c:pt idx="22">
                  <c:v>232</c:v>
                </c:pt>
                <c:pt idx="23">
                  <c:v>232</c:v>
                </c:pt>
                <c:pt idx="24">
                  <c:v>2147</c:v>
                </c:pt>
                <c:pt idx="25">
                  <c:v>2171</c:v>
                </c:pt>
                <c:pt idx="26">
                  <c:v>2353</c:v>
                </c:pt>
                <c:pt idx="27">
                  <c:v>2354</c:v>
                </c:pt>
                <c:pt idx="28">
                  <c:v>2364</c:v>
                </c:pt>
                <c:pt idx="29">
                  <c:v>2352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Comparison between bases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93791676247413"/>
          <c:y val="0.103070472068173"/>
          <c:w val="0.767180194680769"/>
          <c:h val="0.626863249019343"/>
        </c:manualLayout>
      </c:layout>
      <c:lineChart>
        <c:grouping val="standard"/>
        <c:varyColors val="0"/>
        <c:ser>
          <c:idx val="0"/>
          <c:order val="0"/>
          <c:tx>
            <c:strRef>
              <c:f>"10 base"</c:f>
              <c:strCache>
                <c:ptCount val="1"/>
                <c:pt idx="0">
                  <c:v>10 base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[Book1]Sheet1!$I$57:$I$86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24</c:v>
                </c:pt>
                <c:pt idx="13">
                  <c:v>27</c:v>
                </c:pt>
                <c:pt idx="14">
                  <c:v>28</c:v>
                </c:pt>
                <c:pt idx="15">
                  <c:v>27</c:v>
                </c:pt>
                <c:pt idx="16">
                  <c:v>29</c:v>
                </c:pt>
                <c:pt idx="17">
                  <c:v>29</c:v>
                </c:pt>
                <c:pt idx="18">
                  <c:v>252</c:v>
                </c:pt>
                <c:pt idx="19">
                  <c:v>274</c:v>
                </c:pt>
                <c:pt idx="20">
                  <c:v>296</c:v>
                </c:pt>
                <c:pt idx="21">
                  <c:v>294</c:v>
                </c:pt>
                <c:pt idx="22">
                  <c:v>293</c:v>
                </c:pt>
                <c:pt idx="23">
                  <c:v>297</c:v>
                </c:pt>
                <c:pt idx="24">
                  <c:v>2531</c:v>
                </c:pt>
                <c:pt idx="25">
                  <c:v>2775</c:v>
                </c:pt>
                <c:pt idx="26">
                  <c:v>2978</c:v>
                </c:pt>
                <c:pt idx="27">
                  <c:v>2962</c:v>
                </c:pt>
                <c:pt idx="28">
                  <c:v>2964</c:v>
                </c:pt>
                <c:pt idx="29">
                  <c:v>2969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"2^10 base"</c:f>
              <c:strCache>
                <c:ptCount val="1"/>
                <c:pt idx="0">
                  <c:v>2^10 base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[Book1]Sheet1!$I$90:$I$119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21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216</c:v>
                </c:pt>
                <c:pt idx="19">
                  <c:v>234</c:v>
                </c:pt>
                <c:pt idx="20">
                  <c:v>234</c:v>
                </c:pt>
                <c:pt idx="21">
                  <c:v>233</c:v>
                </c:pt>
                <c:pt idx="22">
                  <c:v>233</c:v>
                </c:pt>
                <c:pt idx="23">
                  <c:v>234</c:v>
                </c:pt>
                <c:pt idx="24">
                  <c:v>2161</c:v>
                </c:pt>
                <c:pt idx="25">
                  <c:v>2343</c:v>
                </c:pt>
                <c:pt idx="26">
                  <c:v>2353</c:v>
                </c:pt>
                <c:pt idx="27">
                  <c:v>2350</c:v>
                </c:pt>
                <c:pt idx="28">
                  <c:v>2349</c:v>
                </c:pt>
                <c:pt idx="29">
                  <c:v>2353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"2^11 base"</c:f>
              <c:strCache>
                <c:ptCount val="1"/>
                <c:pt idx="0">
                  <c:v>2^11 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[Book1]Sheet1!$I$124:$I$152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22</c:v>
                </c:pt>
                <c:pt idx="18">
                  <c:v>215</c:v>
                </c:pt>
                <c:pt idx="19">
                  <c:v>232</c:v>
                </c:pt>
                <c:pt idx="20">
                  <c:v>233</c:v>
                </c:pt>
                <c:pt idx="21">
                  <c:v>234</c:v>
                </c:pt>
                <c:pt idx="22">
                  <c:v>231</c:v>
                </c:pt>
                <c:pt idx="23">
                  <c:v>233</c:v>
                </c:pt>
                <c:pt idx="24">
                  <c:v>2147</c:v>
                </c:pt>
                <c:pt idx="25">
                  <c:v>2350</c:v>
                </c:pt>
                <c:pt idx="26">
                  <c:v>2356</c:v>
                </c:pt>
                <c:pt idx="27">
                  <c:v>2351</c:v>
                </c:pt>
                <c:pt idx="28">
                  <c:v>2346</c:v>
                </c:pt>
              </c:numCache>
            </c:numRef>
          </c:val>
          <c:smooth val="0"/>
        </c:ser>
        <c:ser>
          <c:idx val="6"/>
          <c:order val="3"/>
          <c:tx>
            <c:strRef>
              <c:f>"10^3"</c:f>
              <c:strCache>
                <c:ptCount val="1"/>
                <c:pt idx="0">
                  <c:v>10^3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[Book1]Sheet1!$Y$90:$Y$118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23</c:v>
                </c:pt>
                <c:pt idx="18">
                  <c:v>210</c:v>
                </c:pt>
                <c:pt idx="19">
                  <c:v>228</c:v>
                </c:pt>
                <c:pt idx="20">
                  <c:v>228</c:v>
                </c:pt>
                <c:pt idx="21">
                  <c:v>228</c:v>
                </c:pt>
                <c:pt idx="22">
                  <c:v>229</c:v>
                </c:pt>
                <c:pt idx="23">
                  <c:v>229</c:v>
                </c:pt>
                <c:pt idx="24">
                  <c:v>2096</c:v>
                </c:pt>
                <c:pt idx="25">
                  <c:v>2299</c:v>
                </c:pt>
                <c:pt idx="26">
                  <c:v>2302</c:v>
                </c:pt>
                <c:pt idx="27">
                  <c:v>2305</c:v>
                </c:pt>
                <c:pt idx="28">
                  <c:v>2303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"10^8 base"</c:f>
              <c:strCache>
                <c:ptCount val="1"/>
                <c:pt idx="0">
                  <c:v>10^8 base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[Book1]Sheet1!$Y$156:$Y$185</c:f>
              <c:numCache>
                <c:formatCode>General</c:formatCode>
                <c:ptCount val="30"/>
                <c:pt idx="0">
                  <c:v>141</c:v>
                </c:pt>
                <c:pt idx="1">
                  <c:v>146</c:v>
                </c:pt>
                <c:pt idx="2">
                  <c:v>145</c:v>
                </c:pt>
                <c:pt idx="3">
                  <c:v>144</c:v>
                </c:pt>
                <c:pt idx="4">
                  <c:v>146</c:v>
                </c:pt>
                <c:pt idx="5">
                  <c:v>146</c:v>
                </c:pt>
                <c:pt idx="6">
                  <c:v>147</c:v>
                </c:pt>
                <c:pt idx="7">
                  <c:v>152</c:v>
                </c:pt>
                <c:pt idx="8">
                  <c:v>152</c:v>
                </c:pt>
                <c:pt idx="9">
                  <c:v>150</c:v>
                </c:pt>
                <c:pt idx="10">
                  <c:v>153</c:v>
                </c:pt>
                <c:pt idx="11">
                  <c:v>149</c:v>
                </c:pt>
                <c:pt idx="12">
                  <c:v>178</c:v>
                </c:pt>
                <c:pt idx="13">
                  <c:v>172</c:v>
                </c:pt>
                <c:pt idx="14">
                  <c:v>167</c:v>
                </c:pt>
                <c:pt idx="15">
                  <c:v>168</c:v>
                </c:pt>
                <c:pt idx="16">
                  <c:v>168</c:v>
                </c:pt>
                <c:pt idx="17">
                  <c:v>168</c:v>
                </c:pt>
                <c:pt idx="18">
                  <c:v>350</c:v>
                </c:pt>
                <c:pt idx="19">
                  <c:v>352</c:v>
                </c:pt>
                <c:pt idx="20">
                  <c:v>352</c:v>
                </c:pt>
                <c:pt idx="21">
                  <c:v>353</c:v>
                </c:pt>
                <c:pt idx="22">
                  <c:v>353</c:v>
                </c:pt>
                <c:pt idx="23">
                  <c:v>354</c:v>
                </c:pt>
                <c:pt idx="24">
                  <c:v>2235</c:v>
                </c:pt>
                <c:pt idx="25">
                  <c:v>2263</c:v>
                </c:pt>
                <c:pt idx="26">
                  <c:v>2273</c:v>
                </c:pt>
                <c:pt idx="27">
                  <c:v>2276</c:v>
                </c:pt>
                <c:pt idx="28">
                  <c:v>2273</c:v>
                </c:pt>
                <c:pt idx="29">
                  <c:v>2272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"2^20 base"</c:f>
              <c:strCache>
                <c:ptCount val="1"/>
                <c:pt idx="0">
                  <c:v>2^20 base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[Book1]Sheet1!$AP$59:$AP$87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23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22</c:v>
                </c:pt>
                <c:pt idx="17">
                  <c:v>22</c:v>
                </c:pt>
                <c:pt idx="18">
                  <c:v>215</c:v>
                </c:pt>
                <c:pt idx="19">
                  <c:v>216</c:v>
                </c:pt>
                <c:pt idx="20">
                  <c:v>220</c:v>
                </c:pt>
                <c:pt idx="21">
                  <c:v>221</c:v>
                </c:pt>
                <c:pt idx="22">
                  <c:v>217</c:v>
                </c:pt>
                <c:pt idx="23">
                  <c:v>218</c:v>
                </c:pt>
                <c:pt idx="24">
                  <c:v>2152</c:v>
                </c:pt>
                <c:pt idx="25">
                  <c:v>2174</c:v>
                </c:pt>
                <c:pt idx="26">
                  <c:v>2187</c:v>
                </c:pt>
                <c:pt idx="27">
                  <c:v>2188</c:v>
                </c:pt>
                <c:pt idx="28">
                  <c:v>2190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"10^6"</c:f>
              <c:strCache>
                <c:ptCount val="1"/>
                <c:pt idx="0">
                  <c:v>10^6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[Book1]Sheet1!$AP$90:$AP$118</c:f>
              <c:numCache>
                <c:formatCode>General</c:formatCode>
                <c:ptCount val="29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21</c:v>
                </c:pt>
                <c:pt idx="13">
                  <c:v>22</c:v>
                </c:pt>
                <c:pt idx="14">
                  <c:v>21</c:v>
                </c:pt>
                <c:pt idx="15">
                  <c:v>22</c:v>
                </c:pt>
                <c:pt idx="16">
                  <c:v>21</c:v>
                </c:pt>
                <c:pt idx="17">
                  <c:v>22</c:v>
                </c:pt>
                <c:pt idx="18">
                  <c:v>209</c:v>
                </c:pt>
                <c:pt idx="19">
                  <c:v>211</c:v>
                </c:pt>
                <c:pt idx="20">
                  <c:v>213</c:v>
                </c:pt>
                <c:pt idx="21">
                  <c:v>212</c:v>
                </c:pt>
                <c:pt idx="22">
                  <c:v>214</c:v>
                </c:pt>
                <c:pt idx="23">
                  <c:v>211</c:v>
                </c:pt>
                <c:pt idx="24">
                  <c:v>2102</c:v>
                </c:pt>
                <c:pt idx="25">
                  <c:v>2134</c:v>
                </c:pt>
                <c:pt idx="26">
                  <c:v>2143</c:v>
                </c:pt>
                <c:pt idx="27">
                  <c:v>2185</c:v>
                </c:pt>
                <c:pt idx="28">
                  <c:v>2140</c:v>
                </c:pt>
              </c:numCache>
            </c:numRef>
          </c:val>
          <c:smooth val="0"/>
        </c:ser>
        <c:ser>
          <c:idx val="9"/>
          <c:order val="8"/>
          <c:tx>
            <c:strRef>
              <c:f>"999999"</c:f>
              <c:strCache>
                <c:ptCount val="1"/>
                <c:pt idx="0">
                  <c:v>999999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[Book1]Sheet1!$AP$124:$AP$152</c:f>
              <c:numCache>
                <c:formatCode>General</c:formatCode>
                <c:ptCount val="2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210</c:v>
                </c:pt>
                <c:pt idx="19">
                  <c:v>214</c:v>
                </c:pt>
                <c:pt idx="20">
                  <c:v>212</c:v>
                </c:pt>
                <c:pt idx="21">
                  <c:v>215</c:v>
                </c:pt>
                <c:pt idx="22">
                  <c:v>215</c:v>
                </c:pt>
                <c:pt idx="23">
                  <c:v>212</c:v>
                </c:pt>
                <c:pt idx="24">
                  <c:v>2101</c:v>
                </c:pt>
                <c:pt idx="25">
                  <c:v>2123</c:v>
                </c:pt>
                <c:pt idx="26">
                  <c:v>2152</c:v>
                </c:pt>
                <c:pt idx="27">
                  <c:v>2139</c:v>
                </c:pt>
                <c:pt idx="28">
                  <c:v>2138</c:v>
                </c:pt>
              </c:numCache>
            </c:numRef>
          </c:val>
          <c:smooth val="0"/>
        </c:ser>
        <c:ser>
          <c:idx val="10"/>
          <c:order val="9"/>
          <c:tx>
            <c:strRef>
              <c:f>"99999"</c:f>
              <c:strCache>
                <c:ptCount val="1"/>
                <c:pt idx="0">
                  <c:v>99999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[Book1]Sheet1!$BF$59:$BF$87</c:f>
              <c:numCache>
                <c:formatCode>General</c:formatCode>
                <c:ptCount val="2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22</c:v>
                </c:pt>
                <c:pt idx="13">
                  <c:v>21</c:v>
                </c:pt>
                <c:pt idx="14">
                  <c:v>21</c:v>
                </c:pt>
                <c:pt idx="15">
                  <c:v>21</c:v>
                </c:pt>
                <c:pt idx="16">
                  <c:v>21</c:v>
                </c:pt>
                <c:pt idx="17">
                  <c:v>21</c:v>
                </c:pt>
                <c:pt idx="18">
                  <c:v>209</c:v>
                </c:pt>
                <c:pt idx="19">
                  <c:v>211</c:v>
                </c:pt>
                <c:pt idx="20">
                  <c:v>212</c:v>
                </c:pt>
                <c:pt idx="21">
                  <c:v>212</c:v>
                </c:pt>
                <c:pt idx="22">
                  <c:v>211</c:v>
                </c:pt>
                <c:pt idx="23">
                  <c:v>211</c:v>
                </c:pt>
                <c:pt idx="24">
                  <c:v>2103</c:v>
                </c:pt>
                <c:pt idx="25">
                  <c:v>2122</c:v>
                </c:pt>
                <c:pt idx="26">
                  <c:v>2136</c:v>
                </c:pt>
                <c:pt idx="27">
                  <c:v>2149</c:v>
                </c:pt>
                <c:pt idx="28">
                  <c:v>2143</c:v>
                </c:pt>
              </c:numCache>
            </c:numRef>
          </c:val>
          <c:smooth val="0"/>
        </c:ser>
        <c:ser>
          <c:idx val="3"/>
          <c:order val="10"/>
          <c:tx>
            <c:strRef>
              <c:f>"10^5 base"</c:f>
              <c:strCache>
                <c:ptCount val="1"/>
                <c:pt idx="0">
                  <c:v>10^5 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multiLvlStrRef>
              <c:f>[Book1]Sheet1!$A$57:$B$86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[Book1]Sheet1!$I$156:$I$185</c:f>
              <c:numCache>
                <c:formatCode>General</c:formatCode>
                <c:ptCount val="30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20</c:v>
                </c:pt>
                <c:pt idx="14">
                  <c:v>21</c:v>
                </c:pt>
                <c:pt idx="15">
                  <c:v>21</c:v>
                </c:pt>
                <c:pt idx="16">
                  <c:v>20</c:v>
                </c:pt>
                <c:pt idx="17">
                  <c:v>21</c:v>
                </c:pt>
                <c:pt idx="18">
                  <c:v>209</c:v>
                </c:pt>
                <c:pt idx="19">
                  <c:v>210</c:v>
                </c:pt>
                <c:pt idx="20">
                  <c:v>212</c:v>
                </c:pt>
                <c:pt idx="21">
                  <c:v>211</c:v>
                </c:pt>
                <c:pt idx="22">
                  <c:v>212</c:v>
                </c:pt>
                <c:pt idx="23">
                  <c:v>212</c:v>
                </c:pt>
                <c:pt idx="24">
                  <c:v>2096</c:v>
                </c:pt>
                <c:pt idx="25">
                  <c:v>2121</c:v>
                </c:pt>
                <c:pt idx="26">
                  <c:v>2133</c:v>
                </c:pt>
                <c:pt idx="27">
                  <c:v>2135</c:v>
                </c:pt>
                <c:pt idx="28">
                  <c:v>2133</c:v>
                </c:pt>
                <c:pt idx="29">
                  <c:v>2137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4206053"/>
        <c:axId val="337629272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"2^11 pow2 base"</c15:sqref>
                        </c15:formulaRef>
                      </c:ext>
                    </c:extLst>
                    <c:strCache>
                      <c:ptCount val="1"/>
                      <c:pt idx="0">
                        <c:v>2^11 pow2 base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elete val="1"/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[Book1]Sheet1!$A$57:$B$86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{1,1,1,0,1,1,3,3,3,2,3,2,21,24,24,24,24,21,220,241,254,244,251,250,2211,2486,2541,2553,2551}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3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24</c:v>
                      </c:pt>
                      <c:pt idx="14">
                        <c:v>24</c:v>
                      </c:pt>
                      <c:pt idx="15">
                        <c:v>24</c:v>
                      </c:pt>
                      <c:pt idx="16">
                        <c:v>24</c:v>
                      </c:pt>
                      <c:pt idx="17">
                        <c:v>21</c:v>
                      </c:pt>
                      <c:pt idx="18">
                        <c:v>220</c:v>
                      </c:pt>
                      <c:pt idx="19">
                        <c:v>241</c:v>
                      </c:pt>
                      <c:pt idx="20">
                        <c:v>254</c:v>
                      </c:pt>
                      <c:pt idx="21">
                        <c:v>244</c:v>
                      </c:pt>
                      <c:pt idx="22">
                        <c:v>251</c:v>
                      </c:pt>
                      <c:pt idx="23">
                        <c:v>250</c:v>
                      </c:pt>
                      <c:pt idx="24">
                        <c:v>2211</c:v>
                      </c:pt>
                      <c:pt idx="25">
                        <c:v>2486</c:v>
                      </c:pt>
                      <c:pt idx="26">
                        <c:v>2541</c:v>
                      </c:pt>
                      <c:pt idx="27">
                        <c:v>2553</c:v>
                      </c:pt>
                      <c:pt idx="28">
                        <c:v>2551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5420605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0" cap="flat" cmpd="dbl" algn="ctr">
            <a:noFill/>
            <a:round/>
          </a:ln>
          <a:effectLst/>
        </c:spPr>
        <c:txPr>
          <a:bodyPr rot="-54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337629272"/>
        <c:crosses val="autoZero"/>
        <c:auto val="1"/>
        <c:lblAlgn val="ctr"/>
        <c:lblOffset val="200"/>
        <c:tickMarkSkip val="20"/>
        <c:noMultiLvlLbl val="0"/>
      </c:catAx>
      <c:valAx>
        <c:axId val="33762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54206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7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8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9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t>All sorting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70001452011035"/>
          <c:y val="0.0187678498572011"/>
          <c:w val="0.905067518513141"/>
          <c:h val="0.647001223990208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7030A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[Book1]Sheet1!$G$22:$G$51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256</c:v>
                </c:pt>
                <c:pt idx="19">
                  <c:v>91</c:v>
                </c:pt>
                <c:pt idx="20">
                  <c:v>78</c:v>
                </c:pt>
                <c:pt idx="21">
                  <c:v>78</c:v>
                </c:pt>
                <c:pt idx="22">
                  <c:v>76</c:v>
                </c:pt>
                <c:pt idx="23">
                  <c:v>76</c:v>
                </c:pt>
                <c:pt idx="24">
                  <c:v>18950</c:v>
                </c:pt>
                <c:pt idx="25">
                  <c:v>2984</c:v>
                </c:pt>
                <c:pt idx="26">
                  <c:v>1424</c:v>
                </c:pt>
                <c:pt idx="27">
                  <c:v>1433</c:v>
                </c:pt>
                <c:pt idx="28">
                  <c:v>1414</c:v>
                </c:pt>
                <c:pt idx="29">
                  <c:v>1393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[Book1]Sheet1!$M$22:$M$51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202</c:v>
                </c:pt>
                <c:pt idx="19">
                  <c:v>212</c:v>
                </c:pt>
                <c:pt idx="20">
                  <c:v>219</c:v>
                </c:pt>
                <c:pt idx="21">
                  <c:v>218</c:v>
                </c:pt>
                <c:pt idx="22">
                  <c:v>215</c:v>
                </c:pt>
                <c:pt idx="23">
                  <c:v>217</c:v>
                </c:pt>
                <c:pt idx="24">
                  <c:v>2039</c:v>
                </c:pt>
                <c:pt idx="25">
                  <c:v>2142</c:v>
                </c:pt>
                <c:pt idx="26">
                  <c:v>2205</c:v>
                </c:pt>
                <c:pt idx="27">
                  <c:v>2185</c:v>
                </c:pt>
                <c:pt idx="28">
                  <c:v>2198</c:v>
                </c:pt>
                <c:pt idx="29">
                  <c:v>2213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rgbClr val="C0000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[Book1]Sheet1!$E$22:$E$51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166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14</c:v>
                </c:pt>
                <c:pt idx="11">
                  <c:v>166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14</c:v>
                </c:pt>
                <c:pt idx="17">
                  <c:v>168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16</c:v>
                </c:pt>
                <c:pt idx="23">
                  <c:v>168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40</c:v>
                </c:pt>
                <c:pt idx="29">
                  <c:v>191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"radix"</c:f>
              <c:strCache>
                <c:ptCount val="1"/>
                <c:pt idx="0">
                  <c:v>radix</c:v>
                </c:pt>
              </c:strCache>
            </c:strRef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[Book1]Sheet1!$I$22:$I$51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21</c:v>
                </c:pt>
                <c:pt idx="13">
                  <c:v>23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212</c:v>
                </c:pt>
                <c:pt idx="19">
                  <c:v>232</c:v>
                </c:pt>
                <c:pt idx="20">
                  <c:v>232</c:v>
                </c:pt>
                <c:pt idx="21">
                  <c:v>232</c:v>
                </c:pt>
                <c:pt idx="22">
                  <c:v>232</c:v>
                </c:pt>
                <c:pt idx="23">
                  <c:v>232</c:v>
                </c:pt>
                <c:pt idx="24">
                  <c:v>2147</c:v>
                </c:pt>
                <c:pt idx="25">
                  <c:v>2171</c:v>
                </c:pt>
                <c:pt idx="26">
                  <c:v>2353</c:v>
                </c:pt>
                <c:pt idx="27">
                  <c:v>2354</c:v>
                </c:pt>
                <c:pt idx="28">
                  <c:v>2364</c:v>
                </c:pt>
                <c:pt idx="29">
                  <c:v>2352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"shell"</c:f>
              <c:strCache>
                <c:ptCount val="1"/>
                <c:pt idx="0">
                  <c:v>shell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[Book1]Sheet1!$K$22:$K$51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9</c:v>
                </c:pt>
                <c:pt idx="13">
                  <c:v>11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10</c:v>
                </c:pt>
                <c:pt idx="18">
                  <c:v>140</c:v>
                </c:pt>
                <c:pt idx="19">
                  <c:v>173</c:v>
                </c:pt>
                <c:pt idx="20">
                  <c:v>180</c:v>
                </c:pt>
                <c:pt idx="21">
                  <c:v>191</c:v>
                </c:pt>
                <c:pt idx="22">
                  <c:v>194</c:v>
                </c:pt>
                <c:pt idx="23">
                  <c:v>183</c:v>
                </c:pt>
                <c:pt idx="24">
                  <c:v>1754</c:v>
                </c:pt>
                <c:pt idx="25">
                  <c:v>2455</c:v>
                </c:pt>
                <c:pt idx="26">
                  <c:v>2557</c:v>
                </c:pt>
                <c:pt idx="27">
                  <c:v>2686</c:v>
                </c:pt>
                <c:pt idx="28">
                  <c:v>2569</c:v>
                </c:pt>
                <c:pt idx="29">
                  <c:v>2632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</c:lineChart>
      <c:catAx>
        <c:axId val="98449093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6666666666667"/>
          <c:y val="0.176388888888889"/>
          <c:w val="0.884444444444444"/>
          <c:h val="0.621388888888889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85E2F9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0.00166666666666667"/>
                  <c:y val="-0.03611111111111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"/>
                  <c:y val="-0.04444444444444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316666666666667"/>
                  <c:y val="-0.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333333333333333"/>
                  <c:y val="-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75"/>
                  <c:y val="-0.058333333333333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[Book1]Sheet1!$G$11:$G$16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78</c:v>
                </c:pt>
                <c:pt idx="5">
                  <c:v>1425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27028587929541"/>
          <c:y val="0.115195632393085"/>
          <c:w val="0.900548657233612"/>
          <c:h val="0.544385805277525"/>
        </c:manualLayout>
      </c:layout>
      <c:lineChart>
        <c:grouping val="standard"/>
        <c:varyColors val="0"/>
        <c:ser>
          <c:idx val="0"/>
          <c:order val="0"/>
          <c:tx>
            <c:strRef>
              <c:f>"quick"</c:f>
              <c:strCache>
                <c:ptCount val="1"/>
                <c:pt idx="0">
                  <c:v>quick</c:v>
                </c:pt>
              </c:strCache>
            </c:strRef>
          </c:tx>
          <c:spPr>
            <a:ln w="22225" cap="rnd">
              <a:solidFill>
                <a:srgbClr val="85E2F9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112600111014194"/>
                  <c:y val="-0.033793907108373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0.0135154160213994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7"/>
              <c:layout>
                <c:manualLayout>
                  <c:x val="0"/>
                  <c:y val="-0.044947561178624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"/>
                  <c:y val="-0.018644914266688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9"/>
              <c:layout>
                <c:manualLayout>
                  <c:x val="0"/>
                  <c:y val="0.013817213251206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[Book1]Sheet1!$G$22:$G$51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256</c:v>
                </c:pt>
                <c:pt idx="19">
                  <c:v>91</c:v>
                </c:pt>
                <c:pt idx="20">
                  <c:v>78</c:v>
                </c:pt>
                <c:pt idx="21">
                  <c:v>78</c:v>
                </c:pt>
                <c:pt idx="22">
                  <c:v>76</c:v>
                </c:pt>
                <c:pt idx="23">
                  <c:v>76</c:v>
                </c:pt>
                <c:pt idx="24">
                  <c:v>18950</c:v>
                </c:pt>
                <c:pt idx="25">
                  <c:v>2984</c:v>
                </c:pt>
                <c:pt idx="26">
                  <c:v>1424</c:v>
                </c:pt>
                <c:pt idx="27">
                  <c:v>1433</c:v>
                </c:pt>
                <c:pt idx="28">
                  <c:v>1414</c:v>
                </c:pt>
                <c:pt idx="29">
                  <c:v>1393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</c:lineChart>
      <c:catAx>
        <c:axId val="984490930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2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bg1"/>
                    </a:solidFill>
                  </a:rPr>
                  <a:t>milliseconds (ms)</a:t>
                </a:r>
                <a:endParaRPr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[Book1]Sheet1!$M$1:$M$6</c:f>
              <c:numCache>
                <c:formatCode>General</c:formatCode>
                <c:ptCount val="6"/>
                <c:pt idx="0">
                  <c:v>1960</c:v>
                </c:pt>
                <c:pt idx="1">
                  <c:v>2130</c:v>
                </c:pt>
                <c:pt idx="2">
                  <c:v>2178</c:v>
                </c:pt>
                <c:pt idx="3">
                  <c:v>2258</c:v>
                </c:pt>
                <c:pt idx="4">
                  <c:v>2236</c:v>
                </c:pt>
                <c:pt idx="5">
                  <c:v>2168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237623762376238"/>
                  <c:y val="-0.0060929169840060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[Book1]Sheet1!$M$11:$M$16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22</c:v>
                </c:pt>
                <c:pt idx="4">
                  <c:v>221</c:v>
                </c:pt>
                <c:pt idx="5">
                  <c:v>2206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l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28543291578035"/>
          <c:y val="0.161666936922329"/>
          <c:w val="0.889813282911841"/>
          <c:h val="0.535008918436841"/>
        </c:manualLayout>
      </c:layout>
      <c:lineChart>
        <c:grouping val="standard"/>
        <c:varyColors val="0"/>
        <c:ser>
          <c:idx val="1"/>
          <c:order val="1"/>
          <c:tx>
            <c:strRef>
              <c:f>"merge"</c:f>
              <c:strCache>
                <c:ptCount val="1"/>
                <c:pt idx="0">
                  <c:v>merge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3"/>
              <c:layout>
                <c:manualLayout>
                  <c:x val="-0.0170140365801786"/>
                  <c:y val="-0.0396825396825397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-0.025521054870268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"/>
              <c:layout>
                <c:manualLayout>
                  <c:x val="-0.00935772011909826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6"/>
              <c:layout>
                <c:manualLayout>
                  <c:x val="0.000850701829008932"/>
                  <c:y val="0.10006901311249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0"/>
                  <c:y val="0.100069013112491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[Book1]Sheet1!$M$22:$M$51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202</c:v>
                </c:pt>
                <c:pt idx="19">
                  <c:v>212</c:v>
                </c:pt>
                <c:pt idx="20">
                  <c:v>219</c:v>
                </c:pt>
                <c:pt idx="21">
                  <c:v>218</c:v>
                </c:pt>
                <c:pt idx="22">
                  <c:v>215</c:v>
                </c:pt>
                <c:pt idx="23">
                  <c:v>217</c:v>
                </c:pt>
                <c:pt idx="24">
                  <c:v>2039</c:v>
                </c:pt>
                <c:pt idx="25">
                  <c:v>2142</c:v>
                </c:pt>
                <c:pt idx="26">
                  <c:v>2205</c:v>
                </c:pt>
                <c:pt idx="27">
                  <c:v>2185</c:v>
                </c:pt>
                <c:pt idx="28">
                  <c:v>2198</c:v>
                </c:pt>
                <c:pt idx="29">
                  <c:v>2213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"count"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</a:ln>
                  <a:effectLst>
                    <a:glow rad="139700">
                      <a:schemeClr val="accent3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{0,0,0,2,17,166,0,0,0,2,14,166,0,1,1,1,14,168,0,2,1,3,16,168,22,23,24,25,40,191}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2</c:v>
                      </c:pt>
                      <c:pt idx="4">
                        <c:v>17</c:v>
                      </c:pt>
                      <c:pt idx="5">
                        <c:v>166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2</c:v>
                      </c:pt>
                      <c:pt idx="10">
                        <c:v>14</c:v>
                      </c:pt>
                      <c:pt idx="11">
                        <c:v>166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14</c:v>
                      </c:pt>
                      <c:pt idx="17">
                        <c:v>168</c:v>
                      </c:pt>
                      <c:pt idx="18">
                        <c:v>0</c:v>
                      </c:pt>
                      <c:pt idx="19">
                        <c:v>2</c:v>
                      </c:pt>
                      <c:pt idx="20">
                        <c:v>1</c:v>
                      </c:pt>
                      <c:pt idx="21">
                        <c:v>3</c:v>
                      </c:pt>
                      <c:pt idx="22">
                        <c:v>16</c:v>
                      </c:pt>
                      <c:pt idx="23">
                        <c:v>168</c:v>
                      </c:pt>
                      <c:pt idx="24">
                        <c:v>22</c:v>
                      </c:pt>
                      <c:pt idx="25">
                        <c:v>23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40</c:v>
                      </c:pt>
                      <c:pt idx="29">
                        <c:v>191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elements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60000"/>
                  <a:lumOff val="4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[Book1]Sheet1!$A$1:$A$6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[Book1]Sheet1!$E$1:$E$6</c:f>
              <c:numCache>
                <c:formatCode>General</c:formatCode>
                <c:ptCount val="6"/>
                <c:pt idx="0">
                  <c:v>22</c:v>
                </c:pt>
                <c:pt idx="1">
                  <c:v>22</c:v>
                </c:pt>
                <c:pt idx="2">
                  <c:v>25</c:v>
                </c:pt>
                <c:pt idx="3">
                  <c:v>25</c:v>
                </c:pt>
                <c:pt idx="4">
                  <c:v>26</c:v>
                </c:pt>
                <c:pt idx="5">
                  <c:v>41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69303788"/>
        <c:axId val="1265914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{246695,20076,3096,1471,1409,1398}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246695</c:v>
                      </c:pt>
                      <c:pt idx="1">
                        <c:v>20076</c:v>
                      </c:pt>
                      <c:pt idx="2">
                        <c:v>3096</c:v>
                      </c:pt>
                      <c:pt idx="3">
                        <c:v>1471</c:v>
                      </c:pt>
                      <c:pt idx="4">
                        <c:v>1409</c:v>
                      </c:pt>
                      <c:pt idx="5">
                        <c:v>1398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[Book1]Sheet1!$A$1:$A$6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{1960,2130,2178,2258,2236,2168}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1960</c:v>
                      </c:pt>
                      <c:pt idx="1">
                        <c:v>2130</c:v>
                      </c:pt>
                      <c:pt idx="2">
                        <c:v>2178</c:v>
                      </c:pt>
                      <c:pt idx="3">
                        <c:v>2258</c:v>
                      </c:pt>
                      <c:pt idx="4">
                        <c:v>2236</c:v>
                      </c:pt>
                      <c:pt idx="5">
                        <c:v>2168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693037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max-number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>
            <c:manualLayout>
              <c:xMode val="edge"/>
              <c:yMode val="edge"/>
              <c:x val="0.38901435715438"/>
              <c:y val="0.867741935483871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12659147"/>
        <c:crosses val="autoZero"/>
        <c:auto val="1"/>
        <c:lblAlgn val="ctr"/>
        <c:lblOffset val="100"/>
        <c:noMultiLvlLbl val="0"/>
      </c:catAx>
      <c:valAx>
        <c:axId val="12659147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693037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cap="none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r>
              <a:rPr>
                <a:solidFill>
                  <a:schemeClr val="accent6"/>
                </a:solidFill>
              </a:rPr>
              <a:t>10.000.000 max-number</a:t>
            </a:r>
            <a:endParaRPr>
              <a:solidFill>
                <a:schemeClr val="accent6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52777777777778"/>
          <c:y val="0.173611111111111"/>
          <c:w val="0.884166666666667"/>
          <c:h val="0.619768518518519"/>
        </c:manualLayout>
      </c:layout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[Book1]Sheet1!$B$11:$B$16</c:f>
              <c:numCache>
                <c:formatCode>General</c:formatCode>
                <c:ptCount val="6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10000000</c:v>
                </c:pt>
              </c:numCache>
            </c:numRef>
          </c:cat>
          <c:val>
            <c:numRef>
              <c:f>[Book1]Sheet1!$E$11:$E$16</c:f>
              <c:numCache>
                <c:formatCode>General</c:formatCode>
                <c:ptCount val="6"/>
                <c:pt idx="0">
                  <c:v>19</c:v>
                </c:pt>
                <c:pt idx="1">
                  <c:v>17</c:v>
                </c:pt>
                <c:pt idx="2">
                  <c:v>19</c:v>
                </c:pt>
                <c:pt idx="3">
                  <c:v>20</c:v>
                </c:pt>
                <c:pt idx="4">
                  <c:v>22</c:v>
                </c:pt>
                <c:pt idx="5">
                  <c:v>40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6449668"/>
        <c:axId val="4700950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{0,0,1,7,78,1425}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7</c:v>
                      </c:pt>
                      <c:pt idx="4">
                        <c:v>78</c:v>
                      </c:pt>
                      <c:pt idx="5">
                        <c:v>1425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{0,0,2,22,221,2206}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22</c:v>
                      </c:pt>
                      <c:pt idx="4">
                        <c:v>221</c:v>
                      </c:pt>
                      <c:pt idx="5">
                        <c:v>2206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[Book1]Sheet1!$B$11:$B$16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</c:v>
                      </c:pt>
                      <c:pt idx="1">
                        <c:v>1000</c:v>
                      </c:pt>
                      <c:pt idx="2">
                        <c:v>10000</c:v>
                      </c:pt>
                      <c:pt idx="3">
                        <c:v>100000</c:v>
                      </c:pt>
                      <c:pt idx="4">
                        <c:v>1000000</c:v>
                      </c:pt>
                      <c:pt idx="5">
                        <c:v>10000000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{0,0,2,23,233,2183}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2</c:v>
                      </c:pt>
                      <c:pt idx="3">
                        <c:v>23</c:v>
                      </c:pt>
                      <c:pt idx="4">
                        <c:v>233</c:v>
                      </c:pt>
                      <c:pt idx="5">
                        <c:v>2183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7164496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number of elements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470095028"/>
        <c:crosses val="autoZero"/>
        <c:auto val="1"/>
        <c:lblAlgn val="ctr"/>
        <c:lblOffset val="100"/>
        <c:noMultiLvlLbl val="0"/>
      </c:catAx>
      <c:valAx>
        <c:axId val="47009502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>
                    <a:solidFill>
                      <a:schemeClr val="accent6"/>
                    </a:solidFill>
                  </a:rPr>
                  <a:t>milliseconds (ms)</a:t>
                </a:r>
                <a:endParaRPr>
                  <a:solidFill>
                    <a:schemeClr val="accent6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</a:p>
        </c:txPr>
        <c:crossAx val="7164496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>
          <a:solidFill>
            <a:schemeClr val="accent6"/>
          </a:solidFill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849757673667205"/>
          <c:y val="0.189547581903276"/>
          <c:w val="0.89809985383491"/>
          <c:h val="0.518627145085803"/>
        </c:manualLayout>
      </c:layout>
      <c:lineChart>
        <c:grouping val="standard"/>
        <c:varyColors val="0"/>
        <c:ser>
          <c:idx val="2"/>
          <c:order val="2"/>
          <c:tx>
            <c:strRef>
              <c:f>"count"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bg2">
                  <a:lumMod val="60000"/>
                  <a:lumOff val="4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4"/>
              <c:layout>
                <c:manualLayout>
                  <c:x val="-0.0101546272790215"/>
                  <c:y val="-0.0112324492979719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0.0156935148857604"/>
                  <c:y val="-0.013104524180967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-0.0138472190168474"/>
                  <c:y val="-0.0149765990639626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175398107546734"/>
                  <c:y val="-0.0224648985959438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0.011077775213478"/>
                  <c:y val="-0.0374414976599064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8"/>
              <c:layout>
                <c:manualLayout>
                  <c:x val="-0.0203092545580429"/>
                  <c:y val="-0.0187207488299532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[Book1]Sheet1!$A$22:$B$51</c:f>
              <c:multiLvlStrCache>
                <c:ptCount val="30"/>
                <c:lvl>
                  <c:pt idx="0">
                    <c:v>1000</c:v>
                  </c:pt>
                  <c:pt idx="1">
                    <c:v>1000</c:v>
                  </c:pt>
                  <c:pt idx="2">
                    <c:v>1000</c:v>
                  </c:pt>
                  <c:pt idx="3">
                    <c:v>1000</c:v>
                  </c:pt>
                  <c:pt idx="4">
                    <c:v>1000</c:v>
                  </c:pt>
                  <c:pt idx="5">
                    <c:v>1000</c:v>
                  </c:pt>
                  <c:pt idx="6">
                    <c:v>10000</c:v>
                  </c:pt>
                  <c:pt idx="7">
                    <c:v>10000</c:v>
                  </c:pt>
                  <c:pt idx="8">
                    <c:v>10000</c:v>
                  </c:pt>
                  <c:pt idx="9">
                    <c:v>10000</c:v>
                  </c:pt>
                  <c:pt idx="10">
                    <c:v>10000</c:v>
                  </c:pt>
                  <c:pt idx="11">
                    <c:v>10000</c:v>
                  </c:pt>
                  <c:pt idx="12">
                    <c:v>100000</c:v>
                  </c:pt>
                  <c:pt idx="13">
                    <c:v>100000</c:v>
                  </c:pt>
                  <c:pt idx="14">
                    <c:v>100000</c:v>
                  </c:pt>
                  <c:pt idx="15">
                    <c:v>100000</c:v>
                  </c:pt>
                  <c:pt idx="16">
                    <c:v>100000</c:v>
                  </c:pt>
                  <c:pt idx="17">
                    <c:v>100000</c:v>
                  </c:pt>
                  <c:pt idx="18">
                    <c:v>1000000</c:v>
                  </c:pt>
                  <c:pt idx="19">
                    <c:v>1000000</c:v>
                  </c:pt>
                  <c:pt idx="20">
                    <c:v>1000000</c:v>
                  </c:pt>
                  <c:pt idx="21">
                    <c:v>1000000</c:v>
                  </c:pt>
                  <c:pt idx="22">
                    <c:v>1000000</c:v>
                  </c:pt>
                  <c:pt idx="23">
                    <c:v>1000000</c:v>
                  </c:pt>
                  <c:pt idx="24">
                    <c:v>10000000</c:v>
                  </c:pt>
                  <c:pt idx="25">
                    <c:v>10000000</c:v>
                  </c:pt>
                  <c:pt idx="26">
                    <c:v>10000000</c:v>
                  </c:pt>
                  <c:pt idx="27">
                    <c:v>10000000</c:v>
                  </c:pt>
                  <c:pt idx="28">
                    <c:v>10000000</c:v>
                  </c:pt>
                  <c:pt idx="29">
                    <c:v>10000000</c:v>
                  </c:pt>
                </c:lvl>
                <c:lvl>
                  <c:pt idx="0">
                    <c:v>1000</c:v>
                  </c:pt>
                  <c:pt idx="1">
                    <c:v>10000</c:v>
                  </c:pt>
                  <c:pt idx="2">
                    <c:v>100000</c:v>
                  </c:pt>
                  <c:pt idx="3">
                    <c:v>1000000</c:v>
                  </c:pt>
                  <c:pt idx="4">
                    <c:v>10000000</c:v>
                  </c:pt>
                  <c:pt idx="5">
                    <c:v>100000000</c:v>
                  </c:pt>
                  <c:pt idx="6">
                    <c:v>1000</c:v>
                  </c:pt>
                  <c:pt idx="7">
                    <c:v>10000</c:v>
                  </c:pt>
                  <c:pt idx="8">
                    <c:v>100000</c:v>
                  </c:pt>
                  <c:pt idx="9">
                    <c:v>1000000</c:v>
                  </c:pt>
                  <c:pt idx="10">
                    <c:v>10000000</c:v>
                  </c:pt>
                  <c:pt idx="11">
                    <c:v>100000000</c:v>
                  </c:pt>
                  <c:pt idx="12">
                    <c:v>1000</c:v>
                  </c:pt>
                  <c:pt idx="13">
                    <c:v>10000</c:v>
                  </c:pt>
                  <c:pt idx="14">
                    <c:v>100000</c:v>
                  </c:pt>
                  <c:pt idx="15">
                    <c:v>1000000</c:v>
                  </c:pt>
                  <c:pt idx="16">
                    <c:v>10000000</c:v>
                  </c:pt>
                  <c:pt idx="17">
                    <c:v>100000000</c:v>
                  </c:pt>
                  <c:pt idx="18">
                    <c:v>1000</c:v>
                  </c:pt>
                  <c:pt idx="19">
                    <c:v>10000</c:v>
                  </c:pt>
                  <c:pt idx="20">
                    <c:v>100000</c:v>
                  </c:pt>
                  <c:pt idx="21">
                    <c:v>1000000</c:v>
                  </c:pt>
                  <c:pt idx="22">
                    <c:v>10000000</c:v>
                  </c:pt>
                  <c:pt idx="23">
                    <c:v>100000000</c:v>
                  </c:pt>
                  <c:pt idx="24">
                    <c:v>1000</c:v>
                  </c:pt>
                  <c:pt idx="25">
                    <c:v>10000</c:v>
                  </c:pt>
                  <c:pt idx="26">
                    <c:v>100000</c:v>
                  </c:pt>
                  <c:pt idx="27">
                    <c:v>1000000</c:v>
                  </c:pt>
                  <c:pt idx="28">
                    <c:v>10000000</c:v>
                  </c:pt>
                  <c:pt idx="29">
                    <c:v>100000000</c:v>
                  </c:pt>
                </c:lvl>
              </c:multiLvlStrCache>
            </c:multiLvlStrRef>
          </c:cat>
          <c:val>
            <c:numRef>
              <c:f>[Book1]Sheet1!$E$22:$E$51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17</c:v>
                </c:pt>
                <c:pt idx="5">
                  <c:v>166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14</c:v>
                </c:pt>
                <c:pt idx="11">
                  <c:v>166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14</c:v>
                </c:pt>
                <c:pt idx="17">
                  <c:v>168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16</c:v>
                </c:pt>
                <c:pt idx="23">
                  <c:v>168</c:v>
                </c:pt>
                <c:pt idx="24">
                  <c:v>22</c:v>
                </c:pt>
                <c:pt idx="25">
                  <c:v>23</c:v>
                </c:pt>
                <c:pt idx="26">
                  <c:v>24</c:v>
                </c:pt>
                <c:pt idx="27">
                  <c:v>25</c:v>
                </c:pt>
                <c:pt idx="28">
                  <c:v>40</c:v>
                </c:pt>
                <c:pt idx="29">
                  <c:v>191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84490930"/>
        <c:axId val="22906864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"quick"</c15:sqref>
                        </c15:formulaRef>
                      </c:ext>
                    </c:extLst>
                    <c:strCache>
                      <c:ptCount val="1"/>
                      <c:pt idx="0">
                        <c:v>quick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{0,0,0,0,0,0,0,0,1,0,1,1,8,6,7,7,7,7,256,91,78,78,76,76,18950,2984,1424,1433,1414,1393}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0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8</c:v>
                      </c:pt>
                      <c:pt idx="13">
                        <c:v>6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7</c:v>
                      </c:pt>
                      <c:pt idx="18">
                        <c:v>256</c:v>
                      </c:pt>
                      <c:pt idx="19">
                        <c:v>91</c:v>
                      </c:pt>
                      <c:pt idx="20">
                        <c:v>78</c:v>
                      </c:pt>
                      <c:pt idx="21">
                        <c:v>78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18950</c:v>
                      </c:pt>
                      <c:pt idx="25">
                        <c:v>2984</c:v>
                      </c:pt>
                      <c:pt idx="26">
                        <c:v>1424</c:v>
                      </c:pt>
                      <c:pt idx="27">
                        <c:v>1433</c:v>
                      </c:pt>
                      <c:pt idx="28">
                        <c:v>1414</c:v>
                      </c:pt>
                      <c:pt idx="29">
                        <c:v>1393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"merge"</c15:sqref>
                        </c15:formulaRef>
                      </c:ext>
                    </c:extLst>
                    <c:strCache>
                      <c:ptCount val="1"/>
                      <c:pt idx="0">
                        <c:v>merge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</a:ln>
                  <a:effectLst>
                    <a:glow rad="139700">
                      <a:schemeClr val="accent2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{0,0,0,0,0,0,3,2,3,2,2,3,22,22,23,22,22,22,202,212,219,218,215,217,2039,2142,2205,2185,2198,2213}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22</c:v>
                      </c:pt>
                      <c:pt idx="13">
                        <c:v>22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202</c:v>
                      </c:pt>
                      <c:pt idx="19">
                        <c:v>212</c:v>
                      </c:pt>
                      <c:pt idx="20">
                        <c:v>219</c:v>
                      </c:pt>
                      <c:pt idx="21">
                        <c:v>218</c:v>
                      </c:pt>
                      <c:pt idx="22">
                        <c:v>215</c:v>
                      </c:pt>
                      <c:pt idx="23">
                        <c:v>217</c:v>
                      </c:pt>
                      <c:pt idx="24">
                        <c:v>2039</c:v>
                      </c:pt>
                      <c:pt idx="25">
                        <c:v>2142</c:v>
                      </c:pt>
                      <c:pt idx="26">
                        <c:v>2205</c:v>
                      </c:pt>
                      <c:pt idx="27">
                        <c:v>2185</c:v>
                      </c:pt>
                      <c:pt idx="28">
                        <c:v>2198</c:v>
                      </c:pt>
                      <c:pt idx="29">
                        <c:v>2213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"radix"</c15:sqref>
                        </c15:formulaRef>
                      </c:ext>
                    </c:extLst>
                    <c:strCache>
                      <c:ptCount val="1"/>
                      <c:pt idx="0">
                        <c:v>radix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</a:ln>
                  <a:effectLst>
                    <a:glow rad="139700">
                      <a:schemeClr val="accent4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{0,1,0,0,0,1,2,2,2,3,2,2,21,23,23,22,22,22,212,232,232,232,232,232,2147,2171,2353,2354,2364,2352}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0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21</c:v>
                      </c:pt>
                      <c:pt idx="13">
                        <c:v>23</c:v>
                      </c:pt>
                      <c:pt idx="14">
                        <c:v>23</c:v>
                      </c:pt>
                      <c:pt idx="15">
                        <c:v>22</c:v>
                      </c:pt>
                      <c:pt idx="16">
                        <c:v>22</c:v>
                      </c:pt>
                      <c:pt idx="17">
                        <c:v>22</c:v>
                      </c:pt>
                      <c:pt idx="18">
                        <c:v>212</c:v>
                      </c:pt>
                      <c:pt idx="19">
                        <c:v>232</c:v>
                      </c:pt>
                      <c:pt idx="20">
                        <c:v>232</c:v>
                      </c:pt>
                      <c:pt idx="21">
                        <c:v>232</c:v>
                      </c:pt>
                      <c:pt idx="22">
                        <c:v>232</c:v>
                      </c:pt>
                      <c:pt idx="23">
                        <c:v>232</c:v>
                      </c:pt>
                      <c:pt idx="24">
                        <c:v>2147</c:v>
                      </c:pt>
                      <c:pt idx="25">
                        <c:v>2171</c:v>
                      </c:pt>
                      <c:pt idx="26">
                        <c:v>2353</c:v>
                      </c:pt>
                      <c:pt idx="27">
                        <c:v>2354</c:v>
                      </c:pt>
                      <c:pt idx="28">
                        <c:v>2364</c:v>
                      </c:pt>
                      <c:pt idx="29">
                        <c:v>2352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"shell"</c15:sqref>
                        </c15:formulaRef>
                      </c:ext>
                    </c:extLst>
                    <c:strCache>
                      <c:ptCount val="1"/>
                      <c:pt idx="0">
                        <c:v>shell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</a:ln>
                  <a:effectLst>
                    <a:glow rad="139700">
                      <a:schemeClr val="accent5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dLbls>
                  <c:numFmt formatCode="General" sourceLinked="1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9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50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[Book1]Sheet1!$A$22:$B$51</c15:sqref>
                        </c15:formulaRef>
                      </c:ext>
                    </c:extLst>
                    <c:multiLvlStrCache>
                      <c:ptCount val="30"/>
                      <c:lvl>
                        <c:pt idx="0">
                          <c:v>1000</c:v>
                        </c:pt>
                        <c:pt idx="1">
                          <c:v>1000</c:v>
                        </c:pt>
                        <c:pt idx="2">
                          <c:v>1000</c:v>
                        </c:pt>
                        <c:pt idx="3">
                          <c:v>1000</c:v>
                        </c:pt>
                        <c:pt idx="4">
                          <c:v>1000</c:v>
                        </c:pt>
                        <c:pt idx="5">
                          <c:v>1000</c:v>
                        </c:pt>
                        <c:pt idx="6">
                          <c:v>10000</c:v>
                        </c:pt>
                        <c:pt idx="7">
                          <c:v>10000</c:v>
                        </c:pt>
                        <c:pt idx="8">
                          <c:v>10000</c:v>
                        </c:pt>
                        <c:pt idx="9">
                          <c:v>10000</c:v>
                        </c:pt>
                        <c:pt idx="10">
                          <c:v>10000</c:v>
                        </c:pt>
                        <c:pt idx="11">
                          <c:v>10000</c:v>
                        </c:pt>
                        <c:pt idx="12">
                          <c:v>100000</c:v>
                        </c:pt>
                        <c:pt idx="13">
                          <c:v>100000</c:v>
                        </c:pt>
                        <c:pt idx="14">
                          <c:v>100000</c:v>
                        </c:pt>
                        <c:pt idx="15">
                          <c:v>100000</c:v>
                        </c:pt>
                        <c:pt idx="16">
                          <c:v>100000</c:v>
                        </c:pt>
                        <c:pt idx="17">
                          <c:v>100000</c:v>
                        </c:pt>
                        <c:pt idx="18">
                          <c:v>1000000</c:v>
                        </c:pt>
                        <c:pt idx="19">
                          <c:v>1000000</c:v>
                        </c:pt>
                        <c:pt idx="20">
                          <c:v>1000000</c:v>
                        </c:pt>
                        <c:pt idx="21">
                          <c:v>1000000</c:v>
                        </c:pt>
                        <c:pt idx="22">
                          <c:v>1000000</c:v>
                        </c:pt>
                        <c:pt idx="23">
                          <c:v>1000000</c:v>
                        </c:pt>
                        <c:pt idx="24">
                          <c:v>10000000</c:v>
                        </c:pt>
                        <c:pt idx="25">
                          <c:v>10000000</c:v>
                        </c:pt>
                        <c:pt idx="26">
                          <c:v>10000000</c:v>
                        </c:pt>
                        <c:pt idx="27">
                          <c:v>10000000</c:v>
                        </c:pt>
                        <c:pt idx="28">
                          <c:v>10000000</c:v>
                        </c:pt>
                        <c:pt idx="29">
                          <c:v>10000000</c:v>
                        </c:pt>
                      </c:lvl>
                      <c:lvl>
                        <c:pt idx="0">
                          <c:v>1000</c:v>
                        </c:pt>
                        <c:pt idx="1">
                          <c:v>10000</c:v>
                        </c:pt>
                        <c:pt idx="2">
                          <c:v>100000</c:v>
                        </c:pt>
                        <c:pt idx="3">
                          <c:v>1000000</c:v>
                        </c:pt>
                        <c:pt idx="4">
                          <c:v>10000000</c:v>
                        </c:pt>
                        <c:pt idx="5">
                          <c:v>100000000</c:v>
                        </c:pt>
                        <c:pt idx="6">
                          <c:v>1000</c:v>
                        </c:pt>
                        <c:pt idx="7">
                          <c:v>10000</c:v>
                        </c:pt>
                        <c:pt idx="8">
                          <c:v>100000</c:v>
                        </c:pt>
                        <c:pt idx="9">
                          <c:v>1000000</c:v>
                        </c:pt>
                        <c:pt idx="10">
                          <c:v>10000000</c:v>
                        </c:pt>
                        <c:pt idx="11">
                          <c:v>100000000</c:v>
                        </c:pt>
                        <c:pt idx="12">
                          <c:v>1000</c:v>
                        </c:pt>
                        <c:pt idx="13">
                          <c:v>10000</c:v>
                        </c:pt>
                        <c:pt idx="14">
                          <c:v>100000</c:v>
                        </c:pt>
                        <c:pt idx="15">
                          <c:v>1000000</c:v>
                        </c:pt>
                        <c:pt idx="16">
                          <c:v>10000000</c:v>
                        </c:pt>
                        <c:pt idx="17">
                          <c:v>100000000</c:v>
                        </c:pt>
                        <c:pt idx="18">
                          <c:v>1000</c:v>
                        </c:pt>
                        <c:pt idx="19">
                          <c:v>10000</c:v>
                        </c:pt>
                        <c:pt idx="20">
                          <c:v>100000</c:v>
                        </c:pt>
                        <c:pt idx="21">
                          <c:v>1000000</c:v>
                        </c:pt>
                        <c:pt idx="22">
                          <c:v>10000000</c:v>
                        </c:pt>
                        <c:pt idx="23">
                          <c:v>100000000</c:v>
                        </c:pt>
                        <c:pt idx="24">
                          <c:v>1000</c:v>
                        </c:pt>
                        <c:pt idx="25">
                          <c:v>10000</c:v>
                        </c:pt>
                        <c:pt idx="26">
                          <c:v>100000</c:v>
                        </c:pt>
                        <c:pt idx="27">
                          <c:v>1000000</c:v>
                        </c:pt>
                        <c:pt idx="28">
                          <c:v>10000000</c:v>
                        </c:pt>
                        <c:pt idx="29">
                          <c:v>100000000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{1,0,0,0,1,0,1,1,1,1,1,0,9,11,10,11,11,10,140,173,180,191,194,183,1754,2455,2557,2686,2569,2632}</c15:sqref>
                        </c15:formulaRef>
                      </c:ext>
                    </c:extLst>
                    <c:numCache>
                      <c:formatCode>General</c:formatCode>
                      <c:ptCount val="30"/>
                      <c:pt idx="0">
                        <c:v>1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0</c:v>
                      </c:pt>
                      <c:pt idx="12">
                        <c:v>9</c:v>
                      </c:pt>
                      <c:pt idx="13">
                        <c:v>11</c:v>
                      </c:pt>
                      <c:pt idx="14">
                        <c:v>10</c:v>
                      </c:pt>
                      <c:pt idx="15">
                        <c:v>11</c:v>
                      </c:pt>
                      <c:pt idx="16">
                        <c:v>11</c:v>
                      </c:pt>
                      <c:pt idx="17">
                        <c:v>10</c:v>
                      </c:pt>
                      <c:pt idx="18">
                        <c:v>140</c:v>
                      </c:pt>
                      <c:pt idx="19">
                        <c:v>173</c:v>
                      </c:pt>
                      <c:pt idx="20">
                        <c:v>180</c:v>
                      </c:pt>
                      <c:pt idx="21">
                        <c:v>191</c:v>
                      </c:pt>
                      <c:pt idx="22">
                        <c:v>194</c:v>
                      </c:pt>
                      <c:pt idx="23">
                        <c:v>183</c:v>
                      </c:pt>
                      <c:pt idx="24">
                        <c:v>1754</c:v>
                      </c:pt>
                      <c:pt idx="25">
                        <c:v>2455</c:v>
                      </c:pt>
                      <c:pt idx="26">
                        <c:v>2557</c:v>
                      </c:pt>
                      <c:pt idx="27">
                        <c:v>2686</c:v>
                      </c:pt>
                      <c:pt idx="28">
                        <c:v>2569</c:v>
                      </c:pt>
                      <c:pt idx="29">
                        <c:v>2632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98449093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9068649"/>
        <c:crosses val="autoZero"/>
        <c:auto val="1"/>
        <c:lblAlgn val="ctr"/>
        <c:lblOffset val="100"/>
        <c:noMultiLvlLbl val="0"/>
      </c:catAx>
      <c:valAx>
        <c:axId val="22906864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98449093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 anchor="ctr"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794a74c9d_0_24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794a74c9d_0_24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8216e8c82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48216e8c82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8faeedd56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8faeedd56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" name="Google Shape;22;p2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3" name="Google Shape;23;p2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1D1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" name="Google Shape;43;p2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4" name="Google Shape;44;p2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5" name="Google Shape;45;p2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" name="Google Shape;56;p2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57" name="Google Shape;57;p2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" name="Google Shape;77;p2"/>
          <p:cNvSpPr txBox="1"/>
          <p:nvPr>
            <p:ph type="ctrTitle"/>
          </p:nvPr>
        </p:nvSpPr>
        <p:spPr>
          <a:xfrm>
            <a:off x="722400" y="799575"/>
            <a:ext cx="4586700" cy="23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"/>
          <p:cNvSpPr txBox="1"/>
          <p:nvPr>
            <p:ph type="subTitle" idx="1"/>
          </p:nvPr>
        </p:nvSpPr>
        <p:spPr>
          <a:xfrm>
            <a:off x="722400" y="3897634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2"/>
          <p:cNvSpPr txBox="1"/>
          <p:nvPr>
            <p:ph type="ctrTitle" idx="2"/>
          </p:nvPr>
        </p:nvSpPr>
        <p:spPr>
          <a:xfrm>
            <a:off x="722400" y="3106202"/>
            <a:ext cx="4586700" cy="5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1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14" name="Google Shape;414;p11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15" name="Google Shape;415;p11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1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1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1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1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1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1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1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1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1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1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11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427" name="Google Shape;427;p11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1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11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1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1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1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1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1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7" name="Google Shape;447;p11"/>
          <p:cNvSpPr txBox="1"/>
          <p:nvPr>
            <p:ph type="title" hasCustomPrompt="1"/>
          </p:nvPr>
        </p:nvSpPr>
        <p:spPr>
          <a:xfrm>
            <a:off x="1095213" y="1612069"/>
            <a:ext cx="6953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8" name="Google Shape;448;p11"/>
          <p:cNvSpPr txBox="1"/>
          <p:nvPr>
            <p:ph type="subTitle" idx="1"/>
          </p:nvPr>
        </p:nvSpPr>
        <p:spPr>
          <a:xfrm flipH="1">
            <a:off x="1095088" y="2982200"/>
            <a:ext cx="6953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452" name="Google Shape;452;p1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453" name="Google Shape;453;p1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4" name="Google Shape;464;p1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465" name="Google Shape;465;p1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5" name="Google Shape;485;p13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83" name="Google Shape;83;p3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" name="Google Shape;94;p3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95" name="Google Shape;95;p3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22375" y="2320150"/>
            <a:ext cx="43476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6" name="Google Shape;116;p3"/>
          <p:cNvSpPr txBox="1"/>
          <p:nvPr>
            <p:ph type="title" idx="2" hasCustomPrompt="1"/>
          </p:nvPr>
        </p:nvSpPr>
        <p:spPr>
          <a:xfrm>
            <a:off x="821565" y="92038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/>
          <p:nvPr>
            <p:ph type="subTitle" idx="1"/>
          </p:nvPr>
        </p:nvSpPr>
        <p:spPr>
          <a:xfrm>
            <a:off x="722375" y="3859549"/>
            <a:ext cx="3003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21" name="Google Shape;121;p4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" name="Google Shape;132;p4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33" name="Google Shape;133;p4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" name="Google Shape;153;p4"/>
          <p:cNvSpPr txBox="1"/>
          <p:nvPr>
            <p:ph type="body" idx="1"/>
          </p:nvPr>
        </p:nvSpPr>
        <p:spPr>
          <a:xfrm>
            <a:off x="720000" y="1848375"/>
            <a:ext cx="7710900" cy="27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 Condensed Light"/>
              <a:buChar char="○"/>
              <a:defRPr/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/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/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/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/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57" name="Google Shape;157;p5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58" name="Google Shape;158;p5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5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170" name="Google Shape;170;p5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0" name="Google Shape;190;p5"/>
          <p:cNvSpPr txBox="1"/>
          <p:nvPr>
            <p:ph type="subTitle" idx="1"/>
          </p:nvPr>
        </p:nvSpPr>
        <p:spPr>
          <a:xfrm>
            <a:off x="1131269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191" name="Google Shape;191;p5"/>
          <p:cNvSpPr txBox="1"/>
          <p:nvPr>
            <p:ph type="subTitle" idx="2"/>
          </p:nvPr>
        </p:nvSpPr>
        <p:spPr>
          <a:xfrm>
            <a:off x="1131269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type="subTitle" idx="3"/>
          </p:nvPr>
        </p:nvSpPr>
        <p:spPr>
          <a:xfrm>
            <a:off x="4999531" y="2638450"/>
            <a:ext cx="3013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Chivo Black"/>
                <a:ea typeface="Chivo Black"/>
                <a:cs typeface="Chivo Black"/>
                <a:sym typeface="Chivo Black"/>
              </a:defRPr>
            </a:lvl9pPr>
          </a:lstStyle>
          <a:p/>
        </p:txBody>
      </p:sp>
      <p:sp>
        <p:nvSpPr>
          <p:cNvPr id="193" name="Google Shape;193;p5"/>
          <p:cNvSpPr txBox="1"/>
          <p:nvPr>
            <p:ph type="subTitle" idx="4"/>
          </p:nvPr>
        </p:nvSpPr>
        <p:spPr>
          <a:xfrm>
            <a:off x="4999531" y="3009850"/>
            <a:ext cx="30132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4" name="Google Shape;194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6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197" name="Google Shape;197;p6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198" name="Google Shape;198;p6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6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6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6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6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" name="Google Shape;230;p6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 sz="27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7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233" name="Google Shape;233;p7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234" name="Google Shape;234;p7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7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7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7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7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7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7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7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7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7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7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7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46" name="Google Shape;246;p7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7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" name="Google Shape;266;p7"/>
          <p:cNvSpPr txBox="1"/>
          <p:nvPr>
            <p:ph type="subTitle" idx="1"/>
          </p:nvPr>
        </p:nvSpPr>
        <p:spPr>
          <a:xfrm>
            <a:off x="722375" y="2645973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7" name="Google Shape;267;p7"/>
          <p:cNvSpPr txBox="1"/>
          <p:nvPr>
            <p:ph type="title"/>
          </p:nvPr>
        </p:nvSpPr>
        <p:spPr>
          <a:xfrm>
            <a:off x="722375" y="1410051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8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270" name="Google Shape;270;p8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271" name="Google Shape;271;p8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8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8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8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8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8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8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8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8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8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" name="Google Shape;282;p8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283" name="Google Shape;283;p8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8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8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8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8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8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8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8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8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8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8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8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3" name="Google Shape;303;p8"/>
          <p:cNvSpPr txBox="1"/>
          <p:nvPr>
            <p:ph type="title"/>
          </p:nvPr>
        </p:nvSpPr>
        <p:spPr>
          <a:xfrm>
            <a:off x="1267800" y="1530079"/>
            <a:ext cx="66084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9"/>
          <p:cNvGrpSpPr/>
          <p:nvPr/>
        </p:nvGrpSpPr>
        <p:grpSpPr>
          <a:xfrm>
            <a:off x="-23" y="-113"/>
            <a:ext cx="9143957" cy="5143800"/>
            <a:chOff x="-23" y="-113"/>
            <a:chExt cx="9143957" cy="5143800"/>
          </a:xfrm>
        </p:grpSpPr>
        <p:grpSp>
          <p:nvGrpSpPr>
            <p:cNvPr id="306" name="Google Shape;306;p9"/>
            <p:cNvGrpSpPr/>
            <p:nvPr/>
          </p:nvGrpSpPr>
          <p:grpSpPr>
            <a:xfrm>
              <a:off x="-23" y="428816"/>
              <a:ext cx="9143957" cy="4285892"/>
              <a:chOff x="1498200" y="758458"/>
              <a:chExt cx="4352400" cy="3626580"/>
            </a:xfrm>
          </p:grpSpPr>
          <p:cxnSp>
            <p:nvCxnSpPr>
              <p:cNvPr id="307" name="Google Shape;307;p9"/>
              <p:cNvCxnSpPr/>
              <p:nvPr/>
            </p:nvCxnSpPr>
            <p:spPr>
              <a:xfrm>
                <a:off x="1498200" y="75845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>
                <a:off x="1498200" y="112111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>
                <a:off x="1498200" y="148377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>
                <a:off x="1498200" y="184643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9"/>
              <p:cNvCxnSpPr/>
              <p:nvPr/>
            </p:nvCxnSpPr>
            <p:spPr>
              <a:xfrm>
                <a:off x="1498200" y="220909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9"/>
              <p:cNvCxnSpPr/>
              <p:nvPr/>
            </p:nvCxnSpPr>
            <p:spPr>
              <a:xfrm>
                <a:off x="1498200" y="257174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9"/>
              <p:cNvCxnSpPr/>
              <p:nvPr/>
            </p:nvCxnSpPr>
            <p:spPr>
              <a:xfrm>
                <a:off x="1498200" y="2934406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9"/>
              <p:cNvCxnSpPr/>
              <p:nvPr/>
            </p:nvCxnSpPr>
            <p:spPr>
              <a:xfrm>
                <a:off x="1498200" y="3297064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9"/>
              <p:cNvCxnSpPr/>
              <p:nvPr/>
            </p:nvCxnSpPr>
            <p:spPr>
              <a:xfrm>
                <a:off x="1498200" y="3659722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9"/>
              <p:cNvCxnSpPr/>
              <p:nvPr/>
            </p:nvCxnSpPr>
            <p:spPr>
              <a:xfrm>
                <a:off x="1498200" y="4022380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9"/>
              <p:cNvCxnSpPr/>
              <p:nvPr/>
            </p:nvCxnSpPr>
            <p:spPr>
              <a:xfrm>
                <a:off x="1498200" y="4385038"/>
                <a:ext cx="435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" name="Google Shape;318;p9"/>
            <p:cNvGrpSpPr/>
            <p:nvPr/>
          </p:nvGrpSpPr>
          <p:grpSpPr>
            <a:xfrm>
              <a:off x="435719" y="-113"/>
              <a:ext cx="8272799" cy="5143800"/>
              <a:chOff x="435719" y="-113"/>
              <a:chExt cx="8272799" cy="5143800"/>
            </a:xfrm>
          </p:grpSpPr>
          <p:cxnSp>
            <p:nvCxnSpPr>
              <p:cNvPr id="319" name="Google Shape;319;p9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9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9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9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9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9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9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9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9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9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9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9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9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9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9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9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9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9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9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9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9" name="Google Shape;339;p9"/>
          <p:cNvSpPr txBox="1"/>
          <p:nvPr>
            <p:ph type="subTitle" idx="1"/>
          </p:nvPr>
        </p:nvSpPr>
        <p:spPr>
          <a:xfrm>
            <a:off x="722375" y="2157706"/>
            <a:ext cx="4209300" cy="15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40" name="Google Shape;340;p9"/>
          <p:cNvSpPr txBox="1"/>
          <p:nvPr>
            <p:ph type="title"/>
          </p:nvPr>
        </p:nvSpPr>
        <p:spPr>
          <a:xfrm>
            <a:off x="722499" y="1431860"/>
            <a:ext cx="42093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Palanquin Dark" panose="020B0004020203020204"/>
              <a:buNone/>
              <a:defRPr>
                <a:latin typeface="Palanquin Dark" panose="020B0004020203020204"/>
                <a:ea typeface="Palanquin Dark" panose="020B0004020203020204"/>
                <a:cs typeface="Palanquin Dark" panose="020B0004020203020204"/>
                <a:sym typeface="Palanquin Dark" panose="020B0004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 txBox="1"/>
          <p:nvPr>
            <p:ph type="title"/>
          </p:nvPr>
        </p:nvSpPr>
        <p:spPr>
          <a:xfrm>
            <a:off x="5346575" y="1377900"/>
            <a:ext cx="2963400" cy="23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 panose="02000000000000000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 panose="02000000000000000000"/>
              <a:buNone/>
              <a:defRPr sz="36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grpSp>
        <p:nvGrpSpPr>
          <p:cNvPr id="343" name="Google Shape;343;p10"/>
          <p:cNvGrpSpPr/>
          <p:nvPr/>
        </p:nvGrpSpPr>
        <p:grpSpPr>
          <a:xfrm>
            <a:off x="-50" y="-249"/>
            <a:ext cx="9144350" cy="5143953"/>
            <a:chOff x="-50" y="-249"/>
            <a:chExt cx="9144350" cy="5143953"/>
          </a:xfrm>
        </p:grpSpPr>
        <p:grpSp>
          <p:nvGrpSpPr>
            <p:cNvPr id="344" name="Google Shape;344;p10"/>
            <p:cNvGrpSpPr/>
            <p:nvPr/>
          </p:nvGrpSpPr>
          <p:grpSpPr>
            <a:xfrm>
              <a:off x="-50" y="-212"/>
              <a:ext cx="9144350" cy="5143738"/>
              <a:chOff x="-50" y="-212"/>
              <a:chExt cx="9144350" cy="5143738"/>
            </a:xfrm>
          </p:grpSpPr>
          <p:sp>
            <p:nvSpPr>
              <p:cNvPr id="345" name="Google Shape;345;p10"/>
              <p:cNvSpPr/>
              <p:nvPr/>
            </p:nvSpPr>
            <p:spPr>
              <a:xfrm>
                <a:off x="-25" y="0"/>
                <a:ext cx="9144000" cy="42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125" y="4714525"/>
                <a:ext cx="9144000" cy="42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-50" y="250"/>
                <a:ext cx="445200" cy="514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8699100" y="-212"/>
                <a:ext cx="445200" cy="514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349" name="Google Shape;349;p10"/>
            <p:cNvCxnSpPr/>
            <p:nvPr/>
          </p:nvCxnSpPr>
          <p:spPr>
            <a:xfrm>
              <a:off x="-23" y="428816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0" name="Google Shape;350;p10"/>
            <p:cNvGrpSpPr/>
            <p:nvPr/>
          </p:nvGrpSpPr>
          <p:grpSpPr>
            <a:xfrm>
              <a:off x="-25" y="857403"/>
              <a:ext cx="445313" cy="3428714"/>
              <a:chOff x="-23" y="857405"/>
              <a:chExt cx="9144000" cy="3428714"/>
            </a:xfrm>
          </p:grpSpPr>
          <p:cxnSp>
            <p:nvCxnSpPr>
              <p:cNvPr id="351" name="Google Shape;351;p10"/>
              <p:cNvCxnSpPr/>
              <p:nvPr/>
            </p:nvCxnSpPr>
            <p:spPr>
              <a:xfrm>
                <a:off x="-23" y="85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>
                <a:off x="-23" y="128599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>
                <a:off x="-23" y="171458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10"/>
              <p:cNvCxnSpPr/>
              <p:nvPr/>
            </p:nvCxnSpPr>
            <p:spPr>
              <a:xfrm>
                <a:off x="-23" y="214317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0"/>
              <p:cNvCxnSpPr/>
              <p:nvPr/>
            </p:nvCxnSpPr>
            <p:spPr>
              <a:xfrm>
                <a:off x="-23" y="2571762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-23" y="300035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-23" y="342894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-23" y="385753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-23" y="42861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0" name="Google Shape;360;p10"/>
            <p:cNvCxnSpPr/>
            <p:nvPr/>
          </p:nvCxnSpPr>
          <p:spPr>
            <a:xfrm>
              <a:off x="-23" y="471470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1" name="Google Shape;361;p10"/>
            <p:cNvGrpSpPr/>
            <p:nvPr/>
          </p:nvGrpSpPr>
          <p:grpSpPr>
            <a:xfrm>
              <a:off x="871135" y="-114"/>
              <a:ext cx="7401978" cy="428993"/>
              <a:chOff x="871129" y="-113"/>
              <a:chExt cx="7401978" cy="5143800"/>
            </a:xfrm>
          </p:grpSpPr>
          <p:cxnSp>
            <p:nvCxnSpPr>
              <p:cNvPr id="362" name="Google Shape;362;p10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0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0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0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0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0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10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0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0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10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0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0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0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10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0" name="Google Shape;380;p10"/>
            <p:cNvGrpSpPr/>
            <p:nvPr/>
          </p:nvGrpSpPr>
          <p:grpSpPr>
            <a:xfrm>
              <a:off x="871011" y="4714711"/>
              <a:ext cx="7401978" cy="428993"/>
              <a:chOff x="871129" y="-113"/>
              <a:chExt cx="7401978" cy="5143800"/>
            </a:xfrm>
          </p:grpSpPr>
          <p:cxnSp>
            <p:nvCxnSpPr>
              <p:cNvPr id="381" name="Google Shape;381;p10"/>
              <p:cNvCxnSpPr/>
              <p:nvPr/>
            </p:nvCxnSpPr>
            <p:spPr>
              <a:xfrm rot="5400000">
                <a:off x="265333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0"/>
              <p:cNvCxnSpPr/>
              <p:nvPr/>
            </p:nvCxnSpPr>
            <p:spPr>
              <a:xfrm rot="5400000">
                <a:off x="2217924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10"/>
              <p:cNvCxnSpPr/>
              <p:nvPr/>
            </p:nvCxnSpPr>
            <p:spPr>
              <a:xfrm rot="5400000">
                <a:off x="178251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0"/>
              <p:cNvCxnSpPr/>
              <p:nvPr/>
            </p:nvCxnSpPr>
            <p:spPr>
              <a:xfrm rot="5400000">
                <a:off x="1347103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0"/>
              <p:cNvCxnSpPr/>
              <p:nvPr/>
            </p:nvCxnSpPr>
            <p:spPr>
              <a:xfrm rot="5400000">
                <a:off x="91169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0"/>
              <p:cNvCxnSpPr/>
              <p:nvPr/>
            </p:nvCxnSpPr>
            <p:spPr>
              <a:xfrm rot="5400000">
                <a:off x="476282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0"/>
              <p:cNvCxnSpPr/>
              <p:nvPr/>
            </p:nvCxnSpPr>
            <p:spPr>
              <a:xfrm rot="5400000">
                <a:off x="408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0"/>
              <p:cNvCxnSpPr/>
              <p:nvPr/>
            </p:nvCxnSpPr>
            <p:spPr>
              <a:xfrm rot="5400000">
                <a:off x="-394539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0"/>
              <p:cNvCxnSpPr/>
              <p:nvPr/>
            </p:nvCxnSpPr>
            <p:spPr>
              <a:xfrm rot="5400000">
                <a:off x="-82995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0"/>
              <p:cNvCxnSpPr/>
              <p:nvPr/>
            </p:nvCxnSpPr>
            <p:spPr>
              <a:xfrm rot="5400000">
                <a:off x="-1265360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0"/>
              <p:cNvCxnSpPr/>
              <p:nvPr/>
            </p:nvCxnSpPr>
            <p:spPr>
              <a:xfrm rot="5400000">
                <a:off x="-170077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0"/>
              <p:cNvCxnSpPr/>
              <p:nvPr/>
            </p:nvCxnSpPr>
            <p:spPr>
              <a:xfrm rot="5400000">
                <a:off x="570120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0"/>
              <p:cNvCxnSpPr/>
              <p:nvPr/>
            </p:nvCxnSpPr>
            <p:spPr>
              <a:xfrm rot="5400000">
                <a:off x="526579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0"/>
              <p:cNvCxnSpPr/>
              <p:nvPr/>
            </p:nvCxnSpPr>
            <p:spPr>
              <a:xfrm rot="5400000">
                <a:off x="4830387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0"/>
              <p:cNvCxnSpPr/>
              <p:nvPr/>
            </p:nvCxnSpPr>
            <p:spPr>
              <a:xfrm rot="5400000">
                <a:off x="439497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0"/>
              <p:cNvCxnSpPr/>
              <p:nvPr/>
            </p:nvCxnSpPr>
            <p:spPr>
              <a:xfrm rot="5400000">
                <a:off x="3959566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0"/>
              <p:cNvCxnSpPr/>
              <p:nvPr/>
            </p:nvCxnSpPr>
            <p:spPr>
              <a:xfrm rot="5400000">
                <a:off x="352415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0"/>
              <p:cNvCxnSpPr/>
              <p:nvPr/>
            </p:nvCxnSpPr>
            <p:spPr>
              <a:xfrm rot="5400000">
                <a:off x="3088745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9" name="Google Shape;399;p10"/>
            <p:cNvGrpSpPr/>
            <p:nvPr/>
          </p:nvGrpSpPr>
          <p:grpSpPr>
            <a:xfrm>
              <a:off x="435725" y="-249"/>
              <a:ext cx="8272799" cy="5143286"/>
              <a:chOff x="435719" y="-113"/>
              <a:chExt cx="8272799" cy="5143800"/>
            </a:xfrm>
          </p:grpSpPr>
          <p:cxnSp>
            <p:nvCxnSpPr>
              <p:cNvPr id="400" name="Google Shape;400;p10"/>
              <p:cNvCxnSpPr/>
              <p:nvPr/>
            </p:nvCxnSpPr>
            <p:spPr>
              <a:xfrm rot="5400000">
                <a:off x="-2136181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0"/>
              <p:cNvCxnSpPr/>
              <p:nvPr/>
            </p:nvCxnSpPr>
            <p:spPr>
              <a:xfrm rot="5400000">
                <a:off x="6136618" y="2571787"/>
                <a:ext cx="514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2" name="Google Shape;402;p10"/>
            <p:cNvGrpSpPr/>
            <p:nvPr/>
          </p:nvGrpSpPr>
          <p:grpSpPr>
            <a:xfrm>
              <a:off x="8698622" y="857393"/>
              <a:ext cx="445313" cy="3428714"/>
              <a:chOff x="-23" y="857405"/>
              <a:chExt cx="9144000" cy="3428714"/>
            </a:xfrm>
          </p:grpSpPr>
          <p:cxnSp>
            <p:nvCxnSpPr>
              <p:cNvPr id="403" name="Google Shape;403;p10"/>
              <p:cNvCxnSpPr/>
              <p:nvPr/>
            </p:nvCxnSpPr>
            <p:spPr>
              <a:xfrm>
                <a:off x="-23" y="85740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0"/>
              <p:cNvCxnSpPr/>
              <p:nvPr/>
            </p:nvCxnSpPr>
            <p:spPr>
              <a:xfrm>
                <a:off x="-23" y="128599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0"/>
              <p:cNvCxnSpPr/>
              <p:nvPr/>
            </p:nvCxnSpPr>
            <p:spPr>
              <a:xfrm>
                <a:off x="-23" y="1714584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0"/>
              <p:cNvCxnSpPr/>
              <p:nvPr/>
            </p:nvCxnSpPr>
            <p:spPr>
              <a:xfrm>
                <a:off x="-23" y="2143173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0"/>
              <p:cNvCxnSpPr/>
              <p:nvPr/>
            </p:nvCxnSpPr>
            <p:spPr>
              <a:xfrm>
                <a:off x="-23" y="2571762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0"/>
              <p:cNvCxnSpPr/>
              <p:nvPr/>
            </p:nvCxnSpPr>
            <p:spPr>
              <a:xfrm>
                <a:off x="-23" y="300035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0"/>
              <p:cNvCxnSpPr/>
              <p:nvPr/>
            </p:nvCxnSpPr>
            <p:spPr>
              <a:xfrm>
                <a:off x="-23" y="3428941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10"/>
              <p:cNvCxnSpPr/>
              <p:nvPr/>
            </p:nvCxnSpPr>
            <p:spPr>
              <a:xfrm>
                <a:off x="-23" y="385753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10"/>
              <p:cNvCxnSpPr/>
              <p:nvPr/>
            </p:nvCxnSpPr>
            <p:spPr>
              <a:xfrm>
                <a:off x="-23" y="4286119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ivo Black"/>
              <a:buNone/>
              <a:defRPr sz="2700">
                <a:solidFill>
                  <a:schemeClr val="lt1"/>
                </a:solidFill>
                <a:latin typeface="Chivo Black"/>
                <a:ea typeface="Chivo Black"/>
                <a:cs typeface="Chivo Black"/>
                <a:sym typeface="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Fredoka One" panose="02000000000000000000"/>
              <a:buNone/>
              <a:defRPr sz="27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●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○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hivo"/>
              <a:buChar char="■"/>
              <a:defRPr sz="16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github.com/w-i-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slide" Target="slide22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11.xml"/><Relationship Id="rId3" Type="http://schemas.openxmlformats.org/officeDocument/2006/relationships/slide" Target="slide8.xml"/><Relationship Id="rId2" Type="http://schemas.openxmlformats.org/officeDocument/2006/relationships/slide" Target="slide17.xml"/><Relationship Id="rId1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"/>
          <p:cNvSpPr txBox="1"/>
          <p:nvPr>
            <p:ph type="ctrTitle"/>
          </p:nvPr>
        </p:nvSpPr>
        <p:spPr>
          <a:xfrm>
            <a:off x="1475740" y="1779270"/>
            <a:ext cx="3065780" cy="982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Sorting algorithms</a:t>
            </a:r>
            <a:endParaRPr lang="en-US" altLang="en-GB" sz="4000"/>
          </a:p>
        </p:txBody>
      </p:sp>
      <p:sp>
        <p:nvSpPr>
          <p:cNvPr id="496" name="Google Shape;496;p16"/>
          <p:cNvSpPr txBox="1"/>
          <p:nvPr>
            <p:ph type="subTitle" idx="1"/>
          </p:nvPr>
        </p:nvSpPr>
        <p:spPr>
          <a:xfrm>
            <a:off x="755420" y="2787654"/>
            <a:ext cx="4586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- a brief comparison -</a:t>
            </a:r>
            <a:endParaRPr lang="en-US" altLang="en-GB"/>
          </a:p>
        </p:txBody>
      </p:sp>
      <p:grpSp>
        <p:nvGrpSpPr>
          <p:cNvPr id="497" name="Google Shape;497;p16"/>
          <p:cNvGrpSpPr/>
          <p:nvPr/>
        </p:nvGrpSpPr>
        <p:grpSpPr>
          <a:xfrm>
            <a:off x="6949198" y="2190862"/>
            <a:ext cx="1331602" cy="925084"/>
            <a:chOff x="3118700" y="984401"/>
            <a:chExt cx="1294200" cy="899100"/>
          </a:xfrm>
        </p:grpSpPr>
        <p:sp>
          <p:nvSpPr>
            <p:cNvPr id="498" name="Google Shape;498;p16"/>
            <p:cNvSpPr/>
            <p:nvPr/>
          </p:nvSpPr>
          <p:spPr>
            <a:xfrm>
              <a:off x="3118700" y="984401"/>
              <a:ext cx="1294200" cy="899100"/>
            </a:xfrm>
            <a:prstGeom prst="roundRect">
              <a:avLst>
                <a:gd name="adj" fmla="val 933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9" name="Google Shape;499;p16"/>
            <p:cNvGrpSpPr/>
            <p:nvPr/>
          </p:nvGrpSpPr>
          <p:grpSpPr>
            <a:xfrm>
              <a:off x="3257748" y="1328407"/>
              <a:ext cx="1047919" cy="384198"/>
              <a:chOff x="3254295" y="1332689"/>
              <a:chExt cx="1047919" cy="384198"/>
            </a:xfrm>
          </p:grpSpPr>
          <p:sp>
            <p:nvSpPr>
              <p:cNvPr id="502" name="Google Shape;502;p16"/>
              <p:cNvSpPr/>
              <p:nvPr/>
            </p:nvSpPr>
            <p:spPr>
              <a:xfrm>
                <a:off x="3254295" y="1332689"/>
                <a:ext cx="784292" cy="18"/>
              </a:xfrm>
              <a:custGeom>
                <a:avLst/>
                <a:gdLst/>
                <a:ahLst/>
                <a:cxnLst/>
                <a:rect l="l" t="t" r="r" b="b"/>
                <a:pathLst>
                  <a:path w="44304" h="1" fill="none" extrusionOk="0">
                    <a:moveTo>
                      <a:pt x="0" y="0"/>
                    </a:moveTo>
                    <a:lnTo>
                      <a:pt x="44303" y="0"/>
                    </a:lnTo>
                  </a:path>
                </a:pathLst>
              </a:custGeom>
              <a:noFill/>
              <a:ln w="413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3674306" y="1551988"/>
                <a:ext cx="627908" cy="164899"/>
              </a:xfrm>
              <a:custGeom>
                <a:avLst/>
                <a:gdLst/>
                <a:ahLst/>
                <a:cxnLst/>
                <a:rect l="l" t="t" r="r" b="b"/>
                <a:pathLst>
                  <a:path w="35470" h="9315" extrusionOk="0">
                    <a:moveTo>
                      <a:pt x="1916" y="1"/>
                    </a:moveTo>
                    <a:lnTo>
                      <a:pt x="33554" y="1"/>
                    </a:lnTo>
                    <a:cubicBezTo>
                      <a:pt x="34599" y="1"/>
                      <a:pt x="35469" y="871"/>
                      <a:pt x="35469" y="1916"/>
                    </a:cubicBezTo>
                    <a:lnTo>
                      <a:pt x="35469" y="7356"/>
                    </a:lnTo>
                    <a:cubicBezTo>
                      <a:pt x="35469" y="8444"/>
                      <a:pt x="34599" y="9314"/>
                      <a:pt x="33554" y="9314"/>
                    </a:cubicBezTo>
                    <a:lnTo>
                      <a:pt x="1916" y="9314"/>
                    </a:lnTo>
                    <a:cubicBezTo>
                      <a:pt x="828" y="9314"/>
                      <a:pt x="1" y="8444"/>
                      <a:pt x="1" y="7356"/>
                    </a:cubicBezTo>
                    <a:lnTo>
                      <a:pt x="1" y="1916"/>
                    </a:lnTo>
                    <a:cubicBezTo>
                      <a:pt x="1" y="871"/>
                      <a:pt x="828" y="1"/>
                      <a:pt x="1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08" name="Google Shape;508;p16"/>
          <p:cNvGrpSpPr/>
          <p:nvPr/>
        </p:nvGrpSpPr>
        <p:grpSpPr>
          <a:xfrm>
            <a:off x="4986090" y="1371985"/>
            <a:ext cx="657000" cy="657000"/>
            <a:chOff x="5613707" y="890350"/>
            <a:chExt cx="657000" cy="657000"/>
          </a:xfrm>
        </p:grpSpPr>
        <p:sp>
          <p:nvSpPr>
            <p:cNvPr id="509" name="Google Shape;509;p16"/>
            <p:cNvSpPr/>
            <p:nvPr/>
          </p:nvSpPr>
          <p:spPr>
            <a:xfrm>
              <a:off x="5613707" y="890350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848267" y="1081469"/>
              <a:ext cx="189652" cy="274141"/>
            </a:xfrm>
            <a:custGeom>
              <a:avLst/>
              <a:gdLst/>
              <a:ahLst/>
              <a:cxnLst/>
              <a:rect l="l" t="t" r="r" b="b"/>
              <a:pathLst>
                <a:path w="9183" h="13274" extrusionOk="0">
                  <a:moveTo>
                    <a:pt x="4570" y="0"/>
                  </a:moveTo>
                  <a:cubicBezTo>
                    <a:pt x="2046" y="0"/>
                    <a:pt x="0" y="2046"/>
                    <a:pt x="0" y="4570"/>
                  </a:cubicBezTo>
                  <a:cubicBezTo>
                    <a:pt x="0" y="9575"/>
                    <a:pt x="4570" y="13274"/>
                    <a:pt x="4570" y="13274"/>
                  </a:cubicBezTo>
                  <a:cubicBezTo>
                    <a:pt x="4570" y="13274"/>
                    <a:pt x="9183" y="9966"/>
                    <a:pt x="9183" y="4570"/>
                  </a:cubicBezTo>
                  <a:cubicBezTo>
                    <a:pt x="9183" y="2046"/>
                    <a:pt x="7138" y="0"/>
                    <a:pt x="4570" y="0"/>
                  </a:cubicBezTo>
                  <a:close/>
                  <a:moveTo>
                    <a:pt x="4570" y="7616"/>
                  </a:moveTo>
                  <a:cubicBezTo>
                    <a:pt x="1872" y="7616"/>
                    <a:pt x="523" y="4352"/>
                    <a:pt x="2437" y="2437"/>
                  </a:cubicBezTo>
                  <a:cubicBezTo>
                    <a:pt x="4352" y="523"/>
                    <a:pt x="7616" y="1872"/>
                    <a:pt x="7616" y="4570"/>
                  </a:cubicBezTo>
                  <a:cubicBezTo>
                    <a:pt x="7616" y="6267"/>
                    <a:pt x="6267" y="7616"/>
                    <a:pt x="4570" y="76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6"/>
          <p:cNvGrpSpPr/>
          <p:nvPr/>
        </p:nvGrpSpPr>
        <p:grpSpPr>
          <a:xfrm>
            <a:off x="5799900" y="3456280"/>
            <a:ext cx="657000" cy="657000"/>
            <a:chOff x="1260850" y="1118325"/>
            <a:chExt cx="657000" cy="657000"/>
          </a:xfrm>
        </p:grpSpPr>
        <p:sp>
          <p:nvSpPr>
            <p:cNvPr id="512" name="Google Shape;512;p16"/>
            <p:cNvSpPr/>
            <p:nvPr/>
          </p:nvSpPr>
          <p:spPr>
            <a:xfrm>
              <a:off x="1260850" y="1118325"/>
              <a:ext cx="657000" cy="65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472952" y="1314244"/>
              <a:ext cx="86307" cy="262473"/>
            </a:xfrm>
            <a:custGeom>
              <a:avLst/>
              <a:gdLst/>
              <a:ahLst/>
              <a:cxnLst/>
              <a:rect l="l" t="t" r="r" b="b"/>
              <a:pathLst>
                <a:path w="4179" h="12709" extrusionOk="0">
                  <a:moveTo>
                    <a:pt x="1089" y="10228"/>
                  </a:moveTo>
                  <a:lnTo>
                    <a:pt x="1089" y="9880"/>
                  </a:lnTo>
                  <a:cubicBezTo>
                    <a:pt x="1089" y="9706"/>
                    <a:pt x="1089" y="9488"/>
                    <a:pt x="1132" y="9314"/>
                  </a:cubicBezTo>
                  <a:cubicBezTo>
                    <a:pt x="1132" y="9097"/>
                    <a:pt x="1132" y="8879"/>
                    <a:pt x="1132" y="8705"/>
                  </a:cubicBezTo>
                  <a:cubicBezTo>
                    <a:pt x="1176" y="8531"/>
                    <a:pt x="1132" y="8400"/>
                    <a:pt x="1132" y="8270"/>
                  </a:cubicBezTo>
                  <a:cubicBezTo>
                    <a:pt x="1176" y="7878"/>
                    <a:pt x="1089" y="7486"/>
                    <a:pt x="915" y="7095"/>
                  </a:cubicBezTo>
                  <a:cubicBezTo>
                    <a:pt x="697" y="6746"/>
                    <a:pt x="392" y="6485"/>
                    <a:pt x="1" y="6311"/>
                  </a:cubicBezTo>
                  <a:cubicBezTo>
                    <a:pt x="218" y="6224"/>
                    <a:pt x="392" y="6094"/>
                    <a:pt x="566" y="5963"/>
                  </a:cubicBezTo>
                  <a:cubicBezTo>
                    <a:pt x="697" y="5833"/>
                    <a:pt x="828" y="5702"/>
                    <a:pt x="915" y="5528"/>
                  </a:cubicBezTo>
                  <a:cubicBezTo>
                    <a:pt x="1002" y="5354"/>
                    <a:pt x="1089" y="5180"/>
                    <a:pt x="1132" y="4962"/>
                  </a:cubicBezTo>
                  <a:cubicBezTo>
                    <a:pt x="1176" y="4745"/>
                    <a:pt x="1176" y="4527"/>
                    <a:pt x="1176" y="4266"/>
                  </a:cubicBezTo>
                  <a:lnTo>
                    <a:pt x="1176" y="3874"/>
                  </a:lnTo>
                  <a:cubicBezTo>
                    <a:pt x="1176" y="3657"/>
                    <a:pt x="1176" y="3482"/>
                    <a:pt x="1132" y="3265"/>
                  </a:cubicBezTo>
                  <a:cubicBezTo>
                    <a:pt x="1089" y="3047"/>
                    <a:pt x="1132" y="2873"/>
                    <a:pt x="1089" y="2743"/>
                  </a:cubicBezTo>
                  <a:cubicBezTo>
                    <a:pt x="1089" y="2569"/>
                    <a:pt x="1089" y="2438"/>
                    <a:pt x="1089" y="2351"/>
                  </a:cubicBezTo>
                  <a:cubicBezTo>
                    <a:pt x="1045" y="1698"/>
                    <a:pt x="1263" y="1045"/>
                    <a:pt x="1785" y="567"/>
                  </a:cubicBezTo>
                  <a:cubicBezTo>
                    <a:pt x="2264" y="175"/>
                    <a:pt x="3047" y="1"/>
                    <a:pt x="4179" y="1"/>
                  </a:cubicBezTo>
                  <a:lnTo>
                    <a:pt x="4179" y="1524"/>
                  </a:lnTo>
                  <a:lnTo>
                    <a:pt x="3874" y="1524"/>
                  </a:lnTo>
                  <a:cubicBezTo>
                    <a:pt x="3613" y="1524"/>
                    <a:pt x="3352" y="1568"/>
                    <a:pt x="3091" y="1611"/>
                  </a:cubicBezTo>
                  <a:cubicBezTo>
                    <a:pt x="2916" y="1655"/>
                    <a:pt x="2786" y="1742"/>
                    <a:pt x="2655" y="1916"/>
                  </a:cubicBezTo>
                  <a:cubicBezTo>
                    <a:pt x="2568" y="2046"/>
                    <a:pt x="2481" y="2220"/>
                    <a:pt x="2481" y="2395"/>
                  </a:cubicBezTo>
                  <a:cubicBezTo>
                    <a:pt x="2438" y="2656"/>
                    <a:pt x="2438" y="2873"/>
                    <a:pt x="2438" y="3134"/>
                  </a:cubicBezTo>
                  <a:lnTo>
                    <a:pt x="2438" y="3657"/>
                  </a:lnTo>
                  <a:lnTo>
                    <a:pt x="2438" y="4745"/>
                  </a:lnTo>
                  <a:cubicBezTo>
                    <a:pt x="2525" y="5354"/>
                    <a:pt x="2220" y="5963"/>
                    <a:pt x="1741" y="6311"/>
                  </a:cubicBezTo>
                  <a:cubicBezTo>
                    <a:pt x="2220" y="6616"/>
                    <a:pt x="2481" y="7182"/>
                    <a:pt x="2438" y="7791"/>
                  </a:cubicBezTo>
                  <a:lnTo>
                    <a:pt x="2438" y="8009"/>
                  </a:lnTo>
                  <a:lnTo>
                    <a:pt x="2438" y="8400"/>
                  </a:lnTo>
                  <a:lnTo>
                    <a:pt x="2438" y="8748"/>
                  </a:lnTo>
                  <a:lnTo>
                    <a:pt x="2438" y="9053"/>
                  </a:lnTo>
                  <a:lnTo>
                    <a:pt x="2438" y="9836"/>
                  </a:lnTo>
                  <a:cubicBezTo>
                    <a:pt x="2438" y="10010"/>
                    <a:pt x="2481" y="10228"/>
                    <a:pt x="2525" y="10402"/>
                  </a:cubicBezTo>
                  <a:cubicBezTo>
                    <a:pt x="2568" y="10576"/>
                    <a:pt x="2655" y="10707"/>
                    <a:pt x="2742" y="10794"/>
                  </a:cubicBezTo>
                  <a:cubicBezTo>
                    <a:pt x="2873" y="10881"/>
                    <a:pt x="3003" y="10968"/>
                    <a:pt x="3178" y="11011"/>
                  </a:cubicBezTo>
                  <a:cubicBezTo>
                    <a:pt x="3395" y="11055"/>
                    <a:pt x="3656" y="11055"/>
                    <a:pt x="3874" y="11055"/>
                  </a:cubicBezTo>
                  <a:lnTo>
                    <a:pt x="4004" y="11055"/>
                  </a:lnTo>
                  <a:lnTo>
                    <a:pt x="4135" y="11055"/>
                  </a:lnTo>
                  <a:lnTo>
                    <a:pt x="4135" y="12622"/>
                  </a:lnTo>
                  <a:cubicBezTo>
                    <a:pt x="3308" y="12709"/>
                    <a:pt x="2481" y="12491"/>
                    <a:pt x="1785" y="12056"/>
                  </a:cubicBezTo>
                  <a:cubicBezTo>
                    <a:pt x="1263" y="11621"/>
                    <a:pt x="1002" y="10924"/>
                    <a:pt x="1089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624851" y="1314244"/>
              <a:ext cx="85398" cy="261585"/>
            </a:xfrm>
            <a:custGeom>
              <a:avLst/>
              <a:gdLst/>
              <a:ahLst/>
              <a:cxnLst/>
              <a:rect l="l" t="t" r="r" b="b"/>
              <a:pathLst>
                <a:path w="4135" h="12666" extrusionOk="0">
                  <a:moveTo>
                    <a:pt x="3090" y="10228"/>
                  </a:moveTo>
                  <a:cubicBezTo>
                    <a:pt x="3177" y="10924"/>
                    <a:pt x="2916" y="11577"/>
                    <a:pt x="2394" y="12012"/>
                  </a:cubicBezTo>
                  <a:cubicBezTo>
                    <a:pt x="1698" y="12448"/>
                    <a:pt x="827" y="12665"/>
                    <a:pt x="0" y="12578"/>
                  </a:cubicBezTo>
                  <a:lnTo>
                    <a:pt x="0" y="11055"/>
                  </a:lnTo>
                  <a:lnTo>
                    <a:pt x="131" y="11055"/>
                  </a:lnTo>
                  <a:lnTo>
                    <a:pt x="305" y="11055"/>
                  </a:lnTo>
                  <a:cubicBezTo>
                    <a:pt x="566" y="11055"/>
                    <a:pt x="871" y="11011"/>
                    <a:pt x="1132" y="10924"/>
                  </a:cubicBezTo>
                  <a:cubicBezTo>
                    <a:pt x="1350" y="10837"/>
                    <a:pt x="1480" y="10707"/>
                    <a:pt x="1567" y="10533"/>
                  </a:cubicBezTo>
                  <a:cubicBezTo>
                    <a:pt x="1654" y="10359"/>
                    <a:pt x="1698" y="10141"/>
                    <a:pt x="1698" y="9923"/>
                  </a:cubicBezTo>
                  <a:lnTo>
                    <a:pt x="1698" y="9009"/>
                  </a:lnTo>
                  <a:lnTo>
                    <a:pt x="1698" y="8705"/>
                  </a:lnTo>
                  <a:lnTo>
                    <a:pt x="1698" y="8357"/>
                  </a:lnTo>
                  <a:lnTo>
                    <a:pt x="1698" y="7965"/>
                  </a:lnTo>
                  <a:lnTo>
                    <a:pt x="1698" y="7747"/>
                  </a:lnTo>
                  <a:cubicBezTo>
                    <a:pt x="1654" y="7138"/>
                    <a:pt x="1959" y="6572"/>
                    <a:pt x="2438" y="6268"/>
                  </a:cubicBezTo>
                  <a:cubicBezTo>
                    <a:pt x="1915" y="5920"/>
                    <a:pt x="1654" y="5310"/>
                    <a:pt x="1698" y="4701"/>
                  </a:cubicBezTo>
                  <a:lnTo>
                    <a:pt x="1698" y="4440"/>
                  </a:lnTo>
                  <a:lnTo>
                    <a:pt x="1698" y="4092"/>
                  </a:lnTo>
                  <a:lnTo>
                    <a:pt x="1698" y="3744"/>
                  </a:lnTo>
                  <a:lnTo>
                    <a:pt x="1698" y="3526"/>
                  </a:lnTo>
                  <a:lnTo>
                    <a:pt x="1698" y="2569"/>
                  </a:lnTo>
                  <a:cubicBezTo>
                    <a:pt x="1698" y="2351"/>
                    <a:pt x="1654" y="2177"/>
                    <a:pt x="1567" y="1959"/>
                  </a:cubicBezTo>
                  <a:cubicBezTo>
                    <a:pt x="1480" y="1785"/>
                    <a:pt x="1306" y="1698"/>
                    <a:pt x="1132" y="1611"/>
                  </a:cubicBezTo>
                  <a:cubicBezTo>
                    <a:pt x="871" y="1524"/>
                    <a:pt x="566" y="1524"/>
                    <a:pt x="305" y="1524"/>
                  </a:cubicBezTo>
                  <a:lnTo>
                    <a:pt x="0" y="1524"/>
                  </a:lnTo>
                  <a:lnTo>
                    <a:pt x="0" y="1"/>
                  </a:lnTo>
                  <a:cubicBezTo>
                    <a:pt x="1132" y="1"/>
                    <a:pt x="1959" y="175"/>
                    <a:pt x="2394" y="567"/>
                  </a:cubicBezTo>
                  <a:cubicBezTo>
                    <a:pt x="2916" y="1002"/>
                    <a:pt x="3177" y="1655"/>
                    <a:pt x="3134" y="2307"/>
                  </a:cubicBezTo>
                  <a:lnTo>
                    <a:pt x="3134" y="2699"/>
                  </a:lnTo>
                  <a:cubicBezTo>
                    <a:pt x="3134" y="2873"/>
                    <a:pt x="3134" y="3047"/>
                    <a:pt x="3090" y="3265"/>
                  </a:cubicBezTo>
                  <a:cubicBezTo>
                    <a:pt x="3047" y="3439"/>
                    <a:pt x="3090" y="3657"/>
                    <a:pt x="3047" y="3831"/>
                  </a:cubicBezTo>
                  <a:cubicBezTo>
                    <a:pt x="3003" y="4048"/>
                    <a:pt x="3047" y="4179"/>
                    <a:pt x="3047" y="4266"/>
                  </a:cubicBezTo>
                  <a:cubicBezTo>
                    <a:pt x="3003" y="4483"/>
                    <a:pt x="3003" y="4745"/>
                    <a:pt x="3047" y="4962"/>
                  </a:cubicBezTo>
                  <a:cubicBezTo>
                    <a:pt x="3090" y="5180"/>
                    <a:pt x="3134" y="5354"/>
                    <a:pt x="3264" y="5528"/>
                  </a:cubicBezTo>
                  <a:cubicBezTo>
                    <a:pt x="3351" y="5658"/>
                    <a:pt x="3482" y="5833"/>
                    <a:pt x="3613" y="5963"/>
                  </a:cubicBezTo>
                  <a:cubicBezTo>
                    <a:pt x="3787" y="6094"/>
                    <a:pt x="3961" y="6181"/>
                    <a:pt x="4135" y="6311"/>
                  </a:cubicBezTo>
                  <a:cubicBezTo>
                    <a:pt x="3787" y="6485"/>
                    <a:pt x="3482" y="6746"/>
                    <a:pt x="3264" y="7095"/>
                  </a:cubicBezTo>
                  <a:cubicBezTo>
                    <a:pt x="3090" y="7486"/>
                    <a:pt x="3003" y="7878"/>
                    <a:pt x="3003" y="8313"/>
                  </a:cubicBezTo>
                  <a:lnTo>
                    <a:pt x="3003" y="8748"/>
                  </a:lnTo>
                  <a:cubicBezTo>
                    <a:pt x="3003" y="8922"/>
                    <a:pt x="3003" y="9140"/>
                    <a:pt x="3047" y="9314"/>
                  </a:cubicBezTo>
                  <a:cubicBezTo>
                    <a:pt x="3090" y="9532"/>
                    <a:pt x="3047" y="9706"/>
                    <a:pt x="3090" y="9923"/>
                  </a:cubicBezTo>
                  <a:cubicBezTo>
                    <a:pt x="3134" y="10097"/>
                    <a:pt x="3090" y="10185"/>
                    <a:pt x="3090" y="10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988810" y="2263140"/>
            <a:ext cx="12534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accent6"/>
                </a:solidFill>
                <a:latin typeface="Chivo ExtraBold" charset="0"/>
                <a:cs typeface="Chivo ExtraBold" charset="0"/>
              </a:rPr>
              <a:t>Ocnaru Mihai</a:t>
            </a:r>
            <a:endParaRPr lang="en-US" sz="1000" b="1">
              <a:solidFill>
                <a:schemeClr val="accent6"/>
              </a:solidFill>
              <a:latin typeface="Chivo ExtraBold" charset="0"/>
              <a:cs typeface="Chivo ExtraBold" charset="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529830" y="2733040"/>
            <a:ext cx="640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solidFill>
                  <a:schemeClr val="accent5"/>
                </a:solidFill>
                <a:latin typeface="Chivo Medium" charset="0"/>
                <a:cs typeface="Chivo Medium" charset="0"/>
                <a:hlinkClick r:id="rId1" tooltip="" action="ppaction://hlinkfile"/>
              </a:rPr>
              <a:t>GitHub</a:t>
            </a:r>
            <a:endParaRPr lang="en-US" sz="1000">
              <a:solidFill>
                <a:schemeClr val="accent5"/>
              </a:solidFill>
              <a:latin typeface="Chivo Medium" charset="0"/>
              <a:cs typeface="Chivo Medium" charset="0"/>
            </a:endParaRPr>
          </a:p>
        </p:txBody>
      </p:sp>
      <p:pic>
        <p:nvPicPr>
          <p:cNvPr id="3" name="Picture 2" descr="githu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2677795"/>
            <a:ext cx="354965" cy="354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7360" y="613410"/>
            <a:ext cx="8134985" cy="3916045"/>
            <a:chOff x="736" y="966"/>
            <a:chExt cx="12811" cy="6167"/>
          </a:xfrm>
        </p:grpSpPr>
        <p:graphicFrame>
          <p:nvGraphicFramePr>
            <p:cNvPr id="4" name="Chart 3"/>
            <p:cNvGraphicFramePr/>
            <p:nvPr/>
          </p:nvGraphicFramePr>
          <p:xfrm>
            <a:off x="854" y="966"/>
            <a:ext cx="12693" cy="61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5" name="Text Box 4"/>
            <p:cNvSpPr txBox="1"/>
            <p:nvPr/>
          </p:nvSpPr>
          <p:spPr>
            <a:xfrm>
              <a:off x="736" y="5411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850" y="6431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Based on counting, an very efficient algorithm for unsigned integer numbers. It can be modify to work with negative and floats too.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Count sort</a:t>
            </a:r>
            <a:endParaRPr lang="en-US" altLang="en-GB"/>
          </a:p>
        </p:txBody>
      </p:sp>
      <p:graphicFrame>
        <p:nvGraphicFramePr>
          <p:cNvPr id="1" name="Table 0"/>
          <p:cNvGraphicFramePr/>
          <p:nvPr/>
        </p:nvGraphicFramePr>
        <p:xfrm>
          <a:off x="1403985" y="2835275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-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r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Google Shape;520;p17"/>
          <p:cNvSpPr txBox="1"/>
          <p:nvPr/>
        </p:nvSpPr>
        <p:spPr>
          <a:xfrm>
            <a:off x="2225675" y="3867785"/>
            <a:ext cx="4693920" cy="917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hivo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●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■"/>
              <a:defRPr sz="1600" b="0" i="0" u="none" strike="noStrike" cap="non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accent6"/>
                </a:solidFill>
                <a:sym typeface="+mn-ea"/>
              </a:rPr>
              <a:t>n  - represents the number of elements</a:t>
            </a:r>
            <a:endParaRPr lang="en-US">
              <a:solidFill>
                <a:schemeClr val="accent6"/>
              </a:solidFill>
              <a:sym typeface="+mn-ea"/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>
              <a:solidFill>
                <a:schemeClr val="accent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accent6"/>
                </a:solidFill>
                <a:sym typeface="+mn-ea"/>
              </a:rPr>
              <a:t>r  - represents the max-number (range)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Count sort</a:t>
            </a:r>
            <a:endParaRPr lang="en-US" altLang="en-GB"/>
          </a:p>
        </p:txBody>
      </p:sp>
      <p:graphicFrame>
        <p:nvGraphicFramePr>
          <p:cNvPr id="1" name="Chart 0"/>
          <p:cNvGraphicFramePr/>
          <p:nvPr/>
        </p:nvGraphicFramePr>
        <p:xfrm>
          <a:off x="395605" y="1635760"/>
          <a:ext cx="4290060" cy="259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860290" y="1745615"/>
          <a:ext cx="4051300" cy="243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5605" y="536575"/>
            <a:ext cx="8303260" cy="4070350"/>
            <a:chOff x="623" y="845"/>
            <a:chExt cx="13076" cy="6410"/>
          </a:xfrm>
        </p:grpSpPr>
        <p:graphicFrame>
          <p:nvGraphicFramePr>
            <p:cNvPr id="2" name="Chart 1"/>
            <p:cNvGraphicFramePr/>
            <p:nvPr/>
          </p:nvGraphicFramePr>
          <p:xfrm>
            <a:off x="700" y="845"/>
            <a:ext cx="12999" cy="6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" name="Text Box 2"/>
            <p:cNvSpPr txBox="1"/>
            <p:nvPr/>
          </p:nvSpPr>
          <p:spPr>
            <a:xfrm>
              <a:off x="623" y="5524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737" y="6544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An insertion algorithm, an improvement to bubble sort, that eliminates more than one inversion at a time.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My implementation utilise the standard shell sort gap, dividing by 2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Shell sort</a:t>
            </a:r>
            <a:endParaRPr lang="en-US" altLang="en-GB"/>
          </a:p>
        </p:txBody>
      </p:sp>
      <p:graphicFrame>
        <p:nvGraphicFramePr>
          <p:cNvPr id="1" name="Table 0"/>
          <p:cNvGraphicFramePr/>
          <p:nvPr/>
        </p:nvGraphicFramePr>
        <p:xfrm>
          <a:off x="1403985" y="3723640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4/3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3/2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1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no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Shell sort</a:t>
            </a:r>
            <a:endParaRPr lang="en-US" altLang="en-GB"/>
          </a:p>
        </p:txBody>
      </p:sp>
      <p:graphicFrame>
        <p:nvGraphicFramePr>
          <p:cNvPr id="2" name="Chart 1"/>
          <p:cNvGraphicFramePr/>
          <p:nvPr/>
        </p:nvGraphicFramePr>
        <p:xfrm>
          <a:off x="395605" y="1851660"/>
          <a:ext cx="3961130" cy="2376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716145" y="1736725"/>
          <a:ext cx="415226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Chart 0"/>
          <p:cNvGraphicFramePr/>
          <p:nvPr/>
        </p:nvGraphicFramePr>
        <p:xfrm>
          <a:off x="497840" y="627380"/>
          <a:ext cx="8147685" cy="401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41325" y="3580130"/>
            <a:ext cx="10820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no. of elements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9750" y="4155440"/>
            <a:ext cx="8851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max-number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 rot="16200000">
            <a:off x="-83185" y="2116455"/>
            <a:ext cx="148018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 b="1">
                <a:solidFill>
                  <a:schemeClr val="accent6"/>
                </a:solidFill>
              </a:rPr>
              <a:t>milliseconds (ms)</a:t>
            </a:r>
            <a:endParaRPr lang="en-US" sz="9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Based on counting, this algorithm can offer different results based on the base used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 tests include different bases. It was implemented as a LSD Radix.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Radix sort</a:t>
            </a:r>
            <a:endParaRPr lang="en-US" altLang="en-GB"/>
          </a:p>
        </p:txBody>
      </p:sp>
      <p:graphicFrame>
        <p:nvGraphicFramePr>
          <p:cNvPr id="1" name="Table 0"/>
          <p:cNvGraphicFramePr/>
          <p:nvPr/>
        </p:nvGraphicFramePr>
        <p:xfrm>
          <a:off x="1046480" y="3723640"/>
          <a:ext cx="6755130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30"/>
                <a:gridCol w="1851025"/>
                <a:gridCol w="1561465"/>
                <a:gridCol w="1363345"/>
                <a:gridCol w="79946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</a:rPr>
                        <a:t>n * no_of_digits</a:t>
                      </a:r>
                      <a:endParaRPr lang="en-US" sz="1300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300">
                          <a:latin typeface="Chivo" charset="0"/>
                          <a:cs typeface="Chivo" charset="0"/>
                          <a:sym typeface="+mn-ea"/>
                        </a:rPr>
                        <a:t>n * no_of_digits</a:t>
                      </a:r>
                      <a:endParaRPr lang="en-US" sz="1300" baseline="30000">
                        <a:latin typeface="Chivo" charset="0"/>
                        <a:cs typeface="Chivo" charset="0"/>
                        <a:sym typeface="+mn-ea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+ 2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no_of_digits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Radix sort</a:t>
            </a:r>
            <a:endParaRPr lang="en-US" altLang="en-GB"/>
          </a:p>
        </p:txBody>
      </p:sp>
      <p:graphicFrame>
        <p:nvGraphicFramePr>
          <p:cNvPr id="1" name="Chart 0"/>
          <p:cNvGraphicFramePr/>
          <p:nvPr/>
        </p:nvGraphicFramePr>
        <p:xfrm>
          <a:off x="394970" y="1708150"/>
          <a:ext cx="3989705" cy="239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643120" y="1632585"/>
          <a:ext cx="4116070" cy="246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683895" y="4371975"/>
            <a:ext cx="7766050" cy="41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Here and in the next slide the base raises exponentially from 2</a:t>
            </a:r>
            <a:r>
              <a:rPr lang="en-US" altLang="en-GB" baseline="30000"/>
              <a:t>10 </a:t>
            </a:r>
            <a:r>
              <a:rPr lang="en-US" altLang="en-GB"/>
              <a:t>to 2</a:t>
            </a:r>
            <a:r>
              <a:rPr lang="en-US" altLang="en-GB" baseline="30000"/>
              <a:t>15</a:t>
            </a:r>
            <a:r>
              <a:rPr lang="en-US" altLang="en-GB"/>
              <a:t> by 2 on every step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850" y="555625"/>
            <a:ext cx="8484870" cy="4178300"/>
            <a:chOff x="510" y="875"/>
            <a:chExt cx="13362" cy="6580"/>
          </a:xfrm>
        </p:grpSpPr>
        <p:graphicFrame>
          <p:nvGraphicFramePr>
            <p:cNvPr id="4" name="Chart 3"/>
            <p:cNvGraphicFramePr/>
            <p:nvPr/>
          </p:nvGraphicFramePr>
          <p:xfrm>
            <a:off x="528" y="875"/>
            <a:ext cx="13344" cy="65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" name="Text Box 1"/>
            <p:cNvSpPr txBox="1"/>
            <p:nvPr/>
          </p:nvSpPr>
          <p:spPr>
            <a:xfrm>
              <a:off x="510" y="5638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28" y="6545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 rot="16200000">
              <a:off x="-249" y="3333"/>
              <a:ext cx="2331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 b="1">
                  <a:solidFill>
                    <a:schemeClr val="accent6"/>
                  </a:solidFill>
                </a:rPr>
                <a:t>milliseconds (ms)</a:t>
              </a:r>
              <a:endParaRPr lang="en-US" sz="9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Within this power point I want to illustrate the best usecase for the following sorting algorithms choosen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 tests were based on positive integers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They were performed using different parameters, such as number of elements and max-value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Summary</a:t>
            </a: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hart 5"/>
          <p:cNvGraphicFramePr/>
          <p:nvPr/>
        </p:nvGraphicFramePr>
        <p:xfrm>
          <a:off x="429260" y="224155"/>
          <a:ext cx="8284845" cy="4694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95605" y="3723640"/>
            <a:ext cx="10820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no. of elements</a:t>
            </a:r>
            <a:endParaRPr lang="en-US" sz="700" b="1">
              <a:solidFill>
                <a:schemeClr val="accent6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7035" y="4299585"/>
            <a:ext cx="8851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00" b="1">
                <a:solidFill>
                  <a:schemeClr val="accent6"/>
                </a:solidFill>
              </a:rPr>
              <a:t>max-number</a:t>
            </a:r>
            <a:endParaRPr lang="en-US" sz="7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179705" y="195580"/>
            <a:ext cx="8818245" cy="4668520"/>
            <a:chOff x="283" y="308"/>
            <a:chExt cx="13887" cy="7352"/>
          </a:xfrm>
        </p:grpSpPr>
        <p:graphicFrame>
          <p:nvGraphicFramePr>
            <p:cNvPr id="5" name="Chart 4"/>
            <p:cNvGraphicFramePr/>
            <p:nvPr/>
          </p:nvGraphicFramePr>
          <p:xfrm>
            <a:off x="396" y="308"/>
            <a:ext cx="13774" cy="73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7" name="Text Box 6"/>
            <p:cNvSpPr txBox="1"/>
            <p:nvPr/>
          </p:nvSpPr>
          <p:spPr>
            <a:xfrm>
              <a:off x="283" y="5411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438" y="6317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rot="16200000">
              <a:off x="-589" y="2312"/>
              <a:ext cx="2331" cy="3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900" b="1">
                  <a:solidFill>
                    <a:schemeClr val="accent6"/>
                  </a:solidFill>
                </a:rPr>
                <a:t>milliseconds (ms)</a:t>
              </a:r>
              <a:endParaRPr lang="en-US" sz="9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828040" y="843280"/>
            <a:ext cx="4272915" cy="442595"/>
          </a:xfrm>
        </p:spPr>
        <p:txBody>
          <a:bodyPr/>
          <a:p>
            <a:pPr algn="l"/>
            <a:r>
              <a:rPr lang="en-US"/>
              <a:t>Bibliography</a:t>
            </a:r>
            <a:endParaRPr lang="en-US"/>
          </a:p>
        </p:txBody>
      </p:sp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845820" y="1347470"/>
            <a:ext cx="5241290" cy="38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en-GB">
                <a:solidFill>
                  <a:schemeClr val="accent4"/>
                </a:solidFill>
              </a:rPr>
              <a:t>https://en.wikipedia.org/wiki/Sorting_algorithm</a:t>
            </a:r>
            <a:endParaRPr lang="en-US" altLang="en-GB">
              <a:solidFill>
                <a:schemeClr val="accent4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7355" y="3435350"/>
            <a:ext cx="5749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Chivo ExtraLight" charset="0"/>
                <a:cs typeface="Chivo ExtraLight" charset="0"/>
              </a:rPr>
              <a:t>Thank you for your patience!</a:t>
            </a:r>
            <a:endParaRPr lang="en-US" sz="2800" b="1">
              <a:latin typeface="Chivo ExtraLight" charset="0"/>
              <a:cs typeface="Chivo ExtraLight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11505" y="412115"/>
            <a:ext cx="2861310" cy="574040"/>
          </a:xfrm>
        </p:spPr>
        <p:txBody>
          <a:bodyPr/>
          <a:p>
            <a:r>
              <a:rPr lang="en-US"/>
              <a:t>Table of content</a:t>
            </a:r>
            <a:endParaRPr lang="en-US"/>
          </a:p>
        </p:txBody>
      </p:sp>
      <p:sp>
        <p:nvSpPr>
          <p:cNvPr id="7" name="Google Shape;541;p18">
            <a:hlinkClick r:id="rId1" tooltip="" action="ppaction://hlinksldjump"/>
          </p:cNvPr>
          <p:cNvSpPr/>
          <p:nvPr/>
        </p:nvSpPr>
        <p:spPr>
          <a:xfrm>
            <a:off x="3143885" y="1696085"/>
            <a:ext cx="1875155" cy="61150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" name="Google Shape;535;p18">
            <a:hlinkClick r:id="rId2" tooltip="" action="ppaction://hlinksldjump"/>
          </p:cNvPr>
          <p:cNvSpPr/>
          <p:nvPr/>
        </p:nvSpPr>
        <p:spPr>
          <a:xfrm>
            <a:off x="3131820" y="2821940"/>
            <a:ext cx="1898650" cy="6191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9" name="Google Shape;538;p18">
            <a:hlinkClick r:id="rId3" tooltip="" action="ppaction://hlinksldjump"/>
          </p:cNvPr>
          <p:cNvSpPr/>
          <p:nvPr/>
        </p:nvSpPr>
        <p:spPr>
          <a:xfrm>
            <a:off x="504825" y="2860040"/>
            <a:ext cx="2007870" cy="54229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Merge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0" name="Google Shape;535;p18">
            <a:hlinkClick r:id="rId4" tooltip="" action="ppaction://hlinksldjump"/>
          </p:cNvPr>
          <p:cNvSpPr/>
          <p:nvPr/>
        </p:nvSpPr>
        <p:spPr>
          <a:xfrm>
            <a:off x="539115" y="3868420"/>
            <a:ext cx="1939290" cy="5067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1" name="Google Shape;535;p18">
            <a:hlinkClick r:id="rId5" tooltip="" action="ppaction://hlinksldjump"/>
          </p:cNvPr>
          <p:cNvSpPr/>
          <p:nvPr/>
        </p:nvSpPr>
        <p:spPr>
          <a:xfrm>
            <a:off x="607695" y="1708150"/>
            <a:ext cx="1802130" cy="58801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2" name="Google Shape;535;p18">
            <a:hlinkClick r:id="rId6" tooltip="" action="ppaction://hlinksldjump"/>
          </p:cNvPr>
          <p:cNvSpPr/>
          <p:nvPr/>
        </p:nvSpPr>
        <p:spPr>
          <a:xfrm>
            <a:off x="3131820" y="3796030"/>
            <a:ext cx="2136775" cy="619125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All </a:t>
            </a: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algorithm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3" name="Google Shape;538;p18">
            <a:hlinkClick r:id="rId7" tooltip="" action="ppaction://hlinksldjump"/>
          </p:cNvPr>
          <p:cNvSpPr/>
          <p:nvPr/>
        </p:nvSpPr>
        <p:spPr>
          <a:xfrm>
            <a:off x="5904230" y="2860675"/>
            <a:ext cx="2259330" cy="54229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Bibliography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 txBox="1"/>
          <p:nvPr>
            <p:ph type="title"/>
          </p:nvPr>
        </p:nvSpPr>
        <p:spPr>
          <a:xfrm>
            <a:off x="709500" y="539500"/>
            <a:ext cx="7725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Sorting algorithms used</a:t>
            </a:r>
            <a:endParaRPr lang="en-US" altLang="en-GB"/>
          </a:p>
        </p:txBody>
      </p:sp>
      <p:sp>
        <p:nvSpPr>
          <p:cNvPr id="541" name="Google Shape;541;p18"/>
          <p:cNvSpPr/>
          <p:nvPr/>
        </p:nvSpPr>
        <p:spPr>
          <a:xfrm>
            <a:off x="3366770" y="386778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35" name="Google Shape;535;p18"/>
          <p:cNvSpPr/>
          <p:nvPr/>
        </p:nvSpPr>
        <p:spPr>
          <a:xfrm>
            <a:off x="68389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1" name="Google Shape;535;p18"/>
          <p:cNvSpPr/>
          <p:nvPr/>
        </p:nvSpPr>
        <p:spPr>
          <a:xfrm>
            <a:off x="147574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2" name="Google Shape;535;p18"/>
          <p:cNvSpPr/>
          <p:nvPr/>
        </p:nvSpPr>
        <p:spPr>
          <a:xfrm>
            <a:off x="529209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4" name="Google Shape;541;p18"/>
          <p:cNvSpPr/>
          <p:nvPr/>
        </p:nvSpPr>
        <p:spPr>
          <a:xfrm>
            <a:off x="3366770" y="386778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Shell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" name="Google Shape;535;p18"/>
          <p:cNvSpPr/>
          <p:nvPr/>
        </p:nvSpPr>
        <p:spPr>
          <a:xfrm>
            <a:off x="68389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Radix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" name="Google Shape;538;p18"/>
          <p:cNvSpPr/>
          <p:nvPr/>
        </p:nvSpPr>
        <p:spPr>
          <a:xfrm>
            <a:off x="6083935" y="293179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Merge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7" name="Google Shape;535;p18"/>
          <p:cNvSpPr/>
          <p:nvPr/>
        </p:nvSpPr>
        <p:spPr>
          <a:xfrm>
            <a:off x="147574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Count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8" name="Google Shape;535;p18"/>
          <p:cNvSpPr/>
          <p:nvPr/>
        </p:nvSpPr>
        <p:spPr>
          <a:xfrm>
            <a:off x="5292090" y="1779905"/>
            <a:ext cx="2410460" cy="78613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chemeClr val="dk1"/>
                </a:solidFill>
                <a:latin typeface="Chivo Black"/>
                <a:ea typeface="Chivo Black"/>
                <a:cs typeface="Chivo Black"/>
                <a:sym typeface="Chivo Black"/>
              </a:rPr>
              <a:t>Quick sort</a:t>
            </a:r>
            <a:endParaRPr lang="en-US" altLang="en-GB" sz="2400">
              <a:solidFill>
                <a:schemeClr val="dk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Having a debateble Big-O complexity from O(n logn) to O(n</a:t>
            </a:r>
            <a:r>
              <a:rPr lang="en-US" altLang="en-GB" baseline="30000"/>
              <a:t>2</a:t>
            </a:r>
            <a:r>
              <a:rPr lang="en-US" altLang="en-GB"/>
              <a:t>), quick sort is a divide and conquer algorithm, based on partitiong</a:t>
            </a:r>
            <a:endParaRPr lang="en-US" altLang="en-GB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>
                <a:sym typeface="+mn-ea"/>
              </a:rPr>
              <a:t>In my implementation, the pivot is chosen randomly</a:t>
            </a:r>
            <a:endParaRPr lang="en-US" altLang="en-GB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Quick sort</a:t>
            </a:r>
            <a:endParaRPr lang="en-US" altLang="en-GB"/>
          </a:p>
        </p:txBody>
      </p:sp>
      <p:graphicFrame>
        <p:nvGraphicFramePr>
          <p:cNvPr id="1" name="Table 0"/>
          <p:cNvGraphicFramePr/>
          <p:nvPr/>
        </p:nvGraphicFramePr>
        <p:xfrm>
          <a:off x="1403985" y="3580130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E2F9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r>
                        <a:rPr lang="en-US" baseline="30000">
                          <a:latin typeface="Chivo" charset="0"/>
                          <a:cs typeface="Chivo" charset="0"/>
                        </a:rPr>
                        <a:t>2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no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Quick sort</a:t>
            </a:r>
            <a:endParaRPr lang="en-US" altLang="en-GB"/>
          </a:p>
        </p:txBody>
      </p:sp>
      <p:graphicFrame>
        <p:nvGraphicFramePr>
          <p:cNvPr id="4" name="Chart 3"/>
          <p:cNvGraphicFramePr/>
          <p:nvPr/>
        </p:nvGraphicFramePr>
        <p:xfrm>
          <a:off x="323850" y="1563370"/>
          <a:ext cx="4168775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045710" y="1798320"/>
          <a:ext cx="3889375" cy="2279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115" y="664845"/>
            <a:ext cx="8080375" cy="3814445"/>
            <a:chOff x="169" y="1782"/>
            <a:chExt cx="12725" cy="6007"/>
          </a:xfrm>
        </p:grpSpPr>
        <p:graphicFrame>
          <p:nvGraphicFramePr>
            <p:cNvPr id="1" name="Chart 0"/>
            <p:cNvGraphicFramePr/>
            <p:nvPr/>
          </p:nvGraphicFramePr>
          <p:xfrm>
            <a:off x="283" y="1782"/>
            <a:ext cx="12611" cy="60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" name="Text Box 1"/>
            <p:cNvSpPr txBox="1"/>
            <p:nvPr/>
          </p:nvSpPr>
          <p:spPr>
            <a:xfrm>
              <a:off x="169" y="5978"/>
              <a:ext cx="170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no. of elements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69" y="6885"/>
              <a:ext cx="1394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700" b="1">
                  <a:solidFill>
                    <a:schemeClr val="accent6"/>
                  </a:solidFill>
                </a:rPr>
                <a:t>max-number</a:t>
              </a:r>
              <a:endParaRPr lang="en-US" sz="700" b="1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type="body" idx="1"/>
          </p:nvPr>
        </p:nvSpPr>
        <p:spPr>
          <a:xfrm>
            <a:off x="716825" y="1851550"/>
            <a:ext cx="7710900" cy="2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altLang="en-GB"/>
              <a:t>A merging algorithm, with Big-O(n logn), easy to implement and fast</a:t>
            </a:r>
            <a:endParaRPr lang="en-US" altLang="en-GB"/>
          </a:p>
        </p:txBody>
      </p:sp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39500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Merge sort</a:t>
            </a:r>
            <a:endParaRPr lang="en-US" altLang="en-GB"/>
          </a:p>
        </p:txBody>
      </p:sp>
      <p:graphicFrame>
        <p:nvGraphicFramePr>
          <p:cNvPr id="1" name="Table 0"/>
          <p:cNvGraphicFramePr/>
          <p:nvPr/>
        </p:nvGraphicFramePr>
        <p:xfrm>
          <a:off x="1403985" y="2835275"/>
          <a:ext cx="6397625" cy="79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393825"/>
                <a:gridCol w="1165225"/>
                <a:gridCol w="1279525"/>
                <a:gridCol w="1279525"/>
              </a:tblGrid>
              <a:tr h="410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Worst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Average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Best case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Memory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Chivo" charset="0"/>
                          <a:cs typeface="Chivo" charset="0"/>
                        </a:rPr>
                        <a:t>Stable</a:t>
                      </a:r>
                      <a:endParaRPr lang="en-US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 logn</a:t>
                      </a:r>
                      <a:endParaRPr lang="en-US" baseline="30000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n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Chivo" charset="0"/>
                          <a:cs typeface="Chivo" charset="0"/>
                        </a:rPr>
                        <a:t>yes</a:t>
                      </a:r>
                      <a:endParaRPr lang="en-US">
                        <a:latin typeface="Chivo" charset="0"/>
                        <a:cs typeface="Chivo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"/>
          <p:cNvSpPr txBox="1"/>
          <p:nvPr>
            <p:ph type="title"/>
          </p:nvPr>
        </p:nvSpPr>
        <p:spPr>
          <a:xfrm>
            <a:off x="1760150" y="555375"/>
            <a:ext cx="56238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6"/>
                </a:solidFill>
              </a:rPr>
              <a:t>Merge sort</a:t>
            </a:r>
            <a:endParaRPr lang="en-US" altLang="en-GB">
              <a:solidFill>
                <a:schemeClr val="accent6"/>
              </a:solidFill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51460" y="1686560"/>
          <a:ext cx="4358640" cy="269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860290" y="1781810"/>
          <a:ext cx="4168775" cy="250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ead Designer Portfolio Infographics by Slidesgo">
  <a:themeElements>
    <a:clrScheme name="Simple Light">
      <a:dk1>
        <a:srgbClr val="0A0A0A"/>
      </a:dk1>
      <a:lt1>
        <a:srgbClr val="EEE6E2"/>
      </a:lt1>
      <a:dk2>
        <a:srgbClr val="EE3E63"/>
      </a:dk2>
      <a:lt2>
        <a:srgbClr val="6BBFB0"/>
      </a:lt2>
      <a:accent1>
        <a:srgbClr val="A6D973"/>
      </a:accent1>
      <a:accent2>
        <a:srgbClr val="F2CC0F"/>
      </a:accent2>
      <a:accent3>
        <a:srgbClr val="F27507"/>
      </a:accent3>
      <a:accent4>
        <a:srgbClr val="1D1D1D"/>
      </a:accent4>
      <a:accent5>
        <a:srgbClr val="FFFFFF"/>
      </a:accent5>
      <a:accent6>
        <a:srgbClr val="FFFFFF"/>
      </a:accent6>
      <a:hlink>
        <a:srgbClr val="EEE6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2161</Words>
  <Application>WPS Presentation</Application>
  <PresentationFormat/>
  <Paragraphs>239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SimSun</vt:lpstr>
      <vt:lpstr>Wingdings</vt:lpstr>
      <vt:lpstr>Arial</vt:lpstr>
      <vt:lpstr>Chivo Black</vt:lpstr>
      <vt:lpstr>Fredoka One</vt:lpstr>
      <vt:lpstr>Chivo</vt:lpstr>
      <vt:lpstr>Roboto Condensed Light</vt:lpstr>
      <vt:lpstr>Segoe Print</vt:lpstr>
      <vt:lpstr>Palanquin Dark</vt:lpstr>
      <vt:lpstr>Proxima Nova Semibold</vt:lpstr>
      <vt:lpstr>Proxima Nova</vt:lpstr>
      <vt:lpstr>Chivo Black</vt:lpstr>
      <vt:lpstr>Microsoft YaHei</vt:lpstr>
      <vt:lpstr>Arial Unicode MS</vt:lpstr>
      <vt:lpstr>Bebas Neue</vt:lpstr>
      <vt:lpstr>Chivo ExtraBold</vt:lpstr>
      <vt:lpstr>Chivo Medium</vt:lpstr>
      <vt:lpstr>Wingdings</vt:lpstr>
      <vt:lpstr>Chivo</vt:lpstr>
      <vt:lpstr>Chivo ExtraLight</vt:lpstr>
      <vt:lpstr>Lead Designer Portfolio Infographics by Slidesgo</vt:lpstr>
      <vt:lpstr>Sorting algorithms</vt:lpstr>
      <vt:lpstr>ABOUT LEAD DESIGNER PORTFOLIO INFOGRAPHICS</vt:lpstr>
      <vt:lpstr>PowerPoint 演示文稿</vt:lpstr>
      <vt:lpstr>LEAD DESIGNER PORTFOLIO INFOGRAPHICS</vt:lpstr>
      <vt:lpstr>Summary</vt:lpstr>
      <vt:lpstr>Quick sort</vt:lpstr>
      <vt:lpstr>Quick sort</vt:lpstr>
      <vt:lpstr>Quick sort</vt:lpstr>
      <vt:lpstr>Quick sort</vt:lpstr>
      <vt:lpstr>Quick sort</vt:lpstr>
      <vt:lpstr>Merge sort</vt:lpstr>
      <vt:lpstr>Merge sort</vt:lpstr>
      <vt:lpstr>PowerPoint 演示文稿</vt:lpstr>
      <vt:lpstr>Count sort</vt:lpstr>
      <vt:lpstr>Count sort</vt:lpstr>
      <vt:lpstr>PowerPoint 演示文稿</vt:lpstr>
      <vt:lpstr>Shell sort</vt:lpstr>
      <vt:lpstr>Shell sort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/>
  <cp:lastModifiedBy>User</cp:lastModifiedBy>
  <cp:revision>2</cp:revision>
  <dcterms:created xsi:type="dcterms:W3CDTF">2023-03-17T10:42:00Z</dcterms:created>
  <dcterms:modified xsi:type="dcterms:W3CDTF">2023-03-17T14:42:46Z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58670A1690D2486EB28A2C0C7E63106A</vt:lpwstr>
  </property>
  <property fmtid="{D5CDD505-2E9C-101B-9397-08002B2CF9AE}" pid="3" name="KSOProductBuildVer">
    <vt:lpwstr>1033-11.2.0.11486</vt:lpwstr>
  </property>
</Properties>
</file>