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/>
    <p:restoredTop sz="94689"/>
  </p:normalViewPr>
  <p:slideViewPr>
    <p:cSldViewPr snapToGrid="0">
      <p:cViewPr>
        <p:scale>
          <a:sx n="155" d="100"/>
          <a:sy n="155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4737-961F-3EBE-7209-E6F9A69F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009F3-530C-A29D-3FD0-3A15BADA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709C-40A5-66A4-FFF8-4D780C85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466A-5023-5E25-32B6-0D567001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5563-6E8B-0E06-3492-596C8485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CD4-A0CF-A294-706F-18182600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F246F-4C76-508E-8EAC-D2D8C86EE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CD1E-C1BE-5527-1EB9-AEA1B694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DCCC-5A8B-5920-A05F-43E7FE2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6ED7-17AC-404E-950E-6DFFFC10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78BCF-3E78-1824-F4DC-3BD2EED4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81D4-BD84-DBC6-B5AF-D75A766D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C5E0-EF95-12EF-DB7D-3DFBE3D2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D10-4568-4FD6-ACED-A3BA3F08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34DB-DFF4-3AF8-160D-8EA32E91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BFEA-D21E-29DE-A3AF-D947E758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0BB5-77CD-0B5A-FCA4-4E4C87E6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5F0-680D-82DF-9D15-11A0D112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0093-F446-F257-80AD-66542162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4623-829A-66B1-53EB-C6788A49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61CB-D53C-6DD7-48E6-EC5CB287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1334-BE37-CB24-E0C0-8048DF27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E6A3-479D-4A32-A0ED-CEF4A366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702A-438A-8864-532D-803CEC61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8AA9-6983-B7B5-B0A8-D92AB74A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A482-1949-072C-E561-9788B80F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B22F-0B70-2C57-E56D-270926945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2CD71-633E-C268-1064-007EFE22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4203-5D57-1CE8-85EB-7CB6C79B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38BC-1BFB-14EB-AFC8-EA5DCEC1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A0B3-2662-28CB-B41C-3E18D27A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DA33-8D25-9947-C975-4CD959DE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6FD6-24C5-0161-E0BA-ADE1626B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80F8-478E-2A9F-2E0B-B1BDD17F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F879C-C446-E6D9-1834-C8D829EE0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48758-8ED1-DDE0-3AFC-58EA62EA8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30B3-463F-11FA-19D8-0D66CAE4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0181E-62DE-4017-F76F-CA90A931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4EC3-A623-4ED1-E8EB-6A1AABB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203D-4B82-260B-5CC0-F64D819C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1FC17-7ACB-E292-BC71-36FEAE7D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C2614-A61F-865C-80EF-25B64432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60271-6F6B-CA9C-797C-5468E13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95E35-B578-8EF2-B4D7-F23C64E8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7136D-68B7-8F10-C1FD-5C4B69F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75C6-1ED8-5017-BEB3-BFF37BD6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1A4C-02B6-B042-F48C-AA5E42FF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EA4A-4603-84BE-6A3E-C56001B8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10DA-74E4-CE67-6B9D-E3356FD0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77BC-6C0F-F502-F6FF-5CE5EA22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17A8-589A-2771-60D2-658EC335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3787D-8B87-9918-4771-082C1195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E446-FF6A-4CE8-300B-261D37E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2BBD9-5476-7498-DCE3-241B42CD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B63C3-A779-9EBD-F9D3-0DD7612C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4705E-476F-BE9D-9F98-0D0C1174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8C12-3D7C-E9A7-ACD1-193982C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ADEA-79FD-556E-D60B-0B955BDF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11771-7A67-FBF7-E484-CB64F4D8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96AA-CEA5-AD2F-62CC-8B119946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97AD-F318-5B3F-EAEE-5498E5BF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05F31-A5B4-B541-96E1-B30B2F8E3022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F365-C659-6C27-EDE0-7723A4088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8705-8D94-7FD8-7573-3A4682BC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309C5-5921-1B4C-B95D-7FEF4BEA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2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07BD3-4FBA-46EF-AAC0-BABFB77F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2"/>
            <a:ext cx="10515600" cy="1325563"/>
          </a:xfrm>
        </p:spPr>
        <p:txBody>
          <a:bodyPr/>
          <a:lstStyle/>
          <a:p>
            <a:r>
              <a:rPr lang="en-US" dirty="0"/>
              <a:t>Figure 1. Training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EF51F5-7273-8C58-F32D-C1E87CB9DDA3}"/>
              </a:ext>
            </a:extLst>
          </p:cNvPr>
          <p:cNvGrpSpPr/>
          <p:nvPr/>
        </p:nvGrpSpPr>
        <p:grpSpPr>
          <a:xfrm>
            <a:off x="269130" y="1772594"/>
            <a:ext cx="2548881" cy="4720279"/>
            <a:chOff x="1232639" y="1772596"/>
            <a:chExt cx="2548881" cy="4720279"/>
          </a:xfrm>
        </p:grpSpPr>
        <p:pic>
          <p:nvPicPr>
            <p:cNvPr id="3" name="Picture 2" descr="A graph of a graph with numbers and points&#10;&#10;AI-generated content may be incorrect.">
              <a:extLst>
                <a:ext uri="{FF2B5EF4-FFF2-40B4-BE49-F238E27FC236}">
                  <a16:creationId xmlns:a16="http://schemas.microsoft.com/office/drawing/2014/main" id="{C4855BC2-4D1F-3F07-B7A0-78376C144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639" y="1772596"/>
              <a:ext cx="2233576" cy="2319184"/>
            </a:xfrm>
            <a:prstGeom prst="rect">
              <a:avLst/>
            </a:prstGeom>
          </p:spPr>
        </p:pic>
        <p:pic>
          <p:nvPicPr>
            <p:cNvPr id="6" name="Picture 5" descr="A diagram of a graph&#10;&#10;AI-generated content may be incorrect.">
              <a:extLst>
                <a:ext uri="{FF2B5EF4-FFF2-40B4-BE49-F238E27FC236}">
                  <a16:creationId xmlns:a16="http://schemas.microsoft.com/office/drawing/2014/main" id="{457878D7-B863-D102-16A8-BE78CFC09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639" y="4173690"/>
              <a:ext cx="2548881" cy="231918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2BA1AD-0442-AA92-11F1-2EA83E577E61}"/>
              </a:ext>
            </a:extLst>
          </p:cNvPr>
          <p:cNvGrpSpPr/>
          <p:nvPr/>
        </p:nvGrpSpPr>
        <p:grpSpPr>
          <a:xfrm>
            <a:off x="2900763" y="1854502"/>
            <a:ext cx="2548882" cy="4638372"/>
            <a:chOff x="3922111" y="1854505"/>
            <a:chExt cx="2548882" cy="4638372"/>
          </a:xfrm>
        </p:grpSpPr>
        <p:pic>
          <p:nvPicPr>
            <p:cNvPr id="8" name="Picture 7" descr="A graph of training results&#10;&#10;AI-generated content may be incorrect.">
              <a:extLst>
                <a:ext uri="{FF2B5EF4-FFF2-40B4-BE49-F238E27FC236}">
                  <a16:creationId xmlns:a16="http://schemas.microsoft.com/office/drawing/2014/main" id="{B73F59F3-DB4A-11AD-B41A-D21F43BB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2111" y="1854505"/>
              <a:ext cx="2288055" cy="2319185"/>
            </a:xfrm>
            <a:prstGeom prst="rect">
              <a:avLst/>
            </a:prstGeom>
          </p:spPr>
        </p:pic>
        <p:pic>
          <p:nvPicPr>
            <p:cNvPr id="10" name="Picture 9" descr="A diagram of a graph&#10;&#10;AI-generated content may be incorrect.">
              <a:extLst>
                <a:ext uri="{FF2B5EF4-FFF2-40B4-BE49-F238E27FC236}">
                  <a16:creationId xmlns:a16="http://schemas.microsoft.com/office/drawing/2014/main" id="{2EB921CC-70DC-5A84-6944-5649577E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2111" y="4173691"/>
              <a:ext cx="2548882" cy="231918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9719E29-21C5-015D-390A-C9098862E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875" y="2650455"/>
            <a:ext cx="5270384" cy="30464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FFAC8B-9006-6A11-7685-4B806925C380}"/>
              </a:ext>
            </a:extLst>
          </p:cNvPr>
          <p:cNvSpPr txBox="1"/>
          <p:nvPr/>
        </p:nvSpPr>
        <p:spPr>
          <a:xfrm>
            <a:off x="699108" y="1321352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XGBRegressor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D7D116-F0BE-F3C5-81CF-EFCEACAADE15}"/>
              </a:ext>
            </a:extLst>
          </p:cNvPr>
          <p:cNvSpPr txBox="1"/>
          <p:nvPr/>
        </p:nvSpPr>
        <p:spPr>
          <a:xfrm>
            <a:off x="3405993" y="1321352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ElasticNet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6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B589-4312-99FD-2A77-BBFC35FD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2. LFER and Partitioning Coefficient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D6B8E-3152-3841-B6C8-983F6C7C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70" y="1736112"/>
            <a:ext cx="3533323" cy="3491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C849CB-2811-A48C-1D7A-BBE34EEE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45212" y="2368371"/>
            <a:ext cx="3340019" cy="2121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4A6C3-AD9B-4487-67C9-7478270122C7}"/>
              </a:ext>
            </a:extLst>
          </p:cNvPr>
          <p:cNvSpPr txBox="1"/>
          <p:nvPr/>
        </p:nvSpPr>
        <p:spPr>
          <a:xfrm>
            <a:off x="2776226" y="3960915"/>
            <a:ext cx="177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200" i="1" kern="1200" dirty="0">
                <a:solidFill>
                  <a:prstClr val="black"/>
                </a:solidFill>
                <a:latin typeface="Aptos" panose="02110004020202020204"/>
                <a:ea typeface="Cambria Math" panose="02040503050406030204" pitchFamily="18" charset="0"/>
                <a:cs typeface="+mn-cs"/>
              </a:rPr>
              <a:t>Reported/Predicted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30939-5359-C7E3-F276-B74B40599611}"/>
              </a:ext>
            </a:extLst>
          </p:cNvPr>
          <p:cNvSpPr txBox="1"/>
          <p:nvPr/>
        </p:nvSpPr>
        <p:spPr>
          <a:xfrm>
            <a:off x="519717" y="4021908"/>
            <a:ext cx="212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200" i="1" kern="1200" dirty="0">
                <a:solidFill>
                  <a:prstClr val="black"/>
                </a:solidFill>
                <a:latin typeface="Aptos" panose="02110004020202020204"/>
                <a:ea typeface="Cambria Math" panose="02040503050406030204" pitchFamily="18" charset="0"/>
                <a:cs typeface="+mn-cs"/>
              </a:rPr>
              <a:t>Observed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DB5E71-D727-5C1F-51FC-7BA577350C23}"/>
              </a:ext>
            </a:extLst>
          </p:cNvPr>
          <p:cNvGrpSpPr/>
          <p:nvPr/>
        </p:nvGrpSpPr>
        <p:grpSpPr>
          <a:xfrm>
            <a:off x="3083727" y="3466887"/>
            <a:ext cx="1266801" cy="462549"/>
            <a:chOff x="1876178" y="3922034"/>
            <a:chExt cx="1266801" cy="4625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C629B83-A16C-6F75-0594-BCA7A0CD5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012" r="26809"/>
            <a:stretch/>
          </p:blipFill>
          <p:spPr>
            <a:xfrm>
              <a:off x="2516055" y="3922034"/>
              <a:ext cx="626924" cy="4625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D6F004F-EC16-D8B0-D6EB-E106D3CABF57}"/>
                    </a:ext>
                  </a:extLst>
                </p:cNvPr>
                <p:cNvSpPr txBox="1"/>
                <p:nvPr/>
              </p:nvSpPr>
              <p:spPr>
                <a:xfrm>
                  <a:off x="2076793" y="3937027"/>
                  <a:ext cx="62692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⇄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386E2C-A6FE-1D38-90C8-E537BDAE1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793" y="3937027"/>
                  <a:ext cx="62692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DFC94F-A510-2801-FE3C-FD3ED1F58185}"/>
                </a:ext>
              </a:extLst>
            </p:cNvPr>
            <p:cNvGrpSpPr/>
            <p:nvPr/>
          </p:nvGrpSpPr>
          <p:grpSpPr>
            <a:xfrm>
              <a:off x="1876178" y="4024427"/>
              <a:ext cx="346570" cy="278967"/>
              <a:chOff x="1372604" y="3793528"/>
              <a:chExt cx="346570" cy="27896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2A7135-9861-9107-17E7-D7B6BD10A6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3147" y="3798175"/>
                <a:ext cx="274320" cy="274320"/>
              </a:xfrm>
              <a:prstGeom prst="ellipse">
                <a:avLst/>
              </a:prstGeom>
              <a:solidFill>
                <a:srgbClr val="E97132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F159D5-11A6-E365-4E5D-4A64FA1A3DEB}"/>
                  </a:ext>
                </a:extLst>
              </p:cNvPr>
              <p:cNvSpPr txBox="1"/>
              <p:nvPr/>
            </p:nvSpPr>
            <p:spPr>
              <a:xfrm>
                <a:off x="1372604" y="3793528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  <a:r>
                  <a:rPr lang="en-US" sz="1200" baseline="30000" dirty="0">
                    <a:solidFill>
                      <a:schemeClr val="bg1"/>
                    </a:solidFill>
                  </a:rPr>
                  <a:t>+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599B55-F4F2-3E24-6C30-D22F2282C582}"/>
              </a:ext>
            </a:extLst>
          </p:cNvPr>
          <p:cNvGrpSpPr/>
          <p:nvPr/>
        </p:nvGrpSpPr>
        <p:grpSpPr>
          <a:xfrm>
            <a:off x="219376" y="3106610"/>
            <a:ext cx="2635429" cy="967384"/>
            <a:chOff x="3692501" y="3636212"/>
            <a:chExt cx="2635429" cy="967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947ECA-FA37-E86E-7448-9E7C7F3B8596}"/>
                </a:ext>
              </a:extLst>
            </p:cNvPr>
            <p:cNvGrpSpPr/>
            <p:nvPr/>
          </p:nvGrpSpPr>
          <p:grpSpPr>
            <a:xfrm>
              <a:off x="3692501" y="3636212"/>
              <a:ext cx="2359112" cy="967384"/>
              <a:chOff x="3692501" y="3636212"/>
              <a:chExt cx="2359112" cy="967384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6E0B38A-532A-C13E-25E0-1A3334FF5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3692501" y="3636212"/>
                <a:ext cx="2359112" cy="967384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9C8394-E57F-90DE-3839-8DD4E57CACE0}"/>
                  </a:ext>
                </a:extLst>
              </p:cNvPr>
              <p:cNvSpPr/>
              <p:nvPr/>
            </p:nvSpPr>
            <p:spPr>
              <a:xfrm>
                <a:off x="4830266" y="4466241"/>
                <a:ext cx="1181637" cy="1373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1D41700-7CE9-7DDE-C2E6-B8C39FFB8EF0}"/>
                    </a:ext>
                  </a:extLst>
                </p:cNvPr>
                <p:cNvSpPr txBox="1"/>
                <p:nvPr/>
              </p:nvSpPr>
              <p:spPr>
                <a:xfrm>
                  <a:off x="5549183" y="4003433"/>
                  <a:ext cx="62692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⇄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716A95-EAE2-F574-A645-31A5107E8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183" y="4003433"/>
                  <a:ext cx="626924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6D76CA-03B5-72C8-2CAD-F4FCEED76C10}"/>
                </a:ext>
              </a:extLst>
            </p:cNvPr>
            <p:cNvGrpSpPr/>
            <p:nvPr/>
          </p:nvGrpSpPr>
          <p:grpSpPr>
            <a:xfrm>
              <a:off x="5981360" y="4089847"/>
              <a:ext cx="346570" cy="278967"/>
              <a:chOff x="1372604" y="3793528"/>
              <a:chExt cx="346570" cy="27896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DA1FC8-A40C-DA54-C8E0-FEBD3924FA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3147" y="3798175"/>
                <a:ext cx="274320" cy="274320"/>
              </a:xfrm>
              <a:prstGeom prst="ellipse">
                <a:avLst/>
              </a:prstGeom>
              <a:solidFill>
                <a:srgbClr val="E97132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08A593-B616-2A7F-C8F4-2F37FFF571E2}"/>
                  </a:ext>
                </a:extLst>
              </p:cNvPr>
              <p:cNvSpPr txBox="1"/>
              <p:nvPr/>
            </p:nvSpPr>
            <p:spPr>
              <a:xfrm>
                <a:off x="1372604" y="3793528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  <a:r>
                  <a:rPr lang="en-US" sz="1200" baseline="30000" dirty="0">
                    <a:solidFill>
                      <a:schemeClr val="bg1"/>
                    </a:solidFill>
                  </a:rPr>
                  <a:t>+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BE6840-429C-ABB3-E3FF-E2A4F1071668}"/>
                  </a:ext>
                </a:extLst>
              </p:cNvPr>
              <p:cNvSpPr txBox="1"/>
              <p:nvPr/>
            </p:nvSpPr>
            <p:spPr>
              <a:xfrm>
                <a:off x="748731" y="2723575"/>
                <a:ext cx="4584138" cy="292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𝐿𝐹𝑃</m:t>
                          </m:r>
                        </m:sub>
                      </m:sSub>
                      <m:r>
                        <a:rPr lang="en-US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𝐿𝑖𝑔𝑎𝑛𝑑</m:t>
                          </m:r>
                        </m:sub>
                      </m:sSub>
                      <m:r>
                        <a:rPr lang="en-US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BE6840-429C-ABB3-E3FF-E2A4F107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31" y="2723575"/>
                <a:ext cx="4584138" cy="292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62EEA3-3C0D-1B24-CE84-FD8E71B6732D}"/>
              </a:ext>
            </a:extLst>
          </p:cNvPr>
          <p:cNvCxnSpPr>
            <a:cxnSpLocks/>
          </p:cNvCxnSpPr>
          <p:nvPr/>
        </p:nvCxnSpPr>
        <p:spPr>
          <a:xfrm flipH="1">
            <a:off x="2076058" y="3014448"/>
            <a:ext cx="130202" cy="200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3830EB-7C0E-AF86-7D46-F4381771C468}"/>
              </a:ext>
            </a:extLst>
          </p:cNvPr>
          <p:cNvCxnSpPr>
            <a:cxnSpLocks/>
          </p:cNvCxnSpPr>
          <p:nvPr/>
        </p:nvCxnSpPr>
        <p:spPr>
          <a:xfrm>
            <a:off x="3318513" y="3014448"/>
            <a:ext cx="111784" cy="279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908B-E6B8-8E74-8498-4C0D7570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7659D-C758-AD56-0A44-0F663B20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4" y="1690688"/>
            <a:ext cx="8397213" cy="44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064E-7CD8-4859-84F0-76E5E4EA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S2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58707-9970-2582-1884-A50EE07B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71267"/>
            <a:ext cx="7772400" cy="4076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C5590-0F77-227F-408D-1B0E9865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59" r="29783"/>
          <a:stretch/>
        </p:blipFill>
        <p:spPr>
          <a:xfrm>
            <a:off x="5316279" y="2604977"/>
            <a:ext cx="1255977" cy="10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72C6-4673-9CAE-5974-CAEEB4F2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S4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CB02D3-D322-DC0D-3C07-498B3BD68187}"/>
              </a:ext>
            </a:extLst>
          </p:cNvPr>
          <p:cNvGrpSpPr/>
          <p:nvPr/>
        </p:nvGrpSpPr>
        <p:grpSpPr>
          <a:xfrm>
            <a:off x="3921127" y="2819509"/>
            <a:ext cx="4782002" cy="1479658"/>
            <a:chOff x="3823376" y="1513164"/>
            <a:chExt cx="4782002" cy="14796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C8E0FE-7E38-1B67-43AA-280266C2B038}"/>
                </a:ext>
              </a:extLst>
            </p:cNvPr>
            <p:cNvSpPr txBox="1"/>
            <p:nvPr/>
          </p:nvSpPr>
          <p:spPr>
            <a:xfrm>
              <a:off x="3823376" y="2012818"/>
              <a:ext cx="1177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Binary Salt Sorption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A1C9FE-9A60-351D-B2CE-2F09076F2525}"/>
                </a:ext>
              </a:extLst>
            </p:cNvPr>
            <p:cNvGrpSpPr/>
            <p:nvPr/>
          </p:nvGrpSpPr>
          <p:grpSpPr>
            <a:xfrm>
              <a:off x="4935547" y="1513164"/>
              <a:ext cx="3669831" cy="1479658"/>
              <a:chOff x="4868769" y="1666622"/>
              <a:chExt cx="3669831" cy="14796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36D4662-32B2-B63F-535B-2C95AA417FEB}"/>
                  </a:ext>
                </a:extLst>
              </p:cNvPr>
              <p:cNvGrpSpPr/>
              <p:nvPr/>
            </p:nvGrpSpPr>
            <p:grpSpPr>
              <a:xfrm>
                <a:off x="4868769" y="1666622"/>
                <a:ext cx="3453661" cy="1479658"/>
                <a:chOff x="4799702" y="1665561"/>
                <a:chExt cx="3453661" cy="147965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166FA27-0C87-0BAD-B7FA-ADAFD9A96773}"/>
                    </a:ext>
                  </a:extLst>
                </p:cNvPr>
                <p:cNvSpPr/>
                <p:nvPr/>
              </p:nvSpPr>
              <p:spPr>
                <a:xfrm>
                  <a:off x="5067395" y="1665561"/>
                  <a:ext cx="321852" cy="4190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F58877E-2532-CD00-7541-629D454169A4}"/>
                    </a:ext>
                  </a:extLst>
                </p:cNvPr>
                <p:cNvGrpSpPr/>
                <p:nvPr/>
              </p:nvGrpSpPr>
              <p:grpSpPr>
                <a:xfrm>
                  <a:off x="5678320" y="2294806"/>
                  <a:ext cx="622530" cy="626616"/>
                  <a:chOff x="5416337" y="2466975"/>
                  <a:chExt cx="622530" cy="62661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FEC7148-C8A7-CD17-698A-58BAD7345C2F}"/>
                      </a:ext>
                    </a:extLst>
                  </p:cNvPr>
                  <p:cNvGrpSpPr/>
                  <p:nvPr/>
                </p:nvGrpSpPr>
                <p:grpSpPr>
                  <a:xfrm>
                    <a:off x="5416337" y="2466975"/>
                    <a:ext cx="622530" cy="626616"/>
                    <a:chOff x="5416337" y="2466975"/>
                    <a:chExt cx="622530" cy="626616"/>
                  </a:xfrm>
                </p:grpSpPr>
                <p:sp>
                  <p:nvSpPr>
                    <p:cNvPr id="30" name="Freeform 29">
                      <a:extLst>
                        <a:ext uri="{FF2B5EF4-FFF2-40B4-BE49-F238E27FC236}">
                          <a16:creationId xmlns:a16="http://schemas.microsoft.com/office/drawing/2014/main" id="{A9A879DB-8019-1AF3-41B3-0797BB81D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6337" y="2646816"/>
                      <a:ext cx="622530" cy="446775"/>
                    </a:xfrm>
                    <a:custGeom>
                      <a:avLst/>
                      <a:gdLst>
                        <a:gd name="connsiteX0" fmla="*/ 0 w 622530"/>
                        <a:gd name="connsiteY0" fmla="*/ 0 h 446775"/>
                        <a:gd name="connsiteX1" fmla="*/ 622530 w 622530"/>
                        <a:gd name="connsiteY1" fmla="*/ 0 h 446775"/>
                        <a:gd name="connsiteX2" fmla="*/ 622530 w 622530"/>
                        <a:gd name="connsiteY2" fmla="*/ 343018 h 446775"/>
                        <a:gd name="connsiteX3" fmla="*/ 518773 w 622530"/>
                        <a:gd name="connsiteY3" fmla="*/ 446775 h 446775"/>
                        <a:gd name="connsiteX4" fmla="*/ 103757 w 622530"/>
                        <a:gd name="connsiteY4" fmla="*/ 446775 h 446775"/>
                        <a:gd name="connsiteX5" fmla="*/ 0 w 622530"/>
                        <a:gd name="connsiteY5" fmla="*/ 343018 h 446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22530" h="446775">
                          <a:moveTo>
                            <a:pt x="0" y="0"/>
                          </a:moveTo>
                          <a:lnTo>
                            <a:pt x="622530" y="0"/>
                          </a:lnTo>
                          <a:lnTo>
                            <a:pt x="622530" y="343018"/>
                          </a:lnTo>
                          <a:cubicBezTo>
                            <a:pt x="622530" y="400321"/>
                            <a:pt x="576076" y="446775"/>
                            <a:pt x="518773" y="446775"/>
                          </a:cubicBezTo>
                          <a:lnTo>
                            <a:pt x="103757" y="446775"/>
                          </a:lnTo>
                          <a:cubicBezTo>
                            <a:pt x="46454" y="446775"/>
                            <a:pt x="0" y="400321"/>
                            <a:pt x="0" y="343018"/>
                          </a:cubicBez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700" dirty="0"/>
                        <a:t>0.1 M </a:t>
                      </a:r>
                      <a:r>
                        <a:rPr lang="en-US" sz="700" dirty="0" err="1"/>
                        <a:t>X</a:t>
                      </a:r>
                      <a:r>
                        <a:rPr lang="en-US" sz="700" baseline="-25000" dirty="0" err="1"/>
                        <a:t>i</a:t>
                      </a:r>
                      <a:r>
                        <a:rPr lang="en-US" sz="700" dirty="0" err="1"/>
                        <a:t>Cl</a:t>
                      </a:r>
                      <a:endParaRPr lang="en-US" sz="700" dirty="0"/>
                    </a:p>
                    <a:p>
                      <a:pPr algn="ctr"/>
                      <a:r>
                        <a:rPr lang="en-US" sz="700" dirty="0"/>
                        <a:t>0.1 M </a:t>
                      </a:r>
                      <a:r>
                        <a:rPr lang="en-US" sz="700" dirty="0" err="1"/>
                        <a:t>X</a:t>
                      </a:r>
                      <a:r>
                        <a:rPr lang="en-US" sz="700" baseline="-25000" dirty="0" err="1"/>
                        <a:t>j</a:t>
                      </a:r>
                      <a:r>
                        <a:rPr lang="en-US" sz="700" dirty="0" err="1"/>
                        <a:t>Cl</a:t>
                      </a:r>
                      <a:endParaRPr lang="en-US" sz="700" dirty="0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DB2D9392-2D4B-85EE-C2F1-734BD99D0634}"/>
                        </a:ext>
                      </a:extLst>
                    </p:cNvPr>
                    <p:cNvCxnSpPr>
                      <a:cxnSpLocks/>
                      <a:stCxn id="30" idx="0"/>
                    </p:cNvCxnSpPr>
                    <p:nvPr/>
                  </p:nvCxnSpPr>
                  <p:spPr>
                    <a:xfrm flipV="1">
                      <a:off x="5416337" y="2466975"/>
                      <a:ext cx="0" cy="17984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7569F1CF-0136-020E-8EE9-0E8BE8CCC58C}"/>
                        </a:ext>
                      </a:extLst>
                    </p:cNvPr>
                    <p:cNvCxnSpPr>
                      <a:cxnSpLocks/>
                      <a:stCxn id="30" idx="1"/>
                    </p:cNvCxnSpPr>
                    <p:nvPr/>
                  </p:nvCxnSpPr>
                  <p:spPr>
                    <a:xfrm flipV="1">
                      <a:off x="6038867" y="2466975"/>
                      <a:ext cx="0" cy="17984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DDC9767-F6B5-3642-EE2A-A69F22A904DF}"/>
                      </a:ext>
                    </a:extLst>
                  </p:cNvPr>
                  <p:cNvSpPr/>
                  <p:nvPr/>
                </p:nvSpPr>
                <p:spPr>
                  <a:xfrm>
                    <a:off x="5429249" y="2611375"/>
                    <a:ext cx="594360" cy="956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8F3FB49-A644-EEAB-8241-F50A192B0AC2}"/>
                    </a:ext>
                  </a:extLst>
                </p:cNvPr>
                <p:cNvGrpSpPr/>
                <p:nvPr/>
              </p:nvGrpSpPr>
              <p:grpSpPr>
                <a:xfrm>
                  <a:off x="6654577" y="2300768"/>
                  <a:ext cx="622530" cy="626616"/>
                  <a:chOff x="5416337" y="2466975"/>
                  <a:chExt cx="622530" cy="626616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274E1379-A6CF-4A66-898C-740E70F14C92}"/>
                      </a:ext>
                    </a:extLst>
                  </p:cNvPr>
                  <p:cNvGrpSpPr/>
                  <p:nvPr/>
                </p:nvGrpSpPr>
                <p:grpSpPr>
                  <a:xfrm>
                    <a:off x="5416337" y="2466975"/>
                    <a:ext cx="622530" cy="626616"/>
                    <a:chOff x="5416337" y="2466975"/>
                    <a:chExt cx="622530" cy="626616"/>
                  </a:xfrm>
                </p:grpSpPr>
                <p:sp>
                  <p:nvSpPr>
                    <p:cNvPr id="25" name="Freeform 24">
                      <a:extLst>
                        <a:ext uri="{FF2B5EF4-FFF2-40B4-BE49-F238E27FC236}">
                          <a16:creationId xmlns:a16="http://schemas.microsoft.com/office/drawing/2014/main" id="{4A5D9485-5C99-19C5-063C-93A93AFF5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6337" y="2646816"/>
                      <a:ext cx="622530" cy="446775"/>
                    </a:xfrm>
                    <a:custGeom>
                      <a:avLst/>
                      <a:gdLst>
                        <a:gd name="connsiteX0" fmla="*/ 0 w 622530"/>
                        <a:gd name="connsiteY0" fmla="*/ 0 h 446775"/>
                        <a:gd name="connsiteX1" fmla="*/ 622530 w 622530"/>
                        <a:gd name="connsiteY1" fmla="*/ 0 h 446775"/>
                        <a:gd name="connsiteX2" fmla="*/ 622530 w 622530"/>
                        <a:gd name="connsiteY2" fmla="*/ 343018 h 446775"/>
                        <a:gd name="connsiteX3" fmla="*/ 518773 w 622530"/>
                        <a:gd name="connsiteY3" fmla="*/ 446775 h 446775"/>
                        <a:gd name="connsiteX4" fmla="*/ 103757 w 622530"/>
                        <a:gd name="connsiteY4" fmla="*/ 446775 h 446775"/>
                        <a:gd name="connsiteX5" fmla="*/ 0 w 622530"/>
                        <a:gd name="connsiteY5" fmla="*/ 343018 h 446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22530" h="446775">
                          <a:moveTo>
                            <a:pt x="0" y="0"/>
                          </a:moveTo>
                          <a:lnTo>
                            <a:pt x="622530" y="0"/>
                          </a:lnTo>
                          <a:lnTo>
                            <a:pt x="622530" y="343018"/>
                          </a:lnTo>
                          <a:cubicBezTo>
                            <a:pt x="622530" y="400321"/>
                            <a:pt x="576076" y="446775"/>
                            <a:pt x="518773" y="446775"/>
                          </a:cubicBezTo>
                          <a:lnTo>
                            <a:pt x="103757" y="446775"/>
                          </a:lnTo>
                          <a:cubicBezTo>
                            <a:pt x="46454" y="446775"/>
                            <a:pt x="0" y="400321"/>
                            <a:pt x="0" y="343018"/>
                          </a:cubicBezTo>
                          <a:close/>
                        </a:path>
                      </a:pathLst>
                    </a:custGeom>
                    <a:solidFill>
                      <a:srgbClr val="DDA53F">
                        <a:alpha val="30329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 M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HNO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B4328876-C084-CB9B-8472-1F66A394C2F9}"/>
                        </a:ext>
                      </a:extLst>
                    </p:cNvPr>
                    <p:cNvCxnSpPr>
                      <a:cxnSpLocks/>
                      <a:stCxn id="25" idx="0"/>
                    </p:cNvCxnSpPr>
                    <p:nvPr/>
                  </p:nvCxnSpPr>
                  <p:spPr>
                    <a:xfrm flipV="1">
                      <a:off x="5416337" y="2466975"/>
                      <a:ext cx="0" cy="17984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01751CAE-E105-D253-5FB8-1C65195E097F}"/>
                        </a:ext>
                      </a:extLst>
                    </p:cNvPr>
                    <p:cNvCxnSpPr>
                      <a:cxnSpLocks/>
                      <a:stCxn id="25" idx="1"/>
                    </p:cNvCxnSpPr>
                    <p:nvPr/>
                  </p:nvCxnSpPr>
                  <p:spPr>
                    <a:xfrm flipV="1">
                      <a:off x="6038867" y="2466975"/>
                      <a:ext cx="0" cy="17984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1168716-0BD5-E1D7-30F3-38528D7CE146}"/>
                      </a:ext>
                    </a:extLst>
                  </p:cNvPr>
                  <p:cNvSpPr/>
                  <p:nvPr/>
                </p:nvSpPr>
                <p:spPr>
                  <a:xfrm>
                    <a:off x="5429249" y="2611375"/>
                    <a:ext cx="594360" cy="956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4DEBD7A-74BF-43BB-CECC-8345397FBE26}"/>
                    </a:ext>
                  </a:extLst>
                </p:cNvPr>
                <p:cNvGrpSpPr/>
                <p:nvPr/>
              </p:nvGrpSpPr>
              <p:grpSpPr>
                <a:xfrm>
                  <a:off x="7630833" y="2294806"/>
                  <a:ext cx="622530" cy="626616"/>
                  <a:chOff x="5416337" y="2466975"/>
                  <a:chExt cx="622530" cy="626616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73D9C4C4-626B-67CC-E264-41544A536929}"/>
                      </a:ext>
                    </a:extLst>
                  </p:cNvPr>
                  <p:cNvGrpSpPr/>
                  <p:nvPr/>
                </p:nvGrpSpPr>
                <p:grpSpPr>
                  <a:xfrm>
                    <a:off x="5416337" y="2466975"/>
                    <a:ext cx="622530" cy="626616"/>
                    <a:chOff x="5416337" y="2466975"/>
                    <a:chExt cx="622530" cy="626616"/>
                  </a:xfrm>
                </p:grpSpPr>
                <p:sp>
                  <p:nvSpPr>
                    <p:cNvPr id="20" name="Freeform 19">
                      <a:extLst>
                        <a:ext uri="{FF2B5EF4-FFF2-40B4-BE49-F238E27FC236}">
                          <a16:creationId xmlns:a16="http://schemas.microsoft.com/office/drawing/2014/main" id="{B0165AF9-6584-D0BA-55A0-3B0544AF8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6337" y="2646816"/>
                      <a:ext cx="622530" cy="446775"/>
                    </a:xfrm>
                    <a:custGeom>
                      <a:avLst/>
                      <a:gdLst>
                        <a:gd name="connsiteX0" fmla="*/ 0 w 622530"/>
                        <a:gd name="connsiteY0" fmla="*/ 0 h 446775"/>
                        <a:gd name="connsiteX1" fmla="*/ 622530 w 622530"/>
                        <a:gd name="connsiteY1" fmla="*/ 0 h 446775"/>
                        <a:gd name="connsiteX2" fmla="*/ 622530 w 622530"/>
                        <a:gd name="connsiteY2" fmla="*/ 343018 h 446775"/>
                        <a:gd name="connsiteX3" fmla="*/ 518773 w 622530"/>
                        <a:gd name="connsiteY3" fmla="*/ 446775 h 446775"/>
                        <a:gd name="connsiteX4" fmla="*/ 103757 w 622530"/>
                        <a:gd name="connsiteY4" fmla="*/ 446775 h 446775"/>
                        <a:gd name="connsiteX5" fmla="*/ 0 w 622530"/>
                        <a:gd name="connsiteY5" fmla="*/ 343018 h 446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22530" h="446775">
                          <a:moveTo>
                            <a:pt x="0" y="0"/>
                          </a:moveTo>
                          <a:lnTo>
                            <a:pt x="622530" y="0"/>
                          </a:lnTo>
                          <a:lnTo>
                            <a:pt x="622530" y="343018"/>
                          </a:lnTo>
                          <a:cubicBezTo>
                            <a:pt x="622530" y="400321"/>
                            <a:pt x="576076" y="446775"/>
                            <a:pt x="518773" y="446775"/>
                          </a:cubicBezTo>
                          <a:lnTo>
                            <a:pt x="103757" y="446775"/>
                          </a:lnTo>
                          <a:cubicBezTo>
                            <a:pt x="46454" y="446775"/>
                            <a:pt x="0" y="400321"/>
                            <a:pt x="0" y="343018"/>
                          </a:cubicBezTo>
                          <a:close/>
                        </a:path>
                      </a:pathLst>
                    </a:custGeom>
                    <a:solidFill>
                      <a:srgbClr val="DDA53F">
                        <a:alpha val="30329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 M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HNO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ED347C3D-DEDC-1E80-7634-8D86B54B19F0}"/>
                        </a:ext>
                      </a:extLst>
                    </p:cNvPr>
                    <p:cNvCxnSpPr>
                      <a:cxnSpLocks/>
                      <a:stCxn id="20" idx="0"/>
                    </p:cNvCxnSpPr>
                    <p:nvPr/>
                  </p:nvCxnSpPr>
                  <p:spPr>
                    <a:xfrm flipV="1">
                      <a:off x="5416337" y="2466975"/>
                      <a:ext cx="0" cy="17984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8C11F9C5-9479-FD4F-3A95-5272FAC44549}"/>
                        </a:ext>
                      </a:extLst>
                    </p:cNvPr>
                    <p:cNvCxnSpPr>
                      <a:cxnSpLocks/>
                      <a:stCxn id="20" idx="1"/>
                    </p:cNvCxnSpPr>
                    <p:nvPr/>
                  </p:nvCxnSpPr>
                  <p:spPr>
                    <a:xfrm flipV="1">
                      <a:off x="6038867" y="2466975"/>
                      <a:ext cx="0" cy="17984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F2F30B1-6BE2-2466-44EF-B6EA7CC8C339}"/>
                      </a:ext>
                    </a:extLst>
                  </p:cNvPr>
                  <p:cNvSpPr/>
                  <p:nvPr/>
                </p:nvSpPr>
                <p:spPr>
                  <a:xfrm>
                    <a:off x="5429249" y="2611375"/>
                    <a:ext cx="594360" cy="956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97DFFAFB-511E-98D7-CC9F-3C0D3C0DCB9C}"/>
                    </a:ext>
                  </a:extLst>
                </p:cNvPr>
                <p:cNvSpPr/>
                <p:nvPr/>
              </p:nvSpPr>
              <p:spPr>
                <a:xfrm>
                  <a:off x="5429568" y="1892226"/>
                  <a:ext cx="521317" cy="368008"/>
                </a:xfrm>
                <a:custGeom>
                  <a:avLst/>
                  <a:gdLst>
                    <a:gd name="connsiteX0" fmla="*/ 0 w 521317"/>
                    <a:gd name="connsiteY0" fmla="*/ 0 h 368008"/>
                    <a:gd name="connsiteX1" fmla="*/ 68834 w 521317"/>
                    <a:gd name="connsiteY1" fmla="*/ 0 h 368008"/>
                    <a:gd name="connsiteX2" fmla="*/ 376147 w 521317"/>
                    <a:gd name="connsiteY2" fmla="*/ 117273 h 368008"/>
                    <a:gd name="connsiteX3" fmla="*/ 475316 w 521317"/>
                    <a:gd name="connsiteY3" fmla="*/ 276006 h 368008"/>
                    <a:gd name="connsiteX4" fmla="*/ 521317 w 521317"/>
                    <a:gd name="connsiteY4" fmla="*/ 276006 h 368008"/>
                    <a:gd name="connsiteX5" fmla="*/ 442646 w 521317"/>
                    <a:gd name="connsiteY5" fmla="*/ 368008 h 368008"/>
                    <a:gd name="connsiteX6" fmla="*/ 337313 w 521317"/>
                    <a:gd name="connsiteY6" fmla="*/ 276006 h 368008"/>
                    <a:gd name="connsiteX7" fmla="*/ 383314 w 521317"/>
                    <a:gd name="connsiteY7" fmla="*/ 276006 h 368008"/>
                    <a:gd name="connsiteX8" fmla="*/ 329751 w 521317"/>
                    <a:gd name="connsiteY8" fmla="*/ 170665 h 368008"/>
                    <a:gd name="connsiteX9" fmla="*/ 266096 w 521317"/>
                    <a:gd name="connsiteY9" fmla="*/ 102829 h 368008"/>
                    <a:gd name="connsiteX10" fmla="*/ 251884 w 521317"/>
                    <a:gd name="connsiteY10" fmla="*/ 91454 h 368008"/>
                    <a:gd name="connsiteX11" fmla="*/ 166546 w 521317"/>
                    <a:gd name="connsiteY11" fmla="*/ 40462 h 368008"/>
                    <a:gd name="connsiteX12" fmla="*/ 130154 w 521317"/>
                    <a:gd name="connsiteY12" fmla="*/ 26382 h 368008"/>
                    <a:gd name="connsiteX13" fmla="*/ 110547 w 521317"/>
                    <a:gd name="connsiteY13" fmla="*/ 19416 h 368008"/>
                    <a:gd name="connsiteX14" fmla="*/ 47298 w 521317"/>
                    <a:gd name="connsiteY14" fmla="*/ 5196 h 368008"/>
                    <a:gd name="connsiteX15" fmla="*/ 47298 w 521317"/>
                    <a:gd name="connsiteY15" fmla="*/ 5195 h 368008"/>
                    <a:gd name="connsiteX16" fmla="*/ 18209 w 521317"/>
                    <a:gd name="connsiteY16" fmla="*/ 3051 h 368008"/>
                    <a:gd name="connsiteX17" fmla="*/ 0 w 521317"/>
                    <a:gd name="connsiteY17" fmla="*/ 6337 h 36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1317" h="368008">
                      <a:moveTo>
                        <a:pt x="0" y="0"/>
                      </a:moveTo>
                      <a:lnTo>
                        <a:pt x="68834" y="0"/>
                      </a:lnTo>
                      <a:cubicBezTo>
                        <a:pt x="188480" y="0"/>
                        <a:pt x="298656" y="44345"/>
                        <a:pt x="376147" y="117273"/>
                      </a:cubicBezTo>
                      <a:cubicBezTo>
                        <a:pt x="422642" y="161029"/>
                        <a:pt x="457369" y="215075"/>
                        <a:pt x="475316" y="276006"/>
                      </a:cubicBezTo>
                      <a:lnTo>
                        <a:pt x="521317" y="276006"/>
                      </a:lnTo>
                      <a:lnTo>
                        <a:pt x="442646" y="368008"/>
                      </a:lnTo>
                      <a:lnTo>
                        <a:pt x="337313" y="276006"/>
                      </a:lnTo>
                      <a:lnTo>
                        <a:pt x="383314" y="276006"/>
                      </a:lnTo>
                      <a:lnTo>
                        <a:pt x="329751" y="170665"/>
                      </a:lnTo>
                      <a:lnTo>
                        <a:pt x="266096" y="102829"/>
                      </a:lnTo>
                      <a:lnTo>
                        <a:pt x="251884" y="91454"/>
                      </a:lnTo>
                      <a:lnTo>
                        <a:pt x="166546" y="40462"/>
                      </a:lnTo>
                      <a:lnTo>
                        <a:pt x="130154" y="26382"/>
                      </a:lnTo>
                      <a:lnTo>
                        <a:pt x="110547" y="19416"/>
                      </a:lnTo>
                      <a:lnTo>
                        <a:pt x="47298" y="5196"/>
                      </a:lnTo>
                      <a:lnTo>
                        <a:pt x="47298" y="5195"/>
                      </a:lnTo>
                      <a:lnTo>
                        <a:pt x="18209" y="3051"/>
                      </a:lnTo>
                      <a:lnTo>
                        <a:pt x="0" y="6337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Curved Down Arrow 12">
                  <a:extLst>
                    <a:ext uri="{FF2B5EF4-FFF2-40B4-BE49-F238E27FC236}">
                      <a16:creationId xmlns:a16="http://schemas.microsoft.com/office/drawing/2014/main" id="{CEF2062A-51ED-71E8-CBAE-E91B9834382B}"/>
                    </a:ext>
                  </a:extLst>
                </p:cNvPr>
                <p:cNvSpPr/>
                <p:nvPr/>
              </p:nvSpPr>
              <p:spPr>
                <a:xfrm>
                  <a:off x="7042462" y="1884835"/>
                  <a:ext cx="977629" cy="368008"/>
                </a:xfrm>
                <a:prstGeom prst="curvedDownArrow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Curved Down Arrow 13">
                  <a:extLst>
                    <a:ext uri="{FF2B5EF4-FFF2-40B4-BE49-F238E27FC236}">
                      <a16:creationId xmlns:a16="http://schemas.microsoft.com/office/drawing/2014/main" id="{BB1F4EFB-4FDE-CDA7-DA1A-D551561FB5E1}"/>
                    </a:ext>
                  </a:extLst>
                </p:cNvPr>
                <p:cNvSpPr/>
                <p:nvPr/>
              </p:nvSpPr>
              <p:spPr>
                <a:xfrm>
                  <a:off x="6008361" y="1890357"/>
                  <a:ext cx="977629" cy="368008"/>
                </a:xfrm>
                <a:prstGeom prst="curvedDownArrow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333EAD-A448-AAD3-8700-60E402F92F28}"/>
                    </a:ext>
                  </a:extLst>
                </p:cNvPr>
                <p:cNvSpPr txBox="1"/>
                <p:nvPr/>
              </p:nvSpPr>
              <p:spPr>
                <a:xfrm>
                  <a:off x="4799702" y="2076230"/>
                  <a:ext cx="780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Hydrated</a:t>
                  </a:r>
                  <a:br>
                    <a:rPr lang="en-US" sz="800" dirty="0"/>
                  </a:br>
                  <a:r>
                    <a:rPr lang="en-US" sz="800" dirty="0"/>
                    <a:t>LFM Coupon</a:t>
                  </a:r>
                  <a:br>
                    <a:rPr lang="en-US" sz="800" dirty="0"/>
                  </a:br>
                  <a:r>
                    <a:rPr lang="en-US" sz="800" dirty="0"/>
                    <a:t>~80 mg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F89633-25BB-8937-8130-A5D7BE57E697}"/>
                    </a:ext>
                  </a:extLst>
                </p:cNvPr>
                <p:cNvSpPr txBox="1"/>
                <p:nvPr/>
              </p:nvSpPr>
              <p:spPr>
                <a:xfrm>
                  <a:off x="5569773" y="2929734"/>
                  <a:ext cx="8338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48 </a:t>
                  </a:r>
                  <a:r>
                    <a:rPr lang="en-US" sz="800" dirty="0" err="1"/>
                    <a:t>hr</a:t>
                  </a:r>
                  <a:r>
                    <a:rPr lang="en-US" sz="800" dirty="0"/>
                    <a:t> Sorption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D281E6E-705F-4CD8-8E10-C6670383CDCB}"/>
                    </a:ext>
                  </a:extLst>
                </p:cNvPr>
                <p:cNvSpPr txBox="1"/>
                <p:nvPr/>
              </p:nvSpPr>
              <p:spPr>
                <a:xfrm>
                  <a:off x="6436060" y="2929775"/>
                  <a:ext cx="10572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24 </a:t>
                  </a:r>
                  <a:r>
                    <a:rPr lang="en-US" sz="800" dirty="0" err="1"/>
                    <a:t>hr</a:t>
                  </a:r>
                  <a:r>
                    <a:rPr lang="en-US" sz="800" dirty="0"/>
                    <a:t> Desorption 1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8A3CF2-40C3-0056-31E5-520B9341D52C}"/>
                  </a:ext>
                </a:extLst>
              </p:cNvPr>
              <p:cNvSpPr txBox="1"/>
              <p:nvPr/>
            </p:nvSpPr>
            <p:spPr>
              <a:xfrm>
                <a:off x="7481383" y="2922483"/>
                <a:ext cx="10572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24 </a:t>
                </a:r>
                <a:r>
                  <a:rPr lang="en-US" sz="800" dirty="0" err="1"/>
                  <a:t>hr</a:t>
                </a:r>
                <a:r>
                  <a:rPr lang="en-US" sz="800" dirty="0"/>
                  <a:t> Desorption 2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8615C-301F-26B5-449F-E4DE8809F7CB}"/>
              </a:ext>
            </a:extLst>
          </p:cNvPr>
          <p:cNvGrpSpPr/>
          <p:nvPr/>
        </p:nvGrpSpPr>
        <p:grpSpPr>
          <a:xfrm>
            <a:off x="3489459" y="4369020"/>
            <a:ext cx="5448679" cy="690702"/>
            <a:chOff x="3499507" y="2432937"/>
            <a:chExt cx="5448679" cy="6907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154A41-D55F-4F31-E291-B534D0E66184}"/>
                </a:ext>
              </a:extLst>
            </p:cNvPr>
            <p:cNvSpPr txBox="1"/>
            <p:nvPr/>
          </p:nvSpPr>
          <p:spPr>
            <a:xfrm>
              <a:off x="6751080" y="2542395"/>
              <a:ext cx="129289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Observed Binary Salt Separation Factor</a:t>
              </a:r>
              <a:endParaRPr lang="en-US" sz="10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8BBAE69-E697-B2E9-1027-361EB64A2311}"/>
                    </a:ext>
                  </a:extLst>
                </p:cNvPr>
                <p:cNvSpPr txBox="1"/>
                <p:nvPr/>
              </p:nvSpPr>
              <p:spPr>
                <a:xfrm>
                  <a:off x="7771096" y="2432937"/>
                  <a:ext cx="1177090" cy="690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AE4104D-6E41-A716-58A1-BC06738E1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096" y="2432937"/>
                  <a:ext cx="1177090" cy="690702"/>
                </a:xfrm>
                <a:prstGeom prst="rect">
                  <a:avLst/>
                </a:prstGeom>
                <a:blipFill>
                  <a:blip r:embed="rId6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DDD700-6C94-3E3C-25FB-A49E88CF27FF}"/>
                </a:ext>
              </a:extLst>
            </p:cNvPr>
            <p:cNvSpPr txBox="1"/>
            <p:nvPr/>
          </p:nvSpPr>
          <p:spPr>
            <a:xfrm>
              <a:off x="3499507" y="2542395"/>
              <a:ext cx="165170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Predicted</a:t>
              </a:r>
            </a:p>
            <a:p>
              <a:pPr algn="ctr"/>
              <a:r>
                <a:rPr lang="en-US" sz="1000" dirty="0"/>
                <a:t>Partitioning Coefficient</a:t>
              </a:r>
            </a:p>
            <a:p>
              <a:pPr algn="ctr"/>
              <a:r>
                <a:rPr lang="en-US" sz="1000" dirty="0"/>
                <a:t>via LFER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B98BFC-1159-C68D-3EF5-0AB8DEA9D7FE}"/>
                    </a:ext>
                  </a:extLst>
                </p:cNvPr>
                <p:cNvSpPr txBox="1"/>
                <p:nvPr/>
              </p:nvSpPr>
              <p:spPr>
                <a:xfrm>
                  <a:off x="4923565" y="2519444"/>
                  <a:ext cx="1817254" cy="5940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𝐿𝑖𝑔𝑎𝑛𝑑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𝐿𝑖𝑔𝑎𝑛𝑑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B98BFC-1159-C68D-3EF5-0AB8DEA9D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565" y="2519444"/>
                  <a:ext cx="1817254" cy="5940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9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91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Figure 1. Training Results</vt:lpstr>
      <vt:lpstr>Figure 2. LFER and Partitioning Coefficient Assessment</vt:lpstr>
      <vt:lpstr>Figure S1</vt:lpstr>
      <vt:lpstr>Figure S2</vt:lpstr>
      <vt:lpstr>Figure S4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Wylie Kau</dc:creator>
  <cp:lastModifiedBy>Wylie Kau</cp:lastModifiedBy>
  <cp:revision>25</cp:revision>
  <dcterms:created xsi:type="dcterms:W3CDTF">2025-03-11T16:12:09Z</dcterms:created>
  <dcterms:modified xsi:type="dcterms:W3CDTF">2025-03-13T23:03:22Z</dcterms:modified>
</cp:coreProperties>
</file>