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61" r:id="rId5"/>
    <p:sldId id="265" r:id="rId6"/>
    <p:sldId id="262" r:id="rId7"/>
    <p:sldId id="266" r:id="rId8"/>
    <p:sldId id="270" r:id="rId9"/>
    <p:sldId id="267" r:id="rId10"/>
    <p:sldId id="268" r:id="rId11"/>
    <p:sldId id="271" r:id="rId12"/>
    <p:sldId id="272" r:id="rId13"/>
    <p:sldId id="269" r:id="rId14"/>
    <p:sldId id="273" r:id="rId15"/>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uter Lampaert" initials="WL" lastIdx="2" clrIdx="0">
    <p:extLst>
      <p:ext uri="{19B8F6BF-5375-455C-9EA6-DF929625EA0E}">
        <p15:presenceInfo xmlns:p15="http://schemas.microsoft.com/office/powerpoint/2012/main" userId="Wouter Lampae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622BB-71DC-4DCF-B8A0-7F26516D50F2}" v="4" dt="2021-09-02T15:14:13.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788" autoAdjust="0"/>
  </p:normalViewPr>
  <p:slideViewPr>
    <p:cSldViewPr snapToGrid="0">
      <p:cViewPr varScale="1">
        <p:scale>
          <a:sx n="91" d="100"/>
          <a:sy n="91" d="100"/>
        </p:scale>
        <p:origin x="12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CB8E4-1CF4-406F-992A-89C47E20EBCA}" type="datetimeFigureOut">
              <a:rPr lang="nl-BE" smtClean="0"/>
              <a:t>12/10/2021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93983-ADF5-4556-B87E-51CFCAEC8DAF}" type="slidenum">
              <a:rPr lang="nl-BE" smtClean="0"/>
              <a:t>‹#›</a:t>
            </a:fld>
            <a:endParaRPr lang="nl-BE"/>
          </a:p>
        </p:txBody>
      </p:sp>
    </p:spTree>
    <p:extLst>
      <p:ext uri="{BB962C8B-B14F-4D97-AF65-F5344CB8AC3E}">
        <p14:creationId xmlns:p14="http://schemas.microsoft.com/office/powerpoint/2010/main" val="453077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JupyterHUB</a:t>
            </a:r>
            <a:r>
              <a:rPr lang="en-US" dirty="0"/>
              <a:t> for educational purposes: it can be used, but this should be for courses related to HPC use, so not for courses to for example for general Linux and Python courses. Best to first talk to the HPC team for more info.</a:t>
            </a:r>
          </a:p>
          <a:p>
            <a:r>
              <a:rPr lang="en-US" dirty="0" err="1"/>
              <a:t>JupyterHUB</a:t>
            </a:r>
            <a:r>
              <a:rPr lang="en-US" dirty="0"/>
              <a:t> for prototyping/development: this could include development of new code, testing packages you have never used before, some testing…</a:t>
            </a:r>
          </a:p>
          <a:p>
            <a:endParaRPr lang="en-US" dirty="0"/>
          </a:p>
          <a:p>
            <a:r>
              <a:rPr lang="en-US" dirty="0"/>
              <a:t>Don’t use with version control: </a:t>
            </a:r>
            <a:r>
              <a:rPr lang="en-US" dirty="0" err="1"/>
              <a:t>JupyterHUB</a:t>
            </a:r>
            <a:r>
              <a:rPr lang="en-US" dirty="0"/>
              <a:t> and version control don’t work well together. Best to avoid it in general</a:t>
            </a:r>
          </a:p>
          <a:p>
            <a:r>
              <a:rPr lang="en-US" dirty="0"/>
              <a:t>Don’t use with complicated dataflows: idem. With complicated dataflows we mean for example: reading data from http sources -&gt;cleaning data -&gt;creating </a:t>
            </a:r>
            <a:r>
              <a:rPr lang="en-US" dirty="0" err="1"/>
              <a:t>dataframes</a:t>
            </a:r>
            <a:r>
              <a:rPr lang="en-US" dirty="0"/>
              <a:t> -&gt; plotting…</a:t>
            </a:r>
          </a:p>
          <a:p>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2</a:t>
            </a:fld>
            <a:endParaRPr lang="nl-BE"/>
          </a:p>
        </p:txBody>
      </p:sp>
    </p:spTree>
    <p:extLst>
      <p:ext uri="{BB962C8B-B14F-4D97-AF65-F5344CB8AC3E}">
        <p14:creationId xmlns:p14="http://schemas.microsoft.com/office/powerpoint/2010/main" val="2362091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11</a:t>
            </a:fld>
            <a:endParaRPr lang="nl-BE"/>
          </a:p>
        </p:txBody>
      </p:sp>
    </p:spTree>
    <p:extLst>
      <p:ext uri="{BB962C8B-B14F-4D97-AF65-F5344CB8AC3E}">
        <p14:creationId xmlns:p14="http://schemas.microsoft.com/office/powerpoint/2010/main" val="1452411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optimal way of working, is asking the lowest set of resources, as this will also lower your queue time. If you would notice you don’t have enough resources, create a new session and ask for more</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3</a:t>
            </a:fld>
            <a:endParaRPr lang="nl-BE"/>
          </a:p>
        </p:txBody>
      </p:sp>
    </p:spTree>
    <p:extLst>
      <p:ext uri="{BB962C8B-B14F-4D97-AF65-F5344CB8AC3E}">
        <p14:creationId xmlns:p14="http://schemas.microsoft.com/office/powerpoint/2010/main" val="256656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kernels might include more packages in the future, for example to work for basic examples and give you some feel with what you can do with the </a:t>
            </a:r>
            <a:r>
              <a:rPr lang="en-US" dirty="0" err="1"/>
              <a:t>JupyerHUB</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4</a:t>
            </a:fld>
            <a:endParaRPr lang="nl-BE"/>
          </a:p>
        </p:txBody>
      </p:sp>
    </p:spTree>
    <p:extLst>
      <p:ext uri="{BB962C8B-B14F-4D97-AF65-F5344CB8AC3E}">
        <p14:creationId xmlns:p14="http://schemas.microsoft.com/office/powerpoint/2010/main" val="2059120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R and Python kernels can be created. </a:t>
            </a:r>
            <a:r>
              <a:rPr lang="en-US" dirty="0" err="1"/>
              <a:t>Rstudio</a:t>
            </a:r>
            <a:r>
              <a:rPr lang="en-US" dirty="0"/>
              <a:t> in NX might be easier to use, but has its limitations on the level of resources.</a:t>
            </a:r>
          </a:p>
          <a:p>
            <a:endParaRPr lang="en-US" dirty="0"/>
          </a:p>
          <a:p>
            <a:r>
              <a:rPr lang="en-US" dirty="0"/>
              <a:t>Use </a:t>
            </a:r>
            <a:r>
              <a:rPr lang="en-US" dirty="0" err="1"/>
              <a:t>conda</a:t>
            </a:r>
            <a:r>
              <a:rPr lang="en-US" dirty="0"/>
              <a:t> for the installation of resources. Install </a:t>
            </a:r>
            <a:r>
              <a:rPr lang="en-US" dirty="0" err="1"/>
              <a:t>Miniconda</a:t>
            </a:r>
            <a:r>
              <a:rPr lang="en-US" dirty="0"/>
              <a:t> in VSC_DATA (procedure is not explained here). Preferably install all necessary packages before using the kernel, but packages can always be added later in the standard way,</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5</a:t>
            </a:fld>
            <a:endParaRPr lang="nl-BE"/>
          </a:p>
        </p:txBody>
      </p:sp>
    </p:spTree>
    <p:extLst>
      <p:ext uri="{BB962C8B-B14F-4D97-AF65-F5344CB8AC3E}">
        <p14:creationId xmlns:p14="http://schemas.microsoft.com/office/powerpoint/2010/main" val="1670329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have the </a:t>
            </a:r>
            <a:r>
              <a:rPr lang="en-US" dirty="0" err="1"/>
              <a:t>ipykernel</a:t>
            </a:r>
            <a:r>
              <a:rPr lang="en-US" dirty="0"/>
              <a:t> package installed. It could be that you still need to install the </a:t>
            </a:r>
            <a:r>
              <a:rPr lang="en-US" dirty="0" err="1"/>
              <a:t>ipython_genutils</a:t>
            </a:r>
            <a:r>
              <a:rPr lang="en-US" dirty="0"/>
              <a:t> package as well</a:t>
            </a:r>
          </a:p>
          <a:p>
            <a:endParaRPr lang="en-US" dirty="0"/>
          </a:p>
          <a:p>
            <a:r>
              <a:rPr lang="en-US" dirty="0"/>
              <a:t>The env will be installed in your VSC_HOME/.local folder, which will allow it to be found by </a:t>
            </a:r>
            <a:r>
              <a:rPr lang="en-US" dirty="0" err="1"/>
              <a:t>JupyterHUB</a:t>
            </a:r>
            <a:r>
              <a:rPr lang="en-US" dirty="0"/>
              <a:t>,</a:t>
            </a:r>
          </a:p>
          <a:p>
            <a:endParaRPr lang="en-US" dirty="0"/>
          </a:p>
          <a:p>
            <a:r>
              <a:rPr lang="en-US" dirty="0"/>
              <a:t>With Python kernels, it is possible to add new packages from within the notebook. You do have to restart the kernel before using it. You can also use other </a:t>
            </a:r>
            <a:r>
              <a:rPr lang="en-US" dirty="0" err="1"/>
              <a:t>conda</a:t>
            </a:r>
            <a:r>
              <a:rPr lang="en-US" dirty="0"/>
              <a:t> commands in the standard way. You can only run one </a:t>
            </a:r>
            <a:r>
              <a:rPr lang="en-US" dirty="0" err="1"/>
              <a:t>conda</a:t>
            </a:r>
            <a:r>
              <a:rPr lang="en-US" dirty="0"/>
              <a:t> command per line. The second command won’t be recognized otherwise,</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6</a:t>
            </a:fld>
            <a:endParaRPr lang="nl-BE"/>
          </a:p>
        </p:txBody>
      </p:sp>
    </p:spTree>
    <p:extLst>
      <p:ext uri="{BB962C8B-B14F-4D97-AF65-F5344CB8AC3E}">
        <p14:creationId xmlns:p14="http://schemas.microsoft.com/office/powerpoint/2010/main" val="267172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a:t>
            </a:r>
            <a:r>
              <a:rPr lang="en-US" dirty="0" err="1"/>
              <a:t>IRKernel</a:t>
            </a:r>
            <a:r>
              <a:rPr lang="en-US" dirty="0"/>
              <a:t> and the </a:t>
            </a:r>
            <a:r>
              <a:rPr lang="en-US" dirty="0" err="1"/>
              <a:t>jupyter</a:t>
            </a:r>
            <a:r>
              <a:rPr lang="en-US" dirty="0"/>
              <a:t>-client package need to be installed in your environment before you can use the kernel. Similar as with </a:t>
            </a:r>
            <a:r>
              <a:rPr lang="en-US" dirty="0" err="1"/>
              <a:t>Pyhon</a:t>
            </a:r>
            <a:r>
              <a:rPr lang="en-US" dirty="0"/>
              <a:t>, you need to install the env in your VSC_HOME/.local folder so that </a:t>
            </a:r>
            <a:r>
              <a:rPr lang="en-US" dirty="0" err="1"/>
              <a:t>JupyterHUB</a:t>
            </a:r>
            <a:r>
              <a:rPr lang="en-US" dirty="0"/>
              <a:t> can find it.</a:t>
            </a:r>
          </a:p>
          <a:p>
            <a:endParaRPr lang="en-US" dirty="0"/>
          </a:p>
          <a:p>
            <a:r>
              <a:rPr lang="en-US" dirty="0"/>
              <a:t>Installing packages from within a </a:t>
            </a:r>
            <a:r>
              <a:rPr lang="en-US" dirty="0" err="1"/>
              <a:t>Jupyter</a:t>
            </a:r>
            <a:r>
              <a:rPr lang="en-US" dirty="0"/>
              <a:t> notebook is not possible, as </a:t>
            </a:r>
            <a:r>
              <a:rPr lang="en-US" dirty="0" err="1"/>
              <a:t>Irkernel</a:t>
            </a:r>
            <a:r>
              <a:rPr lang="en-US" dirty="0"/>
              <a:t> does not provide shell scripting as </a:t>
            </a:r>
            <a:r>
              <a:rPr lang="en-US" dirty="0" err="1"/>
              <a:t>ipykernel</a:t>
            </a:r>
            <a:r>
              <a:rPr lang="en-US" dirty="0"/>
              <a:t> does,</a:t>
            </a:r>
          </a:p>
        </p:txBody>
      </p:sp>
      <p:sp>
        <p:nvSpPr>
          <p:cNvPr id="4" name="Slide Number Placeholder 3"/>
          <p:cNvSpPr>
            <a:spLocks noGrp="1"/>
          </p:cNvSpPr>
          <p:nvPr>
            <p:ph type="sldNum" sz="quarter" idx="5"/>
          </p:nvPr>
        </p:nvSpPr>
        <p:spPr/>
        <p:txBody>
          <a:bodyPr/>
          <a:lstStyle/>
          <a:p>
            <a:fld id="{58C93983-ADF5-4556-B87E-51CFCAEC8DAF}" type="slidenum">
              <a:rPr lang="nl-BE" smtClean="0"/>
              <a:t>7</a:t>
            </a:fld>
            <a:endParaRPr lang="nl-BE"/>
          </a:p>
        </p:txBody>
      </p:sp>
    </p:spTree>
    <p:extLst>
      <p:ext uri="{BB962C8B-B14F-4D97-AF65-F5344CB8AC3E}">
        <p14:creationId xmlns:p14="http://schemas.microsoft.com/office/powerpoint/2010/main" val="107009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Kernels can be removed from the kernel list by specifically removing the folder of the kernel. This does of course not delete the environment. To delete this one, you need to use the standard way to remove </a:t>
            </a:r>
            <a:r>
              <a:rPr lang="en-US" dirty="0" err="1"/>
              <a:t>conda</a:t>
            </a:r>
            <a:r>
              <a:rPr lang="en-US" dirty="0"/>
              <a:t> environment.</a:t>
            </a:r>
          </a:p>
          <a:p>
            <a:endParaRPr lang="en-US" dirty="0"/>
          </a:p>
          <a:p>
            <a:r>
              <a:rPr lang="en-US" dirty="0"/>
              <a:t>If you remove your </a:t>
            </a:r>
            <a:r>
              <a:rPr lang="en-US" dirty="0" err="1"/>
              <a:t>conda</a:t>
            </a:r>
            <a:r>
              <a:rPr lang="en-US" dirty="0"/>
              <a:t> environment and not your kernel, you will still find the kernel listed, but it won’t work. If you try it, you don’t get any warning from </a:t>
            </a:r>
            <a:r>
              <a:rPr lang="en-US" dirty="0" err="1"/>
              <a:t>Jupyter</a:t>
            </a:r>
            <a:r>
              <a:rPr lang="en-US" dirty="0"/>
              <a:t> though,</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8</a:t>
            </a:fld>
            <a:endParaRPr lang="nl-BE"/>
          </a:p>
        </p:txBody>
      </p:sp>
    </p:spTree>
    <p:extLst>
      <p:ext uri="{BB962C8B-B14F-4D97-AF65-F5344CB8AC3E}">
        <p14:creationId xmlns:p14="http://schemas.microsoft.com/office/powerpoint/2010/main" val="2957544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standard set of modules is loaded to be able to run the </a:t>
            </a:r>
            <a:r>
              <a:rPr lang="en-US" dirty="0" err="1"/>
              <a:t>Jupyter</a:t>
            </a:r>
            <a:r>
              <a:rPr lang="en-US" dirty="0"/>
              <a:t> notebook. Loading extra modules is not possible, not from within the notebook nor from the terminal in </a:t>
            </a:r>
            <a:r>
              <a:rPr lang="en-US" dirty="0" err="1"/>
              <a:t>JupyterHUB</a:t>
            </a:r>
            <a:r>
              <a:rPr lang="en-US" dirty="0"/>
              <a:t>, even though it seems like it works when trying so. If you need any extra software, see if there is a </a:t>
            </a:r>
            <a:r>
              <a:rPr lang="en-US" dirty="0" err="1"/>
              <a:t>conda</a:t>
            </a:r>
            <a:r>
              <a:rPr lang="en-US" dirty="0"/>
              <a:t> packages available for it.</a:t>
            </a:r>
          </a:p>
          <a:p>
            <a:endParaRPr lang="en-US" dirty="0"/>
          </a:p>
          <a:p>
            <a:r>
              <a:rPr lang="en-US" dirty="0"/>
              <a:t>If you would need a very specific software that is available on the cluster, do contact our helpdesk</a:t>
            </a:r>
          </a:p>
          <a:p>
            <a:endParaRPr lang="en-US" dirty="0"/>
          </a:p>
          <a:p>
            <a:r>
              <a:rPr lang="en-US" dirty="0"/>
              <a:t>While a standard </a:t>
            </a:r>
            <a:r>
              <a:rPr lang="en-US" dirty="0" err="1"/>
              <a:t>Jupyter</a:t>
            </a:r>
            <a:r>
              <a:rPr lang="en-US" dirty="0"/>
              <a:t> notebook allows to execute some programs like </a:t>
            </a:r>
            <a:r>
              <a:rPr lang="en-US" dirty="0" err="1"/>
              <a:t>Tensorboard</a:t>
            </a:r>
            <a:r>
              <a:rPr lang="en-US" dirty="0"/>
              <a:t> within the notebook itself, this is not available in the </a:t>
            </a:r>
            <a:r>
              <a:rPr lang="en-US" dirty="0" err="1"/>
              <a:t>JupyterHUB</a:t>
            </a:r>
            <a:r>
              <a:rPr lang="en-US" dirty="0"/>
              <a:t> at the moment.</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9</a:t>
            </a:fld>
            <a:endParaRPr lang="nl-BE"/>
          </a:p>
        </p:txBody>
      </p:sp>
    </p:spTree>
    <p:extLst>
      <p:ext uri="{BB962C8B-B14F-4D97-AF65-F5344CB8AC3E}">
        <p14:creationId xmlns:p14="http://schemas.microsoft.com/office/powerpoint/2010/main" val="89587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two examples will be given on how to install a kernel, together with a small example of a notebook. For Python, we will use the classic MNIST deep learning example, while for R we will use a very simple k-means example,</a:t>
            </a:r>
            <a:endParaRPr lang="nl-BE" dirty="0"/>
          </a:p>
        </p:txBody>
      </p:sp>
      <p:sp>
        <p:nvSpPr>
          <p:cNvPr id="4" name="Slide Number Placeholder 3"/>
          <p:cNvSpPr>
            <a:spLocks noGrp="1"/>
          </p:cNvSpPr>
          <p:nvPr>
            <p:ph type="sldNum" sz="quarter" idx="5"/>
          </p:nvPr>
        </p:nvSpPr>
        <p:spPr/>
        <p:txBody>
          <a:bodyPr/>
          <a:lstStyle/>
          <a:p>
            <a:fld id="{58C93983-ADF5-4556-B87E-51CFCAEC8DAF}" type="slidenum">
              <a:rPr lang="nl-BE" smtClean="0"/>
              <a:t>10</a:t>
            </a:fld>
            <a:endParaRPr lang="nl-BE"/>
          </a:p>
        </p:txBody>
      </p:sp>
    </p:spTree>
    <p:extLst>
      <p:ext uri="{BB962C8B-B14F-4D97-AF65-F5344CB8AC3E}">
        <p14:creationId xmlns:p14="http://schemas.microsoft.com/office/powerpoint/2010/main" val="158306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94533"/>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10/12/2021</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725" r:id="rId1"/>
    <p:sldLayoutId id="2147483649"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jupyterhub.hpc.kuleuven.be/hub"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ocs.vscentrum.be/en/latest/software/python_package_management.html#install-miniconda"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ocs.vscentrum.be/en/latest/software/r_package_management.html#installing-miniconda"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JupyterHUB</a:t>
            </a:r>
            <a:r>
              <a:rPr lang="en-US" dirty="0"/>
              <a:t> </a:t>
            </a:r>
          </a:p>
        </p:txBody>
      </p:sp>
    </p:spTree>
    <p:extLst>
      <p:ext uri="{BB962C8B-B14F-4D97-AF65-F5344CB8AC3E}">
        <p14:creationId xmlns:p14="http://schemas.microsoft.com/office/powerpoint/2010/main" val="34719574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531028" y="97406"/>
            <a:ext cx="10956925" cy="1569660"/>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New kernel installation and notebook examples</a:t>
            </a:r>
          </a:p>
        </p:txBody>
      </p:sp>
      <p:sp>
        <p:nvSpPr>
          <p:cNvPr id="21" name="TextBox 20">
            <a:extLst>
              <a:ext uri="{FF2B5EF4-FFF2-40B4-BE49-F238E27FC236}">
                <a16:creationId xmlns:a16="http://schemas.microsoft.com/office/drawing/2014/main" id="{3AC33316-A5AC-4082-B490-0A0D78E6E956}"/>
              </a:ext>
            </a:extLst>
          </p:cNvPr>
          <p:cNvSpPr txBox="1"/>
          <p:nvPr/>
        </p:nvSpPr>
        <p:spPr>
          <a:xfrm>
            <a:off x="949811" y="2161933"/>
            <a:ext cx="10292378" cy="3046988"/>
          </a:xfrm>
          <a:prstGeom prst="rect">
            <a:avLst/>
          </a:prstGeom>
          <a:noFill/>
        </p:spPr>
        <p:txBody>
          <a:bodyPr wrap="square">
            <a:spAutoFit/>
          </a:bodyPr>
          <a:lstStyle/>
          <a:p>
            <a:r>
              <a:rPr lang="en-US" sz="2800" b="1" dirty="0"/>
              <a:t>Python</a:t>
            </a:r>
          </a:p>
          <a:p>
            <a:pPr marL="914400" lvl="1" indent="-457200">
              <a:buFont typeface="Wingdings" panose="05000000000000000000" pitchFamily="2" charset="2"/>
              <a:buChar char="§"/>
            </a:pPr>
            <a:r>
              <a:rPr lang="en-US" sz="2800" dirty="0"/>
              <a:t>MNIST  on GPU</a:t>
            </a:r>
          </a:p>
          <a:p>
            <a:endParaRPr lang="en-US" sz="2800" dirty="0"/>
          </a:p>
          <a:p>
            <a:r>
              <a:rPr lang="en-US" sz="2800" b="1" dirty="0"/>
              <a:t>R</a:t>
            </a:r>
          </a:p>
          <a:p>
            <a:pPr marL="914400" lvl="1" indent="-457200">
              <a:buFont typeface="Wingdings" panose="05000000000000000000" pitchFamily="2" charset="2"/>
              <a:buChar char="§"/>
            </a:pPr>
            <a:r>
              <a:rPr lang="en-US" sz="2800" dirty="0"/>
              <a:t>K-means clustering</a:t>
            </a:r>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29435128"/>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863302" y="231630"/>
            <a:ext cx="10956925" cy="1446550"/>
          </a:xfrm>
          <a:prstGeom prst="rect">
            <a:avLst/>
          </a:prstGeom>
          <a:noFill/>
          <a:ln w="9525">
            <a:noFill/>
            <a:miter lim="800000"/>
            <a:headEnd/>
            <a:tailEnd/>
          </a:ln>
        </p:spPr>
        <p:txBody>
          <a:bodyPr wrap="square" rtlCol="0">
            <a:spAutoFit/>
          </a:bodyPr>
          <a:lstStyle/>
          <a:p>
            <a:r>
              <a:rPr lang="en-US" sz="4400" dirty="0">
                <a:solidFill>
                  <a:schemeClr val="accent1"/>
                </a:solidFill>
                <a:latin typeface="+mj-lt"/>
                <a:cs typeface="Calibri" panose="020F0502020204030204" pitchFamily="34" charset="0"/>
              </a:rPr>
              <a:t>EXTRA: NOT FOR PRESENTATION ATM: </a:t>
            </a:r>
          </a:p>
          <a:p>
            <a:r>
              <a:rPr lang="en-US" sz="4400" dirty="0">
                <a:solidFill>
                  <a:schemeClr val="accent1"/>
                </a:solidFill>
                <a:latin typeface="+mj-lt"/>
                <a:cs typeface="Calibri" panose="020F0502020204030204" pitchFamily="34" charset="0"/>
              </a:rPr>
              <a:t>Creating your own kernel: using executables</a:t>
            </a:r>
          </a:p>
        </p:txBody>
      </p:sp>
      <p:sp>
        <p:nvSpPr>
          <p:cNvPr id="21" name="TextBox 20">
            <a:extLst>
              <a:ext uri="{FF2B5EF4-FFF2-40B4-BE49-F238E27FC236}">
                <a16:creationId xmlns:a16="http://schemas.microsoft.com/office/drawing/2014/main" id="{3AC33316-A5AC-4082-B490-0A0D78E6E956}"/>
              </a:ext>
            </a:extLst>
          </p:cNvPr>
          <p:cNvSpPr txBox="1"/>
          <p:nvPr/>
        </p:nvSpPr>
        <p:spPr>
          <a:xfrm>
            <a:off x="863302" y="1478761"/>
            <a:ext cx="10292378" cy="11326178"/>
          </a:xfrm>
          <a:prstGeom prst="rect">
            <a:avLst/>
          </a:prstGeom>
          <a:noFill/>
        </p:spPr>
        <p:txBody>
          <a:bodyPr wrap="square">
            <a:spAutoFit/>
          </a:bodyPr>
          <a:lstStyle/>
          <a:p>
            <a:pPr marL="1371600" lvl="2" indent="-457200">
              <a:buFont typeface="Wingdings" panose="05000000000000000000" pitchFamily="2" charset="2"/>
              <a:buChar char="§"/>
            </a:pPr>
            <a:r>
              <a:rPr lang="en-US" dirty="0"/>
              <a:t>Executables like </a:t>
            </a:r>
            <a:r>
              <a:rPr lang="en-US" dirty="0" err="1"/>
              <a:t>Tensorboard</a:t>
            </a:r>
            <a:r>
              <a:rPr lang="en-US" dirty="0"/>
              <a:t> can be used from within a notebook, but need to be included in PATH</a:t>
            </a:r>
          </a:p>
          <a:p>
            <a:pPr marL="1371600" lvl="2" indent="-457200">
              <a:buFont typeface="Wingdings" panose="05000000000000000000" pitchFamily="2" charset="2"/>
              <a:buChar char="§"/>
            </a:pPr>
            <a:r>
              <a:rPr lang="en-US" dirty="0"/>
              <a:t>Manual </a:t>
            </a:r>
            <a:r>
              <a:rPr lang="en-US" dirty="0" err="1"/>
              <a:t>adapatation</a:t>
            </a:r>
            <a:r>
              <a:rPr lang="en-US" dirty="0"/>
              <a:t> of kernel code necessary</a:t>
            </a:r>
          </a:p>
          <a:p>
            <a:pPr marL="1828800" lvl="3" indent="-457200">
              <a:buFont typeface="Wingdings" panose="05000000000000000000" pitchFamily="2" charset="2"/>
              <a:buChar char="§"/>
            </a:pPr>
            <a:r>
              <a:rPr lang="en-US" dirty="0"/>
              <a:t>Create a ‘prepend_and_launch.sh’ file and store in </a:t>
            </a:r>
            <a:endParaRPr lang="en-US" i="1" dirty="0"/>
          </a:p>
          <a:p>
            <a:pPr lvl="3"/>
            <a:r>
              <a:rPr lang="en-US" i="1" dirty="0"/>
              <a:t>	$VSC_HOME/.local/share/</a:t>
            </a:r>
            <a:r>
              <a:rPr lang="en-US" i="1" dirty="0" err="1"/>
              <a:t>jupyter</a:t>
            </a:r>
            <a:r>
              <a:rPr lang="en-US" i="1" dirty="0"/>
              <a:t>/kernels/&lt;</a:t>
            </a:r>
            <a:r>
              <a:rPr lang="en-US" i="1" dirty="0" err="1"/>
              <a:t>kernel_name</a:t>
            </a:r>
            <a:r>
              <a:rPr lang="en-US" i="1" dirty="0"/>
              <a:t>&gt;</a:t>
            </a:r>
            <a:endParaRPr lang="en-US" dirty="0"/>
          </a:p>
          <a:p>
            <a:pPr lvl="1"/>
            <a:r>
              <a:rPr lang="en-US" dirty="0"/>
              <a:t>		</a:t>
            </a:r>
            <a:r>
              <a:rPr lang="de-DE" dirty="0"/>
              <a:t>#!/bin/bash</a:t>
            </a:r>
          </a:p>
          <a:p>
            <a:pPr lvl="1"/>
            <a:r>
              <a:rPr lang="de-DE" dirty="0"/>
              <a:t>		</a:t>
            </a:r>
            <a:r>
              <a:rPr lang="de-DE" dirty="0" err="1"/>
              <a:t>export</a:t>
            </a:r>
            <a:r>
              <a:rPr lang="de-DE" dirty="0"/>
              <a:t> PATH=${MY_ENV_BIN_DIR}:${PATH}</a:t>
            </a:r>
          </a:p>
          <a:p>
            <a:pPr lvl="1"/>
            <a:r>
              <a:rPr lang="de-DE" dirty="0"/>
              <a:t>		"$@„</a:t>
            </a:r>
          </a:p>
          <a:p>
            <a:pPr lvl="1"/>
            <a:r>
              <a:rPr lang="de-DE" dirty="0"/>
              <a:t>		BE SURE TO </a:t>
            </a:r>
            <a:r>
              <a:rPr lang="de-DE" dirty="0" err="1"/>
              <a:t>give</a:t>
            </a:r>
            <a:r>
              <a:rPr lang="de-DE" dirty="0"/>
              <a:t> </a:t>
            </a:r>
            <a:r>
              <a:rPr lang="de-DE" dirty="0" err="1"/>
              <a:t>execution</a:t>
            </a:r>
            <a:r>
              <a:rPr lang="de-DE" dirty="0"/>
              <a:t> </a:t>
            </a:r>
            <a:r>
              <a:rPr lang="de-DE" dirty="0" err="1"/>
              <a:t>permissions</a:t>
            </a:r>
            <a:r>
              <a:rPr lang="de-DE" dirty="0"/>
              <a:t>!!!</a:t>
            </a:r>
          </a:p>
          <a:p>
            <a:pPr marL="1828800" lvl="3" indent="-457200">
              <a:buFont typeface="Wingdings" panose="05000000000000000000" pitchFamily="2" charset="2"/>
              <a:buChar char="§"/>
            </a:pPr>
            <a:r>
              <a:rPr lang="en-US" dirty="0"/>
              <a:t>Adapt the </a:t>
            </a:r>
            <a:r>
              <a:rPr lang="en-US" dirty="0" err="1"/>
              <a:t>kernel.json</a:t>
            </a:r>
            <a:r>
              <a:rPr lang="en-US" dirty="0"/>
              <a:t> file in </a:t>
            </a:r>
            <a:r>
              <a:rPr lang="en-US" i="1" dirty="0"/>
              <a:t>$VSC_HOME/.local/share/</a:t>
            </a:r>
            <a:r>
              <a:rPr lang="en-US" i="1" dirty="0" err="1"/>
              <a:t>jupyter</a:t>
            </a:r>
            <a:r>
              <a:rPr lang="en-US" i="1" dirty="0"/>
              <a:t>/kernels/&lt;</a:t>
            </a:r>
            <a:r>
              <a:rPr lang="en-US" i="1" dirty="0" err="1"/>
              <a:t>kernel_name</a:t>
            </a:r>
            <a:r>
              <a:rPr lang="en-US" i="1" dirty="0"/>
              <a:t>&gt;</a:t>
            </a:r>
            <a:endParaRPr lang="en-US" dirty="0"/>
          </a:p>
          <a:p>
            <a:pPr lvl="3"/>
            <a:r>
              <a:rPr lang="en-US" dirty="0"/>
              <a:t>{</a:t>
            </a:r>
          </a:p>
          <a:p>
            <a:pPr lvl="3"/>
            <a:r>
              <a:rPr lang="en-US" dirty="0"/>
              <a:t>  "env": {</a:t>
            </a:r>
          </a:p>
          <a:p>
            <a:pPr lvl="3"/>
            <a:r>
              <a:rPr lang="en-US" dirty="0"/>
              <a:t>   "MY_ENV_BIN_DIR": "/data/</a:t>
            </a:r>
            <a:r>
              <a:rPr lang="en-US" dirty="0" err="1"/>
              <a:t>leuven</a:t>
            </a:r>
            <a:r>
              <a:rPr lang="en-US" dirty="0"/>
              <a:t>/342/vsc34271/software/genius/miniconda3/</a:t>
            </a:r>
            <a:r>
              <a:rPr lang="en-US" dirty="0" err="1"/>
              <a:t>envs</a:t>
            </a:r>
            <a:r>
              <a:rPr lang="en-US" dirty="0"/>
              <a:t>/p39env/bin"</a:t>
            </a:r>
          </a:p>
          <a:p>
            <a:pPr lvl="3"/>
            <a:r>
              <a:rPr lang="en-US" dirty="0"/>
              <a:t>  },</a:t>
            </a:r>
          </a:p>
          <a:p>
            <a:pPr lvl="3"/>
            <a:r>
              <a:rPr lang="en-US" dirty="0"/>
              <a:t> "</a:t>
            </a:r>
            <a:r>
              <a:rPr lang="en-US" dirty="0" err="1"/>
              <a:t>argv</a:t>
            </a:r>
            <a:r>
              <a:rPr lang="en-US" dirty="0"/>
              <a:t>": [</a:t>
            </a:r>
          </a:p>
          <a:p>
            <a:pPr lvl="3"/>
            <a:r>
              <a:rPr lang="en-US" dirty="0"/>
              <a:t>  "/user/</a:t>
            </a:r>
            <a:r>
              <a:rPr lang="en-US" dirty="0" err="1"/>
              <a:t>leuven</a:t>
            </a:r>
            <a:r>
              <a:rPr lang="en-US" dirty="0"/>
              <a:t>/342/vsc34271/.local/share/</a:t>
            </a:r>
            <a:r>
              <a:rPr lang="en-US" dirty="0" err="1"/>
              <a:t>jupyter</a:t>
            </a:r>
            <a:r>
              <a:rPr lang="en-US" dirty="0"/>
              <a:t>/kernels/p39env/prepend_and_launch.sh",</a:t>
            </a:r>
          </a:p>
          <a:p>
            <a:pPr lvl="3"/>
            <a:r>
              <a:rPr lang="en-US" dirty="0"/>
              <a:t>  "/data/</a:t>
            </a:r>
            <a:r>
              <a:rPr lang="en-US" dirty="0" err="1"/>
              <a:t>leuven</a:t>
            </a:r>
            <a:r>
              <a:rPr lang="en-US" dirty="0"/>
              <a:t>/342/vsc34271/software/genius/miniconda3/</a:t>
            </a:r>
            <a:r>
              <a:rPr lang="en-US" dirty="0" err="1"/>
              <a:t>envs</a:t>
            </a:r>
            <a:r>
              <a:rPr lang="en-US" dirty="0"/>
              <a:t>/p39env/bin/python",</a:t>
            </a:r>
          </a:p>
          <a:p>
            <a:pPr lvl="3"/>
            <a:r>
              <a:rPr lang="en-US" dirty="0"/>
              <a:t>  "-m",</a:t>
            </a:r>
          </a:p>
          <a:p>
            <a:pPr lvl="3"/>
            <a:r>
              <a:rPr lang="en-US" dirty="0"/>
              <a:t>  "</a:t>
            </a:r>
            <a:r>
              <a:rPr lang="en-US" dirty="0" err="1"/>
              <a:t>ipykernel_launcher</a:t>
            </a:r>
            <a:r>
              <a:rPr lang="en-US" dirty="0"/>
              <a:t>",</a:t>
            </a:r>
          </a:p>
          <a:p>
            <a:pPr lvl="3"/>
            <a:r>
              <a:rPr lang="en-US" dirty="0"/>
              <a:t>  "-f",</a:t>
            </a:r>
          </a:p>
          <a:p>
            <a:pPr lvl="3"/>
            <a:r>
              <a:rPr lang="en-US" dirty="0"/>
              <a:t>  "{</a:t>
            </a:r>
            <a:r>
              <a:rPr lang="en-US" dirty="0" err="1"/>
              <a:t>connection_file</a:t>
            </a:r>
            <a:r>
              <a:rPr lang="en-US" dirty="0"/>
              <a:t>}"</a:t>
            </a:r>
          </a:p>
          <a:p>
            <a:pPr lvl="3"/>
            <a:r>
              <a:rPr lang="en-US" dirty="0"/>
              <a:t> ],</a:t>
            </a:r>
          </a:p>
          <a:p>
            <a:pPr lvl="3"/>
            <a:r>
              <a:rPr lang="en-US" dirty="0"/>
              <a:t> "</a:t>
            </a:r>
            <a:r>
              <a:rPr lang="en-US" dirty="0" err="1"/>
              <a:t>display_name</a:t>
            </a:r>
            <a:r>
              <a:rPr lang="en-US" dirty="0"/>
              <a:t>": "p39env",</a:t>
            </a:r>
          </a:p>
          <a:p>
            <a:pPr lvl="3"/>
            <a:r>
              <a:rPr lang="en-US" dirty="0"/>
              <a:t> "language": "python",</a:t>
            </a:r>
          </a:p>
          <a:p>
            <a:pPr lvl="3"/>
            <a:r>
              <a:rPr lang="en-US" dirty="0"/>
              <a:t> "metadata": {</a:t>
            </a:r>
          </a:p>
          <a:p>
            <a:pPr lvl="3"/>
            <a:r>
              <a:rPr lang="en-US" dirty="0"/>
              <a:t>  "debugger": true</a:t>
            </a:r>
          </a:p>
          <a:p>
            <a:pPr lvl="3"/>
            <a:r>
              <a:rPr lang="en-US" dirty="0"/>
              <a:t> }</a:t>
            </a:r>
          </a:p>
          <a:p>
            <a:pPr lvl="3"/>
            <a:r>
              <a:rPr lang="en-US" dirty="0"/>
              <a:t>}</a:t>
            </a:r>
          </a:p>
          <a:p>
            <a:pPr lvl="3"/>
            <a:endParaRPr lang="en-US" dirty="0"/>
          </a:p>
          <a:p>
            <a:pPr lvl="3"/>
            <a:endParaRPr lang="en-US" dirty="0"/>
          </a:p>
          <a:p>
            <a:pPr lvl="3"/>
            <a:r>
              <a:rPr lang="en-US" dirty="0"/>
              <a:t>Be sure to specify the full directory</a:t>
            </a:r>
          </a:p>
          <a:p>
            <a:pPr lvl="3"/>
            <a:endParaRPr lang="en-US" sz="2800" dirty="0"/>
          </a:p>
          <a:p>
            <a:pPr lvl="3"/>
            <a:r>
              <a:rPr lang="en-US" sz="2800" dirty="0"/>
              <a:t> </a:t>
            </a:r>
          </a:p>
          <a:p>
            <a:endParaRPr lang="en-US" sz="2800" dirty="0"/>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658996059"/>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930464" y="156129"/>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General – Best practices</a:t>
            </a:r>
          </a:p>
        </p:txBody>
      </p:sp>
      <p:sp>
        <p:nvSpPr>
          <p:cNvPr id="21" name="TextBox 20">
            <a:extLst>
              <a:ext uri="{FF2B5EF4-FFF2-40B4-BE49-F238E27FC236}">
                <a16:creationId xmlns:a16="http://schemas.microsoft.com/office/drawing/2014/main" id="{3AC33316-A5AC-4082-B490-0A0D78E6E956}"/>
              </a:ext>
            </a:extLst>
          </p:cNvPr>
          <p:cNvSpPr txBox="1"/>
          <p:nvPr/>
        </p:nvSpPr>
        <p:spPr>
          <a:xfrm>
            <a:off x="779219" y="1079368"/>
            <a:ext cx="10292378" cy="4955203"/>
          </a:xfrm>
          <a:prstGeom prst="rect">
            <a:avLst/>
          </a:prstGeom>
          <a:noFill/>
        </p:spPr>
        <p:txBody>
          <a:bodyPr wrap="square">
            <a:spAutoFit/>
          </a:bodyPr>
          <a:lstStyle/>
          <a:p>
            <a:pPr marL="342900" indent="-342900">
              <a:buFont typeface="Wingdings" panose="05000000000000000000" pitchFamily="2" charset="2"/>
              <a:buChar char="§"/>
            </a:pPr>
            <a:r>
              <a:rPr lang="en-US" sz="2400" dirty="0"/>
              <a:t>Easy use of </a:t>
            </a:r>
            <a:r>
              <a:rPr lang="en-US" sz="2400" dirty="0" err="1"/>
              <a:t>Jupyter</a:t>
            </a:r>
            <a:r>
              <a:rPr lang="en-US" sz="2400" dirty="0"/>
              <a:t> Notebooks on the HPC facilities</a:t>
            </a:r>
          </a:p>
          <a:p>
            <a:pPr marL="800100" lvl="1" indent="-342900">
              <a:buFont typeface="Wingdings" panose="05000000000000000000" pitchFamily="2" charset="2"/>
              <a:buChar char="§"/>
            </a:pPr>
            <a:r>
              <a:rPr lang="en-US" sz="2200" dirty="0"/>
              <a:t>Interactive session</a:t>
            </a:r>
          </a:p>
          <a:p>
            <a:pPr lvl="1"/>
            <a:endParaRPr lang="en-US" sz="2200" dirty="0"/>
          </a:p>
          <a:p>
            <a:pPr marL="342900" indent="-342900">
              <a:buFont typeface="Wingdings" panose="05000000000000000000" pitchFamily="2" charset="2"/>
              <a:buChar char="§"/>
            </a:pPr>
            <a:r>
              <a:rPr lang="en-US" sz="2400" dirty="0"/>
              <a:t>Best used for:</a:t>
            </a:r>
          </a:p>
          <a:p>
            <a:pPr marL="800100" lvl="1" indent="-342900">
              <a:buFont typeface="Wingdings" panose="05000000000000000000" pitchFamily="2" charset="2"/>
              <a:buChar char="§"/>
            </a:pPr>
            <a:r>
              <a:rPr lang="en-US" sz="2200" dirty="0"/>
              <a:t>Data exploration</a:t>
            </a:r>
          </a:p>
          <a:p>
            <a:pPr marL="800100" lvl="1" indent="-342900">
              <a:buFont typeface="Wingdings" panose="05000000000000000000" pitchFamily="2" charset="2"/>
              <a:buChar char="§"/>
            </a:pPr>
            <a:r>
              <a:rPr lang="en-US" sz="2200" dirty="0"/>
              <a:t>Visualization</a:t>
            </a:r>
          </a:p>
          <a:p>
            <a:pPr marL="800100" lvl="1" indent="-342900">
              <a:buFont typeface="Wingdings" panose="05000000000000000000" pitchFamily="2" charset="2"/>
              <a:buChar char="§"/>
            </a:pPr>
            <a:r>
              <a:rPr lang="en-US" sz="2200" dirty="0"/>
              <a:t>Education </a:t>
            </a:r>
          </a:p>
          <a:p>
            <a:pPr marL="1257300" lvl="2" indent="-342900">
              <a:buFont typeface="Wingdings" panose="05000000000000000000" pitchFamily="2" charset="2"/>
              <a:buChar char="§"/>
            </a:pPr>
            <a:r>
              <a:rPr lang="en-US" sz="2200" dirty="0"/>
              <a:t>According to standard rules for HPC courses</a:t>
            </a:r>
          </a:p>
          <a:p>
            <a:pPr marL="800100" lvl="1" indent="-342900">
              <a:buFont typeface="Wingdings" panose="05000000000000000000" pitchFamily="2" charset="2"/>
              <a:buChar char="§"/>
            </a:pPr>
            <a:r>
              <a:rPr lang="en-US" sz="2200" dirty="0"/>
              <a:t>Prototyping/development</a:t>
            </a:r>
          </a:p>
          <a:p>
            <a:pPr lvl="1"/>
            <a:endParaRPr lang="en-US" sz="2200" dirty="0"/>
          </a:p>
          <a:p>
            <a:pPr marL="342900" indent="-342900">
              <a:buFont typeface="Wingdings" panose="05000000000000000000" pitchFamily="2" charset="2"/>
              <a:buChar char="§"/>
            </a:pPr>
            <a:r>
              <a:rPr lang="en-US" sz="2400" b="1" dirty="0"/>
              <a:t>Don’t use with:</a:t>
            </a:r>
          </a:p>
          <a:p>
            <a:pPr marL="800100" lvl="1" indent="-342900">
              <a:buFont typeface="Wingdings" panose="05000000000000000000" pitchFamily="2" charset="2"/>
              <a:buChar char="§"/>
            </a:pPr>
            <a:r>
              <a:rPr lang="en-US" sz="2200" dirty="0"/>
              <a:t>Version control</a:t>
            </a:r>
          </a:p>
          <a:p>
            <a:pPr marL="800100" lvl="1" indent="-342900">
              <a:buFont typeface="Wingdings" panose="05000000000000000000" pitchFamily="2" charset="2"/>
              <a:buChar char="§"/>
            </a:pPr>
            <a:r>
              <a:rPr lang="en-US" sz="2200" dirty="0"/>
              <a:t>Complicated dataflows</a:t>
            </a:r>
          </a:p>
          <a:p>
            <a:pPr marL="800100" lvl="1"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1911632627"/>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Getting started</a:t>
            </a:r>
          </a:p>
        </p:txBody>
      </p:sp>
      <p:sp>
        <p:nvSpPr>
          <p:cNvPr id="21" name="TextBox 20">
            <a:extLst>
              <a:ext uri="{FF2B5EF4-FFF2-40B4-BE49-F238E27FC236}">
                <a16:creationId xmlns:a16="http://schemas.microsoft.com/office/drawing/2014/main" id="{3AC33316-A5AC-4082-B490-0A0D78E6E956}"/>
              </a:ext>
            </a:extLst>
          </p:cNvPr>
          <p:cNvSpPr txBox="1"/>
          <p:nvPr/>
        </p:nvSpPr>
        <p:spPr>
          <a:xfrm>
            <a:off x="695136" y="937901"/>
            <a:ext cx="10292378" cy="5370701"/>
          </a:xfrm>
          <a:prstGeom prst="rect">
            <a:avLst/>
          </a:prstGeom>
          <a:noFill/>
        </p:spPr>
        <p:txBody>
          <a:bodyPr wrap="square">
            <a:spAutoFit/>
          </a:bodyPr>
          <a:lstStyle/>
          <a:p>
            <a:pPr marL="342900" indent="-342900">
              <a:buFont typeface="Wingdings" panose="05000000000000000000" pitchFamily="2" charset="2"/>
              <a:buChar char="§"/>
            </a:pPr>
            <a:r>
              <a:rPr lang="en-US" sz="2300" dirty="0"/>
              <a:t>Open your browser and go to </a:t>
            </a:r>
            <a:r>
              <a:rPr lang="en-US" sz="2300" dirty="0">
                <a:hlinkClick r:id="rId3"/>
              </a:rPr>
              <a:t>https://jupyterhub.hpc.kuleuven.be/hub</a:t>
            </a:r>
            <a:endParaRPr lang="en-US" sz="2300" dirty="0"/>
          </a:p>
          <a:p>
            <a:r>
              <a:rPr lang="en-US" sz="2300" dirty="0"/>
              <a:t> </a:t>
            </a:r>
          </a:p>
          <a:p>
            <a:pPr marL="342900" indent="-342900">
              <a:buFont typeface="Wingdings" panose="05000000000000000000" pitchFamily="2" charset="2"/>
              <a:buChar char="§"/>
            </a:pPr>
            <a:r>
              <a:rPr lang="en-US" sz="2300" dirty="0"/>
              <a:t>Select the required resources</a:t>
            </a:r>
          </a:p>
          <a:p>
            <a:pPr marL="800100" lvl="1" indent="-342900">
              <a:buFont typeface="Wingdings" panose="05000000000000000000" pitchFamily="2" charset="2"/>
              <a:buChar char="§"/>
            </a:pPr>
            <a:r>
              <a:rPr lang="en-US" sz="2200" dirty="0"/>
              <a:t>1, 4 or 12h </a:t>
            </a:r>
          </a:p>
          <a:p>
            <a:pPr marL="800100" lvl="1" indent="-342900">
              <a:buFont typeface="Wingdings" panose="05000000000000000000" pitchFamily="2" charset="2"/>
              <a:buChar char="§"/>
            </a:pPr>
            <a:r>
              <a:rPr lang="en-US" sz="2200" dirty="0"/>
              <a:t>CPU or GPU</a:t>
            </a:r>
          </a:p>
          <a:p>
            <a:pPr marL="800100" lvl="1" indent="-342900">
              <a:buFont typeface="Wingdings" panose="05000000000000000000" pitchFamily="2" charset="2"/>
              <a:buChar char="§"/>
            </a:pPr>
            <a:r>
              <a:rPr lang="en-US" sz="2200" dirty="0"/>
              <a:t>Best lowest possible resources, increase if necessary</a:t>
            </a:r>
          </a:p>
          <a:p>
            <a:pPr lvl="1"/>
            <a:endParaRPr lang="en-US" sz="2200" dirty="0"/>
          </a:p>
          <a:p>
            <a:pPr marL="342900" indent="-342900">
              <a:buFont typeface="Wingdings" panose="05000000000000000000" pitchFamily="2" charset="2"/>
              <a:buChar char="§"/>
            </a:pPr>
            <a:r>
              <a:rPr lang="en-US" sz="2300" dirty="0"/>
              <a:t>Select desired project</a:t>
            </a:r>
          </a:p>
          <a:p>
            <a:endParaRPr lang="en-US" sz="2300" dirty="0"/>
          </a:p>
          <a:p>
            <a:pPr marL="342900" indent="-342900">
              <a:buFont typeface="Wingdings" panose="05000000000000000000" pitchFamily="2" charset="2"/>
              <a:buChar char="§"/>
            </a:pPr>
            <a:r>
              <a:rPr lang="en-US" sz="2300" dirty="0"/>
              <a:t>Standard location is $VSC_DATA</a:t>
            </a:r>
          </a:p>
          <a:p>
            <a:endParaRPr lang="en-US" sz="2300" dirty="0"/>
          </a:p>
          <a:p>
            <a:pPr marL="342900" indent="-342900">
              <a:buFont typeface="Wingdings" panose="05000000000000000000" pitchFamily="2" charset="2"/>
              <a:buChar char="§"/>
            </a:pPr>
            <a:r>
              <a:rPr lang="en-US" sz="2300" dirty="0"/>
              <a:t>If server doesn’t start in 5 mins, </a:t>
            </a:r>
          </a:p>
          <a:p>
            <a:r>
              <a:rPr lang="en-US" sz="2300" dirty="0"/>
              <a:t>     process will be killed </a:t>
            </a:r>
            <a:r>
              <a:rPr lang="en-US" sz="2300" dirty="0">
                <a:sym typeface="Wingdings" panose="05000000000000000000" pitchFamily="2" charset="2"/>
              </a:rPr>
              <a:t> try again</a:t>
            </a:r>
            <a:endParaRPr lang="en-US" sz="2300" dirty="0"/>
          </a:p>
          <a:p>
            <a:r>
              <a:rPr lang="en-US" sz="2400" dirty="0"/>
              <a:t> </a:t>
            </a:r>
          </a:p>
          <a:p>
            <a:r>
              <a:rPr lang="en-US" sz="2400" dirty="0"/>
              <a:t>     </a:t>
            </a:r>
          </a:p>
        </p:txBody>
      </p:sp>
      <p:pic>
        <p:nvPicPr>
          <p:cNvPr id="22" name="Picture 21" descr="Graphical user interface, text, application&#10;&#10;Description automatically generated">
            <a:extLst>
              <a:ext uri="{FF2B5EF4-FFF2-40B4-BE49-F238E27FC236}">
                <a16:creationId xmlns:a16="http://schemas.microsoft.com/office/drawing/2014/main" id="{ED65CA74-64DF-40A3-A196-614C61918934}"/>
              </a:ext>
            </a:extLst>
          </p:cNvPr>
          <p:cNvPicPr>
            <a:picLocks noChangeAspect="1"/>
          </p:cNvPicPr>
          <p:nvPr/>
        </p:nvPicPr>
        <p:blipFill rotWithShape="1">
          <a:blip r:embed="rId4">
            <a:extLst>
              <a:ext uri="{28A0092B-C50C-407E-A947-70E740481C1C}">
                <a14:useLocalDpi xmlns:a14="http://schemas.microsoft.com/office/drawing/2010/main" val="0"/>
              </a:ext>
            </a:extLst>
          </a:blip>
          <a:srcRect l="16729" t="6734" r="10985" b="22985"/>
          <a:stretch/>
        </p:blipFill>
        <p:spPr>
          <a:xfrm>
            <a:off x="5129048" y="3102558"/>
            <a:ext cx="7062952" cy="3056504"/>
          </a:xfrm>
          <a:prstGeom prst="rect">
            <a:avLst/>
          </a:prstGeom>
        </p:spPr>
      </p:pic>
    </p:spTree>
    <p:extLst>
      <p:ext uri="{BB962C8B-B14F-4D97-AF65-F5344CB8AC3E}">
        <p14:creationId xmlns:p14="http://schemas.microsoft.com/office/powerpoint/2010/main" val="3774713082"/>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Kernels</a:t>
            </a:r>
          </a:p>
        </p:txBody>
      </p:sp>
      <p:sp>
        <p:nvSpPr>
          <p:cNvPr id="21" name="TextBox 20">
            <a:extLst>
              <a:ext uri="{FF2B5EF4-FFF2-40B4-BE49-F238E27FC236}">
                <a16:creationId xmlns:a16="http://schemas.microsoft.com/office/drawing/2014/main" id="{3AC33316-A5AC-4082-B490-0A0D78E6E956}"/>
              </a:ext>
            </a:extLst>
          </p:cNvPr>
          <p:cNvSpPr txBox="1"/>
          <p:nvPr/>
        </p:nvSpPr>
        <p:spPr>
          <a:xfrm>
            <a:off x="863302" y="1478761"/>
            <a:ext cx="10292378" cy="4339650"/>
          </a:xfrm>
          <a:prstGeom prst="rect">
            <a:avLst/>
          </a:prstGeom>
          <a:noFill/>
        </p:spPr>
        <p:txBody>
          <a:bodyPr wrap="square">
            <a:spAutoFit/>
          </a:bodyPr>
          <a:lstStyle/>
          <a:p>
            <a:pPr marL="457200" indent="-457200">
              <a:buFont typeface="Wingdings" panose="05000000000000000000" pitchFamily="2" charset="2"/>
              <a:buChar char="§"/>
            </a:pPr>
            <a:r>
              <a:rPr lang="en-US" sz="2800" dirty="0"/>
              <a:t>Two kernels available</a:t>
            </a:r>
          </a:p>
          <a:p>
            <a:pPr marL="1371600" lvl="2" indent="-457200">
              <a:buFont typeface="Wingdings" panose="05000000000000000000" pitchFamily="2" charset="2"/>
              <a:buChar char="§"/>
            </a:pPr>
            <a:r>
              <a:rPr lang="en-US" sz="2400" dirty="0"/>
              <a:t>Python 3.6.8</a:t>
            </a:r>
          </a:p>
          <a:p>
            <a:pPr marL="1371600" lvl="2" indent="-457200">
              <a:buFont typeface="Wingdings" panose="05000000000000000000" pitchFamily="2" charset="2"/>
              <a:buChar char="§"/>
            </a:pPr>
            <a:r>
              <a:rPr lang="en-US" sz="2400" dirty="0"/>
              <a:t>R 3.6.3</a:t>
            </a:r>
          </a:p>
          <a:p>
            <a:pPr lvl="2"/>
            <a:endParaRPr lang="en-US" sz="2800" dirty="0"/>
          </a:p>
          <a:p>
            <a:pPr lvl="2"/>
            <a:endParaRPr lang="en-US" sz="2800" dirty="0"/>
          </a:p>
          <a:p>
            <a:pPr marL="457200" indent="-457200">
              <a:buFont typeface="Wingdings" panose="05000000000000000000" pitchFamily="2" charset="2"/>
              <a:buChar char="§"/>
            </a:pPr>
            <a:r>
              <a:rPr lang="en-US" sz="2800" dirty="0"/>
              <a:t>Limited packages available</a:t>
            </a:r>
            <a:r>
              <a:rPr lang="nl-BE" sz="2800" dirty="0"/>
              <a:t>, </a:t>
            </a:r>
            <a:r>
              <a:rPr lang="nl-BE" sz="2800" dirty="0" err="1"/>
              <a:t>recommended</a:t>
            </a:r>
            <a:r>
              <a:rPr lang="nl-BE" sz="2800" dirty="0"/>
              <a:t> </a:t>
            </a:r>
            <a:r>
              <a:rPr lang="nl-BE" sz="2800" dirty="0" err="1"/>
              <a:t>to</a:t>
            </a:r>
            <a:r>
              <a:rPr lang="nl-BE" sz="2800" dirty="0"/>
              <a:t> </a:t>
            </a:r>
            <a:r>
              <a:rPr lang="nl-BE" sz="2800" dirty="0" err="1"/>
              <a:t>create</a:t>
            </a:r>
            <a:r>
              <a:rPr lang="nl-BE" sz="2800" dirty="0"/>
              <a:t> </a:t>
            </a:r>
            <a:r>
              <a:rPr lang="nl-BE" sz="2800" dirty="0" err="1"/>
              <a:t>your</a:t>
            </a:r>
            <a:r>
              <a:rPr lang="nl-BE" sz="2800" dirty="0"/>
              <a:t> </a:t>
            </a:r>
            <a:r>
              <a:rPr lang="nl-BE" sz="2800" dirty="0" err="1"/>
              <a:t>own</a:t>
            </a:r>
            <a:r>
              <a:rPr lang="nl-BE" sz="2800" dirty="0"/>
              <a:t> </a:t>
            </a:r>
            <a:r>
              <a:rPr lang="nl-BE" sz="2800" dirty="0" err="1"/>
              <a:t>kernel</a:t>
            </a:r>
            <a:endParaRPr lang="en-US" sz="2800" dirty="0"/>
          </a:p>
          <a:p>
            <a:endParaRPr lang="en-US" sz="2800" dirty="0"/>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2305859015"/>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863302" y="231630"/>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Creating your own kernel</a:t>
            </a:r>
          </a:p>
        </p:txBody>
      </p:sp>
      <p:sp>
        <p:nvSpPr>
          <p:cNvPr id="21" name="TextBox 20">
            <a:extLst>
              <a:ext uri="{FF2B5EF4-FFF2-40B4-BE49-F238E27FC236}">
                <a16:creationId xmlns:a16="http://schemas.microsoft.com/office/drawing/2014/main" id="{3AC33316-A5AC-4082-B490-0A0D78E6E956}"/>
              </a:ext>
            </a:extLst>
          </p:cNvPr>
          <p:cNvSpPr txBox="1"/>
          <p:nvPr/>
        </p:nvSpPr>
        <p:spPr>
          <a:xfrm>
            <a:off x="863302" y="1142430"/>
            <a:ext cx="10292378" cy="6586418"/>
          </a:xfrm>
          <a:prstGeom prst="rect">
            <a:avLst/>
          </a:prstGeom>
          <a:noFill/>
        </p:spPr>
        <p:txBody>
          <a:bodyPr wrap="square">
            <a:spAutoFit/>
          </a:bodyPr>
          <a:lstStyle/>
          <a:p>
            <a:pPr marL="457200" indent="-457200">
              <a:buFont typeface="Wingdings" panose="05000000000000000000" pitchFamily="2" charset="2"/>
              <a:buChar char="§"/>
            </a:pPr>
            <a:r>
              <a:rPr lang="en-US" sz="2800" dirty="0"/>
              <a:t>R or Python kernel</a:t>
            </a:r>
          </a:p>
          <a:p>
            <a:pPr marL="914400" lvl="1" indent="-457200">
              <a:buFont typeface="Wingdings" panose="05000000000000000000" pitchFamily="2" charset="2"/>
              <a:buChar char="§"/>
            </a:pPr>
            <a:r>
              <a:rPr lang="en-US" sz="2600" dirty="0"/>
              <a:t>RStudio also available in NX, but kernel is better for intense calculations</a:t>
            </a:r>
          </a:p>
          <a:p>
            <a:pPr lvl="1"/>
            <a:endParaRPr lang="en-US" sz="2800" dirty="0"/>
          </a:p>
          <a:p>
            <a:pPr marL="457200" indent="-457200">
              <a:buFont typeface="Wingdings" panose="05000000000000000000" pitchFamily="2" charset="2"/>
              <a:buChar char="§"/>
            </a:pPr>
            <a:r>
              <a:rPr lang="en-US" sz="2800" dirty="0"/>
              <a:t>Use </a:t>
            </a:r>
            <a:r>
              <a:rPr lang="en-US" sz="2800" dirty="0" err="1"/>
              <a:t>conda</a:t>
            </a:r>
            <a:r>
              <a:rPr lang="en-US" sz="2800" dirty="0"/>
              <a:t>:</a:t>
            </a:r>
          </a:p>
          <a:p>
            <a:pPr marL="914400" lvl="1" indent="-457200">
              <a:buFont typeface="Wingdings" panose="05000000000000000000" pitchFamily="2" charset="2"/>
              <a:buChar char="§"/>
            </a:pPr>
            <a:r>
              <a:rPr lang="en-US" sz="2600" dirty="0"/>
              <a:t>Install </a:t>
            </a:r>
            <a:r>
              <a:rPr lang="en-US" sz="2600" dirty="0" err="1"/>
              <a:t>Miniconda</a:t>
            </a:r>
            <a:r>
              <a:rPr lang="en-US" sz="2600" dirty="0"/>
              <a:t> in $VSC_DATA:</a:t>
            </a:r>
          </a:p>
          <a:p>
            <a:pPr lvl="1"/>
            <a:r>
              <a:rPr lang="en-US" sz="2800" dirty="0"/>
              <a:t> 	</a:t>
            </a:r>
            <a:r>
              <a:rPr lang="en-US" sz="1600" b="1" dirty="0"/>
              <a:t>Python: </a:t>
            </a:r>
            <a:r>
              <a:rPr lang="en-US" sz="1600" dirty="0">
                <a:hlinkClick r:id="rId3"/>
              </a:rPr>
              <a:t>https://docs.vscentrum.be/en/latest/software/python_package_management.html#install-miniconda</a:t>
            </a:r>
            <a:endParaRPr lang="en-US" sz="1600" dirty="0"/>
          </a:p>
          <a:p>
            <a:pPr lvl="1"/>
            <a:r>
              <a:rPr lang="en-US" sz="1600" b="1" dirty="0"/>
              <a:t>     	R:</a:t>
            </a:r>
            <a:r>
              <a:rPr lang="en-US" sz="2800" b="1" dirty="0"/>
              <a:t> </a:t>
            </a:r>
            <a:r>
              <a:rPr lang="en-US" sz="1600" dirty="0">
                <a:hlinkClick r:id="rId4"/>
              </a:rPr>
              <a:t>https://docs.vscentrum.be/en/latest/software/r_package_management.html#installing-miniconda</a:t>
            </a:r>
            <a:r>
              <a:rPr lang="en-US" sz="1600" dirty="0"/>
              <a:t> </a:t>
            </a:r>
          </a:p>
          <a:p>
            <a:pPr marL="914400" lvl="1" indent="-457200">
              <a:buFont typeface="Wingdings" panose="05000000000000000000" pitchFamily="2" charset="2"/>
              <a:buChar char="§"/>
            </a:pPr>
            <a:endParaRPr lang="en-US" sz="2800" dirty="0"/>
          </a:p>
          <a:p>
            <a:pPr marL="914400" lvl="1" indent="-457200">
              <a:buFont typeface="Wingdings" panose="05000000000000000000" pitchFamily="2" charset="2"/>
              <a:buChar char="§"/>
            </a:pPr>
            <a:r>
              <a:rPr lang="en-US" sz="2600" dirty="0"/>
              <a:t>Create new </a:t>
            </a:r>
            <a:r>
              <a:rPr lang="en-US" sz="2600" dirty="0" err="1"/>
              <a:t>conda</a:t>
            </a:r>
            <a:r>
              <a:rPr lang="en-US" sz="2600" dirty="0"/>
              <a:t> environment or use existing environment</a:t>
            </a:r>
          </a:p>
          <a:p>
            <a:pPr marL="1371600" lvl="2" indent="-457200">
              <a:buFont typeface="Wingdings" panose="05000000000000000000" pitchFamily="2" charset="2"/>
              <a:buChar char="§"/>
            </a:pPr>
            <a:r>
              <a:rPr lang="en-US" sz="2400" dirty="0"/>
              <a:t>Install necessary packages</a:t>
            </a:r>
          </a:p>
          <a:p>
            <a:pPr lvl="3"/>
            <a:r>
              <a:rPr lang="en-US" i="1" dirty="0"/>
              <a:t>$ </a:t>
            </a:r>
            <a:r>
              <a:rPr lang="en-US" i="1" dirty="0" err="1"/>
              <a:t>conda</a:t>
            </a:r>
            <a:r>
              <a:rPr lang="en-US" i="1" dirty="0"/>
              <a:t> install &lt;</a:t>
            </a:r>
            <a:r>
              <a:rPr lang="en-US" i="1" dirty="0" err="1"/>
              <a:t>package_name</a:t>
            </a:r>
            <a:r>
              <a:rPr lang="en-US" i="1" dirty="0"/>
              <a:t>&gt;</a:t>
            </a:r>
          </a:p>
          <a:p>
            <a:pPr lvl="2"/>
            <a:endParaRPr lang="en-US" sz="2800" dirty="0"/>
          </a:p>
          <a:p>
            <a:endParaRPr lang="en-US" sz="2800" dirty="0"/>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2563003620"/>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Creating your own kernel: Python</a:t>
            </a:r>
          </a:p>
        </p:txBody>
      </p:sp>
      <p:sp>
        <p:nvSpPr>
          <p:cNvPr id="21" name="TextBox 20">
            <a:extLst>
              <a:ext uri="{FF2B5EF4-FFF2-40B4-BE49-F238E27FC236}">
                <a16:creationId xmlns:a16="http://schemas.microsoft.com/office/drawing/2014/main" id="{3AC33316-A5AC-4082-B490-0A0D78E6E956}"/>
              </a:ext>
            </a:extLst>
          </p:cNvPr>
          <p:cNvSpPr txBox="1"/>
          <p:nvPr/>
        </p:nvSpPr>
        <p:spPr>
          <a:xfrm>
            <a:off x="337784" y="920621"/>
            <a:ext cx="11318187" cy="5539978"/>
          </a:xfrm>
          <a:prstGeom prst="rect">
            <a:avLst/>
          </a:prstGeom>
          <a:noFill/>
        </p:spPr>
        <p:txBody>
          <a:bodyPr wrap="square">
            <a:spAutoFit/>
          </a:bodyPr>
          <a:lstStyle/>
          <a:p>
            <a:pPr marL="914400" lvl="1" indent="-457200">
              <a:buFont typeface="Wingdings" panose="05000000000000000000" pitchFamily="2" charset="2"/>
              <a:buChar char="§"/>
            </a:pPr>
            <a:r>
              <a:rPr lang="en-US" sz="2800" dirty="0"/>
              <a:t>Activate your environment:</a:t>
            </a:r>
          </a:p>
          <a:p>
            <a:pPr lvl="2"/>
            <a:r>
              <a:rPr lang="en-US" i="1" dirty="0"/>
              <a:t>$ source activate &lt;</a:t>
            </a:r>
            <a:r>
              <a:rPr lang="en-US" i="1" dirty="0" err="1"/>
              <a:t>envname</a:t>
            </a:r>
            <a:r>
              <a:rPr lang="en-US" i="1" dirty="0"/>
              <a:t>&gt;</a:t>
            </a:r>
          </a:p>
          <a:p>
            <a:pPr lvl="2"/>
            <a:endParaRPr lang="en-US" i="1" dirty="0"/>
          </a:p>
          <a:p>
            <a:pPr marL="914400" lvl="1" indent="-457200">
              <a:buFont typeface="Wingdings" panose="05000000000000000000" pitchFamily="2" charset="2"/>
              <a:buChar char="§"/>
            </a:pPr>
            <a:r>
              <a:rPr lang="en-US" sz="2800" dirty="0"/>
              <a:t>Include the </a:t>
            </a:r>
            <a:r>
              <a:rPr lang="en-US" sz="2800" dirty="0" err="1"/>
              <a:t>IPython</a:t>
            </a:r>
            <a:r>
              <a:rPr lang="en-US" sz="2800" dirty="0"/>
              <a:t> kernel, as well as </a:t>
            </a:r>
            <a:r>
              <a:rPr lang="en-US" sz="2800" dirty="0" err="1"/>
              <a:t>ipython_genutils</a:t>
            </a:r>
            <a:r>
              <a:rPr lang="en-US" sz="2800" dirty="0"/>
              <a:t> </a:t>
            </a:r>
          </a:p>
          <a:p>
            <a:pPr lvl="2"/>
            <a:r>
              <a:rPr lang="en-US" i="1" dirty="0"/>
              <a:t>$ </a:t>
            </a:r>
            <a:r>
              <a:rPr lang="en-US" i="1" dirty="0" err="1"/>
              <a:t>conda</a:t>
            </a:r>
            <a:r>
              <a:rPr lang="en-US" i="1" dirty="0"/>
              <a:t> install </a:t>
            </a:r>
            <a:r>
              <a:rPr lang="en-US" i="1" dirty="0" err="1"/>
              <a:t>ipykernel</a:t>
            </a:r>
            <a:endParaRPr lang="en-US" i="1" dirty="0"/>
          </a:p>
          <a:p>
            <a:pPr lvl="2"/>
            <a:r>
              <a:rPr lang="en-US" i="1" dirty="0"/>
              <a:t>$ </a:t>
            </a:r>
            <a:r>
              <a:rPr lang="en-US" i="1" dirty="0" err="1"/>
              <a:t>conda</a:t>
            </a:r>
            <a:r>
              <a:rPr lang="en-US" i="1" dirty="0"/>
              <a:t> install </a:t>
            </a:r>
            <a:r>
              <a:rPr lang="en-US" i="1" dirty="0" err="1"/>
              <a:t>ipython_genutils</a:t>
            </a:r>
            <a:endParaRPr lang="en-US" i="1" dirty="0"/>
          </a:p>
          <a:p>
            <a:pPr lvl="2"/>
            <a:endParaRPr lang="en-US" i="1" dirty="0"/>
          </a:p>
          <a:p>
            <a:pPr marL="914400" lvl="1" indent="-457200">
              <a:buFont typeface="Wingdings" panose="05000000000000000000" pitchFamily="2" charset="2"/>
              <a:buChar char="§"/>
            </a:pPr>
            <a:r>
              <a:rPr lang="en-US" sz="2800" dirty="0">
                <a:latin typeface="FlandersArtSans-Regular (Body)"/>
              </a:rPr>
              <a:t>Install environment in </a:t>
            </a:r>
            <a:r>
              <a:rPr lang="nl-BE" sz="2800" b="0" i="1" dirty="0">
                <a:solidFill>
                  <a:srgbClr val="111111"/>
                </a:solidFill>
                <a:effectLst/>
                <a:latin typeface="FlandersArtSans-Regular (Body)"/>
              </a:rPr>
              <a:t>$VSC_HOME/.</a:t>
            </a:r>
            <a:r>
              <a:rPr lang="nl-BE" sz="2800" b="0" i="1" dirty="0" err="1">
                <a:solidFill>
                  <a:srgbClr val="111111"/>
                </a:solidFill>
                <a:effectLst/>
                <a:latin typeface="FlandersArtSans-Regular (Body)"/>
              </a:rPr>
              <a:t>local</a:t>
            </a:r>
            <a:r>
              <a:rPr lang="nl-BE" sz="2800" b="0" i="1" dirty="0">
                <a:solidFill>
                  <a:srgbClr val="111111"/>
                </a:solidFill>
                <a:effectLst/>
                <a:latin typeface="FlandersArtSans-Regular (Body)"/>
              </a:rPr>
              <a:t> </a:t>
            </a:r>
            <a:r>
              <a:rPr lang="en-US" sz="2800" dirty="0">
                <a:latin typeface="FlandersArtSans-Regular (Body)"/>
              </a:rPr>
              <a:t>with </a:t>
            </a:r>
            <a:r>
              <a:rPr lang="en-US" sz="2800" dirty="0" err="1">
                <a:latin typeface="FlandersArtSans-Regular (Body)"/>
              </a:rPr>
              <a:t>ipykernel</a:t>
            </a:r>
            <a:r>
              <a:rPr lang="en-US" sz="2800" dirty="0"/>
              <a:t>:</a:t>
            </a:r>
            <a:r>
              <a:rPr lang="nl-BE" sz="2800" b="0" i="0" dirty="0">
                <a:solidFill>
                  <a:srgbClr val="111111"/>
                </a:solidFill>
                <a:effectLst/>
                <a:latin typeface="Source Code Pro" panose="020B0604020202020204" pitchFamily="49" charset="0"/>
              </a:rPr>
              <a:t> </a:t>
            </a:r>
          </a:p>
          <a:p>
            <a:pPr lvl="2"/>
            <a:r>
              <a:rPr lang="en-US" i="1" dirty="0"/>
              <a:t>$ python -m </a:t>
            </a:r>
            <a:r>
              <a:rPr lang="en-US" i="1" dirty="0" err="1">
                <a:solidFill>
                  <a:srgbClr val="FF0000"/>
                </a:solidFill>
              </a:rPr>
              <a:t>ipykernel</a:t>
            </a:r>
            <a:r>
              <a:rPr lang="en-US" i="1" dirty="0">
                <a:solidFill>
                  <a:srgbClr val="FF0000"/>
                </a:solidFill>
              </a:rPr>
              <a:t> install  </a:t>
            </a:r>
            <a:r>
              <a:rPr lang="en-US" i="1" dirty="0"/>
              <a:t>--prefix=${VSC_HOME}/.local/ --name ‘&lt;</a:t>
            </a:r>
            <a:r>
              <a:rPr lang="en-US" i="1" dirty="0" err="1"/>
              <a:t>envname</a:t>
            </a:r>
            <a:r>
              <a:rPr lang="en-US" i="1" dirty="0"/>
              <a:t>&gt;`</a:t>
            </a:r>
          </a:p>
          <a:p>
            <a:pPr lvl="2"/>
            <a:endParaRPr lang="en-US" dirty="0"/>
          </a:p>
          <a:p>
            <a:pPr marL="800100" lvl="1" indent="-342900">
              <a:buFont typeface="Wingdings" panose="05000000000000000000" pitchFamily="2" charset="2"/>
              <a:buChar char="§"/>
            </a:pPr>
            <a:r>
              <a:rPr lang="en-US" sz="2400" dirty="0"/>
              <a:t>New packages can be added from within </a:t>
            </a:r>
            <a:r>
              <a:rPr lang="en-US" sz="2400" dirty="0" err="1"/>
              <a:t>JupyterHUB</a:t>
            </a:r>
            <a:r>
              <a:rPr lang="en-US" sz="2400" dirty="0"/>
              <a:t>. </a:t>
            </a:r>
          </a:p>
          <a:p>
            <a:pPr lvl="2"/>
            <a:r>
              <a:rPr lang="en-US" i="1" dirty="0"/>
              <a:t>$ </a:t>
            </a:r>
            <a:r>
              <a:rPr lang="en-US" i="1" dirty="0" err="1"/>
              <a:t>conda</a:t>
            </a:r>
            <a:r>
              <a:rPr lang="en-US" i="1" dirty="0"/>
              <a:t> install &lt;</a:t>
            </a:r>
            <a:r>
              <a:rPr lang="en-US" i="1" dirty="0" err="1"/>
              <a:t>package_name</a:t>
            </a:r>
            <a:r>
              <a:rPr lang="en-US" i="1" dirty="0"/>
              <a:t>&gt;</a:t>
            </a:r>
          </a:p>
          <a:p>
            <a:pPr lvl="2"/>
            <a:endParaRPr lang="en-US" sz="2400" dirty="0"/>
          </a:p>
          <a:p>
            <a:pPr marL="1257300" lvl="2" indent="-342900">
              <a:buFont typeface="Wingdings" panose="05000000000000000000" pitchFamily="2" charset="2"/>
              <a:buChar char="§"/>
            </a:pPr>
            <a:r>
              <a:rPr lang="en-US" sz="2400" dirty="0"/>
              <a:t>only one </a:t>
            </a:r>
            <a:r>
              <a:rPr lang="en-US" sz="2400" dirty="0" err="1"/>
              <a:t>conda</a:t>
            </a:r>
            <a:r>
              <a:rPr lang="en-US" sz="2400" dirty="0"/>
              <a:t> command per cell</a:t>
            </a:r>
          </a:p>
          <a:p>
            <a:pPr marL="1257300" lvl="2" indent="-342900">
              <a:buFont typeface="Wingdings" panose="05000000000000000000" pitchFamily="2" charset="2"/>
              <a:buChar char="§"/>
            </a:pPr>
            <a:r>
              <a:rPr lang="en-US" sz="2400" dirty="0"/>
              <a:t>Restarting the kernel is necessary</a:t>
            </a:r>
          </a:p>
          <a:p>
            <a:pPr lvl="1"/>
            <a:r>
              <a:rPr lang="en-US" sz="2400" dirty="0"/>
              <a:t>	</a:t>
            </a:r>
            <a:endParaRPr lang="en-US" i="1" dirty="0"/>
          </a:p>
        </p:txBody>
      </p:sp>
    </p:spTree>
    <p:extLst>
      <p:ext uri="{BB962C8B-B14F-4D97-AF65-F5344CB8AC3E}">
        <p14:creationId xmlns:p14="http://schemas.microsoft.com/office/powerpoint/2010/main" val="1250682234"/>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Creating your own kernel: R</a:t>
            </a:r>
          </a:p>
        </p:txBody>
      </p:sp>
      <p:sp>
        <p:nvSpPr>
          <p:cNvPr id="21" name="TextBox 20">
            <a:extLst>
              <a:ext uri="{FF2B5EF4-FFF2-40B4-BE49-F238E27FC236}">
                <a16:creationId xmlns:a16="http://schemas.microsoft.com/office/drawing/2014/main" id="{3AC33316-A5AC-4082-B490-0A0D78E6E956}"/>
              </a:ext>
            </a:extLst>
          </p:cNvPr>
          <p:cNvSpPr txBox="1"/>
          <p:nvPr/>
        </p:nvSpPr>
        <p:spPr>
          <a:xfrm>
            <a:off x="484929" y="911625"/>
            <a:ext cx="10292378" cy="6401753"/>
          </a:xfrm>
          <a:prstGeom prst="rect">
            <a:avLst/>
          </a:prstGeom>
          <a:noFill/>
        </p:spPr>
        <p:txBody>
          <a:bodyPr wrap="square">
            <a:spAutoFit/>
          </a:bodyPr>
          <a:lstStyle/>
          <a:p>
            <a:pPr marL="914400" lvl="1" indent="-457200">
              <a:buFont typeface="Wingdings" panose="05000000000000000000" pitchFamily="2" charset="2"/>
              <a:buChar char="§"/>
            </a:pPr>
            <a:r>
              <a:rPr lang="en-US" sz="2800" dirty="0"/>
              <a:t>Activate your environment:</a:t>
            </a:r>
          </a:p>
          <a:p>
            <a:pPr lvl="2"/>
            <a:r>
              <a:rPr lang="en-US" i="1" dirty="0"/>
              <a:t>$ source activate &lt;</a:t>
            </a:r>
            <a:r>
              <a:rPr lang="en-US" i="1" dirty="0" err="1"/>
              <a:t>envname</a:t>
            </a:r>
            <a:r>
              <a:rPr lang="en-US" i="1" dirty="0"/>
              <a:t>&gt;</a:t>
            </a:r>
          </a:p>
          <a:p>
            <a:pPr lvl="2"/>
            <a:endParaRPr lang="en-US" i="1" dirty="0"/>
          </a:p>
          <a:p>
            <a:pPr marL="914400" lvl="1" indent="-457200">
              <a:buFont typeface="Wingdings" panose="05000000000000000000" pitchFamily="2" charset="2"/>
              <a:buChar char="§"/>
            </a:pPr>
            <a:r>
              <a:rPr lang="en-US" sz="2800" dirty="0"/>
              <a:t>Install </a:t>
            </a:r>
            <a:r>
              <a:rPr lang="en-US" sz="2800" dirty="0" err="1"/>
              <a:t>IRKernel</a:t>
            </a:r>
            <a:r>
              <a:rPr lang="en-US" sz="2800" dirty="0"/>
              <a:t> and </a:t>
            </a:r>
            <a:r>
              <a:rPr lang="en-US" sz="2800" dirty="0" err="1"/>
              <a:t>jupyter_client</a:t>
            </a:r>
            <a:r>
              <a:rPr lang="en-US" sz="2800" dirty="0"/>
              <a:t>:</a:t>
            </a:r>
          </a:p>
          <a:p>
            <a:pPr lvl="1"/>
            <a:r>
              <a:rPr lang="en-US" dirty="0"/>
              <a:t>	</a:t>
            </a:r>
            <a:r>
              <a:rPr lang="en-US" i="1" dirty="0"/>
              <a:t>$ </a:t>
            </a:r>
            <a:r>
              <a:rPr lang="en-US" i="1" dirty="0" err="1"/>
              <a:t>conda</a:t>
            </a:r>
            <a:r>
              <a:rPr lang="en-US" i="1" dirty="0"/>
              <a:t> install </a:t>
            </a:r>
            <a:r>
              <a:rPr lang="en-US" i="1" dirty="0" err="1"/>
              <a:t>jupyter_client</a:t>
            </a:r>
            <a:r>
              <a:rPr lang="en-US" i="1" dirty="0"/>
              <a:t> r-</a:t>
            </a:r>
            <a:r>
              <a:rPr lang="en-US" i="1" dirty="0" err="1"/>
              <a:t>irkernel</a:t>
            </a:r>
            <a:endParaRPr lang="en-US" i="1" dirty="0"/>
          </a:p>
          <a:p>
            <a:pPr lvl="1"/>
            <a:endParaRPr lang="en-US" i="1" dirty="0"/>
          </a:p>
          <a:p>
            <a:pPr marL="914400" lvl="1" indent="-457200">
              <a:buFont typeface="Wingdings" panose="05000000000000000000" pitchFamily="2" charset="2"/>
              <a:buChar char="§"/>
            </a:pPr>
            <a:r>
              <a:rPr lang="en-US" sz="2800" dirty="0">
                <a:latin typeface="FlandersArtSans-Regular (Body)"/>
              </a:rPr>
              <a:t>Install the environment to </a:t>
            </a:r>
            <a:r>
              <a:rPr lang="nl-BE" sz="2800" b="0" i="0" dirty="0">
                <a:solidFill>
                  <a:srgbClr val="111111"/>
                </a:solidFill>
                <a:effectLst/>
                <a:latin typeface="FlandersArtSans-Regular (Body)"/>
              </a:rPr>
              <a:t>$VSC_HOME/.</a:t>
            </a:r>
            <a:r>
              <a:rPr lang="nl-BE" sz="2800" b="0" i="0" dirty="0" err="1">
                <a:solidFill>
                  <a:srgbClr val="111111"/>
                </a:solidFill>
                <a:effectLst/>
                <a:latin typeface="FlandersArtSans-Regular (Body)"/>
              </a:rPr>
              <a:t>local</a:t>
            </a:r>
            <a:r>
              <a:rPr lang="nl-BE" sz="2800" b="0" i="0" dirty="0">
                <a:solidFill>
                  <a:srgbClr val="111111"/>
                </a:solidFill>
                <a:effectLst/>
                <a:latin typeface="FlandersArtSans-Regular (Body)"/>
              </a:rPr>
              <a:t> </a:t>
            </a:r>
            <a:r>
              <a:rPr lang="en-US" sz="2800" dirty="0">
                <a:latin typeface="FlandersArtSans-Regular (Body)"/>
              </a:rPr>
              <a:t>with </a:t>
            </a:r>
            <a:r>
              <a:rPr lang="en-US" sz="2800" dirty="0" err="1">
                <a:latin typeface="FlandersArtSans-Regular (Body)"/>
              </a:rPr>
              <a:t>IRkernel</a:t>
            </a:r>
            <a:r>
              <a:rPr lang="en-US" sz="2800" dirty="0">
                <a:latin typeface="FlandersArtSans-Regular (Body)"/>
              </a:rPr>
              <a:t>:</a:t>
            </a:r>
          </a:p>
          <a:p>
            <a:pPr lvl="1"/>
            <a:r>
              <a:rPr lang="en-US" i="1" dirty="0"/>
              <a:t>	</a:t>
            </a:r>
            <a:r>
              <a:rPr lang="en-US" i="1" dirty="0" err="1"/>
              <a:t>Rscript</a:t>
            </a:r>
            <a:r>
              <a:rPr lang="en-US" i="1" dirty="0"/>
              <a:t> -e </a:t>
            </a:r>
            <a:r>
              <a:rPr lang="en-US" i="1" dirty="0">
                <a:solidFill>
                  <a:srgbClr val="FF0000"/>
                </a:solidFill>
              </a:rPr>
              <a:t>'</a:t>
            </a:r>
            <a:r>
              <a:rPr lang="en-US" i="1" dirty="0" err="1">
                <a:solidFill>
                  <a:srgbClr val="FF0000"/>
                </a:solidFill>
              </a:rPr>
              <a:t>IRkernel</a:t>
            </a:r>
            <a:r>
              <a:rPr lang="en-US" i="1" dirty="0">
                <a:solidFill>
                  <a:srgbClr val="FF0000"/>
                </a:solidFill>
              </a:rPr>
              <a:t>::</a:t>
            </a:r>
            <a:r>
              <a:rPr lang="en-US" i="1" dirty="0" err="1">
                <a:solidFill>
                  <a:srgbClr val="FF0000"/>
                </a:solidFill>
              </a:rPr>
              <a:t>installspec</a:t>
            </a:r>
            <a:r>
              <a:rPr lang="en-US" i="1" dirty="0"/>
              <a:t>(prefix="${VSC_HOME}/.local/", name=" &lt;</a:t>
            </a:r>
            <a:r>
              <a:rPr lang="en-US" i="1" dirty="0" err="1"/>
              <a:t>envname</a:t>
            </a:r>
            <a:r>
              <a:rPr lang="en-US" i="1" dirty="0"/>
              <a:t>&gt;", 	</a:t>
            </a:r>
            <a:r>
              <a:rPr lang="en-US" i="1" dirty="0" err="1"/>
              <a:t>displayname</a:t>
            </a:r>
            <a:r>
              <a:rPr lang="en-US" i="1" dirty="0"/>
              <a:t>=" &lt;</a:t>
            </a:r>
            <a:r>
              <a:rPr lang="en-US" i="1" dirty="0" err="1"/>
              <a:t>display_name</a:t>
            </a:r>
            <a:r>
              <a:rPr lang="en-US" i="1" dirty="0"/>
              <a:t>&gt;")’</a:t>
            </a:r>
          </a:p>
          <a:p>
            <a:pPr lvl="1"/>
            <a:endParaRPr lang="en-US" sz="2800" dirty="0">
              <a:latin typeface="FlandersArtSans-Regular (Body)"/>
            </a:endParaRPr>
          </a:p>
          <a:p>
            <a:pPr marL="914400" lvl="1" indent="-457200">
              <a:buFont typeface="Wingdings" panose="05000000000000000000" pitchFamily="2" charset="2"/>
              <a:buChar char="§"/>
            </a:pPr>
            <a:r>
              <a:rPr lang="en-US" sz="2800" b="0" i="0" dirty="0" err="1">
                <a:solidFill>
                  <a:srgbClr val="111111"/>
                </a:solidFill>
                <a:effectLst/>
                <a:latin typeface="FlandersArtSans-Regular (Body)"/>
              </a:rPr>
              <a:t>Conda</a:t>
            </a:r>
            <a:r>
              <a:rPr lang="en-US" sz="2800" b="0" i="0" dirty="0">
                <a:solidFill>
                  <a:srgbClr val="111111"/>
                </a:solidFill>
                <a:effectLst/>
                <a:latin typeface="FlandersArtSans-Regular (Body)"/>
              </a:rPr>
              <a:t> packa</a:t>
            </a:r>
            <a:r>
              <a:rPr lang="en-US" sz="2800" dirty="0">
                <a:solidFill>
                  <a:srgbClr val="111111"/>
                </a:solidFill>
                <a:latin typeface="FlandersArtSans-Regular (Body)"/>
              </a:rPr>
              <a:t>ges cannot be installed from within </a:t>
            </a:r>
            <a:r>
              <a:rPr lang="en-US" sz="2800" dirty="0" err="1">
                <a:solidFill>
                  <a:srgbClr val="111111"/>
                </a:solidFill>
                <a:latin typeface="FlandersArtSans-Regular (Body)"/>
              </a:rPr>
              <a:t>Jupyter</a:t>
            </a:r>
            <a:r>
              <a:rPr lang="en-US" sz="2800" dirty="0">
                <a:solidFill>
                  <a:srgbClr val="111111"/>
                </a:solidFill>
                <a:latin typeface="FlandersArtSans-Regular (Body)"/>
              </a:rPr>
              <a:t> notebook</a:t>
            </a:r>
            <a:r>
              <a:rPr lang="nl-BE" sz="2800" b="0" i="0" dirty="0">
                <a:solidFill>
                  <a:srgbClr val="111111"/>
                </a:solidFill>
                <a:effectLst/>
                <a:latin typeface="FlandersArtSans-Regular (Body)"/>
              </a:rPr>
              <a:t> </a:t>
            </a:r>
          </a:p>
          <a:p>
            <a:pPr lvl="2"/>
            <a:endParaRPr lang="en-US" i="1" dirty="0"/>
          </a:p>
          <a:p>
            <a:pPr lvl="2"/>
            <a:endParaRPr lang="en-US" i="1" dirty="0"/>
          </a:p>
          <a:p>
            <a:pPr lvl="2"/>
            <a:endParaRPr lang="en-US" i="1" dirty="0"/>
          </a:p>
          <a:p>
            <a:endParaRPr lang="en-US" sz="2800" dirty="0"/>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2740674098"/>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Removing a kernel</a:t>
            </a:r>
          </a:p>
        </p:txBody>
      </p:sp>
      <p:sp>
        <p:nvSpPr>
          <p:cNvPr id="21" name="TextBox 20">
            <a:extLst>
              <a:ext uri="{FF2B5EF4-FFF2-40B4-BE49-F238E27FC236}">
                <a16:creationId xmlns:a16="http://schemas.microsoft.com/office/drawing/2014/main" id="{3AC33316-A5AC-4082-B490-0A0D78E6E956}"/>
              </a:ext>
            </a:extLst>
          </p:cNvPr>
          <p:cNvSpPr txBox="1"/>
          <p:nvPr/>
        </p:nvSpPr>
        <p:spPr>
          <a:xfrm>
            <a:off x="863302" y="1478761"/>
            <a:ext cx="10292378" cy="3323987"/>
          </a:xfrm>
          <a:prstGeom prst="rect">
            <a:avLst/>
          </a:prstGeom>
          <a:noFill/>
        </p:spPr>
        <p:txBody>
          <a:bodyPr wrap="square">
            <a:spAutoFit/>
          </a:bodyPr>
          <a:lstStyle/>
          <a:p>
            <a:pPr marL="914400" lvl="1" indent="-457200">
              <a:buFont typeface="Wingdings" panose="05000000000000000000" pitchFamily="2" charset="2"/>
              <a:buChar char="§"/>
            </a:pPr>
            <a:r>
              <a:rPr lang="en-US" sz="2800" dirty="0"/>
              <a:t>Remove kernel in $VSC_HOME/.local</a:t>
            </a:r>
          </a:p>
          <a:p>
            <a:pPr lvl="2"/>
            <a:r>
              <a:rPr lang="en-US" i="1" dirty="0"/>
              <a:t>$ rm $VSC_HOME/.local/share/</a:t>
            </a:r>
            <a:r>
              <a:rPr lang="en-US" i="1" dirty="0" err="1"/>
              <a:t>jupyter</a:t>
            </a:r>
            <a:r>
              <a:rPr lang="en-US" i="1" dirty="0"/>
              <a:t>/kernels/&lt;</a:t>
            </a:r>
            <a:r>
              <a:rPr lang="en-US" i="1" dirty="0" err="1"/>
              <a:t>kernel_name</a:t>
            </a:r>
            <a:r>
              <a:rPr lang="en-US" i="1" dirty="0"/>
              <a:t>&gt; -r</a:t>
            </a:r>
          </a:p>
          <a:p>
            <a:endParaRPr lang="en-US" sz="2800" dirty="0"/>
          </a:p>
          <a:p>
            <a:pPr marL="914400" lvl="1" indent="-457200">
              <a:buFont typeface="Wingdings" panose="05000000000000000000" pitchFamily="2" charset="2"/>
              <a:buChar char="§"/>
            </a:pPr>
            <a:r>
              <a:rPr lang="en-US" sz="2800" dirty="0"/>
              <a:t>Be careful: removing a </a:t>
            </a:r>
            <a:r>
              <a:rPr lang="en-US" sz="2800" dirty="0" err="1"/>
              <a:t>conda</a:t>
            </a:r>
            <a:r>
              <a:rPr lang="en-US" sz="2800" dirty="0"/>
              <a:t> env and not removing the kernel as above will result in a non-working kernel. No error/warning is given in the </a:t>
            </a:r>
            <a:r>
              <a:rPr lang="en-US" sz="2800" dirty="0" err="1"/>
              <a:t>Jupyter</a:t>
            </a:r>
            <a:r>
              <a:rPr lang="en-US" sz="2800" dirty="0"/>
              <a:t> Notebook</a:t>
            </a:r>
          </a:p>
          <a:p>
            <a:pPr lvl="2"/>
            <a:endParaRPr lang="en-US" sz="28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4137764247"/>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611683" y="80628"/>
            <a:ext cx="10956925" cy="830997"/>
          </a:xfrm>
          <a:prstGeom prst="rect">
            <a:avLst/>
          </a:prstGeom>
          <a:noFill/>
          <a:ln w="9525">
            <a:noFill/>
            <a:miter lim="800000"/>
            <a:headEnd/>
            <a:tailEnd/>
          </a:ln>
        </p:spPr>
        <p:txBody>
          <a:bodyPr wrap="square" rtlCol="0">
            <a:spAutoFit/>
          </a:bodyPr>
          <a:lstStyle/>
          <a:p>
            <a:r>
              <a:rPr lang="en-US" sz="4800" dirty="0">
                <a:solidFill>
                  <a:schemeClr val="accent1"/>
                </a:solidFill>
                <a:latin typeface="+mj-lt"/>
                <a:cs typeface="Calibri" panose="020F0502020204030204" pitchFamily="34" charset="0"/>
              </a:rPr>
              <a:t>Limitations</a:t>
            </a:r>
          </a:p>
        </p:txBody>
      </p:sp>
      <p:sp>
        <p:nvSpPr>
          <p:cNvPr id="21" name="TextBox 20">
            <a:extLst>
              <a:ext uri="{FF2B5EF4-FFF2-40B4-BE49-F238E27FC236}">
                <a16:creationId xmlns:a16="http://schemas.microsoft.com/office/drawing/2014/main" id="{3AC33316-A5AC-4082-B490-0A0D78E6E956}"/>
              </a:ext>
            </a:extLst>
          </p:cNvPr>
          <p:cNvSpPr txBox="1"/>
          <p:nvPr/>
        </p:nvSpPr>
        <p:spPr>
          <a:xfrm>
            <a:off x="611683" y="1615395"/>
            <a:ext cx="10292378" cy="3970318"/>
          </a:xfrm>
          <a:prstGeom prst="rect">
            <a:avLst/>
          </a:prstGeom>
          <a:noFill/>
        </p:spPr>
        <p:txBody>
          <a:bodyPr wrap="square">
            <a:spAutoFit/>
          </a:bodyPr>
          <a:lstStyle/>
          <a:p>
            <a:pPr marL="914400" lvl="1" indent="-457200">
              <a:buFont typeface="Wingdings" panose="05000000000000000000" pitchFamily="2" charset="2"/>
              <a:buChar char="§"/>
            </a:pPr>
            <a:r>
              <a:rPr lang="en-US" sz="2400" dirty="0"/>
              <a:t>Not possible to load any extra modules.</a:t>
            </a:r>
          </a:p>
          <a:p>
            <a:pPr marL="1257300" lvl="2" indent="-342900">
              <a:buFont typeface="Wingdings" panose="05000000000000000000" pitchFamily="2" charset="2"/>
              <a:buChar char="§"/>
            </a:pPr>
            <a:r>
              <a:rPr lang="en-US" sz="2000" dirty="0"/>
              <a:t>Have a look for a </a:t>
            </a:r>
            <a:r>
              <a:rPr lang="en-US" sz="2000" dirty="0" err="1"/>
              <a:t>conda</a:t>
            </a:r>
            <a:r>
              <a:rPr lang="en-US" sz="2000" dirty="0"/>
              <a:t>/pip alternative if possible. </a:t>
            </a:r>
          </a:p>
          <a:p>
            <a:pPr marL="1257300" lvl="2" indent="-342900">
              <a:buFont typeface="Wingdings" panose="05000000000000000000" pitchFamily="2" charset="2"/>
              <a:buChar char="§"/>
            </a:pPr>
            <a:r>
              <a:rPr lang="en-US" sz="2000" dirty="0"/>
              <a:t>In case you have a specific case where you can only use a specific VSC module, please contact the </a:t>
            </a:r>
            <a:r>
              <a:rPr lang="en-US" sz="2000" dirty="0" err="1"/>
              <a:t>servicedesk</a:t>
            </a:r>
            <a:endParaRPr lang="en-US" sz="2000" dirty="0"/>
          </a:p>
          <a:p>
            <a:pPr lvl="2"/>
            <a:endParaRPr lang="en-US" sz="2400" dirty="0"/>
          </a:p>
          <a:p>
            <a:pPr lvl="2"/>
            <a:endParaRPr lang="en-US" sz="2400" dirty="0"/>
          </a:p>
          <a:p>
            <a:pPr lvl="2"/>
            <a:endParaRPr lang="en-US" sz="2400" dirty="0"/>
          </a:p>
          <a:p>
            <a:pPr marL="914400" lvl="1" indent="-457200">
              <a:buFont typeface="Wingdings" panose="05000000000000000000" pitchFamily="2" charset="2"/>
              <a:buChar char="§"/>
            </a:pPr>
            <a:r>
              <a:rPr lang="en-US" sz="2400" dirty="0"/>
              <a:t>Other executables (e.g. </a:t>
            </a:r>
            <a:r>
              <a:rPr lang="en-US" sz="2400" dirty="0" err="1"/>
              <a:t>Tensorboard</a:t>
            </a:r>
            <a:r>
              <a:rPr lang="en-US" sz="2400" dirty="0"/>
              <a:t>) cannot be used in </a:t>
            </a:r>
            <a:r>
              <a:rPr lang="en-US" sz="2400" dirty="0" err="1"/>
              <a:t>Jupyter</a:t>
            </a:r>
            <a:r>
              <a:rPr lang="en-US" sz="2400" dirty="0"/>
              <a:t> at the moment</a:t>
            </a:r>
          </a:p>
          <a:p>
            <a:pPr lvl="1"/>
            <a:endParaRPr lang="en-US" sz="2400" dirty="0"/>
          </a:p>
          <a:p>
            <a:pPr lvl="2"/>
            <a:endParaRPr lang="en-US" sz="2400" dirty="0"/>
          </a:p>
        </p:txBody>
      </p:sp>
    </p:spTree>
    <p:extLst>
      <p:ext uri="{BB962C8B-B14F-4D97-AF65-F5344CB8AC3E}">
        <p14:creationId xmlns:p14="http://schemas.microsoft.com/office/powerpoint/2010/main" val="3735880258"/>
      </p:ext>
    </p:extLst>
  </p:cSld>
  <p:clrMapOvr>
    <a:masterClrMapping/>
  </p:clrMapOvr>
  <p:transition advClick="0"/>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90101_VSC_DS_Stuk.pptx" id="{9BB435E3-7930-4CA5-970E-D5FA149AAE31}" vid="{00E57487-46B3-4893-9499-02F609BB6B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9C052422CD7240B3BDDC23E6A9EC7C" ma:contentTypeVersion="9" ma:contentTypeDescription="Create a new document." ma:contentTypeScope="" ma:versionID="fa0e55218eb271f7dd04d4cf7e372c02">
  <xsd:schema xmlns:xsd="http://www.w3.org/2001/XMLSchema" xmlns:xs="http://www.w3.org/2001/XMLSchema" xmlns:p="http://schemas.microsoft.com/office/2006/metadata/properties" xmlns:ns3="c063a9e3-3cbc-4eb0-abf7-e75623bb98fa" xmlns:ns4="dd864f32-5488-4e00-b36c-15bb5aabc90c" targetNamespace="http://schemas.microsoft.com/office/2006/metadata/properties" ma:root="true" ma:fieldsID="40e4dbe6f48c99a3a9eb888dda1dc81f" ns3:_="" ns4:_="">
    <xsd:import namespace="c063a9e3-3cbc-4eb0-abf7-e75623bb98fa"/>
    <xsd:import namespace="dd864f32-5488-4e00-b36c-15bb5aabc90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63a9e3-3cbc-4eb0-abf7-e75623bb98f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864f32-5488-4e00-b36c-15bb5aabc90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4A4814-2848-4883-9340-7A312FBFB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63a9e3-3cbc-4eb0-abf7-e75623bb98fa"/>
    <ds:schemaRef ds:uri="dd864f32-5488-4e00-b36c-15bb5aabc9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9353F7-BD53-4E1A-A911-C9D321CCA977}">
  <ds:schemaRefs>
    <ds:schemaRef ds:uri="http://schemas.microsoft.com/sharepoint/v3/contenttype/forms"/>
  </ds:schemaRefs>
</ds:datastoreItem>
</file>

<file path=customXml/itemProps3.xml><?xml version="1.0" encoding="utf-8"?>
<ds:datastoreItem xmlns:ds="http://schemas.openxmlformats.org/officeDocument/2006/customXml" ds:itemID="{24509C2F-D079-46B2-BD9A-5DC6DDE4B9F5}">
  <ds:schemaRefs>
    <ds:schemaRef ds:uri="http://purl.org/dc/dcmitype/"/>
    <ds:schemaRef ds:uri="http://www.w3.org/XML/1998/namespace"/>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c063a9e3-3cbc-4eb0-abf7-e75623bb98fa"/>
    <ds:schemaRef ds:uri="dd864f32-5488-4e00-b36c-15bb5aabc90c"/>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1521</Words>
  <Application>Microsoft Office PowerPoint</Application>
  <PresentationFormat>Widescreen</PresentationFormat>
  <Paragraphs>176</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FlandersArtSans-Bold</vt:lpstr>
      <vt:lpstr>FlandersArtSans-Medium</vt:lpstr>
      <vt:lpstr>FlandersArtSans-Regular</vt:lpstr>
      <vt:lpstr>FlandersArtSans-Regular (Body)</vt:lpstr>
      <vt:lpstr>Source Code Pro</vt:lpstr>
      <vt:lpstr>Wingdings</vt:lpstr>
      <vt:lpstr>Office Theme</vt:lpstr>
      <vt:lpstr>JupyterHUB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JupyterHUB</dc:title>
  <dc:creator>Wouter Lampaert</dc:creator>
  <cp:lastModifiedBy>Wouter Lampaert</cp:lastModifiedBy>
  <cp:revision>41</cp:revision>
  <dcterms:created xsi:type="dcterms:W3CDTF">2021-09-02T14:34:48Z</dcterms:created>
  <dcterms:modified xsi:type="dcterms:W3CDTF">2021-10-12T15:57:20Z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0x010100209C052422CD7240B3BDDC23E6A9EC7C</vt:lpwstr>
  </property>
</Properties>
</file>