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8" r:id="rId3"/>
    <p:sldId id="260" r:id="rId4"/>
    <p:sldId id="257" r:id="rId5"/>
    <p:sldId id="261" r:id="rId6"/>
    <p:sldId id="262" r:id="rId7"/>
    <p:sldId id="263" r:id="rId8"/>
    <p:sldId id="266"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2AC24A9-CCB6-4F8D-B8DB-C2F3692CFA5A}" type="datetimeFigureOut">
              <a:rPr lang="en-US" smtClean="0"/>
              <a:t>3/1/2024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672647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519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33248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3515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1199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AC24A9-CCB6-4F8D-B8DB-C2F3692CFA5A}" type="datetimeFigureOut">
              <a:rPr lang="en-US" smtClean="0"/>
              <a:t>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01024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AC24A9-CCB6-4F8D-B8DB-C2F3692CFA5A}" type="datetimeFigureOut">
              <a:rPr lang="en-US" smtClean="0"/>
              <a:t>3/1/2024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54626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2AC24A9-CCB6-4F8D-B8DB-C2F3692CFA5A}"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89859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2AC24A9-CCB6-4F8D-B8DB-C2F3692CFA5A}"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8562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31812" y="3244139"/>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16024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874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6904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4228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60762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282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3/1/2024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904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3/1/2024</a:t>
            </a:fld>
            <a:endParaRPr lang="en-US" dirty="0"/>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5461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4542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2AC24A9-CCB6-4F8D-B8DB-C2F3692CFA5A}" type="datetimeFigureOut">
              <a:rPr lang="en-US" smtClean="0"/>
              <a:t>3/1/2024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6388001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r8dcIK3QvjjfJhghUvlG9J7welSoWhsD/edit?usp=drive_link&amp;ouid=112440603031192183027&amp;rtpof=true&amp;sd=true" TargetMode="External"/><Relationship Id="rId2" Type="http://schemas.openxmlformats.org/officeDocument/2006/relationships/hyperlink" Target="https://docs.google.com/presentation/d/1lopA_hL0AutN5N48goqkksAThIK714k9/edit?usp=drive_link&amp;ouid=112440603031192183027&amp;rtpof=true&amp;sd=tru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Cloudy oil paint art">
            <a:extLst>
              <a:ext uri="{FF2B5EF4-FFF2-40B4-BE49-F238E27FC236}">
                <a16:creationId xmlns:a16="http://schemas.microsoft.com/office/drawing/2014/main" id="{FC64CB8E-F592-F2A3-5AC9-9064D2BCD9B4}"/>
              </a:ext>
            </a:extLst>
          </p:cNvPr>
          <p:cNvPicPr>
            <a:picLocks noChangeAspect="1"/>
          </p:cNvPicPr>
          <p:nvPr/>
        </p:nvPicPr>
        <p:blipFill rotWithShape="1">
          <a:blip r:embed="rId2"/>
          <a:srcRect t="9091" r="52264"/>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A6E7FE3B-D54E-0E8A-6ADA-1E1C9AF8D492}"/>
              </a:ext>
            </a:extLst>
          </p:cNvPr>
          <p:cNvSpPr>
            <a:spLocks noGrp="1"/>
          </p:cNvSpPr>
          <p:nvPr>
            <p:ph type="ctrTitle"/>
          </p:nvPr>
        </p:nvSpPr>
        <p:spPr>
          <a:xfrm>
            <a:off x="5380563" y="1678665"/>
            <a:ext cx="3887839" cy="2372168"/>
          </a:xfrm>
        </p:spPr>
        <p:txBody>
          <a:bodyPr>
            <a:normAutofit/>
          </a:bodyPr>
          <a:lstStyle/>
          <a:p>
            <a:pPr>
              <a:lnSpc>
                <a:spcPct val="90000"/>
              </a:lnSpc>
            </a:pPr>
            <a:r>
              <a:rPr lang="en-US" dirty="0"/>
              <a:t>HIRING PROCESS ANALYTICS</a:t>
            </a:r>
            <a:endParaRPr lang="en-IN" dirty="0"/>
          </a:p>
        </p:txBody>
      </p:sp>
      <p:sp>
        <p:nvSpPr>
          <p:cNvPr id="3" name="Subtitle 2">
            <a:extLst>
              <a:ext uri="{FF2B5EF4-FFF2-40B4-BE49-F238E27FC236}">
                <a16:creationId xmlns:a16="http://schemas.microsoft.com/office/drawing/2014/main" id="{85720624-D76F-889E-BBEC-3E30EAD3D23E}"/>
              </a:ext>
            </a:extLst>
          </p:cNvPr>
          <p:cNvSpPr>
            <a:spLocks noGrp="1"/>
          </p:cNvSpPr>
          <p:nvPr>
            <p:ph type="subTitle" idx="1"/>
          </p:nvPr>
        </p:nvSpPr>
        <p:spPr>
          <a:xfrm>
            <a:off x="5380563" y="4050833"/>
            <a:ext cx="3893440" cy="1096899"/>
          </a:xfrm>
        </p:spPr>
        <p:txBody>
          <a:bodyPr>
            <a:normAutofit/>
          </a:bodyPr>
          <a:lstStyle/>
          <a:p>
            <a:r>
              <a:rPr lang="en-US" dirty="0"/>
              <a:t>Project no. 4</a:t>
            </a:r>
            <a:r>
              <a:rPr lang="en-IN" dirty="0"/>
              <a:t> :- USING EXCEL STATISTICS</a:t>
            </a:r>
            <a:endParaRPr lang="en-US" dirty="0"/>
          </a:p>
        </p:txBody>
      </p:sp>
    </p:spTree>
    <p:extLst>
      <p:ext uri="{BB962C8B-B14F-4D97-AF65-F5344CB8AC3E}">
        <p14:creationId xmlns:p14="http://schemas.microsoft.com/office/powerpoint/2010/main" val="190485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CAC9-59FF-063A-9DCB-CA3FA9D3A908}"/>
              </a:ext>
            </a:extLst>
          </p:cNvPr>
          <p:cNvSpPr>
            <a:spLocks noGrp="1"/>
          </p:cNvSpPr>
          <p:nvPr>
            <p:ph type="title"/>
          </p:nvPr>
        </p:nvSpPr>
        <p:spPr/>
        <p:txBody>
          <a:bodyPr/>
          <a:lstStyle/>
          <a:p>
            <a:pPr algn="ctr"/>
            <a:r>
              <a:rPr lang="en-US" dirty="0"/>
              <a:t>TASK TO CARRY OUT IN THIS PROJECT</a:t>
            </a:r>
            <a:endParaRPr lang="en-IN" dirty="0"/>
          </a:p>
        </p:txBody>
      </p:sp>
      <p:sp>
        <p:nvSpPr>
          <p:cNvPr id="3" name="Content Placeholder 2">
            <a:extLst>
              <a:ext uri="{FF2B5EF4-FFF2-40B4-BE49-F238E27FC236}">
                <a16:creationId xmlns:a16="http://schemas.microsoft.com/office/drawing/2014/main" id="{A0DDB7DF-98B9-6352-DA9A-4CAE1541E594}"/>
              </a:ext>
            </a:extLst>
          </p:cNvPr>
          <p:cNvSpPr>
            <a:spLocks noGrp="1"/>
          </p:cNvSpPr>
          <p:nvPr>
            <p:ph idx="1"/>
          </p:nvPr>
        </p:nvSpPr>
        <p:spPr/>
        <p:txBody>
          <a:bodyPr/>
          <a:lstStyle/>
          <a:p>
            <a:r>
              <a:rPr lang="en-US" dirty="0"/>
              <a:t>TASKS :-</a:t>
            </a:r>
          </a:p>
          <a:p>
            <a:pPr>
              <a:buFont typeface="+mj-lt"/>
              <a:buAutoNum type="arabicPeriod"/>
            </a:pPr>
            <a:r>
              <a:rPr lang="en-US" dirty="0"/>
              <a:t>HIRING ANALYSIS.</a:t>
            </a:r>
          </a:p>
          <a:p>
            <a:pPr>
              <a:buFont typeface="+mj-lt"/>
              <a:buAutoNum type="arabicPeriod"/>
            </a:pPr>
            <a:r>
              <a:rPr lang="en-US" dirty="0"/>
              <a:t>SALARY ANALYSIS.</a:t>
            </a:r>
          </a:p>
          <a:p>
            <a:pPr>
              <a:buFont typeface="+mj-lt"/>
              <a:buAutoNum type="arabicPeriod"/>
            </a:pPr>
            <a:r>
              <a:rPr lang="en-US" dirty="0"/>
              <a:t>SALARY DISTRIBUTION.</a:t>
            </a:r>
          </a:p>
          <a:p>
            <a:pPr>
              <a:buFont typeface="+mj-lt"/>
              <a:buAutoNum type="arabicPeriod"/>
            </a:pPr>
            <a:r>
              <a:rPr lang="en-US" dirty="0"/>
              <a:t>DEPARTMENT ANALYSIS.</a:t>
            </a:r>
          </a:p>
          <a:p>
            <a:pPr>
              <a:buFont typeface="+mj-lt"/>
              <a:buAutoNum type="arabicPeriod"/>
            </a:pPr>
            <a:r>
              <a:rPr lang="en-US" dirty="0"/>
              <a:t>POSITION TIER ANALYSIS.</a:t>
            </a:r>
          </a:p>
        </p:txBody>
      </p:sp>
    </p:spTree>
    <p:extLst>
      <p:ext uri="{BB962C8B-B14F-4D97-AF65-F5344CB8AC3E}">
        <p14:creationId xmlns:p14="http://schemas.microsoft.com/office/powerpoint/2010/main" val="943485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1154954" y="973668"/>
            <a:ext cx="8761413" cy="706964"/>
          </a:xfrm>
        </p:spPr>
        <p:txBody>
          <a:bodyPr>
            <a:normAutofit/>
          </a:bodyPr>
          <a:lstStyle/>
          <a:p>
            <a:r>
              <a:rPr lang="en-US">
                <a:solidFill>
                  <a:srgbClr val="EBEBEB"/>
                </a:solidFill>
              </a:rPr>
              <a:t>HIRING ANALYSIS.</a:t>
            </a:r>
            <a:endParaRPr lang="en-IN">
              <a:solidFill>
                <a:srgbClr val="EBEBEB"/>
              </a:solidFill>
            </a:endParaRPr>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1154955" y="2603500"/>
            <a:ext cx="3481054" cy="3416300"/>
          </a:xfrm>
        </p:spPr>
        <p:txBody>
          <a:bodyPr anchor="ctr">
            <a:normAutofit/>
          </a:bodyPr>
          <a:lstStyle/>
          <a:p>
            <a:pPr>
              <a:lnSpc>
                <a:spcPct val="90000"/>
              </a:lnSpc>
            </a:pPr>
            <a:r>
              <a:rPr lang="en-US" sz="1500" b="0" i="0">
                <a:effectLst/>
              </a:rPr>
              <a:t>The hiring process involves bringing new individuals into the organization for various roles.</a:t>
            </a:r>
          </a:p>
          <a:p>
            <a:pPr>
              <a:lnSpc>
                <a:spcPct val="90000"/>
              </a:lnSpc>
            </a:pPr>
            <a:r>
              <a:rPr lang="en-US" sz="1500"/>
              <a:t>The task here is to d</a:t>
            </a:r>
            <a:r>
              <a:rPr lang="en-US" sz="1500" b="0" i="0">
                <a:effectLst/>
              </a:rPr>
              <a:t>etermine the gender distribution of hires. How many males and females have been hired by the company?</a:t>
            </a:r>
          </a:p>
          <a:p>
            <a:pPr>
              <a:lnSpc>
                <a:spcPct val="90000"/>
              </a:lnSpc>
            </a:pPr>
            <a:r>
              <a:rPr lang="en-US" sz="1500"/>
              <a:t>We will first calculate all the males and females using count functions and then calculated hired or rejected using Countifs function.</a:t>
            </a:r>
            <a:endParaRPr lang="en-IN" sz="1500"/>
          </a:p>
        </p:txBody>
      </p:sp>
      <p:pic>
        <p:nvPicPr>
          <p:cNvPr id="5" name="Picture 4">
            <a:extLst>
              <a:ext uri="{FF2B5EF4-FFF2-40B4-BE49-F238E27FC236}">
                <a16:creationId xmlns:a16="http://schemas.microsoft.com/office/drawing/2014/main" id="{5F606F2A-0282-CC09-ECD0-C94651ED4AD7}"/>
              </a:ext>
            </a:extLst>
          </p:cNvPr>
          <p:cNvPicPr>
            <a:picLocks noChangeAspect="1"/>
          </p:cNvPicPr>
          <p:nvPr/>
        </p:nvPicPr>
        <p:blipFill>
          <a:blip r:embed="rId2"/>
          <a:stretch>
            <a:fillRect/>
          </a:stretch>
        </p:blipFill>
        <p:spPr>
          <a:xfrm>
            <a:off x="4984956" y="3046978"/>
            <a:ext cx="6158802" cy="252510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127459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4638-8141-79BF-1C0B-676FCA55FA21}"/>
              </a:ext>
            </a:extLst>
          </p:cNvPr>
          <p:cNvSpPr>
            <a:spLocks noGrp="1"/>
          </p:cNvSpPr>
          <p:nvPr>
            <p:ph type="title"/>
          </p:nvPr>
        </p:nvSpPr>
        <p:spPr>
          <a:xfrm>
            <a:off x="1154954" y="973668"/>
            <a:ext cx="8761413" cy="706964"/>
          </a:xfrm>
        </p:spPr>
        <p:txBody>
          <a:bodyPr>
            <a:normAutofit/>
          </a:bodyPr>
          <a:lstStyle/>
          <a:p>
            <a:r>
              <a:rPr lang="en-US" dirty="0"/>
              <a:t>SALARY ANALYSIS.</a:t>
            </a:r>
            <a:endParaRPr lang="en-IN"/>
          </a:p>
        </p:txBody>
      </p:sp>
      <p:sp>
        <p:nvSpPr>
          <p:cNvPr id="3" name="Content Placeholder 2">
            <a:extLst>
              <a:ext uri="{FF2B5EF4-FFF2-40B4-BE49-F238E27FC236}">
                <a16:creationId xmlns:a16="http://schemas.microsoft.com/office/drawing/2014/main" id="{26189E50-F1DC-A988-E0DC-5D5130883A1D}"/>
              </a:ext>
            </a:extLst>
          </p:cNvPr>
          <p:cNvSpPr>
            <a:spLocks noGrp="1"/>
          </p:cNvSpPr>
          <p:nvPr>
            <p:ph idx="1"/>
          </p:nvPr>
        </p:nvSpPr>
        <p:spPr>
          <a:xfrm>
            <a:off x="1154954" y="2603500"/>
            <a:ext cx="6397313" cy="3416300"/>
          </a:xfrm>
        </p:spPr>
        <p:txBody>
          <a:bodyPr anchor="ctr">
            <a:normAutofit/>
          </a:bodyPr>
          <a:lstStyle/>
          <a:p>
            <a:pPr>
              <a:lnSpc>
                <a:spcPct val="90000"/>
              </a:lnSpc>
            </a:pPr>
            <a:r>
              <a:rPr lang="en-US" sz="1400" b="0" i="0" dirty="0">
                <a:effectLst/>
                <a:latin typeface="Manrope"/>
              </a:rPr>
              <a:t> </a:t>
            </a:r>
            <a:r>
              <a:rPr lang="en-US" sz="1400" b="0" i="0" dirty="0">
                <a:effectLst/>
              </a:rPr>
              <a:t>The average salary is calculated by adding up the salaries of a group of employees and then dividing the total by the number of employees.</a:t>
            </a:r>
          </a:p>
          <a:p>
            <a:pPr>
              <a:lnSpc>
                <a:spcPct val="90000"/>
              </a:lnSpc>
            </a:pPr>
            <a:r>
              <a:rPr lang="en-US" sz="1400" dirty="0"/>
              <a:t>The task here is to d</a:t>
            </a:r>
            <a:r>
              <a:rPr lang="en-US" sz="1400" b="0" i="0" dirty="0">
                <a:effectLst/>
              </a:rPr>
              <a:t>etermine the average salary offered by this company?</a:t>
            </a:r>
          </a:p>
          <a:p>
            <a:pPr>
              <a:lnSpc>
                <a:spcPct val="90000"/>
              </a:lnSpc>
            </a:pPr>
            <a:r>
              <a:rPr lang="en-US" sz="1400" dirty="0"/>
              <a:t>We can use the Data Analysis function in the data ribbon in excel to find out the average and other statistics or we can use the average function to find the salary.</a:t>
            </a:r>
          </a:p>
          <a:p>
            <a:pPr marL="0" indent="0">
              <a:lnSpc>
                <a:spcPct val="90000"/>
              </a:lnSpc>
              <a:buNone/>
            </a:pPr>
            <a:endParaRPr lang="en-IN" sz="1400" dirty="0"/>
          </a:p>
        </p:txBody>
      </p:sp>
      <p:pic>
        <p:nvPicPr>
          <p:cNvPr id="7" name="Picture 6">
            <a:extLst>
              <a:ext uri="{FF2B5EF4-FFF2-40B4-BE49-F238E27FC236}">
                <a16:creationId xmlns:a16="http://schemas.microsoft.com/office/drawing/2014/main" id="{1BCB4620-A1B2-D947-D1B0-ADBAEACFE192}"/>
              </a:ext>
            </a:extLst>
          </p:cNvPr>
          <p:cNvPicPr>
            <a:picLocks noChangeAspect="1"/>
          </p:cNvPicPr>
          <p:nvPr/>
        </p:nvPicPr>
        <p:blipFill>
          <a:blip r:embed="rId2"/>
          <a:stretch>
            <a:fillRect/>
          </a:stretch>
        </p:blipFill>
        <p:spPr>
          <a:xfrm>
            <a:off x="8071371" y="2389776"/>
            <a:ext cx="3080048" cy="938555"/>
          </a:xfrm>
          <a:prstGeom prst="roundRect">
            <a:avLst>
              <a:gd name="adj" fmla="val 1858"/>
            </a:avLst>
          </a:prstGeom>
          <a:effectLst/>
        </p:spPr>
      </p:pic>
      <p:pic>
        <p:nvPicPr>
          <p:cNvPr id="5" name="Picture 4">
            <a:extLst>
              <a:ext uri="{FF2B5EF4-FFF2-40B4-BE49-F238E27FC236}">
                <a16:creationId xmlns:a16="http://schemas.microsoft.com/office/drawing/2014/main" id="{D0110F25-1F91-3E02-F8C9-5FABF10BCC28}"/>
              </a:ext>
            </a:extLst>
          </p:cNvPr>
          <p:cNvPicPr>
            <a:picLocks noChangeAspect="1"/>
          </p:cNvPicPr>
          <p:nvPr/>
        </p:nvPicPr>
        <p:blipFill>
          <a:blip r:embed="rId3"/>
          <a:stretch>
            <a:fillRect/>
          </a:stretch>
        </p:blipFill>
        <p:spPr>
          <a:xfrm>
            <a:off x="8122178" y="3529670"/>
            <a:ext cx="3029241" cy="2981066"/>
          </a:xfrm>
          <a:prstGeom prst="roundRect">
            <a:avLst>
              <a:gd name="adj" fmla="val 1858"/>
            </a:avLst>
          </a:prstGeom>
          <a:effectLst/>
        </p:spPr>
      </p:pic>
    </p:spTree>
    <p:extLst>
      <p:ext uri="{BB962C8B-B14F-4D97-AF65-F5344CB8AC3E}">
        <p14:creationId xmlns:p14="http://schemas.microsoft.com/office/powerpoint/2010/main" val="74973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0A75-DCB0-9261-A3EE-16477A09775D}"/>
              </a:ext>
            </a:extLst>
          </p:cNvPr>
          <p:cNvSpPr>
            <a:spLocks noGrp="1"/>
          </p:cNvSpPr>
          <p:nvPr>
            <p:ph type="title"/>
          </p:nvPr>
        </p:nvSpPr>
        <p:spPr>
          <a:xfrm>
            <a:off x="1154954" y="973668"/>
            <a:ext cx="8761413" cy="706964"/>
          </a:xfrm>
        </p:spPr>
        <p:txBody>
          <a:bodyPr>
            <a:normAutofit/>
          </a:bodyPr>
          <a:lstStyle/>
          <a:p>
            <a:r>
              <a:rPr lang="en-US">
                <a:solidFill>
                  <a:srgbClr val="EBEBEB"/>
                </a:solidFill>
              </a:rPr>
              <a:t>SALARY DISTRIBUTION.</a:t>
            </a:r>
            <a:endParaRPr lang="en-IN">
              <a:solidFill>
                <a:srgbClr val="EBEBEB"/>
              </a:solidFill>
            </a:endParaRPr>
          </a:p>
        </p:txBody>
      </p:sp>
      <p:sp>
        <p:nvSpPr>
          <p:cNvPr id="3" name="Content Placeholder 2">
            <a:extLst>
              <a:ext uri="{FF2B5EF4-FFF2-40B4-BE49-F238E27FC236}">
                <a16:creationId xmlns:a16="http://schemas.microsoft.com/office/drawing/2014/main" id="{E5EEF536-5941-9767-FC32-62928EAED362}"/>
              </a:ext>
            </a:extLst>
          </p:cNvPr>
          <p:cNvSpPr>
            <a:spLocks noGrp="1"/>
          </p:cNvSpPr>
          <p:nvPr>
            <p:ph idx="1"/>
          </p:nvPr>
        </p:nvSpPr>
        <p:spPr>
          <a:xfrm>
            <a:off x="1154955" y="2603500"/>
            <a:ext cx="3481054" cy="3416300"/>
          </a:xfrm>
        </p:spPr>
        <p:txBody>
          <a:bodyPr anchor="ctr">
            <a:normAutofit/>
          </a:bodyPr>
          <a:lstStyle/>
          <a:p>
            <a:pPr>
              <a:lnSpc>
                <a:spcPct val="90000"/>
              </a:lnSpc>
            </a:pPr>
            <a:r>
              <a:rPr lang="en-US" sz="1500" b="0" i="0">
                <a:effectLst/>
              </a:rPr>
              <a:t>Class intervals represent ranges of values, in this case, salary ranges. The class interval is the difference between the upper and lower limits of a class.</a:t>
            </a:r>
          </a:p>
          <a:p>
            <a:pPr>
              <a:lnSpc>
                <a:spcPct val="90000"/>
              </a:lnSpc>
            </a:pPr>
            <a:r>
              <a:rPr lang="en-US" sz="1500"/>
              <a:t>The task here is to </a:t>
            </a:r>
            <a:r>
              <a:rPr lang="en-US" sz="1500" b="0" i="0">
                <a:effectLst/>
              </a:rPr>
              <a:t>Create class intervals for the salaries in the company. This will help you understand the salary distribution.</a:t>
            </a:r>
          </a:p>
          <a:p>
            <a:pPr>
              <a:lnSpc>
                <a:spcPct val="90000"/>
              </a:lnSpc>
            </a:pPr>
            <a:r>
              <a:rPr lang="en-US" sz="1500"/>
              <a:t>We first decided class intervals and then used frequency function to find out the output needed.</a:t>
            </a:r>
            <a:endParaRPr lang="en-US" sz="1500" b="0" i="0">
              <a:effectLst/>
            </a:endParaRPr>
          </a:p>
          <a:p>
            <a:pPr>
              <a:lnSpc>
                <a:spcPct val="90000"/>
              </a:lnSpc>
            </a:pPr>
            <a:endParaRPr lang="en-IN" sz="1500"/>
          </a:p>
        </p:txBody>
      </p:sp>
      <p:pic>
        <p:nvPicPr>
          <p:cNvPr id="5" name="Picture 4">
            <a:extLst>
              <a:ext uri="{FF2B5EF4-FFF2-40B4-BE49-F238E27FC236}">
                <a16:creationId xmlns:a16="http://schemas.microsoft.com/office/drawing/2014/main" id="{0615B849-1475-37AC-38AE-619A999BAB60}"/>
              </a:ext>
            </a:extLst>
          </p:cNvPr>
          <p:cNvPicPr>
            <a:picLocks noChangeAspect="1"/>
          </p:cNvPicPr>
          <p:nvPr/>
        </p:nvPicPr>
        <p:blipFill>
          <a:blip r:embed="rId2"/>
          <a:stretch>
            <a:fillRect/>
          </a:stretch>
        </p:blipFill>
        <p:spPr>
          <a:xfrm>
            <a:off x="6739900" y="2775951"/>
            <a:ext cx="2648914"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9805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CF52-D453-7D1A-C118-43C37E27CD9C}"/>
              </a:ext>
            </a:extLst>
          </p:cNvPr>
          <p:cNvSpPr>
            <a:spLocks noGrp="1"/>
          </p:cNvSpPr>
          <p:nvPr>
            <p:ph type="title"/>
          </p:nvPr>
        </p:nvSpPr>
        <p:spPr>
          <a:xfrm>
            <a:off x="1154954" y="973668"/>
            <a:ext cx="8761413" cy="706964"/>
          </a:xfrm>
        </p:spPr>
        <p:txBody>
          <a:bodyPr>
            <a:normAutofit/>
          </a:bodyPr>
          <a:lstStyle/>
          <a:p>
            <a:r>
              <a:rPr lang="en-US">
                <a:solidFill>
                  <a:srgbClr val="EBEBEB"/>
                </a:solidFill>
              </a:rPr>
              <a:t>DEPARTMENT ANALYSIS.	</a:t>
            </a:r>
            <a:endParaRPr lang="en-IN">
              <a:solidFill>
                <a:srgbClr val="EBEBEB"/>
              </a:solidFill>
            </a:endParaRPr>
          </a:p>
        </p:txBody>
      </p:sp>
      <p:sp>
        <p:nvSpPr>
          <p:cNvPr id="3" name="Content Placeholder 2">
            <a:extLst>
              <a:ext uri="{FF2B5EF4-FFF2-40B4-BE49-F238E27FC236}">
                <a16:creationId xmlns:a16="http://schemas.microsoft.com/office/drawing/2014/main" id="{A1B03C60-4D0B-1D1A-A237-9B60302EEF28}"/>
              </a:ext>
            </a:extLst>
          </p:cNvPr>
          <p:cNvSpPr>
            <a:spLocks noGrp="1"/>
          </p:cNvSpPr>
          <p:nvPr>
            <p:ph idx="1"/>
          </p:nvPr>
        </p:nvSpPr>
        <p:spPr>
          <a:xfrm>
            <a:off x="1154955" y="2603500"/>
            <a:ext cx="3481054" cy="3416300"/>
          </a:xfrm>
        </p:spPr>
        <p:txBody>
          <a:bodyPr anchor="ctr">
            <a:normAutofit lnSpcReduction="10000"/>
          </a:bodyPr>
          <a:lstStyle/>
          <a:p>
            <a:r>
              <a:rPr lang="en-US" sz="1600" b="0" i="0" dirty="0">
                <a:effectLst/>
              </a:rPr>
              <a:t>Visualizing data through charts and plots is a crucial part of data analysis.</a:t>
            </a:r>
          </a:p>
          <a:p>
            <a:r>
              <a:rPr lang="en-US" sz="1600" b="0" i="0" dirty="0">
                <a:effectLst/>
              </a:rPr>
              <a:t> The task here is to use a pie chart, bar graph, or any other suitable visualization to show the proportion of people working in different departments.</a:t>
            </a:r>
          </a:p>
          <a:p>
            <a:r>
              <a:rPr lang="en-US" sz="1600" dirty="0"/>
              <a:t>We first use </a:t>
            </a:r>
            <a:r>
              <a:rPr lang="en-US" sz="1600" dirty="0" err="1"/>
              <a:t>countif</a:t>
            </a:r>
            <a:r>
              <a:rPr lang="en-US" sz="1600" dirty="0"/>
              <a:t> function to calculate no. of people in each department and then apply the pie chart.</a:t>
            </a:r>
            <a:endParaRPr lang="en-US" sz="1600" b="0" i="0" dirty="0">
              <a:effectLst/>
            </a:endParaRPr>
          </a:p>
          <a:p>
            <a:endParaRPr lang="en-US" sz="1600" b="0" i="0" dirty="0">
              <a:effectLst/>
            </a:endParaRPr>
          </a:p>
        </p:txBody>
      </p:sp>
      <p:pic>
        <p:nvPicPr>
          <p:cNvPr id="5" name="Picture 4">
            <a:extLst>
              <a:ext uri="{FF2B5EF4-FFF2-40B4-BE49-F238E27FC236}">
                <a16:creationId xmlns:a16="http://schemas.microsoft.com/office/drawing/2014/main" id="{B0A1EC54-FB32-E53E-CAC2-14726BAAEFA0}"/>
              </a:ext>
            </a:extLst>
          </p:cNvPr>
          <p:cNvPicPr>
            <a:picLocks noChangeAspect="1"/>
          </p:cNvPicPr>
          <p:nvPr/>
        </p:nvPicPr>
        <p:blipFill>
          <a:blip r:embed="rId2"/>
          <a:stretch>
            <a:fillRect/>
          </a:stretch>
        </p:blipFill>
        <p:spPr>
          <a:xfrm>
            <a:off x="4636008" y="2750474"/>
            <a:ext cx="7291831" cy="3269326"/>
          </a:xfrm>
          <a:prstGeom prst="roundRect">
            <a:avLst>
              <a:gd name="adj" fmla="val 0"/>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294310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620A0-83A7-B2F8-4E19-DD3E0521C75A}"/>
              </a:ext>
            </a:extLst>
          </p:cNvPr>
          <p:cNvSpPr>
            <a:spLocks noGrp="1"/>
          </p:cNvSpPr>
          <p:nvPr>
            <p:ph type="title"/>
          </p:nvPr>
        </p:nvSpPr>
        <p:spPr>
          <a:xfrm>
            <a:off x="1154954" y="973668"/>
            <a:ext cx="8761413" cy="706964"/>
          </a:xfrm>
        </p:spPr>
        <p:txBody>
          <a:bodyPr>
            <a:normAutofit/>
          </a:bodyPr>
          <a:lstStyle/>
          <a:p>
            <a:r>
              <a:rPr lang="en-US">
                <a:solidFill>
                  <a:srgbClr val="EBEBEB"/>
                </a:solidFill>
              </a:rPr>
              <a:t>POSITION TIER ANALYSIS.</a:t>
            </a:r>
            <a:endParaRPr lang="en-IN">
              <a:solidFill>
                <a:srgbClr val="EBEBEB"/>
              </a:solidFill>
            </a:endParaRPr>
          </a:p>
        </p:txBody>
      </p:sp>
      <p:sp>
        <p:nvSpPr>
          <p:cNvPr id="3" name="Content Placeholder 2">
            <a:extLst>
              <a:ext uri="{FF2B5EF4-FFF2-40B4-BE49-F238E27FC236}">
                <a16:creationId xmlns:a16="http://schemas.microsoft.com/office/drawing/2014/main" id="{1A169372-74E2-33BF-959B-7C261526371F}"/>
              </a:ext>
            </a:extLst>
          </p:cNvPr>
          <p:cNvSpPr>
            <a:spLocks noGrp="1"/>
          </p:cNvSpPr>
          <p:nvPr>
            <p:ph idx="1"/>
          </p:nvPr>
        </p:nvSpPr>
        <p:spPr>
          <a:xfrm>
            <a:off x="1154955" y="2603500"/>
            <a:ext cx="3481054" cy="3416300"/>
          </a:xfrm>
        </p:spPr>
        <p:txBody>
          <a:bodyPr anchor="ctr">
            <a:normAutofit fontScale="92500"/>
          </a:bodyPr>
          <a:lstStyle/>
          <a:p>
            <a:r>
              <a:rPr lang="en-US" sz="1600" b="0" i="0" dirty="0">
                <a:effectLst/>
              </a:rPr>
              <a:t> Different positions within a company often have different tiers or levels.</a:t>
            </a:r>
          </a:p>
          <a:p>
            <a:r>
              <a:rPr lang="en-US" sz="1600" dirty="0"/>
              <a:t>The task here is to u</a:t>
            </a:r>
            <a:r>
              <a:rPr lang="en-US" sz="1600" b="0" i="0" dirty="0">
                <a:effectLst/>
              </a:rPr>
              <a:t>se a chart or graph to represent the different position tiers within the company. This will help you understand the distribution of positions across different tiers.</a:t>
            </a:r>
          </a:p>
          <a:p>
            <a:r>
              <a:rPr lang="en-US" sz="1600" b="0" i="0" dirty="0">
                <a:effectLst/>
              </a:rPr>
              <a:t>We first m</a:t>
            </a:r>
            <a:r>
              <a:rPr lang="en-US" sz="1600" dirty="0"/>
              <a:t>ake a pivot table and then select two columns that are application id and post name to get the desired output</a:t>
            </a:r>
            <a:endParaRPr lang="en-US" sz="1600" b="0" i="0" dirty="0">
              <a:effectLst/>
            </a:endParaRPr>
          </a:p>
          <a:p>
            <a:endParaRPr lang="en-US" sz="1600" b="0" i="0" dirty="0">
              <a:effectLst/>
            </a:endParaRPr>
          </a:p>
        </p:txBody>
      </p:sp>
      <p:pic>
        <p:nvPicPr>
          <p:cNvPr id="5" name="Picture 4">
            <a:extLst>
              <a:ext uri="{FF2B5EF4-FFF2-40B4-BE49-F238E27FC236}">
                <a16:creationId xmlns:a16="http://schemas.microsoft.com/office/drawing/2014/main" id="{B5114045-D45E-1506-DD88-9506A2582E3A}"/>
              </a:ext>
            </a:extLst>
          </p:cNvPr>
          <p:cNvPicPr>
            <a:picLocks noChangeAspect="1"/>
          </p:cNvPicPr>
          <p:nvPr/>
        </p:nvPicPr>
        <p:blipFill>
          <a:blip r:embed="rId2"/>
          <a:stretch>
            <a:fillRect/>
          </a:stretch>
        </p:blipFill>
        <p:spPr>
          <a:xfrm>
            <a:off x="4984956" y="2702560"/>
            <a:ext cx="6905526" cy="331724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15361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2E25E-93E2-A7C2-F557-A56667A81742}"/>
              </a:ext>
            </a:extLst>
          </p:cNvPr>
          <p:cNvSpPr>
            <a:spLocks noGrp="1"/>
          </p:cNvSpPr>
          <p:nvPr>
            <p:ph type="title"/>
          </p:nvPr>
        </p:nvSpPr>
        <p:spPr/>
        <p:txBody>
          <a:bodyPr/>
          <a:lstStyle/>
          <a:p>
            <a:pPr algn="ctr"/>
            <a:r>
              <a:rPr lang="en-US" dirty="0"/>
              <a:t>INSIGHGTS</a:t>
            </a:r>
            <a:endParaRPr lang="en-IN" dirty="0"/>
          </a:p>
        </p:txBody>
      </p:sp>
      <p:sp>
        <p:nvSpPr>
          <p:cNvPr id="3" name="Content Placeholder 2">
            <a:extLst>
              <a:ext uri="{FF2B5EF4-FFF2-40B4-BE49-F238E27FC236}">
                <a16:creationId xmlns:a16="http://schemas.microsoft.com/office/drawing/2014/main" id="{25C80212-F4DE-647A-B457-D9BED89A9182}"/>
              </a:ext>
            </a:extLst>
          </p:cNvPr>
          <p:cNvSpPr>
            <a:spLocks noGrp="1"/>
          </p:cNvSpPr>
          <p:nvPr>
            <p:ph idx="1"/>
          </p:nvPr>
        </p:nvSpPr>
        <p:spPr/>
        <p:txBody>
          <a:bodyPr>
            <a:normAutofit lnSpcReduction="10000"/>
          </a:bodyPr>
          <a:lstStyle/>
          <a:p>
            <a:r>
              <a:rPr lang="en-US" dirty="0"/>
              <a:t>There were some missing values so addressing and filtering them out is a crucial  task in data analysis for maintaining data integrity.</a:t>
            </a:r>
          </a:p>
          <a:p>
            <a:r>
              <a:rPr lang="en-US" dirty="0"/>
              <a:t>Using latest version of excel also helped a lot in getting all of the required statistics in one go.</a:t>
            </a:r>
          </a:p>
          <a:p>
            <a:r>
              <a:rPr lang="en-US" dirty="0"/>
              <a:t>By using Excel functionalities this project gave valuable insights through data cleaning we understood deeply what the data was about and how easily the output was obtained.</a:t>
            </a:r>
          </a:p>
          <a:p>
            <a:r>
              <a:rPr lang="en-US" b="1" i="1" u="sng" dirty="0">
                <a:hlinkClick r:id="rId2"/>
              </a:rPr>
              <a:t>GOOGLE DRIVE LINK</a:t>
            </a:r>
            <a:endParaRPr lang="en-US" b="1" i="1" u="sng" dirty="0"/>
          </a:p>
          <a:p>
            <a:endParaRPr lang="en-US" dirty="0"/>
          </a:p>
          <a:p>
            <a:r>
              <a:rPr lang="en-US" b="1" i="1" dirty="0">
                <a:solidFill>
                  <a:schemeClr val="tx1"/>
                </a:solidFill>
                <a:hlinkClick r:id="rId3">
                  <a:extLst>
                    <a:ext uri="{A12FA001-AC4F-418D-AE19-62706E023703}">
                      <ahyp:hlinkClr xmlns:ahyp="http://schemas.microsoft.com/office/drawing/2018/hyperlinkcolor" val="tx"/>
                    </a:ext>
                  </a:extLst>
                </a:hlinkClick>
              </a:rPr>
              <a:t>Link of the excel sheet where I did my analysis</a:t>
            </a:r>
            <a:endParaRPr lang="en-US" b="1" i="1" dirty="0">
              <a:solidFill>
                <a:schemeClr val="tx1"/>
              </a:solidFill>
            </a:endParaRPr>
          </a:p>
          <a:p>
            <a:endParaRPr lang="en-US" dirty="0"/>
          </a:p>
          <a:p>
            <a:endParaRPr lang="en-IN" dirty="0"/>
          </a:p>
        </p:txBody>
      </p:sp>
    </p:spTree>
    <p:extLst>
      <p:ext uri="{BB962C8B-B14F-4D97-AF65-F5344CB8AC3E}">
        <p14:creationId xmlns:p14="http://schemas.microsoft.com/office/powerpoint/2010/main" val="131004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7C6-1A48-EFC9-3958-25F732B6ECD7}"/>
              </a:ext>
            </a:extLst>
          </p:cNvPr>
          <p:cNvSpPr>
            <a:spLocks noGrp="1"/>
          </p:cNvSpPr>
          <p:nvPr>
            <p:ph type="title"/>
          </p:nvPr>
        </p:nvSpPr>
        <p:spPr>
          <a:xfrm>
            <a:off x="677334" y="609600"/>
            <a:ext cx="10752665" cy="3403600"/>
          </a:xfrm>
        </p:spPr>
        <p:txBody>
          <a:bodyPr/>
          <a:lstStyle/>
          <a:p>
            <a:pPr algn="ctr"/>
            <a:br>
              <a:rPr lang="en-US" dirty="0">
                <a:solidFill>
                  <a:schemeClr val="tx1"/>
                </a:solidFill>
              </a:rPr>
            </a:br>
            <a:r>
              <a:rPr lang="en-US" dirty="0">
                <a:solidFill>
                  <a:schemeClr val="tx1"/>
                </a:solidFill>
              </a:rPr>
              <a:t>THANK YOU.</a:t>
            </a:r>
            <a:endParaRPr lang="en-IN" dirty="0">
              <a:solidFill>
                <a:schemeClr val="tx1"/>
              </a:solidFill>
            </a:endParaRPr>
          </a:p>
        </p:txBody>
      </p:sp>
    </p:spTree>
    <p:extLst>
      <p:ext uri="{BB962C8B-B14F-4D97-AF65-F5344CB8AC3E}">
        <p14:creationId xmlns:p14="http://schemas.microsoft.com/office/powerpoint/2010/main" val="2193368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467</TotalTime>
  <Words>481</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Manrope</vt:lpstr>
      <vt:lpstr>Wingdings 3</vt:lpstr>
      <vt:lpstr>Ion Boardroom</vt:lpstr>
      <vt:lpstr>HIRING PROCESS ANALYTICS</vt:lpstr>
      <vt:lpstr>TASK TO CARRY OUT IN THIS PROJECT</vt:lpstr>
      <vt:lpstr>HIRING ANALYSIS.</vt:lpstr>
      <vt:lpstr>SALARY ANALYSIS.</vt:lpstr>
      <vt:lpstr>SALARY DISTRIBUTION.</vt:lpstr>
      <vt:lpstr>DEPARTMENT ANALYSIS. </vt:lpstr>
      <vt:lpstr>POSITION TIER ANALYSIS.</vt:lpstr>
      <vt:lpstr>INSIGHGTS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dc:title>
  <dc:creator>Piyush Worlikar</dc:creator>
  <cp:lastModifiedBy>Piyush Worlikar</cp:lastModifiedBy>
  <cp:revision>6</cp:revision>
  <dcterms:created xsi:type="dcterms:W3CDTF">2024-01-20T05:54:32Z</dcterms:created>
  <dcterms:modified xsi:type="dcterms:W3CDTF">2024-03-01T11:54:59Z</dcterms:modified>
</cp:coreProperties>
</file>