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67" r:id="rId3"/>
    <p:sldId id="268" r:id="rId4"/>
    <p:sldId id="258" r:id="rId5"/>
    <p:sldId id="260" r:id="rId6"/>
    <p:sldId id="257" r:id="rId7"/>
    <p:sldId id="261" r:id="rId8"/>
    <p:sldId id="262" r:id="rId9"/>
    <p:sldId id="263" r:id="rId10"/>
    <p:sldId id="269" r:id="rId11"/>
    <p:sldId id="270"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2AC24A9-CCB6-4F8D-B8DB-C2F3692CFA5A}" type="datetimeFigureOut">
              <a:rPr lang="en-US" smtClean="0"/>
              <a:t>3/10/2024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B2DC25EE-239B-4C5F-AAD1-255A7D5F1EE2}"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3621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36394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9218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4445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29126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4302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176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27286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174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531812" y="3244139"/>
            <a:ext cx="779767"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21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15897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2359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3557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3/10/2024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2245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3/10/2024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1926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3/10/2024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02904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3/10/2024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4021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52397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2AC24A9-CCB6-4F8D-B8DB-C2F3692CFA5A}" type="datetimeFigureOut">
              <a:rPr lang="en-US" smtClean="0"/>
              <a:t>3/10/2024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63733814"/>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 id="2147483771"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FE3B-D54E-0E8A-6ADA-1E1C9AF8D492}"/>
              </a:ext>
            </a:extLst>
          </p:cNvPr>
          <p:cNvSpPr>
            <a:spLocks noGrp="1"/>
          </p:cNvSpPr>
          <p:nvPr>
            <p:ph type="ctrTitle"/>
          </p:nvPr>
        </p:nvSpPr>
        <p:spPr>
          <a:xfrm>
            <a:off x="2789853" y="1678665"/>
            <a:ext cx="6478549" cy="1750335"/>
          </a:xfrm>
        </p:spPr>
        <p:txBody>
          <a:bodyPr>
            <a:normAutofit/>
          </a:bodyPr>
          <a:lstStyle/>
          <a:p>
            <a:pPr>
              <a:lnSpc>
                <a:spcPct val="90000"/>
              </a:lnSpc>
            </a:pPr>
            <a:r>
              <a:rPr lang="en-US" dirty="0"/>
              <a:t>IMDB MOVIE ANALYSIS</a:t>
            </a:r>
            <a:endParaRPr lang="en-IN" dirty="0"/>
          </a:p>
        </p:txBody>
      </p:sp>
      <p:sp>
        <p:nvSpPr>
          <p:cNvPr id="3" name="Subtitle 2">
            <a:extLst>
              <a:ext uri="{FF2B5EF4-FFF2-40B4-BE49-F238E27FC236}">
                <a16:creationId xmlns:a16="http://schemas.microsoft.com/office/drawing/2014/main" id="{85720624-D76F-889E-BBEC-3E30EAD3D23E}"/>
              </a:ext>
            </a:extLst>
          </p:cNvPr>
          <p:cNvSpPr>
            <a:spLocks noGrp="1"/>
          </p:cNvSpPr>
          <p:nvPr>
            <p:ph type="subTitle" idx="1"/>
          </p:nvPr>
        </p:nvSpPr>
        <p:spPr>
          <a:xfrm>
            <a:off x="5380563" y="4050833"/>
            <a:ext cx="3893440" cy="1096899"/>
          </a:xfrm>
        </p:spPr>
        <p:txBody>
          <a:bodyPr>
            <a:normAutofit/>
          </a:bodyPr>
          <a:lstStyle/>
          <a:p>
            <a:r>
              <a:rPr lang="en-US" dirty="0"/>
              <a:t>Project no. 5</a:t>
            </a:r>
            <a:r>
              <a:rPr lang="en-IN" dirty="0"/>
              <a:t> :- USING EXCEL STATISTICS</a:t>
            </a:r>
            <a:endParaRPr lang="en-US" dirty="0"/>
          </a:p>
        </p:txBody>
      </p:sp>
    </p:spTree>
    <p:extLst>
      <p:ext uri="{BB962C8B-B14F-4D97-AF65-F5344CB8AC3E}">
        <p14:creationId xmlns:p14="http://schemas.microsoft.com/office/powerpoint/2010/main" val="1904857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1C05-794F-ED88-0DC9-22EE6C3FD9F1}"/>
              </a:ext>
            </a:extLst>
          </p:cNvPr>
          <p:cNvSpPr>
            <a:spLocks noGrp="1"/>
          </p:cNvSpPr>
          <p:nvPr>
            <p:ph type="title"/>
          </p:nvPr>
        </p:nvSpPr>
        <p:spPr/>
        <p:txBody>
          <a:bodyPr/>
          <a:lstStyle/>
          <a:p>
            <a:r>
              <a:rPr lang="en-US" dirty="0"/>
              <a:t>INSIGHTS</a:t>
            </a:r>
            <a:endParaRPr lang="en-IN" dirty="0"/>
          </a:p>
        </p:txBody>
      </p:sp>
      <p:sp>
        <p:nvSpPr>
          <p:cNvPr id="3" name="Content Placeholder 2">
            <a:extLst>
              <a:ext uri="{FF2B5EF4-FFF2-40B4-BE49-F238E27FC236}">
                <a16:creationId xmlns:a16="http://schemas.microsoft.com/office/drawing/2014/main" id="{7BA79D52-C0C6-D3F7-39A4-2CA90800658C}"/>
              </a:ext>
            </a:extLst>
          </p:cNvPr>
          <p:cNvSpPr>
            <a:spLocks noGrp="1"/>
          </p:cNvSpPr>
          <p:nvPr>
            <p:ph idx="1"/>
          </p:nvPr>
        </p:nvSpPr>
        <p:spPr/>
        <p:txBody>
          <a:bodyPr>
            <a:normAutofit/>
          </a:bodyPr>
          <a:lstStyle/>
          <a:p>
            <a:pPr algn="just">
              <a:buFont typeface="Wingdings" panose="05000000000000000000" pitchFamily="2" charset="2"/>
              <a:buChar char="Ø"/>
            </a:pPr>
            <a:r>
              <a:rPr lang="en-US" sz="2000" dirty="0">
                <a:solidFill>
                  <a:schemeClr val="tx1"/>
                </a:solidFill>
              </a:rPr>
              <a:t>We clean the data , get rid of the null values , duplicate values blank cells.</a:t>
            </a:r>
          </a:p>
          <a:p>
            <a:pPr algn="just">
              <a:buFont typeface="Wingdings" panose="05000000000000000000" pitchFamily="2" charset="2"/>
              <a:buChar char="Ø"/>
            </a:pPr>
            <a:r>
              <a:rPr lang="en-US" sz="2000" dirty="0">
                <a:solidFill>
                  <a:schemeClr val="tx1"/>
                </a:solidFill>
              </a:rPr>
              <a:t>Apply the knowledge of EXCEL and STATISTICS and get the desired output of all the 5 tasks that were required.</a:t>
            </a:r>
          </a:p>
          <a:p>
            <a:pPr algn="just">
              <a:buFont typeface="Wingdings" panose="05000000000000000000" pitchFamily="2" charset="2"/>
              <a:buChar char="Ø"/>
            </a:pPr>
            <a:r>
              <a:rPr lang="en-US" sz="2000" dirty="0">
                <a:solidFill>
                  <a:schemeClr val="tx1"/>
                </a:solidFill>
              </a:rPr>
              <a:t>Handling the first task took the longest time and for the rest of the task time required started to decline as compared to first task.</a:t>
            </a:r>
          </a:p>
          <a:p>
            <a:pPr algn="just">
              <a:buFont typeface="Wingdings" panose="05000000000000000000" pitchFamily="2" charset="2"/>
              <a:buChar char="Ø"/>
            </a:pPr>
            <a:r>
              <a:rPr lang="en-US" sz="2000" dirty="0">
                <a:solidFill>
                  <a:schemeClr val="tx1"/>
                </a:solidFill>
              </a:rPr>
              <a:t>We got all the tasks done and the knowledge of Excel increased a lot , overall it was a Very good project.</a:t>
            </a:r>
            <a:endParaRPr lang="en-IN" sz="2000" dirty="0">
              <a:solidFill>
                <a:schemeClr val="tx1"/>
              </a:solidFill>
            </a:endParaRPr>
          </a:p>
        </p:txBody>
      </p:sp>
    </p:spTree>
    <p:extLst>
      <p:ext uri="{BB962C8B-B14F-4D97-AF65-F5344CB8AC3E}">
        <p14:creationId xmlns:p14="http://schemas.microsoft.com/office/powerpoint/2010/main" val="962407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1C05-794F-ED88-0DC9-22EE6C3FD9F1}"/>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7BA79D52-C0C6-D3F7-39A4-2CA90800658C}"/>
              </a:ext>
            </a:extLst>
          </p:cNvPr>
          <p:cNvSpPr>
            <a:spLocks noGrp="1"/>
          </p:cNvSpPr>
          <p:nvPr>
            <p:ph idx="1"/>
          </p:nvPr>
        </p:nvSpPr>
        <p:spPr/>
        <p:txBody>
          <a:bodyPr>
            <a:normAutofit lnSpcReduction="10000"/>
          </a:bodyPr>
          <a:lstStyle/>
          <a:p>
            <a:pPr algn="just">
              <a:buFont typeface="Wingdings" panose="05000000000000000000" pitchFamily="2" charset="2"/>
              <a:buChar char="Ø"/>
            </a:pPr>
            <a:r>
              <a:rPr lang="en-US" sz="1400" dirty="0">
                <a:solidFill>
                  <a:schemeClr val="tx1"/>
                </a:solidFill>
              </a:rPr>
              <a:t>TASK 1 proved to be very confusing and tedious for me as I was not getting the point of what to do even with the hints given, even after that I have tried my level best to get the answer required. In this task we found out what GENRE impacts the IMDB SCORE the most.</a:t>
            </a:r>
          </a:p>
          <a:p>
            <a:pPr algn="just">
              <a:buFont typeface="Wingdings" panose="05000000000000000000" pitchFamily="2" charset="2"/>
              <a:buChar char="Ø"/>
            </a:pPr>
            <a:r>
              <a:rPr lang="en-US" sz="1400" dirty="0">
                <a:solidFill>
                  <a:schemeClr val="tx1"/>
                </a:solidFill>
              </a:rPr>
              <a:t>TASK 2 was done quickly as compared to TASK  1 as it was a bit simple. In this we found out the relation between MOVIE DURATION and IMDB SCORE using the SCATTERPLOT.</a:t>
            </a:r>
          </a:p>
          <a:p>
            <a:pPr algn="just">
              <a:buFont typeface="Wingdings" panose="05000000000000000000" pitchFamily="2" charset="2"/>
              <a:buChar char="Ø"/>
            </a:pPr>
            <a:r>
              <a:rPr lang="en-US" sz="1400" dirty="0">
                <a:solidFill>
                  <a:schemeClr val="tx1"/>
                </a:solidFill>
              </a:rPr>
              <a:t>TASK 3 was a bit tricky but it was solved soon enough and we got the desired output.</a:t>
            </a:r>
          </a:p>
          <a:p>
            <a:pPr algn="just">
              <a:buFont typeface="Wingdings" panose="05000000000000000000" pitchFamily="2" charset="2"/>
              <a:buChar char="Ø"/>
            </a:pPr>
            <a:r>
              <a:rPr lang="en-US" sz="1400" dirty="0">
                <a:solidFill>
                  <a:schemeClr val="tx1"/>
                </a:solidFill>
              </a:rPr>
              <a:t>TASK 4 was challenging in the percentile part rest was easy and we got the work done and got the comparison of who is the best director.</a:t>
            </a:r>
          </a:p>
          <a:p>
            <a:pPr algn="just">
              <a:buFont typeface="Wingdings" panose="05000000000000000000" pitchFamily="2" charset="2"/>
              <a:buChar char="Ø"/>
            </a:pPr>
            <a:r>
              <a:rPr lang="en-US" sz="1400" dirty="0">
                <a:solidFill>
                  <a:schemeClr val="tx1"/>
                </a:solidFill>
              </a:rPr>
              <a:t>TASK 5 was to find out about the highest profit and was very easily done and thus we have carried out all the tasks successfully and understanding of EXCEL and STATISTICS has increased.</a:t>
            </a:r>
          </a:p>
          <a:p>
            <a:pPr algn="just">
              <a:buFont typeface="Wingdings" panose="05000000000000000000" pitchFamily="2" charset="2"/>
              <a:buChar char="Ø"/>
            </a:pPr>
            <a:r>
              <a:rPr lang="en-US" sz="1400" b="1" i="1" u="sng" dirty="0">
                <a:solidFill>
                  <a:schemeClr val="tx1"/>
                </a:solidFill>
              </a:rPr>
              <a:t>EXCEL LINK </a:t>
            </a:r>
          </a:p>
          <a:p>
            <a:pPr algn="just">
              <a:buFont typeface="Wingdings" panose="05000000000000000000" pitchFamily="2" charset="2"/>
              <a:buChar char="Ø"/>
            </a:pPr>
            <a:r>
              <a:rPr lang="en-US" sz="1400" b="1" i="1" u="sng" dirty="0">
                <a:solidFill>
                  <a:schemeClr val="tx1"/>
                </a:solidFill>
              </a:rPr>
              <a:t>GOOGLE DRIVE LINK</a:t>
            </a:r>
          </a:p>
          <a:p>
            <a:pPr algn="just">
              <a:buFont typeface="Wingdings" panose="05000000000000000000" pitchFamily="2" charset="2"/>
              <a:buChar char="Ø"/>
            </a:pPr>
            <a:endParaRPr lang="en-IN" sz="2000" dirty="0">
              <a:solidFill>
                <a:schemeClr val="tx1"/>
              </a:solidFill>
            </a:endParaRPr>
          </a:p>
        </p:txBody>
      </p:sp>
    </p:spTree>
    <p:extLst>
      <p:ext uri="{BB962C8B-B14F-4D97-AF65-F5344CB8AC3E}">
        <p14:creationId xmlns:p14="http://schemas.microsoft.com/office/powerpoint/2010/main" val="2028131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E97C6-1A48-EFC9-3958-25F732B6ECD7}"/>
              </a:ext>
            </a:extLst>
          </p:cNvPr>
          <p:cNvSpPr>
            <a:spLocks noGrp="1"/>
          </p:cNvSpPr>
          <p:nvPr>
            <p:ph type="title"/>
          </p:nvPr>
        </p:nvSpPr>
        <p:spPr>
          <a:xfrm>
            <a:off x="677334" y="609600"/>
            <a:ext cx="10752665" cy="3403600"/>
          </a:xfrm>
        </p:spPr>
        <p:txBody>
          <a:bodyPr/>
          <a:lstStyle/>
          <a:p>
            <a:pPr algn="ctr"/>
            <a:br>
              <a:rPr lang="en-US" dirty="0">
                <a:solidFill>
                  <a:schemeClr val="tx1"/>
                </a:solidFill>
              </a:rPr>
            </a:br>
            <a:r>
              <a:rPr lang="en-US" dirty="0">
                <a:solidFill>
                  <a:schemeClr val="tx1"/>
                </a:solidFill>
              </a:rPr>
              <a:t>THANK YOU.</a:t>
            </a:r>
            <a:endParaRPr lang="en-IN" dirty="0">
              <a:solidFill>
                <a:schemeClr val="tx1"/>
              </a:solidFill>
            </a:endParaRPr>
          </a:p>
        </p:txBody>
      </p:sp>
    </p:spTree>
    <p:extLst>
      <p:ext uri="{BB962C8B-B14F-4D97-AF65-F5344CB8AC3E}">
        <p14:creationId xmlns:p14="http://schemas.microsoft.com/office/powerpoint/2010/main" val="2193368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1C05-794F-ED88-0DC9-22EE6C3FD9F1}"/>
              </a:ext>
            </a:extLst>
          </p:cNvPr>
          <p:cNvSpPr>
            <a:spLocks noGrp="1"/>
          </p:cNvSpPr>
          <p:nvPr>
            <p:ph type="title"/>
          </p:nvPr>
        </p:nvSpPr>
        <p:spPr/>
        <p:txBody>
          <a:bodyPr/>
          <a:lstStyle/>
          <a:p>
            <a:r>
              <a:rPr lang="en-US" dirty="0"/>
              <a:t>PROBLEM DESCRIPTION</a:t>
            </a:r>
            <a:endParaRPr lang="en-IN" dirty="0"/>
          </a:p>
        </p:txBody>
      </p:sp>
      <p:sp>
        <p:nvSpPr>
          <p:cNvPr id="3" name="Content Placeholder 2">
            <a:extLst>
              <a:ext uri="{FF2B5EF4-FFF2-40B4-BE49-F238E27FC236}">
                <a16:creationId xmlns:a16="http://schemas.microsoft.com/office/drawing/2014/main" id="{7BA79D52-C0C6-D3F7-39A4-2CA90800658C}"/>
              </a:ext>
            </a:extLst>
          </p:cNvPr>
          <p:cNvSpPr>
            <a:spLocks noGrp="1"/>
          </p:cNvSpPr>
          <p:nvPr>
            <p:ph idx="1"/>
          </p:nvPr>
        </p:nvSpPr>
        <p:spPr/>
        <p:txBody>
          <a:bodyPr>
            <a:normAutofit lnSpcReduction="10000"/>
          </a:bodyPr>
          <a:lstStyle/>
          <a:p>
            <a:pPr algn="just">
              <a:buFont typeface="Wingdings" panose="05000000000000000000" pitchFamily="2" charset="2"/>
              <a:buChar char="Ø"/>
            </a:pPr>
            <a:r>
              <a:rPr lang="en-US" sz="2000" b="0" i="0" dirty="0">
                <a:solidFill>
                  <a:schemeClr val="tx1"/>
                </a:solidFill>
                <a:effectLst/>
              </a:rPr>
              <a:t>The dataset provided is related to IMDB Movies. A potential problem to investigate could be: "What factors influence the success of a movie on IMDB?" Here, success can be defined by high IMDB ratings. The impact of this problem is significant for movie producers, directors, and investors who want to understand what makes a movie successful to make informed decisions in their future projects.</a:t>
            </a:r>
          </a:p>
          <a:p>
            <a:pPr algn="just">
              <a:buFont typeface="Wingdings" panose="05000000000000000000" pitchFamily="2" charset="2"/>
              <a:buChar char="Ø"/>
            </a:pPr>
            <a:r>
              <a:rPr lang="en-US" sz="2000" dirty="0">
                <a:solidFill>
                  <a:schemeClr val="tx1"/>
                </a:solidFill>
              </a:rPr>
              <a:t>IMDB is a </a:t>
            </a:r>
            <a:r>
              <a:rPr lang="en-US" sz="2000" dirty="0" err="1">
                <a:solidFill>
                  <a:schemeClr val="tx1"/>
                </a:solidFill>
              </a:rPr>
              <a:t>wellknown</a:t>
            </a:r>
            <a:r>
              <a:rPr lang="en-US" sz="2000" dirty="0">
                <a:solidFill>
                  <a:schemeClr val="tx1"/>
                </a:solidFill>
              </a:rPr>
              <a:t> movie and series rating site for users and critics worldwide. In IMDB we can find movies or series rating as well as its directors and actors compiled profile as well as financials of it. We are provided with IMDB dataset from 1920 to 2010 which contains information about the movie its actors , directors , budget , collection etc. We’ll be going to clean the dataset and get the required answers with the Five Whys method for analysis using MS EXCEL.</a:t>
            </a:r>
            <a:endParaRPr lang="en-IN" sz="2000" dirty="0">
              <a:solidFill>
                <a:schemeClr val="tx1"/>
              </a:solidFill>
            </a:endParaRPr>
          </a:p>
        </p:txBody>
      </p:sp>
    </p:spTree>
    <p:extLst>
      <p:ext uri="{BB962C8B-B14F-4D97-AF65-F5344CB8AC3E}">
        <p14:creationId xmlns:p14="http://schemas.microsoft.com/office/powerpoint/2010/main" val="4154711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1C05-794F-ED88-0DC9-22EE6C3FD9F1}"/>
              </a:ext>
            </a:extLst>
          </p:cNvPr>
          <p:cNvSpPr>
            <a:spLocks noGrp="1"/>
          </p:cNvSpPr>
          <p:nvPr>
            <p:ph type="title"/>
          </p:nvPr>
        </p:nvSpPr>
        <p:spPr/>
        <p:txBody>
          <a:bodyPr/>
          <a:lstStyle/>
          <a:p>
            <a:r>
              <a:rPr lang="en-US" dirty="0"/>
              <a:t>APPROACH AND TECH STACK</a:t>
            </a:r>
            <a:endParaRPr lang="en-IN" dirty="0"/>
          </a:p>
        </p:txBody>
      </p:sp>
      <p:sp>
        <p:nvSpPr>
          <p:cNvPr id="3" name="Content Placeholder 2">
            <a:extLst>
              <a:ext uri="{FF2B5EF4-FFF2-40B4-BE49-F238E27FC236}">
                <a16:creationId xmlns:a16="http://schemas.microsoft.com/office/drawing/2014/main" id="{7BA79D52-C0C6-D3F7-39A4-2CA90800658C}"/>
              </a:ext>
            </a:extLst>
          </p:cNvPr>
          <p:cNvSpPr>
            <a:spLocks noGrp="1"/>
          </p:cNvSpPr>
          <p:nvPr>
            <p:ph idx="1"/>
          </p:nvPr>
        </p:nvSpPr>
        <p:spPr/>
        <p:txBody>
          <a:bodyPr>
            <a:normAutofit/>
          </a:bodyPr>
          <a:lstStyle/>
          <a:p>
            <a:pPr algn="just">
              <a:buFont typeface="Wingdings" panose="05000000000000000000" pitchFamily="2" charset="2"/>
              <a:buChar char="Ø"/>
            </a:pPr>
            <a:r>
              <a:rPr lang="en-US" sz="2000" b="0" i="0" dirty="0">
                <a:solidFill>
                  <a:schemeClr val="tx1"/>
                </a:solidFill>
                <a:effectLst/>
              </a:rPr>
              <a:t>We’ll first understand the data and then we will clean the data , get rid of null and duplicate values and unnecessary columns etc. We will use various charts and functions to get the answers of the required questions and lets see how our project goes.</a:t>
            </a:r>
          </a:p>
          <a:p>
            <a:pPr algn="just">
              <a:buFont typeface="Wingdings" panose="05000000000000000000" pitchFamily="2" charset="2"/>
              <a:buChar char="Ø"/>
            </a:pPr>
            <a:r>
              <a:rPr lang="en-US" sz="2000" dirty="0">
                <a:solidFill>
                  <a:schemeClr val="tx1"/>
                </a:solidFill>
              </a:rPr>
              <a:t>TECH-STACK USED: MS EXCEL , VISUALIAZATION.</a:t>
            </a:r>
            <a:endParaRPr lang="en-IN" sz="2000" dirty="0">
              <a:solidFill>
                <a:schemeClr val="tx1"/>
              </a:solidFill>
            </a:endParaRPr>
          </a:p>
        </p:txBody>
      </p:sp>
    </p:spTree>
    <p:extLst>
      <p:ext uri="{BB962C8B-B14F-4D97-AF65-F5344CB8AC3E}">
        <p14:creationId xmlns:p14="http://schemas.microsoft.com/office/powerpoint/2010/main" val="720266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1CAC9-59FF-063A-9DCB-CA3FA9D3A908}"/>
              </a:ext>
            </a:extLst>
          </p:cNvPr>
          <p:cNvSpPr>
            <a:spLocks noGrp="1"/>
          </p:cNvSpPr>
          <p:nvPr>
            <p:ph type="title"/>
          </p:nvPr>
        </p:nvSpPr>
        <p:spPr/>
        <p:txBody>
          <a:bodyPr>
            <a:normAutofit fontScale="90000"/>
          </a:bodyPr>
          <a:lstStyle/>
          <a:p>
            <a:pPr algn="ctr"/>
            <a:r>
              <a:rPr lang="en-US" dirty="0"/>
              <a:t>TASK TO CARRY OUT IN THIS PROJECT</a:t>
            </a:r>
            <a:endParaRPr lang="en-IN" dirty="0"/>
          </a:p>
        </p:txBody>
      </p:sp>
      <p:sp>
        <p:nvSpPr>
          <p:cNvPr id="3" name="Content Placeholder 2">
            <a:extLst>
              <a:ext uri="{FF2B5EF4-FFF2-40B4-BE49-F238E27FC236}">
                <a16:creationId xmlns:a16="http://schemas.microsoft.com/office/drawing/2014/main" id="{A0DDB7DF-98B9-6352-DA9A-4CAE1541E594}"/>
              </a:ext>
            </a:extLst>
          </p:cNvPr>
          <p:cNvSpPr>
            <a:spLocks noGrp="1"/>
          </p:cNvSpPr>
          <p:nvPr>
            <p:ph idx="1"/>
          </p:nvPr>
        </p:nvSpPr>
        <p:spPr/>
        <p:txBody>
          <a:bodyPr>
            <a:normAutofit/>
          </a:bodyPr>
          <a:lstStyle/>
          <a:p>
            <a:r>
              <a:rPr lang="en-US" dirty="0"/>
              <a:t>TASKS :-</a:t>
            </a:r>
          </a:p>
          <a:p>
            <a:pPr marL="457200" indent="-457200">
              <a:buFont typeface="+mj-lt"/>
              <a:buAutoNum type="alphaUcPeriod"/>
            </a:pPr>
            <a:r>
              <a:rPr lang="en-US" dirty="0"/>
              <a:t>MOVIE GENRE ANALYSIS.</a:t>
            </a:r>
          </a:p>
          <a:p>
            <a:pPr>
              <a:buFont typeface="+mj-lt"/>
              <a:buAutoNum type="alphaUcPeriod"/>
            </a:pPr>
            <a:r>
              <a:rPr lang="en-US" dirty="0"/>
              <a:t> MOVIE DURATION ANALYSIS.</a:t>
            </a:r>
          </a:p>
          <a:p>
            <a:pPr>
              <a:buFont typeface="+mj-lt"/>
              <a:buAutoNum type="alphaUcPeriod"/>
            </a:pPr>
            <a:r>
              <a:rPr lang="en-US" dirty="0"/>
              <a:t> LANGUAGE ANALYSIS.</a:t>
            </a:r>
          </a:p>
          <a:p>
            <a:pPr>
              <a:buFont typeface="+mj-lt"/>
              <a:buAutoNum type="alphaUcPeriod"/>
            </a:pPr>
            <a:r>
              <a:rPr lang="en-US" dirty="0"/>
              <a:t> DIRECTOR ANALYSIS.</a:t>
            </a:r>
          </a:p>
          <a:p>
            <a:pPr>
              <a:buFont typeface="+mj-lt"/>
              <a:buAutoNum type="alphaUcPeriod"/>
            </a:pPr>
            <a:r>
              <a:rPr lang="en-US" dirty="0"/>
              <a:t> BUDGET ANALYSIS.</a:t>
            </a:r>
          </a:p>
        </p:txBody>
      </p:sp>
    </p:spTree>
    <p:extLst>
      <p:ext uri="{BB962C8B-B14F-4D97-AF65-F5344CB8AC3E}">
        <p14:creationId xmlns:p14="http://schemas.microsoft.com/office/powerpoint/2010/main" val="943485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685DC70B-9BC7-287B-EE7C-C6C26415F7BC}"/>
              </a:ext>
            </a:extLst>
          </p:cNvPr>
          <p:cNvSpPr>
            <a:spLocks noGrp="1"/>
          </p:cNvSpPr>
          <p:nvPr>
            <p:ph type="title"/>
          </p:nvPr>
        </p:nvSpPr>
        <p:spPr>
          <a:xfrm>
            <a:off x="929140" y="972766"/>
            <a:ext cx="2835464" cy="1254868"/>
          </a:xfrm>
        </p:spPr>
        <p:txBody>
          <a:bodyPr anchor="b">
            <a:normAutofit/>
          </a:bodyPr>
          <a:lstStyle/>
          <a:p>
            <a:pPr marL="457200" indent="-457200">
              <a:lnSpc>
                <a:spcPct val="90000"/>
              </a:lnSpc>
              <a:buFont typeface="+mj-lt"/>
              <a:buAutoNum type="alphaUcPeriod"/>
            </a:pPr>
            <a:r>
              <a:rPr lang="en-US" sz="2800">
                <a:solidFill>
                  <a:srgbClr val="262626"/>
                </a:solidFill>
              </a:rPr>
              <a:t>MOVIE GENRE ANALYSIS.</a:t>
            </a:r>
          </a:p>
        </p:txBody>
      </p:sp>
      <p:sp>
        <p:nvSpPr>
          <p:cNvPr id="3" name="Content Placeholder 2">
            <a:extLst>
              <a:ext uri="{FF2B5EF4-FFF2-40B4-BE49-F238E27FC236}">
                <a16:creationId xmlns:a16="http://schemas.microsoft.com/office/drawing/2014/main" id="{0D21669C-E75F-7529-8004-0A3FF348BFF2}"/>
              </a:ext>
            </a:extLst>
          </p:cNvPr>
          <p:cNvSpPr>
            <a:spLocks noGrp="1"/>
          </p:cNvSpPr>
          <p:nvPr>
            <p:ph idx="1"/>
          </p:nvPr>
        </p:nvSpPr>
        <p:spPr>
          <a:xfrm>
            <a:off x="929141" y="2430471"/>
            <a:ext cx="2835464" cy="3552039"/>
          </a:xfrm>
        </p:spPr>
        <p:txBody>
          <a:bodyPr>
            <a:normAutofit/>
          </a:bodyPr>
          <a:lstStyle/>
          <a:p>
            <a:pPr>
              <a:lnSpc>
                <a:spcPct val="90000"/>
              </a:lnSpc>
              <a:buFont typeface="Arial" panose="020B0604020202020204" pitchFamily="34" charset="0"/>
              <a:buChar char="•"/>
            </a:pPr>
            <a:r>
              <a:rPr lang="en-US" sz="1100" b="0" i="0">
                <a:solidFill>
                  <a:srgbClr val="262626"/>
                </a:solidFill>
                <a:effectLst/>
              </a:rPr>
              <a:t>Analyze the distribution of movie genres and their impact on the IMDB score.</a:t>
            </a:r>
            <a:endParaRPr lang="en-US" sz="1100">
              <a:solidFill>
                <a:srgbClr val="262626"/>
              </a:solidFill>
            </a:endParaRPr>
          </a:p>
          <a:p>
            <a:pPr>
              <a:lnSpc>
                <a:spcPct val="90000"/>
              </a:lnSpc>
              <a:buFont typeface="Arial" panose="020B0604020202020204" pitchFamily="34" charset="0"/>
              <a:buChar char="•"/>
            </a:pPr>
            <a:r>
              <a:rPr lang="en-US" sz="1100" b="0" i="0">
                <a:solidFill>
                  <a:srgbClr val="262626"/>
                </a:solidFill>
                <a:effectLst/>
              </a:rPr>
              <a:t>Determine the most common genres of movies in the dataset. Then, for each genre, calculate descriptive statistics (mean, median, mode, range, variance, standard deviation) of the IMDB scores.</a:t>
            </a:r>
          </a:p>
          <a:p>
            <a:pPr>
              <a:lnSpc>
                <a:spcPct val="90000"/>
              </a:lnSpc>
              <a:buFont typeface="Arial" panose="020B0604020202020204" pitchFamily="34" charset="0"/>
              <a:buChar char="•"/>
            </a:pPr>
            <a:r>
              <a:rPr lang="en-US" sz="1100">
                <a:solidFill>
                  <a:srgbClr val="262626"/>
                </a:solidFill>
              </a:rPr>
              <a:t>We will use the COUNTIF function to count the number of movies for each language using descriptive statistics.</a:t>
            </a:r>
          </a:p>
          <a:p>
            <a:pPr>
              <a:lnSpc>
                <a:spcPct val="90000"/>
              </a:lnSpc>
              <a:buFont typeface="Arial" panose="020B0604020202020204" pitchFamily="34" charset="0"/>
              <a:buChar char="•"/>
            </a:pPr>
            <a:r>
              <a:rPr lang="en-US" sz="1100">
                <a:solidFill>
                  <a:srgbClr val="262626"/>
                </a:solidFill>
              </a:rPr>
              <a:t>IN EXCEL , TASK 1 IS DONE USING PIVOT TABLE </a:t>
            </a:r>
          </a:p>
          <a:p>
            <a:pPr>
              <a:lnSpc>
                <a:spcPct val="90000"/>
              </a:lnSpc>
              <a:buFont typeface="Arial" panose="020B0604020202020204" pitchFamily="34" charset="0"/>
              <a:buChar char="•"/>
            </a:pPr>
            <a:r>
              <a:rPr lang="en-US" sz="1100">
                <a:solidFill>
                  <a:srgbClr val="262626"/>
                </a:solidFill>
              </a:rPr>
              <a:t>VALUES IN THE TASKS ARE VARIABLE BECAUSE OF THE SORTING.</a:t>
            </a:r>
          </a:p>
          <a:p>
            <a:pPr>
              <a:lnSpc>
                <a:spcPct val="90000"/>
              </a:lnSpc>
              <a:buFont typeface="Arial" panose="020B0604020202020204" pitchFamily="34" charset="0"/>
              <a:buChar char="•"/>
            </a:pPr>
            <a:endParaRPr lang="en-IN" sz="1100">
              <a:solidFill>
                <a:srgbClr val="262626"/>
              </a:solidFill>
            </a:endParaRPr>
          </a:p>
        </p:txBody>
      </p:sp>
      <p:sp useBgFill="1">
        <p:nvSpPr>
          <p:cNvPr id="55" name="Rectangle 54">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893B855-434A-5DA9-F555-E98FD411F0E9}"/>
              </a:ext>
            </a:extLst>
          </p:cNvPr>
          <p:cNvPicPr>
            <a:picLocks noChangeAspect="1"/>
          </p:cNvPicPr>
          <p:nvPr/>
        </p:nvPicPr>
        <p:blipFill>
          <a:blip r:embed="rId3"/>
          <a:stretch>
            <a:fillRect/>
          </a:stretch>
        </p:blipFill>
        <p:spPr>
          <a:xfrm>
            <a:off x="7344291" y="609602"/>
            <a:ext cx="2281278" cy="5587749"/>
          </a:xfrm>
          <a:prstGeom prst="rect">
            <a:avLst/>
          </a:prstGeom>
        </p:spPr>
      </p:pic>
    </p:spTree>
    <p:extLst>
      <p:ext uri="{BB962C8B-B14F-4D97-AF65-F5344CB8AC3E}">
        <p14:creationId xmlns:p14="http://schemas.microsoft.com/office/powerpoint/2010/main" val="1127459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11404638-8141-79BF-1C0B-676FCA55FA21}"/>
              </a:ext>
            </a:extLst>
          </p:cNvPr>
          <p:cNvSpPr>
            <a:spLocks noGrp="1"/>
          </p:cNvSpPr>
          <p:nvPr>
            <p:ph type="title"/>
          </p:nvPr>
        </p:nvSpPr>
        <p:spPr>
          <a:xfrm>
            <a:off x="929140" y="972766"/>
            <a:ext cx="2835464" cy="1254868"/>
          </a:xfrm>
        </p:spPr>
        <p:txBody>
          <a:bodyPr anchor="b">
            <a:normAutofit/>
          </a:bodyPr>
          <a:lstStyle/>
          <a:p>
            <a:pPr>
              <a:lnSpc>
                <a:spcPct val="90000"/>
              </a:lnSpc>
            </a:pPr>
            <a:r>
              <a:rPr lang="en-US" sz="2800">
                <a:solidFill>
                  <a:srgbClr val="262626"/>
                </a:solidFill>
              </a:rPr>
              <a:t>B.MOVIE DURATION ANALYSIS</a:t>
            </a:r>
            <a:endParaRPr lang="en-IN" sz="2800">
              <a:solidFill>
                <a:srgbClr val="262626"/>
              </a:solidFill>
            </a:endParaRPr>
          </a:p>
        </p:txBody>
      </p:sp>
      <p:sp>
        <p:nvSpPr>
          <p:cNvPr id="3" name="Content Placeholder 2">
            <a:extLst>
              <a:ext uri="{FF2B5EF4-FFF2-40B4-BE49-F238E27FC236}">
                <a16:creationId xmlns:a16="http://schemas.microsoft.com/office/drawing/2014/main" id="{26189E50-F1DC-A988-E0DC-5D5130883A1D}"/>
              </a:ext>
            </a:extLst>
          </p:cNvPr>
          <p:cNvSpPr>
            <a:spLocks noGrp="1"/>
          </p:cNvSpPr>
          <p:nvPr>
            <p:ph idx="1"/>
          </p:nvPr>
        </p:nvSpPr>
        <p:spPr>
          <a:xfrm>
            <a:off x="929141" y="2430471"/>
            <a:ext cx="2835464" cy="3552039"/>
          </a:xfrm>
        </p:spPr>
        <p:txBody>
          <a:bodyPr>
            <a:normAutofit/>
          </a:bodyPr>
          <a:lstStyle/>
          <a:p>
            <a:pPr>
              <a:lnSpc>
                <a:spcPct val="90000"/>
              </a:lnSpc>
            </a:pPr>
            <a:r>
              <a:rPr lang="en-US" sz="1700" b="0" i="0">
                <a:solidFill>
                  <a:srgbClr val="262626"/>
                </a:solidFill>
                <a:effectLst/>
              </a:rPr>
              <a:t>Analyze the distribution of movie durations and identify the relationship between movie duration and IMDB score.</a:t>
            </a:r>
          </a:p>
          <a:p>
            <a:pPr>
              <a:lnSpc>
                <a:spcPct val="90000"/>
              </a:lnSpc>
            </a:pPr>
            <a:r>
              <a:rPr lang="en-US" sz="1700">
                <a:solidFill>
                  <a:srgbClr val="262626"/>
                </a:solidFill>
              </a:rPr>
              <a:t>We will first use descriptive statistics and then find the AVG, MEDIAN and STANDARD DEVIATION and create a scatter plot to visualize relationship between MOVIE DURATION and IMDB SCORE.</a:t>
            </a:r>
            <a:endParaRPr lang="en-IN" sz="1700">
              <a:solidFill>
                <a:srgbClr val="262626"/>
              </a:solidFill>
            </a:endParaRPr>
          </a:p>
        </p:txBody>
      </p:sp>
      <p:sp useBgFill="1">
        <p:nvSpPr>
          <p:cNvPr id="28" name="Rectangle 27">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026A16C-0E85-B464-8CFD-3088DDD1910A}"/>
              </a:ext>
            </a:extLst>
          </p:cNvPr>
          <p:cNvPicPr>
            <a:picLocks noChangeAspect="1"/>
          </p:cNvPicPr>
          <p:nvPr/>
        </p:nvPicPr>
        <p:blipFill>
          <a:blip r:embed="rId3"/>
          <a:stretch>
            <a:fillRect/>
          </a:stretch>
        </p:blipFill>
        <p:spPr>
          <a:xfrm>
            <a:off x="5612052" y="609602"/>
            <a:ext cx="5745756" cy="5587749"/>
          </a:xfrm>
          <a:prstGeom prst="rect">
            <a:avLst/>
          </a:prstGeom>
        </p:spPr>
      </p:pic>
    </p:spTree>
    <p:extLst>
      <p:ext uri="{BB962C8B-B14F-4D97-AF65-F5344CB8AC3E}">
        <p14:creationId xmlns:p14="http://schemas.microsoft.com/office/powerpoint/2010/main" val="749732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77390A75-DCB0-9261-A3EE-16477A09775D}"/>
              </a:ext>
            </a:extLst>
          </p:cNvPr>
          <p:cNvSpPr>
            <a:spLocks noGrp="1"/>
          </p:cNvSpPr>
          <p:nvPr>
            <p:ph type="title"/>
          </p:nvPr>
        </p:nvSpPr>
        <p:spPr>
          <a:xfrm>
            <a:off x="929140" y="972766"/>
            <a:ext cx="2835464" cy="1254868"/>
          </a:xfrm>
        </p:spPr>
        <p:txBody>
          <a:bodyPr anchor="b">
            <a:normAutofit/>
          </a:bodyPr>
          <a:lstStyle/>
          <a:p>
            <a:r>
              <a:rPr lang="en-US" sz="2800">
                <a:solidFill>
                  <a:srgbClr val="262626"/>
                </a:solidFill>
              </a:rPr>
              <a:t>C.LANGUAGE ANALYSIS.</a:t>
            </a:r>
          </a:p>
        </p:txBody>
      </p:sp>
      <p:sp>
        <p:nvSpPr>
          <p:cNvPr id="3" name="Content Placeholder 2">
            <a:extLst>
              <a:ext uri="{FF2B5EF4-FFF2-40B4-BE49-F238E27FC236}">
                <a16:creationId xmlns:a16="http://schemas.microsoft.com/office/drawing/2014/main" id="{E5EEF536-5941-9767-FC32-62928EAED362}"/>
              </a:ext>
            </a:extLst>
          </p:cNvPr>
          <p:cNvSpPr>
            <a:spLocks noGrp="1"/>
          </p:cNvSpPr>
          <p:nvPr>
            <p:ph idx="1"/>
          </p:nvPr>
        </p:nvSpPr>
        <p:spPr>
          <a:xfrm>
            <a:off x="929141" y="2430471"/>
            <a:ext cx="2835464" cy="3552039"/>
          </a:xfrm>
        </p:spPr>
        <p:txBody>
          <a:bodyPr>
            <a:normAutofit lnSpcReduction="10000"/>
          </a:bodyPr>
          <a:lstStyle/>
          <a:p>
            <a:pPr>
              <a:lnSpc>
                <a:spcPct val="90000"/>
              </a:lnSpc>
            </a:pPr>
            <a:r>
              <a:rPr lang="en-US" sz="1500" b="0" i="0" dirty="0">
                <a:solidFill>
                  <a:srgbClr val="262626"/>
                </a:solidFill>
                <a:effectLst/>
              </a:rPr>
              <a:t>Examine the distribution of movies based on their language.</a:t>
            </a:r>
          </a:p>
          <a:p>
            <a:pPr>
              <a:lnSpc>
                <a:spcPct val="90000"/>
              </a:lnSpc>
              <a:buFont typeface="Arial" panose="020B0604020202020204" pitchFamily="34" charset="0"/>
              <a:buChar char="•"/>
            </a:pPr>
            <a:r>
              <a:rPr lang="en-US" sz="1500" b="0" i="0" dirty="0">
                <a:solidFill>
                  <a:srgbClr val="262626"/>
                </a:solidFill>
                <a:effectLst/>
              </a:rPr>
              <a:t>Determine the most common languages used in movies and analyze their impact on the IMDB score using descriptive statistics.</a:t>
            </a:r>
          </a:p>
          <a:p>
            <a:pPr>
              <a:lnSpc>
                <a:spcPct val="90000"/>
              </a:lnSpc>
              <a:buFont typeface="Arial" panose="020B0604020202020204" pitchFamily="34" charset="0"/>
              <a:buChar char="•"/>
            </a:pPr>
            <a:r>
              <a:rPr lang="en-US" sz="1500" dirty="0">
                <a:solidFill>
                  <a:srgbClr val="262626"/>
                </a:solidFill>
              </a:rPr>
              <a:t>We will use the COUNTIF function and then calculate MEAN, MEDIAN, STANDARD DEVIATION of the IMDB SCORE for each language and then compare the statistics</a:t>
            </a:r>
          </a:p>
          <a:p>
            <a:pPr>
              <a:lnSpc>
                <a:spcPct val="90000"/>
              </a:lnSpc>
              <a:buFont typeface="Arial" panose="020B0604020202020204" pitchFamily="34" charset="0"/>
              <a:buChar char="•"/>
            </a:pPr>
            <a:r>
              <a:rPr lang="en-US" sz="1500" b="0" i="0" dirty="0">
                <a:solidFill>
                  <a:srgbClr val="262626"/>
                </a:solidFill>
                <a:effectLst/>
              </a:rPr>
              <a:t>Most Common language is ENGLISH.</a:t>
            </a:r>
          </a:p>
          <a:p>
            <a:pPr>
              <a:lnSpc>
                <a:spcPct val="90000"/>
              </a:lnSpc>
            </a:pPr>
            <a:endParaRPr lang="en-IN" sz="1500" dirty="0">
              <a:solidFill>
                <a:srgbClr val="262626"/>
              </a:solidFill>
            </a:endParaRPr>
          </a:p>
        </p:txBody>
      </p:sp>
      <p:sp useBgFill="1">
        <p:nvSpPr>
          <p:cNvPr id="28" name="Rectangle 27">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CA3921D-0EF3-2C73-8F19-9EA887F49B3E}"/>
              </a:ext>
            </a:extLst>
          </p:cNvPr>
          <p:cNvPicPr>
            <a:picLocks noChangeAspect="1"/>
          </p:cNvPicPr>
          <p:nvPr/>
        </p:nvPicPr>
        <p:blipFill>
          <a:blip r:embed="rId3"/>
          <a:stretch>
            <a:fillRect/>
          </a:stretch>
        </p:blipFill>
        <p:spPr>
          <a:xfrm>
            <a:off x="7154153" y="213363"/>
            <a:ext cx="2679183" cy="5372908"/>
          </a:xfrm>
          <a:prstGeom prst="rect">
            <a:avLst/>
          </a:prstGeom>
        </p:spPr>
      </p:pic>
      <p:pic>
        <p:nvPicPr>
          <p:cNvPr id="10" name="Picture 9">
            <a:extLst>
              <a:ext uri="{FF2B5EF4-FFF2-40B4-BE49-F238E27FC236}">
                <a16:creationId xmlns:a16="http://schemas.microsoft.com/office/drawing/2014/main" id="{4CACD88E-5619-D24E-1A1F-67F3BAF9C339}"/>
              </a:ext>
            </a:extLst>
          </p:cNvPr>
          <p:cNvPicPr>
            <a:picLocks noChangeAspect="1"/>
          </p:cNvPicPr>
          <p:nvPr/>
        </p:nvPicPr>
        <p:blipFill>
          <a:blip r:embed="rId4"/>
          <a:stretch>
            <a:fillRect/>
          </a:stretch>
        </p:blipFill>
        <p:spPr>
          <a:xfrm>
            <a:off x="6152557" y="5799631"/>
            <a:ext cx="4383363" cy="579753"/>
          </a:xfrm>
          <a:prstGeom prst="rect">
            <a:avLst/>
          </a:prstGeom>
        </p:spPr>
      </p:pic>
    </p:spTree>
    <p:extLst>
      <p:ext uri="{BB962C8B-B14F-4D97-AF65-F5344CB8AC3E}">
        <p14:creationId xmlns:p14="http://schemas.microsoft.com/office/powerpoint/2010/main" val="998059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EBB0CF52-D453-7D1A-C118-43C37E27CD9C}"/>
              </a:ext>
            </a:extLst>
          </p:cNvPr>
          <p:cNvSpPr>
            <a:spLocks noGrp="1"/>
          </p:cNvSpPr>
          <p:nvPr>
            <p:ph type="title"/>
          </p:nvPr>
        </p:nvSpPr>
        <p:spPr>
          <a:xfrm>
            <a:off x="929140" y="972766"/>
            <a:ext cx="2835464" cy="1254868"/>
          </a:xfrm>
        </p:spPr>
        <p:txBody>
          <a:bodyPr anchor="b">
            <a:normAutofit/>
          </a:bodyPr>
          <a:lstStyle/>
          <a:p>
            <a:r>
              <a:rPr lang="en-US" sz="2800">
                <a:solidFill>
                  <a:srgbClr val="262626"/>
                </a:solidFill>
              </a:rPr>
              <a:t>D.DIRECTOR ANALYSIS..	</a:t>
            </a:r>
            <a:endParaRPr lang="en-IN" sz="2800">
              <a:solidFill>
                <a:srgbClr val="262626"/>
              </a:solidFill>
            </a:endParaRPr>
          </a:p>
        </p:txBody>
      </p:sp>
      <p:sp>
        <p:nvSpPr>
          <p:cNvPr id="3" name="Content Placeholder 2">
            <a:extLst>
              <a:ext uri="{FF2B5EF4-FFF2-40B4-BE49-F238E27FC236}">
                <a16:creationId xmlns:a16="http://schemas.microsoft.com/office/drawing/2014/main" id="{A1B03C60-4D0B-1D1A-A237-9B60302EEF28}"/>
              </a:ext>
            </a:extLst>
          </p:cNvPr>
          <p:cNvSpPr>
            <a:spLocks noGrp="1"/>
          </p:cNvSpPr>
          <p:nvPr>
            <p:ph idx="1"/>
          </p:nvPr>
        </p:nvSpPr>
        <p:spPr>
          <a:xfrm>
            <a:off x="929141" y="2430471"/>
            <a:ext cx="2835464" cy="3552039"/>
          </a:xfrm>
        </p:spPr>
        <p:txBody>
          <a:bodyPr>
            <a:normAutofit/>
          </a:bodyPr>
          <a:lstStyle/>
          <a:p>
            <a:pPr>
              <a:lnSpc>
                <a:spcPct val="90000"/>
              </a:lnSpc>
            </a:pPr>
            <a:r>
              <a:rPr lang="en-US" sz="1500" b="0" i="0">
                <a:solidFill>
                  <a:srgbClr val="262626"/>
                </a:solidFill>
                <a:effectLst/>
              </a:rPr>
              <a:t>Influence of directors on movie ratings.</a:t>
            </a:r>
          </a:p>
          <a:p>
            <a:pPr>
              <a:lnSpc>
                <a:spcPct val="90000"/>
              </a:lnSpc>
              <a:buFont typeface="Arial" panose="020B0604020202020204" pitchFamily="34" charset="0"/>
              <a:buChar char="•"/>
            </a:pPr>
            <a:r>
              <a:rPr lang="en-US" sz="1500" b="0" i="0">
                <a:solidFill>
                  <a:srgbClr val="262626"/>
                </a:solidFill>
                <a:effectLst/>
              </a:rPr>
              <a:t>Identify the top directors based on their average IMDB score and analyze their contribution to the success of movies using percentile calculations.</a:t>
            </a:r>
          </a:p>
          <a:p>
            <a:pPr>
              <a:lnSpc>
                <a:spcPct val="90000"/>
              </a:lnSpc>
              <a:buFont typeface="Arial" panose="020B0604020202020204" pitchFamily="34" charset="0"/>
              <a:buChar char="•"/>
            </a:pPr>
            <a:r>
              <a:rPr lang="en-US" sz="1500">
                <a:solidFill>
                  <a:srgbClr val="262626"/>
                </a:solidFill>
              </a:rPr>
              <a:t>We will calculate the average IMDB SCORE for each director and then use excel’s PERCENTILE function to identify the directors with the highest scores.</a:t>
            </a:r>
            <a:endParaRPr lang="en-US" sz="1500" b="0" i="0">
              <a:solidFill>
                <a:srgbClr val="262626"/>
              </a:solidFill>
              <a:effectLst/>
            </a:endParaRPr>
          </a:p>
          <a:p>
            <a:pPr>
              <a:lnSpc>
                <a:spcPct val="90000"/>
              </a:lnSpc>
            </a:pPr>
            <a:endParaRPr lang="en-US" sz="1500" b="0" i="0">
              <a:solidFill>
                <a:srgbClr val="262626"/>
              </a:solidFill>
              <a:effectLst/>
            </a:endParaRPr>
          </a:p>
        </p:txBody>
      </p:sp>
      <p:sp useBgFill="1">
        <p:nvSpPr>
          <p:cNvPr id="39" name="Rectangle 38">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FEDBC39-15D4-314F-9467-1BED357AB594}"/>
              </a:ext>
            </a:extLst>
          </p:cNvPr>
          <p:cNvPicPr>
            <a:picLocks noChangeAspect="1"/>
          </p:cNvPicPr>
          <p:nvPr/>
        </p:nvPicPr>
        <p:blipFill>
          <a:blip r:embed="rId3"/>
          <a:stretch>
            <a:fillRect/>
          </a:stretch>
        </p:blipFill>
        <p:spPr>
          <a:xfrm>
            <a:off x="5435910" y="618463"/>
            <a:ext cx="6098041" cy="5570026"/>
          </a:xfrm>
          <a:prstGeom prst="rect">
            <a:avLst/>
          </a:prstGeom>
        </p:spPr>
      </p:pic>
    </p:spTree>
    <p:extLst>
      <p:ext uri="{BB962C8B-B14F-4D97-AF65-F5344CB8AC3E}">
        <p14:creationId xmlns:p14="http://schemas.microsoft.com/office/powerpoint/2010/main" val="1294310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E05620A0-83A7-B2F8-4E19-DD3E0521C75A}"/>
              </a:ext>
            </a:extLst>
          </p:cNvPr>
          <p:cNvSpPr>
            <a:spLocks noGrp="1"/>
          </p:cNvSpPr>
          <p:nvPr>
            <p:ph type="title"/>
          </p:nvPr>
        </p:nvSpPr>
        <p:spPr>
          <a:xfrm>
            <a:off x="929140" y="972766"/>
            <a:ext cx="2835464" cy="1254868"/>
          </a:xfrm>
        </p:spPr>
        <p:txBody>
          <a:bodyPr anchor="b">
            <a:normAutofit/>
          </a:bodyPr>
          <a:lstStyle/>
          <a:p>
            <a:r>
              <a:rPr lang="en-US" sz="2800">
                <a:solidFill>
                  <a:srgbClr val="262626"/>
                </a:solidFill>
              </a:rPr>
              <a:t>E.BUDGET ANALYSIS.</a:t>
            </a:r>
            <a:endParaRPr lang="en-IN" sz="2800">
              <a:solidFill>
                <a:srgbClr val="262626"/>
              </a:solidFill>
            </a:endParaRPr>
          </a:p>
        </p:txBody>
      </p:sp>
      <p:sp>
        <p:nvSpPr>
          <p:cNvPr id="3" name="Content Placeholder 2">
            <a:extLst>
              <a:ext uri="{FF2B5EF4-FFF2-40B4-BE49-F238E27FC236}">
                <a16:creationId xmlns:a16="http://schemas.microsoft.com/office/drawing/2014/main" id="{1A169372-74E2-33BF-959B-7C261526371F}"/>
              </a:ext>
            </a:extLst>
          </p:cNvPr>
          <p:cNvSpPr>
            <a:spLocks noGrp="1"/>
          </p:cNvSpPr>
          <p:nvPr>
            <p:ph idx="1"/>
          </p:nvPr>
        </p:nvSpPr>
        <p:spPr>
          <a:xfrm>
            <a:off x="929141" y="2430471"/>
            <a:ext cx="2835464" cy="3552039"/>
          </a:xfrm>
        </p:spPr>
        <p:txBody>
          <a:bodyPr>
            <a:normAutofit/>
          </a:bodyPr>
          <a:lstStyle/>
          <a:p>
            <a:pPr>
              <a:lnSpc>
                <a:spcPct val="90000"/>
              </a:lnSpc>
            </a:pPr>
            <a:r>
              <a:rPr lang="en-US" sz="1500" b="0" i="0">
                <a:solidFill>
                  <a:srgbClr val="262626"/>
                </a:solidFill>
                <a:effectLst/>
              </a:rPr>
              <a:t>Explore the relationship between movie budgets and their financial success.</a:t>
            </a:r>
          </a:p>
          <a:p>
            <a:pPr>
              <a:lnSpc>
                <a:spcPct val="90000"/>
              </a:lnSpc>
              <a:buFont typeface="Arial" panose="020B0604020202020204" pitchFamily="34" charset="0"/>
              <a:buChar char="•"/>
            </a:pPr>
            <a:r>
              <a:rPr lang="en-US" sz="1500" b="0" i="0">
                <a:solidFill>
                  <a:srgbClr val="262626"/>
                </a:solidFill>
                <a:effectLst/>
              </a:rPr>
              <a:t>Analyze the correlation between movie budgets and gross earnings , and identify the movies with the highest profit margin.</a:t>
            </a:r>
          </a:p>
          <a:p>
            <a:pPr>
              <a:lnSpc>
                <a:spcPct val="90000"/>
              </a:lnSpc>
              <a:buFont typeface="Arial" panose="020B0604020202020204" pitchFamily="34" charset="0"/>
              <a:buChar char="•"/>
            </a:pPr>
            <a:r>
              <a:rPr lang="en-US" sz="1500">
                <a:solidFill>
                  <a:srgbClr val="262626"/>
                </a:solidFill>
              </a:rPr>
              <a:t>We will use CORREL function and calculate the profit margin for each movie and identify the movies with the highest profit margin using the MAX function.</a:t>
            </a:r>
            <a:endParaRPr lang="en-US" sz="1500" b="0" i="0">
              <a:solidFill>
                <a:srgbClr val="262626"/>
              </a:solidFill>
              <a:effectLst/>
            </a:endParaRPr>
          </a:p>
          <a:p>
            <a:pPr>
              <a:lnSpc>
                <a:spcPct val="90000"/>
              </a:lnSpc>
            </a:pPr>
            <a:endParaRPr lang="en-US" sz="1500" b="0" i="0">
              <a:solidFill>
                <a:srgbClr val="262626"/>
              </a:solidFill>
              <a:effectLst/>
            </a:endParaRPr>
          </a:p>
        </p:txBody>
      </p:sp>
      <p:sp useBgFill="1">
        <p:nvSpPr>
          <p:cNvPr id="28" name="Rectangle 27">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9F4F56C-A363-0219-FBE6-11E2B1D98D61}"/>
              </a:ext>
            </a:extLst>
          </p:cNvPr>
          <p:cNvPicPr>
            <a:picLocks noChangeAspect="1"/>
          </p:cNvPicPr>
          <p:nvPr/>
        </p:nvPicPr>
        <p:blipFill>
          <a:blip r:embed="rId3"/>
          <a:stretch>
            <a:fillRect/>
          </a:stretch>
        </p:blipFill>
        <p:spPr>
          <a:xfrm>
            <a:off x="5059680" y="2808917"/>
            <a:ext cx="6474271" cy="1189119"/>
          </a:xfrm>
          <a:prstGeom prst="rect">
            <a:avLst/>
          </a:prstGeom>
        </p:spPr>
      </p:pic>
    </p:spTree>
    <p:extLst>
      <p:ext uri="{BB962C8B-B14F-4D97-AF65-F5344CB8AC3E}">
        <p14:creationId xmlns:p14="http://schemas.microsoft.com/office/powerpoint/2010/main" val="4153616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1709</TotalTime>
  <Words>878</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Garamond</vt:lpstr>
      <vt:lpstr>Wingdings</vt:lpstr>
      <vt:lpstr>Organic</vt:lpstr>
      <vt:lpstr>IMDB MOVIE ANALYSIS</vt:lpstr>
      <vt:lpstr>PROBLEM DESCRIPTION</vt:lpstr>
      <vt:lpstr>APPROACH AND TECH STACK</vt:lpstr>
      <vt:lpstr>TASK TO CARRY OUT IN THIS PROJECT</vt:lpstr>
      <vt:lpstr>MOVIE GENRE ANALYSIS.</vt:lpstr>
      <vt:lpstr>B.MOVIE DURATION ANALYSIS</vt:lpstr>
      <vt:lpstr>C.LANGUAGE ANALYSIS.</vt:lpstr>
      <vt:lpstr>D.DIRECTOR ANALYSIS.. </vt:lpstr>
      <vt:lpstr>E.BUDGET ANALYSIS.</vt:lpstr>
      <vt:lpstr>INSIGHTS</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Process </dc:title>
  <dc:creator>Piyush Worlikar</dc:creator>
  <cp:lastModifiedBy>Piyush Worlikar</cp:lastModifiedBy>
  <cp:revision>16</cp:revision>
  <dcterms:created xsi:type="dcterms:W3CDTF">2024-01-20T05:54:32Z</dcterms:created>
  <dcterms:modified xsi:type="dcterms:W3CDTF">2024-03-10T11:28:35Z</dcterms:modified>
</cp:coreProperties>
</file>