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7" r:id="rId3"/>
    <p:sldId id="271" r:id="rId4"/>
    <p:sldId id="268" r:id="rId5"/>
    <p:sldId id="258" r:id="rId6"/>
    <p:sldId id="260" r:id="rId7"/>
    <p:sldId id="257" r:id="rId8"/>
    <p:sldId id="261" r:id="rId9"/>
    <p:sldId id="262" r:id="rId10"/>
    <p:sldId id="272" r:id="rId11"/>
    <p:sldId id="273" r:id="rId12"/>
    <p:sldId id="263" r:id="rId13"/>
    <p:sldId id="274" r:id="rId14"/>
    <p:sldId id="275" r:id="rId15"/>
    <p:sldId id="269" r:id="rId16"/>
    <p:sldId id="27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2AC24A9-CCB6-4F8D-B8DB-C2F3692CFA5A}" type="datetimeFigureOut">
              <a:rPr lang="en-US" smtClean="0"/>
              <a:t>3/29/2024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B2DC25EE-239B-4C5F-AAD1-255A7D5F1EE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62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639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218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444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912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302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176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728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74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589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235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355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224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192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290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02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239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3/29/2024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373381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FE3B-D54E-0E8A-6ADA-1E1C9AF8D492}"/>
              </a:ext>
            </a:extLst>
          </p:cNvPr>
          <p:cNvSpPr>
            <a:spLocks noGrp="1"/>
          </p:cNvSpPr>
          <p:nvPr>
            <p:ph type="ctrTitle"/>
          </p:nvPr>
        </p:nvSpPr>
        <p:spPr>
          <a:xfrm>
            <a:off x="2789853" y="1678665"/>
            <a:ext cx="6478549" cy="1750335"/>
          </a:xfrm>
        </p:spPr>
        <p:txBody>
          <a:bodyPr>
            <a:normAutofit/>
          </a:bodyPr>
          <a:lstStyle/>
          <a:p>
            <a:pPr>
              <a:lnSpc>
                <a:spcPct val="90000"/>
              </a:lnSpc>
            </a:pPr>
            <a:r>
              <a:rPr lang="en-US" dirty="0"/>
              <a:t>BANK LOAN CASE STUDY</a:t>
            </a:r>
            <a:endParaRPr lang="en-IN" dirty="0"/>
          </a:p>
        </p:txBody>
      </p:sp>
      <p:sp>
        <p:nvSpPr>
          <p:cNvPr id="3" name="Subtitle 2">
            <a:extLst>
              <a:ext uri="{FF2B5EF4-FFF2-40B4-BE49-F238E27FC236}">
                <a16:creationId xmlns:a16="http://schemas.microsoft.com/office/drawing/2014/main" id="{85720624-D76F-889E-BBEC-3E30EAD3D23E}"/>
              </a:ext>
            </a:extLst>
          </p:cNvPr>
          <p:cNvSpPr>
            <a:spLocks noGrp="1"/>
          </p:cNvSpPr>
          <p:nvPr>
            <p:ph type="subTitle" idx="1"/>
          </p:nvPr>
        </p:nvSpPr>
        <p:spPr>
          <a:xfrm>
            <a:off x="5380563" y="4050833"/>
            <a:ext cx="3893440" cy="1096899"/>
          </a:xfrm>
        </p:spPr>
        <p:txBody>
          <a:bodyPr>
            <a:normAutofit/>
          </a:bodyPr>
          <a:lstStyle/>
          <a:p>
            <a:r>
              <a:rPr lang="en-US" dirty="0"/>
              <a:t>Project no. 6</a:t>
            </a:r>
            <a:r>
              <a:rPr lang="en-IN" dirty="0"/>
              <a:t> :- USING EXCEL STATISTICS</a:t>
            </a:r>
            <a:endParaRPr lang="en-US" dirty="0"/>
          </a:p>
        </p:txBody>
      </p:sp>
    </p:spTree>
    <p:extLst>
      <p:ext uri="{BB962C8B-B14F-4D97-AF65-F5344CB8AC3E}">
        <p14:creationId xmlns:p14="http://schemas.microsoft.com/office/powerpoint/2010/main" val="19048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710B-BDD1-31FF-41F9-D589E8970EC2}"/>
              </a:ext>
            </a:extLst>
          </p:cNvPr>
          <p:cNvSpPr>
            <a:spLocks noGrp="1"/>
          </p:cNvSpPr>
          <p:nvPr>
            <p:ph type="title"/>
          </p:nvPr>
        </p:nvSpPr>
        <p:spPr/>
        <p:txBody>
          <a:bodyPr>
            <a:normAutofit fontScale="90000"/>
          </a:bodyPr>
          <a:lstStyle/>
          <a:p>
            <a:r>
              <a:rPr lang="en-US" sz="4400" dirty="0">
                <a:solidFill>
                  <a:srgbClr val="262626"/>
                </a:solidFill>
              </a:rPr>
              <a:t>D. Perform Univariate, Segmented Univariate and Bivariate Analysis</a:t>
            </a:r>
            <a:endParaRPr lang="en-IN" dirty="0"/>
          </a:p>
        </p:txBody>
      </p:sp>
      <p:pic>
        <p:nvPicPr>
          <p:cNvPr id="5" name="Content Placeholder 4">
            <a:extLst>
              <a:ext uri="{FF2B5EF4-FFF2-40B4-BE49-F238E27FC236}">
                <a16:creationId xmlns:a16="http://schemas.microsoft.com/office/drawing/2014/main" id="{503B8E21-7B17-07BA-19C2-4AD8A158EB40}"/>
              </a:ext>
            </a:extLst>
          </p:cNvPr>
          <p:cNvPicPr>
            <a:picLocks noGrp="1" noChangeAspect="1"/>
          </p:cNvPicPr>
          <p:nvPr>
            <p:ph idx="1"/>
          </p:nvPr>
        </p:nvPicPr>
        <p:blipFill>
          <a:blip r:embed="rId2"/>
          <a:stretch>
            <a:fillRect/>
          </a:stretch>
        </p:blipFill>
        <p:spPr>
          <a:xfrm>
            <a:off x="1920157" y="2557463"/>
            <a:ext cx="8351685" cy="3317875"/>
          </a:xfrm>
        </p:spPr>
      </p:pic>
    </p:spTree>
    <p:extLst>
      <p:ext uri="{BB962C8B-B14F-4D97-AF65-F5344CB8AC3E}">
        <p14:creationId xmlns:p14="http://schemas.microsoft.com/office/powerpoint/2010/main" val="35933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18F7-8CE8-9A84-7A76-8653626D20B2}"/>
              </a:ext>
            </a:extLst>
          </p:cNvPr>
          <p:cNvSpPr>
            <a:spLocks noGrp="1"/>
          </p:cNvSpPr>
          <p:nvPr>
            <p:ph type="title"/>
          </p:nvPr>
        </p:nvSpPr>
        <p:spPr/>
        <p:txBody>
          <a:bodyPr>
            <a:normAutofit fontScale="90000"/>
          </a:bodyPr>
          <a:lstStyle/>
          <a:p>
            <a:r>
              <a:rPr lang="en-US" sz="4400" dirty="0">
                <a:solidFill>
                  <a:srgbClr val="262626"/>
                </a:solidFill>
              </a:rPr>
              <a:t>D. Perform Univariate, Segmented Univariate and Bivariate Analysis</a:t>
            </a:r>
            <a:endParaRPr lang="en-IN" dirty="0"/>
          </a:p>
        </p:txBody>
      </p:sp>
      <p:sp>
        <p:nvSpPr>
          <p:cNvPr id="3" name="Content Placeholder 2">
            <a:extLst>
              <a:ext uri="{FF2B5EF4-FFF2-40B4-BE49-F238E27FC236}">
                <a16:creationId xmlns:a16="http://schemas.microsoft.com/office/drawing/2014/main" id="{5602FC72-C477-F705-0B5E-F16CD7045239}"/>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DE534558-73B6-6811-9B05-9BCB33392530}"/>
              </a:ext>
            </a:extLst>
          </p:cNvPr>
          <p:cNvPicPr>
            <a:picLocks noChangeAspect="1"/>
          </p:cNvPicPr>
          <p:nvPr/>
        </p:nvPicPr>
        <p:blipFill>
          <a:blip r:embed="rId2"/>
          <a:stretch>
            <a:fillRect/>
          </a:stretch>
        </p:blipFill>
        <p:spPr>
          <a:xfrm>
            <a:off x="1442720" y="2285999"/>
            <a:ext cx="9377680" cy="3810001"/>
          </a:xfrm>
          <a:prstGeom prst="rect">
            <a:avLst/>
          </a:prstGeom>
        </p:spPr>
      </p:pic>
    </p:spTree>
    <p:extLst>
      <p:ext uri="{BB962C8B-B14F-4D97-AF65-F5344CB8AC3E}">
        <p14:creationId xmlns:p14="http://schemas.microsoft.com/office/powerpoint/2010/main" val="129363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6" name="Picture 35">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5" name="Rectangle 44">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8" name="Picture 37">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9" name="Picture 38">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05620A0-83A7-B2F8-4E19-DD3E0521C75A}"/>
              </a:ext>
            </a:extLst>
          </p:cNvPr>
          <p:cNvSpPr>
            <a:spLocks noGrp="1"/>
          </p:cNvSpPr>
          <p:nvPr>
            <p:ph type="title"/>
          </p:nvPr>
        </p:nvSpPr>
        <p:spPr>
          <a:xfrm>
            <a:off x="1295402" y="982132"/>
            <a:ext cx="3660056" cy="1325373"/>
          </a:xfrm>
        </p:spPr>
        <p:txBody>
          <a:bodyPr anchor="b">
            <a:normAutofit/>
          </a:bodyPr>
          <a:lstStyle/>
          <a:p>
            <a:pPr>
              <a:lnSpc>
                <a:spcPct val="90000"/>
              </a:lnSpc>
            </a:pPr>
            <a:r>
              <a:rPr lang="en-US" sz="2400" dirty="0">
                <a:solidFill>
                  <a:srgbClr val="262626"/>
                </a:solidFill>
              </a:rPr>
              <a:t>E. Identify Top Correlations for Different scenarios.</a:t>
            </a:r>
            <a:br>
              <a:rPr lang="en-US" sz="2400" dirty="0">
                <a:solidFill>
                  <a:srgbClr val="262626"/>
                </a:solidFill>
              </a:rPr>
            </a:br>
            <a:endParaRPr lang="en-IN" sz="2400" dirty="0">
              <a:solidFill>
                <a:srgbClr val="262626"/>
              </a:solidFill>
            </a:endParaRPr>
          </a:p>
        </p:txBody>
      </p:sp>
      <p:cxnSp>
        <p:nvCxnSpPr>
          <p:cNvPr id="46" name="Straight Connector 45">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A169372-74E2-33BF-959B-7C261526371F}"/>
              </a:ext>
            </a:extLst>
          </p:cNvPr>
          <p:cNvSpPr>
            <a:spLocks noGrp="1"/>
          </p:cNvSpPr>
          <p:nvPr>
            <p:ph idx="1"/>
          </p:nvPr>
        </p:nvSpPr>
        <p:spPr>
          <a:xfrm>
            <a:off x="1295401" y="2493774"/>
            <a:ext cx="3660057" cy="3382094"/>
          </a:xfrm>
        </p:spPr>
        <p:txBody>
          <a:bodyPr>
            <a:normAutofit/>
          </a:bodyPr>
          <a:lstStyle/>
          <a:p>
            <a:pPr algn="ctr">
              <a:lnSpc>
                <a:spcPct val="90000"/>
              </a:lnSpc>
              <a:buFont typeface="Arial" panose="020B0604020202020204" pitchFamily="34" charset="0"/>
              <a:buChar char="•"/>
            </a:pPr>
            <a:r>
              <a:rPr lang="en-US" sz="1600" b="0" i="0">
                <a:solidFill>
                  <a:srgbClr val="262626"/>
                </a:solidFill>
                <a:effectLst/>
                <a:latin typeface="Manrope"/>
              </a:rPr>
              <a:t> Segment the dataset based on different scenarios (e.g., clients with payment difficulties and all other cases) and identify the top correlations for each segmented data using Excel functions.</a:t>
            </a:r>
          </a:p>
          <a:p>
            <a:pPr algn="ctr">
              <a:lnSpc>
                <a:spcPct val="90000"/>
              </a:lnSpc>
              <a:buFont typeface="Arial" panose="020B0604020202020204" pitchFamily="34" charset="0"/>
              <a:buChar char="•"/>
            </a:pPr>
            <a:r>
              <a:rPr lang="en-US" sz="1600" b="1" i="0">
                <a:solidFill>
                  <a:srgbClr val="262626"/>
                </a:solidFill>
                <a:effectLst/>
                <a:latin typeface="Manrope"/>
              </a:rPr>
              <a:t>Hint: </a:t>
            </a:r>
            <a:r>
              <a:rPr lang="en-US" sz="1600" b="0" i="0">
                <a:solidFill>
                  <a:srgbClr val="262626"/>
                </a:solidFill>
                <a:effectLst/>
                <a:latin typeface="Manrope"/>
              </a:rPr>
              <a:t>Utilize Excel functions like CORREL to calculate correlation coefficients between variables and the target variable within each segment. Rank the correlations to identify the top indicators of loan default for each scenario.</a:t>
            </a:r>
          </a:p>
        </p:txBody>
      </p:sp>
      <p:pic>
        <p:nvPicPr>
          <p:cNvPr id="6" name="Picture 5">
            <a:extLst>
              <a:ext uri="{FF2B5EF4-FFF2-40B4-BE49-F238E27FC236}">
                <a16:creationId xmlns:a16="http://schemas.microsoft.com/office/drawing/2014/main" id="{22B96179-A3ED-C395-2885-60BC46F3A708}"/>
              </a:ext>
            </a:extLst>
          </p:cNvPr>
          <p:cNvPicPr>
            <a:picLocks noChangeAspect="1"/>
          </p:cNvPicPr>
          <p:nvPr/>
        </p:nvPicPr>
        <p:blipFill>
          <a:blip r:embed="rId5"/>
          <a:stretch>
            <a:fillRect/>
          </a:stretch>
        </p:blipFill>
        <p:spPr>
          <a:xfrm>
            <a:off x="4955458" y="980347"/>
            <a:ext cx="5932676" cy="3774527"/>
          </a:xfrm>
          <a:prstGeom prst="rect">
            <a:avLst/>
          </a:prstGeom>
          <a:ln w="57150" cmpd="thickThin">
            <a:solidFill>
              <a:srgbClr val="7F7F7F"/>
            </a:solidFill>
            <a:miter lim="800000"/>
          </a:ln>
        </p:spPr>
      </p:pic>
    </p:spTree>
    <p:extLst>
      <p:ext uri="{BB962C8B-B14F-4D97-AF65-F5344CB8AC3E}">
        <p14:creationId xmlns:p14="http://schemas.microsoft.com/office/powerpoint/2010/main" val="41536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0875-9046-E89E-FE06-8B73DA49E858}"/>
              </a:ext>
            </a:extLst>
          </p:cNvPr>
          <p:cNvSpPr>
            <a:spLocks noGrp="1"/>
          </p:cNvSpPr>
          <p:nvPr>
            <p:ph type="title"/>
          </p:nvPr>
        </p:nvSpPr>
        <p:spPr/>
        <p:txBody>
          <a:bodyPr>
            <a:normAutofit fontScale="90000"/>
          </a:bodyPr>
          <a:lstStyle/>
          <a:p>
            <a:r>
              <a:rPr lang="en-US" sz="4400" dirty="0">
                <a:solidFill>
                  <a:srgbClr val="262626"/>
                </a:solidFill>
              </a:rPr>
              <a:t>E. Identify Top Correlations for Different scenarios.</a:t>
            </a:r>
            <a:endParaRPr lang="en-IN" dirty="0"/>
          </a:p>
        </p:txBody>
      </p:sp>
      <p:pic>
        <p:nvPicPr>
          <p:cNvPr id="5" name="Content Placeholder 4">
            <a:extLst>
              <a:ext uri="{FF2B5EF4-FFF2-40B4-BE49-F238E27FC236}">
                <a16:creationId xmlns:a16="http://schemas.microsoft.com/office/drawing/2014/main" id="{F5FB5787-7911-C53D-4D12-E57688B38697}"/>
              </a:ext>
            </a:extLst>
          </p:cNvPr>
          <p:cNvPicPr>
            <a:picLocks noGrp="1" noChangeAspect="1"/>
          </p:cNvPicPr>
          <p:nvPr>
            <p:ph idx="1"/>
          </p:nvPr>
        </p:nvPicPr>
        <p:blipFill>
          <a:blip r:embed="rId2"/>
          <a:stretch>
            <a:fillRect/>
          </a:stretch>
        </p:blipFill>
        <p:spPr>
          <a:xfrm>
            <a:off x="1295400" y="2438400"/>
            <a:ext cx="9601200" cy="3809999"/>
          </a:xfrm>
        </p:spPr>
      </p:pic>
    </p:spTree>
    <p:extLst>
      <p:ext uri="{BB962C8B-B14F-4D97-AF65-F5344CB8AC3E}">
        <p14:creationId xmlns:p14="http://schemas.microsoft.com/office/powerpoint/2010/main" val="307505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79B8-B1AE-5A36-4A9D-CC36E713D9A2}"/>
              </a:ext>
            </a:extLst>
          </p:cNvPr>
          <p:cNvSpPr>
            <a:spLocks noGrp="1"/>
          </p:cNvSpPr>
          <p:nvPr>
            <p:ph type="title"/>
          </p:nvPr>
        </p:nvSpPr>
        <p:spPr/>
        <p:txBody>
          <a:bodyPr>
            <a:normAutofit fontScale="90000"/>
          </a:bodyPr>
          <a:lstStyle/>
          <a:p>
            <a:r>
              <a:rPr lang="en-US" sz="4400" dirty="0">
                <a:solidFill>
                  <a:srgbClr val="262626"/>
                </a:solidFill>
              </a:rPr>
              <a:t>E. Identify Top Correlations for Different scenarios.</a:t>
            </a:r>
            <a:endParaRPr lang="en-IN" dirty="0"/>
          </a:p>
        </p:txBody>
      </p:sp>
      <p:pic>
        <p:nvPicPr>
          <p:cNvPr id="5" name="Content Placeholder 4">
            <a:extLst>
              <a:ext uri="{FF2B5EF4-FFF2-40B4-BE49-F238E27FC236}">
                <a16:creationId xmlns:a16="http://schemas.microsoft.com/office/drawing/2014/main" id="{6D4A0D68-36D1-3E8B-2F08-45DAAED82A85}"/>
              </a:ext>
            </a:extLst>
          </p:cNvPr>
          <p:cNvPicPr>
            <a:picLocks noGrp="1" noChangeAspect="1"/>
          </p:cNvPicPr>
          <p:nvPr>
            <p:ph idx="1"/>
          </p:nvPr>
        </p:nvPicPr>
        <p:blipFill>
          <a:blip r:embed="rId2"/>
          <a:stretch>
            <a:fillRect/>
          </a:stretch>
        </p:blipFill>
        <p:spPr>
          <a:xfrm>
            <a:off x="1295400" y="2407920"/>
            <a:ext cx="10043160" cy="3322320"/>
          </a:xfrm>
        </p:spPr>
      </p:pic>
    </p:spTree>
    <p:extLst>
      <p:ext uri="{BB962C8B-B14F-4D97-AF65-F5344CB8AC3E}">
        <p14:creationId xmlns:p14="http://schemas.microsoft.com/office/powerpoint/2010/main" val="355283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solidFill>
                  <a:schemeClr val="tx1"/>
                </a:solidFill>
              </a:rPr>
              <a:t>We clean the data , get rid of the null values , duplicate values blank cells.</a:t>
            </a:r>
          </a:p>
          <a:p>
            <a:pPr algn="just">
              <a:buFont typeface="Wingdings" panose="05000000000000000000" pitchFamily="2" charset="2"/>
              <a:buChar char="Ø"/>
            </a:pPr>
            <a:r>
              <a:rPr lang="en-US" sz="2000" dirty="0">
                <a:solidFill>
                  <a:schemeClr val="tx1"/>
                </a:solidFill>
              </a:rPr>
              <a:t>Apply the knowledge of EXCEL and STATISTICS and get the desired output of all the 5 tasks that were required.</a:t>
            </a:r>
          </a:p>
          <a:p>
            <a:pPr algn="just">
              <a:buFont typeface="Wingdings" panose="05000000000000000000" pitchFamily="2" charset="2"/>
              <a:buChar char="Ø"/>
            </a:pPr>
            <a:r>
              <a:rPr lang="en-US" sz="2000" dirty="0">
                <a:solidFill>
                  <a:schemeClr val="tx1"/>
                </a:solidFill>
              </a:rPr>
              <a:t>Handling the first task took the longest time and for the rest of the task time required started to decline as compared to first task.</a:t>
            </a:r>
          </a:p>
          <a:p>
            <a:pPr algn="just">
              <a:buFont typeface="Wingdings" panose="05000000000000000000" pitchFamily="2" charset="2"/>
              <a:buChar char="Ø"/>
            </a:pPr>
            <a:r>
              <a:rPr lang="en-US" sz="2000" dirty="0">
                <a:solidFill>
                  <a:schemeClr val="tx1"/>
                </a:solidFill>
              </a:rPr>
              <a:t>We got all the tasks done and the knowledge of Excel increased a lot , overall it was a Very good project.</a:t>
            </a:r>
            <a:endParaRPr lang="en-IN" sz="2000" dirty="0">
              <a:solidFill>
                <a:schemeClr val="tx1"/>
              </a:solidFill>
            </a:endParaRPr>
          </a:p>
        </p:txBody>
      </p:sp>
    </p:spTree>
    <p:extLst>
      <p:ext uri="{BB962C8B-B14F-4D97-AF65-F5344CB8AC3E}">
        <p14:creationId xmlns:p14="http://schemas.microsoft.com/office/powerpoint/2010/main" val="96240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1400" dirty="0">
                <a:solidFill>
                  <a:schemeClr val="tx1"/>
                </a:solidFill>
              </a:rPr>
              <a:t>From the above analysis, we can find out what kind of people can repay loan, what kinds of loan people  taking loans coming from what background, what is the source of income, for what type of people, the loan the applications are refused and based on which conditions.</a:t>
            </a:r>
          </a:p>
          <a:p>
            <a:pPr algn="just">
              <a:buFont typeface="Wingdings" panose="05000000000000000000" pitchFamily="2" charset="2"/>
              <a:buChar char="Ø"/>
            </a:pPr>
            <a:r>
              <a:rPr lang="en-US" sz="1400" dirty="0"/>
              <a:t>RESULTS:-</a:t>
            </a:r>
          </a:p>
          <a:p>
            <a:pPr algn="just">
              <a:buFont typeface="Wingdings" panose="05000000000000000000" pitchFamily="2" charset="2"/>
              <a:buChar char="Ø"/>
            </a:pPr>
            <a:r>
              <a:rPr lang="en-US" sz="1400" dirty="0"/>
              <a:t> 1. People with academic degree have less defaults. 2. People prefer cash loans more than any other type. 3. People with secondary/secondary special as education type have more chances of defaulting loans. 4. People who have less than 5 years of employment have high default rate. 5. Focused variable for application file – Target. 6. Focused variable for Previous application file – NAME_CONTRACT_STATUS. 7. Important fields to consider for loan repayment are – 8. NAME_EDUCATION_TYPE 9. AMT_INCOME_TOTAL 10. DAYS_EMPLOYED 11. AMT_CREDIT 12. People with lower total income are more likely to default. 13. People with high Credit amount are less likely to default.</a:t>
            </a:r>
            <a:endParaRPr lang="en-US" sz="1400" dirty="0">
              <a:solidFill>
                <a:schemeClr val="tx1"/>
              </a:solidFill>
            </a:endParaRPr>
          </a:p>
          <a:p>
            <a:pPr algn="just">
              <a:buFont typeface="Wingdings" panose="05000000000000000000" pitchFamily="2" charset="2"/>
              <a:buChar char="Ø"/>
            </a:pPr>
            <a:r>
              <a:rPr lang="en-US" sz="1400" b="1" i="1" u="sng" dirty="0">
                <a:solidFill>
                  <a:schemeClr val="tx1"/>
                </a:solidFill>
              </a:rPr>
              <a:t>EXCEL LINK </a:t>
            </a:r>
          </a:p>
          <a:p>
            <a:pPr algn="just">
              <a:buFont typeface="Wingdings" panose="05000000000000000000" pitchFamily="2" charset="2"/>
              <a:buChar char="Ø"/>
            </a:pPr>
            <a:r>
              <a:rPr lang="en-US" sz="1400" b="1" i="1" u="sng" dirty="0">
                <a:solidFill>
                  <a:schemeClr val="tx1"/>
                </a:solidFill>
              </a:rPr>
              <a:t>GOOGLE DRIVE LINK</a:t>
            </a:r>
          </a:p>
          <a:p>
            <a:pPr algn="just">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202813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7C6-1A48-EFC9-3958-25F732B6ECD7}"/>
              </a:ext>
            </a:extLst>
          </p:cNvPr>
          <p:cNvSpPr>
            <a:spLocks noGrp="1"/>
          </p:cNvSpPr>
          <p:nvPr>
            <p:ph type="title"/>
          </p:nvPr>
        </p:nvSpPr>
        <p:spPr>
          <a:xfrm>
            <a:off x="677334" y="609600"/>
            <a:ext cx="10752665" cy="3403600"/>
          </a:xfrm>
        </p:spPr>
        <p:txBody>
          <a:bodyPr/>
          <a:lstStyle/>
          <a:p>
            <a:pPr algn="ctr"/>
            <a:br>
              <a:rPr lang="en-US" dirty="0">
                <a:solidFill>
                  <a:schemeClr val="tx1"/>
                </a:solidFill>
              </a:rPr>
            </a:br>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21933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2000" b="0" i="0" dirty="0">
                <a:solidFill>
                  <a:schemeClr val="tx1"/>
                </a:solidFill>
                <a:effectLst/>
              </a:rPr>
              <a:t>Conduct Exploratory Data Analysis(EDA) as a Data Analyst at a finance company specializing in lending loans to urban customers. The company faces a challenges of customers with insufficient credit history exploiting the systema and defaulting on loans. The goal is to use EDA to analyze patterns in data and ensure that qualified applicants are not rejected.</a:t>
            </a:r>
          </a:p>
          <a:p>
            <a:pPr algn="just">
              <a:buFont typeface="Wingdings" panose="05000000000000000000" pitchFamily="2" charset="2"/>
              <a:buChar char="Ø"/>
            </a:pPr>
            <a:r>
              <a:rPr lang="en-US" sz="2000" dirty="0">
                <a:solidFill>
                  <a:schemeClr val="tx1"/>
                </a:solidFill>
              </a:rPr>
              <a:t>The dataset includes information on loan applications , categorized into customers with payment difficulties(late payments on installments) and those without payment issues. Four possible outcomes of a loan applications are Approved , Cancelled , Refused , &amp; Unused offer.</a:t>
            </a:r>
          </a:p>
          <a:p>
            <a:pPr algn="just">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415471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solidFill>
                  <a:schemeClr val="tx1"/>
                </a:solidFill>
              </a:rPr>
              <a:t>The business objectives are to identify patterns indicating if a customer will struggle with installment payments. This information can be used to make decisions such as denying loans, reducing loan amounts, or lending at higher interest rates to risky applicants. The company aims to understand key factors behind loan defaults for better decision-making in loan approval.</a:t>
            </a:r>
          </a:p>
          <a:p>
            <a:pPr algn="just">
              <a:buFont typeface="Wingdings" panose="05000000000000000000" pitchFamily="2" charset="2"/>
              <a:buChar char="Ø"/>
            </a:pPr>
            <a:r>
              <a:rPr lang="en-US" sz="2000" dirty="0">
                <a:solidFill>
                  <a:schemeClr val="tx1"/>
                </a:solidFill>
              </a:rPr>
              <a:t>The context of risk analysis in banking and financial services is crucial to understanding the project , including the significance of various variables in predicting and mitigating loan default risks.</a:t>
            </a:r>
          </a:p>
          <a:p>
            <a:pPr algn="just">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14247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1C05-794F-ED88-0DC9-22EE6C3FD9F1}"/>
              </a:ext>
            </a:extLst>
          </p:cNvPr>
          <p:cNvSpPr>
            <a:spLocks noGrp="1"/>
          </p:cNvSpPr>
          <p:nvPr>
            <p:ph type="title"/>
          </p:nvPr>
        </p:nvSpPr>
        <p:spPr/>
        <p:txBody>
          <a:bodyPr/>
          <a:lstStyle/>
          <a:p>
            <a:r>
              <a:rPr lang="en-US" dirty="0"/>
              <a:t>APPROACH AND TECH STACK</a:t>
            </a:r>
            <a:endParaRPr lang="en-IN" dirty="0"/>
          </a:p>
        </p:txBody>
      </p:sp>
      <p:sp>
        <p:nvSpPr>
          <p:cNvPr id="3" name="Content Placeholder 2">
            <a:extLst>
              <a:ext uri="{FF2B5EF4-FFF2-40B4-BE49-F238E27FC236}">
                <a16:creationId xmlns:a16="http://schemas.microsoft.com/office/drawing/2014/main" id="{7BA79D52-C0C6-D3F7-39A4-2CA90800658C}"/>
              </a:ext>
            </a:extLst>
          </p:cNvPr>
          <p:cNvSpPr>
            <a:spLocks noGrp="1"/>
          </p:cNvSpPr>
          <p:nvPr>
            <p:ph idx="1"/>
          </p:nvPr>
        </p:nvSpPr>
        <p:spPr/>
        <p:txBody>
          <a:bodyPr>
            <a:normAutofit/>
          </a:bodyPr>
          <a:lstStyle/>
          <a:p>
            <a:pPr algn="just">
              <a:buFont typeface="Wingdings" panose="05000000000000000000" pitchFamily="2" charset="2"/>
              <a:buChar char="Ø"/>
            </a:pPr>
            <a:r>
              <a:rPr lang="en-US" sz="2000" b="0" i="0" dirty="0">
                <a:solidFill>
                  <a:schemeClr val="tx1"/>
                </a:solidFill>
                <a:effectLst/>
              </a:rPr>
              <a:t>The focus is on mitigating default risks, , particularly from customers with insufficient credit history. The dataset comprises two categories : customers with payment difficulties and those without. Four possible loan applications outcomes exist: Approved , Cancelled , Refused , and</a:t>
            </a:r>
          </a:p>
          <a:p>
            <a:pPr algn="just">
              <a:buFont typeface="Wingdings" panose="05000000000000000000" pitchFamily="2" charset="2"/>
              <a:buChar char="Ø"/>
            </a:pPr>
            <a:r>
              <a:rPr lang="en-US" sz="2000" dirty="0">
                <a:solidFill>
                  <a:schemeClr val="tx1"/>
                </a:solidFill>
              </a:rPr>
              <a:t>TECH-STACK USED: MS EXCEL , VISUALIAZATION.</a:t>
            </a:r>
            <a:endParaRPr lang="en-IN" sz="2000" dirty="0">
              <a:solidFill>
                <a:schemeClr val="tx1"/>
              </a:solidFill>
            </a:endParaRPr>
          </a:p>
        </p:txBody>
      </p:sp>
    </p:spTree>
    <p:extLst>
      <p:ext uri="{BB962C8B-B14F-4D97-AF65-F5344CB8AC3E}">
        <p14:creationId xmlns:p14="http://schemas.microsoft.com/office/powerpoint/2010/main" val="72026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CAC9-59FF-063A-9DCB-CA3FA9D3A908}"/>
              </a:ext>
            </a:extLst>
          </p:cNvPr>
          <p:cNvSpPr>
            <a:spLocks noGrp="1"/>
          </p:cNvSpPr>
          <p:nvPr>
            <p:ph type="title"/>
          </p:nvPr>
        </p:nvSpPr>
        <p:spPr/>
        <p:txBody>
          <a:bodyPr>
            <a:normAutofit fontScale="90000"/>
          </a:bodyPr>
          <a:lstStyle/>
          <a:p>
            <a:pPr algn="ctr"/>
            <a:r>
              <a:rPr lang="en-US" dirty="0"/>
              <a:t>TASK TO CARRY OUT IN THIS PROJECT</a:t>
            </a:r>
            <a:endParaRPr lang="en-IN" dirty="0"/>
          </a:p>
        </p:txBody>
      </p:sp>
      <p:sp>
        <p:nvSpPr>
          <p:cNvPr id="3" name="Content Placeholder 2">
            <a:extLst>
              <a:ext uri="{FF2B5EF4-FFF2-40B4-BE49-F238E27FC236}">
                <a16:creationId xmlns:a16="http://schemas.microsoft.com/office/drawing/2014/main" id="{A0DDB7DF-98B9-6352-DA9A-4CAE1541E594}"/>
              </a:ext>
            </a:extLst>
          </p:cNvPr>
          <p:cNvSpPr>
            <a:spLocks noGrp="1"/>
          </p:cNvSpPr>
          <p:nvPr>
            <p:ph idx="1"/>
          </p:nvPr>
        </p:nvSpPr>
        <p:spPr/>
        <p:txBody>
          <a:bodyPr>
            <a:normAutofit/>
          </a:bodyPr>
          <a:lstStyle/>
          <a:p>
            <a:r>
              <a:rPr lang="en-US" dirty="0"/>
              <a:t>TASKS :-</a:t>
            </a:r>
          </a:p>
          <a:p>
            <a:pPr marL="457200" indent="-457200">
              <a:buFont typeface="+mj-lt"/>
              <a:buAutoNum type="alphaUcPeriod"/>
            </a:pPr>
            <a:r>
              <a:rPr lang="en-US" dirty="0"/>
              <a:t>Identify Missing Data and Deal with it Appropriately</a:t>
            </a:r>
          </a:p>
          <a:p>
            <a:pPr>
              <a:buFont typeface="+mj-lt"/>
              <a:buAutoNum type="alphaUcPeriod"/>
            </a:pPr>
            <a:r>
              <a:rPr lang="en-US" dirty="0"/>
              <a:t>  Identify Outliers in the dataset.</a:t>
            </a:r>
          </a:p>
          <a:p>
            <a:pPr>
              <a:buFont typeface="+mj-lt"/>
              <a:buAutoNum type="alphaUcPeriod"/>
            </a:pPr>
            <a:r>
              <a:rPr lang="en-US" dirty="0"/>
              <a:t>  Analyze Data Imbalance</a:t>
            </a:r>
          </a:p>
          <a:p>
            <a:pPr>
              <a:buFont typeface="+mj-lt"/>
              <a:buAutoNum type="alphaUcPeriod"/>
            </a:pPr>
            <a:r>
              <a:rPr lang="en-US" dirty="0"/>
              <a:t>  Perform Univariate, Segmented Univariate and Bivariate Analysis.</a:t>
            </a:r>
          </a:p>
          <a:p>
            <a:pPr>
              <a:buFont typeface="+mj-lt"/>
              <a:buAutoNum type="alphaUcPeriod"/>
            </a:pPr>
            <a:r>
              <a:rPr lang="en-US" dirty="0"/>
              <a:t>Identify Top Correlations for Different scenarios.</a:t>
            </a:r>
          </a:p>
        </p:txBody>
      </p:sp>
    </p:spTree>
    <p:extLst>
      <p:ext uri="{BB962C8B-B14F-4D97-AF65-F5344CB8AC3E}">
        <p14:creationId xmlns:p14="http://schemas.microsoft.com/office/powerpoint/2010/main" val="94348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3" name="Picture 62">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8" name="Rectangle 77">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5" name="Picture 64">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6" name="Picture 65">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85DC70B-9BC7-287B-EE7C-C6C26415F7BC}"/>
              </a:ext>
            </a:extLst>
          </p:cNvPr>
          <p:cNvSpPr>
            <a:spLocks noGrp="1"/>
          </p:cNvSpPr>
          <p:nvPr>
            <p:ph type="title"/>
          </p:nvPr>
        </p:nvSpPr>
        <p:spPr>
          <a:xfrm>
            <a:off x="1092643" y="1092200"/>
            <a:ext cx="2928751" cy="2668057"/>
          </a:xfrm>
        </p:spPr>
        <p:txBody>
          <a:bodyPr>
            <a:normAutofit/>
          </a:bodyPr>
          <a:lstStyle/>
          <a:p>
            <a:pPr marL="457200" indent="-457200">
              <a:lnSpc>
                <a:spcPct val="90000"/>
              </a:lnSpc>
              <a:buFont typeface="+mj-lt"/>
              <a:buAutoNum type="alphaUcPeriod"/>
            </a:pPr>
            <a:r>
              <a:rPr lang="en-US" sz="3100" dirty="0">
                <a:solidFill>
                  <a:srgbClr val="262626"/>
                </a:solidFill>
              </a:rPr>
              <a:t>Identify Missing Data and Deal with it Appropriately</a:t>
            </a:r>
          </a:p>
        </p:txBody>
      </p:sp>
      <p:sp>
        <p:nvSpPr>
          <p:cNvPr id="3" name="Content Placeholder 2">
            <a:extLst>
              <a:ext uri="{FF2B5EF4-FFF2-40B4-BE49-F238E27FC236}">
                <a16:creationId xmlns:a16="http://schemas.microsoft.com/office/drawing/2014/main" id="{0D21669C-E75F-7529-8004-0A3FF348BFF2}"/>
              </a:ext>
            </a:extLst>
          </p:cNvPr>
          <p:cNvSpPr>
            <a:spLocks noGrp="1"/>
          </p:cNvSpPr>
          <p:nvPr>
            <p:ph idx="1"/>
          </p:nvPr>
        </p:nvSpPr>
        <p:spPr>
          <a:xfrm>
            <a:off x="4554194" y="1092200"/>
            <a:ext cx="6546426" cy="2948858"/>
          </a:xfrm>
        </p:spPr>
        <p:txBody>
          <a:bodyPr>
            <a:normAutofit/>
          </a:bodyPr>
          <a:lstStyle/>
          <a:p>
            <a:pPr>
              <a:lnSpc>
                <a:spcPct val="90000"/>
              </a:lnSpc>
              <a:buFont typeface="Arial" panose="020B0604020202020204" pitchFamily="34" charset="0"/>
              <a:buChar char="•"/>
            </a:pPr>
            <a:r>
              <a:rPr lang="en-US" sz="2000" b="0" i="0">
                <a:solidFill>
                  <a:srgbClr val="262626"/>
                </a:solidFill>
                <a:effectLst/>
              </a:rPr>
              <a:t>Identify the missing data in the dataset and decide on an appropriate method to deal with it using Excel built-in functions and features.</a:t>
            </a:r>
          </a:p>
          <a:p>
            <a:pPr>
              <a:lnSpc>
                <a:spcPct val="90000"/>
              </a:lnSpc>
              <a:buFont typeface="Arial" panose="020B0604020202020204" pitchFamily="34" charset="0"/>
              <a:buChar char="•"/>
            </a:pPr>
            <a:r>
              <a:rPr lang="en-US" sz="2000" b="0" i="0">
                <a:solidFill>
                  <a:srgbClr val="262626"/>
                </a:solidFill>
                <a:effectLst/>
              </a:rPr>
              <a:t>Utilize Excel functions like COUNT, ISBLANK, and IF to identify missing data. Consider using functions like AVERAGE or MEDIAN for imputation or other appropriate methods available in Excel.</a:t>
            </a:r>
          </a:p>
          <a:p>
            <a:pPr>
              <a:lnSpc>
                <a:spcPct val="90000"/>
              </a:lnSpc>
              <a:buFont typeface="Arial" panose="020B0604020202020204" pitchFamily="34" charset="0"/>
              <a:buChar char="•"/>
            </a:pPr>
            <a:r>
              <a:rPr lang="en-US" sz="2000" b="0" i="0">
                <a:solidFill>
                  <a:srgbClr val="262626"/>
                </a:solidFill>
                <a:effectLst/>
              </a:rPr>
              <a:t>Create a bar chart or column chart to visualize the proportion of missing values for each variable.</a:t>
            </a:r>
          </a:p>
          <a:p>
            <a:pPr>
              <a:lnSpc>
                <a:spcPct val="90000"/>
              </a:lnSpc>
              <a:buFont typeface="Arial" panose="020B0604020202020204" pitchFamily="34" charset="0"/>
              <a:buChar char="•"/>
            </a:pPr>
            <a:endParaRPr lang="en-IN" sz="2000">
              <a:solidFill>
                <a:srgbClr val="262626"/>
              </a:solidFill>
            </a:endParaRPr>
          </a:p>
        </p:txBody>
      </p:sp>
      <p:pic>
        <p:nvPicPr>
          <p:cNvPr id="6" name="Picture 5">
            <a:extLst>
              <a:ext uri="{FF2B5EF4-FFF2-40B4-BE49-F238E27FC236}">
                <a16:creationId xmlns:a16="http://schemas.microsoft.com/office/drawing/2014/main" id="{B92C063E-EE2C-DE77-1EB0-58F03765AE15}"/>
              </a:ext>
            </a:extLst>
          </p:cNvPr>
          <p:cNvPicPr>
            <a:picLocks noChangeAspect="1"/>
          </p:cNvPicPr>
          <p:nvPr/>
        </p:nvPicPr>
        <p:blipFill>
          <a:blip r:embed="rId5"/>
          <a:stretch>
            <a:fillRect/>
          </a:stretch>
        </p:blipFill>
        <p:spPr>
          <a:xfrm>
            <a:off x="761504" y="4041058"/>
            <a:ext cx="10749330" cy="2129324"/>
          </a:xfrm>
          <a:prstGeom prst="rect">
            <a:avLst/>
          </a:prstGeom>
          <a:ln w="57150" cmpd="thickThin">
            <a:solidFill>
              <a:srgbClr val="7F7F7F"/>
            </a:solidFill>
            <a:miter lim="800000"/>
          </a:ln>
        </p:spPr>
      </p:pic>
    </p:spTree>
    <p:extLst>
      <p:ext uri="{BB962C8B-B14F-4D97-AF65-F5344CB8AC3E}">
        <p14:creationId xmlns:p14="http://schemas.microsoft.com/office/powerpoint/2010/main" val="112745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6" name="Picture 35">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8" name="Picture 37">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9" name="Picture 38">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1404638-8141-79BF-1C0B-676FCA55FA21}"/>
              </a:ext>
            </a:extLst>
          </p:cNvPr>
          <p:cNvSpPr>
            <a:spLocks noGrp="1"/>
          </p:cNvSpPr>
          <p:nvPr>
            <p:ph type="title"/>
          </p:nvPr>
        </p:nvSpPr>
        <p:spPr>
          <a:xfrm>
            <a:off x="1295402" y="982132"/>
            <a:ext cx="3660056" cy="1325373"/>
          </a:xfrm>
        </p:spPr>
        <p:txBody>
          <a:bodyPr anchor="b">
            <a:normAutofit/>
          </a:bodyPr>
          <a:lstStyle/>
          <a:p>
            <a:pPr>
              <a:lnSpc>
                <a:spcPct val="90000"/>
              </a:lnSpc>
            </a:pPr>
            <a:r>
              <a:rPr lang="en-US" sz="2800">
                <a:solidFill>
                  <a:srgbClr val="262626"/>
                </a:solidFill>
              </a:rPr>
              <a:t>B. Identify Outliers in the dataset.</a:t>
            </a:r>
            <a:br>
              <a:rPr lang="en-US" sz="2800">
                <a:solidFill>
                  <a:srgbClr val="262626"/>
                </a:solidFill>
              </a:rPr>
            </a:br>
            <a:endParaRPr lang="en-IN" sz="2800">
              <a:solidFill>
                <a:srgbClr val="262626"/>
              </a:solidFill>
            </a:endParaRPr>
          </a:p>
        </p:txBody>
      </p:sp>
      <p:cxnSp>
        <p:nvCxnSpPr>
          <p:cNvPr id="41" name="Straight Connector 40">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6189E50-F1DC-A988-E0DC-5D5130883A1D}"/>
              </a:ext>
            </a:extLst>
          </p:cNvPr>
          <p:cNvSpPr>
            <a:spLocks noGrp="1"/>
          </p:cNvSpPr>
          <p:nvPr>
            <p:ph idx="1"/>
          </p:nvPr>
        </p:nvSpPr>
        <p:spPr>
          <a:xfrm>
            <a:off x="1295401" y="2493774"/>
            <a:ext cx="3660057" cy="3382094"/>
          </a:xfrm>
        </p:spPr>
        <p:txBody>
          <a:bodyPr>
            <a:normAutofit/>
          </a:bodyPr>
          <a:lstStyle/>
          <a:p>
            <a:pPr algn="ctr">
              <a:buFont typeface="Arial" panose="020B0604020202020204" pitchFamily="34" charset="0"/>
              <a:buChar char="•"/>
            </a:pPr>
            <a:r>
              <a:rPr lang="en-US" sz="1500" b="0" i="0" dirty="0">
                <a:solidFill>
                  <a:srgbClr val="262626"/>
                </a:solidFill>
                <a:effectLst/>
              </a:rPr>
              <a:t>Detect and identify outliers in the dataset using Excel statistical functions and features, focusing on numerical variables.</a:t>
            </a:r>
          </a:p>
          <a:p>
            <a:pPr algn="ctr">
              <a:buFont typeface="Arial" panose="020B0604020202020204" pitchFamily="34" charset="0"/>
              <a:buChar char="•"/>
            </a:pPr>
            <a:r>
              <a:rPr lang="en-US" sz="1500" b="0" i="0" dirty="0">
                <a:solidFill>
                  <a:srgbClr val="262626"/>
                </a:solidFill>
                <a:effectLst/>
              </a:rPr>
              <a:t>Utilize Excel functions like QUARTILE, IQR, and conditional formatting to identify potential outliers. Consider applying thresholds or business rules to determine if the outliers are valid data points or require further investigation.</a:t>
            </a:r>
          </a:p>
          <a:p>
            <a:pPr algn="ctr">
              <a:buFont typeface="Arial" panose="020B0604020202020204" pitchFamily="34" charset="0"/>
              <a:buChar char="•"/>
            </a:pPr>
            <a:r>
              <a:rPr lang="en-US" sz="1500" b="0" i="0" dirty="0">
                <a:solidFill>
                  <a:srgbClr val="262626"/>
                </a:solidFill>
                <a:effectLst/>
              </a:rPr>
              <a:t>Create box plots or scatter plots to visualize the distribution of numerical variables and highlight the outliers.</a:t>
            </a:r>
          </a:p>
          <a:p>
            <a:pPr algn="ctr">
              <a:buFont typeface="Arial" panose="020B0604020202020204" pitchFamily="34" charset="0"/>
              <a:buChar char="•"/>
            </a:pPr>
            <a:endParaRPr lang="en-US" sz="1500" b="0" i="0" dirty="0">
              <a:solidFill>
                <a:srgbClr val="262626"/>
              </a:solidFill>
              <a:effectLst/>
            </a:endParaRPr>
          </a:p>
        </p:txBody>
      </p:sp>
      <p:pic>
        <p:nvPicPr>
          <p:cNvPr id="6" name="Picture 5">
            <a:extLst>
              <a:ext uri="{FF2B5EF4-FFF2-40B4-BE49-F238E27FC236}">
                <a16:creationId xmlns:a16="http://schemas.microsoft.com/office/drawing/2014/main" id="{40D23A0C-AE4D-5FDD-DBDA-67A0C17591E0}"/>
              </a:ext>
            </a:extLst>
          </p:cNvPr>
          <p:cNvPicPr>
            <a:picLocks noChangeAspect="1"/>
          </p:cNvPicPr>
          <p:nvPr/>
        </p:nvPicPr>
        <p:blipFill>
          <a:blip r:embed="rId5"/>
          <a:stretch>
            <a:fillRect/>
          </a:stretch>
        </p:blipFill>
        <p:spPr>
          <a:xfrm>
            <a:off x="5059679" y="731519"/>
            <a:ext cx="6422909" cy="5516879"/>
          </a:xfrm>
          <a:prstGeom prst="rect">
            <a:avLst/>
          </a:prstGeom>
          <a:ln w="57150" cmpd="thickThin">
            <a:solidFill>
              <a:srgbClr val="7F7F7F"/>
            </a:solidFill>
            <a:miter lim="800000"/>
          </a:ln>
        </p:spPr>
      </p:pic>
    </p:spTree>
    <p:extLst>
      <p:ext uri="{BB962C8B-B14F-4D97-AF65-F5344CB8AC3E}">
        <p14:creationId xmlns:p14="http://schemas.microsoft.com/office/powerpoint/2010/main" val="74973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1" name="Picture 50">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2" name="Rectangle 51">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3" name="Picture 52">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4" name="Picture 53">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7390A75-DCB0-9261-A3EE-16477A09775D}"/>
              </a:ext>
            </a:extLst>
          </p:cNvPr>
          <p:cNvSpPr>
            <a:spLocks noGrp="1"/>
          </p:cNvSpPr>
          <p:nvPr>
            <p:ph type="title"/>
          </p:nvPr>
        </p:nvSpPr>
        <p:spPr>
          <a:xfrm>
            <a:off x="7535825" y="982132"/>
            <a:ext cx="3360772" cy="1303867"/>
          </a:xfrm>
        </p:spPr>
        <p:txBody>
          <a:bodyPr>
            <a:normAutofit/>
          </a:bodyPr>
          <a:lstStyle/>
          <a:p>
            <a:pPr>
              <a:lnSpc>
                <a:spcPct val="90000"/>
              </a:lnSpc>
            </a:pPr>
            <a:r>
              <a:rPr lang="en-US" sz="2800" dirty="0"/>
              <a:t>C. Analyze Data Imbalance</a:t>
            </a:r>
            <a:br>
              <a:rPr lang="en-US" sz="2800" dirty="0"/>
            </a:br>
            <a:endParaRPr lang="en-US" sz="2800" dirty="0"/>
          </a:p>
        </p:txBody>
      </p:sp>
      <p:sp>
        <p:nvSpPr>
          <p:cNvPr id="56" name="Rectangle 55">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EB3107F-B3B1-64C8-0F18-C153D2FBBC8D}"/>
              </a:ext>
            </a:extLst>
          </p:cNvPr>
          <p:cNvPicPr>
            <a:picLocks noChangeAspect="1"/>
          </p:cNvPicPr>
          <p:nvPr/>
        </p:nvPicPr>
        <p:blipFill rotWithShape="1">
          <a:blip r:embed="rId5"/>
          <a:srcRect l="18009" r="9830"/>
          <a:stretch/>
        </p:blipFill>
        <p:spPr>
          <a:xfrm>
            <a:off x="1246135" y="1090414"/>
            <a:ext cx="5681676" cy="4515104"/>
          </a:xfrm>
          <a:prstGeom prst="rect">
            <a:avLst/>
          </a:prstGeom>
        </p:spPr>
      </p:pic>
      <p:cxnSp>
        <p:nvCxnSpPr>
          <p:cNvPr id="64" name="Straight Connector 6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5EEF536-5941-9767-FC32-62928EAED362}"/>
              </a:ext>
            </a:extLst>
          </p:cNvPr>
          <p:cNvSpPr>
            <a:spLocks noGrp="1"/>
          </p:cNvSpPr>
          <p:nvPr>
            <p:ph idx="1"/>
          </p:nvPr>
        </p:nvSpPr>
        <p:spPr>
          <a:xfrm>
            <a:off x="7535824" y="2556932"/>
            <a:ext cx="3360771" cy="3318936"/>
          </a:xfrm>
        </p:spPr>
        <p:txBody>
          <a:bodyPr>
            <a:normAutofit/>
          </a:bodyPr>
          <a:lstStyle/>
          <a:p>
            <a:pPr algn="just">
              <a:lnSpc>
                <a:spcPct val="90000"/>
              </a:lnSpc>
              <a:buFont typeface="Arial" panose="020B0604020202020204" pitchFamily="34" charset="0"/>
              <a:buChar char="•"/>
            </a:pPr>
            <a:r>
              <a:rPr lang="en-US" sz="1600" b="0" i="0" dirty="0">
                <a:effectLst/>
              </a:rPr>
              <a:t>Determine if there is data imbalance in the loan application dataset and calculate the ratio of data imbalance using Excel functions.</a:t>
            </a:r>
          </a:p>
          <a:p>
            <a:pPr algn="just">
              <a:lnSpc>
                <a:spcPct val="90000"/>
              </a:lnSpc>
              <a:buFont typeface="Arial" panose="020B0604020202020204" pitchFamily="34" charset="0"/>
              <a:buChar char="•"/>
            </a:pPr>
            <a:r>
              <a:rPr lang="en-US" sz="1600" b="0" i="0" dirty="0">
                <a:effectLst/>
              </a:rPr>
              <a:t>Utilize Excel functions like COUNTIF and SUM to calculate the proportions of each class. Compare the class frequencies to assess data imbalance.</a:t>
            </a:r>
          </a:p>
          <a:p>
            <a:pPr algn="just">
              <a:lnSpc>
                <a:spcPct val="90000"/>
              </a:lnSpc>
              <a:buFont typeface="Arial" panose="020B0604020202020204" pitchFamily="34" charset="0"/>
              <a:buChar char="•"/>
            </a:pPr>
            <a:r>
              <a:rPr lang="en-US" sz="1600" b="0" i="0" dirty="0">
                <a:solidFill>
                  <a:schemeClr val="tx1"/>
                </a:solidFill>
                <a:effectLst/>
              </a:rPr>
              <a:t>Create a pie chart or bar chart to visualize the distribution of the target variable and highlight the class imbalance.</a:t>
            </a:r>
          </a:p>
        </p:txBody>
      </p:sp>
    </p:spTree>
    <p:extLst>
      <p:ext uri="{BB962C8B-B14F-4D97-AF65-F5344CB8AC3E}">
        <p14:creationId xmlns:p14="http://schemas.microsoft.com/office/powerpoint/2010/main" val="99805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7" name="Picture 46">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8" name="Rectangle 47">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9" name="Picture 48">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0" name="Picture 49">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BB0CF52-D453-7D1A-C118-43C37E27CD9C}"/>
              </a:ext>
            </a:extLst>
          </p:cNvPr>
          <p:cNvSpPr>
            <a:spLocks noGrp="1"/>
          </p:cNvSpPr>
          <p:nvPr>
            <p:ph type="title"/>
          </p:nvPr>
        </p:nvSpPr>
        <p:spPr>
          <a:xfrm>
            <a:off x="1295402" y="982132"/>
            <a:ext cx="3052043" cy="1325373"/>
          </a:xfrm>
        </p:spPr>
        <p:txBody>
          <a:bodyPr anchor="b">
            <a:normAutofit fontScale="90000"/>
          </a:bodyPr>
          <a:lstStyle/>
          <a:p>
            <a:pPr>
              <a:lnSpc>
                <a:spcPct val="90000"/>
              </a:lnSpc>
            </a:pPr>
            <a:r>
              <a:rPr lang="en-US" sz="2800" dirty="0">
                <a:solidFill>
                  <a:srgbClr val="262626"/>
                </a:solidFill>
              </a:rPr>
              <a:t>D. Perform Univariate, Segmented Univariate and Bivariate Analysis.</a:t>
            </a:r>
            <a:endParaRPr lang="en-IN" sz="2800" dirty="0">
              <a:solidFill>
                <a:srgbClr val="262626"/>
              </a:solidFill>
            </a:endParaRPr>
          </a:p>
        </p:txBody>
      </p:sp>
      <p:cxnSp>
        <p:nvCxnSpPr>
          <p:cNvPr id="52" name="Straight Connector 51">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1B03C60-4D0B-1D1A-A237-9B60302EEF28}"/>
              </a:ext>
            </a:extLst>
          </p:cNvPr>
          <p:cNvSpPr>
            <a:spLocks noGrp="1"/>
          </p:cNvSpPr>
          <p:nvPr>
            <p:ph idx="1"/>
          </p:nvPr>
        </p:nvSpPr>
        <p:spPr>
          <a:xfrm>
            <a:off x="1295401" y="2493774"/>
            <a:ext cx="3126159" cy="3382094"/>
          </a:xfrm>
        </p:spPr>
        <p:txBody>
          <a:bodyPr>
            <a:normAutofit lnSpcReduction="10000"/>
          </a:bodyPr>
          <a:lstStyle/>
          <a:p>
            <a:pPr algn="ctr">
              <a:lnSpc>
                <a:spcPct val="90000"/>
              </a:lnSpc>
              <a:buFont typeface="Arial" panose="020B0604020202020204" pitchFamily="34" charset="0"/>
              <a:buChar char="•"/>
            </a:pPr>
            <a:r>
              <a:rPr lang="en-US" sz="1500" b="0" i="0" dirty="0">
                <a:solidFill>
                  <a:srgbClr val="262626"/>
                </a:solidFill>
                <a:effectLst/>
              </a:rPr>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pPr algn="ctr">
              <a:lnSpc>
                <a:spcPct val="90000"/>
              </a:lnSpc>
              <a:buFont typeface="Arial" panose="020B0604020202020204" pitchFamily="34" charset="0"/>
              <a:buChar char="•"/>
            </a:pPr>
            <a:r>
              <a:rPr lang="en-US" sz="1500" b="1" i="0" dirty="0">
                <a:solidFill>
                  <a:srgbClr val="262626"/>
                </a:solidFill>
                <a:effectLst/>
              </a:rPr>
              <a:t>Hint:</a:t>
            </a:r>
            <a:r>
              <a:rPr lang="en-US" sz="1500" b="0" i="0" dirty="0">
                <a:solidFill>
                  <a:srgbClr val="262626"/>
                </a:solidFill>
                <a:effectLst/>
              </a:rPr>
              <a:t> Utilize Excel functions like COUNT, AVERAGE, MEDIAN, and statistical functions for descriptive analysis. Utilize Excel features like filters, sorting, and pivot tables for segmented and bivariate analysis.</a:t>
            </a:r>
          </a:p>
        </p:txBody>
      </p:sp>
      <p:pic>
        <p:nvPicPr>
          <p:cNvPr id="5" name="Picture 4">
            <a:extLst>
              <a:ext uri="{FF2B5EF4-FFF2-40B4-BE49-F238E27FC236}">
                <a16:creationId xmlns:a16="http://schemas.microsoft.com/office/drawing/2014/main" id="{AB5109BC-08D8-765A-2A32-11A810F3ACAA}"/>
              </a:ext>
            </a:extLst>
          </p:cNvPr>
          <p:cNvPicPr>
            <a:picLocks noChangeAspect="1"/>
          </p:cNvPicPr>
          <p:nvPr/>
        </p:nvPicPr>
        <p:blipFill>
          <a:blip r:embed="rId5"/>
          <a:stretch>
            <a:fillRect/>
          </a:stretch>
        </p:blipFill>
        <p:spPr>
          <a:xfrm>
            <a:off x="4347445" y="982132"/>
            <a:ext cx="6540689" cy="5002105"/>
          </a:xfrm>
          <a:prstGeom prst="rect">
            <a:avLst/>
          </a:prstGeom>
          <a:ln w="57150" cmpd="thickThin">
            <a:solidFill>
              <a:srgbClr val="7F7F7F"/>
            </a:solidFill>
            <a:miter lim="800000"/>
          </a:ln>
        </p:spPr>
      </p:pic>
    </p:spTree>
    <p:extLst>
      <p:ext uri="{BB962C8B-B14F-4D97-AF65-F5344CB8AC3E}">
        <p14:creationId xmlns:p14="http://schemas.microsoft.com/office/powerpoint/2010/main" val="12943103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13383</TotalTime>
  <Words>1055</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Garamond</vt:lpstr>
      <vt:lpstr>Manrope</vt:lpstr>
      <vt:lpstr>Wingdings</vt:lpstr>
      <vt:lpstr>Organic</vt:lpstr>
      <vt:lpstr>BANK LOAN CASE STUDY</vt:lpstr>
      <vt:lpstr>PROJECT DESCRIPTION</vt:lpstr>
      <vt:lpstr>OBJECTIVES</vt:lpstr>
      <vt:lpstr>APPROACH AND TECH STACK</vt:lpstr>
      <vt:lpstr>TASK TO CARRY OUT IN THIS PROJECT</vt:lpstr>
      <vt:lpstr>Identify Missing Data and Deal with it Appropriately</vt:lpstr>
      <vt:lpstr>B. Identify Outliers in the dataset. </vt:lpstr>
      <vt:lpstr>C. Analyze Data Imbalance </vt:lpstr>
      <vt:lpstr>D. Perform Univariate, Segmented Univariate and Bivariate Analysis.</vt:lpstr>
      <vt:lpstr>D. Perform Univariate, Segmented Univariate and Bivariate Analysis</vt:lpstr>
      <vt:lpstr>D. Perform Univariate, Segmented Univariate and Bivariate Analysis</vt:lpstr>
      <vt:lpstr>E. Identify Top Correlations for Different scenarios. </vt:lpstr>
      <vt:lpstr>E. Identify Top Correlations for Different scenarios.</vt:lpstr>
      <vt:lpstr>E. Identify Top Correlations for Different scenarios.</vt:lpstr>
      <vt:lpstr>INSIGHTS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dc:title>
  <dc:creator>Piyush Worlikar</dc:creator>
  <cp:lastModifiedBy>Piyush Worlikar</cp:lastModifiedBy>
  <cp:revision>26</cp:revision>
  <dcterms:created xsi:type="dcterms:W3CDTF">2024-01-20T05:54:32Z</dcterms:created>
  <dcterms:modified xsi:type="dcterms:W3CDTF">2024-03-30T15:54:39Z</dcterms:modified>
</cp:coreProperties>
</file>